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8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0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1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2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3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24.xml" ContentType="application/vnd.openxmlformats-officedocument.theme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25.xml" ContentType="application/vnd.openxmlformats-officedocument.them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6.xml" ContentType="application/vnd.openxmlformats-officedocument.theme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27.xml" ContentType="application/vnd.openxmlformats-officedocument.theme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theme/theme28.xml" ContentType="application/vnd.openxmlformats-officedocument.theme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theme/theme29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2" r:id="rId3"/>
    <p:sldMasterId id="2147483653" r:id="rId4"/>
    <p:sldMasterId id="2147483654" r:id="rId5"/>
    <p:sldMasterId id="2147483655" r:id="rId6"/>
    <p:sldMasterId id="2147483657" r:id="rId7"/>
    <p:sldMasterId id="2147483658" r:id="rId8"/>
    <p:sldMasterId id="2147483793" r:id="rId9"/>
    <p:sldMasterId id="2147483950" r:id="rId10"/>
    <p:sldMasterId id="2147483962" r:id="rId11"/>
    <p:sldMasterId id="2147483974" r:id="rId12"/>
    <p:sldMasterId id="2147484119" r:id="rId13"/>
    <p:sldMasterId id="2147484131" r:id="rId14"/>
    <p:sldMasterId id="2147484143" r:id="rId15"/>
    <p:sldMasterId id="2147484155" r:id="rId16"/>
    <p:sldMasterId id="2147484168" r:id="rId17"/>
    <p:sldMasterId id="2147484180" r:id="rId18"/>
    <p:sldMasterId id="2147484193" r:id="rId19"/>
    <p:sldMasterId id="2147484205" r:id="rId20"/>
    <p:sldMasterId id="2147484217" r:id="rId21"/>
    <p:sldMasterId id="2147484229" r:id="rId22"/>
    <p:sldMasterId id="2147484241" r:id="rId23"/>
    <p:sldMasterId id="2147484253" r:id="rId24"/>
    <p:sldMasterId id="2147484265" r:id="rId25"/>
    <p:sldMasterId id="2147484277" r:id="rId26"/>
    <p:sldMasterId id="2147484290" r:id="rId27"/>
    <p:sldMasterId id="2147484316" r:id="rId28"/>
    <p:sldMasterId id="2147484328" r:id="rId29"/>
  </p:sldMasterIdLst>
  <p:notesMasterIdLst>
    <p:notesMasterId r:id="rId222"/>
  </p:notesMasterIdLst>
  <p:handoutMasterIdLst>
    <p:handoutMasterId r:id="rId223"/>
  </p:handoutMasterIdLst>
  <p:sldIdLst>
    <p:sldId id="343" r:id="rId30"/>
    <p:sldId id="257" r:id="rId31"/>
    <p:sldId id="334" r:id="rId32"/>
    <p:sldId id="330" r:id="rId33"/>
    <p:sldId id="336" r:id="rId34"/>
    <p:sldId id="288" r:id="rId35"/>
    <p:sldId id="927" r:id="rId36"/>
    <p:sldId id="945" r:id="rId37"/>
    <p:sldId id="928" r:id="rId38"/>
    <p:sldId id="405" r:id="rId39"/>
    <p:sldId id="436" r:id="rId40"/>
    <p:sldId id="437" r:id="rId41"/>
    <p:sldId id="829" r:id="rId42"/>
    <p:sldId id="807" r:id="rId43"/>
    <p:sldId id="541" r:id="rId44"/>
    <p:sldId id="542" r:id="rId45"/>
    <p:sldId id="543" r:id="rId46"/>
    <p:sldId id="812" r:id="rId47"/>
    <p:sldId id="813" r:id="rId48"/>
    <p:sldId id="814" r:id="rId49"/>
    <p:sldId id="545" r:id="rId50"/>
    <p:sldId id="546" r:id="rId51"/>
    <p:sldId id="865" r:id="rId52"/>
    <p:sldId id="919" r:id="rId53"/>
    <p:sldId id="774" r:id="rId54"/>
    <p:sldId id="776" r:id="rId55"/>
    <p:sldId id="777" r:id="rId56"/>
    <p:sldId id="796" r:id="rId57"/>
    <p:sldId id="778" r:id="rId58"/>
    <p:sldId id="938" r:id="rId59"/>
    <p:sldId id="940" r:id="rId60"/>
    <p:sldId id="942" r:id="rId61"/>
    <p:sldId id="835" r:id="rId62"/>
    <p:sldId id="929" r:id="rId63"/>
    <p:sldId id="830" r:id="rId64"/>
    <p:sldId id="836" r:id="rId65"/>
    <p:sldId id="904" r:id="rId66"/>
    <p:sldId id="903" r:id="rId67"/>
    <p:sldId id="901" r:id="rId68"/>
    <p:sldId id="902" r:id="rId69"/>
    <p:sldId id="837" r:id="rId70"/>
    <p:sldId id="905" r:id="rId71"/>
    <p:sldId id="909" r:id="rId72"/>
    <p:sldId id="838" r:id="rId73"/>
    <p:sldId id="839" r:id="rId74"/>
    <p:sldId id="840" r:id="rId75"/>
    <p:sldId id="841" r:id="rId76"/>
    <p:sldId id="842" r:id="rId77"/>
    <p:sldId id="843" r:id="rId78"/>
    <p:sldId id="844" r:id="rId79"/>
    <p:sldId id="845" r:id="rId80"/>
    <p:sldId id="906" r:id="rId81"/>
    <p:sldId id="907" r:id="rId82"/>
    <p:sldId id="908" r:id="rId83"/>
    <p:sldId id="920" r:id="rId84"/>
    <p:sldId id="921" r:id="rId85"/>
    <p:sldId id="922" r:id="rId86"/>
    <p:sldId id="846" r:id="rId87"/>
    <p:sldId id="587" r:id="rId88"/>
    <p:sldId id="831" r:id="rId89"/>
    <p:sldId id="558" r:id="rId90"/>
    <p:sldId id="559" r:id="rId91"/>
    <p:sldId id="322" r:id="rId92"/>
    <p:sldId id="871" r:id="rId93"/>
    <p:sldId id="872" r:id="rId94"/>
    <p:sldId id="873" r:id="rId95"/>
    <p:sldId id="790" r:id="rId96"/>
    <p:sldId id="859" r:id="rId97"/>
    <p:sldId id="937" r:id="rId98"/>
    <p:sldId id="857" r:id="rId99"/>
    <p:sldId id="858" r:id="rId100"/>
    <p:sldId id="860" r:id="rId101"/>
    <p:sldId id="861" r:id="rId102"/>
    <p:sldId id="862" r:id="rId103"/>
    <p:sldId id="863" r:id="rId104"/>
    <p:sldId id="864" r:id="rId105"/>
    <p:sldId id="868" r:id="rId106"/>
    <p:sldId id="869" r:id="rId107"/>
    <p:sldId id="870" r:id="rId108"/>
    <p:sldId id="888" r:id="rId109"/>
    <p:sldId id="889" r:id="rId110"/>
    <p:sldId id="588" r:id="rId111"/>
    <p:sldId id="935" r:id="rId112"/>
    <p:sldId id="933" r:id="rId113"/>
    <p:sldId id="934" r:id="rId114"/>
    <p:sldId id="931" r:id="rId115"/>
    <p:sldId id="932" r:id="rId116"/>
    <p:sldId id="936" r:id="rId117"/>
    <p:sldId id="943" r:id="rId118"/>
    <p:sldId id="944" r:id="rId119"/>
    <p:sldId id="946" r:id="rId120"/>
    <p:sldId id="832" r:id="rId121"/>
    <p:sldId id="847" r:id="rId122"/>
    <p:sldId id="866" r:id="rId123"/>
    <p:sldId id="867" r:id="rId124"/>
    <p:sldId id="874" r:id="rId125"/>
    <p:sldId id="849" r:id="rId126"/>
    <p:sldId id="848" r:id="rId127"/>
    <p:sldId id="856" r:id="rId128"/>
    <p:sldId id="890" r:id="rId129"/>
    <p:sldId id="891" r:id="rId130"/>
    <p:sldId id="892" r:id="rId131"/>
    <p:sldId id="893" r:id="rId132"/>
    <p:sldId id="488" r:id="rId133"/>
    <p:sldId id="833" r:id="rId134"/>
    <p:sldId id="766" r:id="rId135"/>
    <p:sldId id="762" r:id="rId136"/>
    <p:sldId id="549" r:id="rId137"/>
    <p:sldId id="764" r:id="rId138"/>
    <p:sldId id="765" r:id="rId139"/>
    <p:sldId id="885" r:id="rId140"/>
    <p:sldId id="882" r:id="rId141"/>
    <p:sldId id="887" r:id="rId142"/>
    <p:sldId id="834" r:id="rId143"/>
    <p:sldId id="876" r:id="rId144"/>
    <p:sldId id="780" r:id="rId145"/>
    <p:sldId id="782" r:id="rId146"/>
    <p:sldId id="821" r:id="rId147"/>
    <p:sldId id="877" r:id="rId148"/>
    <p:sldId id="785" r:id="rId149"/>
    <p:sldId id="913" r:id="rId150"/>
    <p:sldId id="786" r:id="rId151"/>
    <p:sldId id="787" r:id="rId152"/>
    <p:sldId id="914" r:id="rId153"/>
    <p:sldId id="881" r:id="rId154"/>
    <p:sldId id="878" r:id="rId155"/>
    <p:sldId id="879" r:id="rId156"/>
    <p:sldId id="880" r:id="rId157"/>
    <p:sldId id="916" r:id="rId158"/>
    <p:sldId id="917" r:id="rId159"/>
    <p:sldId id="918" r:id="rId160"/>
    <p:sldId id="923" r:id="rId161"/>
    <p:sldId id="924" r:id="rId162"/>
    <p:sldId id="791" r:id="rId163"/>
    <p:sldId id="792" r:id="rId164"/>
    <p:sldId id="795" r:id="rId165"/>
    <p:sldId id="794" r:id="rId166"/>
    <p:sldId id="925" r:id="rId167"/>
    <p:sldId id="761" r:id="rId168"/>
    <p:sldId id="590" r:id="rId169"/>
    <p:sldId id="668" r:id="rId170"/>
    <p:sldId id="591" r:id="rId171"/>
    <p:sldId id="592" r:id="rId172"/>
    <p:sldId id="593" r:id="rId173"/>
    <p:sldId id="594" r:id="rId174"/>
    <p:sldId id="595" r:id="rId175"/>
    <p:sldId id="596" r:id="rId176"/>
    <p:sldId id="597" r:id="rId177"/>
    <p:sldId id="598" r:id="rId178"/>
    <p:sldId id="599" r:id="rId179"/>
    <p:sldId id="600" r:id="rId180"/>
    <p:sldId id="601" r:id="rId181"/>
    <p:sldId id="602" r:id="rId182"/>
    <p:sldId id="603" r:id="rId183"/>
    <p:sldId id="604" r:id="rId184"/>
    <p:sldId id="682" r:id="rId185"/>
    <p:sldId id="683" r:id="rId186"/>
    <p:sldId id="607" r:id="rId187"/>
    <p:sldId id="608" r:id="rId188"/>
    <p:sldId id="609" r:id="rId189"/>
    <p:sldId id="610" r:id="rId190"/>
    <p:sldId id="611" r:id="rId191"/>
    <p:sldId id="612" r:id="rId192"/>
    <p:sldId id="685" r:id="rId193"/>
    <p:sldId id="686" r:id="rId194"/>
    <p:sldId id="687" r:id="rId195"/>
    <p:sldId id="688" r:id="rId196"/>
    <p:sldId id="689" r:id="rId197"/>
    <p:sldId id="614" r:id="rId198"/>
    <p:sldId id="615" r:id="rId199"/>
    <p:sldId id="616" r:id="rId200"/>
    <p:sldId id="691" r:id="rId201"/>
    <p:sldId id="618" r:id="rId202"/>
    <p:sldId id="619" r:id="rId203"/>
    <p:sldId id="620" r:id="rId204"/>
    <p:sldId id="621" r:id="rId205"/>
    <p:sldId id="622" r:id="rId206"/>
    <p:sldId id="623" r:id="rId207"/>
    <p:sldId id="697" r:id="rId208"/>
    <p:sldId id="625" r:id="rId209"/>
    <p:sldId id="694" r:id="rId210"/>
    <p:sldId id="627" r:id="rId211"/>
    <p:sldId id="628" r:id="rId212"/>
    <p:sldId id="629" r:id="rId213"/>
    <p:sldId id="699" r:id="rId214"/>
    <p:sldId id="631" r:id="rId215"/>
    <p:sldId id="632" r:id="rId216"/>
    <p:sldId id="702" r:id="rId217"/>
    <p:sldId id="660" r:id="rId218"/>
    <p:sldId id="661" r:id="rId219"/>
    <p:sldId id="736" r:id="rId220"/>
    <p:sldId id="741" r:id="rId221"/>
  </p:sldIdLst>
  <p:sldSz cx="9144000" cy="6858000" type="screen4x3"/>
  <p:notesSz cx="7010400" cy="92964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00FF"/>
    <a:srgbClr val="FF00C0"/>
    <a:srgbClr val="00FF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3" autoAdjust="0"/>
    <p:restoredTop sz="93617" autoAdjust="0"/>
  </p:normalViewPr>
  <p:slideViewPr>
    <p:cSldViewPr snapToGrid="0">
      <p:cViewPr varScale="1">
        <p:scale>
          <a:sx n="103" d="100"/>
          <a:sy n="103" d="100"/>
        </p:scale>
        <p:origin x="6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0624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88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3.xml"/><Relationship Id="rId63" Type="http://schemas.openxmlformats.org/officeDocument/2006/relationships/slide" Target="slides/slide34.xml"/><Relationship Id="rId84" Type="http://schemas.openxmlformats.org/officeDocument/2006/relationships/slide" Target="slides/slide55.xml"/><Relationship Id="rId138" Type="http://schemas.openxmlformats.org/officeDocument/2006/relationships/slide" Target="slides/slide109.xml"/><Relationship Id="rId159" Type="http://schemas.openxmlformats.org/officeDocument/2006/relationships/slide" Target="slides/slide130.xml"/><Relationship Id="rId170" Type="http://schemas.openxmlformats.org/officeDocument/2006/relationships/slide" Target="slides/slide141.xml"/><Relationship Id="rId191" Type="http://schemas.openxmlformats.org/officeDocument/2006/relationships/slide" Target="slides/slide162.xml"/><Relationship Id="rId205" Type="http://schemas.openxmlformats.org/officeDocument/2006/relationships/slide" Target="slides/slide176.xml"/><Relationship Id="rId226" Type="http://schemas.openxmlformats.org/officeDocument/2006/relationships/theme" Target="theme/theme1.xml"/><Relationship Id="rId107" Type="http://schemas.openxmlformats.org/officeDocument/2006/relationships/slide" Target="slides/slide78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3.xml"/><Relationship Id="rId53" Type="http://schemas.openxmlformats.org/officeDocument/2006/relationships/slide" Target="slides/slide24.xml"/><Relationship Id="rId74" Type="http://schemas.openxmlformats.org/officeDocument/2006/relationships/slide" Target="slides/slide45.xml"/><Relationship Id="rId128" Type="http://schemas.openxmlformats.org/officeDocument/2006/relationships/slide" Target="slides/slide99.xml"/><Relationship Id="rId149" Type="http://schemas.openxmlformats.org/officeDocument/2006/relationships/slide" Target="slides/slide120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66.xml"/><Relationship Id="rId160" Type="http://schemas.openxmlformats.org/officeDocument/2006/relationships/slide" Target="slides/slide131.xml"/><Relationship Id="rId181" Type="http://schemas.openxmlformats.org/officeDocument/2006/relationships/slide" Target="slides/slide152.xml"/><Relationship Id="rId216" Type="http://schemas.openxmlformats.org/officeDocument/2006/relationships/slide" Target="slides/slide187.xml"/><Relationship Id="rId22" Type="http://schemas.openxmlformats.org/officeDocument/2006/relationships/slideMaster" Target="slideMasters/slideMaster22.xml"/><Relationship Id="rId43" Type="http://schemas.openxmlformats.org/officeDocument/2006/relationships/slide" Target="slides/slide14.xml"/><Relationship Id="rId64" Type="http://schemas.openxmlformats.org/officeDocument/2006/relationships/slide" Target="slides/slide35.xml"/><Relationship Id="rId118" Type="http://schemas.openxmlformats.org/officeDocument/2006/relationships/slide" Target="slides/slide89.xml"/><Relationship Id="rId139" Type="http://schemas.openxmlformats.org/officeDocument/2006/relationships/slide" Target="slides/slide110.xml"/><Relationship Id="rId85" Type="http://schemas.openxmlformats.org/officeDocument/2006/relationships/slide" Target="slides/slide56.xml"/><Relationship Id="rId150" Type="http://schemas.openxmlformats.org/officeDocument/2006/relationships/slide" Target="slides/slide121.xml"/><Relationship Id="rId171" Type="http://schemas.openxmlformats.org/officeDocument/2006/relationships/slide" Target="slides/slide142.xml"/><Relationship Id="rId192" Type="http://schemas.openxmlformats.org/officeDocument/2006/relationships/slide" Target="slides/slide163.xml"/><Relationship Id="rId206" Type="http://schemas.openxmlformats.org/officeDocument/2006/relationships/slide" Target="slides/slide177.xml"/><Relationship Id="rId227" Type="http://schemas.openxmlformats.org/officeDocument/2006/relationships/tableStyles" Target="tableStyles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4.xml"/><Relationship Id="rId108" Type="http://schemas.openxmlformats.org/officeDocument/2006/relationships/slide" Target="slides/slide79.xml"/><Relationship Id="rId129" Type="http://schemas.openxmlformats.org/officeDocument/2006/relationships/slide" Target="slides/slide100.xml"/><Relationship Id="rId54" Type="http://schemas.openxmlformats.org/officeDocument/2006/relationships/slide" Target="slides/slide25.xml"/><Relationship Id="rId75" Type="http://schemas.openxmlformats.org/officeDocument/2006/relationships/slide" Target="slides/slide46.xml"/><Relationship Id="rId96" Type="http://schemas.openxmlformats.org/officeDocument/2006/relationships/slide" Target="slides/slide67.xml"/><Relationship Id="rId140" Type="http://schemas.openxmlformats.org/officeDocument/2006/relationships/slide" Target="slides/slide111.xml"/><Relationship Id="rId161" Type="http://schemas.openxmlformats.org/officeDocument/2006/relationships/slide" Target="slides/slide132.xml"/><Relationship Id="rId182" Type="http://schemas.openxmlformats.org/officeDocument/2006/relationships/slide" Target="slides/slide153.xml"/><Relationship Id="rId217" Type="http://schemas.openxmlformats.org/officeDocument/2006/relationships/slide" Target="slides/slide188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90.xml"/><Relationship Id="rId44" Type="http://schemas.openxmlformats.org/officeDocument/2006/relationships/slide" Target="slides/slide15.xml"/><Relationship Id="rId65" Type="http://schemas.openxmlformats.org/officeDocument/2006/relationships/slide" Target="slides/slide36.xml"/><Relationship Id="rId86" Type="http://schemas.openxmlformats.org/officeDocument/2006/relationships/slide" Target="slides/slide57.xml"/><Relationship Id="rId130" Type="http://schemas.openxmlformats.org/officeDocument/2006/relationships/slide" Target="slides/slide101.xml"/><Relationship Id="rId151" Type="http://schemas.openxmlformats.org/officeDocument/2006/relationships/slide" Target="slides/slide122.xml"/><Relationship Id="rId172" Type="http://schemas.openxmlformats.org/officeDocument/2006/relationships/slide" Target="slides/slide143.xml"/><Relationship Id="rId193" Type="http://schemas.openxmlformats.org/officeDocument/2006/relationships/slide" Target="slides/slide164.xml"/><Relationship Id="rId207" Type="http://schemas.openxmlformats.org/officeDocument/2006/relationships/slide" Target="slides/slide178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80.xml"/><Relationship Id="rId34" Type="http://schemas.openxmlformats.org/officeDocument/2006/relationships/slide" Target="slides/slide5.xml"/><Relationship Id="rId55" Type="http://schemas.openxmlformats.org/officeDocument/2006/relationships/slide" Target="slides/slide26.xml"/><Relationship Id="rId76" Type="http://schemas.openxmlformats.org/officeDocument/2006/relationships/slide" Target="slides/slide47.xml"/><Relationship Id="rId97" Type="http://schemas.openxmlformats.org/officeDocument/2006/relationships/slide" Target="slides/slide68.xml"/><Relationship Id="rId120" Type="http://schemas.openxmlformats.org/officeDocument/2006/relationships/slide" Target="slides/slide91.xml"/><Relationship Id="rId141" Type="http://schemas.openxmlformats.org/officeDocument/2006/relationships/slide" Target="slides/slide112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33.xml"/><Relationship Id="rId183" Type="http://schemas.openxmlformats.org/officeDocument/2006/relationships/slide" Target="slides/slide154.xml"/><Relationship Id="rId218" Type="http://schemas.openxmlformats.org/officeDocument/2006/relationships/slide" Target="slides/slide189.xml"/><Relationship Id="rId24" Type="http://schemas.openxmlformats.org/officeDocument/2006/relationships/slideMaster" Target="slideMasters/slideMaster24.xml"/><Relationship Id="rId45" Type="http://schemas.openxmlformats.org/officeDocument/2006/relationships/slide" Target="slides/slide16.xml"/><Relationship Id="rId66" Type="http://schemas.openxmlformats.org/officeDocument/2006/relationships/slide" Target="slides/slide37.xml"/><Relationship Id="rId87" Type="http://schemas.openxmlformats.org/officeDocument/2006/relationships/slide" Target="slides/slide58.xml"/><Relationship Id="rId110" Type="http://schemas.openxmlformats.org/officeDocument/2006/relationships/slide" Target="slides/slide81.xml"/><Relationship Id="rId131" Type="http://schemas.openxmlformats.org/officeDocument/2006/relationships/slide" Target="slides/slide102.xml"/><Relationship Id="rId152" Type="http://schemas.openxmlformats.org/officeDocument/2006/relationships/slide" Target="slides/slide123.xml"/><Relationship Id="rId173" Type="http://schemas.openxmlformats.org/officeDocument/2006/relationships/slide" Target="slides/slide144.xml"/><Relationship Id="rId194" Type="http://schemas.openxmlformats.org/officeDocument/2006/relationships/slide" Target="slides/slide165.xml"/><Relationship Id="rId208" Type="http://schemas.openxmlformats.org/officeDocument/2006/relationships/slide" Target="slides/slide179.xml"/><Relationship Id="rId14" Type="http://schemas.openxmlformats.org/officeDocument/2006/relationships/slideMaster" Target="slideMasters/slideMaster14.xml"/><Relationship Id="rId35" Type="http://schemas.openxmlformats.org/officeDocument/2006/relationships/slide" Target="slides/slide6.xml"/><Relationship Id="rId56" Type="http://schemas.openxmlformats.org/officeDocument/2006/relationships/slide" Target="slides/slide27.xml"/><Relationship Id="rId77" Type="http://schemas.openxmlformats.org/officeDocument/2006/relationships/slide" Target="slides/slide48.xml"/><Relationship Id="rId100" Type="http://schemas.openxmlformats.org/officeDocument/2006/relationships/slide" Target="slides/slide71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69.xml"/><Relationship Id="rId121" Type="http://schemas.openxmlformats.org/officeDocument/2006/relationships/slide" Target="slides/slide92.xml"/><Relationship Id="rId142" Type="http://schemas.openxmlformats.org/officeDocument/2006/relationships/slide" Target="slides/slide113.xml"/><Relationship Id="rId163" Type="http://schemas.openxmlformats.org/officeDocument/2006/relationships/slide" Target="slides/slide134.xml"/><Relationship Id="rId184" Type="http://schemas.openxmlformats.org/officeDocument/2006/relationships/slide" Target="slides/slide155.xml"/><Relationship Id="rId219" Type="http://schemas.openxmlformats.org/officeDocument/2006/relationships/slide" Target="slides/slide190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85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7.xml"/><Relationship Id="rId67" Type="http://schemas.openxmlformats.org/officeDocument/2006/relationships/slide" Target="slides/slide38.xml"/><Relationship Id="rId116" Type="http://schemas.openxmlformats.org/officeDocument/2006/relationships/slide" Target="slides/slide87.xml"/><Relationship Id="rId137" Type="http://schemas.openxmlformats.org/officeDocument/2006/relationships/slide" Target="slides/slide108.xml"/><Relationship Id="rId158" Type="http://schemas.openxmlformats.org/officeDocument/2006/relationships/slide" Target="slides/slide129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2.xml"/><Relationship Id="rId62" Type="http://schemas.openxmlformats.org/officeDocument/2006/relationships/slide" Target="slides/slide33.xml"/><Relationship Id="rId83" Type="http://schemas.openxmlformats.org/officeDocument/2006/relationships/slide" Target="slides/slide54.xml"/><Relationship Id="rId88" Type="http://schemas.openxmlformats.org/officeDocument/2006/relationships/slide" Target="slides/slide59.xml"/><Relationship Id="rId111" Type="http://schemas.openxmlformats.org/officeDocument/2006/relationships/slide" Target="slides/slide82.xml"/><Relationship Id="rId132" Type="http://schemas.openxmlformats.org/officeDocument/2006/relationships/slide" Target="slides/slide103.xml"/><Relationship Id="rId153" Type="http://schemas.openxmlformats.org/officeDocument/2006/relationships/slide" Target="slides/slide124.xml"/><Relationship Id="rId174" Type="http://schemas.openxmlformats.org/officeDocument/2006/relationships/slide" Target="slides/slide145.xml"/><Relationship Id="rId179" Type="http://schemas.openxmlformats.org/officeDocument/2006/relationships/slide" Target="slides/slide150.xml"/><Relationship Id="rId195" Type="http://schemas.openxmlformats.org/officeDocument/2006/relationships/slide" Target="slides/slide166.xml"/><Relationship Id="rId209" Type="http://schemas.openxmlformats.org/officeDocument/2006/relationships/slide" Target="slides/slide180.xml"/><Relationship Id="rId190" Type="http://schemas.openxmlformats.org/officeDocument/2006/relationships/slide" Target="slides/slide161.xml"/><Relationship Id="rId204" Type="http://schemas.openxmlformats.org/officeDocument/2006/relationships/slide" Target="slides/slide175.xml"/><Relationship Id="rId220" Type="http://schemas.openxmlformats.org/officeDocument/2006/relationships/slide" Target="slides/slide191.xml"/><Relationship Id="rId225" Type="http://schemas.openxmlformats.org/officeDocument/2006/relationships/viewProps" Target="viewProps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7.xml"/><Relationship Id="rId57" Type="http://schemas.openxmlformats.org/officeDocument/2006/relationships/slide" Target="slides/slide28.xml"/><Relationship Id="rId106" Type="http://schemas.openxmlformats.org/officeDocument/2006/relationships/slide" Target="slides/slide77.xml"/><Relationship Id="rId127" Type="http://schemas.openxmlformats.org/officeDocument/2006/relationships/slide" Target="slides/slide9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.xml"/><Relationship Id="rId52" Type="http://schemas.openxmlformats.org/officeDocument/2006/relationships/slide" Target="slides/slide23.xml"/><Relationship Id="rId73" Type="http://schemas.openxmlformats.org/officeDocument/2006/relationships/slide" Target="slides/slide44.xml"/><Relationship Id="rId78" Type="http://schemas.openxmlformats.org/officeDocument/2006/relationships/slide" Target="slides/slide49.xml"/><Relationship Id="rId94" Type="http://schemas.openxmlformats.org/officeDocument/2006/relationships/slide" Target="slides/slide65.xml"/><Relationship Id="rId99" Type="http://schemas.openxmlformats.org/officeDocument/2006/relationships/slide" Target="slides/slide70.xml"/><Relationship Id="rId101" Type="http://schemas.openxmlformats.org/officeDocument/2006/relationships/slide" Target="slides/slide72.xml"/><Relationship Id="rId122" Type="http://schemas.openxmlformats.org/officeDocument/2006/relationships/slide" Target="slides/slide93.xml"/><Relationship Id="rId143" Type="http://schemas.openxmlformats.org/officeDocument/2006/relationships/slide" Target="slides/slide114.xml"/><Relationship Id="rId148" Type="http://schemas.openxmlformats.org/officeDocument/2006/relationships/slide" Target="slides/slide119.xml"/><Relationship Id="rId164" Type="http://schemas.openxmlformats.org/officeDocument/2006/relationships/slide" Target="slides/slide135.xml"/><Relationship Id="rId169" Type="http://schemas.openxmlformats.org/officeDocument/2006/relationships/slide" Target="slides/slide140.xml"/><Relationship Id="rId185" Type="http://schemas.openxmlformats.org/officeDocument/2006/relationships/slide" Target="slides/slide15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51.xml"/><Relationship Id="rId210" Type="http://schemas.openxmlformats.org/officeDocument/2006/relationships/slide" Target="slides/slide181.xml"/><Relationship Id="rId215" Type="http://schemas.openxmlformats.org/officeDocument/2006/relationships/slide" Target="slides/slide186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18.xml"/><Relationship Id="rId68" Type="http://schemas.openxmlformats.org/officeDocument/2006/relationships/slide" Target="slides/slide39.xml"/><Relationship Id="rId89" Type="http://schemas.openxmlformats.org/officeDocument/2006/relationships/slide" Target="slides/slide60.xml"/><Relationship Id="rId112" Type="http://schemas.openxmlformats.org/officeDocument/2006/relationships/slide" Target="slides/slide83.xml"/><Relationship Id="rId133" Type="http://schemas.openxmlformats.org/officeDocument/2006/relationships/slide" Target="slides/slide104.xml"/><Relationship Id="rId154" Type="http://schemas.openxmlformats.org/officeDocument/2006/relationships/slide" Target="slides/slide125.xml"/><Relationship Id="rId175" Type="http://schemas.openxmlformats.org/officeDocument/2006/relationships/slide" Target="slides/slide146.xml"/><Relationship Id="rId196" Type="http://schemas.openxmlformats.org/officeDocument/2006/relationships/slide" Target="slides/slide167.xml"/><Relationship Id="rId200" Type="http://schemas.openxmlformats.org/officeDocument/2006/relationships/slide" Target="slides/slide171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92.xml"/><Relationship Id="rId37" Type="http://schemas.openxmlformats.org/officeDocument/2006/relationships/slide" Target="slides/slide8.xml"/><Relationship Id="rId58" Type="http://schemas.openxmlformats.org/officeDocument/2006/relationships/slide" Target="slides/slide29.xml"/><Relationship Id="rId79" Type="http://schemas.openxmlformats.org/officeDocument/2006/relationships/slide" Target="slides/slide50.xml"/><Relationship Id="rId102" Type="http://schemas.openxmlformats.org/officeDocument/2006/relationships/slide" Target="slides/slide73.xml"/><Relationship Id="rId123" Type="http://schemas.openxmlformats.org/officeDocument/2006/relationships/slide" Target="slides/slide94.xml"/><Relationship Id="rId144" Type="http://schemas.openxmlformats.org/officeDocument/2006/relationships/slide" Target="slides/slide115.xml"/><Relationship Id="rId90" Type="http://schemas.openxmlformats.org/officeDocument/2006/relationships/slide" Target="slides/slide61.xml"/><Relationship Id="rId165" Type="http://schemas.openxmlformats.org/officeDocument/2006/relationships/slide" Target="slides/slide136.xml"/><Relationship Id="rId186" Type="http://schemas.openxmlformats.org/officeDocument/2006/relationships/slide" Target="slides/slide157.xml"/><Relationship Id="rId211" Type="http://schemas.openxmlformats.org/officeDocument/2006/relationships/slide" Target="slides/slide182.xml"/><Relationship Id="rId27" Type="http://schemas.openxmlformats.org/officeDocument/2006/relationships/slideMaster" Target="slideMasters/slideMaster27.xml"/><Relationship Id="rId48" Type="http://schemas.openxmlformats.org/officeDocument/2006/relationships/slide" Target="slides/slide19.xml"/><Relationship Id="rId69" Type="http://schemas.openxmlformats.org/officeDocument/2006/relationships/slide" Target="slides/slide40.xml"/><Relationship Id="rId113" Type="http://schemas.openxmlformats.org/officeDocument/2006/relationships/slide" Target="slides/slide84.xml"/><Relationship Id="rId134" Type="http://schemas.openxmlformats.org/officeDocument/2006/relationships/slide" Target="slides/slide105.xml"/><Relationship Id="rId80" Type="http://schemas.openxmlformats.org/officeDocument/2006/relationships/slide" Target="slides/slide51.xml"/><Relationship Id="rId155" Type="http://schemas.openxmlformats.org/officeDocument/2006/relationships/slide" Target="slides/slide126.xml"/><Relationship Id="rId176" Type="http://schemas.openxmlformats.org/officeDocument/2006/relationships/slide" Target="slides/slide147.xml"/><Relationship Id="rId197" Type="http://schemas.openxmlformats.org/officeDocument/2006/relationships/slide" Target="slides/slide168.xml"/><Relationship Id="rId201" Type="http://schemas.openxmlformats.org/officeDocument/2006/relationships/slide" Target="slides/slide172.xml"/><Relationship Id="rId222" Type="http://schemas.openxmlformats.org/officeDocument/2006/relationships/notesMaster" Target="notesMasters/notesMaster1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9.xml"/><Relationship Id="rId59" Type="http://schemas.openxmlformats.org/officeDocument/2006/relationships/slide" Target="slides/slide30.xml"/><Relationship Id="rId103" Type="http://schemas.openxmlformats.org/officeDocument/2006/relationships/slide" Target="slides/slide74.xml"/><Relationship Id="rId124" Type="http://schemas.openxmlformats.org/officeDocument/2006/relationships/slide" Target="slides/slide95.xml"/><Relationship Id="rId70" Type="http://schemas.openxmlformats.org/officeDocument/2006/relationships/slide" Target="slides/slide41.xml"/><Relationship Id="rId91" Type="http://schemas.openxmlformats.org/officeDocument/2006/relationships/slide" Target="slides/slide62.xml"/><Relationship Id="rId145" Type="http://schemas.openxmlformats.org/officeDocument/2006/relationships/slide" Target="slides/slide116.xml"/><Relationship Id="rId166" Type="http://schemas.openxmlformats.org/officeDocument/2006/relationships/slide" Target="slides/slide137.xml"/><Relationship Id="rId187" Type="http://schemas.openxmlformats.org/officeDocument/2006/relationships/slide" Target="slides/slide158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8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20.xml"/><Relationship Id="rId114" Type="http://schemas.openxmlformats.org/officeDocument/2006/relationships/slide" Target="slides/slide85.xml"/><Relationship Id="rId60" Type="http://schemas.openxmlformats.org/officeDocument/2006/relationships/slide" Target="slides/slide31.xml"/><Relationship Id="rId81" Type="http://schemas.openxmlformats.org/officeDocument/2006/relationships/slide" Target="slides/slide52.xml"/><Relationship Id="rId135" Type="http://schemas.openxmlformats.org/officeDocument/2006/relationships/slide" Target="slides/slide106.xml"/><Relationship Id="rId156" Type="http://schemas.openxmlformats.org/officeDocument/2006/relationships/slide" Target="slides/slide127.xml"/><Relationship Id="rId177" Type="http://schemas.openxmlformats.org/officeDocument/2006/relationships/slide" Target="slides/slide148.xml"/><Relationship Id="rId198" Type="http://schemas.openxmlformats.org/officeDocument/2006/relationships/slide" Target="slides/slide169.xml"/><Relationship Id="rId202" Type="http://schemas.openxmlformats.org/officeDocument/2006/relationships/slide" Target="slides/slide173.xml"/><Relationship Id="rId223" Type="http://schemas.openxmlformats.org/officeDocument/2006/relationships/handoutMaster" Target="handoutMasters/handoutMaster1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0.xml"/><Relationship Id="rId50" Type="http://schemas.openxmlformats.org/officeDocument/2006/relationships/slide" Target="slides/slide21.xml"/><Relationship Id="rId104" Type="http://schemas.openxmlformats.org/officeDocument/2006/relationships/slide" Target="slides/slide75.xml"/><Relationship Id="rId125" Type="http://schemas.openxmlformats.org/officeDocument/2006/relationships/slide" Target="slides/slide96.xml"/><Relationship Id="rId146" Type="http://schemas.openxmlformats.org/officeDocument/2006/relationships/slide" Target="slides/slide117.xml"/><Relationship Id="rId167" Type="http://schemas.openxmlformats.org/officeDocument/2006/relationships/slide" Target="slides/slide138.xml"/><Relationship Id="rId188" Type="http://schemas.openxmlformats.org/officeDocument/2006/relationships/slide" Target="slides/slide159.xml"/><Relationship Id="rId71" Type="http://schemas.openxmlformats.org/officeDocument/2006/relationships/slide" Target="slides/slide42.xml"/><Relationship Id="rId92" Type="http://schemas.openxmlformats.org/officeDocument/2006/relationships/slide" Target="slides/slide63.xml"/><Relationship Id="rId213" Type="http://schemas.openxmlformats.org/officeDocument/2006/relationships/slide" Target="slides/slide184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40" Type="http://schemas.openxmlformats.org/officeDocument/2006/relationships/slide" Target="slides/slide11.xml"/><Relationship Id="rId115" Type="http://schemas.openxmlformats.org/officeDocument/2006/relationships/slide" Target="slides/slide86.xml"/><Relationship Id="rId136" Type="http://schemas.openxmlformats.org/officeDocument/2006/relationships/slide" Target="slides/slide107.xml"/><Relationship Id="rId157" Type="http://schemas.openxmlformats.org/officeDocument/2006/relationships/slide" Target="slides/slide128.xml"/><Relationship Id="rId178" Type="http://schemas.openxmlformats.org/officeDocument/2006/relationships/slide" Target="slides/slide149.xml"/><Relationship Id="rId61" Type="http://schemas.openxmlformats.org/officeDocument/2006/relationships/slide" Target="slides/slide32.xml"/><Relationship Id="rId82" Type="http://schemas.openxmlformats.org/officeDocument/2006/relationships/slide" Target="slides/slide53.xml"/><Relationship Id="rId199" Type="http://schemas.openxmlformats.org/officeDocument/2006/relationships/slide" Target="slides/slide170.xml"/><Relationship Id="rId203" Type="http://schemas.openxmlformats.org/officeDocument/2006/relationships/slide" Target="slides/slide174.xml"/><Relationship Id="rId19" Type="http://schemas.openxmlformats.org/officeDocument/2006/relationships/slideMaster" Target="slideMasters/slideMaster19.xml"/><Relationship Id="rId224" Type="http://schemas.openxmlformats.org/officeDocument/2006/relationships/presProps" Target="presProps.xml"/><Relationship Id="rId30" Type="http://schemas.openxmlformats.org/officeDocument/2006/relationships/slide" Target="slides/slide1.xml"/><Relationship Id="rId105" Type="http://schemas.openxmlformats.org/officeDocument/2006/relationships/slide" Target="slides/slide76.xml"/><Relationship Id="rId126" Type="http://schemas.openxmlformats.org/officeDocument/2006/relationships/slide" Target="slides/slide97.xml"/><Relationship Id="rId147" Type="http://schemas.openxmlformats.org/officeDocument/2006/relationships/slide" Target="slides/slide118.xml"/><Relationship Id="rId168" Type="http://schemas.openxmlformats.org/officeDocument/2006/relationships/slide" Target="slides/slide139.xml"/><Relationship Id="rId51" Type="http://schemas.openxmlformats.org/officeDocument/2006/relationships/slide" Target="slides/slide22.xml"/><Relationship Id="rId72" Type="http://schemas.openxmlformats.org/officeDocument/2006/relationships/slide" Target="slides/slide43.xml"/><Relationship Id="rId93" Type="http://schemas.openxmlformats.org/officeDocument/2006/relationships/slide" Target="slides/slide64.xml"/><Relationship Id="rId189" Type="http://schemas.openxmlformats.org/officeDocument/2006/relationships/slide" Target="slides/slide16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1ADAEEB-E575-427F-BC72-7279083AE229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254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4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3FA2EC7-2962-4EF3-98E2-D2DCF41F4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32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DDF9576-3BE7-4608-B58E-197A8D1321CB}" type="datetimeFigureOut">
              <a:rPr lang="fr-FR"/>
              <a:pPr>
                <a:defRPr/>
              </a:pPr>
              <a:t>06/03/2016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CA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CA" noProof="0" smtClean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F1A6A6-AFC1-4673-8C4A-9DF9B9AD233F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651479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http://www.visualcomplexity.com/vc/project.cfm?id=67</a:t>
            </a:r>
          </a:p>
        </p:txBody>
      </p:sp>
    </p:spTree>
    <p:extLst>
      <p:ext uri="{BB962C8B-B14F-4D97-AF65-F5344CB8AC3E}">
        <p14:creationId xmlns:p14="http://schemas.microsoft.com/office/powerpoint/2010/main" val="1980085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CA" smtClean="0"/>
              <a:t>Picture taken from Kurtenbach’s phd thesis</a:t>
            </a:r>
          </a:p>
        </p:txBody>
      </p:sp>
      <p:sp>
        <p:nvSpPr>
          <p:cNvPr id="181252" name="Espace réservé du numéro de diapositive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E65A38C4-D87D-403C-B1E0-5C923F80D8E0}" type="slidenum">
              <a:rPr lang="fr-CA" sz="1200">
                <a:latin typeface="Calibri" pitchFamily="34" charset="0"/>
              </a:rPr>
              <a:pPr algn="r" eaLnBrk="1" hangingPunct="1"/>
              <a:t>164</a:t>
            </a:fld>
            <a:endParaRPr lang="fr-CA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683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156B8524-C2BF-4F9D-A131-104B7C4624B1}" type="slidenum">
              <a:rPr lang="en-US" sz="1200">
                <a:latin typeface="Calibri" pitchFamily="34" charset="0"/>
              </a:rPr>
              <a:pPr algn="r" eaLnBrk="1" hangingPunct="1"/>
              <a:t>166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Ballistically: marks can be drawn very quickly</a:t>
            </a:r>
          </a:p>
          <a:p>
            <a:pPr>
              <a:spcBef>
                <a:spcPct val="0"/>
              </a:spcBef>
            </a:pPr>
            <a:r>
              <a:rPr lang="en-US" smtClean="0"/>
              <a:t>Expert users only need to see ink stroke, which is less distracting than seeing the entire menu.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75648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EF331EBB-6835-4F8E-873B-88D9D4489625}" type="slidenum">
              <a:rPr lang="en-US" sz="1200">
                <a:latin typeface="Calibri" pitchFamily="34" charset="0"/>
              </a:rPr>
              <a:pPr algn="r" eaLnBrk="1" hangingPunct="1"/>
              <a:t>167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There’s a natural correspondence between pathways in the menu and marks.</a:t>
            </a:r>
          </a:p>
          <a:p>
            <a:pPr>
              <a:spcBef>
                <a:spcPct val="0"/>
              </a:spcBef>
            </a:pPr>
            <a:r>
              <a:rPr lang="en-US" smtClean="0"/>
              <a:t>Self-revealing gesture set.</a:t>
            </a:r>
          </a:p>
          <a:p>
            <a:pPr>
              <a:spcBef>
                <a:spcPct val="0"/>
              </a:spcBef>
            </a:pPr>
            <a:r>
              <a:rPr lang="en-US" smtClean="0"/>
              <a:t>Explain why this is so great: other systems with gestures (graffiti for palm pilot etc.) require the user first learn the gestures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83259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DB2F1A8-6C4E-434B-8E0C-5777E182C480}" type="slidenum">
              <a:rPr lang="en-US" sz="1200">
                <a:latin typeface="Calibri" pitchFamily="34" charset="0"/>
              </a:rPr>
              <a:pPr algn="r" eaLnBrk="1" hangingPunct="1"/>
              <a:t>168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Picture from Kurtenbach’s phd thesis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09405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smtClean="0"/>
              <a:t>There are a lot of people who participated in this project, both in large and small ways, both inside and outside our lab, and we sincerely appreciate all their help.</a:t>
            </a:r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66580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59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3165" tIns="46583" rIns="93165" bIns="46583"/>
          <a:lstStyle/>
          <a:p>
            <a:endParaRPr lang="fr-CA" smtClean="0"/>
          </a:p>
        </p:txBody>
      </p:sp>
      <p:sp>
        <p:nvSpPr>
          <p:cNvPr id="173060" name="Espace réservé du numéro de diapositive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5" tIns="46583" rIns="93165" bIns="46583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5BAA5B26-9419-4A50-AB49-F850BFAACBA3}" type="slidenum">
              <a:rPr lang="fr-CA" sz="1200"/>
              <a:pPr algn="r" eaLnBrk="1" hangingPunct="1"/>
              <a:t>62</a:t>
            </a:fld>
            <a:endParaRPr lang="fr-CA" sz="1200"/>
          </a:p>
        </p:txBody>
      </p:sp>
    </p:spTree>
    <p:extLst>
      <p:ext uri="{BB962C8B-B14F-4D97-AF65-F5344CB8AC3E}">
        <p14:creationId xmlns:p14="http://schemas.microsoft.com/office/powerpoint/2010/main" val="624235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88694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 txBox="1">
            <a:spLocks noGrp="1" noChangeArrowheads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2" tIns="46581" rIns="93162" bIns="46581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04FC330E-5129-417D-9CD0-A91ADCC576DB}" type="slidenum">
              <a:rPr lang="en-US" sz="1200">
                <a:latin typeface="Calibri" pitchFamily="34" charset="0"/>
                <a:ea typeface="新細明體" pitchFamily="18" charset="-120"/>
              </a:rPr>
              <a:pPr algn="r" eaLnBrk="1" hangingPunct="1"/>
              <a:t>158</a:t>
            </a:fld>
            <a:endParaRPr lang="en-US" sz="1200"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2688" y="698500"/>
            <a:ext cx="4646612" cy="34845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14838"/>
            <a:ext cx="5610225" cy="4183062"/>
          </a:xfrm>
          <a:noFill/>
        </p:spPr>
        <p:txBody>
          <a:bodyPr lIns="93162" tIns="46581" rIns="93162" bIns="46581"/>
          <a:lstStyle/>
          <a:p>
            <a:pPr>
              <a:spcBef>
                <a:spcPct val="0"/>
              </a:spcBef>
            </a:pPr>
            <a:r>
              <a:rPr lang="en-US" smtClean="0"/>
              <a:t>Directions are easier to remember and reproduce than distances.</a:t>
            </a:r>
          </a:p>
          <a:p>
            <a:pPr>
              <a:spcBef>
                <a:spcPct val="0"/>
              </a:spcBef>
            </a:pPr>
            <a:r>
              <a:rPr lang="en-US" b="1" smtClean="0"/>
              <a:t>Question</a:t>
            </a:r>
            <a:r>
              <a:rPr lang="en-US" smtClean="0"/>
              <a:t>: why?</a:t>
            </a:r>
          </a:p>
        </p:txBody>
      </p:sp>
    </p:spTree>
    <p:extLst>
      <p:ext uri="{BB962C8B-B14F-4D97-AF65-F5344CB8AC3E}">
        <p14:creationId xmlns:p14="http://schemas.microsoft.com/office/powerpoint/2010/main" val="1768233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 txBox="1">
            <a:spLocks noGrp="1" noChangeArrowheads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2" tIns="46581" rIns="93162" bIns="46581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2ABB1BED-85EA-4DE6-8275-63AD02432CB3}" type="slidenum">
              <a:rPr lang="en-US" sz="1200">
                <a:latin typeface="Calibri" pitchFamily="34" charset="0"/>
                <a:ea typeface="新細明體" pitchFamily="18" charset="-120"/>
              </a:rPr>
              <a:pPr algn="r" eaLnBrk="1" hangingPunct="1"/>
              <a:t>159</a:t>
            </a:fld>
            <a:endParaRPr lang="en-US" sz="1200"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2688" y="698500"/>
            <a:ext cx="4646612" cy="34845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14838"/>
            <a:ext cx="5610225" cy="4183062"/>
          </a:xfrm>
          <a:noFill/>
        </p:spPr>
        <p:txBody>
          <a:bodyPr lIns="93162" tIns="46581" rIns="93162" bIns="46581"/>
          <a:lstStyle/>
          <a:p>
            <a:pPr>
              <a:spcBef>
                <a:spcPct val="0"/>
              </a:spcBef>
            </a:pPr>
            <a:r>
              <a:rPr lang="en-US" smtClean="0"/>
              <a:t>Directions are easier to remember and reproduce than distances.</a:t>
            </a:r>
          </a:p>
          <a:p>
            <a:pPr>
              <a:spcBef>
                <a:spcPct val="0"/>
              </a:spcBef>
            </a:pPr>
            <a:r>
              <a:rPr lang="en-US" b="1" smtClean="0"/>
              <a:t>Question</a:t>
            </a:r>
            <a:r>
              <a:rPr lang="en-US" smtClean="0"/>
              <a:t>: why?</a:t>
            </a:r>
          </a:p>
        </p:txBody>
      </p:sp>
    </p:spTree>
    <p:extLst>
      <p:ext uri="{BB962C8B-B14F-4D97-AF65-F5344CB8AC3E}">
        <p14:creationId xmlns:p14="http://schemas.microsoft.com/office/powerpoint/2010/main" val="636061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 txBox="1">
            <a:spLocks noGrp="1" noChangeArrowheads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2" tIns="46581" rIns="93162" bIns="46581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35EA8282-6A8B-41BF-AB56-AE9449A108AD}" type="slidenum">
              <a:rPr lang="en-US" sz="1200">
                <a:latin typeface="Calibri" pitchFamily="34" charset="0"/>
                <a:ea typeface="新細明體" pitchFamily="18" charset="-120"/>
              </a:rPr>
              <a:pPr algn="r" eaLnBrk="1" hangingPunct="1"/>
              <a:t>160</a:t>
            </a:fld>
            <a:endParaRPr lang="en-US" sz="1200"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2688" y="698500"/>
            <a:ext cx="4646612" cy="34845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14838"/>
            <a:ext cx="5610225" cy="4183062"/>
          </a:xfrm>
          <a:noFill/>
        </p:spPr>
        <p:txBody>
          <a:bodyPr lIns="93162" tIns="46581" rIns="93162" bIns="46581"/>
          <a:lstStyle/>
          <a:p>
            <a:pPr>
              <a:spcBef>
                <a:spcPct val="0"/>
              </a:spcBef>
            </a:pPr>
            <a:r>
              <a:rPr lang="en-US" smtClean="0"/>
              <a:t>Directions are easier to remember and reproduce than distances.</a:t>
            </a:r>
          </a:p>
          <a:p>
            <a:pPr>
              <a:spcBef>
                <a:spcPct val="0"/>
              </a:spcBef>
            </a:pPr>
            <a:r>
              <a:rPr lang="en-US" b="1" smtClean="0"/>
              <a:t>Question</a:t>
            </a:r>
            <a:r>
              <a:rPr lang="en-US" smtClean="0"/>
              <a:t>: why?</a:t>
            </a:r>
          </a:p>
        </p:txBody>
      </p:sp>
    </p:spTree>
    <p:extLst>
      <p:ext uri="{BB962C8B-B14F-4D97-AF65-F5344CB8AC3E}">
        <p14:creationId xmlns:p14="http://schemas.microsoft.com/office/powerpoint/2010/main" val="2743080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 txBox="1">
            <a:spLocks noGrp="1" noChangeArrowheads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2" tIns="46581" rIns="93162" bIns="46581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6C6885A-C96B-4C84-9DF6-B43BE43CBAE3}" type="slidenum">
              <a:rPr lang="en-US" sz="1200">
                <a:latin typeface="Calibri" pitchFamily="34" charset="0"/>
                <a:ea typeface="新細明體" pitchFamily="18" charset="-120"/>
              </a:rPr>
              <a:pPr algn="r" eaLnBrk="1" hangingPunct="1"/>
              <a:t>161</a:t>
            </a:fld>
            <a:endParaRPr lang="en-US" sz="1200"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2688" y="698500"/>
            <a:ext cx="4646612" cy="34845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14838"/>
            <a:ext cx="5610225" cy="4183062"/>
          </a:xfrm>
          <a:noFill/>
        </p:spPr>
        <p:txBody>
          <a:bodyPr lIns="93162" tIns="46581" rIns="93162" bIns="46581"/>
          <a:lstStyle/>
          <a:p>
            <a:pPr>
              <a:spcBef>
                <a:spcPct val="0"/>
              </a:spcBef>
            </a:pPr>
            <a:r>
              <a:rPr lang="en-US" smtClean="0"/>
              <a:t>Directions are easier to remember and reproduce than distances.</a:t>
            </a:r>
          </a:p>
          <a:p>
            <a:pPr>
              <a:spcBef>
                <a:spcPct val="0"/>
              </a:spcBef>
            </a:pPr>
            <a:r>
              <a:rPr lang="en-US" b="1" smtClean="0"/>
              <a:t>Question</a:t>
            </a:r>
            <a:r>
              <a:rPr lang="en-US" smtClean="0"/>
              <a:t>: why?</a:t>
            </a:r>
          </a:p>
        </p:txBody>
      </p:sp>
    </p:spTree>
    <p:extLst>
      <p:ext uri="{BB962C8B-B14F-4D97-AF65-F5344CB8AC3E}">
        <p14:creationId xmlns:p14="http://schemas.microsoft.com/office/powerpoint/2010/main" val="3922884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 txBox="1">
            <a:spLocks noGrp="1" noChangeArrowheads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2" tIns="46581" rIns="93162" bIns="46581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2616E483-F5BF-48FD-913A-532B783ECE83}" type="slidenum">
              <a:rPr lang="en-US" sz="1200">
                <a:latin typeface="Calibri" pitchFamily="34" charset="0"/>
                <a:ea typeface="新細明體" pitchFamily="18" charset="-120"/>
              </a:rPr>
              <a:pPr algn="r" eaLnBrk="1" hangingPunct="1"/>
              <a:t>162</a:t>
            </a:fld>
            <a:endParaRPr lang="en-US" sz="1200"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2688" y="698500"/>
            <a:ext cx="4646612" cy="34845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14838"/>
            <a:ext cx="5610225" cy="4183062"/>
          </a:xfrm>
          <a:noFill/>
        </p:spPr>
        <p:txBody>
          <a:bodyPr lIns="93162" tIns="46581" rIns="93162" bIns="46581"/>
          <a:lstStyle/>
          <a:p>
            <a:pPr>
              <a:spcBef>
                <a:spcPct val="0"/>
              </a:spcBef>
            </a:pPr>
            <a:r>
              <a:rPr lang="en-US" smtClean="0"/>
              <a:t>Directions are easier to remember and reproduce than distances.</a:t>
            </a:r>
          </a:p>
          <a:p>
            <a:pPr>
              <a:spcBef>
                <a:spcPct val="0"/>
              </a:spcBef>
            </a:pPr>
            <a:r>
              <a:rPr lang="en-US" b="1" smtClean="0"/>
              <a:t>Question</a:t>
            </a:r>
            <a:r>
              <a:rPr lang="en-US" smtClean="0"/>
              <a:t>: why?</a:t>
            </a:r>
          </a:p>
        </p:txBody>
      </p:sp>
    </p:spTree>
    <p:extLst>
      <p:ext uri="{BB962C8B-B14F-4D97-AF65-F5344CB8AC3E}">
        <p14:creationId xmlns:p14="http://schemas.microsoft.com/office/powerpoint/2010/main" val="4290641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 txBox="1">
            <a:spLocks noGrp="1" noChangeArrowheads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2" tIns="46581" rIns="93162" bIns="46581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A36C145-3553-4603-AFEB-CE4A39D4740E}" type="slidenum">
              <a:rPr lang="en-US" sz="1200">
                <a:latin typeface="Calibri" pitchFamily="34" charset="0"/>
                <a:ea typeface="新細明體" pitchFamily="18" charset="-120"/>
              </a:rPr>
              <a:pPr algn="r" eaLnBrk="1" hangingPunct="1"/>
              <a:t>163</a:t>
            </a:fld>
            <a:endParaRPr lang="en-US" sz="1200"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2688" y="698500"/>
            <a:ext cx="4646612" cy="34845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14838"/>
            <a:ext cx="5610225" cy="4183062"/>
          </a:xfrm>
          <a:noFill/>
        </p:spPr>
        <p:txBody>
          <a:bodyPr lIns="93162" tIns="46581" rIns="93162" bIns="46581"/>
          <a:lstStyle/>
          <a:p>
            <a:pPr>
              <a:spcBef>
                <a:spcPct val="0"/>
              </a:spcBef>
            </a:pPr>
            <a:r>
              <a:rPr lang="en-US" smtClean="0"/>
              <a:t>Directions are easier to remember and reproduce than distances.</a:t>
            </a:r>
          </a:p>
          <a:p>
            <a:pPr>
              <a:spcBef>
                <a:spcPct val="0"/>
              </a:spcBef>
            </a:pPr>
            <a:r>
              <a:rPr lang="en-US" b="1" smtClean="0"/>
              <a:t>Question</a:t>
            </a:r>
            <a:r>
              <a:rPr lang="en-US" smtClean="0"/>
              <a:t>: why?</a:t>
            </a:r>
          </a:p>
        </p:txBody>
      </p:sp>
    </p:spTree>
    <p:extLst>
      <p:ext uri="{BB962C8B-B14F-4D97-AF65-F5344CB8AC3E}">
        <p14:creationId xmlns:p14="http://schemas.microsoft.com/office/powerpoint/2010/main" val="1774735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DE71D-1E4E-4CEC-A422-5D917C6C9D1D}" type="datetimeFigureOut">
              <a:rPr lang="fr-FR"/>
              <a:pPr>
                <a:defRPr/>
              </a:pPr>
              <a:t>06/03/2016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E293F-404A-4B40-8E22-9051289F1740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56335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AB6A-ED78-433E-8D36-0DC977DEF299}" type="datetimeFigureOut">
              <a:rPr lang="fr-FR"/>
              <a:pPr>
                <a:defRPr/>
              </a:pPr>
              <a:t>06/03/2016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32481-F6B3-4FF7-8003-2AA10EC046F4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200921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834C5-6D18-498C-B0B6-2A0A4168DBEA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3BB27-BBDD-4772-8027-A7579D9E4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283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8CC9B-DFA9-4655-967E-79076FDEAC02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4FED3-E50D-4A2A-B537-AFA839370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224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CE2AD-B357-479D-9558-C6E0B7E56D90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F858D-B56B-4610-A4F9-FD075BF8C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271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8DB79-C70A-4FCA-8C67-2E3F36D578ED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03282-3FD1-4626-8321-89938823E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27927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15F68-1AB3-4841-AEAE-6ED9E00CB3F3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A3265-1193-46CC-9BD6-3C265DF2B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547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3C3B-17DA-4141-8D67-FA9F5979B282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1251F-14F0-4232-9822-0EC839E4A9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329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441D6-D06A-46B2-8721-228157515B75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826B1-7D71-4AE6-B5F9-32B56D4F9D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683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388D2-8FF5-4EC7-8440-DDE9C71222CF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72353-6BA5-4D18-9CEA-9198364A38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236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3BDB9-DED6-46E2-8096-CCDCFAB06CB0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D2DCD-24A4-442F-8A72-CD019C8F9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645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F0384-0533-4917-924E-BC4CFAEC4E76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B1331-83FD-42BA-9EF2-33AF7809A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42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F04DB-9E9D-4E50-BC46-2A34053D93E4}" type="datetimeFigureOut">
              <a:rPr lang="fr-FR"/>
              <a:pPr>
                <a:defRPr/>
              </a:pPr>
              <a:t>06/03/2016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DA883-18BA-460B-B6F7-F702E5650233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864376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DF29C-859A-4ED0-806A-12E95CC960C0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9460A-C040-42A3-A14D-C9B5C4746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6051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CD727-D59C-4E3B-99E8-C9E59F626B9B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A3D3B-47DF-41B2-9961-994301ED8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708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3F66F-99BE-4257-86A4-3B07CA48DA5B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D428B-412C-4751-B2E2-1B8E7F027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057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38E5C-D084-4752-BA3D-2ADB9D99BDBF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DD2D1-0D88-4A06-9134-4B1343601E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3277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508CA-8AA5-4346-ABAD-197F33AB1C90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8896A-44B7-45C4-8881-A4A32730FA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4793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98BAF-5424-41E9-A12C-B14650FD6006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5219C-149A-4062-B39A-E9260936F9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541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8602F-2183-40D8-A916-D631D19AF486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C7DF9-322E-4E95-A11F-BE6E369AA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448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85F85-BCEC-47D8-8DFE-5E6CD23A178D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E4F13-8F06-4557-B9AB-2C1147A1D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2255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784B4-2F27-46C4-AA96-B2A1ACE0BE85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22EB7-4B51-4F9D-A5E3-073523765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657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FE5C7-ED6C-4B44-876A-8C439A69B5FB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0C6EC-3CC8-43DC-9CCF-49DF304FE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04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C53CA-E956-4C5C-BF58-50A1359E6279}" type="datetimeFigureOut">
              <a:rPr lang="fr-FR"/>
              <a:pPr>
                <a:defRPr/>
              </a:pPr>
              <a:t>06/03/2016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02B7A-DFD7-478E-9B11-45D876136EF1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365604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6C650-A013-4E92-B22C-2364625B2AB9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57A4E-2507-454E-8389-26029223E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542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501AD-332B-4F92-9B25-6B9A0F9FA31C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F1447-D123-46E5-9F89-FDC3A72F6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9483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799EE-920C-427E-8F52-496821C7925E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C4FFF-9869-4B90-AD32-7FD675B2F1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0717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6EC6B-5F12-4B38-8FF9-FA444F162171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F2057-949B-4809-B4B0-1DB5E3CFA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4718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6621C-20E8-4A01-9FAB-70063C525006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0F92A-0340-41C9-BE7D-84448ED49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507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15F1D-06B1-4E52-830A-6D63BC8D76ED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2A3E6-54A8-4F50-9136-090011A606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1984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B68F0-241E-4198-84D1-65F4105D25C1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6D38A-D3CF-4042-BF85-2632B2A88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7502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D5079-5EA9-4AA3-8C46-F861E423B895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BE73C-58A0-48E6-A4EC-43AD9B62F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2574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C89B4-C2C9-4269-B747-CBD70E0E19B1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18946-7490-4D41-9B9C-BE89AB22A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0420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454E6-702B-4B3F-848B-E89AFD4D9F08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5F759-58D8-4C95-85F3-6F4A2B3FE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66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A7FA4-D4C4-4693-B1AC-D6CB426EE1ED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07E2C-6BF5-4C22-9409-D9A2F451B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8301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EDD67-EB3B-4D44-A9AD-3C24A74E42BB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D16A4-E51D-45A6-810D-3354F287C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8231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CD915-DC5B-4687-A2F5-D9CC534589ED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D4218-AF9F-4E11-B057-85A79E436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83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6728C-6246-4DF6-A3A9-A409566BF07C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7E651-F4BA-483A-AB70-13BC81256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23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7E545-FCF9-491B-B5BE-6A68A26B5914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8C7E8-C30D-4920-B018-5106D5FFA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2472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8054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97341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68436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49649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55047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614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9B1C0-5630-4DBA-AAD1-3542E629B310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6589D-9334-46D1-BCA5-C3BF97532A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5649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64834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49455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3138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12906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1694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27640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06173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82352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2942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13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7998B-2154-4495-9C1B-C7859DB299B5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9A47D-C884-4C05-8256-13EA17FEE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1653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4179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58875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4442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8679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29488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96652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9808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0845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56501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296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FBA52-7DDD-4232-868A-69DAD2A9C3F8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0C8E2-F802-4EDE-8EB9-5FF934F0D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309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98618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75510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20064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50706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66947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24527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45756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8E4CC-4B64-426D-AC25-14A5C8C4A92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317B1-6FB8-42F7-B716-4C78903B7C07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79362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F8F30-2952-4BEE-BA9F-2B246EAB9AE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1501B-E892-466C-99EF-BAB5D9333983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09047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353F0-0BD0-4463-A139-CD3BC4BBF6D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076F8-75CE-4601-B722-CDD7FEC3E952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598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E7912-281A-456D-AAF8-D9DD06871ECB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3EEC8-8A4D-44FC-82D6-6EB16E92F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3083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D9402-5E70-4B48-B4C1-7A1C4D69957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1B927-FB21-4D00-AC0B-94093EDA78DB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76194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54886-A78A-4F49-8817-B96892A6A615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80426-BA1B-4DCE-AD4A-FA97E4F357D7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40793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0F10B-A477-4F60-A76E-F2563F7C6DD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9F3BF-66E3-4D2D-B65A-5D7D7BBA50FB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05904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8B16B-4D80-4930-8B3E-0882B8F5371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43CD1-4A7C-4210-BA39-107A5E235FC2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649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7CB5A-EC19-4294-98B4-5276717FA39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5B095-FA33-4C96-8F33-E78A3845873D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80137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B690B-661C-4C87-BF4A-86166B36F39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4F6E6-C482-44E7-9993-9DCEC000BEA0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41715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E51B5-63BD-46C0-A405-C04213398BA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F3C03-AA69-4E37-964B-2F8337B1ADB8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87272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88FBB-26A5-4FF0-B0B8-6037790DEC0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DEDAF-AEC7-4A8D-87A3-D1532D0BF14F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23957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CA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6EB8F-0B4A-40FF-927D-7B4719F0469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7A2C4-3579-46D0-8CBA-7FBDAC1A5C7D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41485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97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8E002-629C-4A17-9C5F-3FC2176EC81B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6C8A5-1982-4C0F-9F72-AA8D5FDE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7576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33378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35320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0636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12357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77456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12544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09185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6602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67880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417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EF608-41BC-4C68-AF69-FD849B841465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80A54-F139-40D3-973D-D96D07EEE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1675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DE71D-1E4E-4CEC-A422-5D917C6C9D1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E293F-404A-4B40-8E22-9051289F1740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0405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59D65-ACFB-4517-8213-5A83D40DE44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41537-0F9C-4274-9B35-A1BC9A11F315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2942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1A06B-A136-442B-9D8E-E2988F4B45C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69640-261B-469F-B027-BF82C7C9E0BF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3964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0E2C4-1E03-43F6-86F9-9B4BBED5C32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85E86-559F-45B8-8709-7F182B25F9C1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65718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3FF35-59D4-4658-97F6-8A21680E1D7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EE3FD-48C7-4EEE-BB02-0E8CC9C644E9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40619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BB31D-64DB-4172-958A-F3BD07CF0A81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11F62-FDE2-40DE-A2DB-BABC4BF9D1E6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89875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968AD-C111-42C9-A187-C603DC54B3F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97C67-DE47-4D69-BF7F-0A7B426E6A27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48181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E7AE1-31D4-496D-BFB9-F7510C3B45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3053C-8987-4D21-BB2A-001A5B1FBFF4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29466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D3340-5461-4799-9222-027F2A6FB0E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FBA85-32B2-448B-B291-B71F413953A0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8140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AB6A-ED78-433E-8D36-0DC977DEF29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32481-F6B3-4FF7-8003-2AA10EC046F4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115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59D65-ACFB-4517-8213-5A83D40DE446}" type="datetimeFigureOut">
              <a:rPr lang="fr-FR"/>
              <a:pPr>
                <a:defRPr/>
              </a:pPr>
              <a:t>06/03/2016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41537-0F9C-4274-9B35-A1BC9A11F315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081713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7CB5B-FA45-4D1C-981B-E1A680193DEE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34D6A-850F-424F-BFD2-E0713D888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656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F04DB-9E9D-4E50-BC46-2A34053D93E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DA883-18BA-460B-B6F7-F702E5650233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6735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C53CA-E956-4C5C-BF58-50A1359E627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02B7A-DFD7-478E-9B11-45D876136EF1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75634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2074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11771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05339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24848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92849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9910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47723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16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81F17-8FC2-43D5-9E79-78517EEBFE24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3093D-73B4-4886-9713-DA8FF1B97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126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48805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65136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77614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2530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25071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71872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60506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3152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79462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883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579D1-3B0E-4CEC-9580-F97BE5AC2A5F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7707B-8B49-4CF8-B37E-DBC61E449B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517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79792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6475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63901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06/03/2016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38537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7F21E-0B16-4CA4-98B6-794DC506E7C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23764-6062-461F-981A-C0E71CDA99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5905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1B47E-0E61-4588-890E-B066E0C895D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20FF1-5995-441A-B799-9ED9E7EBA4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67707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299E3-3453-4026-8C8B-0B960D41D8E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AA210-B58C-4D4B-B81E-2FDB36602B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36204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2D529-FF0F-484F-9269-0A4DCF71C97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D16FC-EB3C-418F-A1A6-A0B91159F2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7110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DD96B-D38C-4D7F-94BC-673C1B81FDF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A73A6-B642-4A4F-852D-91A715EAE6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5060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F08D5-C986-448E-B227-AFFA54425FE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64828-D835-425A-A69E-BD786AD96F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076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00EA8-F760-4B20-983B-04FCC7986300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111E8-1C8E-4E34-BA2D-8269D6DD8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5399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E3F5C-7934-4059-91C6-D65F3D1F741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0855B-0577-4DB9-846A-54178789FC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45555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396A1-FA51-4433-89CD-768B3946152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AD227-9867-4F30-8329-F3CDA019D5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18327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4F90B-91EA-43D7-94D9-0C1BF7FC792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6EB3D-EE94-4C1C-8667-844525BD34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63124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BFE82-D7BA-40A7-B792-70742F9F484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C3F0A-2983-43BD-84D6-900FBA0268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04008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7D4A9-068D-4E48-9E62-A4982920F6B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515A3-8662-4D93-A4D1-44CF0CC66B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42928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7F21E-0B16-4CA4-98B6-794DC506E7C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23764-6062-461F-981A-C0E71CDA99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304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1B47E-0E61-4588-890E-B066E0C895D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20FF1-5995-441A-B799-9ED9E7EBA4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079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299E3-3453-4026-8C8B-0B960D41D8E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AA210-B58C-4D4B-B81E-2FDB36602B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0935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2D529-FF0F-484F-9269-0A4DCF71C97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D16FC-EB3C-418F-A1A6-A0B91159F2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67890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DD96B-D38C-4D7F-94BC-673C1B81FDF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A73A6-B642-4A4F-852D-91A715EAE6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29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7F21E-0B16-4CA4-98B6-794DC506E7C2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23764-6062-461F-981A-C0E71CDA9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0955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F08D5-C986-448E-B227-AFFA54425FE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64828-D835-425A-A69E-BD786AD96F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53665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E3F5C-7934-4059-91C6-D65F3D1F741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0855B-0577-4DB9-846A-54178789FC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28503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396A1-FA51-4433-89CD-768B3946152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AD227-9867-4F30-8329-F3CDA019D5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47452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4F90B-91EA-43D7-94D9-0C1BF7FC792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6EB3D-EE94-4C1C-8667-844525BD34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82307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BFE82-D7BA-40A7-B792-70742F9F484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C3F0A-2983-43BD-84D6-900FBA0268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48592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7D4A9-068D-4E48-9E62-A4982920F6B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515A3-8662-4D93-A4D1-44CF0CC66B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25024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A7FA4-D4C4-4693-B1AC-D6CB426EE1E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07E2C-6BF5-4C22-9409-D9A2F451BB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01292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9B1C0-5630-4DBA-AAD1-3542E629B31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6589D-9334-46D1-BCA5-C3BF97532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66061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7998B-2154-4495-9C1B-C7859DB299B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9A47D-C884-4C05-8256-13EA17FEE6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68347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FBA52-7DDD-4232-868A-69DAD2A9C3F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0C8E2-F802-4EDE-8EB9-5FF934F0D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293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1B47E-0E61-4588-890E-B066E0C895DF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20FF1-5995-441A-B799-9ED9E7EBA4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7956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E7912-281A-456D-AAF8-D9DD06871EC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3EEC8-8A4D-44FC-82D6-6EB16E92F6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49418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8E002-629C-4A17-9C5F-3FC2176EC81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6C8A5-1982-4C0F-9F72-AA8D5FDE1F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9573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EF608-41BC-4C68-AF69-FD849B84146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80A54-F139-40D3-973D-D96D07EEE5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55802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7CB5B-FA45-4D1C-981B-E1A680193DE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34D6A-850F-424F-BFD2-E0713D888C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68834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81F17-8FC2-43D5-9E79-78517EEBFE2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3093D-73B4-4886-9713-DA8FF1B979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137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579D1-3B0E-4CEC-9580-F97BE5AC2A5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7707B-8B49-4CF8-B37E-DBC61E449B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1697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00EA8-F760-4B20-983B-04FCC798630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111E8-1C8E-4E34-BA2D-8269D6DD8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3991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09372-A580-4BB6-ABDA-FB34D8A8C7C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E9785-580C-4CFB-A80A-FC940F6DB8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08615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F2BF9-62F8-4CAD-8CDF-E808CBBA1AD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5D6CD-AF3D-44B2-8CD3-9D832C7720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6549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91A1E-24DF-481D-BD3B-0A2643FB933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A888C-69F1-439A-B008-916704482C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9681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299E3-3453-4026-8C8B-0B960D41D8E7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AA210-B58C-4D4B-B81E-2FDB36602B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4225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FFEA5-C525-43B7-AEE0-EB120BA1318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8005D-6943-4E1F-9F52-C49887CB8A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12449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A851E-B24E-4560-BE4C-38B01CE9E42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4AC12-5555-498D-835E-55EB542B9D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12754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3DD18-3FAA-4061-81D6-BF1E904F5CF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0ABAF-CD9A-4419-A5BD-0A3D1B7C0C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03205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F49E5-10EB-4EE7-B83B-82A87D26E42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C4791-4BF3-4317-A0AF-7DA2E5372B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06155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FFB80-06E2-4BB8-B7C3-633CC542193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84140-A703-45E6-B2BB-C9C62628F4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29199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BEF25-976E-4BF1-BF5A-04805C646BE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BA9D1-AE32-4C8F-894D-FFE13C18A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7995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A7A2F-69EC-44D1-87D5-089E317A67C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E1AB0-FAC2-47BA-8D9F-9885C9F60E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83415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901CA-B62F-4C20-8209-3D375D19853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BA3C2-787F-4A2E-B7DA-9EAAFA1937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53943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A7FA4-D4C4-4693-B1AC-D6CB426EE1E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07E2C-6BF5-4C22-9409-D9A2F451BB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92160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9B1C0-5630-4DBA-AAD1-3542E629B31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6589D-9334-46D1-BCA5-C3BF97532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187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2D529-FF0F-484F-9269-0A4DCF71C97C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D16FC-EB3C-418F-A1A6-A0B91159F2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0227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7998B-2154-4495-9C1B-C7859DB299B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9A47D-C884-4C05-8256-13EA17FEE6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36954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FBA52-7DDD-4232-868A-69DAD2A9C3F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0C8E2-F802-4EDE-8EB9-5FF934F0D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7681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E7912-281A-456D-AAF8-D9DD06871EC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3EEC8-8A4D-44FC-82D6-6EB16E92F6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60724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8E002-629C-4A17-9C5F-3FC2176EC81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6C8A5-1982-4C0F-9F72-AA8D5FDE1F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71008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EF608-41BC-4C68-AF69-FD849B84146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80A54-F139-40D3-973D-D96D07EEE5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70749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7CB5B-FA45-4D1C-981B-E1A680193DE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34D6A-850F-424F-BFD2-E0713D888C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48665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81F17-8FC2-43D5-9E79-78517EEBFE2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3093D-73B4-4886-9713-DA8FF1B979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22875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579D1-3B0E-4CEC-9580-F97BE5AC2A5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7707B-8B49-4CF8-B37E-DBC61E449B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98677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00EA8-F760-4B20-983B-04FCC798630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111E8-1C8E-4E34-BA2D-8269D6DD8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05207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DE71D-1E4E-4CEC-A422-5D917C6C9D1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E293F-404A-4B40-8E22-9051289F1740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956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DD96B-D38C-4D7F-94BC-673C1B81FDF2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A73A6-B642-4A4F-852D-91A715EAE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70642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59D65-ACFB-4517-8213-5A83D40DE44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41537-0F9C-4274-9B35-A1BC9A11F315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146783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1A06B-A136-442B-9D8E-E2988F4B45C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69640-261B-469F-B027-BF82C7C9E0BF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19560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0E2C4-1E03-43F6-86F9-9B4BBED5C32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85E86-559F-45B8-8709-7F182B25F9C1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44648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3FF35-59D4-4658-97F6-8A21680E1D7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EE3FD-48C7-4EEE-BB02-0E8CC9C644E9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08919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BB31D-64DB-4172-958A-F3BD07CF0A81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11F62-FDE2-40DE-A2DB-BABC4BF9D1E6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4856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968AD-C111-42C9-A187-C603DC54B3F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97C67-DE47-4D69-BF7F-0A7B426E6A27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30985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E7AE1-31D4-496D-BFB9-F7510C3B45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3053C-8987-4D21-BB2A-001A5B1FBFF4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86977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D3340-5461-4799-9222-027F2A6FB0E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FBA85-32B2-448B-B291-B71F413953A0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8226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AB6A-ED78-433E-8D36-0DC977DEF29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32481-F6B3-4FF7-8003-2AA10EC046F4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9459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F04DB-9E9D-4E50-BC46-2A34053D93E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DA883-18BA-460B-B6F7-F702E5650233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3443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F08D5-C986-448E-B227-AFFA54425FE7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64828-D835-425A-A69E-BD786AD96F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6048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C53CA-E956-4C5C-BF58-50A1359E627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02B7A-DFD7-478E-9B11-45D876136EF1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9006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DE71D-1E4E-4CEC-A422-5D917C6C9D1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E293F-404A-4B40-8E22-9051289F1740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26108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59D65-ACFB-4517-8213-5A83D40DE44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41537-0F9C-4274-9B35-A1BC9A11F315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948284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1A06B-A136-442B-9D8E-E2988F4B45C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69640-261B-469F-B027-BF82C7C9E0BF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819153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0E2C4-1E03-43F6-86F9-9B4BBED5C32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85E86-559F-45B8-8709-7F182B25F9C1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177540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3FF35-59D4-4658-97F6-8A21680E1D7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EE3FD-48C7-4EEE-BB02-0E8CC9C644E9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8078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BB31D-64DB-4172-958A-F3BD07CF0A81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11F62-FDE2-40DE-A2DB-BABC4BF9D1E6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31120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968AD-C111-42C9-A187-C603DC54B3F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97C67-DE47-4D69-BF7F-0A7B426E6A27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99238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E7AE1-31D4-496D-BFB9-F7510C3B45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3053C-8987-4D21-BB2A-001A5B1FBFF4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33397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D3340-5461-4799-9222-027F2A6FB0E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FBA85-32B2-448B-B291-B71F413953A0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700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1A06B-A136-442B-9D8E-E2988F4B45CA}" type="datetimeFigureOut">
              <a:rPr lang="fr-FR"/>
              <a:pPr>
                <a:defRPr/>
              </a:pPr>
              <a:t>06/03/2016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69640-261B-469F-B027-BF82C7C9E0BF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99422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E3F5C-7934-4059-91C6-D65F3D1F741D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0855B-0577-4DB9-846A-54178789FC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9123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AB6A-ED78-433E-8D36-0DC977DEF29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32481-F6B3-4FF7-8003-2AA10EC046F4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76562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F04DB-9E9D-4E50-BC46-2A34053D93E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DA883-18BA-460B-B6F7-F702E5650233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231415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C53CA-E956-4C5C-BF58-50A1359E627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02B7A-DFD7-478E-9B11-45D876136EF1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423289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A7FA4-D4C4-4693-B1AC-D6CB426EE1E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07E2C-6BF5-4C22-9409-D9A2F451BB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288540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9B1C0-5630-4DBA-AAD1-3542E629B31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6589D-9334-46D1-BCA5-C3BF97532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013537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7998B-2154-4495-9C1B-C7859DB299B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9A47D-C884-4C05-8256-13EA17FEE6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330892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FBA52-7DDD-4232-868A-69DAD2A9C3F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0C8E2-F802-4EDE-8EB9-5FF934F0D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864466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E7912-281A-456D-AAF8-D9DD06871EC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3EEC8-8A4D-44FC-82D6-6EB16E92F6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95505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8E002-629C-4A17-9C5F-3FC2176EC81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6C8A5-1982-4C0F-9F72-AA8D5FDE1F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11191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EF608-41BC-4C68-AF69-FD849B84146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80A54-F139-40D3-973D-D96D07EEE5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6430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396A1-FA51-4433-89CD-768B39461529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AD227-9867-4F30-8329-F3CDA019D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87583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7CB5B-FA45-4D1C-981B-E1A680193DE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34D6A-850F-424F-BFD2-E0713D888C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676949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81F17-8FC2-43D5-9E79-78517EEBFE2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3093D-73B4-4886-9713-DA8FF1B979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4949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579D1-3B0E-4CEC-9580-F97BE5AC2A5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7707B-8B49-4CF8-B37E-DBC61E449B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52932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00EA8-F760-4B20-983B-04FCC798630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111E8-1C8E-4E34-BA2D-8269D6DD8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9780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DE71D-1E4E-4CEC-A422-5D917C6C9D1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E293F-404A-4B40-8E22-9051289F1740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27724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59D65-ACFB-4517-8213-5A83D40DE44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41537-0F9C-4274-9B35-A1BC9A11F315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585925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1A06B-A136-442B-9D8E-E2988F4B45C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69640-261B-469F-B027-BF82C7C9E0BF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6334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0E2C4-1E03-43F6-86F9-9B4BBED5C32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85E86-559F-45B8-8709-7F182B25F9C1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837226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3FF35-59D4-4658-97F6-8A21680E1D7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EE3FD-48C7-4EEE-BB02-0E8CC9C644E9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1729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BB31D-64DB-4172-958A-F3BD07CF0A81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11F62-FDE2-40DE-A2DB-BABC4BF9D1E6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910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4F90B-91EA-43D7-94D9-0C1BF7FC7924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6EB3D-EE94-4C1C-8667-844525BD34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42739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968AD-C111-42C9-A187-C603DC54B3F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97C67-DE47-4D69-BF7F-0A7B426E6A27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583194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E7AE1-31D4-496D-BFB9-F7510C3B45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3053C-8987-4D21-BB2A-001A5B1FBFF4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64797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D3340-5461-4799-9222-027F2A6FB0E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FBA85-32B2-448B-B291-B71F413953A0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04571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AB6A-ED78-433E-8D36-0DC977DEF29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32481-F6B3-4FF7-8003-2AA10EC046F4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006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F04DB-9E9D-4E50-BC46-2A34053D93E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DA883-18BA-460B-B6F7-F702E5650233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393335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C53CA-E956-4C5C-BF58-50A1359E627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02B7A-DFD7-478E-9B11-45D876136EF1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38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BFE82-D7BA-40A7-B792-70742F9F4848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C3F0A-2983-43BD-84D6-900FBA0268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454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7D4A9-068D-4E48-9E62-A4982920F6BD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515A3-8662-4D93-A4D1-44CF0CC66B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644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8A8EA-22FB-44CE-BEBB-66515C9270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3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4D6E5-7C06-4A69-8F8D-F27FFC8726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506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F4317-8496-4FD4-B4F8-6FC99B0922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55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22076-E3A4-4650-A68F-406305564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240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8DE17-C118-44BC-8238-C411D15AC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9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0E2C4-1E03-43F6-86F9-9B4BBED5C329}" type="datetimeFigureOut">
              <a:rPr lang="fr-FR"/>
              <a:pPr>
                <a:defRPr/>
              </a:pPr>
              <a:t>06/03/2016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85E86-559F-45B8-8709-7F182B25F9C1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72571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2473A-FBAA-489C-B915-D8F8ACC24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066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639F1-77EE-4F59-B32D-0176A7A8EF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169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1EB15-98CA-4FD5-A598-D9A10C350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204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2782A-AA4D-4BDB-AF32-F50DF93522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568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22D5C-5F26-4B30-AB04-CDEDB5013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075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D863F-60FB-4AE6-AD08-9E9B1B5A90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348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459B1-3FDB-46B2-9193-4D26B76D6F47}" type="datetimeFigureOut">
              <a:rPr lang="fr-FR"/>
              <a:pPr>
                <a:defRPr/>
              </a:pPr>
              <a:t>06/03/2016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24B46-3B35-414C-95D5-02A0694C121C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521535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D5ADB-D091-4216-B39C-A07C905D8C7C}" type="datetimeFigureOut">
              <a:rPr lang="fr-FR"/>
              <a:pPr>
                <a:defRPr/>
              </a:pPr>
              <a:t>06/03/2016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F3D29-04DF-45E8-AC7B-4A55E0BA858E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563268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26356-446F-4A09-BC8F-15AF0C32AF35}" type="datetimeFigureOut">
              <a:rPr lang="fr-FR"/>
              <a:pPr>
                <a:defRPr/>
              </a:pPr>
              <a:t>06/03/2016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9ABF9-6C76-4342-B719-386FB224B440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419786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85BC2-F61C-4F63-AAAD-35D7BF3FDDA1}" type="datetimeFigureOut">
              <a:rPr lang="fr-FR"/>
              <a:pPr>
                <a:defRPr/>
              </a:pPr>
              <a:t>06/03/2016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111B9-F0CA-46B3-B1B1-745E5FD35367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13518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3FF35-59D4-4658-97F6-8A21680E1D78}" type="datetimeFigureOut">
              <a:rPr lang="fr-FR"/>
              <a:pPr>
                <a:defRPr/>
              </a:pPr>
              <a:t>06/03/2016</a:t>
            </a:fld>
            <a:endParaRPr lang="fr-CA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EE3FD-48C7-4EEE-BB02-0E8CC9C644E9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210881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DCB12-09A5-422F-AF0A-C5B1CDC96A69}" type="datetimeFigureOut">
              <a:rPr lang="fr-FR"/>
              <a:pPr>
                <a:defRPr/>
              </a:pPr>
              <a:t>06/03/2016</a:t>
            </a:fld>
            <a:endParaRPr lang="fr-CA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9E4E9-7978-42FF-960A-AE2D946880E2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521745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0A811-6CEC-4AF3-BAC4-7A06B802D341}" type="datetimeFigureOut">
              <a:rPr lang="fr-FR"/>
              <a:pPr>
                <a:defRPr/>
              </a:pPr>
              <a:t>06/03/2016</a:t>
            </a:fld>
            <a:endParaRPr lang="fr-CA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F9945-F9F5-46AF-BE4C-BA28F230930A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415312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C3A65-A16B-4DB6-ADC9-46386E5CD686}" type="datetimeFigureOut">
              <a:rPr lang="fr-FR"/>
              <a:pPr>
                <a:defRPr/>
              </a:pPr>
              <a:t>06/03/2016</a:t>
            </a:fld>
            <a:endParaRPr lang="fr-CA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EE595-E89C-4349-8563-FFE2C87D8529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118801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88B1D-B49F-4D0F-9E38-2419E5474EE0}" type="datetimeFigureOut">
              <a:rPr lang="fr-FR"/>
              <a:pPr>
                <a:defRPr/>
              </a:pPr>
              <a:t>06/03/2016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24BFC-F94B-46A0-8A38-69E5A4DA10CC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77704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F60DA-A172-46B2-9750-4ADB85FDA649}" type="datetimeFigureOut">
              <a:rPr lang="fr-FR"/>
              <a:pPr>
                <a:defRPr/>
              </a:pPr>
              <a:t>06/03/2016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1DFA-6C43-44A1-872B-EDAFEFC10744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41657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F6DF9-5B7B-4ADC-A129-5A1B9CE54AA7}" type="datetimeFigureOut">
              <a:rPr lang="fr-FR"/>
              <a:pPr>
                <a:defRPr/>
              </a:pPr>
              <a:t>06/03/2016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5B18A-C97E-4695-A910-97125C8F8EC4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978228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B1D4B-E925-4613-BCAE-A97CCB3695ED}" type="datetimeFigureOut">
              <a:rPr lang="fr-FR"/>
              <a:pPr>
                <a:defRPr/>
              </a:pPr>
              <a:t>06/03/2016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2DA4E-063F-45DF-853E-F75993E821D1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070107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09372-A580-4BB6-ABDA-FB34D8A8C7C3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E9785-580C-4CFB-A80A-FC940F6DB8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789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F2BF9-62F8-4CAD-8CDF-E808CBBA1AD9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5D6CD-AF3D-44B2-8CD3-9D832C772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708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91A1E-24DF-481D-BD3B-0A2643FB933C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A888C-69F1-439A-B008-916704482C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3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BB31D-64DB-4172-958A-F3BD07CF0A81}" type="datetimeFigureOut">
              <a:rPr lang="fr-FR"/>
              <a:pPr>
                <a:defRPr/>
              </a:pPr>
              <a:t>06/03/2016</a:t>
            </a:fld>
            <a:endParaRPr lang="fr-CA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11F62-FDE2-40DE-A2DB-BABC4BF9D1E6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23064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FFEA5-C525-43B7-AEE0-EB120BA13183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8005D-6943-4E1F-9F52-C49887CB8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243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A851E-B24E-4560-BE4C-38B01CE9E423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4AC12-5555-498D-835E-55EB542B9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835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3DD18-3FAA-4061-81D6-BF1E904F5CF3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0ABAF-CD9A-4419-A5BD-0A3D1B7C0C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106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F49E5-10EB-4EE7-B83B-82A87D26E42A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C4791-4BF3-4317-A0AF-7DA2E5372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4321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FFB80-06E2-4BB8-B7C3-633CC5421935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84140-A703-45E6-B2BB-C9C62628F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172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BEF25-976E-4BF1-BF5A-04805C646BE9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BA9D1-AE32-4C8F-894D-FFE13C18A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120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A7A2F-69EC-44D1-87D5-089E317A67C3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E1AB0-FAC2-47BA-8D9F-9885C9F60E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734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901CA-B62F-4C20-8209-3D375D198534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BA3C2-787F-4A2E-B7DA-9EAAFA193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350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9A761-58E9-4032-838E-85B60C073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355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F1EE1-78DB-4D4B-893A-79C11075A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4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968AD-C111-42C9-A187-C603DC54B3FF}" type="datetimeFigureOut">
              <a:rPr lang="fr-FR"/>
              <a:pPr>
                <a:defRPr/>
              </a:pPr>
              <a:t>06/03/2016</a:t>
            </a:fld>
            <a:endParaRPr lang="fr-CA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97C67-DE47-4D69-BF7F-0A7B426E6A27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173338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20154-5422-4562-B640-B6C08A912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583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9501C-E560-4452-87C0-AB7B7E095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551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5676F-71A0-4EAA-8F3D-6CBE128F2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426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878FB-D50D-4EC7-8765-B9C9B8A45D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722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7534E-1560-4F5A-85E8-28451DACE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977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07BC3-AF3A-4B9E-8DA1-371570BAE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08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F33AC-16CB-44D1-8380-F636FD6A1D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800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20308-E240-430C-ADD7-A45DF887C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149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2204C-11AF-4961-B297-1423467C9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983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10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E7AE1-31D4-496D-BFB9-F7510C3B45C0}" type="datetimeFigureOut">
              <a:rPr lang="fr-FR"/>
              <a:pPr>
                <a:defRPr/>
              </a:pPr>
              <a:t>06/03/2016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3053C-8987-4D21-BB2A-001A5B1FBFF4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616116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154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328560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414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815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93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3553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853993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903490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828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074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D3340-5461-4799-9222-027F2A6FB0E6}" type="datetimeFigureOut">
              <a:rPr lang="fr-FR"/>
              <a:pPr>
                <a:defRPr/>
              </a:pPr>
              <a:t>06/03/2016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FBA85-32B2-448B-B291-B71F413953A0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687046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B998D-B744-4C17-8435-7379036889C1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1559F-FAA5-47D4-A07D-0AFA77245E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229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8B413-1255-497F-A9CB-170154C29654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56F31-6D47-4AE3-93D5-2058CD9B6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063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65E13-937C-4953-8821-519BDDB2EDDB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CCF02-071A-4477-AE3E-6F79184E6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032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B0C03-57FA-4CBC-8180-14B07EC6580D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05A9D-F6CB-40A5-A54F-AF51AE797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977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4E20C-65EF-4A7B-A9AC-AB36748DBA30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925A2-6F2C-4CB5-918F-651E5CAEAB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023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77AD3-DF96-4F40-9F66-E038199022B6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A9747-E691-4E9A-B8D6-4F79BE1E3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587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4CB55-A6C1-426C-B38F-3F6098CEE99E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B6400-FC8E-4862-AE1F-D088B98167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91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F3C52-16A4-4C92-ADEC-9C8D9A432D60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D9D48-BBF8-47F5-9DBE-1D75CD72A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6703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FEB89-7FE4-4218-AD57-799F2458D989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4A2FE-DE10-4DCB-9F08-343901E937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2293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B4D0F-20E7-4394-8ACC-8BD575AD749C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87470-1EBB-4533-B3D5-C28E8AA435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58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5.xml"/><Relationship Id="rId3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4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9.xml"/><Relationship Id="rId1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73.xml"/><Relationship Id="rId11" Type="http://schemas.openxmlformats.org/officeDocument/2006/relationships/slideLayout" Target="../slideLayouts/slideLayout278.xml"/><Relationship Id="rId5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6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6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5.xml"/><Relationship Id="rId12" Type="http://schemas.openxmlformats.org/officeDocument/2006/relationships/slideLayout" Target="../slideLayouts/slideLayout290.xml"/><Relationship Id="rId2" Type="http://schemas.openxmlformats.org/officeDocument/2006/relationships/slideLayout" Target="../slideLayouts/slideLayout280.xml"/><Relationship Id="rId1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4.xml"/><Relationship Id="rId11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83.xml"/><Relationship Id="rId10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7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8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293.xml"/><Relationship Id="rId7" Type="http://schemas.openxmlformats.org/officeDocument/2006/relationships/slideLayout" Target="../slideLayouts/slideLayout297.xml"/><Relationship Id="rId12" Type="http://schemas.openxmlformats.org/officeDocument/2006/relationships/slideLayout" Target="../slideLayouts/slideLayout302.xml"/><Relationship Id="rId2" Type="http://schemas.openxmlformats.org/officeDocument/2006/relationships/slideLayout" Target="../slideLayouts/slideLayout292.xml"/><Relationship Id="rId1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6.xml"/><Relationship Id="rId11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9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0.xml"/><Relationship Id="rId3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309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1" Type="http://schemas.openxmlformats.org/officeDocument/2006/relationships/slideLayout" Target="../slideLayouts/slideLayout313.xml"/><Relationship Id="rId5" Type="http://schemas.openxmlformats.org/officeDocument/2006/relationships/slideLayout" Target="../slideLayouts/slideLayout307.xml"/><Relationship Id="rId10" Type="http://schemas.openxmlformats.org/officeDocument/2006/relationships/slideLayout" Target="../slideLayouts/slideLayout312.xml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1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16.xml"/><Relationship Id="rId7" Type="http://schemas.openxmlformats.org/officeDocument/2006/relationships/slideLayout" Target="../slideLayouts/slideLayout320.xml"/><Relationship Id="rId12" Type="http://schemas.openxmlformats.org/officeDocument/2006/relationships/slideLayout" Target="../slideLayouts/slideLayout325.xml"/><Relationship Id="rId2" Type="http://schemas.openxmlformats.org/officeDocument/2006/relationships/slideLayout" Target="../slideLayouts/slideLayout315.xml"/><Relationship Id="rId1" Type="http://schemas.openxmlformats.org/officeDocument/2006/relationships/slideLayout" Target="../slideLayouts/slideLayout314.xml"/><Relationship Id="rId6" Type="http://schemas.openxmlformats.org/officeDocument/2006/relationships/slideLayout" Target="../slideLayouts/slideLayout319.xml"/><Relationship Id="rId11" Type="http://schemas.openxmlformats.org/officeDocument/2006/relationships/slideLayout" Target="../slideLayouts/slideLayout324.xml"/><Relationship Id="rId5" Type="http://schemas.openxmlformats.org/officeDocument/2006/relationships/slideLayout" Target="../slideLayouts/slideLayout318.xml"/><Relationship Id="rId10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317.xml"/><Relationship Id="rId9" Type="http://schemas.openxmlformats.org/officeDocument/2006/relationships/slideLayout" Target="../slideLayouts/slideLayout3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CA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2AD977-EA53-40AA-940C-8383AF9AD966}" type="datetimeFigureOut">
              <a:rPr lang="fr-FR"/>
              <a:pPr>
                <a:defRPr/>
              </a:pPr>
              <a:t>06/03/2016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727C92-9026-46D0-9F03-AA3EC26A9D3D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3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6C6882-F64A-4D73-85E5-ECCF9C1FF2B2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73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E9798DB-AE08-4F93-A491-615C71046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3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4927C9B-506D-4244-B4C0-8EFA4AED805B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73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30040F1-5410-463B-B1E3-A44500A406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07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5C142D9-5710-4B21-A170-6CF7BE0B6EC6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07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7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1798EF9-E1CE-493B-8114-1094B7C2A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06/03/2016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4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06/03/2016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89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06/03/2016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076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CA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BB116F-2217-4F7D-91C3-31487C7BE04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8B1851-7CBC-457C-925A-CD5839D4E844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58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  <p:sldLayoutId id="214748416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06/03/2016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5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CA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2AD977-EA53-40AA-940C-8383AF9AD96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727C92-9026-46D0-9F03-AA3EC26A9D3D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3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  <p:sldLayoutId id="214748419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06/03/2016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51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  <a:ea typeface="新細明體"/>
                <a:cs typeface="新細明體"/>
              </a:defRPr>
            </a:lvl1pPr>
          </a:lstStyle>
          <a:p>
            <a:pPr>
              <a:defRPr/>
            </a:pPr>
            <a:fld id="{E448F015-8C17-491C-949F-D2A19C981029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+mn-lt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latin typeface="+mn-lt"/>
                <a:ea typeface="新細明體"/>
                <a:cs typeface="新細明體"/>
              </a:defRPr>
            </a:lvl1pPr>
          </a:lstStyle>
          <a:p>
            <a:pPr>
              <a:defRPr/>
            </a:pPr>
            <a:fld id="{FEE5821C-DA01-42B0-89FE-4BA7296F69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06/03/2016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51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07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1BEBC55-8A55-474E-9A74-AC862A220A9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07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7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4973995-0C6C-44FB-A791-199145496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01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219" r:id="rId2"/>
    <p:sldLayoutId id="2147484220" r:id="rId3"/>
    <p:sldLayoutId id="2147484221" r:id="rId4"/>
    <p:sldLayoutId id="2147484222" r:id="rId5"/>
    <p:sldLayoutId id="2147484223" r:id="rId6"/>
    <p:sldLayoutId id="2147484224" r:id="rId7"/>
    <p:sldLayoutId id="2147484225" r:id="rId8"/>
    <p:sldLayoutId id="2147484226" r:id="rId9"/>
    <p:sldLayoutId id="2147484227" r:id="rId10"/>
    <p:sldLayoutId id="21474842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07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1BEBC55-8A55-474E-9A74-AC862A220A9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07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7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4973995-0C6C-44FB-A791-199145496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88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0" r:id="rId1"/>
    <p:sldLayoutId id="2147484231" r:id="rId2"/>
    <p:sldLayoutId id="2147484232" r:id="rId3"/>
    <p:sldLayoutId id="2147484233" r:id="rId4"/>
    <p:sldLayoutId id="2147484234" r:id="rId5"/>
    <p:sldLayoutId id="2147484235" r:id="rId6"/>
    <p:sldLayoutId id="2147484236" r:id="rId7"/>
    <p:sldLayoutId id="2147484237" r:id="rId8"/>
    <p:sldLayoutId id="2147484238" r:id="rId9"/>
    <p:sldLayoutId id="2147484239" r:id="rId10"/>
    <p:sldLayoutId id="21474842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  <a:ea typeface="新細明體"/>
                <a:cs typeface="新細明體"/>
              </a:defRPr>
            </a:lvl1pPr>
          </a:lstStyle>
          <a:p>
            <a:pPr>
              <a:defRPr/>
            </a:pPr>
            <a:fld id="{E448F015-8C17-491C-949F-D2A19C98102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+mn-lt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latin typeface="+mn-lt"/>
                <a:ea typeface="新細明體"/>
                <a:cs typeface="新細明體"/>
              </a:defRPr>
            </a:lvl1pPr>
          </a:lstStyle>
          <a:p>
            <a:pPr>
              <a:defRPr/>
            </a:pPr>
            <a:fld id="{FEE5821C-DA01-42B0-89FE-4BA7296F69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19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2" r:id="rId1"/>
    <p:sldLayoutId id="2147484243" r:id="rId2"/>
    <p:sldLayoutId id="2147484244" r:id="rId3"/>
    <p:sldLayoutId id="2147484245" r:id="rId4"/>
    <p:sldLayoutId id="2147484246" r:id="rId5"/>
    <p:sldLayoutId id="2147484247" r:id="rId6"/>
    <p:sldLayoutId id="2147484248" r:id="rId7"/>
    <p:sldLayoutId id="2147484249" r:id="rId8"/>
    <p:sldLayoutId id="2147484250" r:id="rId9"/>
    <p:sldLayoutId id="2147484251" r:id="rId10"/>
    <p:sldLayoutId id="21474842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3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D1CA5C5-EC4E-499E-BF88-24A07F96248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3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91B6B2C-C300-4C0F-8080-3D657A2B1B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93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  <a:ea typeface="新細明體"/>
                <a:cs typeface="新細明體"/>
              </a:defRPr>
            </a:lvl1pPr>
          </a:lstStyle>
          <a:p>
            <a:pPr>
              <a:defRPr/>
            </a:pPr>
            <a:fld id="{E448F015-8C17-491C-949F-D2A19C98102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+mn-lt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latin typeface="+mn-lt"/>
                <a:ea typeface="新細明體"/>
                <a:cs typeface="新細明體"/>
              </a:defRPr>
            </a:lvl1pPr>
          </a:lstStyle>
          <a:p>
            <a:pPr>
              <a:defRPr/>
            </a:pPr>
            <a:fld id="{FEE5821C-DA01-42B0-89FE-4BA7296F69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76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CA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2AD977-EA53-40AA-940C-8383AF9AD96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727C92-9026-46D0-9F03-AA3EC26A9D3D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15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0" r:id="rId3"/>
    <p:sldLayoutId id="2147484281" r:id="rId4"/>
    <p:sldLayoutId id="2147484282" r:id="rId5"/>
    <p:sldLayoutId id="2147484283" r:id="rId6"/>
    <p:sldLayoutId id="2147484284" r:id="rId7"/>
    <p:sldLayoutId id="2147484285" r:id="rId8"/>
    <p:sldLayoutId id="2147484286" r:id="rId9"/>
    <p:sldLayoutId id="2147484287" r:id="rId10"/>
    <p:sldLayoutId id="2147484288" r:id="rId11"/>
    <p:sldLayoutId id="21474842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CA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2AD977-EA53-40AA-940C-8383AF9AD96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727C92-9026-46D0-9F03-AA3EC26A9D3D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8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  <p:sldLayoutId id="2147484293" r:id="rId3"/>
    <p:sldLayoutId id="2147484294" r:id="rId4"/>
    <p:sldLayoutId id="2147484295" r:id="rId5"/>
    <p:sldLayoutId id="2147484296" r:id="rId6"/>
    <p:sldLayoutId id="2147484297" r:id="rId7"/>
    <p:sldLayoutId id="2147484298" r:id="rId8"/>
    <p:sldLayoutId id="2147484299" r:id="rId9"/>
    <p:sldLayoutId id="2147484300" r:id="rId10"/>
    <p:sldLayoutId id="2147484301" r:id="rId11"/>
    <p:sldLayoutId id="21474843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  <a:ea typeface="新細明體"/>
                <a:cs typeface="新細明體"/>
              </a:defRPr>
            </a:lvl1pPr>
          </a:lstStyle>
          <a:p>
            <a:pPr>
              <a:defRPr/>
            </a:pPr>
            <a:fld id="{E448F015-8C17-491C-949F-D2A19C98102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3/6/2016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+mn-lt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latin typeface="+mn-lt"/>
                <a:ea typeface="新細明體"/>
                <a:cs typeface="新細明體"/>
              </a:defRPr>
            </a:lvl1pPr>
          </a:lstStyle>
          <a:p>
            <a:pPr>
              <a:defRPr/>
            </a:pPr>
            <a:fld id="{FEE5821C-DA01-42B0-89FE-4BA7296F69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86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7" r:id="rId1"/>
    <p:sldLayoutId id="2147484318" r:id="rId2"/>
    <p:sldLayoutId id="2147484319" r:id="rId3"/>
    <p:sldLayoutId id="2147484320" r:id="rId4"/>
    <p:sldLayoutId id="2147484321" r:id="rId5"/>
    <p:sldLayoutId id="2147484322" r:id="rId6"/>
    <p:sldLayoutId id="2147484323" r:id="rId7"/>
    <p:sldLayoutId id="2147484324" r:id="rId8"/>
    <p:sldLayoutId id="2147484325" r:id="rId9"/>
    <p:sldLayoutId id="2147484326" r:id="rId10"/>
    <p:sldLayoutId id="21474843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CA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2AD977-EA53-40AA-940C-8383AF9AD96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06/03/2016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727C92-9026-46D0-9F03-AA3EC26A9D3D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8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  <p:sldLayoutId id="2147484330" r:id="rId2"/>
    <p:sldLayoutId id="2147484331" r:id="rId3"/>
    <p:sldLayoutId id="2147484332" r:id="rId4"/>
    <p:sldLayoutId id="2147484333" r:id="rId5"/>
    <p:sldLayoutId id="2147484334" r:id="rId6"/>
    <p:sldLayoutId id="2147484335" r:id="rId7"/>
    <p:sldLayoutId id="2147484336" r:id="rId8"/>
    <p:sldLayoutId id="2147484337" r:id="rId9"/>
    <p:sldLayoutId id="2147484338" r:id="rId10"/>
    <p:sldLayoutId id="2147484339" r:id="rId11"/>
    <p:sldLayoutId id="214748434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07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1BEBC55-8A55-474E-9A74-AC862A220A90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07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7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4973995-0C6C-44FB-A791-199145496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E0263EF-89E8-46F5-AA95-EDEE92D3AB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CA" smtClean="0"/>
          </a:p>
        </p:txBody>
      </p:sp>
      <p:sp>
        <p:nvSpPr>
          <p:cNvPr id="614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4738A80-B42D-4936-BE37-794624CEF67A}" type="datetimeFigureOut">
              <a:rPr lang="fr-FR"/>
              <a:pPr>
                <a:defRPr/>
              </a:pPr>
              <a:t>06/03/2016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3D7E3CB-7DDE-4C6F-81F7-489001FDEAA8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3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D1CA5C5-EC4E-499E-BF88-24A07F96248B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73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91B6B2C-C300-4C0F-8080-3D657A2B1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208F4DCF-5016-4651-B77C-4AA6DA5F9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3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5E3D3C-9756-4D99-AA6E-933BD183A4E5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73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8D0DEB3-BE33-440F-9BD5-2A7019183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0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99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0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0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ogdf.net/lib/exe/detail.php/tech:howto:unix-history-time-layout.png?id=tech:howto:hierlr&amp;cache=cach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://www.graphviz.org/Gallery/directed/unix.gv.txt" TargetMode="Externa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hyperlink" Target="http://profs.etsmtl.ca/mmcguffin/code/#SimpleNetworkVisualizer" TargetMode="External"/><Relationship Id="rId1" Type="http://schemas.openxmlformats.org/officeDocument/2006/relationships/slideLayout" Target="../slideLayouts/slideLayout9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://profs.etsmtl.ca/mmcguffin/code/#SimpleNetworkVisualizer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9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2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1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9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1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1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9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7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58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7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7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0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09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09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5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9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58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9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9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9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9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9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9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9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9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9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9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9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9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9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profs.etsmtl.ca/mmcguffin/code/#SimpleNetworkVisualizer" TargetMode="External"/><Relationship Id="rId1" Type="http://schemas.openxmlformats.org/officeDocument/2006/relationships/slideLayout" Target="../slideLayouts/slideLayout25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48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48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48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48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4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9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53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55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profs.etsmtl.ca/mmcguffin/code/#SimpleNetworkVisualizer" TargetMode="External"/><Relationship Id="rId1" Type="http://schemas.openxmlformats.org/officeDocument/2006/relationships/slideLayout" Target="../slideLayouts/slideLayout25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5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5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9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9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9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9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9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9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9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9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9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9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9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9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0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profs.etsmtl.ca/mmcguffin/code/#SimpleNetworkVisualizer" TargetMode="External"/><Relationship Id="rId1" Type="http://schemas.openxmlformats.org/officeDocument/2006/relationships/slideLayout" Target="../slideLayouts/slideLayout25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9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58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profs.etsmtl.ca/mmcguffin/code/#SimpleNetworkVisualizer" TargetMode="Externa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scholar.google.ca/scholar?q=Gansner+Koren+North+%22Graph+Drawing+by+Stress+Majorization%22" TargetMode="External"/><Relationship Id="rId1" Type="http://schemas.openxmlformats.org/officeDocument/2006/relationships/slideLayout" Target="../slideLayouts/slideLayout10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Floyd&#8211;Warshall_algorithm" TargetMode="External"/><Relationship Id="rId1" Type="http://schemas.openxmlformats.org/officeDocument/2006/relationships/slideLayout" Target="../slideLayouts/slideLayout10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hyperlink" Target="http://dx.doi.org/10.1007/s00165-011-0209-0" TargetMode="External"/><Relationship Id="rId1" Type="http://schemas.openxmlformats.org/officeDocument/2006/relationships/slideLayout" Target="../slideLayouts/slideLayout10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hyperlink" Target="http://dx.doi.org/10.1007/s00165-011-0209-0" TargetMode="External"/><Relationship Id="rId1" Type="http://schemas.openxmlformats.org/officeDocument/2006/relationships/slideLayout" Target="../slideLayouts/slideLayout10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6.xml"/><Relationship Id="rId5" Type="http://schemas.openxmlformats.org/officeDocument/2006/relationships/image" Target="../media/image20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180.png"/><Relationship Id="rId7" Type="http://schemas.openxmlformats.org/officeDocument/2006/relationships/image" Target="../media/image2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190.png"/><Relationship Id="rId9" Type="http://schemas.openxmlformats.org/officeDocument/2006/relationships/image" Target="../media/image24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0.png"/><Relationship Id="rId7" Type="http://schemas.openxmlformats.org/officeDocument/2006/relationships/image" Target="../media/image30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270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60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40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visualcomplexity.com/vc/project.cfm?id=67" TargetMode="External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4.xml"/><Relationship Id="rId4" Type="http://schemas.openxmlformats.org/officeDocument/2006/relationships/image" Target="../media/image64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biochemical-pathways.com/" TargetMode="External"/><Relationship Id="rId2" Type="http://schemas.openxmlformats.org/officeDocument/2006/relationships/hyperlink" Target="http://www.roche.com/sustainability/for_communities_and_environment/philanthropy/science_education/pathways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://malinen.info/malinen/100characters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://malinen.info/malinen/100characters/" TargetMode="Externa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i.imgur.com/GHxmrsR.jpg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8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designlanguage.com/post/1252039209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25.xml"/><Relationship Id="rId4" Type="http://schemas.openxmlformats.org/officeDocument/2006/relationships/hyperlink" Target="http://flowingdata.com/2010/10/11/mobile-patent-lawsuits/" TargetMode="Externa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2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9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191.xml"/><Relationship Id="rId4" Type="http://schemas.openxmlformats.org/officeDocument/2006/relationships/image" Target="../media/image91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03.xml"/><Relationship Id="rId5" Type="http://schemas.openxmlformats.org/officeDocument/2006/relationships/hyperlink" Target="http://profs.etsmtl.ca/mmcguffin/research/#mcguffin_2012" TargetMode="External"/><Relationship Id="rId4" Type="http://schemas.openxmlformats.org/officeDocument/2006/relationships/image" Target="../media/image9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/>
          <p:cNvSpPr>
            <a:spLocks noGrp="1"/>
          </p:cNvSpPr>
          <p:nvPr>
            <p:ph type="ctrTitle"/>
          </p:nvPr>
        </p:nvSpPr>
        <p:spPr>
          <a:xfrm>
            <a:off x="0" y="857250"/>
            <a:ext cx="9144000" cy="4643438"/>
          </a:xfrm>
        </p:spPr>
        <p:txBody>
          <a:bodyPr/>
          <a:lstStyle/>
          <a:p>
            <a:pPr eaLnBrk="1" hangingPunct="1"/>
            <a:r>
              <a:rPr lang="fr-CA" sz="7200" smtClean="0"/>
              <a:t>La visualisation des graphes / réseaux</a:t>
            </a:r>
            <a:endParaRPr lang="fr-CA" sz="6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457200" y="110515"/>
            <a:ext cx="8229600" cy="1143000"/>
          </a:xfrm>
        </p:spPr>
        <p:txBody>
          <a:bodyPr/>
          <a:lstStyle/>
          <a:p>
            <a:r>
              <a:rPr lang="en-US" sz="4000" dirty="0" smtClean="0"/>
              <a:t>Comment </a:t>
            </a:r>
            <a:r>
              <a:rPr lang="en-US" sz="4000" dirty="0" err="1" smtClean="0"/>
              <a:t>calculer</a:t>
            </a:r>
            <a:r>
              <a:rPr lang="en-US" sz="4000" dirty="0" smtClean="0"/>
              <a:t> le “layout” (disposition) d’un </a:t>
            </a:r>
            <a:r>
              <a:rPr lang="en-US" sz="4000" dirty="0" err="1" smtClean="0"/>
              <a:t>graphe</a:t>
            </a:r>
            <a:r>
              <a:rPr lang="en-US" sz="4000" dirty="0" smtClean="0"/>
              <a:t>?</a:t>
            </a:r>
          </a:p>
        </p:txBody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82061" y="1383324"/>
            <a:ext cx="9061939" cy="4742840"/>
          </a:xfrm>
        </p:spPr>
        <p:txBody>
          <a:bodyPr/>
          <a:lstStyle/>
          <a:p>
            <a:r>
              <a:rPr lang="en-US" sz="2800" dirty="0" err="1" smtClean="0"/>
              <a:t>Plusieurs</a:t>
            </a:r>
            <a:r>
              <a:rPr lang="en-US" sz="2800" dirty="0" smtClean="0"/>
              <a:t> </a:t>
            </a:r>
            <a:r>
              <a:rPr lang="en-US" sz="2800" dirty="0" err="1" smtClean="0"/>
              <a:t>algorithmes</a:t>
            </a:r>
            <a:r>
              <a:rPr lang="en-US" sz="2800" dirty="0" smtClean="0"/>
              <a:t> </a:t>
            </a:r>
            <a:r>
              <a:rPr lang="en-US" sz="2800" dirty="0" err="1" smtClean="0"/>
              <a:t>sont</a:t>
            </a:r>
            <a:r>
              <a:rPr lang="en-US" sz="2800" dirty="0" smtClean="0"/>
              <a:t> </a:t>
            </a:r>
            <a:r>
              <a:rPr lang="en-US" sz="2800" dirty="0" err="1" smtClean="0"/>
              <a:t>disponibles</a:t>
            </a:r>
            <a:endParaRPr lang="en-US" sz="2800" dirty="0" smtClean="0"/>
          </a:p>
          <a:p>
            <a:pPr lvl="1"/>
            <a:r>
              <a:rPr lang="en-US" sz="2400" dirty="0" smtClean="0"/>
              <a:t>Le “graph drawing”, un </a:t>
            </a:r>
            <a:r>
              <a:rPr lang="en-US" sz="2400" dirty="0" err="1" smtClean="0"/>
              <a:t>domaine</a:t>
            </a:r>
            <a:r>
              <a:rPr lang="en-US" sz="2400" dirty="0" smtClean="0"/>
              <a:t> descendant de la </a:t>
            </a:r>
            <a:r>
              <a:rPr lang="en-US" sz="2400" dirty="0" err="1" smtClean="0"/>
              <a:t>géométrie</a:t>
            </a:r>
            <a:r>
              <a:rPr lang="en-US" sz="2400" dirty="0" smtClean="0"/>
              <a:t> </a:t>
            </a:r>
            <a:r>
              <a:rPr lang="en-US" sz="2400" dirty="0" err="1" smtClean="0"/>
              <a:t>algorithmique</a:t>
            </a:r>
            <a:r>
              <a:rPr lang="en-US" sz="2400" dirty="0" smtClean="0"/>
              <a:t> (“computational geometry”)</a:t>
            </a:r>
          </a:p>
          <a:p>
            <a:pPr lvl="1"/>
            <a:r>
              <a:rPr lang="en-US" sz="2400" dirty="0" err="1" smtClean="0"/>
              <a:t>Voir</a:t>
            </a:r>
            <a:r>
              <a:rPr lang="en-US" sz="2400" dirty="0" smtClean="0"/>
              <a:t> les </a:t>
            </a:r>
            <a:r>
              <a:rPr lang="en-US" sz="2400" dirty="0" err="1" smtClean="0"/>
              <a:t>actes</a:t>
            </a:r>
            <a:r>
              <a:rPr lang="en-US" sz="2400" dirty="0" smtClean="0"/>
              <a:t> de la </a:t>
            </a:r>
            <a:r>
              <a:rPr lang="en-US" sz="2400" dirty="0" err="1" smtClean="0"/>
              <a:t>conférence</a:t>
            </a:r>
            <a:r>
              <a:rPr lang="en-US" sz="2400" dirty="0" smtClean="0"/>
              <a:t> </a:t>
            </a:r>
            <a:r>
              <a:rPr lang="en-US" sz="2400" dirty="0" err="1" smtClean="0"/>
              <a:t>annuelle</a:t>
            </a:r>
            <a:r>
              <a:rPr lang="en-US" sz="2400" dirty="0" smtClean="0"/>
              <a:t> “Graph Drawing”</a:t>
            </a:r>
          </a:p>
          <a:p>
            <a:pPr lvl="1"/>
            <a:r>
              <a:rPr lang="en-US" sz="2400" dirty="0" err="1" smtClean="0"/>
              <a:t>Voir</a:t>
            </a:r>
            <a:r>
              <a:rPr lang="en-US" sz="2400" dirty="0" smtClean="0"/>
              <a:t> les </a:t>
            </a:r>
            <a:r>
              <a:rPr lang="en-US" sz="2400" dirty="0" err="1" smtClean="0"/>
              <a:t>livres</a:t>
            </a:r>
            <a:r>
              <a:rPr lang="en-US" sz="2400" dirty="0" smtClean="0"/>
              <a:t> “Graph Drawing: Algorithms for the Visualization of Graphs” de Di Battista et al. (1999), et </a:t>
            </a:r>
            <a:r>
              <a:rPr lang="en-US" sz="2400" dirty="0" err="1" smtClean="0"/>
              <a:t>aussi</a:t>
            </a:r>
            <a:r>
              <a:rPr lang="en-US" sz="2400" dirty="0" smtClean="0"/>
              <a:t> “Drawing Graphs: Methods and Models” de Kaufmann et Wagner (2001)</a:t>
            </a:r>
          </a:p>
          <a:p>
            <a:pPr lvl="1"/>
            <a:r>
              <a:rPr lang="en-US" sz="2400" dirty="0" err="1" smtClean="0"/>
              <a:t>Exemples</a:t>
            </a:r>
            <a:r>
              <a:rPr lang="en-US" sz="2400" dirty="0" smtClean="0"/>
              <a:t> </a:t>
            </a:r>
            <a:r>
              <a:rPr lang="en-US" sz="2400" dirty="0" err="1" smtClean="0"/>
              <a:t>d’algorithmes</a:t>
            </a:r>
            <a:r>
              <a:rPr lang="en-US" sz="2400" dirty="0" smtClean="0"/>
              <a:t>: </a:t>
            </a:r>
            <a:r>
              <a:rPr lang="en-US" sz="2400" dirty="0" err="1" smtClean="0"/>
              <a:t>Reingold</a:t>
            </a:r>
            <a:r>
              <a:rPr lang="en-US" sz="2400" dirty="0" smtClean="0"/>
              <a:t> et </a:t>
            </a:r>
            <a:r>
              <a:rPr lang="en-US" sz="2400" dirty="0" err="1" smtClean="0"/>
              <a:t>Tilford</a:t>
            </a:r>
            <a:r>
              <a:rPr lang="en-US" sz="2400" dirty="0" smtClean="0"/>
              <a:t> (1981) pour </a:t>
            </a:r>
            <a:r>
              <a:rPr lang="en-US" sz="2400" dirty="0" err="1" smtClean="0"/>
              <a:t>dessiner</a:t>
            </a:r>
            <a:r>
              <a:rPr lang="en-US" sz="2400" dirty="0" smtClean="0"/>
              <a:t> des </a:t>
            </a:r>
            <a:r>
              <a:rPr lang="en-US" sz="2400" dirty="0" err="1" smtClean="0"/>
              <a:t>arbres</a:t>
            </a:r>
            <a:r>
              <a:rPr lang="en-US" sz="2400" dirty="0" smtClean="0"/>
              <a:t> </a:t>
            </a:r>
            <a:r>
              <a:rPr lang="en-US" sz="2400" dirty="0" err="1" smtClean="0"/>
              <a:t>binaires</a:t>
            </a:r>
            <a:r>
              <a:rPr lang="en-US" sz="2400" dirty="0" smtClean="0"/>
              <a:t>; Sugiyama et al. (1981) pour les </a:t>
            </a:r>
            <a:r>
              <a:rPr lang="en-US" sz="2400" dirty="0" err="1" smtClean="0"/>
              <a:t>graphes</a:t>
            </a:r>
            <a:r>
              <a:rPr lang="en-US" sz="2400" dirty="0" smtClean="0"/>
              <a:t> </a:t>
            </a:r>
            <a:r>
              <a:rPr lang="en-US" sz="2400" dirty="0" err="1" smtClean="0"/>
              <a:t>acycliques</a:t>
            </a:r>
            <a:r>
              <a:rPr lang="en-US" sz="2400" dirty="0" smtClean="0"/>
              <a:t> </a:t>
            </a:r>
            <a:r>
              <a:rPr lang="en-US" sz="2400" dirty="0" err="1" smtClean="0"/>
              <a:t>orientés</a:t>
            </a:r>
            <a:r>
              <a:rPr lang="en-US" sz="2400" dirty="0" smtClean="0"/>
              <a:t> (“directed acyclic graphs” </a:t>
            </a:r>
            <a:r>
              <a:rPr lang="en-US" sz="2400" dirty="0" err="1" smtClean="0"/>
              <a:t>ou</a:t>
            </a:r>
            <a:r>
              <a:rPr lang="en-US" sz="2400" dirty="0" smtClean="0"/>
              <a:t> “DAGs”)</a:t>
            </a:r>
          </a:p>
          <a:p>
            <a:r>
              <a:rPr lang="en-US" sz="2800" dirty="0" smtClean="0"/>
              <a:t>La </a:t>
            </a:r>
            <a:r>
              <a:rPr lang="en-US" sz="2800" dirty="0" err="1" smtClean="0"/>
              <a:t>plupart</a:t>
            </a:r>
            <a:r>
              <a:rPr lang="en-US" sz="2800" dirty="0" smtClean="0"/>
              <a:t> de </a:t>
            </a:r>
            <a:r>
              <a:rPr lang="en-US" sz="2800" dirty="0" err="1" smtClean="0"/>
              <a:t>ces</a:t>
            </a:r>
            <a:r>
              <a:rPr lang="en-US" sz="2800" dirty="0" smtClean="0"/>
              <a:t> </a:t>
            </a:r>
            <a:r>
              <a:rPr lang="en-US" sz="2800" dirty="0" err="1" smtClean="0"/>
              <a:t>algorithmes</a:t>
            </a:r>
            <a:r>
              <a:rPr lang="en-US" sz="2800" dirty="0" smtClean="0"/>
              <a:t> </a:t>
            </a:r>
            <a:r>
              <a:rPr lang="en-US" sz="2800" dirty="0" err="1" smtClean="0"/>
              <a:t>sont</a:t>
            </a:r>
            <a:r>
              <a:rPr lang="en-US" sz="2800" dirty="0" smtClean="0"/>
              <a:t> </a:t>
            </a:r>
            <a:r>
              <a:rPr lang="en-US" sz="2800" dirty="0" err="1" smtClean="0"/>
              <a:t>compliqués</a:t>
            </a:r>
            <a:r>
              <a:rPr lang="en-US" sz="2800" dirty="0" smtClean="0"/>
              <a:t> à programmer </a:t>
            </a:r>
            <a:r>
              <a:rPr lang="en-US" sz="2800" dirty="0" smtClean="0">
                <a:sym typeface="Wingdings" panose="05000000000000000000" pitchFamily="2" charset="2"/>
              </a:rPr>
              <a:t>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CA" sz="3600" dirty="0" smtClean="0"/>
              <a:t>Visualisations de </a:t>
            </a:r>
            <a:r>
              <a:rPr lang="en-CA" sz="3600" dirty="0" err="1" smtClean="0"/>
              <a:t>musiciens</a:t>
            </a:r>
            <a:r>
              <a:rPr lang="en-CA" sz="3600" dirty="0" smtClean="0"/>
              <a:t>, </a:t>
            </a:r>
            <a:r>
              <a:rPr lang="en-CA" sz="3600" dirty="0" err="1" smtClean="0"/>
              <a:t>créées</a:t>
            </a:r>
            <a:r>
              <a:rPr lang="en-CA" sz="3600" dirty="0" smtClean="0"/>
              <a:t> par</a:t>
            </a:r>
            <a:br>
              <a:rPr lang="en-CA" sz="3600" dirty="0" smtClean="0"/>
            </a:br>
            <a:r>
              <a:rPr lang="en-CA" sz="3600" dirty="0" smtClean="0"/>
              <a:t>Billy Lao et co-</a:t>
            </a:r>
            <a:r>
              <a:rPr lang="en-CA" sz="3600" dirty="0" err="1" smtClean="0"/>
              <a:t>équipiers</a:t>
            </a:r>
            <a:r>
              <a:rPr lang="en-CA" sz="3600" dirty="0" smtClean="0"/>
              <a:t> à </a:t>
            </a:r>
            <a:r>
              <a:rPr lang="en-CA" sz="3600" dirty="0" err="1" smtClean="0"/>
              <a:t>l’ÉTS</a:t>
            </a:r>
            <a:r>
              <a:rPr lang="en-CA" sz="3600" dirty="0" smtClean="0"/>
              <a:t> en 2012</a:t>
            </a:r>
            <a:endParaRPr lang="en-CA" sz="3600" dirty="0"/>
          </a:p>
        </p:txBody>
      </p:sp>
      <p:pic>
        <p:nvPicPr>
          <p:cNvPr id="1027" name="Picture 3" descr="\\VBOXSVR\win\recovered\myOldDesktop\S_win\ets\courses\lecture0x.visualization\imagesToAddByBillyLao-2012hiver-log745\ar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82" y="1527909"/>
            <a:ext cx="6566431" cy="498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VBOXSVR\win\recovered\myOldDesktop\S_win\ets\courses\lecture0x.visualization\imagesToAddByBillyLao-2012hiver-log745\arc_barycentriq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72" y="1439769"/>
            <a:ext cx="4509829" cy="507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\\VBOXSVR\win\recovered\myOldDesktop\S_win\ets\courses\lecture0x.visualization\imagesToAddByBillyLao-2012hiver-log745\circulai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468" y="2259253"/>
            <a:ext cx="3318553" cy="289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CA" sz="3600" dirty="0" smtClean="0"/>
              <a:t>Visualisations de </a:t>
            </a:r>
            <a:r>
              <a:rPr lang="en-CA" sz="3600" dirty="0" err="1" smtClean="0"/>
              <a:t>musiciens</a:t>
            </a:r>
            <a:r>
              <a:rPr lang="en-CA" sz="3600" dirty="0" smtClean="0"/>
              <a:t>, </a:t>
            </a:r>
            <a:r>
              <a:rPr lang="en-CA" sz="3600" dirty="0" err="1" smtClean="0"/>
              <a:t>créées</a:t>
            </a:r>
            <a:r>
              <a:rPr lang="en-CA" sz="3600" dirty="0" smtClean="0"/>
              <a:t> par</a:t>
            </a:r>
            <a:br>
              <a:rPr lang="en-CA" sz="3600" dirty="0" smtClean="0"/>
            </a:br>
            <a:r>
              <a:rPr lang="en-CA" sz="3600" dirty="0" smtClean="0"/>
              <a:t>Billy Lao et co-</a:t>
            </a:r>
            <a:r>
              <a:rPr lang="en-CA" sz="3600" dirty="0" err="1" smtClean="0"/>
              <a:t>équipiers</a:t>
            </a:r>
            <a:r>
              <a:rPr lang="en-CA" sz="3600" dirty="0" smtClean="0"/>
              <a:t> à </a:t>
            </a:r>
            <a:r>
              <a:rPr lang="en-CA" sz="3600" dirty="0" err="1" smtClean="0"/>
              <a:t>l’ÉTS</a:t>
            </a:r>
            <a:r>
              <a:rPr lang="en-CA" sz="3600" dirty="0" smtClean="0"/>
              <a:t> en 2012</a:t>
            </a:r>
            <a:endParaRPr lang="en-CA" sz="3600" dirty="0"/>
          </a:p>
        </p:txBody>
      </p:sp>
      <p:pic>
        <p:nvPicPr>
          <p:cNvPr id="2051" name="Picture 3" descr="\\VBOXSVR\win\recovered\myOldDesktop\S_win\ets\courses\lecture0x.visualization\imagesToAddByBillyLao-2012hiver-log745\circulaire_zo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179" y="2696916"/>
            <a:ext cx="3145224" cy="208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VBOXSVR\win\recovered\myOldDesktop\S_win\ets\courses\lecture0x.visualization\imagesToAddByBillyLao-2012hiver-log745\circulaire_barycentriqu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024" y="2173232"/>
            <a:ext cx="3220976" cy="298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65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CA" sz="3600" dirty="0" smtClean="0"/>
              <a:t>Visualisations de </a:t>
            </a:r>
            <a:r>
              <a:rPr lang="en-CA" sz="3600" dirty="0" err="1" smtClean="0"/>
              <a:t>musiciens</a:t>
            </a:r>
            <a:r>
              <a:rPr lang="en-CA" sz="3600" dirty="0" smtClean="0"/>
              <a:t>, </a:t>
            </a:r>
            <a:r>
              <a:rPr lang="en-CA" sz="3600" dirty="0" err="1" smtClean="0"/>
              <a:t>créées</a:t>
            </a:r>
            <a:r>
              <a:rPr lang="en-CA" sz="3600" dirty="0" smtClean="0"/>
              <a:t> par</a:t>
            </a:r>
            <a:br>
              <a:rPr lang="en-CA" sz="3600" dirty="0" smtClean="0"/>
            </a:br>
            <a:r>
              <a:rPr lang="en-CA" sz="3600" dirty="0" smtClean="0"/>
              <a:t>Billy Lao et co-</a:t>
            </a:r>
            <a:r>
              <a:rPr lang="en-CA" sz="3600" dirty="0" err="1" smtClean="0"/>
              <a:t>équipiers</a:t>
            </a:r>
            <a:r>
              <a:rPr lang="en-CA" sz="3600" dirty="0" smtClean="0"/>
              <a:t> à </a:t>
            </a:r>
            <a:r>
              <a:rPr lang="en-CA" sz="3600" dirty="0" err="1" smtClean="0"/>
              <a:t>l’ÉTS</a:t>
            </a:r>
            <a:r>
              <a:rPr lang="en-CA" sz="3600" dirty="0" smtClean="0"/>
              <a:t> en 2012</a:t>
            </a:r>
            <a:endParaRPr lang="en-CA" sz="3600" dirty="0"/>
          </a:p>
        </p:txBody>
      </p:sp>
      <p:pic>
        <p:nvPicPr>
          <p:cNvPr id="3075" name="Picture 3" descr="\\VBOXSVR\win\recovered\myOldDesktop\S_win\ets\courses\lecture0x.visualization\imagesToAddByBillyLao-2012hiver-log745\reseau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26" y="1541123"/>
            <a:ext cx="7117405" cy="46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2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CA" sz="3600" dirty="0" smtClean="0"/>
              <a:t>Visualisations de </a:t>
            </a:r>
            <a:r>
              <a:rPr lang="en-CA" sz="3600" dirty="0" err="1" smtClean="0"/>
              <a:t>musiciens</a:t>
            </a:r>
            <a:r>
              <a:rPr lang="en-CA" sz="3600" dirty="0" smtClean="0"/>
              <a:t>, </a:t>
            </a:r>
            <a:r>
              <a:rPr lang="en-CA" sz="3600" dirty="0" err="1" smtClean="0"/>
              <a:t>créées</a:t>
            </a:r>
            <a:r>
              <a:rPr lang="en-CA" sz="3600" dirty="0" smtClean="0"/>
              <a:t> par</a:t>
            </a:r>
            <a:br>
              <a:rPr lang="en-CA" sz="3600" dirty="0" smtClean="0"/>
            </a:br>
            <a:r>
              <a:rPr lang="en-CA" sz="3600" dirty="0" smtClean="0"/>
              <a:t>Billy Lao et co-</a:t>
            </a:r>
            <a:r>
              <a:rPr lang="en-CA" sz="3600" dirty="0" err="1" smtClean="0"/>
              <a:t>équipiers</a:t>
            </a:r>
            <a:r>
              <a:rPr lang="en-CA" sz="3600" dirty="0" smtClean="0"/>
              <a:t> à </a:t>
            </a:r>
            <a:r>
              <a:rPr lang="en-CA" sz="3600" dirty="0" err="1" smtClean="0"/>
              <a:t>l’ÉTS</a:t>
            </a:r>
            <a:r>
              <a:rPr lang="en-CA" sz="3600" dirty="0" smtClean="0"/>
              <a:t> en 2012</a:t>
            </a:r>
            <a:endParaRPr lang="en-CA" sz="3600" dirty="0"/>
          </a:p>
        </p:txBody>
      </p:sp>
      <p:pic>
        <p:nvPicPr>
          <p:cNvPr id="3074" name="Picture 2" descr="\\VBOXSVR\win\recovered\myOldDesktop\S_win\ets\courses\lecture0x.visualization\imagesToAddByBillyLao-2012hiver-log745\reseau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40" y="1431905"/>
            <a:ext cx="8495458" cy="474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70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000" smtClean="0"/>
              <a:t>Comparaison: Matrices vs Noeuds-Liens</a:t>
            </a:r>
          </a:p>
        </p:txBody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>
          <a:xfrm>
            <a:off x="457200" y="1123950"/>
            <a:ext cx="8229600" cy="5002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 err="1" smtClean="0"/>
              <a:t>Supposons</a:t>
            </a:r>
            <a:r>
              <a:rPr lang="en-US" sz="1800" dirty="0" smtClean="0"/>
              <a:t> </a:t>
            </a:r>
            <a:r>
              <a:rPr lang="en-US" sz="1800" dirty="0" err="1" smtClean="0"/>
              <a:t>qu’on</a:t>
            </a:r>
            <a:r>
              <a:rPr lang="en-US" sz="1800" dirty="0" smtClean="0"/>
              <a:t> a un </a:t>
            </a:r>
            <a:r>
              <a:rPr lang="en-US" sz="1800" dirty="0" err="1" smtClean="0"/>
              <a:t>graphe</a:t>
            </a:r>
            <a:r>
              <a:rPr lang="en-US" sz="1800" dirty="0" smtClean="0"/>
              <a:t> de </a:t>
            </a:r>
            <a:r>
              <a:rPr lang="en-US" sz="1800" i="1" dirty="0" smtClean="0"/>
              <a:t>N</a:t>
            </a:r>
            <a:r>
              <a:rPr lang="en-US" sz="1800" dirty="0" smtClean="0"/>
              <a:t> </a:t>
            </a:r>
            <a:r>
              <a:rPr lang="en-US" sz="1800" dirty="0" err="1" smtClean="0"/>
              <a:t>noeuds</a:t>
            </a:r>
            <a:r>
              <a:rPr lang="en-US" sz="1800" dirty="0" smtClean="0"/>
              <a:t>, </a:t>
            </a:r>
            <a:r>
              <a:rPr lang="en-US" sz="1800" dirty="0" err="1" smtClean="0"/>
              <a:t>chacun</a:t>
            </a:r>
            <a:r>
              <a:rPr lang="en-US" sz="1800" dirty="0" smtClean="0"/>
              <a:t> </a:t>
            </a:r>
            <a:r>
              <a:rPr lang="en-US" sz="1800" dirty="0" err="1" smtClean="0"/>
              <a:t>représenté</a:t>
            </a:r>
            <a:r>
              <a:rPr lang="en-US" sz="1800" dirty="0" smtClean="0"/>
              <a:t> par un </a:t>
            </a:r>
            <a:r>
              <a:rPr lang="en-US" sz="1800" dirty="0" err="1" smtClean="0"/>
              <a:t>carré</a:t>
            </a:r>
            <a:r>
              <a:rPr lang="en-US" sz="1800" dirty="0" smtClean="0"/>
              <a:t> de 1×1 </a:t>
            </a:r>
            <a:r>
              <a:rPr lang="en-US" sz="1800" dirty="0" err="1" smtClean="0"/>
              <a:t>ou</a:t>
            </a:r>
            <a:r>
              <a:rPr lang="en-US" sz="1800" dirty="0" smtClean="0"/>
              <a:t> </a:t>
            </a:r>
            <a:r>
              <a:rPr lang="en-US" sz="1800" dirty="0" err="1" smtClean="0"/>
              <a:t>bien</a:t>
            </a:r>
            <a:r>
              <a:rPr lang="en-US" sz="1800" dirty="0" smtClean="0"/>
              <a:t> un </a:t>
            </a:r>
            <a:r>
              <a:rPr lang="en-US" sz="1800" dirty="0" err="1" smtClean="0"/>
              <a:t>cercle</a:t>
            </a:r>
            <a:r>
              <a:rPr lang="en-US" sz="1800" dirty="0" smtClean="0"/>
              <a:t> de </a:t>
            </a:r>
            <a:r>
              <a:rPr lang="en-US" sz="1800" dirty="0" err="1" smtClean="0"/>
              <a:t>diamètre</a:t>
            </a:r>
            <a:r>
              <a:rPr lang="en-US" sz="1800" dirty="0" smtClean="0"/>
              <a:t> 1</a:t>
            </a:r>
          </a:p>
          <a:p>
            <a:pPr>
              <a:lnSpc>
                <a:spcPct val="80000"/>
              </a:lnSpc>
            </a:pPr>
            <a:r>
              <a:rPr lang="en-US" sz="1800" dirty="0" smtClean="0"/>
              <a:t>Matrices </a:t>
            </a:r>
            <a:r>
              <a:rPr lang="en-US" sz="1800" dirty="0" err="1" smtClean="0"/>
              <a:t>d’adjacence</a:t>
            </a:r>
            <a:endParaRPr lang="en-US" sz="1800" dirty="0" smtClean="0"/>
          </a:p>
          <a:p>
            <a:pPr lvl="1">
              <a:lnSpc>
                <a:spcPct val="80000"/>
              </a:lnSpc>
            </a:pPr>
            <a:r>
              <a:rPr lang="en-US" sz="1600" dirty="0" err="1" smtClean="0"/>
              <a:t>Aire</a:t>
            </a:r>
            <a:r>
              <a:rPr lang="en-US" sz="1600" dirty="0" smtClean="0"/>
              <a:t> </a:t>
            </a:r>
            <a:r>
              <a:rPr lang="en-US" sz="1600" dirty="0" err="1" smtClean="0"/>
              <a:t>totale</a:t>
            </a:r>
            <a:r>
              <a:rPr lang="en-US" sz="1600" dirty="0" smtClean="0"/>
              <a:t>: </a:t>
            </a:r>
            <a:r>
              <a:rPr lang="en-US" sz="1600" i="1" dirty="0" smtClean="0"/>
              <a:t>N</a:t>
            </a:r>
            <a:r>
              <a:rPr lang="en-US" sz="1600" dirty="0" smtClean="0"/>
              <a:t>×</a:t>
            </a:r>
            <a:r>
              <a:rPr lang="en-US" sz="1600" i="1" dirty="0" smtClean="0"/>
              <a:t>N</a:t>
            </a:r>
            <a:r>
              <a:rPr lang="en-US" sz="1600" dirty="0" smtClean="0"/>
              <a:t> = </a:t>
            </a:r>
            <a:r>
              <a:rPr lang="el-GR" sz="1600" dirty="0" smtClean="0"/>
              <a:t>Θ</a:t>
            </a:r>
            <a:r>
              <a:rPr lang="en-US" sz="1600" dirty="0" smtClean="0"/>
              <a:t>(</a:t>
            </a:r>
            <a:r>
              <a:rPr lang="en-US" sz="1600" i="1" dirty="0" smtClean="0"/>
              <a:t>N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en-US" sz="1800" dirty="0" err="1" smtClean="0"/>
              <a:t>Diagrammes</a:t>
            </a:r>
            <a:r>
              <a:rPr lang="en-US" sz="1800" dirty="0" smtClean="0"/>
              <a:t> </a:t>
            </a:r>
            <a:r>
              <a:rPr lang="en-US" sz="1800" dirty="0" err="1" smtClean="0"/>
              <a:t>noeuds</a:t>
            </a:r>
            <a:r>
              <a:rPr lang="en-US" sz="1800" dirty="0" smtClean="0"/>
              <a:t>-liens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Pour un layout </a:t>
            </a:r>
            <a:r>
              <a:rPr lang="en-US" sz="1600" dirty="0" err="1" smtClean="0"/>
              <a:t>alléatoire</a:t>
            </a:r>
            <a:r>
              <a:rPr lang="en-US" sz="1600" dirty="0" smtClean="0"/>
              <a:t> </a:t>
            </a:r>
            <a:r>
              <a:rPr lang="en-US" sz="1600" dirty="0" err="1" smtClean="0"/>
              <a:t>allouant</a:t>
            </a:r>
            <a:r>
              <a:rPr lang="en-US" sz="1600" dirty="0" smtClean="0"/>
              <a:t> </a:t>
            </a:r>
            <a:r>
              <a:rPr lang="en-US" sz="1600" dirty="0" err="1" smtClean="0"/>
              <a:t>une</a:t>
            </a:r>
            <a:r>
              <a:rPr lang="en-US" sz="1600" dirty="0" smtClean="0"/>
              <a:t> </a:t>
            </a:r>
            <a:r>
              <a:rPr lang="en-US" sz="1600" dirty="0" err="1" smtClean="0"/>
              <a:t>aire</a:t>
            </a:r>
            <a:r>
              <a:rPr lang="en-US" sz="1600" dirty="0" smtClean="0"/>
              <a:t> </a:t>
            </a:r>
            <a:r>
              <a:rPr lang="en-US" sz="1600" i="1" dirty="0" smtClean="0"/>
              <a:t>k</a:t>
            </a:r>
            <a:r>
              <a:rPr lang="en-US" sz="1600" dirty="0" smtClean="0"/>
              <a:t> à </a:t>
            </a:r>
            <a:r>
              <a:rPr lang="en-US" sz="1600" dirty="0" err="1" smtClean="0"/>
              <a:t>chaque</a:t>
            </a:r>
            <a:r>
              <a:rPr lang="en-US" sz="1600" dirty="0" smtClean="0"/>
              <a:t> </a:t>
            </a:r>
            <a:r>
              <a:rPr lang="en-US" sz="1600" dirty="0" err="1" smtClean="0"/>
              <a:t>noeud</a:t>
            </a:r>
            <a:r>
              <a:rPr lang="en-US" sz="1600" dirty="0" smtClean="0"/>
              <a:t>, </a:t>
            </a:r>
            <a:r>
              <a:rPr lang="en-US" sz="1600" dirty="0" err="1" smtClean="0"/>
              <a:t>l’aire</a:t>
            </a:r>
            <a:r>
              <a:rPr lang="en-US" sz="1600" dirty="0" smtClean="0"/>
              <a:t> </a:t>
            </a:r>
            <a:r>
              <a:rPr lang="en-US" sz="1600" dirty="0" err="1" smtClean="0"/>
              <a:t>totale</a:t>
            </a:r>
            <a:r>
              <a:rPr lang="en-US" sz="1600" dirty="0" smtClean="0"/>
              <a:t> </a:t>
            </a:r>
            <a:r>
              <a:rPr lang="en-US" sz="1600" dirty="0" err="1" smtClean="0"/>
              <a:t>est</a:t>
            </a:r>
            <a:r>
              <a:rPr lang="en-US" sz="1600" dirty="0" smtClean="0"/>
              <a:t> </a:t>
            </a:r>
            <a:r>
              <a:rPr lang="en-US" sz="1600" i="1" dirty="0" err="1" smtClean="0"/>
              <a:t>kN</a:t>
            </a:r>
            <a:r>
              <a:rPr lang="en-US" sz="1600" dirty="0" smtClean="0"/>
              <a:t> = </a:t>
            </a:r>
            <a:r>
              <a:rPr lang="el-GR" sz="1600" dirty="0" smtClean="0"/>
              <a:t>Θ</a:t>
            </a:r>
            <a:r>
              <a:rPr lang="en-US" sz="1600" dirty="0" smtClean="0"/>
              <a:t>(</a:t>
            </a:r>
            <a:r>
              <a:rPr lang="en-US" sz="1600" i="1" dirty="0" smtClean="0"/>
              <a:t>N</a:t>
            </a:r>
            <a:r>
              <a:rPr lang="en-US" sz="1600" dirty="0" smtClean="0"/>
              <a:t>), et on a </a:t>
            </a:r>
            <a:r>
              <a:rPr lang="en-US" sz="1600" dirty="0" err="1" smtClean="0"/>
              <a:t>une</a:t>
            </a:r>
            <a:r>
              <a:rPr lang="en-US" sz="1600" dirty="0" smtClean="0"/>
              <a:t> </a:t>
            </a:r>
            <a:r>
              <a:rPr lang="en-US" sz="1600" b="1" dirty="0" err="1" smtClean="0"/>
              <a:t>meilleure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complexité</a:t>
            </a:r>
            <a:r>
              <a:rPr lang="en-US" sz="1600" dirty="0" smtClean="0"/>
              <a:t> </a:t>
            </a:r>
            <a:r>
              <a:rPr lang="en-US" sz="1600" dirty="0" err="1" smtClean="0"/>
              <a:t>qu’avec</a:t>
            </a:r>
            <a:r>
              <a:rPr lang="en-US" sz="1600" dirty="0" smtClean="0"/>
              <a:t> la </a:t>
            </a:r>
            <a:r>
              <a:rPr lang="en-US" sz="1600" dirty="0" err="1" smtClean="0"/>
              <a:t>matrice</a:t>
            </a:r>
            <a:r>
              <a:rPr lang="en-US" sz="1600" dirty="0" smtClean="0"/>
              <a:t> </a:t>
            </a:r>
            <a:r>
              <a:rPr lang="en-US" sz="1600" dirty="0" err="1" smtClean="0"/>
              <a:t>d’adjacence</a:t>
            </a:r>
            <a:endParaRPr lang="en-US" sz="1600" dirty="0" smtClean="0"/>
          </a:p>
          <a:p>
            <a:pPr lvl="1">
              <a:lnSpc>
                <a:spcPct val="80000"/>
              </a:lnSpc>
            </a:pPr>
            <a:r>
              <a:rPr lang="en-US" sz="1600" dirty="0" smtClean="0"/>
              <a:t>Pour un layout </a:t>
            </a:r>
            <a:r>
              <a:rPr lang="en-US" sz="1600" dirty="0" err="1" smtClean="0"/>
              <a:t>circulaire</a:t>
            </a:r>
            <a:r>
              <a:rPr lang="en-US" sz="1600" dirty="0" smtClean="0"/>
              <a:t> </a:t>
            </a:r>
            <a:r>
              <a:rPr lang="en-US" sz="1600" dirty="0" err="1" smtClean="0"/>
              <a:t>sur</a:t>
            </a:r>
            <a:r>
              <a:rPr lang="en-US" sz="1600" dirty="0" smtClean="0"/>
              <a:t> un </a:t>
            </a:r>
            <a:r>
              <a:rPr lang="en-US" sz="1600" dirty="0" err="1" smtClean="0"/>
              <a:t>cercle</a:t>
            </a:r>
            <a:r>
              <a:rPr lang="en-US" sz="1600" dirty="0" smtClean="0"/>
              <a:t> de </a:t>
            </a:r>
            <a:r>
              <a:rPr lang="en-US" sz="1600" dirty="0" err="1" smtClean="0"/>
              <a:t>circonférence</a:t>
            </a:r>
            <a:r>
              <a:rPr lang="en-US" sz="1600" dirty="0" smtClean="0"/>
              <a:t> </a:t>
            </a:r>
            <a:r>
              <a:rPr lang="en-US" sz="1600" i="1" dirty="0" smtClean="0"/>
              <a:t>N</a:t>
            </a:r>
            <a:r>
              <a:rPr lang="en-US" sz="1600" dirty="0" smtClean="0"/>
              <a:t> et </a:t>
            </a:r>
            <a:r>
              <a:rPr lang="en-US" sz="1600" dirty="0" err="1" smtClean="0"/>
              <a:t>donc</a:t>
            </a:r>
            <a:r>
              <a:rPr lang="en-US" sz="1600" dirty="0" smtClean="0"/>
              <a:t> un </a:t>
            </a:r>
            <a:r>
              <a:rPr lang="en-US" sz="1600" dirty="0" err="1" smtClean="0"/>
              <a:t>diamètre</a:t>
            </a:r>
            <a:r>
              <a:rPr lang="en-US" sz="1600" dirty="0" smtClean="0"/>
              <a:t> </a:t>
            </a:r>
            <a:r>
              <a:rPr lang="en-US" sz="1600" i="1" dirty="0" smtClean="0"/>
              <a:t>N</a:t>
            </a:r>
            <a:r>
              <a:rPr lang="en-US" sz="1600" dirty="0" smtClean="0"/>
              <a:t>/</a:t>
            </a:r>
            <a:r>
              <a:rPr lang="el-GR" sz="1600" dirty="0" smtClean="0">
                <a:latin typeface="Arial" charset="0"/>
                <a:cs typeface="Arial" charset="0"/>
              </a:rPr>
              <a:t>π</a:t>
            </a:r>
            <a:r>
              <a:rPr lang="en-US" sz="1600" dirty="0" smtClean="0"/>
              <a:t>, </a:t>
            </a:r>
            <a:r>
              <a:rPr lang="en-US" sz="1600" dirty="0" err="1" smtClean="0"/>
              <a:t>l’aire</a:t>
            </a:r>
            <a:r>
              <a:rPr lang="en-US" sz="1600" dirty="0" smtClean="0"/>
              <a:t> </a:t>
            </a:r>
            <a:r>
              <a:rPr lang="en-US" sz="1600" dirty="0" err="1" smtClean="0"/>
              <a:t>totale</a:t>
            </a:r>
            <a:r>
              <a:rPr lang="en-US" sz="1600" dirty="0" smtClean="0"/>
              <a:t> </a:t>
            </a:r>
            <a:r>
              <a:rPr lang="en-US" sz="1600" dirty="0" err="1" smtClean="0"/>
              <a:t>est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(</a:t>
            </a:r>
            <a:r>
              <a:rPr lang="en-US" sz="1600" i="1" dirty="0" smtClean="0"/>
              <a:t>N</a:t>
            </a:r>
            <a:r>
              <a:rPr lang="en-US" sz="1600" dirty="0" smtClean="0"/>
              <a:t>/</a:t>
            </a:r>
            <a:r>
              <a:rPr lang="el-GR" sz="1600" dirty="0" smtClean="0">
                <a:latin typeface="Arial" charset="0"/>
                <a:cs typeface="Arial" charset="0"/>
              </a:rPr>
              <a:t>π</a:t>
            </a:r>
            <a:r>
              <a:rPr lang="en-US" sz="1600" dirty="0" smtClean="0">
                <a:latin typeface="Arial" charset="0"/>
                <a:cs typeface="Arial" charset="0"/>
              </a:rPr>
              <a:t>)</a:t>
            </a:r>
            <a:r>
              <a:rPr lang="en-US" sz="1600" dirty="0" smtClean="0"/>
              <a:t>×(</a:t>
            </a:r>
            <a:r>
              <a:rPr lang="en-US" sz="1600" i="1" dirty="0" smtClean="0"/>
              <a:t>N</a:t>
            </a:r>
            <a:r>
              <a:rPr lang="en-US" sz="1600" dirty="0" smtClean="0"/>
              <a:t>/</a:t>
            </a:r>
            <a:r>
              <a:rPr lang="el-GR" sz="1600" dirty="0" smtClean="0">
                <a:latin typeface="Arial" charset="0"/>
                <a:cs typeface="Arial" charset="0"/>
              </a:rPr>
              <a:t>π</a:t>
            </a:r>
            <a:r>
              <a:rPr lang="en-US" sz="1600" dirty="0" smtClean="0">
                <a:latin typeface="Arial" charset="0"/>
                <a:cs typeface="Arial" charset="0"/>
              </a:rPr>
              <a:t>) = </a:t>
            </a:r>
            <a:r>
              <a:rPr lang="el-GR" sz="1600" dirty="0" smtClean="0"/>
              <a:t>Θ</a:t>
            </a:r>
            <a:r>
              <a:rPr lang="en-US" sz="1600" dirty="0" smtClean="0"/>
              <a:t>(</a:t>
            </a:r>
            <a:r>
              <a:rPr lang="en-US" sz="1600" i="1" dirty="0" smtClean="0"/>
              <a:t>N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/</a:t>
            </a:r>
            <a:r>
              <a:rPr lang="el-GR" sz="1600" dirty="0" smtClean="0">
                <a:latin typeface="Arial" charset="0"/>
                <a:cs typeface="Arial" charset="0"/>
              </a:rPr>
              <a:t>π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 </a:t>
            </a:r>
            <a:r>
              <a:rPr lang="en-US" sz="1600" dirty="0" smtClean="0">
                <a:latin typeface="Arial" charset="0"/>
                <a:cs typeface="Arial" charset="0"/>
              </a:rPr>
              <a:t>= </a:t>
            </a:r>
            <a:r>
              <a:rPr lang="el-GR" sz="1600" dirty="0" smtClean="0"/>
              <a:t>Θ</a:t>
            </a:r>
            <a:r>
              <a:rPr lang="en-US" sz="1600" dirty="0" smtClean="0"/>
              <a:t>(</a:t>
            </a:r>
            <a:r>
              <a:rPr lang="en-US" sz="1600" i="1" dirty="0" smtClean="0"/>
              <a:t>N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), et on a </a:t>
            </a:r>
            <a:r>
              <a:rPr lang="en-US" sz="1600" dirty="0" err="1" smtClean="0"/>
              <a:t>une</a:t>
            </a:r>
            <a:r>
              <a:rPr lang="en-US" sz="1600" dirty="0" smtClean="0"/>
              <a:t> </a:t>
            </a:r>
            <a:r>
              <a:rPr lang="en-US" sz="1600" b="1" dirty="0" err="1" smtClean="0"/>
              <a:t>meilleure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constante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cachée</a:t>
            </a:r>
            <a:r>
              <a:rPr lang="en-US" sz="1600" dirty="0" smtClean="0"/>
              <a:t> </a:t>
            </a:r>
            <a:r>
              <a:rPr lang="en-US" sz="1600" dirty="0" err="1" smtClean="0"/>
              <a:t>qu’avec</a:t>
            </a:r>
            <a:r>
              <a:rPr lang="en-US" sz="1600" dirty="0" smtClean="0"/>
              <a:t> la </a:t>
            </a:r>
            <a:r>
              <a:rPr lang="en-US" sz="1600" dirty="0" err="1" smtClean="0"/>
              <a:t>matrice</a:t>
            </a:r>
            <a:r>
              <a:rPr lang="en-US" sz="1600" dirty="0" smtClean="0"/>
              <a:t> </a:t>
            </a:r>
            <a:r>
              <a:rPr lang="en-US" sz="1600" dirty="0" err="1" smtClean="0"/>
              <a:t>d’adjacence</a:t>
            </a:r>
            <a:endParaRPr lang="en-US" sz="1600" dirty="0" smtClean="0"/>
          </a:p>
          <a:p>
            <a:pPr lvl="1">
              <a:lnSpc>
                <a:spcPct val="80000"/>
              </a:lnSpc>
            </a:pPr>
            <a:r>
              <a:rPr lang="en-US" sz="1600" dirty="0" smtClean="0"/>
              <a:t>Pour un layout </a:t>
            </a:r>
            <a:r>
              <a:rPr lang="en-US" sz="1600" dirty="0" err="1" smtClean="0"/>
              <a:t>linéaire</a:t>
            </a:r>
            <a:r>
              <a:rPr lang="en-US" sz="1600" dirty="0" smtClean="0"/>
              <a:t> avec des arcs </a:t>
            </a:r>
            <a:r>
              <a:rPr lang="en-US" sz="1600" dirty="0" err="1" smtClean="0"/>
              <a:t>circulaires</a:t>
            </a:r>
            <a:r>
              <a:rPr lang="en-US" sz="1600" dirty="0" smtClean="0"/>
              <a:t> (demi-</a:t>
            </a:r>
            <a:r>
              <a:rPr lang="en-US" sz="1600" dirty="0" err="1" smtClean="0"/>
              <a:t>cercles</a:t>
            </a:r>
            <a:r>
              <a:rPr lang="en-US" sz="1600" dirty="0" smtClean="0"/>
              <a:t>) pour </a:t>
            </a:r>
            <a:r>
              <a:rPr lang="en-US" sz="1600" dirty="0" err="1" smtClean="0"/>
              <a:t>représenter</a:t>
            </a:r>
            <a:r>
              <a:rPr lang="en-US" sz="1600" dirty="0" smtClean="0"/>
              <a:t> les arêtes, </a:t>
            </a:r>
            <a:r>
              <a:rPr lang="en-US" sz="1600" dirty="0" err="1" smtClean="0"/>
              <a:t>l’aire</a:t>
            </a:r>
            <a:r>
              <a:rPr lang="en-US" sz="1600" dirty="0" smtClean="0"/>
              <a:t> </a:t>
            </a:r>
            <a:r>
              <a:rPr lang="en-US" sz="1600" dirty="0" err="1" smtClean="0"/>
              <a:t>totale</a:t>
            </a:r>
            <a:r>
              <a:rPr lang="en-US" sz="1600" dirty="0" smtClean="0"/>
              <a:t> </a:t>
            </a:r>
            <a:r>
              <a:rPr lang="en-US" sz="1600" dirty="0" err="1" smtClean="0"/>
              <a:t>est</a:t>
            </a:r>
            <a:r>
              <a:rPr lang="en-US" sz="1600" dirty="0" smtClean="0"/>
              <a:t> </a:t>
            </a:r>
            <a:r>
              <a:rPr lang="en-US" sz="1600" i="1" dirty="0" smtClean="0"/>
              <a:t>N</a:t>
            </a:r>
            <a:r>
              <a:rPr lang="en-US" sz="1600" dirty="0" smtClean="0"/>
              <a:t>×(</a:t>
            </a:r>
            <a:r>
              <a:rPr lang="en-US" sz="1600" i="1" dirty="0" smtClean="0"/>
              <a:t>N</a:t>
            </a:r>
            <a:r>
              <a:rPr lang="en-US" sz="1600" dirty="0" smtClean="0"/>
              <a:t>/2)= </a:t>
            </a:r>
            <a:r>
              <a:rPr lang="el-GR" sz="1600" dirty="0" smtClean="0"/>
              <a:t>Θ</a:t>
            </a:r>
            <a:r>
              <a:rPr lang="en-US" sz="1600" dirty="0" smtClean="0"/>
              <a:t>(</a:t>
            </a:r>
            <a:r>
              <a:rPr lang="en-US" sz="1600" i="1" dirty="0" smtClean="0"/>
              <a:t>N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), et on a </a:t>
            </a:r>
            <a:r>
              <a:rPr lang="en-US" sz="1600" dirty="0" err="1" smtClean="0"/>
              <a:t>une</a:t>
            </a:r>
            <a:r>
              <a:rPr lang="en-US" sz="1600" dirty="0" smtClean="0"/>
              <a:t> </a:t>
            </a:r>
            <a:r>
              <a:rPr lang="en-US" sz="1600" b="1" dirty="0" err="1" smtClean="0"/>
              <a:t>meilleure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constante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cachée</a:t>
            </a:r>
            <a:r>
              <a:rPr lang="en-US" sz="1600" dirty="0" smtClean="0"/>
              <a:t> </a:t>
            </a:r>
            <a:r>
              <a:rPr lang="en-US" sz="1600" dirty="0" err="1" smtClean="0"/>
              <a:t>qu’avec</a:t>
            </a:r>
            <a:r>
              <a:rPr lang="en-US" sz="1600" dirty="0" smtClean="0"/>
              <a:t> la </a:t>
            </a:r>
            <a:r>
              <a:rPr lang="en-US" sz="1600" dirty="0" err="1" smtClean="0"/>
              <a:t>matrice</a:t>
            </a:r>
            <a:r>
              <a:rPr lang="en-US" sz="1600" dirty="0" smtClean="0"/>
              <a:t> </a:t>
            </a:r>
            <a:r>
              <a:rPr lang="en-US" sz="1600" dirty="0" err="1" smtClean="0"/>
              <a:t>d’adjacence</a:t>
            </a:r>
            <a:endParaRPr lang="en-US" sz="1600" dirty="0" smtClean="0"/>
          </a:p>
          <a:p>
            <a:pPr lvl="1">
              <a:lnSpc>
                <a:spcPct val="80000"/>
              </a:lnSpc>
            </a:pPr>
            <a:r>
              <a:rPr lang="en-US" sz="1600" dirty="0" smtClean="0"/>
              <a:t>Pour un layout </a:t>
            </a:r>
            <a:r>
              <a:rPr lang="en-US" sz="1600" dirty="0" err="1" smtClean="0"/>
              <a:t>linéaire</a:t>
            </a:r>
            <a:r>
              <a:rPr lang="en-US" sz="1600" dirty="0" smtClean="0"/>
              <a:t> avec des arcs </a:t>
            </a:r>
            <a:r>
              <a:rPr lang="en-US" sz="1600" dirty="0" err="1" smtClean="0"/>
              <a:t>circulaires</a:t>
            </a:r>
            <a:r>
              <a:rPr lang="en-US" sz="1600" dirty="0" smtClean="0"/>
              <a:t> </a:t>
            </a:r>
            <a:r>
              <a:rPr lang="en-US" sz="1600" dirty="0" err="1" smtClean="0"/>
              <a:t>couvrant</a:t>
            </a:r>
            <a:r>
              <a:rPr lang="en-US" sz="1600" dirty="0" smtClean="0"/>
              <a:t> </a:t>
            </a:r>
            <a:r>
              <a:rPr lang="en-US" sz="1600" dirty="0" err="1" smtClean="0"/>
              <a:t>chacun</a:t>
            </a:r>
            <a:r>
              <a:rPr lang="en-US" sz="1600" dirty="0" smtClean="0"/>
              <a:t> un angle </a:t>
            </a:r>
            <a:r>
              <a:rPr lang="el-GR" sz="1600" dirty="0" smtClean="0"/>
              <a:t>θ</a:t>
            </a:r>
            <a:r>
              <a:rPr lang="en-US" sz="1600" dirty="0" smtClean="0"/>
              <a:t>, 0&lt;</a:t>
            </a:r>
            <a:r>
              <a:rPr lang="el-GR" sz="1600" dirty="0" smtClean="0"/>
              <a:t>θ</a:t>
            </a:r>
            <a:r>
              <a:rPr lang="en-US" sz="1600" dirty="0" smtClean="0"/>
              <a:t>&lt;180°, </a:t>
            </a:r>
            <a:r>
              <a:rPr lang="en-US" sz="1600" dirty="0" err="1" smtClean="0"/>
              <a:t>l’aire</a:t>
            </a:r>
            <a:r>
              <a:rPr lang="en-US" sz="1600" dirty="0" smtClean="0"/>
              <a:t> </a:t>
            </a:r>
            <a:r>
              <a:rPr lang="en-US" sz="1600" dirty="0" err="1" smtClean="0"/>
              <a:t>totale</a:t>
            </a:r>
            <a:r>
              <a:rPr lang="en-US" sz="1600" dirty="0" smtClean="0"/>
              <a:t> </a:t>
            </a:r>
            <a:r>
              <a:rPr lang="en-US" sz="1600" dirty="0" err="1" smtClean="0"/>
              <a:t>est</a:t>
            </a:r>
            <a:r>
              <a:rPr lang="en-US" sz="1600" dirty="0" smtClean="0"/>
              <a:t> </a:t>
            </a:r>
            <a:r>
              <a:rPr lang="en-US" sz="1600" i="1" dirty="0" smtClean="0"/>
              <a:t>N</a:t>
            </a:r>
            <a:r>
              <a:rPr lang="en-US" sz="1600" dirty="0" smtClean="0"/>
              <a:t>×((</a:t>
            </a:r>
            <a:r>
              <a:rPr lang="en-US" sz="1600" i="1" dirty="0" smtClean="0"/>
              <a:t>N</a:t>
            </a:r>
            <a:r>
              <a:rPr lang="en-US" sz="1600" dirty="0" smtClean="0"/>
              <a:t>/2)(1/sin(</a:t>
            </a:r>
            <a:r>
              <a:rPr lang="el-GR" sz="1600" dirty="0" smtClean="0"/>
              <a:t>θ</a:t>
            </a:r>
            <a:r>
              <a:rPr lang="en-US" sz="1600" dirty="0" smtClean="0"/>
              <a:t>/2)−1/tan(</a:t>
            </a:r>
            <a:r>
              <a:rPr lang="el-GR" sz="1600" dirty="0" smtClean="0"/>
              <a:t>θ</a:t>
            </a:r>
            <a:r>
              <a:rPr lang="en-US" sz="1600" dirty="0" smtClean="0"/>
              <a:t>/2)))= </a:t>
            </a:r>
            <a:r>
              <a:rPr lang="el-GR" sz="1600" dirty="0" smtClean="0"/>
              <a:t>Θ</a:t>
            </a:r>
            <a:r>
              <a:rPr lang="en-US" sz="1600" dirty="0" smtClean="0"/>
              <a:t>(</a:t>
            </a:r>
            <a:r>
              <a:rPr lang="en-US" sz="1600" i="1" dirty="0" smtClean="0"/>
              <a:t>N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), et on a </a:t>
            </a:r>
            <a:r>
              <a:rPr lang="en-US" sz="1600" dirty="0" err="1" smtClean="0"/>
              <a:t>une</a:t>
            </a:r>
            <a:r>
              <a:rPr lang="en-US" sz="1600" dirty="0" smtClean="0"/>
              <a:t> </a:t>
            </a:r>
            <a:r>
              <a:rPr lang="en-US" sz="1600" b="1" dirty="0" err="1" smtClean="0"/>
              <a:t>meilleure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constante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cachée</a:t>
            </a:r>
            <a:r>
              <a:rPr lang="en-US" sz="1600" dirty="0" smtClean="0"/>
              <a:t> </a:t>
            </a:r>
            <a:r>
              <a:rPr lang="en-US" sz="1600" dirty="0" err="1" smtClean="0"/>
              <a:t>qu’avec</a:t>
            </a:r>
            <a:r>
              <a:rPr lang="en-US" sz="1600" dirty="0" smtClean="0"/>
              <a:t> la </a:t>
            </a:r>
            <a:r>
              <a:rPr lang="en-US" sz="1600" dirty="0" err="1" smtClean="0"/>
              <a:t>matrice</a:t>
            </a:r>
            <a:r>
              <a:rPr lang="en-US" sz="1600" dirty="0" smtClean="0"/>
              <a:t> </a:t>
            </a:r>
            <a:r>
              <a:rPr lang="en-US" sz="1600" dirty="0" err="1" smtClean="0"/>
              <a:t>d’adjacence</a:t>
            </a:r>
            <a:endParaRPr lang="en-US" sz="1600" dirty="0" smtClean="0"/>
          </a:p>
          <a:p>
            <a:pPr lvl="1">
              <a:lnSpc>
                <a:spcPct val="80000"/>
              </a:lnSpc>
            </a:pPr>
            <a:r>
              <a:rPr lang="en-US" sz="1600" b="1" dirty="0" err="1" smtClean="0"/>
              <a:t>Avantage</a:t>
            </a:r>
            <a:r>
              <a:rPr lang="en-US" sz="1600" dirty="0" smtClean="0"/>
              <a:t> par rapport aux matrices </a:t>
            </a:r>
            <a:r>
              <a:rPr lang="en-US" sz="1600" dirty="0" err="1" smtClean="0"/>
              <a:t>d’adjacences</a:t>
            </a:r>
            <a:r>
              <a:rPr lang="en-US" sz="1600" dirty="0" smtClean="0"/>
              <a:t>: </a:t>
            </a:r>
            <a:r>
              <a:rPr lang="en-US" sz="1600" dirty="0" err="1" smtClean="0"/>
              <a:t>meilleur</a:t>
            </a:r>
            <a:r>
              <a:rPr lang="en-US" sz="1600" dirty="0" smtClean="0"/>
              <a:t> </a:t>
            </a:r>
            <a:r>
              <a:rPr lang="en-US" sz="1600" dirty="0" err="1" smtClean="0"/>
              <a:t>efficacité</a:t>
            </a:r>
            <a:r>
              <a:rPr lang="en-US" sz="1600" dirty="0" smtClean="0"/>
              <a:t> </a:t>
            </a:r>
            <a:r>
              <a:rPr lang="en-US" sz="1600" dirty="0" err="1" smtClean="0"/>
              <a:t>d’espace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(pour la </a:t>
            </a:r>
            <a:r>
              <a:rPr lang="en-US" sz="1600" dirty="0" err="1" smtClean="0"/>
              <a:t>même</a:t>
            </a:r>
            <a:r>
              <a:rPr lang="en-US" sz="1600" dirty="0" smtClean="0"/>
              <a:t> </a:t>
            </a:r>
            <a:r>
              <a:rPr lang="en-US" sz="1600" dirty="0" err="1" smtClean="0"/>
              <a:t>taille</a:t>
            </a:r>
            <a:r>
              <a:rPr lang="en-US" sz="1600" dirty="0" smtClean="0"/>
              <a:t> des </a:t>
            </a:r>
            <a:r>
              <a:rPr lang="en-US" sz="1600" dirty="0" err="1" smtClean="0"/>
              <a:t>noeuds</a:t>
            </a:r>
            <a:r>
              <a:rPr lang="en-US" sz="1600" dirty="0" smtClean="0"/>
              <a:t> </a:t>
            </a:r>
            <a:r>
              <a:rPr lang="en-US" sz="1600" dirty="0" err="1" smtClean="0"/>
              <a:t>ou</a:t>
            </a:r>
            <a:r>
              <a:rPr lang="en-US" sz="1600" dirty="0"/>
              <a:t> </a:t>
            </a:r>
            <a:r>
              <a:rPr lang="en-US" sz="1600" dirty="0" err="1"/>
              <a:t>même</a:t>
            </a:r>
            <a:r>
              <a:rPr lang="en-US" sz="1600" dirty="0"/>
              <a:t> </a:t>
            </a:r>
            <a:r>
              <a:rPr lang="en-US" sz="1600" dirty="0" err="1" smtClean="0"/>
              <a:t>taille</a:t>
            </a:r>
            <a:r>
              <a:rPr lang="en-US" sz="1600" dirty="0" smtClean="0"/>
              <a:t> des </a:t>
            </a:r>
            <a:r>
              <a:rPr lang="en-US" sz="1600" dirty="0" err="1" smtClean="0"/>
              <a:t>étiquettes</a:t>
            </a:r>
            <a:r>
              <a:rPr lang="en-US" sz="1600" dirty="0" smtClean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Un </a:t>
            </a:r>
            <a:r>
              <a:rPr lang="en-US" sz="1600" dirty="0" err="1" smtClean="0"/>
              <a:t>autre</a:t>
            </a:r>
            <a:r>
              <a:rPr lang="en-US" sz="1600" dirty="0" smtClean="0"/>
              <a:t> </a:t>
            </a:r>
            <a:r>
              <a:rPr lang="en-US" sz="1600" b="1" dirty="0" err="1" smtClean="0"/>
              <a:t>avantage</a:t>
            </a:r>
            <a:r>
              <a:rPr lang="en-US" sz="1600" dirty="0" smtClean="0"/>
              <a:t>: beaucoup plus facile de </a:t>
            </a:r>
            <a:r>
              <a:rPr lang="en-US" sz="1600" dirty="0" err="1" smtClean="0"/>
              <a:t>voir</a:t>
            </a:r>
            <a:r>
              <a:rPr lang="en-US" sz="1600" dirty="0" smtClean="0"/>
              <a:t> les </a:t>
            </a:r>
            <a:r>
              <a:rPr lang="en-US" sz="1600" dirty="0" err="1" smtClean="0"/>
              <a:t>chemins</a:t>
            </a:r>
            <a:r>
              <a:rPr lang="en-US" sz="1600" dirty="0" smtClean="0"/>
              <a:t> reliant des </a:t>
            </a:r>
            <a:r>
              <a:rPr lang="en-US" sz="1600" dirty="0" err="1" smtClean="0"/>
              <a:t>noeuds</a:t>
            </a:r>
            <a:endParaRPr lang="en-US" sz="1600" dirty="0" smtClean="0"/>
          </a:p>
          <a:p>
            <a:pPr lvl="1">
              <a:lnSpc>
                <a:spcPct val="80000"/>
              </a:lnSpc>
            </a:pPr>
            <a:r>
              <a:rPr lang="en-US" sz="1600" b="1" dirty="0" err="1" smtClean="0"/>
              <a:t>Désavantage</a:t>
            </a:r>
            <a:r>
              <a:rPr lang="en-US" sz="1600" dirty="0" smtClean="0"/>
              <a:t> par rapport aux matrices </a:t>
            </a:r>
            <a:r>
              <a:rPr lang="en-US" sz="1600" dirty="0" err="1" smtClean="0"/>
              <a:t>d’adjacences</a:t>
            </a:r>
            <a:r>
              <a:rPr lang="en-US" sz="1600" dirty="0" smtClean="0"/>
              <a:t>: </a:t>
            </a:r>
            <a:r>
              <a:rPr lang="en-US" sz="1600" dirty="0" err="1" smtClean="0"/>
              <a:t>chevauchement</a:t>
            </a:r>
            <a:r>
              <a:rPr lang="en-US" sz="1600" dirty="0" smtClean="0"/>
              <a:t> des arêtes</a:t>
            </a:r>
          </a:p>
          <a:p>
            <a:pPr lvl="1">
              <a:lnSpc>
                <a:spcPct val="80000"/>
              </a:lnSpc>
            </a:pPr>
            <a:r>
              <a:rPr lang="fr-FR" sz="1600" dirty="0" smtClean="0"/>
              <a:t>Un autre </a:t>
            </a:r>
            <a:r>
              <a:rPr lang="en-US" sz="1600" b="1" dirty="0" err="1" smtClean="0"/>
              <a:t>désavantage</a:t>
            </a:r>
            <a:r>
              <a:rPr lang="fr-FR" sz="1600" dirty="0" smtClean="0"/>
              <a:t>: parfois difficile de voir si une arête s’arrête à </a:t>
            </a:r>
            <a:r>
              <a:rPr lang="fr-FR" sz="1600" dirty="0"/>
              <a:t>un </a:t>
            </a:r>
            <a:r>
              <a:rPr lang="fr-FR" sz="1600" dirty="0" err="1" smtClean="0"/>
              <a:t>noeud</a:t>
            </a:r>
            <a:r>
              <a:rPr lang="fr-FR" sz="1600" dirty="0" smtClean="0"/>
              <a:t>,</a:t>
            </a:r>
            <a:br>
              <a:rPr lang="fr-FR" sz="1600" dirty="0" smtClean="0"/>
            </a:br>
            <a:r>
              <a:rPr lang="fr-FR" sz="1600" dirty="0" smtClean="0"/>
              <a:t>ou passe </a:t>
            </a:r>
            <a:r>
              <a:rPr lang="fr-FR" sz="1600" dirty="0"/>
              <a:t>près du </a:t>
            </a:r>
            <a:r>
              <a:rPr lang="fr-FR" sz="1600" dirty="0" err="1"/>
              <a:t>noeud</a:t>
            </a:r>
            <a:endParaRPr lang="el-GR" sz="1600" dirty="0" smtClean="0"/>
          </a:p>
        </p:txBody>
      </p:sp>
      <p:sp>
        <p:nvSpPr>
          <p:cNvPr id="2" name="Accolade fermante 1"/>
          <p:cNvSpPr/>
          <p:nvPr/>
        </p:nvSpPr>
        <p:spPr>
          <a:xfrm>
            <a:off x="8046794" y="4955931"/>
            <a:ext cx="222738" cy="1425819"/>
          </a:xfrm>
          <a:prstGeom prst="rightBrace">
            <a:avLst>
              <a:gd name="adj1" fmla="val 23300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Flèche droite 3"/>
          <p:cNvSpPr/>
          <p:nvPr/>
        </p:nvSpPr>
        <p:spPr>
          <a:xfrm rot="10800000">
            <a:off x="8420100" y="5405444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8158162" y="5834069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À </a:t>
            </a:r>
            <a:r>
              <a:rPr lang="en-US" altLang="en-US" sz="1800" dirty="0" err="1">
                <a:solidFill>
                  <a:srgbClr val="000000"/>
                </a:solidFill>
              </a:rPr>
              <a:t>retenir</a:t>
            </a:r>
            <a:r>
              <a:rPr lang="en-US" altLang="en-US" sz="1800" dirty="0">
                <a:solidFill>
                  <a:srgbClr val="000000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>
          <a:xfrm>
            <a:off x="466725" y="115888"/>
            <a:ext cx="8229600" cy="1143000"/>
          </a:xfrm>
        </p:spPr>
        <p:txBody>
          <a:bodyPr/>
          <a:lstStyle/>
          <a:p>
            <a:r>
              <a:rPr lang="en-US" sz="4000" smtClean="0"/>
              <a:t>Des visualisations de graphes relativement simples à programmer</a:t>
            </a:r>
          </a:p>
        </p:txBody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>
          <a:xfrm>
            <a:off x="179388" y="1484313"/>
            <a:ext cx="5616575" cy="4608512"/>
          </a:xfrm>
        </p:spPr>
        <p:txBody>
          <a:bodyPr/>
          <a:lstStyle/>
          <a:p>
            <a:r>
              <a:rPr lang="en-US" sz="2400" smtClean="0"/>
              <a:t>Diagramme noeud-lien avec placement par forces (“force-directed layout”)</a:t>
            </a:r>
          </a:p>
          <a:p>
            <a:r>
              <a:rPr lang="en-US" sz="2400" smtClean="0"/>
              <a:t>Diagramme en arcs</a:t>
            </a:r>
          </a:p>
          <a:p>
            <a:r>
              <a:rPr lang="en-US" sz="2400" smtClean="0"/>
              <a:t>Matrice d’adjacence</a:t>
            </a:r>
          </a:p>
          <a:p>
            <a:r>
              <a:rPr lang="en-US" sz="2400" smtClean="0"/>
              <a:t>MatLink (diagramme en arcs</a:t>
            </a:r>
            <a:br>
              <a:rPr lang="en-US" sz="2400" smtClean="0"/>
            </a:br>
            <a:r>
              <a:rPr lang="en-US" sz="2400" smtClean="0"/>
              <a:t>+ matrice d’adjacence)</a:t>
            </a:r>
          </a:p>
          <a:p>
            <a:r>
              <a:rPr lang="en-US" sz="2400" smtClean="0"/>
              <a:t>Disposition circulaire</a:t>
            </a:r>
          </a:p>
          <a:p>
            <a:r>
              <a:rPr lang="en-US" sz="2400" b="1" smtClean="0"/>
              <a:t>Disposition sur cercles concentriques</a:t>
            </a:r>
          </a:p>
          <a:p>
            <a:r>
              <a:rPr lang="en-US" sz="2400" smtClean="0"/>
              <a:t>Placement par attributs</a:t>
            </a:r>
            <a:br>
              <a:rPr lang="en-US" sz="2400" smtClean="0"/>
            </a:br>
            <a:r>
              <a:rPr lang="en-US" sz="2400" smtClean="0"/>
              <a:t>(“attribute-driven layout”)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4905375" cy="516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5562600" y="2057400"/>
            <a:ext cx="3276600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Un noeud central sert comme racine pour un parcours en largeur.  L’arborescence ainsi retrouvée est disposée de manière radiale.  Seulement les arêtes de l’arborescence sont montrées.</a:t>
            </a:r>
          </a:p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Exemple tiré de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[Yee et al., 2001] </a:t>
            </a:r>
            <a:r>
              <a:rPr lang="en-US" sz="1200">
                <a:solidFill>
                  <a:srgbClr val="000000"/>
                </a:solidFill>
              </a:rPr>
              <a:t>http://people.ischool.berkeley.edu/~ping/gtv/</a:t>
            </a: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0" y="44530"/>
            <a:ext cx="9144000" cy="79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Disposition sur cercles concentriques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Flèche droite 3"/>
          <p:cNvSpPr/>
          <p:nvPr/>
        </p:nvSpPr>
        <p:spPr>
          <a:xfrm rot="10800000">
            <a:off x="8534400" y="776294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8001000" y="1233494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À </a:t>
            </a:r>
            <a:r>
              <a:rPr lang="en-US" altLang="en-US" sz="1800" dirty="0" err="1">
                <a:solidFill>
                  <a:srgbClr val="000000"/>
                </a:solidFill>
              </a:rPr>
              <a:t>retenir</a:t>
            </a:r>
            <a:r>
              <a:rPr lang="en-US" altLang="en-US" sz="1800" dirty="0">
                <a:solidFill>
                  <a:srgbClr val="000000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Parcours en largeur</a:t>
            </a:r>
            <a:br>
              <a:rPr lang="en-US" sz="4000" smtClean="0"/>
            </a:br>
            <a:r>
              <a:rPr lang="en-US" sz="4000" smtClean="0"/>
              <a:t>(Breadth-First Traversal)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Chaque noeud a une </a:t>
            </a:r>
            <a:r>
              <a:rPr lang="en-US" sz="2800" i="1" smtClean="0"/>
              <a:t>couleur</a:t>
            </a:r>
            <a:r>
              <a:rPr lang="en-US" sz="2800" smtClean="0"/>
              <a:t> 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blanc : pas encore visité; la couleur initiale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gris : visité et dans la file (“queue”); en cours de traitement; peut-être adjacent à des noeuds blancs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noir : visité et traité; n’est pas adjacent à des noeuds blancs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Chaque noeud a aussi une </a:t>
            </a:r>
            <a:r>
              <a:rPr lang="en-US" sz="2800" i="1" smtClean="0"/>
              <a:t>distance</a:t>
            </a:r>
            <a:r>
              <a:rPr lang="en-US" sz="2800" smtClean="0"/>
              <a:t> (en arêtes, mesurée à partir de la racine) et un pointeur (ou une référence) vers son </a:t>
            </a:r>
            <a:r>
              <a:rPr lang="en-US" sz="2800" i="1" smtClean="0"/>
              <a:t>prédécesseur</a:t>
            </a:r>
            <a:r>
              <a:rPr lang="en-US" sz="280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On se sert d’une file (“queue”) pour stocker les noeuds gris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/>
            <a:r>
              <a:rPr lang="en-US" smtClean="0"/>
              <a:t>Parcours en largeur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smtClean="0"/>
              <a:t>entrée: graphe G=(V,E) et noeud root dans V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for each v in V {   // initialisation</a:t>
            </a:r>
            <a:br>
              <a:rPr lang="en-US" sz="2000" smtClean="0"/>
            </a:br>
            <a:r>
              <a:rPr lang="en-US" sz="2000" smtClean="0"/>
              <a:t>	v.color = WHITE;</a:t>
            </a:r>
            <a:br>
              <a:rPr lang="en-US" sz="2000" smtClean="0"/>
            </a:br>
            <a:r>
              <a:rPr lang="en-US" sz="2000" smtClean="0"/>
              <a:t>	v.distance = +infinity;</a:t>
            </a:r>
            <a:br>
              <a:rPr lang="en-US" sz="2000" smtClean="0"/>
            </a:br>
            <a:r>
              <a:rPr lang="en-US" sz="2000" smtClean="0"/>
              <a:t>	v.predecessor = NULL;</a:t>
            </a:r>
            <a:br>
              <a:rPr lang="en-US" sz="2000" smtClean="0"/>
            </a:br>
            <a:r>
              <a:rPr lang="en-US" sz="2000" smtClean="0"/>
              <a:t>}</a:t>
            </a:r>
            <a:br>
              <a:rPr lang="en-US" sz="2000" smtClean="0"/>
            </a:br>
            <a:r>
              <a:rPr lang="en-US" sz="2000" smtClean="0"/>
              <a:t>root.color = GREY;</a:t>
            </a:r>
            <a:br>
              <a:rPr lang="en-US" sz="2000" smtClean="0"/>
            </a:br>
            <a:r>
              <a:rPr lang="en-US" sz="2000" smtClean="0"/>
              <a:t>root.distance = 0;</a:t>
            </a:r>
            <a:br>
              <a:rPr lang="en-US" sz="2000" smtClean="0"/>
            </a:br>
            <a:r>
              <a:rPr lang="en-US" sz="2000" smtClean="0"/>
              <a:t>Q.enqueue( root ); // enfile le premier noeud comme point de départ</a:t>
            </a:r>
            <a:br>
              <a:rPr lang="en-US" sz="2000" smtClean="0"/>
            </a:br>
            <a:r>
              <a:rPr lang="en-US" sz="2000" smtClean="0"/>
              <a:t>while ( ! Q.empty() ) {</a:t>
            </a:r>
            <a:br>
              <a:rPr lang="en-US" sz="2000" smtClean="0"/>
            </a:br>
            <a:r>
              <a:rPr lang="en-US" sz="2000" smtClean="0"/>
              <a:t>	u = Q.dequeue(); // défile le prochain noeud</a:t>
            </a:r>
            <a:br>
              <a:rPr lang="en-US" sz="2000" smtClean="0"/>
            </a:br>
            <a:r>
              <a:rPr lang="en-US" sz="2000" smtClean="0"/>
              <a:t>	for each v such that (u,v) in E {</a:t>
            </a:r>
            <a:br>
              <a:rPr lang="en-US" sz="2000" smtClean="0"/>
            </a:br>
            <a:r>
              <a:rPr lang="en-US" sz="2000" smtClean="0"/>
              <a:t>		if ( v.color == WHITE ) {</a:t>
            </a:r>
            <a:br>
              <a:rPr lang="en-US" sz="2000" smtClean="0"/>
            </a:br>
            <a:r>
              <a:rPr lang="en-US" sz="2000" smtClean="0"/>
              <a:t>			v.color = GREY;</a:t>
            </a:r>
            <a:br>
              <a:rPr lang="en-US" sz="2000" smtClean="0"/>
            </a:br>
            <a:r>
              <a:rPr lang="en-US" sz="2000" smtClean="0"/>
              <a:t>			v.distance = u.distance + 1;</a:t>
            </a:r>
            <a:br>
              <a:rPr lang="en-US" sz="2000" smtClean="0"/>
            </a:br>
            <a:r>
              <a:rPr lang="en-US" sz="2000" smtClean="0"/>
              <a:t>			v.predecessor = u;</a:t>
            </a:r>
            <a:br>
              <a:rPr lang="en-US" sz="2000" smtClean="0"/>
            </a:br>
            <a:r>
              <a:rPr lang="en-US" sz="2000" smtClean="0"/>
              <a:t>			Q.enqueue( v );</a:t>
            </a:r>
            <a:br>
              <a:rPr lang="en-US" sz="2000" smtClean="0"/>
            </a:br>
            <a:r>
              <a:rPr lang="en-US" sz="2000" smtClean="0"/>
              <a:t>		}</a:t>
            </a:r>
            <a:br>
              <a:rPr lang="en-US" sz="2000" smtClean="0"/>
            </a:br>
            <a:r>
              <a:rPr lang="en-US" sz="2000" smtClean="0"/>
              <a:t>	}</a:t>
            </a:r>
            <a:br>
              <a:rPr lang="en-US" sz="2000" smtClean="0"/>
            </a:br>
            <a:r>
              <a:rPr lang="en-US" sz="2000" smtClean="0"/>
              <a:t>	u.color = BLACK; </a:t>
            </a:r>
            <a:br>
              <a:rPr lang="en-US" sz="2000" smtClean="0"/>
            </a:br>
            <a:r>
              <a:rPr lang="en-US" sz="2000" smtClean="0"/>
              <a:t>}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/>
            <a:r>
              <a:rPr lang="en-US" smtClean="0"/>
              <a:t>Parcours en largeur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Remarque: une fois le parcours terminé, les pointeurs </a:t>
            </a:r>
            <a:r>
              <a:rPr lang="en-US" i="1" smtClean="0"/>
              <a:t>prédécesseur</a:t>
            </a:r>
            <a:r>
              <a:rPr lang="en-US" smtClean="0"/>
              <a:t> définissent l’arborescence de parcours en largeur (“breadth-first tree”) ayant comme racine le noeud qui a servi comme point de départ.  La profondeur de chaque noeud dans cette arborescence est donnée par </a:t>
            </a:r>
            <a:r>
              <a:rPr lang="en-US" i="1" smtClean="0"/>
              <a:t>distance</a:t>
            </a:r>
            <a:r>
              <a:rPr lang="en-US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Ce parcours sert aussi à identifier les composantes connexes dans un graphe. (Comment?)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 descr="unix-history-time-layout">
            <a:hlinkClick r:id="rId2" tooltip="tech:howto:unix-history-time-layout.png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3330575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8"/>
          <p:cNvSpPr txBox="1">
            <a:spLocks noChangeArrowheads="1"/>
          </p:cNvSpPr>
          <p:nvPr/>
        </p:nvSpPr>
        <p:spPr bwMode="auto">
          <a:xfrm>
            <a:off x="179388" y="6021388"/>
            <a:ext cx="4105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Généré avec un “SugiyamaLayout”</a:t>
            </a:r>
            <a:br>
              <a:rPr lang="en-US"/>
            </a:br>
            <a:r>
              <a:rPr lang="en-US"/>
              <a:t>( </a:t>
            </a:r>
            <a:r>
              <a:rPr lang="en-US" sz="1400"/>
              <a:t>http://www.ogdf.net/ogdf.php/tech:howto:hierlr</a:t>
            </a:r>
            <a:r>
              <a:rPr lang="en-US"/>
              <a:t> )</a:t>
            </a:r>
          </a:p>
        </p:txBody>
      </p:sp>
      <p:pic>
        <p:nvPicPr>
          <p:cNvPr id="21508" name="Picture 10" descr="unix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268413"/>
            <a:ext cx="4608512" cy="344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11"/>
          <p:cNvSpPr txBox="1">
            <a:spLocks noChangeArrowheads="1"/>
          </p:cNvSpPr>
          <p:nvPr/>
        </p:nvSpPr>
        <p:spPr bwMode="auto">
          <a:xfrm>
            <a:off x="4643438" y="4941888"/>
            <a:ext cx="45005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Généré par Graphviz</a:t>
            </a:r>
            <a:br>
              <a:rPr lang="en-US"/>
            </a:br>
            <a:r>
              <a:rPr lang="en-US"/>
              <a:t>( </a:t>
            </a:r>
            <a:r>
              <a:rPr lang="en-US" sz="1400"/>
              <a:t>http://www.graphviz.org/Gallery/directed/unix.html</a:t>
            </a:r>
            <a:r>
              <a:rPr lang="en-US"/>
              <a:t>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en-US" sz="3200" dirty="0" err="1" smtClean="0"/>
              <a:t>Parcours</a:t>
            </a:r>
            <a:r>
              <a:rPr lang="en-US" sz="3200" dirty="0" smtClean="0"/>
              <a:t> en </a:t>
            </a:r>
            <a:r>
              <a:rPr lang="en-US" sz="3200" dirty="0" err="1" smtClean="0"/>
              <a:t>largeur</a:t>
            </a:r>
            <a:r>
              <a:rPr lang="en-US" sz="3200" dirty="0" smtClean="0"/>
              <a:t> : version plus </a:t>
            </a:r>
            <a:r>
              <a:rPr lang="en-US" sz="3200" dirty="0" err="1" smtClean="0"/>
              <a:t>générique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1400" dirty="0" smtClean="0"/>
              <a:t>Pour </a:t>
            </a:r>
            <a:r>
              <a:rPr lang="en-US" sz="1400" dirty="0" err="1" smtClean="0"/>
              <a:t>une</a:t>
            </a:r>
            <a:r>
              <a:rPr lang="en-US" sz="1400" dirty="0" smtClean="0"/>
              <a:t> implementation, </a:t>
            </a:r>
            <a:r>
              <a:rPr lang="en-US" sz="1400" dirty="0" err="1" smtClean="0"/>
              <a:t>voir</a:t>
            </a:r>
            <a:r>
              <a:rPr lang="en-US" sz="1400" dirty="0" smtClean="0"/>
              <a:t>  </a:t>
            </a:r>
            <a:r>
              <a:rPr lang="en-US" sz="1400" dirty="0">
                <a:hlinkClick r:id="rId2"/>
              </a:rPr>
              <a:t>http://profs.etsmtl.ca/mmcguffin/code/#</a:t>
            </a:r>
            <a:r>
              <a:rPr lang="en-US" sz="1400" dirty="0" smtClean="0">
                <a:hlinkClick r:id="rId2"/>
              </a:rPr>
              <a:t>SimpleNetworkVisualizer</a:t>
            </a:r>
            <a:r>
              <a:rPr lang="en-US" sz="1400" dirty="0" smtClean="0"/>
              <a:t> </a:t>
            </a:r>
            <a:endParaRPr lang="en-US" sz="3200" dirty="0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400" b="1" smtClean="0"/>
              <a:t>public abstract class NodeVisitor {</a:t>
            </a:r>
            <a:br>
              <a:rPr lang="en-US" sz="1400" b="1" smtClean="0"/>
            </a:br>
            <a:r>
              <a:rPr lang="en-US" sz="1400" b="1" smtClean="0"/>
              <a:t>	// retourne faux pour annuler le parcours</a:t>
            </a:r>
            <a:br>
              <a:rPr lang="en-US" sz="1400" b="1" smtClean="0"/>
            </a:br>
            <a:r>
              <a:rPr lang="en-US" sz="1400" b="1" smtClean="0"/>
              <a:t>	public abstract boolean visit(</a:t>
            </a:r>
            <a:br>
              <a:rPr lang="en-US" sz="1400" b="1" smtClean="0"/>
            </a:br>
            <a:r>
              <a:rPr lang="en-US" sz="1400" b="1" smtClean="0"/>
              <a:t>		Node node, Node predecessorNode, int distance</a:t>
            </a:r>
            <a:br>
              <a:rPr lang="en-US" sz="1400" b="1" smtClean="0"/>
            </a:br>
            <a:r>
              <a:rPr lang="en-US" sz="1400" b="1" smtClean="0"/>
              <a:t>	);</a:t>
            </a:r>
            <a:br>
              <a:rPr lang="en-US" sz="1400" b="1" smtClean="0"/>
            </a:br>
            <a:r>
              <a:rPr lang="en-US" sz="1400" b="1" smtClean="0"/>
              <a:t>}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b="1" smtClean="0"/>
              <a:t>public void breadFirstTraversal( Node root, NodeVisitor visitor ) {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	for each v in V {   // initialisation</a:t>
            </a:r>
            <a:br>
              <a:rPr lang="en-US" sz="1400" smtClean="0"/>
            </a:br>
            <a:r>
              <a:rPr lang="en-US" sz="1400" smtClean="0"/>
              <a:t>		v.color = WHITE;</a:t>
            </a:r>
            <a:br>
              <a:rPr lang="en-US" sz="1400" smtClean="0"/>
            </a:br>
            <a:r>
              <a:rPr lang="en-US" sz="1400" smtClean="0"/>
              <a:t>		v.distance = +infinity;</a:t>
            </a:r>
            <a:br>
              <a:rPr lang="en-US" sz="1400" smtClean="0"/>
            </a:br>
            <a:r>
              <a:rPr lang="en-US" sz="1400" smtClean="0"/>
              <a:t>		v.predecessor = NULL;</a:t>
            </a:r>
            <a:br>
              <a:rPr lang="en-US" sz="1400" smtClean="0"/>
            </a:br>
            <a:r>
              <a:rPr lang="en-US" sz="1400" smtClean="0"/>
              <a:t>	}</a:t>
            </a:r>
            <a:br>
              <a:rPr lang="en-US" sz="1400" smtClean="0"/>
            </a:br>
            <a:r>
              <a:rPr lang="en-US" sz="1400" smtClean="0"/>
              <a:t>	root.color = GREY;</a:t>
            </a:r>
            <a:br>
              <a:rPr lang="en-US" sz="1400" smtClean="0"/>
            </a:br>
            <a:r>
              <a:rPr lang="en-US" sz="1400" smtClean="0"/>
              <a:t>	root.distance = 0;</a:t>
            </a:r>
            <a:br>
              <a:rPr lang="en-US" sz="1400" smtClean="0"/>
            </a:br>
            <a:r>
              <a:rPr lang="en-US" sz="1400" smtClean="0"/>
              <a:t>	Q.enqueue( root ); // enfile le premier noeud comme point de départ</a:t>
            </a:r>
            <a:br>
              <a:rPr lang="en-US" sz="1400" smtClean="0"/>
            </a:br>
            <a:r>
              <a:rPr lang="en-US" sz="1400" smtClean="0"/>
              <a:t>	while ( ! Q.empty() ) {</a:t>
            </a:r>
            <a:br>
              <a:rPr lang="en-US" sz="1400" smtClean="0"/>
            </a:br>
            <a:r>
              <a:rPr lang="en-US" sz="1400" smtClean="0"/>
              <a:t>		u = Q.dequeue(); // défile le prochain noeud</a:t>
            </a:r>
            <a:br>
              <a:rPr lang="en-US" sz="1400" smtClean="0"/>
            </a:br>
            <a:r>
              <a:rPr lang="en-US" sz="1400" smtClean="0"/>
              <a:t>		for each v such (u,v) in E {</a:t>
            </a:r>
            <a:br>
              <a:rPr lang="en-US" sz="1400" smtClean="0"/>
            </a:br>
            <a:r>
              <a:rPr lang="en-US" sz="1400" smtClean="0"/>
              <a:t>			if ( v.color == WHITE ) {</a:t>
            </a:r>
            <a:br>
              <a:rPr lang="en-US" sz="1400" smtClean="0"/>
            </a:br>
            <a:r>
              <a:rPr lang="en-US" sz="1400" smtClean="0"/>
              <a:t>				v.color = GREY;</a:t>
            </a:r>
            <a:br>
              <a:rPr lang="en-US" sz="1400" smtClean="0"/>
            </a:br>
            <a:r>
              <a:rPr lang="en-US" sz="1400" smtClean="0"/>
              <a:t>				v.distance = u.distance + 1;</a:t>
            </a:r>
            <a:br>
              <a:rPr lang="en-US" sz="1400" smtClean="0"/>
            </a:br>
            <a:r>
              <a:rPr lang="en-US" sz="1400" smtClean="0"/>
              <a:t>				v.predecessor = u;</a:t>
            </a:r>
            <a:br>
              <a:rPr lang="en-US" sz="1400" smtClean="0"/>
            </a:br>
            <a:r>
              <a:rPr lang="en-US" sz="1400" smtClean="0"/>
              <a:t>				Q.enqueue( v );</a:t>
            </a:r>
            <a:br>
              <a:rPr lang="en-US" sz="1400" smtClean="0"/>
            </a:br>
            <a:r>
              <a:rPr lang="en-US" sz="1400" smtClean="0"/>
              <a:t>			}</a:t>
            </a:r>
            <a:br>
              <a:rPr lang="en-US" sz="1400" smtClean="0"/>
            </a:br>
            <a:r>
              <a:rPr lang="en-US" sz="1400" smtClean="0"/>
              <a:t>		}</a:t>
            </a:r>
            <a:br>
              <a:rPr lang="en-US" sz="1400" smtClean="0"/>
            </a:br>
            <a:r>
              <a:rPr lang="en-US" sz="1400" smtClean="0"/>
              <a:t>		</a:t>
            </a:r>
            <a:r>
              <a:rPr lang="en-US" sz="1400" b="1" smtClean="0"/>
              <a:t>if ( ! visitor.visit( u, u.predecessor, n.distance ) )</a:t>
            </a:r>
            <a:br>
              <a:rPr lang="en-US" sz="1400" b="1" smtClean="0"/>
            </a:br>
            <a:r>
              <a:rPr lang="en-US" sz="1400" b="1" smtClean="0"/>
              <a:t>			break;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		u.color = BLACK;</a:t>
            </a:r>
            <a:br>
              <a:rPr lang="en-US" sz="1400" smtClean="0"/>
            </a:br>
            <a:r>
              <a:rPr lang="en-US" sz="1400" smtClean="0"/>
              <a:t>	} </a:t>
            </a:r>
            <a:br>
              <a:rPr lang="en-US" sz="1400" smtClean="0"/>
            </a:br>
            <a:r>
              <a:rPr lang="en-US" sz="1400" b="1" smtClean="0"/>
              <a:t>}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4530"/>
            <a:ext cx="9144000" cy="792110"/>
          </a:xfrm>
        </p:spPr>
        <p:txBody>
          <a:bodyPr/>
          <a:lstStyle/>
          <a:p>
            <a:r>
              <a:rPr lang="en-CA" dirty="0" smtClean="0"/>
              <a:t>Disposition </a:t>
            </a:r>
            <a:r>
              <a:rPr lang="en-CA" dirty="0" err="1" smtClean="0"/>
              <a:t>sur</a:t>
            </a:r>
            <a:r>
              <a:rPr lang="en-CA" dirty="0" smtClean="0"/>
              <a:t> </a:t>
            </a:r>
            <a:r>
              <a:rPr lang="en-CA" dirty="0" err="1" smtClean="0"/>
              <a:t>cercles</a:t>
            </a:r>
            <a:r>
              <a:rPr lang="en-CA" dirty="0" smtClean="0"/>
              <a:t> </a:t>
            </a:r>
            <a:r>
              <a:rPr lang="en-CA" dirty="0" err="1" smtClean="0"/>
              <a:t>concentriques</a:t>
            </a:r>
            <a:endParaRPr lang="en-CA" dirty="0"/>
          </a:p>
        </p:txBody>
      </p:sp>
      <p:pic>
        <p:nvPicPr>
          <p:cNvPr id="1026" name="Picture 2" descr="\\VBOXSVR\win\recovered\myOldDesktop\S_win\ets\courses\lecture0x.visualization\concentricCircleExamp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366" y="1402291"/>
            <a:ext cx="4081268" cy="411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76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4530"/>
            <a:ext cx="9144000" cy="792110"/>
          </a:xfrm>
        </p:spPr>
        <p:txBody>
          <a:bodyPr/>
          <a:lstStyle/>
          <a:p>
            <a:r>
              <a:rPr lang="en-CA" dirty="0" smtClean="0"/>
              <a:t>Disposition </a:t>
            </a:r>
            <a:r>
              <a:rPr lang="en-CA" dirty="0" err="1" smtClean="0"/>
              <a:t>sur</a:t>
            </a:r>
            <a:r>
              <a:rPr lang="en-CA" dirty="0" smtClean="0"/>
              <a:t> </a:t>
            </a:r>
            <a:r>
              <a:rPr lang="en-CA" dirty="0" err="1" smtClean="0"/>
              <a:t>cercles</a:t>
            </a:r>
            <a:r>
              <a:rPr lang="en-CA" dirty="0" smtClean="0"/>
              <a:t> </a:t>
            </a:r>
            <a:r>
              <a:rPr lang="en-CA" dirty="0" err="1" smtClean="0"/>
              <a:t>concentriques</a:t>
            </a:r>
            <a:endParaRPr lang="en-CA" dirty="0"/>
          </a:p>
        </p:txBody>
      </p:sp>
      <p:grpSp>
        <p:nvGrpSpPr>
          <p:cNvPr id="8" name="Groupe 7"/>
          <p:cNvGrpSpPr/>
          <p:nvPr/>
        </p:nvGrpSpPr>
        <p:grpSpPr>
          <a:xfrm>
            <a:off x="2531366" y="1402291"/>
            <a:ext cx="4081268" cy="4115326"/>
            <a:chOff x="1091166" y="1402291"/>
            <a:chExt cx="4081268" cy="4115326"/>
          </a:xfrm>
        </p:grpSpPr>
        <p:pic>
          <p:nvPicPr>
            <p:cNvPr id="1026" name="Picture 2" descr="\\VBOXSVR\win\recovered\myOldDesktop\S_win\ets\courses\lecture0x.visualization\concentricCircleExampl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66" y="1402291"/>
              <a:ext cx="4081268" cy="411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Ellipse 16"/>
            <p:cNvSpPr/>
            <p:nvPr/>
          </p:nvSpPr>
          <p:spPr>
            <a:xfrm>
              <a:off x="1331551" y="1659954"/>
              <a:ext cx="3600499" cy="3600000"/>
            </a:xfrm>
            <a:prstGeom prst="ellipse">
              <a:avLst/>
            </a:prstGeom>
            <a:solidFill>
              <a:srgbClr val="0070C0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Ellipse 17"/>
            <p:cNvSpPr/>
            <p:nvPr/>
          </p:nvSpPr>
          <p:spPr>
            <a:xfrm>
              <a:off x="1691800" y="2019954"/>
              <a:ext cx="2880000" cy="2880000"/>
            </a:xfrm>
            <a:prstGeom prst="ellipse">
              <a:avLst/>
            </a:prstGeom>
            <a:solidFill>
              <a:srgbClr val="0070C0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Ellipse 18"/>
            <p:cNvSpPr/>
            <p:nvPr/>
          </p:nvSpPr>
          <p:spPr>
            <a:xfrm>
              <a:off x="2051800" y="2379954"/>
              <a:ext cx="2160000" cy="2160000"/>
            </a:xfrm>
            <a:prstGeom prst="ellipse">
              <a:avLst/>
            </a:prstGeom>
            <a:solidFill>
              <a:srgbClr val="0070C0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Ellipse 19"/>
            <p:cNvSpPr/>
            <p:nvPr/>
          </p:nvSpPr>
          <p:spPr>
            <a:xfrm>
              <a:off x="2411800" y="2739954"/>
              <a:ext cx="1440000" cy="1440000"/>
            </a:xfrm>
            <a:prstGeom prst="ellipse">
              <a:avLst/>
            </a:prstGeom>
            <a:solidFill>
              <a:srgbClr val="0070C0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1" name="Ellipse 20"/>
            <p:cNvSpPr/>
            <p:nvPr/>
          </p:nvSpPr>
          <p:spPr>
            <a:xfrm>
              <a:off x="2771800" y="3099954"/>
              <a:ext cx="720000" cy="720000"/>
            </a:xfrm>
            <a:prstGeom prst="ellipse">
              <a:avLst/>
            </a:prstGeom>
            <a:solidFill>
              <a:srgbClr val="0070C0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31791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976284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 bwMode="auto">
          <a:xfrm>
            <a:off x="0" y="44530"/>
            <a:ext cx="9144000" cy="177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Disposition </a:t>
            </a:r>
            <a:r>
              <a:rPr kumimoji="0" lang="en-CA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sur</a:t>
            </a: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CA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cercles</a:t>
            </a: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CA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concentriques</a:t>
            </a: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CA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Le </a:t>
            </a:r>
            <a:r>
              <a:rPr kumimoji="0" lang="en-C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départ</a:t>
            </a:r>
            <a:r>
              <a:rPr kumimoji="0" lang="en-CA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du </a:t>
            </a:r>
            <a:r>
              <a:rPr kumimoji="0" lang="en-C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parcours</a:t>
            </a:r>
            <a:r>
              <a:rPr kumimoji="0" lang="en-CA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en </a:t>
            </a:r>
            <a:r>
              <a:rPr kumimoji="0" lang="en-C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largeur</a:t>
            </a:r>
            <a:r>
              <a:rPr kumimoji="0" lang="en-CA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C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peut</a:t>
            </a:r>
            <a:r>
              <a:rPr kumimoji="0" lang="en-CA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C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être</a:t>
            </a:r>
            <a:r>
              <a:rPr kumimoji="0" lang="en-CA" sz="32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un ensemble de </a:t>
            </a:r>
            <a:r>
              <a:rPr kumimoji="0" lang="en-CA" sz="3200" b="0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noeuds</a:t>
            </a:r>
            <a:r>
              <a:rPr kumimoji="0" lang="en-CA" sz="32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au lieu d’être un </a:t>
            </a:r>
            <a:r>
              <a:rPr kumimoji="0" lang="en-CA" sz="3200" b="0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seul</a:t>
            </a:r>
            <a:r>
              <a:rPr kumimoji="0" lang="en-CA" sz="32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CA" sz="3200" b="0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noeud</a:t>
            </a:r>
            <a:r>
              <a:rPr kumimoji="0" lang="en-CA" sz="32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.</a:t>
            </a:r>
            <a:endParaRPr kumimoji="0" lang="en-CA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lvl="0"/>
            <a:r>
              <a:rPr lang="fr-FR" sz="1600" dirty="0" smtClean="0">
                <a:solidFill>
                  <a:sysClr val="windowText" lastClr="000000"/>
                </a:solidFill>
                <a:latin typeface="Calibri"/>
              </a:rPr>
              <a:t>Pour </a:t>
            </a:r>
            <a:r>
              <a:rPr lang="fr-FR" sz="1600" dirty="0">
                <a:solidFill>
                  <a:sysClr val="windowText" lastClr="000000"/>
                </a:solidFill>
                <a:latin typeface="Calibri"/>
              </a:rPr>
              <a:t>une </a:t>
            </a:r>
            <a:r>
              <a:rPr lang="fr-FR" sz="1600" dirty="0" err="1">
                <a:solidFill>
                  <a:sysClr val="windowText" lastClr="000000"/>
                </a:solidFill>
                <a:latin typeface="Calibri"/>
              </a:rPr>
              <a:t>implementation</a:t>
            </a:r>
            <a:r>
              <a:rPr lang="fr-FR" sz="1600" dirty="0">
                <a:solidFill>
                  <a:sysClr val="windowText" lastClr="000000"/>
                </a:solidFill>
                <a:latin typeface="Calibri"/>
              </a:rPr>
              <a:t>, voir  </a:t>
            </a:r>
            <a:r>
              <a:rPr lang="fr-FR" sz="1600" dirty="0">
                <a:solidFill>
                  <a:sysClr val="windowText" lastClr="000000"/>
                </a:solidFill>
                <a:latin typeface="Calibri"/>
                <a:hlinkClick r:id="rId3"/>
              </a:rPr>
              <a:t>http://profs.etsmtl.ca/mmcguffin/code/#</a:t>
            </a:r>
            <a:r>
              <a:rPr lang="fr-FR" sz="1600" dirty="0" smtClean="0">
                <a:solidFill>
                  <a:sysClr val="windowText" lastClr="000000"/>
                </a:solidFill>
                <a:latin typeface="Calibri"/>
                <a:hlinkClick r:id="rId3"/>
              </a:rPr>
              <a:t>SimpleNetworkVisualizer</a:t>
            </a:r>
            <a:r>
              <a:rPr lang="fr-FR" sz="1600" dirty="0" smtClean="0">
                <a:solidFill>
                  <a:sysClr val="windowText" lastClr="000000"/>
                </a:solidFill>
                <a:latin typeface="Calibri"/>
              </a:rPr>
              <a:t> 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7197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>
          <a:xfrm>
            <a:off x="466725" y="115888"/>
            <a:ext cx="8229600" cy="1143000"/>
          </a:xfrm>
        </p:spPr>
        <p:txBody>
          <a:bodyPr/>
          <a:lstStyle/>
          <a:p>
            <a:r>
              <a:rPr lang="en-US" sz="4000" smtClean="0"/>
              <a:t>Des visualisations de graphes relativement simples à programmer</a:t>
            </a:r>
          </a:p>
        </p:txBody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>
          <a:xfrm>
            <a:off x="179388" y="1484313"/>
            <a:ext cx="5616575" cy="4608512"/>
          </a:xfrm>
        </p:spPr>
        <p:txBody>
          <a:bodyPr/>
          <a:lstStyle/>
          <a:p>
            <a:r>
              <a:rPr lang="en-US" sz="2400" smtClean="0"/>
              <a:t>Diagramme noeud-lien avec placement par forces (“force-directed layout”)</a:t>
            </a:r>
          </a:p>
          <a:p>
            <a:r>
              <a:rPr lang="en-US" sz="2400" smtClean="0"/>
              <a:t>Diagramme en arcs</a:t>
            </a:r>
          </a:p>
          <a:p>
            <a:r>
              <a:rPr lang="en-US" sz="2400" smtClean="0"/>
              <a:t>Matrice d’adjacence</a:t>
            </a:r>
          </a:p>
          <a:p>
            <a:r>
              <a:rPr lang="en-US" sz="2400" smtClean="0"/>
              <a:t>MatLink (diagramme en arcs</a:t>
            </a:r>
            <a:br>
              <a:rPr lang="en-US" sz="2400" smtClean="0"/>
            </a:br>
            <a:r>
              <a:rPr lang="en-US" sz="2400" smtClean="0"/>
              <a:t>+ matrice d’adjacence)</a:t>
            </a:r>
          </a:p>
          <a:p>
            <a:r>
              <a:rPr lang="en-US" sz="2400" smtClean="0"/>
              <a:t>Disposition circulaire</a:t>
            </a:r>
          </a:p>
          <a:p>
            <a:r>
              <a:rPr lang="en-US" sz="2400" smtClean="0"/>
              <a:t>Disposition sur cercles concentriques</a:t>
            </a:r>
          </a:p>
          <a:p>
            <a:r>
              <a:rPr lang="en-US" sz="2400" b="1" smtClean="0"/>
              <a:t>Placement par attributs</a:t>
            </a:r>
            <a:br>
              <a:rPr lang="en-US" sz="2400" b="1" smtClean="0"/>
            </a:br>
            <a:r>
              <a:rPr lang="en-US" sz="2400" b="1" smtClean="0"/>
              <a:t>(“attribute-driven layout”)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68413"/>
          </a:xfrm>
        </p:spPr>
        <p:txBody>
          <a:bodyPr/>
          <a:lstStyle/>
          <a:p>
            <a:pPr eaLnBrk="1" hangingPunct="1"/>
            <a:r>
              <a:rPr lang="en-US" sz="4000" dirty="0" err="1" smtClean="0"/>
              <a:t>Chaque</a:t>
            </a:r>
            <a:r>
              <a:rPr lang="en-US" sz="4000" dirty="0" smtClean="0"/>
              <a:t> </a:t>
            </a:r>
            <a:r>
              <a:rPr lang="en-US" sz="4000" dirty="0" err="1" smtClean="0"/>
              <a:t>noeud</a:t>
            </a:r>
            <a:r>
              <a:rPr lang="en-US" sz="4000" dirty="0" smtClean="0"/>
              <a:t> </a:t>
            </a:r>
            <a:r>
              <a:rPr lang="en-US" sz="4000" dirty="0" err="1" smtClean="0"/>
              <a:t>peut</a:t>
            </a:r>
            <a:r>
              <a:rPr lang="en-US" sz="4000" dirty="0" smtClean="0"/>
              <a:t> </a:t>
            </a:r>
            <a:r>
              <a:rPr lang="en-US" sz="4000" dirty="0" err="1" smtClean="0"/>
              <a:t>avoir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err="1" smtClean="0"/>
              <a:t>plusieurs</a:t>
            </a:r>
            <a:r>
              <a:rPr lang="en-US" sz="4000" dirty="0" smtClean="0"/>
              <a:t> </a:t>
            </a:r>
            <a:r>
              <a:rPr lang="en-US" sz="4000" dirty="0" err="1" smtClean="0"/>
              <a:t>attributs</a:t>
            </a:r>
            <a:r>
              <a:rPr lang="en-US" sz="4000" dirty="0" smtClean="0"/>
              <a:t> </a:t>
            </a:r>
            <a:r>
              <a:rPr lang="en-US" sz="4000" dirty="0" err="1" smtClean="0"/>
              <a:t>associés</a:t>
            </a:r>
            <a:endParaRPr lang="en-US" sz="4000" dirty="0" smtClean="0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42988" y="1341438"/>
            <a:ext cx="7561262" cy="52562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 err="1" smtClean="0"/>
              <a:t>Attributs</a:t>
            </a:r>
            <a:r>
              <a:rPr lang="en-US" sz="2400" dirty="0" smtClean="0"/>
              <a:t> </a:t>
            </a:r>
            <a:r>
              <a:rPr lang="en-US" sz="2400" dirty="0" err="1" smtClean="0"/>
              <a:t>calculés</a:t>
            </a:r>
            <a:r>
              <a:rPr lang="en-US" sz="2400" dirty="0" smtClean="0"/>
              <a:t> à </a:t>
            </a:r>
            <a:r>
              <a:rPr lang="en-US" sz="2400" dirty="0" err="1" smtClean="0"/>
              <a:t>partir</a:t>
            </a:r>
            <a:r>
              <a:rPr lang="en-US" sz="2400" dirty="0" smtClean="0"/>
              <a:t> du </a:t>
            </a:r>
            <a:r>
              <a:rPr lang="en-US" sz="2400" dirty="0" err="1" smtClean="0"/>
              <a:t>graphe</a:t>
            </a:r>
            <a:r>
              <a:rPr lang="en-US" sz="2400" dirty="0" smtClean="0"/>
              <a:t>: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err="1" smtClean="0"/>
              <a:t>Degré</a:t>
            </a:r>
            <a:r>
              <a:rPr lang="en-US" sz="2400" dirty="0" smtClean="0"/>
              <a:t> (</a:t>
            </a:r>
            <a:r>
              <a:rPr lang="en-US" sz="2400" dirty="0" err="1" smtClean="0"/>
              <a:t>nombre</a:t>
            </a:r>
            <a:r>
              <a:rPr lang="en-US" sz="2400" dirty="0" smtClean="0"/>
              <a:t> de </a:t>
            </a:r>
            <a:r>
              <a:rPr lang="en-US" sz="2400" dirty="0" err="1" smtClean="0"/>
              <a:t>voisins</a:t>
            </a:r>
            <a:r>
              <a:rPr lang="en-US" sz="24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fr-FR" sz="2400" dirty="0"/>
              <a:t>Distance (relative à un </a:t>
            </a:r>
            <a:r>
              <a:rPr lang="fr-FR" sz="2400" dirty="0" err="1"/>
              <a:t>noeud</a:t>
            </a:r>
            <a:r>
              <a:rPr lang="fr-FR" sz="2400" dirty="0"/>
              <a:t> de </a:t>
            </a:r>
            <a:r>
              <a:rPr lang="fr-FR" sz="2400" dirty="0" smtClean="0"/>
              <a:t>départ)</a:t>
            </a:r>
            <a:br>
              <a:rPr lang="fr-FR" sz="2400" dirty="0" smtClean="0"/>
            </a:br>
            <a:r>
              <a:rPr lang="fr-FR" sz="2400" dirty="0" smtClean="0"/>
              <a:t>retrouvée </a:t>
            </a:r>
            <a:r>
              <a:rPr lang="fr-FR" sz="2400" dirty="0"/>
              <a:t>par </a:t>
            </a:r>
            <a:r>
              <a:rPr lang="fr-FR" sz="2400" dirty="0" smtClean="0"/>
              <a:t>un parcours </a:t>
            </a:r>
            <a:r>
              <a:rPr lang="fr-FR" sz="2400" dirty="0"/>
              <a:t>en </a:t>
            </a:r>
            <a:r>
              <a:rPr lang="fr-FR" sz="2400" dirty="0" smtClean="0"/>
              <a:t>largeur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Coefficient de clustering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err="1"/>
              <a:t>Décomposition</a:t>
            </a:r>
            <a:r>
              <a:rPr lang="en-US" sz="2400" dirty="0"/>
              <a:t> en </a:t>
            </a:r>
            <a:r>
              <a:rPr lang="en-US" sz="2400" dirty="0" err="1"/>
              <a:t>noyaux</a:t>
            </a:r>
            <a:r>
              <a:rPr lang="en-US" sz="2400" dirty="0"/>
              <a:t> </a:t>
            </a:r>
            <a:r>
              <a:rPr lang="en-US" sz="2400" dirty="0" smtClean="0"/>
              <a:t>(“</a:t>
            </a:r>
            <a:r>
              <a:rPr lang="en-US" sz="2400" i="1" dirty="0" smtClean="0"/>
              <a:t>K</a:t>
            </a:r>
            <a:r>
              <a:rPr lang="en-US" sz="2400" dirty="0" smtClean="0"/>
              <a:t>-core decomposition”)</a:t>
            </a: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 err="1" smtClean="0"/>
              <a:t>Centralité</a:t>
            </a:r>
            <a:r>
              <a:rPr lang="en-US" sz="2400" dirty="0" smtClean="0"/>
              <a:t> de “</a:t>
            </a:r>
            <a:r>
              <a:rPr lang="en-US" sz="2400" dirty="0" err="1" smtClean="0"/>
              <a:t>betweenness</a:t>
            </a:r>
            <a:r>
              <a:rPr lang="en-US" sz="2400" dirty="0" smtClean="0"/>
              <a:t>” (</a:t>
            </a:r>
            <a:r>
              <a:rPr lang="en-US" sz="2400" dirty="0" err="1" smtClean="0"/>
              <a:t>nombre</a:t>
            </a:r>
            <a:r>
              <a:rPr lang="en-US" sz="2400" dirty="0" smtClean="0"/>
              <a:t> de plus courts </a:t>
            </a:r>
            <a:r>
              <a:rPr lang="en-US" sz="2400" dirty="0" err="1" smtClean="0"/>
              <a:t>chemins</a:t>
            </a:r>
            <a:r>
              <a:rPr lang="en-US" sz="2400" dirty="0" smtClean="0"/>
              <a:t> </a:t>
            </a:r>
            <a:r>
              <a:rPr lang="en-US" sz="2400" dirty="0" err="1" smtClean="0"/>
              <a:t>sur</a:t>
            </a:r>
            <a:r>
              <a:rPr lang="en-US" sz="2400" dirty="0" smtClean="0"/>
              <a:t> </a:t>
            </a:r>
            <a:r>
              <a:rPr lang="en-US" sz="2400" dirty="0" err="1" smtClean="0"/>
              <a:t>lesquels</a:t>
            </a:r>
            <a:r>
              <a:rPr lang="en-US" sz="2400" dirty="0" smtClean="0"/>
              <a:t> le </a:t>
            </a:r>
            <a:r>
              <a:rPr lang="en-US" sz="2400" dirty="0" err="1" smtClean="0"/>
              <a:t>noeud</a:t>
            </a:r>
            <a:r>
              <a:rPr lang="en-US" sz="2400" dirty="0" smtClean="0"/>
              <a:t> se </a:t>
            </a:r>
            <a:r>
              <a:rPr lang="en-US" sz="2400" dirty="0" err="1" smtClean="0"/>
              <a:t>retrouve</a:t>
            </a:r>
            <a:r>
              <a:rPr lang="en-US" sz="24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...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 err="1" smtClean="0"/>
              <a:t>Attributs</a:t>
            </a:r>
            <a:r>
              <a:rPr lang="en-US" sz="2400" dirty="0" smtClean="0"/>
              <a:t> </a:t>
            </a:r>
            <a:r>
              <a:rPr lang="en-US" sz="2400" dirty="0" err="1" smtClean="0"/>
              <a:t>fournis</a:t>
            </a:r>
            <a:r>
              <a:rPr lang="en-US" sz="2400" dirty="0" smtClean="0"/>
              <a:t> avec le </a:t>
            </a:r>
            <a:r>
              <a:rPr lang="en-US" sz="2400" dirty="0" err="1" smtClean="0"/>
              <a:t>jeu</a:t>
            </a:r>
            <a:r>
              <a:rPr lang="en-US" sz="2400" dirty="0" smtClean="0"/>
              <a:t> de </a:t>
            </a:r>
            <a:r>
              <a:rPr lang="en-US" sz="2400" dirty="0" err="1" smtClean="0"/>
              <a:t>données</a:t>
            </a:r>
            <a:r>
              <a:rPr lang="en-US" sz="2400" dirty="0" smtClean="0"/>
              <a:t> :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Nom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Genre (femme, </a:t>
            </a:r>
            <a:r>
              <a:rPr lang="en-US" sz="2400" dirty="0" err="1" smtClean="0"/>
              <a:t>homme</a:t>
            </a:r>
            <a:r>
              <a:rPr lang="en-US" sz="24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err="1" smtClean="0"/>
              <a:t>Âge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5004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 coefficient de clustering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2090738"/>
            <a:ext cx="7208838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1524000" y="5943600"/>
            <a:ext cx="609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Tiré de http://en.wikipedia.org/wiki/Clustering_coefficient</a:t>
            </a:r>
          </a:p>
        </p:txBody>
      </p:sp>
      <p:sp>
        <p:nvSpPr>
          <p:cNvPr id="5" name="Flèche droite 3"/>
          <p:cNvSpPr/>
          <p:nvPr/>
        </p:nvSpPr>
        <p:spPr>
          <a:xfrm rot="10800000">
            <a:off x="8534400" y="69771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8001000" y="115491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À </a:t>
            </a:r>
            <a:r>
              <a:rPr lang="en-US" altLang="en-US" sz="1800" dirty="0" err="1">
                <a:solidFill>
                  <a:srgbClr val="000000"/>
                </a:solidFill>
              </a:rPr>
              <a:t>retenir</a:t>
            </a:r>
            <a:r>
              <a:rPr lang="en-US" altLang="en-US" sz="1800" dirty="0">
                <a:solidFill>
                  <a:srgbClr val="000000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8093869" cy="1143000"/>
          </a:xfrm>
        </p:spPr>
        <p:txBody>
          <a:bodyPr/>
          <a:lstStyle/>
          <a:p>
            <a:pPr eaLnBrk="1" hangingPunct="1"/>
            <a:r>
              <a:rPr lang="en-US" sz="4000" dirty="0" err="1" smtClean="0"/>
              <a:t>Décomposition</a:t>
            </a:r>
            <a:r>
              <a:rPr lang="en-US" sz="4000" dirty="0" smtClean="0"/>
              <a:t> </a:t>
            </a:r>
            <a:r>
              <a:rPr lang="en-US" sz="4000" dirty="0" err="1" smtClean="0"/>
              <a:t>en</a:t>
            </a:r>
            <a:r>
              <a:rPr lang="en-US" sz="4000" dirty="0" smtClean="0"/>
              <a:t> </a:t>
            </a:r>
            <a:r>
              <a:rPr lang="en-US" sz="4000" dirty="0" err="1" smtClean="0"/>
              <a:t>noyaux</a:t>
            </a:r>
            <a:r>
              <a:rPr lang="en-US" sz="4000" dirty="0" smtClean="0"/>
              <a:t> (“cores”)</a:t>
            </a: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76400"/>
            <a:ext cx="5410200" cy="402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2743200" y="5943600"/>
            <a:ext cx="4953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Tiré de [Batagelj et Zaveršnik, 2002], http://arxiv.org/abs/cs.DS/0202039</a:t>
            </a:r>
          </a:p>
        </p:txBody>
      </p:sp>
      <p:sp>
        <p:nvSpPr>
          <p:cNvPr id="5" name="Flèche droite 3"/>
          <p:cNvSpPr/>
          <p:nvPr/>
        </p:nvSpPr>
        <p:spPr>
          <a:xfrm rot="10800000">
            <a:off x="8534400" y="69771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8001000" y="115491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À </a:t>
            </a:r>
            <a:r>
              <a:rPr lang="en-US" altLang="en-US" sz="1800" dirty="0" err="1">
                <a:solidFill>
                  <a:srgbClr val="000000"/>
                </a:solidFill>
              </a:rPr>
              <a:t>retenir</a:t>
            </a:r>
            <a:r>
              <a:rPr lang="en-US" altLang="en-US" sz="1800" dirty="0">
                <a:solidFill>
                  <a:srgbClr val="000000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6250"/>
            <a:ext cx="6226175" cy="634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itre 1"/>
          <p:cNvSpPr>
            <a:spLocks noGrp="1"/>
          </p:cNvSpPr>
          <p:nvPr>
            <p:ph type="title"/>
          </p:nvPr>
        </p:nvSpPr>
        <p:spPr>
          <a:xfrm>
            <a:off x="5724525" y="274638"/>
            <a:ext cx="3419475" cy="1570037"/>
          </a:xfrm>
        </p:spPr>
        <p:txBody>
          <a:bodyPr/>
          <a:lstStyle/>
          <a:p>
            <a:r>
              <a:rPr lang="en-CA" sz="3200" smtClean="0"/>
              <a:t>Décomposition en noyaux</a:t>
            </a:r>
            <a:br>
              <a:rPr lang="en-CA" sz="3200" smtClean="0"/>
            </a:br>
            <a:r>
              <a:rPr lang="en-CA" sz="3200" smtClean="0"/>
              <a:t>(exemple 2)</a:t>
            </a:r>
          </a:p>
        </p:txBody>
      </p:sp>
      <p:sp>
        <p:nvSpPr>
          <p:cNvPr id="65540" name="ZoneTexte 4"/>
          <p:cNvSpPr txBox="1">
            <a:spLocks noChangeArrowheads="1"/>
          </p:cNvSpPr>
          <p:nvPr/>
        </p:nvSpPr>
        <p:spPr bwMode="auto">
          <a:xfrm>
            <a:off x="7150100" y="6489700"/>
            <a:ext cx="2016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[McGuffin, 2012]</a:t>
            </a:r>
          </a:p>
        </p:txBody>
      </p:sp>
      <p:sp>
        <p:nvSpPr>
          <p:cNvPr id="5" name="Flèche droite 3"/>
          <p:cNvSpPr/>
          <p:nvPr/>
        </p:nvSpPr>
        <p:spPr>
          <a:xfrm rot="10800000">
            <a:off x="8534400" y="2497935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8001000" y="2955135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À </a:t>
            </a:r>
            <a:r>
              <a:rPr lang="en-US" altLang="en-US" sz="1800" dirty="0" err="1">
                <a:solidFill>
                  <a:srgbClr val="000000"/>
                </a:solidFill>
              </a:rPr>
              <a:t>retenir</a:t>
            </a:r>
            <a:r>
              <a:rPr lang="en-US" altLang="en-US" sz="1800" dirty="0">
                <a:solidFill>
                  <a:srgbClr val="000000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430" y="0"/>
            <a:ext cx="8229600" cy="836640"/>
          </a:xfrm>
        </p:spPr>
        <p:txBody>
          <a:bodyPr/>
          <a:lstStyle/>
          <a:p>
            <a:r>
              <a:rPr lang="en-CA" dirty="0" smtClean="0"/>
              <a:t>Placement par </a:t>
            </a:r>
            <a:r>
              <a:rPr lang="en-CA" dirty="0" err="1" smtClean="0"/>
              <a:t>attributs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08650"/>
            <a:ext cx="8229600" cy="5217513"/>
          </a:xfrm>
        </p:spPr>
        <p:txBody>
          <a:bodyPr/>
          <a:lstStyle/>
          <a:p>
            <a:r>
              <a:rPr lang="en-CA" sz="2800" dirty="0" err="1" smtClean="0"/>
              <a:t>Dans</a:t>
            </a:r>
            <a:r>
              <a:rPr lang="en-CA" sz="2800" dirty="0" smtClean="0"/>
              <a:t> un layout de </a:t>
            </a:r>
            <a:r>
              <a:rPr lang="en-CA" sz="2800" dirty="0" err="1" smtClean="0"/>
              <a:t>graphe</a:t>
            </a:r>
            <a:r>
              <a:rPr lang="en-CA" sz="2800" dirty="0" smtClean="0"/>
              <a:t>, la position d’un </a:t>
            </a:r>
            <a:r>
              <a:rPr lang="en-CA" sz="2800" dirty="0" err="1" smtClean="0"/>
              <a:t>noeud</a:t>
            </a:r>
            <a:r>
              <a:rPr lang="en-CA" sz="2800" dirty="0" smtClean="0"/>
              <a:t> </a:t>
            </a:r>
            <a:r>
              <a:rPr lang="en-CA" sz="2800" dirty="0" err="1" smtClean="0"/>
              <a:t>sur</a:t>
            </a:r>
            <a:r>
              <a:rPr lang="en-CA" sz="2800" dirty="0" smtClean="0"/>
              <a:t> </a:t>
            </a:r>
            <a:r>
              <a:rPr lang="en-CA" sz="2800" dirty="0" err="1" smtClean="0"/>
              <a:t>chaque</a:t>
            </a:r>
            <a:r>
              <a:rPr lang="en-CA" sz="2800" dirty="0" smtClean="0"/>
              <a:t> axe </a:t>
            </a:r>
            <a:r>
              <a:rPr lang="en-CA" sz="2800" dirty="0" err="1" smtClean="0"/>
              <a:t>peut</a:t>
            </a:r>
            <a:r>
              <a:rPr lang="en-CA" sz="2800" dirty="0" smtClean="0"/>
              <a:t> </a:t>
            </a:r>
            <a:r>
              <a:rPr lang="en-CA" sz="2800" dirty="0" err="1" smtClean="0"/>
              <a:t>être</a:t>
            </a:r>
            <a:r>
              <a:rPr lang="en-CA" sz="2800" dirty="0" smtClean="0"/>
              <a:t> </a:t>
            </a:r>
            <a:r>
              <a:rPr lang="en-CA" sz="2800" dirty="0" err="1" smtClean="0"/>
              <a:t>déterminée</a:t>
            </a:r>
            <a:r>
              <a:rPr lang="en-CA" sz="2800" dirty="0" smtClean="0"/>
              <a:t> par</a:t>
            </a:r>
          </a:p>
          <a:p>
            <a:pPr lvl="1"/>
            <a:r>
              <a:rPr lang="en-CA" sz="2400" dirty="0" err="1" smtClean="0"/>
              <a:t>Une</a:t>
            </a:r>
            <a:r>
              <a:rPr lang="en-CA" sz="2400" dirty="0" smtClean="0"/>
              <a:t> simulation de forces</a:t>
            </a:r>
          </a:p>
          <a:p>
            <a:pPr lvl="1"/>
            <a:r>
              <a:rPr lang="en-CA" sz="2400" dirty="0" err="1" smtClean="0"/>
              <a:t>L’heuristique</a:t>
            </a:r>
            <a:r>
              <a:rPr lang="en-CA" sz="2400" dirty="0" smtClean="0"/>
              <a:t> </a:t>
            </a:r>
            <a:r>
              <a:rPr lang="en-CA" sz="2400" dirty="0" err="1" smtClean="0"/>
              <a:t>barycentrique</a:t>
            </a:r>
            <a:endParaRPr lang="en-CA" sz="2400" dirty="0" smtClean="0"/>
          </a:p>
          <a:p>
            <a:pPr lvl="1"/>
            <a:r>
              <a:rPr lang="en-CA" sz="2400" dirty="0" err="1" smtClean="0"/>
              <a:t>N’importe</a:t>
            </a:r>
            <a:r>
              <a:rPr lang="en-CA" sz="2400" dirty="0" smtClean="0"/>
              <a:t> </a:t>
            </a:r>
            <a:r>
              <a:rPr lang="en-CA" sz="2400" dirty="0" err="1" smtClean="0"/>
              <a:t>quel</a:t>
            </a:r>
            <a:r>
              <a:rPr lang="en-CA" sz="2400" dirty="0" smtClean="0"/>
              <a:t> des </a:t>
            </a:r>
            <a:r>
              <a:rPr lang="en-CA" sz="2400" dirty="0" err="1" smtClean="0"/>
              <a:t>attributs</a:t>
            </a:r>
            <a:r>
              <a:rPr lang="en-CA" sz="2400" dirty="0" smtClean="0"/>
              <a:t> du </a:t>
            </a:r>
            <a:r>
              <a:rPr lang="en-CA" sz="2400" dirty="0" err="1" smtClean="0"/>
              <a:t>noeud</a:t>
            </a:r>
            <a:r>
              <a:rPr lang="en-CA" sz="2400" dirty="0" smtClean="0"/>
              <a:t> (</a:t>
            </a:r>
            <a:r>
              <a:rPr lang="en-CA" sz="2400" dirty="0" err="1" smtClean="0"/>
              <a:t>degré</a:t>
            </a:r>
            <a:r>
              <a:rPr lang="en-CA" sz="2400" dirty="0" smtClean="0"/>
              <a:t>, </a:t>
            </a:r>
            <a:r>
              <a:rPr lang="en-US" sz="2400" dirty="0" smtClean="0"/>
              <a:t>coefficient </a:t>
            </a:r>
            <a:r>
              <a:rPr lang="en-US" sz="2400" dirty="0"/>
              <a:t>de </a:t>
            </a:r>
            <a:r>
              <a:rPr lang="en-US" sz="2400" dirty="0" smtClean="0"/>
              <a:t>clustering, </a:t>
            </a:r>
            <a:r>
              <a:rPr lang="en-US" sz="2400" dirty="0" err="1" smtClean="0"/>
              <a:t>décomposition</a:t>
            </a:r>
            <a:r>
              <a:rPr lang="en-US" sz="2400" dirty="0" smtClean="0"/>
              <a:t> </a:t>
            </a:r>
            <a:r>
              <a:rPr lang="en-US" sz="2400" dirty="0"/>
              <a:t>en </a:t>
            </a:r>
            <a:r>
              <a:rPr lang="en-US" sz="2400" dirty="0" err="1" smtClean="0"/>
              <a:t>noyaux</a:t>
            </a:r>
            <a:r>
              <a:rPr lang="en-US" sz="2400" dirty="0" smtClean="0"/>
              <a:t>, etc.)</a:t>
            </a:r>
          </a:p>
          <a:p>
            <a:r>
              <a:rPr lang="en-US" sz="2800" dirty="0" err="1" smtClean="0"/>
              <a:t>Ceci</a:t>
            </a:r>
            <a:r>
              <a:rPr lang="en-US" sz="2800" dirty="0" smtClean="0"/>
              <a:t> </a:t>
            </a:r>
            <a:r>
              <a:rPr lang="en-US" sz="2800" dirty="0" err="1" smtClean="0"/>
              <a:t>est</a:t>
            </a:r>
            <a:r>
              <a:rPr lang="en-US" sz="2800" dirty="0" smtClean="0"/>
              <a:t> </a:t>
            </a:r>
            <a:r>
              <a:rPr lang="en-US" sz="2800" dirty="0" err="1" smtClean="0"/>
              <a:t>vrai</a:t>
            </a:r>
            <a:r>
              <a:rPr lang="en-US" sz="2800" dirty="0" smtClean="0"/>
              <a:t> </a:t>
            </a:r>
            <a:r>
              <a:rPr lang="en-US" sz="2800" dirty="0" err="1" smtClean="0"/>
              <a:t>tant</a:t>
            </a:r>
            <a:r>
              <a:rPr lang="en-US" sz="2800" dirty="0" smtClean="0"/>
              <a:t> pour les </a:t>
            </a:r>
            <a:r>
              <a:rPr lang="en-US" sz="2800" dirty="0" err="1" smtClean="0"/>
              <a:t>systèmes</a:t>
            </a:r>
            <a:r>
              <a:rPr lang="en-US" sz="2800" dirty="0" smtClean="0"/>
              <a:t> de </a:t>
            </a:r>
            <a:r>
              <a:rPr lang="en-US" sz="2800" dirty="0" err="1" smtClean="0"/>
              <a:t>coordonnées</a:t>
            </a:r>
            <a:r>
              <a:rPr lang="en-US" sz="2800" dirty="0" smtClean="0"/>
              <a:t> </a:t>
            </a:r>
            <a:r>
              <a:rPr lang="en-US" sz="2800" dirty="0" err="1" smtClean="0"/>
              <a:t>cartésiens</a:t>
            </a:r>
            <a:r>
              <a:rPr lang="en-US" sz="2800" dirty="0" smtClean="0"/>
              <a:t> (</a:t>
            </a:r>
            <a:r>
              <a:rPr lang="en-US" sz="2800" dirty="0" err="1" smtClean="0"/>
              <a:t>x,y</a:t>
            </a:r>
            <a:r>
              <a:rPr lang="en-US" sz="2800" dirty="0" smtClean="0"/>
              <a:t>) et </a:t>
            </a:r>
            <a:r>
              <a:rPr lang="en-US" sz="2800" dirty="0" err="1" smtClean="0"/>
              <a:t>polaires</a:t>
            </a:r>
            <a:r>
              <a:rPr lang="en-US" sz="2800" dirty="0" smtClean="0"/>
              <a:t> (rayon, angle)</a:t>
            </a:r>
          </a:p>
          <a:p>
            <a:r>
              <a:rPr lang="en-US" sz="2800" dirty="0" err="1" smtClean="0"/>
              <a:t>Chaque</a:t>
            </a:r>
            <a:r>
              <a:rPr lang="en-US" sz="2800" dirty="0" smtClean="0"/>
              <a:t> axe </a:t>
            </a:r>
            <a:r>
              <a:rPr lang="en-US" sz="2800" dirty="0" err="1" smtClean="0"/>
              <a:t>peut</a:t>
            </a:r>
            <a:r>
              <a:rPr lang="en-US" sz="2800" dirty="0" smtClean="0"/>
              <a:t> </a:t>
            </a:r>
            <a:r>
              <a:rPr lang="en-CA" sz="2800" dirty="0" err="1" smtClean="0"/>
              <a:t>être</a:t>
            </a:r>
            <a:r>
              <a:rPr lang="en-CA" sz="2800" dirty="0" smtClean="0"/>
              <a:t> trait</a:t>
            </a:r>
            <a:r>
              <a:rPr lang="en-US" sz="2800" dirty="0" smtClean="0"/>
              <a:t>é </a:t>
            </a:r>
            <a:r>
              <a:rPr lang="en-US" sz="2800" dirty="0" err="1" smtClean="0"/>
              <a:t>indépendamment</a:t>
            </a:r>
            <a:r>
              <a:rPr lang="en-US" sz="2800" dirty="0" smtClean="0"/>
              <a:t> (</a:t>
            </a:r>
            <a:r>
              <a:rPr lang="en-US" sz="2800" dirty="0" err="1" smtClean="0"/>
              <a:t>exemple</a:t>
            </a:r>
            <a:r>
              <a:rPr lang="en-US" sz="2800" dirty="0" smtClean="0"/>
              <a:t>: simulation de forces </a:t>
            </a:r>
            <a:r>
              <a:rPr lang="en-US" sz="2800" dirty="0" err="1" smtClean="0"/>
              <a:t>sur</a:t>
            </a:r>
            <a:r>
              <a:rPr lang="en-US" sz="2800" dirty="0" smtClean="0"/>
              <a:t> un axe, et </a:t>
            </a:r>
            <a:r>
              <a:rPr lang="en-US" sz="2800" dirty="0"/>
              <a:t>coefficient de </a:t>
            </a:r>
            <a:r>
              <a:rPr lang="en-US" sz="2800" dirty="0" smtClean="0"/>
              <a:t>clustering </a:t>
            </a:r>
            <a:r>
              <a:rPr lang="en-US" sz="2800" dirty="0" err="1" smtClean="0"/>
              <a:t>sur</a:t>
            </a:r>
            <a:r>
              <a:rPr lang="en-US" sz="2800" dirty="0" smtClean="0"/>
              <a:t> </a:t>
            </a:r>
            <a:r>
              <a:rPr lang="en-US" sz="2800" dirty="0" err="1" smtClean="0"/>
              <a:t>l’autre</a:t>
            </a:r>
            <a:r>
              <a:rPr lang="en-US" sz="2800" dirty="0" smtClean="0"/>
              <a:t>)</a:t>
            </a:r>
            <a:endParaRPr lang="en-CA" sz="2800" dirty="0"/>
          </a:p>
        </p:txBody>
      </p:sp>
      <p:sp>
        <p:nvSpPr>
          <p:cNvPr id="4" name="Flèche droite 3"/>
          <p:cNvSpPr/>
          <p:nvPr/>
        </p:nvSpPr>
        <p:spPr>
          <a:xfrm rot="10800000">
            <a:off x="8534400" y="33338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8001000" y="490538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À </a:t>
            </a:r>
            <a:r>
              <a:rPr lang="en-US" altLang="en-US" sz="1800" dirty="0" err="1">
                <a:solidFill>
                  <a:srgbClr val="000000"/>
                </a:solidFill>
              </a:rPr>
              <a:t>retenir</a:t>
            </a:r>
            <a:r>
              <a:rPr lang="en-US" altLang="en-US" sz="1800" dirty="0">
                <a:solidFill>
                  <a:srgbClr val="0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3403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>
          <a:xfrm>
            <a:off x="466725" y="115888"/>
            <a:ext cx="8229600" cy="1143000"/>
          </a:xfrm>
        </p:spPr>
        <p:txBody>
          <a:bodyPr/>
          <a:lstStyle/>
          <a:p>
            <a:r>
              <a:rPr lang="en-US" sz="4000" smtClean="0"/>
              <a:t>Des visualisations de graphes relativement simples à programmer</a:t>
            </a:r>
          </a:p>
        </p:txBody>
      </p:sp>
      <p:sp>
        <p:nvSpPr>
          <p:cNvPr id="22531" name="Rectangle 3"/>
          <p:cNvSpPr>
            <a:spLocks noGrp="1"/>
          </p:cNvSpPr>
          <p:nvPr>
            <p:ph type="body" idx="1"/>
          </p:nvPr>
        </p:nvSpPr>
        <p:spPr>
          <a:xfrm>
            <a:off x="179388" y="1484313"/>
            <a:ext cx="5616575" cy="4608512"/>
          </a:xfrm>
        </p:spPr>
        <p:txBody>
          <a:bodyPr/>
          <a:lstStyle/>
          <a:p>
            <a:r>
              <a:rPr lang="en-US" sz="2400" smtClean="0"/>
              <a:t>Diagramme noeud-lien avec placement par forces (“force-directed layout”)</a:t>
            </a:r>
          </a:p>
          <a:p>
            <a:r>
              <a:rPr lang="en-US" sz="2400" smtClean="0"/>
              <a:t>Diagramme en arcs</a:t>
            </a:r>
          </a:p>
          <a:p>
            <a:r>
              <a:rPr lang="en-US" sz="2400" smtClean="0"/>
              <a:t>Matrice d’adjacence</a:t>
            </a:r>
          </a:p>
          <a:p>
            <a:r>
              <a:rPr lang="en-US" sz="2400" smtClean="0"/>
              <a:t>MatLink (diagramme en arcs</a:t>
            </a:r>
            <a:br>
              <a:rPr lang="en-US" sz="2400" smtClean="0"/>
            </a:br>
            <a:r>
              <a:rPr lang="en-US" sz="2400" smtClean="0"/>
              <a:t>+ matrice d’adjacence)</a:t>
            </a:r>
          </a:p>
          <a:p>
            <a:r>
              <a:rPr lang="en-US" sz="2400" smtClean="0"/>
              <a:t>Disposition circulaire</a:t>
            </a:r>
          </a:p>
          <a:p>
            <a:r>
              <a:rPr lang="en-US" sz="2400" smtClean="0"/>
              <a:t>Disposition sur cercles concentriques</a:t>
            </a:r>
          </a:p>
          <a:p>
            <a:r>
              <a:rPr lang="en-US" sz="2400" smtClean="0"/>
              <a:t>Placement par attributs</a:t>
            </a:r>
            <a:br>
              <a:rPr lang="en-US" sz="2400" smtClean="0"/>
            </a:br>
            <a:r>
              <a:rPr lang="en-US" sz="2400" smtClean="0"/>
              <a:t>(“attribute-driven layout”)</a:t>
            </a:r>
          </a:p>
        </p:txBody>
      </p:sp>
      <p:sp>
        <p:nvSpPr>
          <p:cNvPr id="4" name="Flèche droite 3"/>
          <p:cNvSpPr/>
          <p:nvPr/>
        </p:nvSpPr>
        <p:spPr>
          <a:xfrm rot="10800000">
            <a:off x="8534400" y="1905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8001000" y="4762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ascore-ipv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6629400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304800" y="6491288"/>
            <a:ext cx="7239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http://www.caida.org/research/topology/as_core_network/</a:t>
            </a: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178425"/>
            <a:ext cx="35052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Placement par </a:t>
            </a:r>
            <a:r>
              <a:rPr lang="en-US" dirty="0" err="1" smtClean="0"/>
              <a:t>attributs</a:t>
            </a:r>
            <a:endParaRPr lang="en-US" dirty="0" smtClean="0"/>
          </a:p>
        </p:txBody>
      </p:sp>
      <p:sp>
        <p:nvSpPr>
          <p:cNvPr id="67590" name="Text Box 7"/>
          <p:cNvSpPr txBox="1">
            <a:spLocks noChangeArrowheads="1"/>
          </p:cNvSpPr>
          <p:nvPr/>
        </p:nvSpPr>
        <p:spPr bwMode="auto">
          <a:xfrm>
            <a:off x="6804025" y="3284538"/>
            <a:ext cx="23399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Notez: AS = Autonomous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890" y="707238"/>
            <a:ext cx="5918221" cy="599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3480"/>
          </a:xfrm>
        </p:spPr>
        <p:txBody>
          <a:bodyPr/>
          <a:lstStyle/>
          <a:p>
            <a:r>
              <a:rPr lang="en-CA" dirty="0" err="1" smtClean="0"/>
              <a:t>GraphDice</a:t>
            </a:r>
            <a:r>
              <a:rPr lang="en-CA" dirty="0" smtClean="0"/>
              <a:t> [</a:t>
            </a:r>
            <a:r>
              <a:rPr lang="en-CA" dirty="0" err="1" smtClean="0"/>
              <a:t>Bezerianos</a:t>
            </a:r>
            <a:r>
              <a:rPr lang="en-CA" dirty="0" smtClean="0"/>
              <a:t> et al., 2010]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4237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Utiliser les noyaux pour placer les noeuds sur des cercles concentriques</a:t>
            </a: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7553325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2438400" y="6172200"/>
            <a:ext cx="449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Tiré de [Alvarez-Hamelin et al., 2005]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Utiliser les noyaux pour placer les noeuds sur des cercles concentriques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2819400" y="6324600"/>
            <a:ext cx="449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Tiré de [Alvarez-Hamelin et al., 2005]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626745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589" y="846343"/>
            <a:ext cx="5902822" cy="5817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457200" y="0"/>
            <a:ext cx="8229600" cy="76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CA" dirty="0" err="1" smtClean="0"/>
              <a:t>GraphDice</a:t>
            </a:r>
            <a:r>
              <a:rPr lang="en-CA" dirty="0" smtClean="0"/>
              <a:t> </a:t>
            </a:r>
            <a:r>
              <a:rPr lang="en-CA" dirty="0"/>
              <a:t>[</a:t>
            </a:r>
            <a:r>
              <a:rPr lang="en-CA" dirty="0" err="1"/>
              <a:t>Bezerianos</a:t>
            </a:r>
            <a:r>
              <a:rPr lang="en-CA" dirty="0"/>
              <a:t> et al., 2010]</a:t>
            </a:r>
          </a:p>
        </p:txBody>
      </p:sp>
    </p:spTree>
    <p:extLst>
      <p:ext uri="{BB962C8B-B14F-4D97-AF65-F5344CB8AC3E}">
        <p14:creationId xmlns:p14="http://schemas.microsoft.com/office/powerpoint/2010/main" val="44567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"/>
            <a:ext cx="9144000" cy="1622612"/>
          </a:xfrm>
        </p:spPr>
        <p:txBody>
          <a:bodyPr/>
          <a:lstStyle/>
          <a:p>
            <a:pPr eaLnBrk="1" hangingPunct="1"/>
            <a:r>
              <a:rPr lang="en-US" sz="2400" dirty="0" err="1" smtClean="0"/>
              <a:t>Chaque</a:t>
            </a:r>
            <a:r>
              <a:rPr lang="en-US" sz="2400" dirty="0" smtClean="0"/>
              <a:t> </a:t>
            </a:r>
            <a:r>
              <a:rPr lang="en-US" sz="2400" dirty="0" err="1" smtClean="0"/>
              <a:t>noeud</a:t>
            </a:r>
            <a:r>
              <a:rPr lang="en-US" sz="2400" dirty="0" smtClean="0"/>
              <a:t> a un ensemble </a:t>
            </a:r>
            <a:r>
              <a:rPr lang="en-US" sz="2400" dirty="0" err="1" smtClean="0"/>
              <a:t>d’attributs</a:t>
            </a:r>
            <a:r>
              <a:rPr lang="en-US" sz="2400" dirty="0" smtClean="0"/>
              <a:t>, </a:t>
            </a:r>
            <a:r>
              <a:rPr lang="en-US" sz="2400" dirty="0" err="1" smtClean="0"/>
              <a:t>permettant</a:t>
            </a:r>
            <a:r>
              <a:rPr lang="en-US" sz="2400" dirty="0" smtClean="0"/>
              <a:t> </a:t>
            </a:r>
            <a:r>
              <a:rPr lang="en-US" sz="2400" dirty="0" err="1" smtClean="0"/>
              <a:t>d’interpréter</a:t>
            </a:r>
            <a:r>
              <a:rPr lang="en-US" sz="2400" dirty="0" smtClean="0"/>
              <a:t> le </a:t>
            </a:r>
            <a:r>
              <a:rPr lang="en-US" sz="2400" dirty="0" err="1" smtClean="0"/>
              <a:t>réseau</a:t>
            </a:r>
            <a:r>
              <a:rPr lang="en-US" sz="2400" dirty="0" smtClean="0"/>
              <a:t> </a:t>
            </a:r>
            <a:r>
              <a:rPr lang="en-US" sz="2400" dirty="0" err="1" smtClean="0"/>
              <a:t>comme</a:t>
            </a:r>
            <a:r>
              <a:rPr lang="en-US" sz="2400" dirty="0" smtClean="0"/>
              <a:t> un ensemble de </a:t>
            </a:r>
            <a:r>
              <a:rPr lang="en-US" sz="2400" dirty="0" err="1" smtClean="0"/>
              <a:t>données</a:t>
            </a:r>
            <a:r>
              <a:rPr lang="en-US" sz="2400" dirty="0" smtClean="0"/>
              <a:t> </a:t>
            </a:r>
            <a:r>
              <a:rPr lang="en-US" sz="2400" dirty="0" err="1" smtClean="0"/>
              <a:t>multidimensionnelles</a:t>
            </a:r>
            <a:r>
              <a:rPr lang="en-US" sz="2400" dirty="0"/>
              <a:t> </a:t>
            </a:r>
            <a:r>
              <a:rPr lang="en-US" sz="2400" dirty="0" err="1" smtClean="0"/>
              <a:t>multivariées</a:t>
            </a:r>
            <a:r>
              <a:rPr lang="en-US" sz="2400" dirty="0" smtClean="0"/>
              <a:t>.  On </a:t>
            </a:r>
            <a:r>
              <a:rPr lang="en-US" sz="2400" dirty="0" err="1" smtClean="0"/>
              <a:t>peut</a:t>
            </a:r>
            <a:r>
              <a:rPr lang="en-US" sz="2400" dirty="0" smtClean="0"/>
              <a:t> </a:t>
            </a:r>
            <a:r>
              <a:rPr lang="en-US" sz="2400" dirty="0" err="1" smtClean="0"/>
              <a:t>donc</a:t>
            </a:r>
            <a:r>
              <a:rPr lang="en-US" sz="2400" dirty="0" smtClean="0"/>
              <a:t> </a:t>
            </a:r>
            <a:r>
              <a:rPr lang="en-US" sz="2400" dirty="0" err="1" smtClean="0"/>
              <a:t>visualiser</a:t>
            </a:r>
            <a:r>
              <a:rPr lang="en-US" sz="2400" dirty="0" smtClean="0"/>
              <a:t> </a:t>
            </a:r>
            <a:r>
              <a:rPr lang="en-US" sz="2400" dirty="0" err="1" smtClean="0"/>
              <a:t>ces</a:t>
            </a:r>
            <a:r>
              <a:rPr lang="en-US" sz="2400" dirty="0"/>
              <a:t> </a:t>
            </a:r>
            <a:r>
              <a:rPr lang="en-US" sz="2400" dirty="0" err="1" smtClean="0"/>
              <a:t>données</a:t>
            </a:r>
            <a:r>
              <a:rPr lang="en-US" sz="2400" dirty="0" smtClean="0"/>
              <a:t> avec </a:t>
            </a:r>
            <a:r>
              <a:rPr lang="en-US" sz="2400" dirty="0" err="1" smtClean="0"/>
              <a:t>une</a:t>
            </a:r>
            <a:r>
              <a:rPr lang="en-US" sz="2400" dirty="0" smtClean="0"/>
              <a:t> </a:t>
            </a:r>
            <a:r>
              <a:rPr lang="en-US" sz="2400" dirty="0" err="1" smtClean="0"/>
              <a:t>matrice</a:t>
            </a:r>
            <a:r>
              <a:rPr lang="en-US" sz="2400" dirty="0" smtClean="0"/>
              <a:t> de </a:t>
            </a:r>
            <a:r>
              <a:rPr lang="en-US" sz="2400" dirty="0" err="1" smtClean="0"/>
              <a:t>nuages</a:t>
            </a:r>
            <a:r>
              <a:rPr lang="en-US" sz="2400" dirty="0" smtClean="0"/>
              <a:t> de points, </a:t>
            </a:r>
            <a:r>
              <a:rPr lang="en-US" sz="2400" dirty="0" err="1" smtClean="0"/>
              <a:t>ou</a:t>
            </a:r>
            <a:r>
              <a:rPr lang="en-US" sz="2400" dirty="0" smtClean="0"/>
              <a:t> </a:t>
            </a:r>
            <a:r>
              <a:rPr lang="en-US" sz="2400" dirty="0"/>
              <a:t>des </a:t>
            </a:r>
            <a:r>
              <a:rPr lang="en-US" sz="2400" dirty="0" err="1" smtClean="0"/>
              <a:t>coordonnées</a:t>
            </a:r>
            <a:r>
              <a:rPr lang="en-US" sz="2400" dirty="0"/>
              <a:t> </a:t>
            </a:r>
            <a:r>
              <a:rPr lang="en-US" sz="2400" dirty="0" err="1" smtClean="0"/>
              <a:t>parallèles</a:t>
            </a:r>
            <a:r>
              <a:rPr lang="en-US" sz="2400" dirty="0" smtClean="0"/>
              <a:t>.</a:t>
            </a:r>
          </a:p>
        </p:txBody>
      </p:sp>
      <p:pic>
        <p:nvPicPr>
          <p:cNvPr id="158723" name="Picture 2" descr="\\VBOXSVR\linux-home\S\ets\gradstudents\theses\ErickVelazquezGodinez-Masters\2011-10-22-editedByMJM\figures\nodeLinkAndSplo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930400"/>
            <a:ext cx="821055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78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TODO_snapshot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5029200" cy="500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2753"/>
            <a:ext cx="9144000" cy="1488141"/>
          </a:xfrm>
        </p:spPr>
        <p:txBody>
          <a:bodyPr/>
          <a:lstStyle/>
          <a:p>
            <a:pPr eaLnBrk="1" hangingPunct="1"/>
            <a:r>
              <a:rPr lang="en-US" sz="3600" dirty="0" err="1" smtClean="0"/>
              <a:t>Une</a:t>
            </a:r>
            <a:r>
              <a:rPr lang="en-US" sz="3600" dirty="0" smtClean="0"/>
              <a:t> </a:t>
            </a:r>
            <a:r>
              <a:rPr lang="en-US" sz="3600" dirty="0" err="1" smtClean="0"/>
              <a:t>matrice</a:t>
            </a:r>
            <a:r>
              <a:rPr lang="en-US" sz="3600" dirty="0" smtClean="0"/>
              <a:t> du </a:t>
            </a:r>
            <a:r>
              <a:rPr lang="en-US" sz="3600" dirty="0" err="1" smtClean="0"/>
              <a:t>nuages</a:t>
            </a:r>
            <a:r>
              <a:rPr lang="en-US" sz="3600" dirty="0" smtClean="0"/>
              <a:t> de points (“scatterplot matrix” = SPLOM) pour </a:t>
            </a:r>
            <a:r>
              <a:rPr lang="en-US" sz="3600" dirty="0" err="1" smtClean="0"/>
              <a:t>visualiser</a:t>
            </a:r>
            <a:r>
              <a:rPr lang="en-US" sz="3600" dirty="0" smtClean="0"/>
              <a:t> les </a:t>
            </a:r>
            <a:r>
              <a:rPr lang="en-US" sz="3600" dirty="0" err="1" smtClean="0"/>
              <a:t>noeuds</a:t>
            </a:r>
            <a:r>
              <a:rPr lang="en-US" sz="3600" dirty="0" smtClean="0"/>
              <a:t> d’un </a:t>
            </a:r>
            <a:r>
              <a:rPr lang="en-US" sz="3600" dirty="0" err="1" smtClean="0"/>
              <a:t>graphe</a:t>
            </a:r>
            <a:endParaRPr lang="en-US" sz="3600" dirty="0" smtClean="0"/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505200" y="1600200"/>
            <a:ext cx="5334000" cy="2438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 smtClean="0"/>
              <a:t>Axes:</a:t>
            </a:r>
          </a:p>
          <a:p>
            <a:pPr eaLnBrk="1" hangingPunct="1"/>
            <a:r>
              <a:rPr lang="en-US" sz="2800" dirty="0" err="1" smtClean="0"/>
              <a:t>Degré</a:t>
            </a:r>
            <a:endParaRPr lang="en-US" sz="2800" dirty="0" smtClean="0"/>
          </a:p>
          <a:p>
            <a:pPr eaLnBrk="1" hangingPunct="1"/>
            <a:r>
              <a:rPr lang="en-US" sz="2800" dirty="0" smtClean="0"/>
              <a:t>Coefficient de clustering (“cc”)</a:t>
            </a:r>
          </a:p>
          <a:p>
            <a:pPr eaLnBrk="1" hangingPunct="1"/>
            <a:r>
              <a:rPr lang="en-US" sz="2800" dirty="0" err="1" smtClean="0"/>
              <a:t>Noyau</a:t>
            </a:r>
            <a:r>
              <a:rPr lang="en-US" sz="2800" dirty="0" smtClean="0"/>
              <a:t> (“core”)</a:t>
            </a:r>
          </a:p>
        </p:txBody>
      </p:sp>
    </p:spTree>
    <p:extLst>
      <p:ext uri="{BB962C8B-B14F-4D97-AF65-F5344CB8AC3E}">
        <p14:creationId xmlns:p14="http://schemas.microsoft.com/office/powerpoint/2010/main" val="295380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0"/>
            <a:ext cx="8229600" cy="838200"/>
          </a:xfrm>
        </p:spPr>
        <p:txBody>
          <a:bodyPr/>
          <a:lstStyle/>
          <a:p>
            <a:pPr eaLnBrk="1" hangingPunct="1"/>
            <a:r>
              <a:rPr lang="en-US" smtClean="0"/>
              <a:t>Scatterplot Matrix (SPLOM)</a:t>
            </a:r>
          </a:p>
        </p:txBody>
      </p:sp>
      <p:pic>
        <p:nvPicPr>
          <p:cNvPr id="161795" name="Picture 3" descr="TODO_snapshot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1081088"/>
            <a:ext cx="5724525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797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0"/>
            <a:ext cx="8229600" cy="838200"/>
          </a:xfrm>
        </p:spPr>
        <p:txBody>
          <a:bodyPr/>
          <a:lstStyle/>
          <a:p>
            <a:pPr eaLnBrk="1" hangingPunct="1"/>
            <a:r>
              <a:rPr lang="en-US" smtClean="0"/>
              <a:t>Scatterplot Matrix (SPLOM)</a:t>
            </a:r>
          </a:p>
        </p:txBody>
      </p:sp>
      <p:pic>
        <p:nvPicPr>
          <p:cNvPr id="162819" name="Picture 3" descr="TODO_snapshot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1081088"/>
            <a:ext cx="5724525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0" name="Oval 4"/>
          <p:cNvSpPr>
            <a:spLocks noChangeArrowheads="1"/>
          </p:cNvSpPr>
          <p:nvPr/>
        </p:nvSpPr>
        <p:spPr bwMode="auto">
          <a:xfrm>
            <a:off x="3479800" y="3541713"/>
            <a:ext cx="360363" cy="3603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kumimoji="1" lang="en-US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162821" name="Oval 5"/>
          <p:cNvSpPr>
            <a:spLocks noChangeArrowheads="1"/>
          </p:cNvSpPr>
          <p:nvPr/>
        </p:nvSpPr>
        <p:spPr bwMode="auto">
          <a:xfrm>
            <a:off x="3651250" y="2170113"/>
            <a:ext cx="360363" cy="3603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kumimoji="1" lang="en-US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162822" name="Oval 6"/>
          <p:cNvSpPr>
            <a:spLocks noChangeArrowheads="1"/>
          </p:cNvSpPr>
          <p:nvPr/>
        </p:nvSpPr>
        <p:spPr bwMode="auto">
          <a:xfrm>
            <a:off x="7078663" y="6497638"/>
            <a:ext cx="360362" cy="3603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kumimoji="1" lang="en-US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162823" name="Oval 7"/>
          <p:cNvSpPr>
            <a:spLocks noChangeArrowheads="1"/>
          </p:cNvSpPr>
          <p:nvPr/>
        </p:nvSpPr>
        <p:spPr bwMode="auto">
          <a:xfrm>
            <a:off x="5686425" y="6497638"/>
            <a:ext cx="360363" cy="3603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kumimoji="1" lang="en-US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162824" name="Oval 8"/>
          <p:cNvSpPr>
            <a:spLocks noChangeArrowheads="1"/>
          </p:cNvSpPr>
          <p:nvPr/>
        </p:nvSpPr>
        <p:spPr bwMode="auto">
          <a:xfrm>
            <a:off x="3559175" y="6497638"/>
            <a:ext cx="360363" cy="3603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kumimoji="1" lang="en-US">
              <a:solidFill>
                <a:srgbClr val="000000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306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6541"/>
            <a:ext cx="9144000" cy="1497106"/>
          </a:xfrm>
        </p:spPr>
        <p:txBody>
          <a:bodyPr/>
          <a:lstStyle/>
          <a:p>
            <a:pPr eaLnBrk="1" hangingPunct="1"/>
            <a:r>
              <a:rPr lang="en-US" sz="3200" dirty="0" smtClean="0"/>
              <a:t>Prototype </a:t>
            </a:r>
            <a:r>
              <a:rPr lang="en-US" sz="3200" dirty="0"/>
              <a:t>de Christophe </a:t>
            </a:r>
            <a:r>
              <a:rPr lang="en-US" sz="3200" dirty="0" err="1"/>
              <a:t>Viau</a:t>
            </a:r>
            <a:r>
              <a:rPr lang="en-US" sz="3200" dirty="0"/>
              <a:t>, Michael McGuffin, Yves </a:t>
            </a:r>
            <a:r>
              <a:rPr lang="en-US" sz="3200" dirty="0" err="1"/>
              <a:t>Chiricota</a:t>
            </a:r>
            <a:r>
              <a:rPr lang="en-US" sz="3200" dirty="0"/>
              <a:t>, et Igor </a:t>
            </a:r>
            <a:r>
              <a:rPr lang="en-US" sz="3200" dirty="0" err="1"/>
              <a:t>Jurisica</a:t>
            </a:r>
            <a:r>
              <a:rPr lang="en-US" sz="3200" dirty="0"/>
              <a:t>, </a:t>
            </a:r>
            <a:r>
              <a:rPr lang="en-US" sz="3200" dirty="0" err="1" smtClean="0"/>
              <a:t>présentée</a:t>
            </a:r>
            <a:r>
              <a:rPr lang="en-US" sz="3200" dirty="0" smtClean="0"/>
              <a:t> à </a:t>
            </a:r>
            <a:r>
              <a:rPr lang="en-US" sz="3200" dirty="0"/>
              <a:t>la </a:t>
            </a:r>
            <a:r>
              <a:rPr lang="en-US" sz="3200" dirty="0" err="1"/>
              <a:t>conférence</a:t>
            </a:r>
            <a:r>
              <a:rPr lang="en-US" sz="3200" dirty="0"/>
              <a:t> IEEE </a:t>
            </a:r>
            <a:r>
              <a:rPr lang="en-US" sz="3200" dirty="0" err="1"/>
              <a:t>InfoVis</a:t>
            </a:r>
            <a:r>
              <a:rPr lang="en-US" sz="3200" dirty="0"/>
              <a:t> 2010</a:t>
            </a:r>
            <a:endParaRPr lang="en-US" sz="3200" dirty="0" smtClean="0"/>
          </a:p>
        </p:txBody>
      </p:sp>
      <p:pic>
        <p:nvPicPr>
          <p:cNvPr id="163843" name="Picture 3" descr="screen1-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7675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39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466725" y="115888"/>
            <a:ext cx="8229600" cy="1143000"/>
          </a:xfrm>
        </p:spPr>
        <p:txBody>
          <a:bodyPr/>
          <a:lstStyle/>
          <a:p>
            <a:r>
              <a:rPr lang="en-US" sz="4000" smtClean="0"/>
              <a:t>Des visualisations de graphes relativement simples à programmer</a:t>
            </a:r>
          </a:p>
        </p:txBody>
      </p:sp>
      <p:sp>
        <p:nvSpPr>
          <p:cNvPr id="23555" name="Rectangle 3"/>
          <p:cNvSpPr>
            <a:spLocks noGrp="1"/>
          </p:cNvSpPr>
          <p:nvPr>
            <p:ph type="body" idx="1"/>
          </p:nvPr>
        </p:nvSpPr>
        <p:spPr>
          <a:xfrm>
            <a:off x="179388" y="1484313"/>
            <a:ext cx="5616575" cy="4608512"/>
          </a:xfrm>
        </p:spPr>
        <p:txBody>
          <a:bodyPr/>
          <a:lstStyle/>
          <a:p>
            <a:r>
              <a:rPr lang="en-US" sz="2400" b="1" smtClean="0"/>
              <a:t>Diagramme noeud-lien avec placement par forces (“force-directed layout”)</a:t>
            </a:r>
          </a:p>
          <a:p>
            <a:r>
              <a:rPr lang="en-US" sz="2400" smtClean="0"/>
              <a:t>Diagramme en arcs</a:t>
            </a:r>
          </a:p>
          <a:p>
            <a:r>
              <a:rPr lang="en-US" sz="2400" smtClean="0"/>
              <a:t>Matrice d’adjacence</a:t>
            </a:r>
          </a:p>
          <a:p>
            <a:r>
              <a:rPr lang="en-US" sz="2400" smtClean="0"/>
              <a:t>MatLink (diagramme en arcs</a:t>
            </a:r>
            <a:br>
              <a:rPr lang="en-US" sz="2400" smtClean="0"/>
            </a:br>
            <a:r>
              <a:rPr lang="en-US" sz="2400" smtClean="0"/>
              <a:t>+ matrice d’adjacence)</a:t>
            </a:r>
          </a:p>
          <a:p>
            <a:r>
              <a:rPr lang="en-US" sz="2400" smtClean="0"/>
              <a:t>Disposition circulaire</a:t>
            </a:r>
          </a:p>
          <a:p>
            <a:r>
              <a:rPr lang="en-US" sz="2400" smtClean="0"/>
              <a:t>Disposition sur cercles concentriques</a:t>
            </a:r>
          </a:p>
          <a:p>
            <a:r>
              <a:rPr lang="en-US" sz="2400" smtClean="0"/>
              <a:t>Placement par attributs</a:t>
            </a:r>
            <a:br>
              <a:rPr lang="en-US" sz="2400" smtClean="0"/>
            </a:br>
            <a:r>
              <a:rPr lang="en-US" sz="2400" smtClean="0"/>
              <a:t>(“attribute-driven layout”)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[</a:t>
            </a:r>
            <a:r>
              <a:rPr lang="en-US" dirty="0" err="1" smtClean="0"/>
              <a:t>Viau</a:t>
            </a:r>
            <a:r>
              <a:rPr lang="en-US" dirty="0" smtClean="0"/>
              <a:t> et al. 2010]</a:t>
            </a:r>
          </a:p>
        </p:txBody>
      </p:sp>
      <p:pic>
        <p:nvPicPr>
          <p:cNvPr id="164867" name="Picture 3" descr="flowvizmenu_all_human_pcm-row_rev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557338"/>
            <a:ext cx="5730875" cy="518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50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FlowVizMenu</a:t>
            </a:r>
            <a:r>
              <a:rPr lang="en-US" dirty="0" smtClean="0"/>
              <a:t> [</a:t>
            </a:r>
            <a:r>
              <a:rPr lang="en-US" dirty="0" err="1" smtClean="0"/>
              <a:t>Viau</a:t>
            </a:r>
            <a:r>
              <a:rPr lang="en-US" dirty="0" smtClean="0"/>
              <a:t> et al. 2010]</a:t>
            </a:r>
          </a:p>
        </p:txBody>
      </p:sp>
      <p:pic>
        <p:nvPicPr>
          <p:cNvPr id="165891" name="Picture 3" descr="flowvizmenu2_rev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60575"/>
            <a:ext cx="8443913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47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>
          <a:xfrm>
            <a:off x="466725" y="115888"/>
            <a:ext cx="8229600" cy="1143000"/>
          </a:xfrm>
        </p:spPr>
        <p:txBody>
          <a:bodyPr/>
          <a:lstStyle/>
          <a:p>
            <a:r>
              <a:rPr lang="en-US" sz="4000" smtClean="0"/>
              <a:t>Des visualisations de graphes relativement simples à programmer</a:t>
            </a:r>
          </a:p>
        </p:txBody>
      </p:sp>
      <p:sp>
        <p:nvSpPr>
          <p:cNvPr id="22531" name="Rectangle 3"/>
          <p:cNvSpPr>
            <a:spLocks noGrp="1"/>
          </p:cNvSpPr>
          <p:nvPr>
            <p:ph type="body" idx="1"/>
          </p:nvPr>
        </p:nvSpPr>
        <p:spPr>
          <a:xfrm>
            <a:off x="179388" y="1484313"/>
            <a:ext cx="5616575" cy="4608512"/>
          </a:xfrm>
        </p:spPr>
        <p:txBody>
          <a:bodyPr/>
          <a:lstStyle/>
          <a:p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Diagramme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noeud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-lien avec placement par forces (“force-directed layout”)</a:t>
            </a:r>
          </a:p>
          <a:p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Diagramme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en arcs</a:t>
            </a:r>
          </a:p>
          <a:p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Matrice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d’adjacence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MatLink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diagramme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en arcs</a:t>
            </a:r>
            <a:b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+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matrice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d’adjacence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Disposition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circulaire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Disposition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sur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cercles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concentriques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Placement par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attributs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(“attribute-driven layout”)</a:t>
            </a:r>
          </a:p>
        </p:txBody>
      </p:sp>
      <p:sp>
        <p:nvSpPr>
          <p:cNvPr id="2" name="ZoneTexte 1"/>
          <p:cNvSpPr txBox="1"/>
          <p:nvPr/>
        </p:nvSpPr>
        <p:spPr>
          <a:xfrm rot="1917111">
            <a:off x="5529129" y="3973217"/>
            <a:ext cx="31619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800" dirty="0" smtClean="0"/>
              <a:t>FIN</a:t>
            </a:r>
            <a:endParaRPr lang="en-CA" sz="13800" dirty="0"/>
          </a:p>
        </p:txBody>
      </p:sp>
    </p:spTree>
    <p:extLst>
      <p:ext uri="{BB962C8B-B14F-4D97-AF65-F5344CB8AC3E}">
        <p14:creationId xmlns:p14="http://schemas.microsoft.com/office/powerpoint/2010/main" val="71581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Deux</a:t>
            </a:r>
            <a:r>
              <a:rPr lang="en-CA" dirty="0" smtClean="0"/>
              <a:t> </a:t>
            </a:r>
            <a:r>
              <a:rPr lang="en-CA" dirty="0" err="1" smtClean="0"/>
              <a:t>variantes</a:t>
            </a:r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>des matrices </a:t>
            </a:r>
            <a:r>
              <a:rPr lang="en-CA" dirty="0" err="1" smtClean="0"/>
              <a:t>d’adjacence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err="1" smtClean="0"/>
              <a:t>Couettes</a:t>
            </a:r>
            <a:r>
              <a:rPr lang="en-CA" dirty="0" smtClean="0"/>
              <a:t> (“quilts”)</a:t>
            </a:r>
          </a:p>
          <a:p>
            <a:r>
              <a:rPr lang="en-CA" dirty="0" smtClean="0"/>
              <a:t>Compressed Adjacency Matrix (CAM)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2614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couettes</a:t>
            </a:r>
            <a:r>
              <a:rPr lang="en-US" dirty="0" smtClean="0"/>
              <a:t> (“quilts”)</a:t>
            </a:r>
            <a:br>
              <a:rPr lang="en-US" dirty="0" smtClean="0"/>
            </a:br>
            <a:r>
              <a:rPr lang="en-US" dirty="0" smtClean="0"/>
              <a:t>Ben Watson et al.</a:t>
            </a:r>
          </a:p>
        </p:txBody>
      </p:sp>
      <p:pic>
        <p:nvPicPr>
          <p:cNvPr id="1024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76475"/>
            <a:ext cx="1677988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276475"/>
            <a:ext cx="27320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636838"/>
            <a:ext cx="3276600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6" name="Text Box 7"/>
          <p:cNvSpPr txBox="1">
            <a:spLocks noChangeArrowheads="1"/>
          </p:cNvSpPr>
          <p:nvPr/>
        </p:nvSpPr>
        <p:spPr bwMode="auto">
          <a:xfrm>
            <a:off x="466725" y="5661025"/>
            <a:ext cx="187166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Hierarchical node-link diagram</a:t>
            </a:r>
          </a:p>
        </p:txBody>
      </p:sp>
      <p:sp>
        <p:nvSpPr>
          <p:cNvPr id="102407" name="Text Box 8"/>
          <p:cNvSpPr txBox="1">
            <a:spLocks noChangeArrowheads="1"/>
          </p:cNvSpPr>
          <p:nvPr/>
        </p:nvSpPr>
        <p:spPr bwMode="auto">
          <a:xfrm>
            <a:off x="3348038" y="5661025"/>
            <a:ext cx="18716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Adjacency matrix</a:t>
            </a:r>
          </a:p>
        </p:txBody>
      </p:sp>
      <p:sp>
        <p:nvSpPr>
          <p:cNvPr id="102408" name="Text Box 9"/>
          <p:cNvSpPr txBox="1">
            <a:spLocks noChangeArrowheads="1"/>
          </p:cNvSpPr>
          <p:nvPr/>
        </p:nvSpPr>
        <p:spPr bwMode="auto">
          <a:xfrm>
            <a:off x="6804025" y="5805488"/>
            <a:ext cx="18716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Quilt (“couette”)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188913"/>
            <a:ext cx="474027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/>
          <a:lstStyle/>
          <a:p>
            <a:r>
              <a:rPr lang="en-US" sz="4000" dirty="0" err="1" smtClean="0"/>
              <a:t>GeneaQuilt</a:t>
            </a:r>
            <a:r>
              <a:rPr lang="en-US" sz="4000" dirty="0" smtClean="0"/>
              <a:t> (</a:t>
            </a:r>
            <a:r>
              <a:rPr lang="en-US" sz="2800" dirty="0" smtClean="0"/>
              <a:t>Anastasia </a:t>
            </a:r>
            <a:r>
              <a:rPr lang="en-US" sz="2800" dirty="0" err="1" smtClean="0"/>
              <a:t>Bezerianos</a:t>
            </a:r>
            <a:r>
              <a:rPr lang="en-US" sz="2800" dirty="0" smtClean="0"/>
              <a:t> et al., </a:t>
            </a:r>
            <a:r>
              <a:rPr lang="en-US" sz="2800" dirty="0" err="1" smtClean="0"/>
              <a:t>InfoVis</a:t>
            </a:r>
            <a:r>
              <a:rPr lang="en-US" sz="2800" dirty="0" smtClean="0"/>
              <a:t> 2010</a:t>
            </a:r>
            <a:r>
              <a:rPr lang="en-US" sz="4000" dirty="0" smtClean="0"/>
              <a:t>)</a:t>
            </a:r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652463"/>
            <a:ext cx="7812087" cy="620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Les mêmes dieux grecs,</a:t>
            </a:r>
            <a:br>
              <a:rPr lang="en-US" sz="4000" smtClean="0"/>
            </a:br>
            <a:r>
              <a:rPr lang="en-US" sz="4000" smtClean="0"/>
              <a:t>en diagramme noeud-lien</a:t>
            </a:r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9144000" cy="34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9679"/>
          </a:xfrm>
        </p:spPr>
        <p:txBody>
          <a:bodyPr/>
          <a:lstStyle/>
          <a:p>
            <a:r>
              <a:rPr lang="en-CA" dirty="0" smtClean="0"/>
              <a:t>Compressed Adjacency Matrix (CAM) </a:t>
            </a:r>
            <a:r>
              <a:rPr lang="en-CA" sz="3200" dirty="0" smtClean="0"/>
              <a:t>(</a:t>
            </a:r>
            <a:r>
              <a:rPr lang="en-CA" sz="3200" dirty="0" err="1" smtClean="0"/>
              <a:t>Dinkla</a:t>
            </a:r>
            <a:r>
              <a:rPr lang="en-CA" sz="3200" dirty="0" smtClean="0"/>
              <a:t> et al., </a:t>
            </a:r>
            <a:r>
              <a:rPr lang="en-CA" sz="3200" dirty="0" err="1" smtClean="0"/>
              <a:t>InfoVis</a:t>
            </a:r>
            <a:r>
              <a:rPr lang="en-CA" sz="3200" dirty="0" smtClean="0"/>
              <a:t> 2012)</a:t>
            </a:r>
            <a:endParaRPr lang="en-CA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0" y="1606504"/>
            <a:ext cx="8836582" cy="2085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439" y="3691782"/>
            <a:ext cx="2943123" cy="305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99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re 1"/>
          <p:cNvSpPr>
            <a:spLocks noGrp="1"/>
          </p:cNvSpPr>
          <p:nvPr>
            <p:ph type="ctrTitle"/>
          </p:nvPr>
        </p:nvSpPr>
        <p:spPr>
          <a:xfrm>
            <a:off x="0" y="857250"/>
            <a:ext cx="9144000" cy="4643438"/>
          </a:xfrm>
        </p:spPr>
        <p:txBody>
          <a:bodyPr/>
          <a:lstStyle/>
          <a:p>
            <a:pPr eaLnBrk="1" hangingPunct="1"/>
            <a:r>
              <a:rPr lang="fr-CA" smtClean="0"/>
              <a:t>Visualisation des graphes / réseaux:</a:t>
            </a:r>
            <a:br>
              <a:rPr lang="fr-CA" smtClean="0"/>
            </a:br>
            <a:r>
              <a:rPr lang="fr-CA" smtClean="0"/>
              <a:t>Exemple d’interface utilisateur pour manipuler une visualisation de graphe</a:t>
            </a:r>
            <a:endParaRPr lang="fr-CA" sz="3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\\VBOXSVR\linux-home\S\www\code\java\SimpleNetworkVisualizer-2D_JavaApplicationAndApplet\screenshot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692150"/>
            <a:ext cx="5243513" cy="524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itr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92163"/>
          </a:xfrm>
        </p:spPr>
        <p:txBody>
          <a:bodyPr/>
          <a:lstStyle/>
          <a:p>
            <a:r>
              <a:rPr lang="en-CA" smtClean="0"/>
              <a:t>Placement par forces</a:t>
            </a:r>
          </a:p>
        </p:txBody>
      </p:sp>
      <p:sp>
        <p:nvSpPr>
          <p:cNvPr id="24580" name="Espace réservé du contenu 2"/>
          <p:cNvSpPr>
            <a:spLocks noGrp="1"/>
          </p:cNvSpPr>
          <p:nvPr>
            <p:ph idx="1"/>
          </p:nvPr>
        </p:nvSpPr>
        <p:spPr>
          <a:xfrm>
            <a:off x="5292725" y="836613"/>
            <a:ext cx="3844925" cy="4968875"/>
          </a:xfrm>
        </p:spPr>
        <p:txBody>
          <a:bodyPr/>
          <a:lstStyle/>
          <a:p>
            <a:r>
              <a:rPr lang="fr-FR" sz="2800" dirty="0" smtClean="0"/>
              <a:t>Simulation pseudo-physique de masses et de ressorts qui mène à un “</a:t>
            </a:r>
            <a:r>
              <a:rPr lang="fr-FR" sz="2800" dirty="0" err="1" smtClean="0"/>
              <a:t>layout</a:t>
            </a:r>
            <a:r>
              <a:rPr lang="fr-FR" sz="2800" dirty="0" smtClean="0"/>
              <a:t>” final</a:t>
            </a:r>
          </a:p>
          <a:p>
            <a:r>
              <a:rPr lang="fr-FR" sz="2800" dirty="0" smtClean="0"/>
              <a:t>Les </a:t>
            </a:r>
            <a:r>
              <a:rPr lang="fr-FR" sz="2800" dirty="0" err="1" smtClean="0"/>
              <a:t>noeuds</a:t>
            </a:r>
            <a:r>
              <a:rPr lang="fr-FR" sz="2800" dirty="0" smtClean="0"/>
              <a:t> sont des masses mutuellement repoussées par une force électrique</a:t>
            </a:r>
          </a:p>
          <a:p>
            <a:r>
              <a:rPr lang="fr-FR" sz="2800" dirty="0" smtClean="0"/>
              <a:t>Les arêtes sont des ressorts</a:t>
            </a:r>
          </a:p>
        </p:txBody>
      </p:sp>
      <p:sp>
        <p:nvSpPr>
          <p:cNvPr id="24581" name="ZoneTexte 3"/>
          <p:cNvSpPr txBox="1">
            <a:spLocks noChangeArrowheads="1"/>
          </p:cNvSpPr>
          <p:nvPr/>
        </p:nvSpPr>
        <p:spPr bwMode="auto">
          <a:xfrm>
            <a:off x="179388" y="5908675"/>
            <a:ext cx="720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http://profs.etsmtl.ca/mmcguffin/code/#SimpleNetworkVisualizer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sampleOutput_whiteWash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2363"/>
            <a:ext cx="9144000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04800"/>
            <a:ext cx="9144000" cy="1847850"/>
          </a:xfrm>
        </p:spPr>
        <p:txBody>
          <a:bodyPr/>
          <a:lstStyle/>
          <a:p>
            <a:pPr eaLnBrk="1" hangingPunct="1"/>
            <a:r>
              <a:rPr lang="en-US" sz="2800" smtClean="0"/>
              <a:t>Interaction Techniques for Selecting and</a:t>
            </a:r>
            <a:br>
              <a:rPr lang="en-US" sz="2800" smtClean="0"/>
            </a:br>
            <a:r>
              <a:rPr lang="en-US" sz="2800" smtClean="0"/>
              <a:t>Manipulating Subgraphs in Network Visualizations</a:t>
            </a:r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2286000"/>
            <a:ext cx="9144000" cy="38862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sz="2800" smtClean="0"/>
              <a:t>IEEE InfoVis 2009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endParaRPr lang="en-US" sz="2800" smtClean="0"/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sz="2400" smtClean="0"/>
              <a:t>Michael McGuffin, Assistant Professor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sz="2400" smtClean="0"/>
              <a:t>École de technologie supérieure, Montreal, Canada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sz="2400" smtClean="0"/>
              <a:t>http://profs.logti.etsmtl.ca/mmcguffin/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endParaRPr lang="en-US" sz="2400" smtClean="0"/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sz="2400" smtClean="0"/>
              <a:t>Igor Jurisica, Senior Scientist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sz="2400" smtClean="0"/>
              <a:t>Ontario Cancer Institute, Toronto, Canada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sz="2400" smtClean="0"/>
              <a:t>http://www.cs.toronto.edu/~juris/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ropped_img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657600"/>
            <a:ext cx="29718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Motivation</a:t>
            </a:r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1534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Comment visualiser des graphes (réseaux) ?</a:t>
            </a:r>
          </a:p>
          <a:p>
            <a:pPr lvl="1" eaLnBrk="1" hangingPunct="1"/>
            <a:r>
              <a:rPr lang="en-US" sz="2400" smtClean="0"/>
              <a:t>Plusieurs algorithmes de “layout” existent</a:t>
            </a:r>
          </a:p>
          <a:p>
            <a:pPr lvl="2" eaLnBrk="1" hangingPunct="1"/>
            <a:r>
              <a:rPr lang="en-US" sz="2000" smtClean="0"/>
              <a:t>[Di Battista et al., 1999]</a:t>
            </a:r>
          </a:p>
          <a:p>
            <a:pPr lvl="2" eaLnBrk="1" hangingPunct="1"/>
            <a:r>
              <a:rPr lang="en-US" sz="2000" smtClean="0"/>
              <a:t>La conférence annuelle “Graph Drawing” 1992-présent</a:t>
            </a:r>
          </a:p>
          <a:p>
            <a:pPr eaLnBrk="1" hangingPunct="1"/>
            <a:r>
              <a:rPr lang="en-US" sz="2800" smtClean="0"/>
              <a:t>Comment permettre à l’utilisateur de</a:t>
            </a:r>
            <a:br>
              <a:rPr lang="en-US" sz="2800" smtClean="0"/>
            </a:br>
            <a:r>
              <a:rPr lang="en-US" sz="2800" smtClean="0"/>
              <a:t>manipuler une visualisation de graphe ?</a:t>
            </a:r>
          </a:p>
          <a:p>
            <a:pPr lvl="1" eaLnBrk="1" hangingPunct="1"/>
            <a:r>
              <a:rPr lang="en-US" sz="2400" smtClean="0"/>
              <a:t>Ex: réseaux biologiques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ropped_img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0"/>
            <a:ext cx="6673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ropped_img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0"/>
            <a:ext cx="6673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Oval 3"/>
          <p:cNvSpPr>
            <a:spLocks noChangeArrowheads="1"/>
          </p:cNvSpPr>
          <p:nvPr/>
        </p:nvSpPr>
        <p:spPr bwMode="auto">
          <a:xfrm rot="-1175176">
            <a:off x="5103813" y="2414588"/>
            <a:ext cx="1065212" cy="1600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kumimoji="1" lang="en-US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ropped_img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0"/>
            <a:ext cx="6673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ropped_img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0"/>
            <a:ext cx="6673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ropped_img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0"/>
            <a:ext cx="6673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ropped_img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0"/>
            <a:ext cx="6673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ropped_img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0"/>
            <a:ext cx="6673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ropped_img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0"/>
            <a:ext cx="6673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Placement par forces</a:t>
            </a:r>
            <a:br>
              <a:rPr lang="en-US" sz="4000" smtClean="0"/>
            </a:br>
            <a:r>
              <a:rPr lang="en-US" sz="4000" smtClean="0"/>
              <a:t>(“force-directed layout”)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Simulation de ressorts et de forces de répulsion jusqu’à convergence vers un état d’énergie minimale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Exemple: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Force de ressort </a:t>
            </a:r>
            <a:r>
              <a:rPr lang="en-US" sz="2400" b="1" smtClean="0"/>
              <a:t>F</a:t>
            </a:r>
            <a:r>
              <a:rPr lang="en-US" sz="2400" b="1" baseline="-25000" smtClean="0"/>
              <a:t>S</a:t>
            </a:r>
            <a:r>
              <a:rPr lang="en-US" sz="2400" b="1" smtClean="0"/>
              <a:t> = k(x−x</a:t>
            </a:r>
            <a:r>
              <a:rPr lang="en-US" sz="2400" b="1" baseline="-25000" smtClean="0"/>
              <a:t>0</a:t>
            </a:r>
            <a:r>
              <a:rPr lang="en-US" sz="2400" b="1" smtClean="0"/>
              <a:t>)</a:t>
            </a:r>
            <a:r>
              <a:rPr lang="en-US" sz="2400" smtClean="0"/>
              <a:t> entre chaque pair de noeuds adjacents, où k est une constante, x est la distance entre les noeuds, et x</a:t>
            </a:r>
            <a:r>
              <a:rPr lang="en-US" sz="2400" baseline="-25000" smtClean="0"/>
              <a:t>0</a:t>
            </a:r>
            <a:r>
              <a:rPr lang="en-US" sz="2400" smtClean="0"/>
              <a:t> est la longueur du ressort au repos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Force de répulsion </a:t>
            </a:r>
            <a:r>
              <a:rPr lang="en-US" sz="2400" b="1" smtClean="0"/>
              <a:t>F</a:t>
            </a:r>
            <a:r>
              <a:rPr lang="en-US" sz="2400" b="1" baseline="-25000" smtClean="0"/>
              <a:t>R</a:t>
            </a:r>
            <a:r>
              <a:rPr lang="en-US" sz="2400" b="1" smtClean="0"/>
              <a:t> = alpha / x</a:t>
            </a:r>
            <a:r>
              <a:rPr lang="en-US" sz="2400" b="1" baseline="30000" smtClean="0"/>
              <a:t>2</a:t>
            </a:r>
            <a:r>
              <a:rPr lang="en-US" sz="2400" smtClean="0"/>
              <a:t> entre chaque pair de noeuds, où alpha est une constante, et x est la distance entre les noeuds</a:t>
            </a:r>
          </a:p>
        </p:txBody>
      </p:sp>
      <p:sp>
        <p:nvSpPr>
          <p:cNvPr id="4" name="Flèche droite 3"/>
          <p:cNvSpPr/>
          <p:nvPr/>
        </p:nvSpPr>
        <p:spPr>
          <a:xfrm rot="10800000">
            <a:off x="8534400" y="1905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8001000" y="4762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ropped_img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0"/>
            <a:ext cx="6673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ropped_img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0"/>
            <a:ext cx="6673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cropped_img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0"/>
            <a:ext cx="6673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ropped_img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0"/>
            <a:ext cx="6673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ropped_img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0"/>
            <a:ext cx="6672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ropped_img13_edi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0"/>
            <a:ext cx="6673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Comment invoquer une commande?</a:t>
            </a:r>
          </a:p>
        </p:txBody>
      </p:sp>
      <p:sp>
        <p:nvSpPr>
          <p:cNvPr id="75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/>
              <a:t>Deux sortes de commandes:</a:t>
            </a:r>
          </a:p>
          <a:p>
            <a:pPr eaLnBrk="1" hangingPunct="1"/>
            <a:r>
              <a:rPr lang="en-US" sz="2800" smtClean="0"/>
              <a:t>Commandes sans arguments, “à un coup”</a:t>
            </a:r>
          </a:p>
          <a:p>
            <a:pPr lvl="1" eaLnBrk="1" hangingPunct="1"/>
            <a:r>
              <a:rPr lang="en-US" sz="2400" smtClean="0"/>
              <a:t>Montrer / cacher étiquettes</a:t>
            </a:r>
          </a:p>
          <a:p>
            <a:pPr lvl="1" eaLnBrk="1" hangingPunct="1"/>
            <a:r>
              <a:rPr lang="en-US" sz="2400" smtClean="0"/>
              <a:t>Fermer / ouvrir un méta-noeud</a:t>
            </a:r>
          </a:p>
          <a:p>
            <a:pPr lvl="1" eaLnBrk="1" hangingPunct="1"/>
            <a:r>
              <a:rPr lang="en-US" sz="2400" smtClean="0"/>
              <a:t>Disposer les noeuds en ligne / cercle</a:t>
            </a:r>
          </a:p>
          <a:p>
            <a:pPr eaLnBrk="1" hangingPunct="1"/>
            <a:r>
              <a:rPr lang="en-US" sz="2800" smtClean="0"/>
              <a:t>Commandes nécessitant des arguments</a:t>
            </a:r>
          </a:p>
          <a:p>
            <a:pPr lvl="1" eaLnBrk="1" hangingPunct="1"/>
            <a:r>
              <a:rPr lang="en-US" sz="2400" smtClean="0"/>
              <a:t>Effectuer une translation (argument: déplacement)</a:t>
            </a:r>
          </a:p>
          <a:p>
            <a:pPr lvl="1" eaLnBrk="1" hangingPunct="1"/>
            <a:r>
              <a:rPr lang="en-US" sz="2400" smtClean="0"/>
              <a:t>Effectuer une rotation (argument: angle)</a:t>
            </a:r>
          </a:p>
          <a:p>
            <a:pPr lvl="1" eaLnBrk="1" hangingPunct="1"/>
            <a:r>
              <a:rPr lang="en-US" sz="2400" smtClean="0"/>
              <a:t>Changer l’opacité des noeuds (argument: alpha)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Comment invoquer des commandes sans arguments?</a:t>
            </a:r>
          </a:p>
        </p:txBody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smtClean="0"/>
              <a:t>Boutons dans un panneau, barre d’outils,</a:t>
            </a:r>
            <a:br>
              <a:rPr lang="en-US" sz="2400" smtClean="0"/>
            </a:br>
            <a:r>
              <a:rPr lang="en-US" sz="2400" smtClean="0"/>
              <a:t>ou palette flottante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Consomment de l’espace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Demandent des mouvements d’aller-retour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Menus déroulants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Demandent encore plus de mouvements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Raccourcis clavier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Difficiles à découvrir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Ne s’étendent pas à un grand nombre de commandes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Menu contextuel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Mieux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Menu contextuel radial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Encore mieux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" descr="mm_ang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643063"/>
            <a:ext cx="7467600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Rectangle 3"/>
          <p:cNvSpPr>
            <a:spLocks noChangeArrowheads="1"/>
          </p:cNvSpPr>
          <p:nvPr/>
        </p:nvSpPr>
        <p:spPr bwMode="auto">
          <a:xfrm>
            <a:off x="766763" y="1662113"/>
            <a:ext cx="3414712" cy="3390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1" lang="en-US">
              <a:ea typeface="新細明體" pitchFamily="18" charset="-120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4810125" y="1666875"/>
            <a:ext cx="3414713" cy="3390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1" lang="en-US">
              <a:ea typeface="新細明體" pitchFamily="18" charset="-120"/>
            </a:endParaRPr>
          </a:p>
        </p:txBody>
      </p:sp>
      <p:sp>
        <p:nvSpPr>
          <p:cNvPr id="12595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Menus radiaux </a:t>
            </a:r>
            <a:r>
              <a:rPr lang="en-US" i="1" smtClean="0"/>
              <a:t>versus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menus linéaires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4" descr="mm_ang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643063"/>
            <a:ext cx="7467600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766763" y="1662113"/>
            <a:ext cx="3414712" cy="3390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1" lang="en-US">
              <a:ea typeface="新細明體" pitchFamily="18" charset="-120"/>
            </a:endParaRPr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4810125" y="1666875"/>
            <a:ext cx="3414713" cy="3390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1" lang="en-US">
              <a:ea typeface="新細明體" pitchFamily="18" charset="-120"/>
            </a:endParaRPr>
          </a:p>
        </p:txBody>
      </p:sp>
      <p:sp>
        <p:nvSpPr>
          <p:cNvPr id="12698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Menus radiaux </a:t>
            </a:r>
            <a:r>
              <a:rPr lang="en-US" i="1" smtClean="0"/>
              <a:t>versus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menus linéaires</a:t>
            </a:r>
          </a:p>
        </p:txBody>
      </p:sp>
      <p:pic>
        <p:nvPicPr>
          <p:cNvPr id="126982" name="Picture 7" descr="cursorX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3376613"/>
            <a:ext cx="365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84313"/>
          </a:xfrm>
        </p:spPr>
        <p:txBody>
          <a:bodyPr/>
          <a:lstStyle/>
          <a:p>
            <a:pPr eaLnBrk="1" hangingPunct="1"/>
            <a:r>
              <a:rPr lang="en-US" dirty="0" smtClean="0"/>
              <a:t>Placement par </a:t>
            </a:r>
            <a:r>
              <a:rPr lang="en-US" dirty="0"/>
              <a:t>forces</a:t>
            </a:r>
            <a:br>
              <a:rPr lang="en-US" dirty="0"/>
            </a:br>
            <a:r>
              <a:rPr lang="en-US" sz="1600" dirty="0" err="1" smtClean="0"/>
              <a:t>Extrait</a:t>
            </a:r>
            <a:r>
              <a:rPr lang="en-US" sz="1600" dirty="0" smtClean="0"/>
              <a:t> de code de  </a:t>
            </a:r>
            <a:r>
              <a:rPr lang="en-US" sz="1600" dirty="0" smtClean="0">
                <a:hlinkClick r:id="rId2"/>
              </a:rPr>
              <a:t>http</a:t>
            </a:r>
            <a:r>
              <a:rPr lang="en-US" sz="1600" dirty="0">
                <a:hlinkClick r:id="rId2"/>
              </a:rPr>
              <a:t>://profs.etsmtl.ca/mmcguffin/code/#</a:t>
            </a:r>
            <a:r>
              <a:rPr lang="en-US" sz="1600" dirty="0" smtClean="0">
                <a:hlinkClick r:id="rId2"/>
              </a:rPr>
              <a:t>SimpleNetworkVisualizer</a:t>
            </a:r>
            <a:r>
              <a:rPr lang="en-US" sz="16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Étape</a:t>
            </a:r>
            <a:r>
              <a:rPr lang="en-US" dirty="0" smtClean="0"/>
              <a:t> 1/4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6388" y="1773238"/>
            <a:ext cx="8839200" cy="4741862"/>
          </a:xfrm>
        </p:spPr>
        <p:txBody>
          <a:bodyPr/>
          <a:lstStyle/>
          <a:p>
            <a:pPr eaLnBrk="1" hangingPunct="1"/>
            <a:r>
              <a:rPr lang="en-US" smtClean="0"/>
              <a:t>simulateOneStepOfForceDirectedLayout() {</a:t>
            </a:r>
            <a:br>
              <a:rPr lang="en-US" smtClean="0"/>
            </a:br>
            <a:r>
              <a:rPr lang="en-US" smtClean="0"/>
              <a:t>	// initialization</a:t>
            </a:r>
            <a:br>
              <a:rPr lang="en-US" smtClean="0"/>
            </a:br>
            <a:r>
              <a:rPr lang="en-US" smtClean="0"/>
              <a:t>	for ( int i = 0; i &lt; nodes.size(); ++i ) {</a:t>
            </a:r>
            <a:br>
              <a:rPr lang="en-US" smtClean="0"/>
            </a:br>
            <a:r>
              <a:rPr lang="en-US" smtClean="0"/>
              <a:t>		Node n = nodes.get(i);</a:t>
            </a:r>
            <a:br>
              <a:rPr lang="en-US" smtClean="0"/>
            </a:br>
            <a:r>
              <a:rPr lang="en-US" smtClean="0"/>
              <a:t>		// These will store the net force</a:t>
            </a:r>
            <a:br>
              <a:rPr lang="en-US" smtClean="0"/>
            </a:br>
            <a:r>
              <a:rPr lang="en-US" smtClean="0"/>
              <a:t>		n.forceX = 0;</a:t>
            </a:r>
            <a:br>
              <a:rPr lang="en-US" smtClean="0"/>
            </a:br>
            <a:r>
              <a:rPr lang="en-US" smtClean="0"/>
              <a:t>		n.forceY = 0;</a:t>
            </a:r>
            <a:br>
              <a:rPr lang="en-US" smtClean="0"/>
            </a:br>
            <a:r>
              <a:rPr lang="en-US" smtClean="0"/>
              <a:t>	}</a:t>
            </a:r>
            <a:br>
              <a:rPr lang="en-US" smtClean="0"/>
            </a:br>
            <a:r>
              <a:rPr lang="en-US" smtClean="0"/>
              <a:t>	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4" descr="mm_ang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643063"/>
            <a:ext cx="7467600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Rectangle 4"/>
          <p:cNvSpPr>
            <a:spLocks noChangeArrowheads="1"/>
          </p:cNvSpPr>
          <p:nvPr/>
        </p:nvSpPr>
        <p:spPr bwMode="auto">
          <a:xfrm>
            <a:off x="4810125" y="1666875"/>
            <a:ext cx="3414713" cy="3390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1" lang="en-US">
              <a:ea typeface="新細明體" pitchFamily="18" charset="-120"/>
            </a:endParaRPr>
          </a:p>
        </p:txBody>
      </p:sp>
      <p:sp>
        <p:nvSpPr>
          <p:cNvPr id="12800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Menus radiaux </a:t>
            </a:r>
            <a:r>
              <a:rPr lang="en-US" i="1" smtClean="0"/>
              <a:t>versus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menus linéaires</a:t>
            </a:r>
          </a:p>
        </p:txBody>
      </p:sp>
      <p:pic>
        <p:nvPicPr>
          <p:cNvPr id="128005" name="Picture 7" descr="cursorX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3376613"/>
            <a:ext cx="365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4" descr="mm_ang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643063"/>
            <a:ext cx="7467600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Rectangle 4"/>
          <p:cNvSpPr>
            <a:spLocks noChangeArrowheads="1"/>
          </p:cNvSpPr>
          <p:nvPr/>
        </p:nvSpPr>
        <p:spPr bwMode="auto">
          <a:xfrm>
            <a:off x="4810125" y="1666875"/>
            <a:ext cx="3414713" cy="3390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1" lang="en-US">
              <a:ea typeface="新細明體" pitchFamily="18" charset="-120"/>
            </a:endParaRPr>
          </a:p>
        </p:txBody>
      </p:sp>
      <p:sp>
        <p:nvSpPr>
          <p:cNvPr id="12902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Menus radiaux </a:t>
            </a:r>
            <a:r>
              <a:rPr lang="en-US" i="1" smtClean="0"/>
              <a:t>versus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menus linéaires</a:t>
            </a:r>
          </a:p>
        </p:txBody>
      </p:sp>
      <p:pic>
        <p:nvPicPr>
          <p:cNvPr id="129029" name="Picture 7" descr="cursorX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3376613"/>
            <a:ext cx="365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0" name="Picture 8" descr="cursorX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8" y="1757363"/>
            <a:ext cx="365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4" descr="mm_ang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643063"/>
            <a:ext cx="7467600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Menus radiaux </a:t>
            </a:r>
            <a:r>
              <a:rPr lang="en-US" i="1" smtClean="0"/>
              <a:t>versus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menus linéaires</a:t>
            </a:r>
          </a:p>
        </p:txBody>
      </p:sp>
      <p:pic>
        <p:nvPicPr>
          <p:cNvPr id="130052" name="Picture 7" descr="cursorX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3376613"/>
            <a:ext cx="365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8" descr="cursorX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8" y="1757363"/>
            <a:ext cx="365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4" descr="mm_ang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643063"/>
            <a:ext cx="7467600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Menus radiaux </a:t>
            </a:r>
            <a:r>
              <a:rPr lang="en-US" i="1" smtClean="0"/>
              <a:t>versus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menus linéaires</a:t>
            </a:r>
          </a:p>
        </p:txBody>
      </p:sp>
      <p:sp>
        <p:nvSpPr>
          <p:cNvPr id="131076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5181600"/>
            <a:ext cx="8353425" cy="1219200"/>
          </a:xfrm>
        </p:spPr>
        <p:txBody>
          <a:bodyPr/>
          <a:lstStyle/>
          <a:p>
            <a:pPr eaLnBrk="1" hangingPunct="1"/>
            <a:r>
              <a:rPr lang="fr-FR" smtClean="0"/>
              <a:t>Les directions sont plus mémorables et plus faciles à reproduire que les distances.</a:t>
            </a:r>
          </a:p>
          <a:p>
            <a:pPr eaLnBrk="1" hangingPunct="1"/>
            <a:endParaRPr lang="en-US" smtClean="0"/>
          </a:p>
        </p:txBody>
      </p:sp>
      <p:pic>
        <p:nvPicPr>
          <p:cNvPr id="131077" name="Picture 7" descr="cursorX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3376613"/>
            <a:ext cx="365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8" name="Picture 8" descr="cursorX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8" y="1757363"/>
            <a:ext cx="365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Menu radial hiéarchique</a:t>
            </a:r>
          </a:p>
        </p:txBody>
      </p:sp>
      <p:pic>
        <p:nvPicPr>
          <p:cNvPr id="132099" name="Picture 3" descr="mm_hierarchic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74775"/>
            <a:ext cx="57150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048000"/>
            <a:ext cx="10763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Marking Menus</a:t>
            </a:r>
          </a:p>
        </p:txBody>
      </p:sp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38400"/>
            <a:ext cx="3505200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5" name="Line 5"/>
          <p:cNvSpPr>
            <a:spLocks noChangeShapeType="1"/>
          </p:cNvSpPr>
          <p:nvPr/>
        </p:nvSpPr>
        <p:spPr bwMode="auto">
          <a:xfrm>
            <a:off x="6019800" y="2971800"/>
            <a:ext cx="914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33126" name="Line 6"/>
          <p:cNvSpPr>
            <a:spLocks noChangeShapeType="1"/>
          </p:cNvSpPr>
          <p:nvPr/>
        </p:nvSpPr>
        <p:spPr bwMode="auto">
          <a:xfrm flipV="1">
            <a:off x="5943600" y="2971800"/>
            <a:ext cx="762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2590800" y="5867400"/>
            <a:ext cx="487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[Kurtenbach and Buxton, 1993]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3" descr="mm_2mo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071563"/>
            <a:ext cx="6400800" cy="355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Marking Menu</a:t>
            </a:r>
          </a:p>
        </p:txBody>
      </p:sp>
      <p:sp>
        <p:nvSpPr>
          <p:cNvPr id="134148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0" y="4643438"/>
            <a:ext cx="8991600" cy="1985962"/>
          </a:xfrm>
          <a:noFill/>
        </p:spPr>
        <p:txBody>
          <a:bodyPr/>
          <a:lstStyle/>
          <a:p>
            <a:pPr eaLnBrk="1" hangingPunct="1"/>
            <a:r>
              <a:rPr lang="en-US" sz="2000" smtClean="0"/>
              <a:t>“Scale invariant recognition”: Reconnaissance des gestes (marques) qui ne dépend pas de la longueur des segments; seule les angles des segments importe. Donc, les marques peuvent être dessinées en petit et donc rapidement, de façon </a:t>
            </a:r>
            <a:r>
              <a:rPr lang="en-US" sz="2000" i="1" smtClean="0"/>
              <a:t>balistique</a:t>
            </a:r>
            <a:r>
              <a:rPr lang="en-US" sz="2000" smtClean="0"/>
              <a:t>.</a:t>
            </a:r>
          </a:p>
          <a:p>
            <a:pPr eaLnBrk="1" hangingPunct="1"/>
            <a:r>
              <a:rPr lang="en-US" sz="2000" smtClean="0"/>
              <a:t>Un utilisateur qui sait quelle marque dessiner n’a même pas besoin de voir le menu s’afficher.</a:t>
            </a:r>
          </a:p>
        </p:txBody>
      </p:sp>
      <p:pic>
        <p:nvPicPr>
          <p:cNvPr id="13414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2286000"/>
            <a:ext cx="19431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3" descr="mm_markse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3987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1" name="Picture 4" descr="mm_marks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28750"/>
            <a:ext cx="3611563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2800" smtClean="0"/>
              <a:t>Ensemble de marques découvrables (“self-revealing”), contrairement aux interfaces gestuelles habituelles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Présentation graphique améliorée</a:t>
            </a:r>
          </a:p>
        </p:txBody>
      </p:sp>
      <p:pic>
        <p:nvPicPr>
          <p:cNvPr id="136195" name="Picture 4" descr="mm_sex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46238"/>
            <a:ext cx="8382000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r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fr-CA" smtClean="0"/>
              <a:t>Le Hotbox dans Maya</a:t>
            </a:r>
          </a:p>
        </p:txBody>
      </p:sp>
      <p:pic>
        <p:nvPicPr>
          <p:cNvPr id="137219" name="Picture 2" descr="C:\Users\mjm\Desktop\S_win\ets\courses\lectureMaterial\08.perceptionAndGraphicDesign\images-by-mjm\hotbox_cropp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866775"/>
            <a:ext cx="76962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2438400" y="6400800"/>
            <a:ext cx="426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ea typeface="新細明體" pitchFamily="18" charset="-120"/>
              </a:rPr>
              <a:t>[Kurtenbach et al., 1999]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466850"/>
            <a:ext cx="8229600" cy="53911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400" smtClean="0"/>
              <a:t>…</a:t>
            </a:r>
            <a:br>
              <a:rPr lang="en-US" sz="1400" smtClean="0"/>
            </a:br>
            <a:r>
              <a:rPr lang="en-US" sz="1400" smtClean="0"/>
              <a:t>// repulsive force between all pairs of nodes</a:t>
            </a:r>
            <a:br>
              <a:rPr lang="en-US" sz="1400" smtClean="0"/>
            </a:br>
            <a:r>
              <a:rPr lang="en-US" sz="1400" smtClean="0"/>
              <a:t>for ( int i = 0; i &lt; nodes.size(); ++i ) {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Node n1 = nodes.get(i);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for ( int j = i+1; j &lt; nodes.size(); ++j ) {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Node n2 = nodes.get(j);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float dx = n2.x − n1.x;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float dy = n2.y − n1.y;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if ( dx == 0 &amp;&amp; dy == 0 ) {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	dx = (float)Math.random() − 0.5f;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	dy = (float)Math.random() − 0.5f;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}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float distanceSquared = dx*dx + dy*dy;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float distance = (float)Math.sqrt( distanceSquared 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float force = alpha / distanceSquared;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dx *= force / distance;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dy *= force / distance;</a:t>
            </a:r>
          </a:p>
          <a:p>
            <a:pPr eaLnBrk="1" hangingPunct="1">
              <a:lnSpc>
                <a:spcPct val="80000"/>
              </a:lnSpc>
            </a:pPr>
            <a:endParaRPr lang="en-US" sz="1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n1.forceX −= dx;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n1.forceY −= dy;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n2.forceX += dx;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n2.forceY += dy;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}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}</a:t>
            </a:r>
            <a:br>
              <a:rPr lang="en-US" sz="1400" smtClean="0"/>
            </a:br>
            <a:r>
              <a:rPr lang="en-US" sz="1400" smtClean="0"/>
              <a:t>…</a:t>
            </a:r>
          </a:p>
          <a:p>
            <a:pPr eaLnBrk="1" hangingPunct="1">
              <a:lnSpc>
                <a:spcPct val="80000"/>
              </a:lnSpc>
            </a:pPr>
            <a:endParaRPr lang="en-US" sz="1400" smtClean="0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5076825" y="21336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Pourquoi j=i+1 ?</a:t>
            </a:r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4695825" y="2209800"/>
            <a:ext cx="381000" cy="228600"/>
          </a:xfrm>
          <a:prstGeom prst="lef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84313"/>
          </a:xfrm>
        </p:spPr>
        <p:txBody>
          <a:bodyPr/>
          <a:lstStyle/>
          <a:p>
            <a:pPr eaLnBrk="1" hangingPunct="1"/>
            <a:r>
              <a:rPr lang="en-US" dirty="0" smtClean="0"/>
              <a:t>Placement par </a:t>
            </a:r>
            <a:r>
              <a:rPr lang="en-US" dirty="0"/>
              <a:t>forces</a:t>
            </a:r>
            <a:br>
              <a:rPr lang="en-US" dirty="0"/>
            </a:br>
            <a:r>
              <a:rPr lang="en-US" sz="1600" dirty="0" err="1" smtClean="0"/>
              <a:t>Extrait</a:t>
            </a:r>
            <a:r>
              <a:rPr lang="en-US" sz="1600" dirty="0" smtClean="0"/>
              <a:t> de code de  </a:t>
            </a:r>
            <a:r>
              <a:rPr lang="en-US" sz="1600" dirty="0" smtClean="0">
                <a:hlinkClick r:id="rId2"/>
              </a:rPr>
              <a:t>http</a:t>
            </a:r>
            <a:r>
              <a:rPr lang="en-US" sz="1600" dirty="0">
                <a:hlinkClick r:id="rId2"/>
              </a:rPr>
              <a:t>://profs.etsmtl.ca/mmcguffin/code/#</a:t>
            </a:r>
            <a:r>
              <a:rPr lang="en-US" sz="1600" dirty="0" smtClean="0">
                <a:hlinkClick r:id="rId2"/>
              </a:rPr>
              <a:t>SimpleNetworkVisualizer</a:t>
            </a:r>
            <a:r>
              <a:rPr lang="en-US" sz="16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Étape</a:t>
            </a:r>
            <a:r>
              <a:rPr lang="en-US" dirty="0" smtClean="0"/>
              <a:t> 2/4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r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fr-CA" smtClean="0"/>
              <a:t>Le Hotbox dans Maya</a:t>
            </a:r>
          </a:p>
        </p:txBody>
      </p:sp>
      <p:pic>
        <p:nvPicPr>
          <p:cNvPr id="138243" name="Picture 2" descr="C:\Users\mjm\Desktop\S_win\ets\courses\lectureMaterial\08.perceptionAndGraphicDesign\images-by-mjm\hotbox_cropp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866775"/>
            <a:ext cx="76962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2438400" y="6400800"/>
            <a:ext cx="426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ea typeface="新細明體" pitchFamily="18" charset="-120"/>
              </a:rPr>
              <a:t>[Kurtenbach et al., 1999]</a:t>
            </a:r>
          </a:p>
        </p:txBody>
      </p:sp>
      <p:pic>
        <p:nvPicPr>
          <p:cNvPr id="138245" name="Picture 10" descr="cursorX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00"/>
            <a:ext cx="365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r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fr-CA" smtClean="0"/>
              <a:t>Le Hotbox dans Maya</a:t>
            </a:r>
          </a:p>
        </p:txBody>
      </p:sp>
      <p:pic>
        <p:nvPicPr>
          <p:cNvPr id="139267" name="Picture 2" descr="C:\Users\mjm\Desktop\S_win\ets\courses\lectureMaterial\08.perceptionAndGraphicDesign\images-by-mjm\hotbox_cropp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866775"/>
            <a:ext cx="76962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2438400" y="6400800"/>
            <a:ext cx="426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ea typeface="新細明體" pitchFamily="18" charset="-120"/>
              </a:rPr>
              <a:t>[Kurtenbach et al., 1999]</a:t>
            </a:r>
          </a:p>
        </p:txBody>
      </p:sp>
      <p:sp>
        <p:nvSpPr>
          <p:cNvPr id="139269" name="Line 5"/>
          <p:cNvSpPr>
            <a:spLocks noChangeShapeType="1"/>
          </p:cNvSpPr>
          <p:nvPr/>
        </p:nvSpPr>
        <p:spPr bwMode="auto">
          <a:xfrm flipV="1">
            <a:off x="1920875" y="5265738"/>
            <a:ext cx="346075" cy="323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39270" name="Line 6"/>
          <p:cNvSpPr>
            <a:spLocks noChangeShapeType="1"/>
          </p:cNvSpPr>
          <p:nvPr/>
        </p:nvSpPr>
        <p:spPr bwMode="auto">
          <a:xfrm flipH="1" flipV="1">
            <a:off x="6705600" y="5272088"/>
            <a:ext cx="268288" cy="266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39271" name="Line 7"/>
          <p:cNvSpPr>
            <a:spLocks noChangeShapeType="1"/>
          </p:cNvSpPr>
          <p:nvPr/>
        </p:nvSpPr>
        <p:spPr bwMode="auto">
          <a:xfrm flipV="1">
            <a:off x="6253163" y="935038"/>
            <a:ext cx="346075" cy="323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39272" name="Line 8"/>
          <p:cNvSpPr>
            <a:spLocks noChangeShapeType="1"/>
          </p:cNvSpPr>
          <p:nvPr/>
        </p:nvSpPr>
        <p:spPr bwMode="auto">
          <a:xfrm flipH="1" flipV="1">
            <a:off x="2262188" y="981075"/>
            <a:ext cx="268287" cy="266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39273" name="Rectangle 9"/>
          <p:cNvSpPr>
            <a:spLocks noChangeArrowheads="1"/>
          </p:cNvSpPr>
          <p:nvPr/>
        </p:nvSpPr>
        <p:spPr bwMode="auto">
          <a:xfrm>
            <a:off x="4162425" y="2846388"/>
            <a:ext cx="615950" cy="3571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kumimoji="1" lang="en-US">
              <a:ea typeface="新細明體" pitchFamily="18" charset="-120"/>
            </a:endParaRPr>
          </a:p>
        </p:txBody>
      </p:sp>
      <p:pic>
        <p:nvPicPr>
          <p:cNvPr id="139274" name="Picture 10" descr="cursorX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00"/>
            <a:ext cx="365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Comment invoquer des commandes avec arguments?</a:t>
            </a:r>
          </a:p>
        </p:txBody>
      </p:sp>
      <p:sp>
        <p:nvSpPr>
          <p:cNvPr id="77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Barre d’outils, menus déroulants,</a:t>
            </a:r>
            <a:br>
              <a:rPr lang="en-US" sz="2800" smtClean="0"/>
            </a:br>
            <a:r>
              <a:rPr lang="en-US" sz="2800" smtClean="0"/>
              <a:t>raccourcis clavier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Ont les mêmes problèmes mentionnés avant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En plus, ces techniques impliquent (habituellement) un </a:t>
            </a:r>
            <a:r>
              <a:rPr lang="en-US" sz="2400" b="1" smtClean="0"/>
              <a:t>changement de mode</a:t>
            </a:r>
            <a:r>
              <a:rPr lang="en-US" sz="2400" smtClean="0"/>
              <a:t> dans lequel on fournit les arguments.  Donc: possibilité d’erreurs de mode.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Notre nouvelle version du hotbox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A tous les avantages mentionnés avant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Permet de fusionner l’invocation d’une commande avec la spécification de ses arguments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Évite les erreurs de mode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hotb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914400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Titre 1"/>
          <p:cNvSpPr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CA" sz="4400">
                <a:solidFill>
                  <a:schemeClr val="tx2"/>
                </a:solidFill>
                <a:ea typeface="新細明體" pitchFamily="18" charset="-120"/>
              </a:rPr>
              <a:t>Notre Hotbox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hotb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914400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Titre 1"/>
          <p:cNvSpPr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CA" sz="4400">
                <a:solidFill>
                  <a:schemeClr val="tx2"/>
                </a:solidFill>
                <a:ea typeface="新細明體" pitchFamily="18" charset="-120"/>
              </a:rPr>
              <a:t>Notre Hotbox</a:t>
            </a:r>
          </a:p>
        </p:txBody>
      </p:sp>
      <p:sp>
        <p:nvSpPr>
          <p:cNvPr id="142340" name="Rectangle 4"/>
          <p:cNvSpPr>
            <a:spLocks noChangeArrowheads="1"/>
          </p:cNvSpPr>
          <p:nvPr/>
        </p:nvSpPr>
        <p:spPr bwMode="auto">
          <a:xfrm>
            <a:off x="4038600" y="2133600"/>
            <a:ext cx="990600" cy="228600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1" lang="en-US">
              <a:ea typeface="新細明體" pitchFamily="18" charset="-120"/>
            </a:endParaRPr>
          </a:p>
        </p:txBody>
      </p:sp>
      <p:sp>
        <p:nvSpPr>
          <p:cNvPr id="142341" name="Rectangle 5"/>
          <p:cNvSpPr>
            <a:spLocks noChangeArrowheads="1"/>
          </p:cNvSpPr>
          <p:nvPr/>
        </p:nvSpPr>
        <p:spPr bwMode="auto">
          <a:xfrm>
            <a:off x="5715000" y="2667000"/>
            <a:ext cx="1524000" cy="228600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1" lang="en-US">
              <a:ea typeface="新細明體" pitchFamily="18" charset="-120"/>
            </a:endParaRPr>
          </a:p>
        </p:txBody>
      </p:sp>
      <p:sp>
        <p:nvSpPr>
          <p:cNvPr id="142342" name="Rectangle 10"/>
          <p:cNvSpPr>
            <a:spLocks noChangeArrowheads="1"/>
          </p:cNvSpPr>
          <p:nvPr/>
        </p:nvSpPr>
        <p:spPr bwMode="auto">
          <a:xfrm>
            <a:off x="3581400" y="4038600"/>
            <a:ext cx="1752600" cy="228600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1" lang="en-US">
              <a:ea typeface="新細明體" pitchFamily="18" charset="-120"/>
            </a:endParaRPr>
          </a:p>
        </p:txBody>
      </p:sp>
      <p:sp>
        <p:nvSpPr>
          <p:cNvPr id="142343" name="Rectangle 11"/>
          <p:cNvSpPr>
            <a:spLocks noChangeArrowheads="1"/>
          </p:cNvSpPr>
          <p:nvPr/>
        </p:nvSpPr>
        <p:spPr bwMode="auto">
          <a:xfrm>
            <a:off x="3978275" y="4305300"/>
            <a:ext cx="1371600" cy="228600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1" lang="en-US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hotb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914400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Titre 1"/>
          <p:cNvSpPr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CA" sz="4400">
                <a:solidFill>
                  <a:schemeClr val="tx2"/>
                </a:solidFill>
                <a:ea typeface="新細明體" pitchFamily="18" charset="-120"/>
              </a:rPr>
              <a:t>Notre Hotbox</a:t>
            </a:r>
          </a:p>
        </p:txBody>
      </p:sp>
      <p:sp>
        <p:nvSpPr>
          <p:cNvPr id="143364" name="Rectangle 6"/>
          <p:cNvSpPr>
            <a:spLocks noChangeArrowheads="1"/>
          </p:cNvSpPr>
          <p:nvPr/>
        </p:nvSpPr>
        <p:spPr bwMode="auto">
          <a:xfrm>
            <a:off x="5715000" y="3200400"/>
            <a:ext cx="3276600" cy="533400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1" lang="en-US">
              <a:ea typeface="新細明體" pitchFamily="18" charset="-120"/>
            </a:endParaRPr>
          </a:p>
        </p:txBody>
      </p:sp>
      <p:sp>
        <p:nvSpPr>
          <p:cNvPr id="143365" name="Rectangle 7"/>
          <p:cNvSpPr>
            <a:spLocks noChangeArrowheads="1"/>
          </p:cNvSpPr>
          <p:nvPr/>
        </p:nvSpPr>
        <p:spPr bwMode="auto">
          <a:xfrm>
            <a:off x="152400" y="3200400"/>
            <a:ext cx="4876800" cy="533400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1" lang="en-US">
              <a:ea typeface="新細明體" pitchFamily="18" charset="-120"/>
            </a:endParaRPr>
          </a:p>
        </p:txBody>
      </p:sp>
      <p:sp>
        <p:nvSpPr>
          <p:cNvPr id="143366" name="Rectangle 8"/>
          <p:cNvSpPr>
            <a:spLocks noChangeArrowheads="1"/>
          </p:cNvSpPr>
          <p:nvPr/>
        </p:nvSpPr>
        <p:spPr bwMode="auto">
          <a:xfrm>
            <a:off x="5105400" y="1447800"/>
            <a:ext cx="533400" cy="1676400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1" lang="en-US">
              <a:ea typeface="新細明體" pitchFamily="18" charset="-120"/>
            </a:endParaRPr>
          </a:p>
        </p:txBody>
      </p:sp>
      <p:sp>
        <p:nvSpPr>
          <p:cNvPr id="143367" name="Rectangle 9"/>
          <p:cNvSpPr>
            <a:spLocks noChangeArrowheads="1"/>
          </p:cNvSpPr>
          <p:nvPr/>
        </p:nvSpPr>
        <p:spPr bwMode="auto">
          <a:xfrm>
            <a:off x="5105400" y="3200400"/>
            <a:ext cx="533400" cy="533400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1" lang="en-US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translationWithinHotb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0"/>
            <a:ext cx="889317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Rectangle 4"/>
          <p:cNvSpPr>
            <a:spLocks noChangeArrowheads="1"/>
          </p:cNvSpPr>
          <p:nvPr/>
        </p:nvSpPr>
        <p:spPr bwMode="auto">
          <a:xfrm>
            <a:off x="0" y="3352800"/>
            <a:ext cx="9144000" cy="3505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1" lang="en-US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translationWithinHotb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0"/>
            <a:ext cx="889317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Rectangle 3"/>
          <p:cNvSpPr>
            <a:spLocks noChangeArrowheads="1"/>
          </p:cNvSpPr>
          <p:nvPr/>
        </p:nvSpPr>
        <p:spPr bwMode="auto">
          <a:xfrm>
            <a:off x="4572000" y="1371600"/>
            <a:ext cx="609600" cy="609600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1" lang="en-US">
              <a:ea typeface="新細明體" pitchFamily="18" charset="-120"/>
            </a:endParaRPr>
          </a:p>
        </p:txBody>
      </p:sp>
      <p:sp>
        <p:nvSpPr>
          <p:cNvPr id="145412" name="Rectangle 4"/>
          <p:cNvSpPr>
            <a:spLocks noChangeArrowheads="1"/>
          </p:cNvSpPr>
          <p:nvPr/>
        </p:nvSpPr>
        <p:spPr bwMode="auto">
          <a:xfrm>
            <a:off x="0" y="3352800"/>
            <a:ext cx="9144000" cy="3505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1" lang="en-US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translationWithinHotb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0"/>
            <a:ext cx="889317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5" name="Rectangle 3"/>
          <p:cNvSpPr>
            <a:spLocks noChangeArrowheads="1"/>
          </p:cNvSpPr>
          <p:nvPr/>
        </p:nvSpPr>
        <p:spPr bwMode="auto">
          <a:xfrm>
            <a:off x="4572000" y="1371600"/>
            <a:ext cx="609600" cy="609600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1" lang="en-US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71600"/>
            <a:ext cx="8229600" cy="3200400"/>
          </a:xfrm>
        </p:spPr>
        <p:txBody>
          <a:bodyPr/>
          <a:lstStyle/>
          <a:p>
            <a:pPr eaLnBrk="1" hangingPunct="1"/>
            <a:r>
              <a:rPr lang="en-US" smtClean="0"/>
              <a:t>Démo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Ellipse 50"/>
          <p:cNvSpPr/>
          <p:nvPr/>
        </p:nvSpPr>
        <p:spPr>
          <a:xfrm>
            <a:off x="1362075" y="92075"/>
            <a:ext cx="503238" cy="504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8675" name="ZoneTexte 52"/>
          <p:cNvSpPr txBox="1">
            <a:spLocks noChangeArrowheads="1"/>
          </p:cNvSpPr>
          <p:nvPr/>
        </p:nvSpPr>
        <p:spPr bwMode="auto">
          <a:xfrm>
            <a:off x="1362075" y="9207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0</a:t>
            </a:r>
          </a:p>
        </p:txBody>
      </p:sp>
      <p:sp>
        <p:nvSpPr>
          <p:cNvPr id="54" name="Ellipse 53"/>
          <p:cNvSpPr/>
          <p:nvPr/>
        </p:nvSpPr>
        <p:spPr>
          <a:xfrm>
            <a:off x="517525" y="950913"/>
            <a:ext cx="503238" cy="504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8677" name="ZoneTexte 54"/>
          <p:cNvSpPr txBox="1">
            <a:spLocks noChangeArrowheads="1"/>
          </p:cNvSpPr>
          <p:nvPr/>
        </p:nvSpPr>
        <p:spPr bwMode="auto">
          <a:xfrm>
            <a:off x="517525" y="950913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1</a:t>
            </a:r>
          </a:p>
        </p:txBody>
      </p:sp>
      <p:sp>
        <p:nvSpPr>
          <p:cNvPr id="56" name="Ellipse 55"/>
          <p:cNvSpPr/>
          <p:nvPr/>
        </p:nvSpPr>
        <p:spPr>
          <a:xfrm>
            <a:off x="1362075" y="957263"/>
            <a:ext cx="503238" cy="504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8679" name="ZoneTexte 56"/>
          <p:cNvSpPr txBox="1">
            <a:spLocks noChangeArrowheads="1"/>
          </p:cNvSpPr>
          <p:nvPr/>
        </p:nvSpPr>
        <p:spPr bwMode="auto">
          <a:xfrm>
            <a:off x="1362075" y="957263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2</a:t>
            </a:r>
          </a:p>
        </p:txBody>
      </p:sp>
      <p:sp>
        <p:nvSpPr>
          <p:cNvPr id="58" name="Ellipse 57"/>
          <p:cNvSpPr/>
          <p:nvPr/>
        </p:nvSpPr>
        <p:spPr>
          <a:xfrm>
            <a:off x="2205038" y="950913"/>
            <a:ext cx="504825" cy="504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8681" name="ZoneTexte 58"/>
          <p:cNvSpPr txBox="1">
            <a:spLocks noChangeArrowheads="1"/>
          </p:cNvSpPr>
          <p:nvPr/>
        </p:nvSpPr>
        <p:spPr bwMode="auto">
          <a:xfrm>
            <a:off x="2205038" y="950913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3</a:t>
            </a:r>
          </a:p>
        </p:txBody>
      </p:sp>
      <p:sp>
        <p:nvSpPr>
          <p:cNvPr id="60" name="Ellipse 59"/>
          <p:cNvSpPr/>
          <p:nvPr/>
        </p:nvSpPr>
        <p:spPr>
          <a:xfrm>
            <a:off x="1366838" y="1790700"/>
            <a:ext cx="503237" cy="5032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8683" name="ZoneTexte 60"/>
          <p:cNvSpPr txBox="1">
            <a:spLocks noChangeArrowheads="1"/>
          </p:cNvSpPr>
          <p:nvPr/>
        </p:nvSpPr>
        <p:spPr bwMode="auto">
          <a:xfrm>
            <a:off x="1366838" y="1790700"/>
            <a:ext cx="50323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4</a:t>
            </a:r>
          </a:p>
        </p:txBody>
      </p:sp>
      <p:cxnSp>
        <p:nvCxnSpPr>
          <p:cNvPr id="64" name="Connecteur droit 63"/>
          <p:cNvCxnSpPr>
            <a:stCxn id="54" idx="6"/>
            <a:endCxn id="56" idx="2"/>
          </p:cNvCxnSpPr>
          <p:nvPr/>
        </p:nvCxnSpPr>
        <p:spPr>
          <a:xfrm>
            <a:off x="1020763" y="1203325"/>
            <a:ext cx="341312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>
            <a:stCxn id="56" idx="6"/>
            <a:endCxn id="28681" idx="1"/>
          </p:cNvCxnSpPr>
          <p:nvPr/>
        </p:nvCxnSpPr>
        <p:spPr>
          <a:xfrm flipV="1">
            <a:off x="1865313" y="1203325"/>
            <a:ext cx="339725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/>
          <p:cNvCxnSpPr>
            <a:stCxn id="56" idx="4"/>
            <a:endCxn id="28683" idx="0"/>
          </p:cNvCxnSpPr>
          <p:nvPr/>
        </p:nvCxnSpPr>
        <p:spPr>
          <a:xfrm>
            <a:off x="1614488" y="1462088"/>
            <a:ext cx="4762" cy="3286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/>
          <p:cNvCxnSpPr>
            <a:stCxn id="51" idx="4"/>
            <a:endCxn id="28679" idx="0"/>
          </p:cNvCxnSpPr>
          <p:nvPr/>
        </p:nvCxnSpPr>
        <p:spPr>
          <a:xfrm>
            <a:off x="1614488" y="596900"/>
            <a:ext cx="0" cy="3603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/>
          <p:cNvCxnSpPr>
            <a:stCxn id="60" idx="7"/>
            <a:endCxn id="58" idx="3"/>
          </p:cNvCxnSpPr>
          <p:nvPr/>
        </p:nvCxnSpPr>
        <p:spPr>
          <a:xfrm flipV="1">
            <a:off x="1797050" y="1381125"/>
            <a:ext cx="482600" cy="482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9" name="ZoneTexte 45"/>
          <p:cNvSpPr txBox="1">
            <a:spLocks noChangeArrowheads="1"/>
          </p:cNvSpPr>
          <p:nvPr/>
        </p:nvSpPr>
        <p:spPr bwMode="auto">
          <a:xfrm>
            <a:off x="4787900" y="3313113"/>
            <a:ext cx="5048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i=0</a:t>
            </a:r>
          </a:p>
        </p:txBody>
      </p:sp>
      <p:sp>
        <p:nvSpPr>
          <p:cNvPr id="28690" name="ZoneTexte 46"/>
          <p:cNvSpPr txBox="1">
            <a:spLocks noChangeArrowheads="1"/>
          </p:cNvSpPr>
          <p:nvPr/>
        </p:nvSpPr>
        <p:spPr bwMode="auto">
          <a:xfrm>
            <a:off x="4787900" y="3821113"/>
            <a:ext cx="5048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i=1</a:t>
            </a:r>
          </a:p>
        </p:txBody>
      </p:sp>
      <p:sp>
        <p:nvSpPr>
          <p:cNvPr id="28691" name="ZoneTexte 47"/>
          <p:cNvSpPr txBox="1">
            <a:spLocks noChangeArrowheads="1"/>
          </p:cNvSpPr>
          <p:nvPr/>
        </p:nvSpPr>
        <p:spPr bwMode="auto">
          <a:xfrm>
            <a:off x="4787900" y="4325938"/>
            <a:ext cx="5048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i=2</a:t>
            </a:r>
          </a:p>
        </p:txBody>
      </p:sp>
      <p:sp>
        <p:nvSpPr>
          <p:cNvPr id="28692" name="ZoneTexte 48"/>
          <p:cNvSpPr txBox="1">
            <a:spLocks noChangeArrowheads="1"/>
          </p:cNvSpPr>
          <p:nvPr/>
        </p:nvSpPr>
        <p:spPr bwMode="auto">
          <a:xfrm>
            <a:off x="4787900" y="4833938"/>
            <a:ext cx="5048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i=3</a:t>
            </a:r>
          </a:p>
        </p:txBody>
      </p:sp>
      <p:sp>
        <p:nvSpPr>
          <p:cNvPr id="28693" name="ZoneTexte 52"/>
          <p:cNvSpPr txBox="1">
            <a:spLocks noChangeArrowheads="1"/>
          </p:cNvSpPr>
          <p:nvPr/>
        </p:nvSpPr>
        <p:spPr bwMode="auto">
          <a:xfrm>
            <a:off x="5795963" y="4325938"/>
            <a:ext cx="504825" cy="50323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j=4</a:t>
            </a:r>
          </a:p>
        </p:txBody>
      </p:sp>
      <p:sp>
        <p:nvSpPr>
          <p:cNvPr id="28694" name="ZoneTexte 56"/>
          <p:cNvSpPr txBox="1">
            <a:spLocks noChangeArrowheads="1"/>
          </p:cNvSpPr>
          <p:nvPr/>
        </p:nvSpPr>
        <p:spPr bwMode="auto">
          <a:xfrm>
            <a:off x="5292725" y="3313113"/>
            <a:ext cx="503238" cy="50323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j=1</a:t>
            </a:r>
          </a:p>
        </p:txBody>
      </p:sp>
      <p:sp>
        <p:nvSpPr>
          <p:cNvPr id="28695" name="ZoneTexte 58"/>
          <p:cNvSpPr txBox="1">
            <a:spLocks noChangeArrowheads="1"/>
          </p:cNvSpPr>
          <p:nvPr/>
        </p:nvSpPr>
        <p:spPr bwMode="auto">
          <a:xfrm>
            <a:off x="5292725" y="3821113"/>
            <a:ext cx="503238" cy="50323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j=2</a:t>
            </a:r>
          </a:p>
        </p:txBody>
      </p:sp>
      <p:sp>
        <p:nvSpPr>
          <p:cNvPr id="28696" name="ZoneTexte 60"/>
          <p:cNvSpPr txBox="1">
            <a:spLocks noChangeArrowheads="1"/>
          </p:cNvSpPr>
          <p:nvPr/>
        </p:nvSpPr>
        <p:spPr bwMode="auto">
          <a:xfrm>
            <a:off x="5292725" y="4325938"/>
            <a:ext cx="503238" cy="50323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j=3</a:t>
            </a:r>
          </a:p>
        </p:txBody>
      </p:sp>
      <p:sp>
        <p:nvSpPr>
          <p:cNvPr id="28697" name="ZoneTexte 61"/>
          <p:cNvSpPr txBox="1">
            <a:spLocks noChangeArrowheads="1"/>
          </p:cNvSpPr>
          <p:nvPr/>
        </p:nvSpPr>
        <p:spPr bwMode="auto">
          <a:xfrm>
            <a:off x="5292725" y="4833938"/>
            <a:ext cx="503238" cy="50323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j=4</a:t>
            </a:r>
          </a:p>
        </p:txBody>
      </p:sp>
      <p:sp>
        <p:nvSpPr>
          <p:cNvPr id="28698" name="ZoneTexte 64"/>
          <p:cNvSpPr txBox="1">
            <a:spLocks noChangeArrowheads="1"/>
          </p:cNvSpPr>
          <p:nvPr/>
        </p:nvSpPr>
        <p:spPr bwMode="auto">
          <a:xfrm>
            <a:off x="4787900" y="5337175"/>
            <a:ext cx="5048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i=4</a:t>
            </a:r>
          </a:p>
        </p:txBody>
      </p:sp>
      <p:cxnSp>
        <p:nvCxnSpPr>
          <p:cNvPr id="74" name="Connecteur droit 73"/>
          <p:cNvCxnSpPr/>
          <p:nvPr/>
        </p:nvCxnSpPr>
        <p:spPr>
          <a:xfrm>
            <a:off x="4637088" y="3814763"/>
            <a:ext cx="2822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00" name="ZoneTexte 75"/>
          <p:cNvSpPr txBox="1">
            <a:spLocks noChangeArrowheads="1"/>
          </p:cNvSpPr>
          <p:nvPr/>
        </p:nvSpPr>
        <p:spPr bwMode="auto">
          <a:xfrm>
            <a:off x="4456113" y="252413"/>
            <a:ext cx="4192587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600" dirty="0"/>
              <a:t>// comment </a:t>
            </a:r>
            <a:r>
              <a:rPr lang="en-CA" sz="1600" dirty="0" err="1"/>
              <a:t>parcourir</a:t>
            </a:r>
            <a:r>
              <a:rPr lang="en-CA" sz="1600" dirty="0"/>
              <a:t> les </a:t>
            </a:r>
            <a:r>
              <a:rPr lang="en-CA" sz="1600" dirty="0" err="1"/>
              <a:t>paires</a:t>
            </a:r>
            <a:r>
              <a:rPr lang="en-CA" sz="1600" dirty="0"/>
              <a:t> de </a:t>
            </a:r>
            <a:r>
              <a:rPr lang="en-CA" sz="1600" dirty="0" err="1"/>
              <a:t>noeuds</a:t>
            </a:r>
            <a:endParaRPr lang="en-CA" sz="1600" dirty="0"/>
          </a:p>
          <a:p>
            <a:pPr eaLnBrk="1" hangingPunct="1"/>
            <a:r>
              <a:rPr lang="en-CA" sz="1600" dirty="0"/>
              <a:t>for ( </a:t>
            </a:r>
            <a:r>
              <a:rPr lang="en-CA" sz="1600" dirty="0" err="1"/>
              <a:t>int</a:t>
            </a:r>
            <a:r>
              <a:rPr lang="en-CA" sz="1600" dirty="0"/>
              <a:t> </a:t>
            </a:r>
            <a:r>
              <a:rPr lang="en-CA" sz="1600" dirty="0" err="1"/>
              <a:t>i</a:t>
            </a:r>
            <a:r>
              <a:rPr lang="en-CA" sz="1600" dirty="0"/>
              <a:t> = 0; </a:t>
            </a:r>
            <a:r>
              <a:rPr lang="en-CA" sz="1600" dirty="0" err="1"/>
              <a:t>i</a:t>
            </a:r>
            <a:r>
              <a:rPr lang="en-CA" sz="1600" dirty="0"/>
              <a:t> &lt; </a:t>
            </a:r>
            <a:r>
              <a:rPr lang="en-CA" sz="1600" dirty="0" err="1"/>
              <a:t>nodes.size</a:t>
            </a:r>
            <a:r>
              <a:rPr lang="en-CA" sz="1600" dirty="0"/>
              <a:t>(); ++</a:t>
            </a:r>
            <a:r>
              <a:rPr lang="en-CA" sz="1600" dirty="0" err="1"/>
              <a:t>i</a:t>
            </a:r>
            <a:r>
              <a:rPr lang="en-CA" sz="1600" dirty="0"/>
              <a:t> ) {</a:t>
            </a:r>
          </a:p>
          <a:p>
            <a:pPr eaLnBrk="1" hangingPunct="1"/>
            <a:r>
              <a:rPr lang="en-CA" sz="1600" dirty="0"/>
              <a:t>    Node n1 = </a:t>
            </a:r>
            <a:r>
              <a:rPr lang="en-CA" sz="1600" dirty="0" err="1"/>
              <a:t>nodes.get</a:t>
            </a:r>
            <a:r>
              <a:rPr lang="en-CA" sz="1600" dirty="0"/>
              <a:t>(</a:t>
            </a:r>
            <a:r>
              <a:rPr lang="en-CA" sz="1600" dirty="0" err="1"/>
              <a:t>i</a:t>
            </a:r>
            <a:r>
              <a:rPr lang="en-CA" sz="1600" dirty="0"/>
              <a:t>);</a:t>
            </a:r>
          </a:p>
          <a:p>
            <a:pPr eaLnBrk="1" hangingPunct="1"/>
            <a:r>
              <a:rPr lang="en-CA" sz="1600" dirty="0"/>
              <a:t>    // </a:t>
            </a:r>
            <a:r>
              <a:rPr lang="en-CA" sz="1600" dirty="0" err="1"/>
              <a:t>i</a:t>
            </a:r>
            <a:r>
              <a:rPr lang="en-CA" sz="1600" dirty="0"/>
              <a:t> </a:t>
            </a:r>
            <a:r>
              <a:rPr lang="en-CA" sz="1600" dirty="0" err="1"/>
              <a:t>est</a:t>
            </a:r>
            <a:r>
              <a:rPr lang="en-CA" sz="1600" dirty="0"/>
              <a:t> </a:t>
            </a:r>
            <a:r>
              <a:rPr lang="en-CA" sz="1600" dirty="0" err="1"/>
              <a:t>l’indice</a:t>
            </a:r>
            <a:r>
              <a:rPr lang="en-CA" sz="1600" dirty="0"/>
              <a:t> </a:t>
            </a:r>
            <a:r>
              <a:rPr lang="en-CA" sz="1600" dirty="0" err="1"/>
              <a:t>globale</a:t>
            </a:r>
            <a:r>
              <a:rPr lang="en-CA" sz="1600" dirty="0"/>
              <a:t> de n1</a:t>
            </a:r>
          </a:p>
          <a:p>
            <a:pPr eaLnBrk="1" hangingPunct="1"/>
            <a:r>
              <a:rPr lang="en-CA" sz="1600" dirty="0"/>
              <a:t>    for (</a:t>
            </a:r>
            <a:r>
              <a:rPr lang="en-US" sz="1600" dirty="0" err="1"/>
              <a:t>int</a:t>
            </a:r>
            <a:r>
              <a:rPr lang="en-US" sz="1600" dirty="0"/>
              <a:t> j = i+1; j &lt; </a:t>
            </a:r>
            <a:r>
              <a:rPr lang="en-US" sz="1600" dirty="0" err="1"/>
              <a:t>nodes.size</a:t>
            </a:r>
            <a:r>
              <a:rPr lang="en-US" sz="1600" dirty="0"/>
              <a:t>(); ++j ) </a:t>
            </a:r>
            <a:r>
              <a:rPr lang="en-CA" sz="1600" dirty="0"/>
              <a:t>{</a:t>
            </a:r>
          </a:p>
          <a:p>
            <a:pPr eaLnBrk="1" hangingPunct="1"/>
            <a:r>
              <a:rPr lang="en-US" sz="1600" dirty="0"/>
              <a:t>        Node n2 = </a:t>
            </a:r>
            <a:r>
              <a:rPr lang="en-US" sz="1600" dirty="0" err="1"/>
              <a:t>nodes.get</a:t>
            </a:r>
            <a:r>
              <a:rPr lang="en-US" sz="1600" dirty="0"/>
              <a:t>(j);</a:t>
            </a:r>
            <a:endParaRPr lang="en-CA" sz="1600" dirty="0"/>
          </a:p>
          <a:p>
            <a:pPr eaLnBrk="1" hangingPunct="1"/>
            <a:r>
              <a:rPr lang="en-CA" sz="1600" dirty="0"/>
              <a:t>        // j </a:t>
            </a:r>
            <a:r>
              <a:rPr lang="en-CA" sz="1600" dirty="0" err="1"/>
              <a:t>est</a:t>
            </a:r>
            <a:r>
              <a:rPr lang="en-CA" sz="1600" dirty="0"/>
              <a:t> </a:t>
            </a:r>
            <a:r>
              <a:rPr lang="en-CA" sz="1600" dirty="0" err="1"/>
              <a:t>l’indice</a:t>
            </a:r>
            <a:r>
              <a:rPr lang="en-CA" sz="1600" dirty="0"/>
              <a:t> </a:t>
            </a:r>
            <a:r>
              <a:rPr lang="en-CA" sz="1600" dirty="0" err="1"/>
              <a:t>globale</a:t>
            </a:r>
            <a:r>
              <a:rPr lang="en-CA" sz="1600" dirty="0"/>
              <a:t> de n2</a:t>
            </a:r>
          </a:p>
          <a:p>
            <a:pPr eaLnBrk="1" hangingPunct="1"/>
            <a:r>
              <a:rPr lang="en-CA" sz="1600" dirty="0"/>
              <a:t>        …</a:t>
            </a:r>
          </a:p>
          <a:p>
            <a:pPr eaLnBrk="1" hangingPunct="1"/>
            <a:r>
              <a:rPr lang="en-CA" sz="1600" dirty="0"/>
              <a:t>    }</a:t>
            </a:r>
          </a:p>
          <a:p>
            <a:pPr eaLnBrk="1" hangingPunct="1"/>
            <a:r>
              <a:rPr lang="en-CA" sz="1600" dirty="0"/>
              <a:t>}</a:t>
            </a:r>
          </a:p>
        </p:txBody>
      </p:sp>
      <p:sp>
        <p:nvSpPr>
          <p:cNvPr id="28701" name="ZoneTexte 80"/>
          <p:cNvSpPr txBox="1">
            <a:spLocks noChangeArrowheads="1"/>
          </p:cNvSpPr>
          <p:nvPr/>
        </p:nvSpPr>
        <p:spPr bwMode="auto">
          <a:xfrm>
            <a:off x="5795963" y="3817938"/>
            <a:ext cx="504825" cy="5048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j=3</a:t>
            </a:r>
          </a:p>
        </p:txBody>
      </p:sp>
      <p:sp>
        <p:nvSpPr>
          <p:cNvPr id="28702" name="ZoneTexte 81"/>
          <p:cNvSpPr txBox="1">
            <a:spLocks noChangeArrowheads="1"/>
          </p:cNvSpPr>
          <p:nvPr/>
        </p:nvSpPr>
        <p:spPr bwMode="auto">
          <a:xfrm>
            <a:off x="6300788" y="3817938"/>
            <a:ext cx="503237" cy="5048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j=4</a:t>
            </a:r>
          </a:p>
        </p:txBody>
      </p:sp>
      <p:sp>
        <p:nvSpPr>
          <p:cNvPr id="28703" name="ZoneTexte 83"/>
          <p:cNvSpPr txBox="1">
            <a:spLocks noChangeArrowheads="1"/>
          </p:cNvSpPr>
          <p:nvPr/>
        </p:nvSpPr>
        <p:spPr bwMode="auto">
          <a:xfrm>
            <a:off x="5795963" y="3311525"/>
            <a:ext cx="504825" cy="50323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j=2</a:t>
            </a:r>
          </a:p>
        </p:txBody>
      </p:sp>
      <p:sp>
        <p:nvSpPr>
          <p:cNvPr id="28704" name="ZoneTexte 84"/>
          <p:cNvSpPr txBox="1">
            <a:spLocks noChangeArrowheads="1"/>
          </p:cNvSpPr>
          <p:nvPr/>
        </p:nvSpPr>
        <p:spPr bwMode="auto">
          <a:xfrm>
            <a:off x="6300788" y="3311525"/>
            <a:ext cx="503237" cy="5048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j=3</a:t>
            </a:r>
          </a:p>
        </p:txBody>
      </p:sp>
      <p:sp>
        <p:nvSpPr>
          <p:cNvPr id="28705" name="ZoneTexte 85"/>
          <p:cNvSpPr txBox="1">
            <a:spLocks noChangeArrowheads="1"/>
          </p:cNvSpPr>
          <p:nvPr/>
        </p:nvSpPr>
        <p:spPr bwMode="auto">
          <a:xfrm>
            <a:off x="6804025" y="3311525"/>
            <a:ext cx="504825" cy="5048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j=4</a:t>
            </a:r>
          </a:p>
        </p:txBody>
      </p:sp>
      <p:cxnSp>
        <p:nvCxnSpPr>
          <p:cNvPr id="88" name="Connecteur droit 87"/>
          <p:cNvCxnSpPr/>
          <p:nvPr/>
        </p:nvCxnSpPr>
        <p:spPr>
          <a:xfrm>
            <a:off x="4637088" y="4319588"/>
            <a:ext cx="2311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/>
          <p:cNvCxnSpPr/>
          <p:nvPr/>
        </p:nvCxnSpPr>
        <p:spPr>
          <a:xfrm>
            <a:off x="4643438" y="4833938"/>
            <a:ext cx="18002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/>
          <p:cNvCxnSpPr/>
          <p:nvPr/>
        </p:nvCxnSpPr>
        <p:spPr>
          <a:xfrm>
            <a:off x="4643438" y="5337175"/>
            <a:ext cx="129698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28710" idx="0"/>
          </p:cNvCxnSpPr>
          <p:nvPr/>
        </p:nvCxnSpPr>
        <p:spPr>
          <a:xfrm flipH="1" flipV="1">
            <a:off x="6084888" y="4149725"/>
            <a:ext cx="1403350" cy="18716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10" name="ZoneTexte 21"/>
          <p:cNvSpPr txBox="1">
            <a:spLocks noChangeArrowheads="1"/>
          </p:cNvSpPr>
          <p:nvPr/>
        </p:nvSpPr>
        <p:spPr bwMode="auto">
          <a:xfrm>
            <a:off x="5940425" y="6021388"/>
            <a:ext cx="3095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Cette case, par exemple, correspond à la paire (n</a:t>
            </a:r>
            <a:r>
              <a:rPr lang="en-CA" baseline="-25000"/>
              <a:t>1</a:t>
            </a:r>
            <a:r>
              <a:rPr lang="en-CA"/>
              <a:t>,n</a:t>
            </a:r>
            <a:r>
              <a:rPr lang="en-CA" baseline="-25000"/>
              <a:t>3</a:t>
            </a:r>
            <a:r>
              <a:rPr lang="en-CA"/>
              <a:t>)</a:t>
            </a:r>
          </a:p>
        </p:txBody>
      </p:sp>
      <p:sp>
        <p:nvSpPr>
          <p:cNvPr id="28711" name="ZoneTexte 102"/>
          <p:cNvSpPr txBox="1">
            <a:spLocks noChangeArrowheads="1"/>
          </p:cNvSpPr>
          <p:nvPr/>
        </p:nvSpPr>
        <p:spPr bwMode="auto">
          <a:xfrm>
            <a:off x="460375" y="3960813"/>
            <a:ext cx="5032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i=1</a:t>
            </a:r>
          </a:p>
        </p:txBody>
      </p:sp>
      <p:sp>
        <p:nvSpPr>
          <p:cNvPr id="28712" name="ZoneTexte 101"/>
          <p:cNvSpPr txBox="1">
            <a:spLocks noChangeArrowheads="1"/>
          </p:cNvSpPr>
          <p:nvPr/>
        </p:nvSpPr>
        <p:spPr bwMode="auto">
          <a:xfrm>
            <a:off x="460375" y="3452813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i=0</a:t>
            </a:r>
          </a:p>
        </p:txBody>
      </p:sp>
      <p:sp>
        <p:nvSpPr>
          <p:cNvPr id="28713" name="ZoneTexte 103"/>
          <p:cNvSpPr txBox="1">
            <a:spLocks noChangeArrowheads="1"/>
          </p:cNvSpPr>
          <p:nvPr/>
        </p:nvSpPr>
        <p:spPr bwMode="auto">
          <a:xfrm>
            <a:off x="460375" y="4465638"/>
            <a:ext cx="5032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i=2</a:t>
            </a:r>
          </a:p>
        </p:txBody>
      </p:sp>
      <p:sp>
        <p:nvSpPr>
          <p:cNvPr id="28714" name="ZoneTexte 104"/>
          <p:cNvSpPr txBox="1">
            <a:spLocks noChangeArrowheads="1"/>
          </p:cNvSpPr>
          <p:nvPr/>
        </p:nvSpPr>
        <p:spPr bwMode="auto">
          <a:xfrm>
            <a:off x="460375" y="4973638"/>
            <a:ext cx="5032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i=3</a:t>
            </a:r>
          </a:p>
        </p:txBody>
      </p:sp>
      <p:sp>
        <p:nvSpPr>
          <p:cNvPr id="106" name="ZoneTexte 105"/>
          <p:cNvSpPr txBox="1"/>
          <p:nvPr/>
        </p:nvSpPr>
        <p:spPr>
          <a:xfrm>
            <a:off x="1468438" y="4465638"/>
            <a:ext cx="503237" cy="503237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j=1</a:t>
            </a:r>
          </a:p>
        </p:txBody>
      </p:sp>
      <p:sp>
        <p:nvSpPr>
          <p:cNvPr id="107" name="ZoneTexte 106"/>
          <p:cNvSpPr txBox="1"/>
          <p:nvPr/>
        </p:nvSpPr>
        <p:spPr>
          <a:xfrm>
            <a:off x="963613" y="3452813"/>
            <a:ext cx="504825" cy="504825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j=0</a:t>
            </a:r>
          </a:p>
        </p:txBody>
      </p:sp>
      <p:sp>
        <p:nvSpPr>
          <p:cNvPr id="108" name="ZoneTexte 107"/>
          <p:cNvSpPr txBox="1"/>
          <p:nvPr/>
        </p:nvSpPr>
        <p:spPr>
          <a:xfrm>
            <a:off x="963613" y="3960813"/>
            <a:ext cx="504825" cy="503237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j=0</a:t>
            </a:r>
          </a:p>
        </p:txBody>
      </p:sp>
      <p:sp>
        <p:nvSpPr>
          <p:cNvPr id="109" name="ZoneTexte 108"/>
          <p:cNvSpPr txBox="1"/>
          <p:nvPr/>
        </p:nvSpPr>
        <p:spPr>
          <a:xfrm>
            <a:off x="963613" y="4465638"/>
            <a:ext cx="504825" cy="503237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j=0</a:t>
            </a:r>
          </a:p>
        </p:txBody>
      </p:sp>
      <p:sp>
        <p:nvSpPr>
          <p:cNvPr id="110" name="ZoneTexte 109"/>
          <p:cNvSpPr txBox="1"/>
          <p:nvPr/>
        </p:nvSpPr>
        <p:spPr>
          <a:xfrm>
            <a:off x="963613" y="4973638"/>
            <a:ext cx="504825" cy="503237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j=0</a:t>
            </a:r>
          </a:p>
        </p:txBody>
      </p:sp>
      <p:sp>
        <p:nvSpPr>
          <p:cNvPr id="28720" name="ZoneTexte 110"/>
          <p:cNvSpPr txBox="1">
            <a:spLocks noChangeArrowheads="1"/>
          </p:cNvSpPr>
          <p:nvPr/>
        </p:nvSpPr>
        <p:spPr bwMode="auto">
          <a:xfrm>
            <a:off x="460375" y="547687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i=4</a:t>
            </a:r>
          </a:p>
        </p:txBody>
      </p:sp>
      <p:sp>
        <p:nvSpPr>
          <p:cNvPr id="113" name="ZoneTexte 112"/>
          <p:cNvSpPr txBox="1"/>
          <p:nvPr/>
        </p:nvSpPr>
        <p:spPr>
          <a:xfrm>
            <a:off x="1468438" y="3957638"/>
            <a:ext cx="503237" cy="504825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j=1</a:t>
            </a:r>
          </a:p>
        </p:txBody>
      </p:sp>
      <p:sp>
        <p:nvSpPr>
          <p:cNvPr id="28722" name="ZoneTexte 113"/>
          <p:cNvSpPr txBox="1">
            <a:spLocks noChangeArrowheads="1"/>
          </p:cNvSpPr>
          <p:nvPr/>
        </p:nvSpPr>
        <p:spPr bwMode="auto">
          <a:xfrm>
            <a:off x="1971675" y="3957638"/>
            <a:ext cx="504825" cy="5048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j=2</a:t>
            </a:r>
          </a:p>
        </p:txBody>
      </p:sp>
      <p:sp>
        <p:nvSpPr>
          <p:cNvPr id="28723" name="ZoneTexte 114"/>
          <p:cNvSpPr txBox="1">
            <a:spLocks noChangeArrowheads="1"/>
          </p:cNvSpPr>
          <p:nvPr/>
        </p:nvSpPr>
        <p:spPr bwMode="auto">
          <a:xfrm>
            <a:off x="1463675" y="3452813"/>
            <a:ext cx="504825" cy="50323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j=1</a:t>
            </a:r>
          </a:p>
        </p:txBody>
      </p:sp>
      <p:sp>
        <p:nvSpPr>
          <p:cNvPr id="28724" name="ZoneTexte 115"/>
          <p:cNvSpPr txBox="1">
            <a:spLocks noChangeArrowheads="1"/>
          </p:cNvSpPr>
          <p:nvPr/>
        </p:nvSpPr>
        <p:spPr bwMode="auto">
          <a:xfrm>
            <a:off x="1971675" y="3451225"/>
            <a:ext cx="504825" cy="5048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j=2</a:t>
            </a:r>
          </a:p>
        </p:txBody>
      </p:sp>
      <p:sp>
        <p:nvSpPr>
          <p:cNvPr id="28725" name="ZoneTexte 116"/>
          <p:cNvSpPr txBox="1">
            <a:spLocks noChangeArrowheads="1"/>
          </p:cNvSpPr>
          <p:nvPr/>
        </p:nvSpPr>
        <p:spPr bwMode="auto">
          <a:xfrm>
            <a:off x="2476500" y="3451225"/>
            <a:ext cx="503238" cy="5048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j=3</a:t>
            </a:r>
          </a:p>
        </p:txBody>
      </p:sp>
      <p:sp>
        <p:nvSpPr>
          <p:cNvPr id="28726" name="ZoneTexte 121"/>
          <p:cNvSpPr txBox="1">
            <a:spLocks noChangeArrowheads="1"/>
          </p:cNvSpPr>
          <p:nvPr/>
        </p:nvSpPr>
        <p:spPr bwMode="auto">
          <a:xfrm>
            <a:off x="2476500" y="4465638"/>
            <a:ext cx="503238" cy="50323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j=3</a:t>
            </a:r>
          </a:p>
        </p:txBody>
      </p:sp>
      <p:sp>
        <p:nvSpPr>
          <p:cNvPr id="123" name="ZoneTexte 122"/>
          <p:cNvSpPr txBox="1"/>
          <p:nvPr/>
        </p:nvSpPr>
        <p:spPr>
          <a:xfrm>
            <a:off x="1971675" y="4465638"/>
            <a:ext cx="504825" cy="503237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j=2</a:t>
            </a:r>
          </a:p>
        </p:txBody>
      </p:sp>
      <p:sp>
        <p:nvSpPr>
          <p:cNvPr id="28728" name="ZoneTexte 123"/>
          <p:cNvSpPr txBox="1">
            <a:spLocks noChangeArrowheads="1"/>
          </p:cNvSpPr>
          <p:nvPr/>
        </p:nvSpPr>
        <p:spPr bwMode="auto">
          <a:xfrm>
            <a:off x="2476500" y="3957638"/>
            <a:ext cx="503238" cy="5048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j=3</a:t>
            </a:r>
          </a:p>
        </p:txBody>
      </p:sp>
      <p:sp>
        <p:nvSpPr>
          <p:cNvPr id="125" name="ZoneTexte 124"/>
          <p:cNvSpPr txBox="1"/>
          <p:nvPr/>
        </p:nvSpPr>
        <p:spPr>
          <a:xfrm>
            <a:off x="1468438" y="4975225"/>
            <a:ext cx="503237" cy="504825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j=1</a:t>
            </a:r>
          </a:p>
        </p:txBody>
      </p:sp>
      <p:sp>
        <p:nvSpPr>
          <p:cNvPr id="126" name="ZoneTexte 125"/>
          <p:cNvSpPr txBox="1"/>
          <p:nvPr/>
        </p:nvSpPr>
        <p:spPr>
          <a:xfrm>
            <a:off x="2476500" y="4975225"/>
            <a:ext cx="503238" cy="504825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j=3</a:t>
            </a:r>
          </a:p>
        </p:txBody>
      </p:sp>
      <p:sp>
        <p:nvSpPr>
          <p:cNvPr id="127" name="ZoneTexte 126"/>
          <p:cNvSpPr txBox="1"/>
          <p:nvPr/>
        </p:nvSpPr>
        <p:spPr>
          <a:xfrm>
            <a:off x="1971675" y="4975225"/>
            <a:ext cx="504825" cy="504825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j=2</a:t>
            </a:r>
          </a:p>
        </p:txBody>
      </p:sp>
      <p:sp>
        <p:nvSpPr>
          <p:cNvPr id="128" name="ZoneTexte 127"/>
          <p:cNvSpPr txBox="1"/>
          <p:nvPr/>
        </p:nvSpPr>
        <p:spPr>
          <a:xfrm>
            <a:off x="963613" y="5476875"/>
            <a:ext cx="504825" cy="504825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j=0</a:t>
            </a:r>
          </a:p>
        </p:txBody>
      </p:sp>
      <p:sp>
        <p:nvSpPr>
          <p:cNvPr id="129" name="ZoneTexte 128"/>
          <p:cNvSpPr txBox="1"/>
          <p:nvPr/>
        </p:nvSpPr>
        <p:spPr>
          <a:xfrm>
            <a:off x="1468438" y="5480050"/>
            <a:ext cx="503237" cy="503238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j=1</a:t>
            </a:r>
          </a:p>
        </p:txBody>
      </p:sp>
      <p:sp>
        <p:nvSpPr>
          <p:cNvPr id="130" name="ZoneTexte 129"/>
          <p:cNvSpPr txBox="1"/>
          <p:nvPr/>
        </p:nvSpPr>
        <p:spPr>
          <a:xfrm>
            <a:off x="2476500" y="5480050"/>
            <a:ext cx="503238" cy="503238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j=3</a:t>
            </a:r>
          </a:p>
        </p:txBody>
      </p:sp>
      <p:sp>
        <p:nvSpPr>
          <p:cNvPr id="131" name="ZoneTexte 130"/>
          <p:cNvSpPr txBox="1"/>
          <p:nvPr/>
        </p:nvSpPr>
        <p:spPr>
          <a:xfrm>
            <a:off x="1971675" y="5480050"/>
            <a:ext cx="504825" cy="503238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j=2</a:t>
            </a:r>
          </a:p>
        </p:txBody>
      </p:sp>
      <p:sp>
        <p:nvSpPr>
          <p:cNvPr id="28736" name="ZoneTexte 131"/>
          <p:cNvSpPr txBox="1">
            <a:spLocks noChangeArrowheads="1"/>
          </p:cNvSpPr>
          <p:nvPr/>
        </p:nvSpPr>
        <p:spPr bwMode="auto">
          <a:xfrm>
            <a:off x="2979738" y="3451225"/>
            <a:ext cx="503237" cy="5048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j=4</a:t>
            </a:r>
          </a:p>
        </p:txBody>
      </p:sp>
      <p:sp>
        <p:nvSpPr>
          <p:cNvPr id="28737" name="ZoneTexte 132"/>
          <p:cNvSpPr txBox="1">
            <a:spLocks noChangeArrowheads="1"/>
          </p:cNvSpPr>
          <p:nvPr/>
        </p:nvSpPr>
        <p:spPr bwMode="auto">
          <a:xfrm>
            <a:off x="2979738" y="4465638"/>
            <a:ext cx="503237" cy="50323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j=4</a:t>
            </a:r>
          </a:p>
        </p:txBody>
      </p:sp>
      <p:sp>
        <p:nvSpPr>
          <p:cNvPr id="28738" name="ZoneTexte 133"/>
          <p:cNvSpPr txBox="1">
            <a:spLocks noChangeArrowheads="1"/>
          </p:cNvSpPr>
          <p:nvPr/>
        </p:nvSpPr>
        <p:spPr bwMode="auto">
          <a:xfrm>
            <a:off x="2979738" y="3957638"/>
            <a:ext cx="503237" cy="5048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j=4</a:t>
            </a:r>
          </a:p>
        </p:txBody>
      </p:sp>
      <p:sp>
        <p:nvSpPr>
          <p:cNvPr id="28739" name="ZoneTexte 134"/>
          <p:cNvSpPr txBox="1">
            <a:spLocks noChangeArrowheads="1"/>
          </p:cNvSpPr>
          <p:nvPr/>
        </p:nvSpPr>
        <p:spPr bwMode="auto">
          <a:xfrm>
            <a:off x="2979738" y="4975225"/>
            <a:ext cx="503237" cy="5048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j=4</a:t>
            </a:r>
          </a:p>
        </p:txBody>
      </p:sp>
      <p:sp>
        <p:nvSpPr>
          <p:cNvPr id="136" name="ZoneTexte 135"/>
          <p:cNvSpPr txBox="1"/>
          <p:nvPr/>
        </p:nvSpPr>
        <p:spPr>
          <a:xfrm>
            <a:off x="2979738" y="5480050"/>
            <a:ext cx="503237" cy="503238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j=4</a:t>
            </a:r>
          </a:p>
        </p:txBody>
      </p:sp>
      <p:cxnSp>
        <p:nvCxnSpPr>
          <p:cNvPr id="138" name="Connecteur droit 137"/>
          <p:cNvCxnSpPr/>
          <p:nvPr/>
        </p:nvCxnSpPr>
        <p:spPr>
          <a:xfrm>
            <a:off x="314325" y="4459288"/>
            <a:ext cx="330835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138"/>
          <p:cNvCxnSpPr/>
          <p:nvPr/>
        </p:nvCxnSpPr>
        <p:spPr>
          <a:xfrm>
            <a:off x="307975" y="4968875"/>
            <a:ext cx="330835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139"/>
          <p:cNvCxnSpPr/>
          <p:nvPr/>
        </p:nvCxnSpPr>
        <p:spPr>
          <a:xfrm>
            <a:off x="322263" y="5472113"/>
            <a:ext cx="3308350" cy="47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307975" y="3954463"/>
            <a:ext cx="330835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45" name="ZoneTexte 25"/>
          <p:cNvSpPr txBox="1">
            <a:spLocks noChangeArrowheads="1"/>
          </p:cNvSpPr>
          <p:nvPr/>
        </p:nvSpPr>
        <p:spPr bwMode="auto">
          <a:xfrm>
            <a:off x="441325" y="2671763"/>
            <a:ext cx="2673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(à ne pas faire!)</a:t>
            </a:r>
          </a:p>
          <a:p>
            <a:pPr eaLnBrk="1" hangingPunct="1"/>
            <a:r>
              <a:rPr lang="en-CA"/>
              <a:t>Si on faisait for ( j=0; …</a:t>
            </a:r>
          </a:p>
        </p:txBody>
      </p:sp>
      <p:sp>
        <p:nvSpPr>
          <p:cNvPr id="28746" name="ZoneTexte 26"/>
          <p:cNvSpPr txBox="1">
            <a:spLocks noChangeArrowheads="1"/>
          </p:cNvSpPr>
          <p:nvPr/>
        </p:nvSpPr>
        <p:spPr bwMode="auto">
          <a:xfrm>
            <a:off x="465138" y="6061075"/>
            <a:ext cx="31575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Les cases grises sont des paires inutiles à parcourir.</a:t>
            </a:r>
          </a:p>
        </p:txBody>
      </p:sp>
      <p:cxnSp>
        <p:nvCxnSpPr>
          <p:cNvPr id="29" name="Connecteur droit 28"/>
          <p:cNvCxnSpPr/>
          <p:nvPr/>
        </p:nvCxnSpPr>
        <p:spPr>
          <a:xfrm>
            <a:off x="0" y="2636838"/>
            <a:ext cx="39957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>
            <a:off x="3995738" y="2636838"/>
            <a:ext cx="0" cy="41989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sampleOutp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Comment sélectionner des noeuds?</a:t>
            </a:r>
          </a:p>
        </p:txBody>
      </p:sp>
      <p:sp>
        <p:nvSpPr>
          <p:cNvPr id="77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Cliquer sur des noeuds individuels pour les sélectionner / désélectionner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Sélection rectangle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Sélection lasso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Sélection en fonction de la structure du réseau (comment?)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mtClean="0"/>
              <a:t>Question: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Comment éviter des changements de mode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rectangleLas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28800"/>
            <a:ext cx="8208963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Selecting a subset with rectangle/lasso</a:t>
            </a:r>
          </a:p>
        </p:txBody>
      </p:sp>
      <p:sp>
        <p:nvSpPr>
          <p:cNvPr id="150532" name="Text Box 4"/>
          <p:cNvSpPr txBox="1">
            <a:spLocks noChangeArrowheads="1"/>
          </p:cNvSpPr>
          <p:nvPr/>
        </p:nvSpPr>
        <p:spPr bwMode="auto">
          <a:xfrm>
            <a:off x="3200400" y="57150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ea typeface="新細明體" pitchFamily="18" charset="-120"/>
              </a:rPr>
              <a:t>[Saund et al., 2003]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nodeMen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44675"/>
            <a:ext cx="7934325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Selecting a subset by dragging out radius of neighborhood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nodeMen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44675"/>
            <a:ext cx="7934325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Selecting a subset by dragging out radius of neighborhood</a:t>
            </a:r>
          </a:p>
        </p:txBody>
      </p:sp>
      <p:sp>
        <p:nvSpPr>
          <p:cNvPr id="152580" name="Rectangle 4"/>
          <p:cNvSpPr>
            <a:spLocks noChangeArrowheads="1"/>
          </p:cNvSpPr>
          <p:nvPr/>
        </p:nvSpPr>
        <p:spPr bwMode="auto">
          <a:xfrm>
            <a:off x="457200" y="4038600"/>
            <a:ext cx="4038600" cy="2438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kumimoji="1" lang="en-US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Remarque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L’interface utilise seulement 2 boutons pour accéder à …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3 menus radiaux supplémentaires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4 techniques de sélection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Le hotbox (dans lequel on pourrait</a:t>
            </a:r>
            <a:br>
              <a:rPr lang="en-US" smtClean="0"/>
            </a:br>
            <a:r>
              <a:rPr lang="en-US" smtClean="0"/>
              <a:t>mettre des centaines de commandes)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 "/>
            </a:pPr>
            <a:r>
              <a:rPr lang="en-US" smtClean="0"/>
              <a:t>… sans panneaux ou de barres d’outils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Ce qui laisse beaucoup d’autres boutons pouvant servir à des raccourcis, au besoin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Tests avec des utilisateurs</a:t>
            </a:r>
          </a:p>
        </p:txBody>
      </p:sp>
      <p:pic>
        <p:nvPicPr>
          <p:cNvPr id="154627" name="Picture 3" descr="userTesting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524000"/>
            <a:ext cx="7543800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NAViGaTOR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447800"/>
            <a:ext cx="3886200" cy="4678363"/>
          </a:xfrm>
        </p:spPr>
        <p:txBody>
          <a:bodyPr/>
          <a:lstStyle/>
          <a:p>
            <a:pPr eaLnBrk="1" hangingPunct="1"/>
            <a:r>
              <a:rPr lang="en-US" sz="2400" smtClean="0"/>
              <a:t>Logiciel gratuit d’analyse et de visualisation de réseaux biologiques</a:t>
            </a:r>
          </a:p>
          <a:p>
            <a:pPr eaLnBrk="1" hangingPunct="1"/>
            <a:r>
              <a:rPr lang="en-US" sz="2400" smtClean="0"/>
              <a:t>On y retrouve une version de notre hotbox</a:t>
            </a:r>
          </a:p>
        </p:txBody>
      </p:sp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66800"/>
            <a:ext cx="478313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4648200" y="6096000"/>
            <a:ext cx="419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ea typeface="新細明體" pitchFamily="18" charset="-120"/>
              </a:rPr>
              <a:t>http://ophid.utoronto.ca/navigator/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836613"/>
            <a:ext cx="8534400" cy="47259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Pour plus d’informations …</a:t>
            </a:r>
          </a:p>
          <a:p>
            <a:pPr eaLnBrk="1" hangingPunct="1"/>
            <a:endParaRPr lang="en-US" sz="1800" smtClean="0"/>
          </a:p>
          <a:p>
            <a:pPr eaLnBrk="1" hangingPunct="1"/>
            <a:endParaRPr lang="en-US" sz="1800" smtClean="0"/>
          </a:p>
          <a:p>
            <a:pPr eaLnBrk="1" hangingPunct="1"/>
            <a:r>
              <a:rPr lang="en-US" sz="1800" smtClean="0"/>
              <a:t>http://profs.etsmtl.ca/mmcguffin/research/hotterBox/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5099050"/>
          </a:xfrm>
        </p:spPr>
        <p:txBody>
          <a:bodyPr/>
          <a:lstStyle/>
          <a:p>
            <a:pPr eaLnBrk="1" hangingPunct="1"/>
            <a:r>
              <a:rPr lang="en-US" smtClean="0"/>
              <a:t>Quelques directions futures de recherche en visualisation de réseaux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oneTexte 2"/>
          <p:cNvSpPr txBox="1">
            <a:spLocks noChangeArrowheads="1"/>
          </p:cNvSpPr>
          <p:nvPr/>
        </p:nvSpPr>
        <p:spPr bwMode="auto">
          <a:xfrm>
            <a:off x="198438" y="1052513"/>
            <a:ext cx="8755062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…</a:t>
            </a:r>
          </a:p>
          <a:p>
            <a:pPr eaLnBrk="1" hangingPunct="1"/>
            <a:r>
              <a:rPr lang="en-CA" sz="1400"/>
              <a:t>// spring force</a:t>
            </a:r>
          </a:p>
          <a:p>
            <a:pPr eaLnBrk="1" hangingPunct="1"/>
            <a:r>
              <a:rPr lang="en-CA" sz="1400"/>
              <a:t>for ( int i = 0; i &lt; nodes.size(); ++i ) {</a:t>
            </a:r>
          </a:p>
          <a:p>
            <a:pPr eaLnBrk="1" hangingPunct="1"/>
            <a:r>
              <a:rPr lang="en-CA" sz="1400"/>
              <a:t>	Node n1 = nodes.get(i);</a:t>
            </a:r>
          </a:p>
          <a:p>
            <a:pPr eaLnBrk="1" hangingPunct="1"/>
            <a:r>
              <a:rPr lang="en-CA" sz="1400"/>
              <a:t>	for ( int k = 0; k &lt; n1.neighbours.size(); ++k ) {</a:t>
            </a:r>
          </a:p>
          <a:p>
            <a:pPr eaLnBrk="1" hangingPunct="1"/>
            <a:r>
              <a:rPr lang="en-CA" sz="1400"/>
              <a:t>		Node n2 = n1.neighbours.get( k );</a:t>
            </a:r>
          </a:p>
          <a:p>
            <a:pPr eaLnBrk="1" hangingPunct="1"/>
            <a:r>
              <a:rPr lang="en-CA" sz="1400"/>
              <a:t>		int j = network.getIndexOfNode( n2 ); // obtenir l’indice dans le vecteur global</a:t>
            </a:r>
          </a:p>
          <a:p>
            <a:pPr eaLnBrk="1" hangingPunct="1"/>
            <a:r>
              <a:rPr lang="en-CA" sz="1400"/>
              <a:t>		if ( j &lt; i )</a:t>
            </a:r>
          </a:p>
          <a:p>
            <a:pPr eaLnBrk="1" hangingPunct="1"/>
            <a:r>
              <a:rPr lang="en-CA" sz="1400"/>
              <a:t>			continue;</a:t>
            </a:r>
          </a:p>
          <a:p>
            <a:pPr eaLnBrk="1" hangingPunct="1"/>
            <a:r>
              <a:rPr lang="en-CA" sz="1400"/>
              <a:t>		float dx = n2.x − n1.x;</a:t>
            </a:r>
          </a:p>
          <a:p>
            <a:pPr eaLnBrk="1" hangingPunct="1"/>
            <a:r>
              <a:rPr lang="en-CA" sz="1400"/>
              <a:t>		float dy = n2.y − n1.y;</a:t>
            </a:r>
          </a:p>
          <a:p>
            <a:pPr eaLnBrk="1" hangingPunct="1"/>
            <a:r>
              <a:rPr lang="en-CA" sz="1400"/>
              <a:t>		float distance = (float)Math.sqrt( dx*dx + dy*dy );</a:t>
            </a:r>
          </a:p>
          <a:p>
            <a:pPr eaLnBrk="1" hangingPunct="1"/>
            <a:r>
              <a:rPr lang="en-CA" sz="1400"/>
              <a:t>		if ( distance &gt; 0 ) {</a:t>
            </a:r>
          </a:p>
          <a:p>
            <a:pPr eaLnBrk="1" hangingPunct="1"/>
            <a:r>
              <a:rPr lang="en-CA" sz="1400"/>
              <a:t>			float distanceFromRestLength = distance − SPRING_REST_LENGTH;</a:t>
            </a:r>
          </a:p>
          <a:p>
            <a:pPr eaLnBrk="1" hangingPunct="1"/>
            <a:r>
              <a:rPr lang="en-CA" sz="1400"/>
              <a:t>			float force = k * distanceFromRestLength;</a:t>
            </a:r>
          </a:p>
          <a:p>
            <a:pPr eaLnBrk="1" hangingPunct="1"/>
            <a:r>
              <a:rPr lang="en-CA" sz="1400"/>
              <a:t>			dx *= force / distance;</a:t>
            </a:r>
          </a:p>
          <a:p>
            <a:pPr eaLnBrk="1" hangingPunct="1"/>
            <a:r>
              <a:rPr lang="en-CA" sz="1400"/>
              <a:t>			dy *= force / distance;</a:t>
            </a:r>
          </a:p>
          <a:p>
            <a:pPr eaLnBrk="1" hangingPunct="1"/>
            <a:endParaRPr lang="en-CA" sz="1400"/>
          </a:p>
          <a:p>
            <a:pPr eaLnBrk="1" hangingPunct="1"/>
            <a:r>
              <a:rPr lang="en-CA" sz="1400"/>
              <a:t>			n1.forceX += dx;</a:t>
            </a:r>
          </a:p>
          <a:p>
            <a:pPr eaLnBrk="1" hangingPunct="1"/>
            <a:r>
              <a:rPr lang="en-CA" sz="1400"/>
              <a:t>			n1.forceY += dy;</a:t>
            </a:r>
          </a:p>
          <a:p>
            <a:pPr eaLnBrk="1" hangingPunct="1"/>
            <a:r>
              <a:rPr lang="en-CA" sz="1400"/>
              <a:t>			n2.forceX −= dx;</a:t>
            </a:r>
          </a:p>
          <a:p>
            <a:pPr eaLnBrk="1" hangingPunct="1"/>
            <a:r>
              <a:rPr lang="en-CA" sz="1400"/>
              <a:t>			n2.forceY −= dy;</a:t>
            </a:r>
          </a:p>
          <a:p>
            <a:pPr eaLnBrk="1" hangingPunct="1"/>
            <a:r>
              <a:rPr lang="en-CA" sz="1400"/>
              <a:t>		}</a:t>
            </a:r>
          </a:p>
          <a:p>
            <a:pPr eaLnBrk="1" hangingPunct="1"/>
            <a:r>
              <a:rPr lang="en-CA" sz="1400"/>
              <a:t>	}</a:t>
            </a:r>
          </a:p>
          <a:p>
            <a:pPr eaLnBrk="1" hangingPunct="1"/>
            <a:r>
              <a:rPr lang="en-CA" sz="1400"/>
              <a:t>}</a:t>
            </a:r>
          </a:p>
          <a:p>
            <a:pPr eaLnBrk="1" hangingPunct="1"/>
            <a:r>
              <a:rPr lang="en-CA" sz="1400"/>
              <a:t>…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576763" y="2627313"/>
            <a:ext cx="1905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Pourquoi ?</a:t>
            </a: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195763" y="2703513"/>
            <a:ext cx="381000" cy="228600"/>
          </a:xfrm>
          <a:prstGeom prst="lef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84313"/>
          </a:xfrm>
        </p:spPr>
        <p:txBody>
          <a:bodyPr/>
          <a:lstStyle/>
          <a:p>
            <a:pPr eaLnBrk="1" hangingPunct="1"/>
            <a:r>
              <a:rPr lang="en-US" dirty="0" smtClean="0"/>
              <a:t>Placement par </a:t>
            </a:r>
            <a:r>
              <a:rPr lang="en-US" dirty="0"/>
              <a:t>forces</a:t>
            </a:r>
            <a:br>
              <a:rPr lang="en-US" dirty="0"/>
            </a:br>
            <a:r>
              <a:rPr lang="en-US" sz="1600" dirty="0" err="1" smtClean="0"/>
              <a:t>Extrait</a:t>
            </a:r>
            <a:r>
              <a:rPr lang="en-US" sz="1600" dirty="0" smtClean="0"/>
              <a:t> de code de  </a:t>
            </a:r>
            <a:r>
              <a:rPr lang="en-US" sz="1600" dirty="0" smtClean="0">
                <a:hlinkClick r:id="rId2"/>
              </a:rPr>
              <a:t>http</a:t>
            </a:r>
            <a:r>
              <a:rPr lang="en-US" sz="1600" dirty="0">
                <a:hlinkClick r:id="rId2"/>
              </a:rPr>
              <a:t>://profs.etsmtl.ca/mmcguffin/code/#</a:t>
            </a:r>
            <a:r>
              <a:rPr lang="en-US" sz="1600" dirty="0" smtClean="0">
                <a:hlinkClick r:id="rId2"/>
              </a:rPr>
              <a:t>SimpleNetworkVisualizer</a:t>
            </a:r>
            <a:r>
              <a:rPr lang="en-US" sz="16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Étape</a:t>
            </a:r>
            <a:r>
              <a:rPr lang="en-US" dirty="0" smtClean="0"/>
              <a:t> 3/4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938" name="Group 2"/>
          <p:cNvGrpSpPr>
            <a:grpSpLocks/>
          </p:cNvGrpSpPr>
          <p:nvPr/>
        </p:nvGrpSpPr>
        <p:grpSpPr bwMode="auto">
          <a:xfrm>
            <a:off x="611188" y="188913"/>
            <a:ext cx="7921625" cy="6342062"/>
            <a:chOff x="340" y="119"/>
            <a:chExt cx="4990" cy="3995"/>
          </a:xfrm>
        </p:grpSpPr>
        <p:pic>
          <p:nvPicPr>
            <p:cNvPr id="167962" name="Picture 3" descr="0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88" y="-129"/>
              <a:ext cx="1954" cy="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963" name="Picture 4" descr="0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88" y="1912"/>
              <a:ext cx="1954" cy="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964" name="Picture 5" descr="0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128" y="-129"/>
              <a:ext cx="1954" cy="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965" name="Picture 6" descr="0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128" y="1912"/>
              <a:ext cx="1954" cy="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7939" name="Freeform 7"/>
          <p:cNvSpPr>
            <a:spLocks/>
          </p:cNvSpPr>
          <p:nvPr/>
        </p:nvSpPr>
        <p:spPr bwMode="auto">
          <a:xfrm>
            <a:off x="2212975" y="4930775"/>
            <a:ext cx="1395413" cy="1262063"/>
          </a:xfrm>
          <a:custGeom>
            <a:avLst/>
            <a:gdLst>
              <a:gd name="T0" fmla="*/ 2147483647 w 879"/>
              <a:gd name="T1" fmla="*/ 2147483647 h 795"/>
              <a:gd name="T2" fmla="*/ 2147483647 w 879"/>
              <a:gd name="T3" fmla="*/ 2147483647 h 795"/>
              <a:gd name="T4" fmla="*/ 2147483647 w 879"/>
              <a:gd name="T5" fmla="*/ 2147483647 h 795"/>
              <a:gd name="T6" fmla="*/ 2147483647 w 879"/>
              <a:gd name="T7" fmla="*/ 2147483647 h 795"/>
              <a:gd name="T8" fmla="*/ 2147483647 w 879"/>
              <a:gd name="T9" fmla="*/ 2147483647 h 795"/>
              <a:gd name="T10" fmla="*/ 2147483647 w 879"/>
              <a:gd name="T11" fmla="*/ 2147483647 h 795"/>
              <a:gd name="T12" fmla="*/ 2147483647 w 879"/>
              <a:gd name="T13" fmla="*/ 2147483647 h 795"/>
              <a:gd name="T14" fmla="*/ 2147483647 w 879"/>
              <a:gd name="T15" fmla="*/ 2147483647 h 795"/>
              <a:gd name="T16" fmla="*/ 2147483647 w 879"/>
              <a:gd name="T17" fmla="*/ 2147483647 h 795"/>
              <a:gd name="T18" fmla="*/ 2147483647 w 879"/>
              <a:gd name="T19" fmla="*/ 2147483647 h 795"/>
              <a:gd name="T20" fmla="*/ 2147483647 w 879"/>
              <a:gd name="T21" fmla="*/ 2147483647 h 795"/>
              <a:gd name="T22" fmla="*/ 2147483647 w 879"/>
              <a:gd name="T23" fmla="*/ 2147483647 h 795"/>
              <a:gd name="T24" fmla="*/ 2147483647 w 879"/>
              <a:gd name="T25" fmla="*/ 2147483647 h 795"/>
              <a:gd name="T26" fmla="*/ 2147483647 w 879"/>
              <a:gd name="T27" fmla="*/ 2147483647 h 795"/>
              <a:gd name="T28" fmla="*/ 2147483647 w 879"/>
              <a:gd name="T29" fmla="*/ 2147483647 h 795"/>
              <a:gd name="T30" fmla="*/ 2147483647 w 879"/>
              <a:gd name="T31" fmla="*/ 2147483647 h 795"/>
              <a:gd name="T32" fmla="*/ 2147483647 w 879"/>
              <a:gd name="T33" fmla="*/ 2147483647 h 795"/>
              <a:gd name="T34" fmla="*/ 2147483647 w 879"/>
              <a:gd name="T35" fmla="*/ 0 h 795"/>
              <a:gd name="T36" fmla="*/ 2147483647 w 879"/>
              <a:gd name="T37" fmla="*/ 2147483647 h 795"/>
              <a:gd name="T38" fmla="*/ 2147483647 w 879"/>
              <a:gd name="T39" fmla="*/ 2147483647 h 795"/>
              <a:gd name="T40" fmla="*/ 2147483647 w 879"/>
              <a:gd name="T41" fmla="*/ 2147483647 h 795"/>
              <a:gd name="T42" fmla="*/ 2147483647 w 879"/>
              <a:gd name="T43" fmla="*/ 2147483647 h 795"/>
              <a:gd name="T44" fmla="*/ 2147483647 w 879"/>
              <a:gd name="T45" fmla="*/ 2147483647 h 79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79"/>
              <a:gd name="T70" fmla="*/ 0 h 795"/>
              <a:gd name="T71" fmla="*/ 879 w 879"/>
              <a:gd name="T72" fmla="*/ 795 h 79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79" h="795">
                <a:moveTo>
                  <a:pt x="5" y="170"/>
                </a:moveTo>
                <a:cubicBezTo>
                  <a:pt x="8" y="251"/>
                  <a:pt x="1" y="439"/>
                  <a:pt x="92" y="499"/>
                </a:cubicBezTo>
                <a:cubicBezTo>
                  <a:pt x="106" y="520"/>
                  <a:pt x="118" y="548"/>
                  <a:pt x="139" y="561"/>
                </a:cubicBezTo>
                <a:cubicBezTo>
                  <a:pt x="149" y="590"/>
                  <a:pt x="169" y="599"/>
                  <a:pt x="195" y="617"/>
                </a:cubicBezTo>
                <a:cubicBezTo>
                  <a:pt x="227" y="639"/>
                  <a:pt x="252" y="667"/>
                  <a:pt x="288" y="684"/>
                </a:cubicBezTo>
                <a:cubicBezTo>
                  <a:pt x="301" y="698"/>
                  <a:pt x="316" y="701"/>
                  <a:pt x="334" y="710"/>
                </a:cubicBezTo>
                <a:cubicBezTo>
                  <a:pt x="355" y="731"/>
                  <a:pt x="378" y="741"/>
                  <a:pt x="406" y="746"/>
                </a:cubicBezTo>
                <a:cubicBezTo>
                  <a:pt x="467" y="775"/>
                  <a:pt x="531" y="779"/>
                  <a:pt x="596" y="792"/>
                </a:cubicBezTo>
                <a:cubicBezTo>
                  <a:pt x="625" y="791"/>
                  <a:pt x="703" y="795"/>
                  <a:pt x="740" y="777"/>
                </a:cubicBezTo>
                <a:cubicBezTo>
                  <a:pt x="817" y="740"/>
                  <a:pt x="861" y="624"/>
                  <a:pt x="874" y="545"/>
                </a:cubicBezTo>
                <a:cubicBezTo>
                  <a:pt x="872" y="500"/>
                  <a:pt x="879" y="428"/>
                  <a:pt x="848" y="386"/>
                </a:cubicBezTo>
                <a:cubicBezTo>
                  <a:pt x="841" y="356"/>
                  <a:pt x="824" y="325"/>
                  <a:pt x="807" y="299"/>
                </a:cubicBezTo>
                <a:cubicBezTo>
                  <a:pt x="801" y="279"/>
                  <a:pt x="791" y="267"/>
                  <a:pt x="776" y="252"/>
                </a:cubicBezTo>
                <a:cubicBezTo>
                  <a:pt x="766" y="221"/>
                  <a:pt x="748" y="220"/>
                  <a:pt x="730" y="191"/>
                </a:cubicBezTo>
                <a:cubicBezTo>
                  <a:pt x="713" y="163"/>
                  <a:pt x="690" y="135"/>
                  <a:pt x="658" y="124"/>
                </a:cubicBezTo>
                <a:cubicBezTo>
                  <a:pt x="640" y="104"/>
                  <a:pt x="622" y="94"/>
                  <a:pt x="596" y="88"/>
                </a:cubicBezTo>
                <a:cubicBezTo>
                  <a:pt x="569" y="68"/>
                  <a:pt x="535" y="64"/>
                  <a:pt x="504" y="52"/>
                </a:cubicBezTo>
                <a:cubicBezTo>
                  <a:pt x="434" y="25"/>
                  <a:pt x="368" y="9"/>
                  <a:pt x="293" y="0"/>
                </a:cubicBezTo>
                <a:cubicBezTo>
                  <a:pt x="249" y="2"/>
                  <a:pt x="210" y="0"/>
                  <a:pt x="169" y="11"/>
                </a:cubicBezTo>
                <a:cubicBezTo>
                  <a:pt x="144" y="17"/>
                  <a:pt x="127" y="30"/>
                  <a:pt x="103" y="36"/>
                </a:cubicBezTo>
                <a:cubicBezTo>
                  <a:pt x="85" y="45"/>
                  <a:pt x="70" y="56"/>
                  <a:pt x="51" y="62"/>
                </a:cubicBezTo>
                <a:cubicBezTo>
                  <a:pt x="36" y="72"/>
                  <a:pt x="10" y="98"/>
                  <a:pt x="10" y="98"/>
                </a:cubicBezTo>
                <a:cubicBezTo>
                  <a:pt x="0" y="127"/>
                  <a:pt x="1" y="138"/>
                  <a:pt x="5" y="170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67940" name="Freeform 8"/>
          <p:cNvSpPr>
            <a:spLocks/>
          </p:cNvSpPr>
          <p:nvPr/>
        </p:nvSpPr>
        <p:spPr bwMode="auto">
          <a:xfrm>
            <a:off x="534988" y="3676650"/>
            <a:ext cx="904875" cy="835025"/>
          </a:xfrm>
          <a:custGeom>
            <a:avLst/>
            <a:gdLst>
              <a:gd name="T0" fmla="*/ 2147483647 w 570"/>
              <a:gd name="T1" fmla="*/ 2147483647 h 526"/>
              <a:gd name="T2" fmla="*/ 2147483647 w 570"/>
              <a:gd name="T3" fmla="*/ 2147483647 h 526"/>
              <a:gd name="T4" fmla="*/ 2147483647 w 570"/>
              <a:gd name="T5" fmla="*/ 2147483647 h 526"/>
              <a:gd name="T6" fmla="*/ 2147483647 w 570"/>
              <a:gd name="T7" fmla="*/ 2147483647 h 526"/>
              <a:gd name="T8" fmla="*/ 2147483647 w 570"/>
              <a:gd name="T9" fmla="*/ 2147483647 h 526"/>
              <a:gd name="T10" fmla="*/ 2147483647 w 570"/>
              <a:gd name="T11" fmla="*/ 2147483647 h 526"/>
              <a:gd name="T12" fmla="*/ 2147483647 w 570"/>
              <a:gd name="T13" fmla="*/ 2147483647 h 526"/>
              <a:gd name="T14" fmla="*/ 2147483647 w 570"/>
              <a:gd name="T15" fmla="*/ 2147483647 h 526"/>
              <a:gd name="T16" fmla="*/ 2147483647 w 570"/>
              <a:gd name="T17" fmla="*/ 2147483647 h 526"/>
              <a:gd name="T18" fmla="*/ 2147483647 w 570"/>
              <a:gd name="T19" fmla="*/ 2147483647 h 526"/>
              <a:gd name="T20" fmla="*/ 2147483647 w 570"/>
              <a:gd name="T21" fmla="*/ 2147483647 h 526"/>
              <a:gd name="T22" fmla="*/ 2147483647 w 570"/>
              <a:gd name="T23" fmla="*/ 2147483647 h 526"/>
              <a:gd name="T24" fmla="*/ 2147483647 w 570"/>
              <a:gd name="T25" fmla="*/ 2147483647 h 526"/>
              <a:gd name="T26" fmla="*/ 2147483647 w 570"/>
              <a:gd name="T27" fmla="*/ 2147483647 h 52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70"/>
              <a:gd name="T43" fmla="*/ 0 h 526"/>
              <a:gd name="T44" fmla="*/ 570 w 570"/>
              <a:gd name="T45" fmla="*/ 526 h 52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70" h="526">
                <a:moveTo>
                  <a:pt x="105" y="51"/>
                </a:moveTo>
                <a:cubicBezTo>
                  <a:pt x="89" y="74"/>
                  <a:pt x="69" y="96"/>
                  <a:pt x="58" y="122"/>
                </a:cubicBezTo>
                <a:cubicBezTo>
                  <a:pt x="23" y="202"/>
                  <a:pt x="60" y="142"/>
                  <a:pt x="26" y="193"/>
                </a:cubicBezTo>
                <a:cubicBezTo>
                  <a:pt x="9" y="261"/>
                  <a:pt x="0" y="338"/>
                  <a:pt x="42" y="398"/>
                </a:cubicBezTo>
                <a:cubicBezTo>
                  <a:pt x="67" y="474"/>
                  <a:pt x="154" y="489"/>
                  <a:pt x="223" y="501"/>
                </a:cubicBezTo>
                <a:cubicBezTo>
                  <a:pt x="297" y="498"/>
                  <a:pt x="383" y="526"/>
                  <a:pt x="444" y="485"/>
                </a:cubicBezTo>
                <a:cubicBezTo>
                  <a:pt x="453" y="479"/>
                  <a:pt x="459" y="468"/>
                  <a:pt x="468" y="461"/>
                </a:cubicBezTo>
                <a:cubicBezTo>
                  <a:pt x="483" y="450"/>
                  <a:pt x="499" y="440"/>
                  <a:pt x="515" y="430"/>
                </a:cubicBezTo>
                <a:cubicBezTo>
                  <a:pt x="534" y="418"/>
                  <a:pt x="555" y="375"/>
                  <a:pt x="555" y="375"/>
                </a:cubicBezTo>
                <a:cubicBezTo>
                  <a:pt x="556" y="372"/>
                  <a:pt x="570" y="331"/>
                  <a:pt x="570" y="327"/>
                </a:cubicBezTo>
                <a:cubicBezTo>
                  <a:pt x="570" y="277"/>
                  <a:pt x="567" y="227"/>
                  <a:pt x="563" y="177"/>
                </a:cubicBezTo>
                <a:cubicBezTo>
                  <a:pt x="556" y="97"/>
                  <a:pt x="456" y="50"/>
                  <a:pt x="397" y="12"/>
                </a:cubicBezTo>
                <a:cubicBezTo>
                  <a:pt x="245" y="17"/>
                  <a:pt x="213" y="0"/>
                  <a:pt x="113" y="35"/>
                </a:cubicBezTo>
                <a:cubicBezTo>
                  <a:pt x="85" y="63"/>
                  <a:pt x="79" y="64"/>
                  <a:pt x="105" y="51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67941" name="Freeform 9"/>
          <p:cNvSpPr>
            <a:spLocks/>
          </p:cNvSpPr>
          <p:nvPr/>
        </p:nvSpPr>
        <p:spPr bwMode="auto">
          <a:xfrm>
            <a:off x="2605088" y="914400"/>
            <a:ext cx="784225" cy="1136650"/>
          </a:xfrm>
          <a:custGeom>
            <a:avLst/>
            <a:gdLst>
              <a:gd name="T0" fmla="*/ 2147483647 w 494"/>
              <a:gd name="T1" fmla="*/ 2147483647 h 716"/>
              <a:gd name="T2" fmla="*/ 2147483647 w 494"/>
              <a:gd name="T3" fmla="*/ 2147483647 h 716"/>
              <a:gd name="T4" fmla="*/ 2147483647 w 494"/>
              <a:gd name="T5" fmla="*/ 2147483647 h 716"/>
              <a:gd name="T6" fmla="*/ 2147483647 w 494"/>
              <a:gd name="T7" fmla="*/ 2147483647 h 716"/>
              <a:gd name="T8" fmla="*/ 2147483647 w 494"/>
              <a:gd name="T9" fmla="*/ 2147483647 h 716"/>
              <a:gd name="T10" fmla="*/ 2147483647 w 494"/>
              <a:gd name="T11" fmla="*/ 2147483647 h 716"/>
              <a:gd name="T12" fmla="*/ 0 w 494"/>
              <a:gd name="T13" fmla="*/ 2147483647 h 716"/>
              <a:gd name="T14" fmla="*/ 2147483647 w 494"/>
              <a:gd name="T15" fmla="*/ 2147483647 h 716"/>
              <a:gd name="T16" fmla="*/ 2147483647 w 494"/>
              <a:gd name="T17" fmla="*/ 2147483647 h 716"/>
              <a:gd name="T18" fmla="*/ 2147483647 w 494"/>
              <a:gd name="T19" fmla="*/ 2147483647 h 716"/>
              <a:gd name="T20" fmla="*/ 2147483647 w 494"/>
              <a:gd name="T21" fmla="*/ 2147483647 h 716"/>
              <a:gd name="T22" fmla="*/ 2147483647 w 494"/>
              <a:gd name="T23" fmla="*/ 2147483647 h 716"/>
              <a:gd name="T24" fmla="*/ 2147483647 w 494"/>
              <a:gd name="T25" fmla="*/ 2147483647 h 716"/>
              <a:gd name="T26" fmla="*/ 2147483647 w 494"/>
              <a:gd name="T27" fmla="*/ 2147483647 h 716"/>
              <a:gd name="T28" fmla="*/ 2147483647 w 494"/>
              <a:gd name="T29" fmla="*/ 2147483647 h 716"/>
              <a:gd name="T30" fmla="*/ 2147483647 w 494"/>
              <a:gd name="T31" fmla="*/ 2147483647 h 716"/>
              <a:gd name="T32" fmla="*/ 2147483647 w 494"/>
              <a:gd name="T33" fmla="*/ 2147483647 h 716"/>
              <a:gd name="T34" fmla="*/ 2147483647 w 494"/>
              <a:gd name="T35" fmla="*/ 2147483647 h 716"/>
              <a:gd name="T36" fmla="*/ 2147483647 w 494"/>
              <a:gd name="T37" fmla="*/ 0 h 716"/>
              <a:gd name="T38" fmla="*/ 2147483647 w 494"/>
              <a:gd name="T39" fmla="*/ 2147483647 h 716"/>
              <a:gd name="T40" fmla="*/ 2147483647 w 494"/>
              <a:gd name="T41" fmla="*/ 2147483647 h 716"/>
              <a:gd name="T42" fmla="*/ 2147483647 w 494"/>
              <a:gd name="T43" fmla="*/ 2147483647 h 7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94"/>
              <a:gd name="T67" fmla="*/ 0 h 716"/>
              <a:gd name="T68" fmla="*/ 494 w 494"/>
              <a:gd name="T69" fmla="*/ 716 h 7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94" h="716">
                <a:moveTo>
                  <a:pt x="308" y="39"/>
                </a:moveTo>
                <a:cubicBezTo>
                  <a:pt x="298" y="80"/>
                  <a:pt x="296" y="110"/>
                  <a:pt x="261" y="134"/>
                </a:cubicBezTo>
                <a:cubicBezTo>
                  <a:pt x="233" y="175"/>
                  <a:pt x="204" y="213"/>
                  <a:pt x="174" y="252"/>
                </a:cubicBezTo>
                <a:cubicBezTo>
                  <a:pt x="148" y="286"/>
                  <a:pt x="133" y="317"/>
                  <a:pt x="103" y="347"/>
                </a:cubicBezTo>
                <a:cubicBezTo>
                  <a:pt x="84" y="404"/>
                  <a:pt x="51" y="456"/>
                  <a:pt x="32" y="513"/>
                </a:cubicBezTo>
                <a:cubicBezTo>
                  <a:pt x="24" y="537"/>
                  <a:pt x="16" y="560"/>
                  <a:pt x="8" y="584"/>
                </a:cubicBezTo>
                <a:cubicBezTo>
                  <a:pt x="5" y="592"/>
                  <a:pt x="0" y="608"/>
                  <a:pt x="0" y="608"/>
                </a:cubicBezTo>
                <a:cubicBezTo>
                  <a:pt x="12" y="716"/>
                  <a:pt x="8" y="688"/>
                  <a:pt x="126" y="679"/>
                </a:cubicBezTo>
                <a:cubicBezTo>
                  <a:pt x="134" y="674"/>
                  <a:pt x="144" y="670"/>
                  <a:pt x="150" y="663"/>
                </a:cubicBezTo>
                <a:cubicBezTo>
                  <a:pt x="159" y="653"/>
                  <a:pt x="235" y="549"/>
                  <a:pt x="237" y="544"/>
                </a:cubicBezTo>
                <a:cubicBezTo>
                  <a:pt x="251" y="504"/>
                  <a:pt x="260" y="484"/>
                  <a:pt x="284" y="450"/>
                </a:cubicBezTo>
                <a:cubicBezTo>
                  <a:pt x="295" y="418"/>
                  <a:pt x="303" y="405"/>
                  <a:pt x="332" y="387"/>
                </a:cubicBezTo>
                <a:cubicBezTo>
                  <a:pt x="354" y="352"/>
                  <a:pt x="359" y="324"/>
                  <a:pt x="395" y="300"/>
                </a:cubicBezTo>
                <a:cubicBezTo>
                  <a:pt x="407" y="263"/>
                  <a:pt x="425" y="227"/>
                  <a:pt x="458" y="205"/>
                </a:cubicBezTo>
                <a:cubicBezTo>
                  <a:pt x="479" y="141"/>
                  <a:pt x="451" y="227"/>
                  <a:pt x="474" y="150"/>
                </a:cubicBezTo>
                <a:cubicBezTo>
                  <a:pt x="479" y="134"/>
                  <a:pt x="489" y="103"/>
                  <a:pt x="489" y="103"/>
                </a:cubicBezTo>
                <a:cubicBezTo>
                  <a:pt x="484" y="64"/>
                  <a:pt x="494" y="44"/>
                  <a:pt x="458" y="24"/>
                </a:cubicBezTo>
                <a:cubicBezTo>
                  <a:pt x="443" y="16"/>
                  <a:pt x="427" y="13"/>
                  <a:pt x="411" y="8"/>
                </a:cubicBezTo>
                <a:cubicBezTo>
                  <a:pt x="403" y="5"/>
                  <a:pt x="387" y="0"/>
                  <a:pt x="387" y="0"/>
                </a:cubicBezTo>
                <a:cubicBezTo>
                  <a:pt x="374" y="3"/>
                  <a:pt x="359" y="2"/>
                  <a:pt x="347" y="8"/>
                </a:cubicBezTo>
                <a:cubicBezTo>
                  <a:pt x="337" y="13"/>
                  <a:pt x="333" y="25"/>
                  <a:pt x="324" y="32"/>
                </a:cubicBezTo>
                <a:cubicBezTo>
                  <a:pt x="319" y="36"/>
                  <a:pt x="313" y="37"/>
                  <a:pt x="308" y="39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67942" name="Freeform 10"/>
          <p:cNvSpPr>
            <a:spLocks/>
          </p:cNvSpPr>
          <p:nvPr/>
        </p:nvSpPr>
        <p:spPr bwMode="auto">
          <a:xfrm>
            <a:off x="2154238" y="1901825"/>
            <a:ext cx="923925" cy="666750"/>
          </a:xfrm>
          <a:custGeom>
            <a:avLst/>
            <a:gdLst>
              <a:gd name="T0" fmla="*/ 0 w 582"/>
              <a:gd name="T1" fmla="*/ 2147483647 h 420"/>
              <a:gd name="T2" fmla="*/ 2147483647 w 582"/>
              <a:gd name="T3" fmla="*/ 2147483647 h 420"/>
              <a:gd name="T4" fmla="*/ 2147483647 w 582"/>
              <a:gd name="T5" fmla="*/ 2147483647 h 420"/>
              <a:gd name="T6" fmla="*/ 2147483647 w 582"/>
              <a:gd name="T7" fmla="*/ 2147483647 h 420"/>
              <a:gd name="T8" fmla="*/ 2147483647 w 582"/>
              <a:gd name="T9" fmla="*/ 2147483647 h 420"/>
              <a:gd name="T10" fmla="*/ 2147483647 w 582"/>
              <a:gd name="T11" fmla="*/ 2147483647 h 420"/>
              <a:gd name="T12" fmla="*/ 2147483647 w 582"/>
              <a:gd name="T13" fmla="*/ 2147483647 h 420"/>
              <a:gd name="T14" fmla="*/ 2147483647 w 582"/>
              <a:gd name="T15" fmla="*/ 2147483647 h 420"/>
              <a:gd name="T16" fmla="*/ 2147483647 w 582"/>
              <a:gd name="T17" fmla="*/ 2147483647 h 420"/>
              <a:gd name="T18" fmla="*/ 2147483647 w 582"/>
              <a:gd name="T19" fmla="*/ 2147483647 h 420"/>
              <a:gd name="T20" fmla="*/ 2147483647 w 582"/>
              <a:gd name="T21" fmla="*/ 2147483647 h 420"/>
              <a:gd name="T22" fmla="*/ 2147483647 w 582"/>
              <a:gd name="T23" fmla="*/ 2147483647 h 420"/>
              <a:gd name="T24" fmla="*/ 2147483647 w 582"/>
              <a:gd name="T25" fmla="*/ 2147483647 h 420"/>
              <a:gd name="T26" fmla="*/ 2147483647 w 582"/>
              <a:gd name="T27" fmla="*/ 2147483647 h 420"/>
              <a:gd name="T28" fmla="*/ 2147483647 w 582"/>
              <a:gd name="T29" fmla="*/ 2147483647 h 420"/>
              <a:gd name="T30" fmla="*/ 0 w 582"/>
              <a:gd name="T31" fmla="*/ 2147483647 h 4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82"/>
              <a:gd name="T49" fmla="*/ 0 h 420"/>
              <a:gd name="T50" fmla="*/ 582 w 582"/>
              <a:gd name="T51" fmla="*/ 420 h 42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82" h="420">
                <a:moveTo>
                  <a:pt x="0" y="96"/>
                </a:moveTo>
                <a:cubicBezTo>
                  <a:pt x="13" y="134"/>
                  <a:pt x="31" y="161"/>
                  <a:pt x="63" y="183"/>
                </a:cubicBezTo>
                <a:cubicBezTo>
                  <a:pt x="78" y="204"/>
                  <a:pt x="78" y="211"/>
                  <a:pt x="103" y="222"/>
                </a:cubicBezTo>
                <a:cubicBezTo>
                  <a:pt x="118" y="229"/>
                  <a:pt x="150" y="238"/>
                  <a:pt x="150" y="238"/>
                </a:cubicBezTo>
                <a:cubicBezTo>
                  <a:pt x="211" y="299"/>
                  <a:pt x="291" y="314"/>
                  <a:pt x="371" y="341"/>
                </a:cubicBezTo>
                <a:cubicBezTo>
                  <a:pt x="380" y="344"/>
                  <a:pt x="386" y="352"/>
                  <a:pt x="395" y="356"/>
                </a:cubicBezTo>
                <a:cubicBezTo>
                  <a:pt x="410" y="363"/>
                  <a:pt x="426" y="367"/>
                  <a:pt x="442" y="372"/>
                </a:cubicBezTo>
                <a:cubicBezTo>
                  <a:pt x="475" y="383"/>
                  <a:pt x="503" y="409"/>
                  <a:pt x="537" y="420"/>
                </a:cubicBezTo>
                <a:cubicBezTo>
                  <a:pt x="582" y="389"/>
                  <a:pt x="570" y="338"/>
                  <a:pt x="537" y="301"/>
                </a:cubicBezTo>
                <a:cubicBezTo>
                  <a:pt x="530" y="293"/>
                  <a:pt x="487" y="248"/>
                  <a:pt x="466" y="238"/>
                </a:cubicBezTo>
                <a:cubicBezTo>
                  <a:pt x="432" y="222"/>
                  <a:pt x="396" y="217"/>
                  <a:pt x="363" y="199"/>
                </a:cubicBezTo>
                <a:cubicBezTo>
                  <a:pt x="313" y="171"/>
                  <a:pt x="264" y="143"/>
                  <a:pt x="221" y="104"/>
                </a:cubicBezTo>
                <a:cubicBezTo>
                  <a:pt x="195" y="81"/>
                  <a:pt x="158" y="35"/>
                  <a:pt x="126" y="17"/>
                </a:cubicBezTo>
                <a:cubicBezTo>
                  <a:pt x="112" y="9"/>
                  <a:pt x="79" y="1"/>
                  <a:pt x="79" y="1"/>
                </a:cubicBezTo>
                <a:cubicBezTo>
                  <a:pt x="58" y="4"/>
                  <a:pt x="35" y="0"/>
                  <a:pt x="16" y="9"/>
                </a:cubicBezTo>
                <a:cubicBezTo>
                  <a:pt x="7" y="13"/>
                  <a:pt x="0" y="82"/>
                  <a:pt x="0" y="96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67943" name="Freeform 11"/>
          <p:cNvSpPr>
            <a:spLocks/>
          </p:cNvSpPr>
          <p:nvPr/>
        </p:nvSpPr>
        <p:spPr bwMode="auto">
          <a:xfrm>
            <a:off x="6424613" y="212725"/>
            <a:ext cx="2190750" cy="1822450"/>
          </a:xfrm>
          <a:custGeom>
            <a:avLst/>
            <a:gdLst>
              <a:gd name="T0" fmla="*/ 2147483647 w 1380"/>
              <a:gd name="T1" fmla="*/ 2147483647 h 1148"/>
              <a:gd name="T2" fmla="*/ 2147483647 w 1380"/>
              <a:gd name="T3" fmla="*/ 2147483647 h 1148"/>
              <a:gd name="T4" fmla="*/ 2147483647 w 1380"/>
              <a:gd name="T5" fmla="*/ 2147483647 h 1148"/>
              <a:gd name="T6" fmla="*/ 2147483647 w 1380"/>
              <a:gd name="T7" fmla="*/ 2147483647 h 1148"/>
              <a:gd name="T8" fmla="*/ 2147483647 w 1380"/>
              <a:gd name="T9" fmla="*/ 2147483647 h 1148"/>
              <a:gd name="T10" fmla="*/ 2147483647 w 1380"/>
              <a:gd name="T11" fmla="*/ 2147483647 h 1148"/>
              <a:gd name="T12" fmla="*/ 2147483647 w 1380"/>
              <a:gd name="T13" fmla="*/ 2147483647 h 1148"/>
              <a:gd name="T14" fmla="*/ 2147483647 w 1380"/>
              <a:gd name="T15" fmla="*/ 2147483647 h 1148"/>
              <a:gd name="T16" fmla="*/ 2147483647 w 1380"/>
              <a:gd name="T17" fmla="*/ 2147483647 h 1148"/>
              <a:gd name="T18" fmla="*/ 2147483647 w 1380"/>
              <a:gd name="T19" fmla="*/ 2147483647 h 1148"/>
              <a:gd name="T20" fmla="*/ 2147483647 w 1380"/>
              <a:gd name="T21" fmla="*/ 2147483647 h 1148"/>
              <a:gd name="T22" fmla="*/ 2147483647 w 1380"/>
              <a:gd name="T23" fmla="*/ 2147483647 h 1148"/>
              <a:gd name="T24" fmla="*/ 2147483647 w 1380"/>
              <a:gd name="T25" fmla="*/ 2147483647 h 1148"/>
              <a:gd name="T26" fmla="*/ 2147483647 w 1380"/>
              <a:gd name="T27" fmla="*/ 2147483647 h 1148"/>
              <a:gd name="T28" fmla="*/ 2147483647 w 1380"/>
              <a:gd name="T29" fmla="*/ 2147483647 h 1148"/>
              <a:gd name="T30" fmla="*/ 2147483647 w 1380"/>
              <a:gd name="T31" fmla="*/ 2147483647 h 1148"/>
              <a:gd name="T32" fmla="*/ 2147483647 w 1380"/>
              <a:gd name="T33" fmla="*/ 0 h 1148"/>
              <a:gd name="T34" fmla="*/ 2147483647 w 1380"/>
              <a:gd name="T35" fmla="*/ 2147483647 h 1148"/>
              <a:gd name="T36" fmla="*/ 2147483647 w 1380"/>
              <a:gd name="T37" fmla="*/ 2147483647 h 1148"/>
              <a:gd name="T38" fmla="*/ 2147483647 w 1380"/>
              <a:gd name="T39" fmla="*/ 2147483647 h 1148"/>
              <a:gd name="T40" fmla="*/ 2147483647 w 1380"/>
              <a:gd name="T41" fmla="*/ 2147483647 h 1148"/>
              <a:gd name="T42" fmla="*/ 2147483647 w 1380"/>
              <a:gd name="T43" fmla="*/ 2147483647 h 1148"/>
              <a:gd name="T44" fmla="*/ 2147483647 w 1380"/>
              <a:gd name="T45" fmla="*/ 2147483647 h 1148"/>
              <a:gd name="T46" fmla="*/ 2147483647 w 1380"/>
              <a:gd name="T47" fmla="*/ 2147483647 h 1148"/>
              <a:gd name="T48" fmla="*/ 2147483647 w 1380"/>
              <a:gd name="T49" fmla="*/ 2147483647 h 1148"/>
              <a:gd name="T50" fmla="*/ 2147483647 w 1380"/>
              <a:gd name="T51" fmla="*/ 2147483647 h 1148"/>
              <a:gd name="T52" fmla="*/ 2147483647 w 1380"/>
              <a:gd name="T53" fmla="*/ 2147483647 h 1148"/>
              <a:gd name="T54" fmla="*/ 2147483647 w 1380"/>
              <a:gd name="T55" fmla="*/ 2147483647 h 1148"/>
              <a:gd name="T56" fmla="*/ 2147483647 w 1380"/>
              <a:gd name="T57" fmla="*/ 2147483647 h 1148"/>
              <a:gd name="T58" fmla="*/ 2147483647 w 1380"/>
              <a:gd name="T59" fmla="*/ 2147483647 h 1148"/>
              <a:gd name="T60" fmla="*/ 2147483647 w 1380"/>
              <a:gd name="T61" fmla="*/ 2147483647 h 1148"/>
              <a:gd name="T62" fmla="*/ 2147483647 w 1380"/>
              <a:gd name="T63" fmla="*/ 2147483647 h 11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380"/>
              <a:gd name="T97" fmla="*/ 0 h 1148"/>
              <a:gd name="T98" fmla="*/ 1380 w 1380"/>
              <a:gd name="T99" fmla="*/ 1148 h 11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380" h="1148">
                <a:moveTo>
                  <a:pt x="119" y="1097"/>
                </a:moveTo>
                <a:cubicBezTo>
                  <a:pt x="140" y="1035"/>
                  <a:pt x="139" y="971"/>
                  <a:pt x="174" y="915"/>
                </a:cubicBezTo>
                <a:cubicBezTo>
                  <a:pt x="183" y="881"/>
                  <a:pt x="199" y="859"/>
                  <a:pt x="214" y="829"/>
                </a:cubicBezTo>
                <a:cubicBezTo>
                  <a:pt x="240" y="778"/>
                  <a:pt x="235" y="735"/>
                  <a:pt x="285" y="702"/>
                </a:cubicBezTo>
                <a:cubicBezTo>
                  <a:pt x="306" y="642"/>
                  <a:pt x="275" y="716"/>
                  <a:pt x="316" y="663"/>
                </a:cubicBezTo>
                <a:cubicBezTo>
                  <a:pt x="327" y="649"/>
                  <a:pt x="331" y="631"/>
                  <a:pt x="340" y="616"/>
                </a:cubicBezTo>
                <a:cubicBezTo>
                  <a:pt x="346" y="606"/>
                  <a:pt x="352" y="595"/>
                  <a:pt x="356" y="584"/>
                </a:cubicBezTo>
                <a:cubicBezTo>
                  <a:pt x="362" y="569"/>
                  <a:pt x="372" y="537"/>
                  <a:pt x="372" y="537"/>
                </a:cubicBezTo>
                <a:cubicBezTo>
                  <a:pt x="346" y="458"/>
                  <a:pt x="248" y="493"/>
                  <a:pt x="174" y="489"/>
                </a:cubicBezTo>
                <a:cubicBezTo>
                  <a:pt x="151" y="481"/>
                  <a:pt x="125" y="483"/>
                  <a:pt x="103" y="474"/>
                </a:cubicBezTo>
                <a:cubicBezTo>
                  <a:pt x="72" y="461"/>
                  <a:pt x="54" y="440"/>
                  <a:pt x="32" y="418"/>
                </a:cubicBezTo>
                <a:cubicBezTo>
                  <a:pt x="20" y="382"/>
                  <a:pt x="10" y="345"/>
                  <a:pt x="1" y="308"/>
                </a:cubicBezTo>
                <a:cubicBezTo>
                  <a:pt x="6" y="247"/>
                  <a:pt x="0" y="158"/>
                  <a:pt x="72" y="134"/>
                </a:cubicBezTo>
                <a:cubicBezTo>
                  <a:pt x="147" y="82"/>
                  <a:pt x="234" y="65"/>
                  <a:pt x="324" y="55"/>
                </a:cubicBezTo>
                <a:cubicBezTo>
                  <a:pt x="372" y="43"/>
                  <a:pt x="419" y="38"/>
                  <a:pt x="466" y="24"/>
                </a:cubicBezTo>
                <a:cubicBezTo>
                  <a:pt x="482" y="19"/>
                  <a:pt x="498" y="13"/>
                  <a:pt x="514" y="8"/>
                </a:cubicBezTo>
                <a:cubicBezTo>
                  <a:pt x="522" y="5"/>
                  <a:pt x="537" y="0"/>
                  <a:pt x="537" y="0"/>
                </a:cubicBezTo>
                <a:cubicBezTo>
                  <a:pt x="651" y="6"/>
                  <a:pt x="729" y="5"/>
                  <a:pt x="829" y="47"/>
                </a:cubicBezTo>
                <a:cubicBezTo>
                  <a:pt x="860" y="60"/>
                  <a:pt x="877" y="50"/>
                  <a:pt x="908" y="71"/>
                </a:cubicBezTo>
                <a:cubicBezTo>
                  <a:pt x="977" y="117"/>
                  <a:pt x="1037" y="174"/>
                  <a:pt x="1105" y="221"/>
                </a:cubicBezTo>
                <a:cubicBezTo>
                  <a:pt x="1184" y="276"/>
                  <a:pt x="1277" y="324"/>
                  <a:pt x="1334" y="403"/>
                </a:cubicBezTo>
                <a:cubicBezTo>
                  <a:pt x="1380" y="535"/>
                  <a:pt x="1329" y="657"/>
                  <a:pt x="1240" y="750"/>
                </a:cubicBezTo>
                <a:cubicBezTo>
                  <a:pt x="1229" y="783"/>
                  <a:pt x="1211" y="777"/>
                  <a:pt x="1184" y="797"/>
                </a:cubicBezTo>
                <a:cubicBezTo>
                  <a:pt x="1145" y="826"/>
                  <a:pt x="1121" y="840"/>
                  <a:pt x="1074" y="852"/>
                </a:cubicBezTo>
                <a:cubicBezTo>
                  <a:pt x="994" y="905"/>
                  <a:pt x="886" y="865"/>
                  <a:pt x="798" y="852"/>
                </a:cubicBezTo>
                <a:cubicBezTo>
                  <a:pt x="755" y="838"/>
                  <a:pt x="713" y="815"/>
                  <a:pt x="671" y="797"/>
                </a:cubicBezTo>
                <a:cubicBezTo>
                  <a:pt x="660" y="792"/>
                  <a:pt x="651" y="785"/>
                  <a:pt x="640" y="781"/>
                </a:cubicBezTo>
                <a:cubicBezTo>
                  <a:pt x="625" y="775"/>
                  <a:pt x="593" y="766"/>
                  <a:pt x="593" y="766"/>
                </a:cubicBezTo>
                <a:cubicBezTo>
                  <a:pt x="536" y="778"/>
                  <a:pt x="513" y="823"/>
                  <a:pt x="466" y="852"/>
                </a:cubicBezTo>
                <a:cubicBezTo>
                  <a:pt x="433" y="904"/>
                  <a:pt x="391" y="951"/>
                  <a:pt x="356" y="1002"/>
                </a:cubicBezTo>
                <a:cubicBezTo>
                  <a:pt x="337" y="1058"/>
                  <a:pt x="286" y="1098"/>
                  <a:pt x="230" y="1113"/>
                </a:cubicBezTo>
                <a:cubicBezTo>
                  <a:pt x="191" y="1137"/>
                  <a:pt x="136" y="1148"/>
                  <a:pt x="119" y="1097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67944" name="Freeform 12"/>
          <p:cNvSpPr>
            <a:spLocks/>
          </p:cNvSpPr>
          <p:nvPr/>
        </p:nvSpPr>
        <p:spPr bwMode="auto">
          <a:xfrm>
            <a:off x="668338" y="5360988"/>
            <a:ext cx="787400" cy="788987"/>
          </a:xfrm>
          <a:custGeom>
            <a:avLst/>
            <a:gdLst>
              <a:gd name="T0" fmla="*/ 2147483647 w 496"/>
              <a:gd name="T1" fmla="*/ 2147483647 h 497"/>
              <a:gd name="T2" fmla="*/ 2147483647 w 496"/>
              <a:gd name="T3" fmla="*/ 2147483647 h 497"/>
              <a:gd name="T4" fmla="*/ 2147483647 w 496"/>
              <a:gd name="T5" fmla="*/ 0 h 497"/>
              <a:gd name="T6" fmla="*/ 2147483647 w 496"/>
              <a:gd name="T7" fmla="*/ 2147483647 h 497"/>
              <a:gd name="T8" fmla="*/ 2147483647 w 496"/>
              <a:gd name="T9" fmla="*/ 2147483647 h 497"/>
              <a:gd name="T10" fmla="*/ 2147483647 w 496"/>
              <a:gd name="T11" fmla="*/ 2147483647 h 497"/>
              <a:gd name="T12" fmla="*/ 2147483647 w 496"/>
              <a:gd name="T13" fmla="*/ 2147483647 h 497"/>
              <a:gd name="T14" fmla="*/ 2147483647 w 496"/>
              <a:gd name="T15" fmla="*/ 2147483647 h 497"/>
              <a:gd name="T16" fmla="*/ 2147483647 w 496"/>
              <a:gd name="T17" fmla="*/ 2147483647 h 497"/>
              <a:gd name="T18" fmla="*/ 2147483647 w 496"/>
              <a:gd name="T19" fmla="*/ 2147483647 h 497"/>
              <a:gd name="T20" fmla="*/ 2147483647 w 496"/>
              <a:gd name="T21" fmla="*/ 2147483647 h 497"/>
              <a:gd name="T22" fmla="*/ 2147483647 w 496"/>
              <a:gd name="T23" fmla="*/ 2147483647 h 497"/>
              <a:gd name="T24" fmla="*/ 2147483647 w 496"/>
              <a:gd name="T25" fmla="*/ 2147483647 h 497"/>
              <a:gd name="T26" fmla="*/ 2147483647 w 496"/>
              <a:gd name="T27" fmla="*/ 2147483647 h 497"/>
              <a:gd name="T28" fmla="*/ 2147483647 w 496"/>
              <a:gd name="T29" fmla="*/ 2147483647 h 497"/>
              <a:gd name="T30" fmla="*/ 2147483647 w 496"/>
              <a:gd name="T31" fmla="*/ 2147483647 h 49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96"/>
              <a:gd name="T49" fmla="*/ 0 h 497"/>
              <a:gd name="T50" fmla="*/ 496 w 496"/>
              <a:gd name="T51" fmla="*/ 497 h 49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96" h="497">
                <a:moveTo>
                  <a:pt x="479" y="134"/>
                </a:moveTo>
                <a:cubicBezTo>
                  <a:pt x="467" y="117"/>
                  <a:pt x="460" y="96"/>
                  <a:pt x="447" y="79"/>
                </a:cubicBezTo>
                <a:cubicBezTo>
                  <a:pt x="414" y="38"/>
                  <a:pt x="377" y="17"/>
                  <a:pt x="329" y="0"/>
                </a:cubicBezTo>
                <a:cubicBezTo>
                  <a:pt x="316" y="1"/>
                  <a:pt x="251" y="2"/>
                  <a:pt x="226" y="16"/>
                </a:cubicBezTo>
                <a:cubicBezTo>
                  <a:pt x="191" y="35"/>
                  <a:pt x="168" y="59"/>
                  <a:pt x="131" y="71"/>
                </a:cubicBezTo>
                <a:cubicBezTo>
                  <a:pt x="75" y="109"/>
                  <a:pt x="98" y="90"/>
                  <a:pt x="60" y="126"/>
                </a:cubicBezTo>
                <a:cubicBezTo>
                  <a:pt x="41" y="184"/>
                  <a:pt x="15" y="239"/>
                  <a:pt x="5" y="300"/>
                </a:cubicBezTo>
                <a:cubicBezTo>
                  <a:pt x="14" y="403"/>
                  <a:pt x="0" y="399"/>
                  <a:pt x="76" y="450"/>
                </a:cubicBezTo>
                <a:cubicBezTo>
                  <a:pt x="76" y="450"/>
                  <a:pt x="122" y="481"/>
                  <a:pt x="123" y="481"/>
                </a:cubicBezTo>
                <a:cubicBezTo>
                  <a:pt x="139" y="486"/>
                  <a:pt x="171" y="497"/>
                  <a:pt x="171" y="497"/>
                </a:cubicBezTo>
                <a:cubicBezTo>
                  <a:pt x="210" y="492"/>
                  <a:pt x="270" y="489"/>
                  <a:pt x="305" y="466"/>
                </a:cubicBezTo>
                <a:cubicBezTo>
                  <a:pt x="336" y="445"/>
                  <a:pt x="320" y="453"/>
                  <a:pt x="352" y="442"/>
                </a:cubicBezTo>
                <a:cubicBezTo>
                  <a:pt x="357" y="434"/>
                  <a:pt x="360" y="424"/>
                  <a:pt x="368" y="418"/>
                </a:cubicBezTo>
                <a:cubicBezTo>
                  <a:pt x="375" y="413"/>
                  <a:pt x="386" y="416"/>
                  <a:pt x="392" y="410"/>
                </a:cubicBezTo>
                <a:cubicBezTo>
                  <a:pt x="405" y="398"/>
                  <a:pt x="406" y="378"/>
                  <a:pt x="415" y="363"/>
                </a:cubicBezTo>
                <a:cubicBezTo>
                  <a:pt x="434" y="288"/>
                  <a:pt x="496" y="214"/>
                  <a:pt x="479" y="134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67945" name="Freeform 13"/>
          <p:cNvSpPr>
            <a:spLocks/>
          </p:cNvSpPr>
          <p:nvPr/>
        </p:nvSpPr>
        <p:spPr bwMode="auto">
          <a:xfrm>
            <a:off x="1700213" y="5670550"/>
            <a:ext cx="528637" cy="890588"/>
          </a:xfrm>
          <a:custGeom>
            <a:avLst/>
            <a:gdLst>
              <a:gd name="T0" fmla="*/ 2147483647 w 333"/>
              <a:gd name="T1" fmla="*/ 2147483647 h 561"/>
              <a:gd name="T2" fmla="*/ 2147483647 w 333"/>
              <a:gd name="T3" fmla="*/ 2147483647 h 561"/>
              <a:gd name="T4" fmla="*/ 2147483647 w 333"/>
              <a:gd name="T5" fmla="*/ 2147483647 h 561"/>
              <a:gd name="T6" fmla="*/ 2147483647 w 333"/>
              <a:gd name="T7" fmla="*/ 2147483647 h 561"/>
              <a:gd name="T8" fmla="*/ 2147483647 w 333"/>
              <a:gd name="T9" fmla="*/ 2147483647 h 561"/>
              <a:gd name="T10" fmla="*/ 2147483647 w 333"/>
              <a:gd name="T11" fmla="*/ 2147483647 h 561"/>
              <a:gd name="T12" fmla="*/ 2147483647 w 333"/>
              <a:gd name="T13" fmla="*/ 2147483647 h 561"/>
              <a:gd name="T14" fmla="*/ 2147483647 w 333"/>
              <a:gd name="T15" fmla="*/ 2147483647 h 561"/>
              <a:gd name="T16" fmla="*/ 2147483647 w 333"/>
              <a:gd name="T17" fmla="*/ 2147483647 h 5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3"/>
              <a:gd name="T28" fmla="*/ 0 h 561"/>
              <a:gd name="T29" fmla="*/ 333 w 333"/>
              <a:gd name="T30" fmla="*/ 561 h 56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3" h="561">
                <a:moveTo>
                  <a:pt x="113" y="2"/>
                </a:moveTo>
                <a:cubicBezTo>
                  <a:pt x="78" y="14"/>
                  <a:pt x="54" y="50"/>
                  <a:pt x="34" y="81"/>
                </a:cubicBezTo>
                <a:cubicBezTo>
                  <a:pt x="27" y="110"/>
                  <a:pt x="17" y="139"/>
                  <a:pt x="10" y="168"/>
                </a:cubicBezTo>
                <a:cubicBezTo>
                  <a:pt x="16" y="294"/>
                  <a:pt x="0" y="496"/>
                  <a:pt x="152" y="547"/>
                </a:cubicBezTo>
                <a:cubicBezTo>
                  <a:pt x="250" y="537"/>
                  <a:pt x="216" y="561"/>
                  <a:pt x="262" y="492"/>
                </a:cubicBezTo>
                <a:cubicBezTo>
                  <a:pt x="273" y="475"/>
                  <a:pt x="278" y="455"/>
                  <a:pt x="286" y="436"/>
                </a:cubicBezTo>
                <a:cubicBezTo>
                  <a:pt x="292" y="421"/>
                  <a:pt x="302" y="389"/>
                  <a:pt x="302" y="389"/>
                </a:cubicBezTo>
                <a:cubicBezTo>
                  <a:pt x="300" y="321"/>
                  <a:pt x="333" y="19"/>
                  <a:pt x="168" y="2"/>
                </a:cubicBezTo>
                <a:cubicBezTo>
                  <a:pt x="150" y="0"/>
                  <a:pt x="131" y="2"/>
                  <a:pt x="113" y="2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67946" name="Freeform 14"/>
          <p:cNvSpPr>
            <a:spLocks/>
          </p:cNvSpPr>
          <p:nvPr/>
        </p:nvSpPr>
        <p:spPr bwMode="auto">
          <a:xfrm>
            <a:off x="4662488" y="3821113"/>
            <a:ext cx="585787" cy="512762"/>
          </a:xfrm>
          <a:custGeom>
            <a:avLst/>
            <a:gdLst>
              <a:gd name="T0" fmla="*/ 2147483647 w 369"/>
              <a:gd name="T1" fmla="*/ 2147483647 h 323"/>
              <a:gd name="T2" fmla="*/ 2147483647 w 369"/>
              <a:gd name="T3" fmla="*/ 2147483647 h 323"/>
              <a:gd name="T4" fmla="*/ 2147483647 w 369"/>
              <a:gd name="T5" fmla="*/ 2147483647 h 323"/>
              <a:gd name="T6" fmla="*/ 2147483647 w 369"/>
              <a:gd name="T7" fmla="*/ 2147483647 h 323"/>
              <a:gd name="T8" fmla="*/ 2147483647 w 369"/>
              <a:gd name="T9" fmla="*/ 2147483647 h 323"/>
              <a:gd name="T10" fmla="*/ 2147483647 w 369"/>
              <a:gd name="T11" fmla="*/ 2147483647 h 323"/>
              <a:gd name="T12" fmla="*/ 2147483647 w 369"/>
              <a:gd name="T13" fmla="*/ 2147483647 h 323"/>
              <a:gd name="T14" fmla="*/ 2147483647 w 369"/>
              <a:gd name="T15" fmla="*/ 2147483647 h 323"/>
              <a:gd name="T16" fmla="*/ 2147483647 w 369"/>
              <a:gd name="T17" fmla="*/ 2147483647 h 323"/>
              <a:gd name="T18" fmla="*/ 2147483647 w 369"/>
              <a:gd name="T19" fmla="*/ 2147483647 h 323"/>
              <a:gd name="T20" fmla="*/ 2147483647 w 369"/>
              <a:gd name="T21" fmla="*/ 2147483647 h 323"/>
              <a:gd name="T22" fmla="*/ 2147483647 w 369"/>
              <a:gd name="T23" fmla="*/ 0 h 323"/>
              <a:gd name="T24" fmla="*/ 2147483647 w 369"/>
              <a:gd name="T25" fmla="*/ 2147483647 h 323"/>
              <a:gd name="T26" fmla="*/ 2147483647 w 369"/>
              <a:gd name="T27" fmla="*/ 2147483647 h 32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69"/>
              <a:gd name="T43" fmla="*/ 0 h 323"/>
              <a:gd name="T44" fmla="*/ 369 w 369"/>
              <a:gd name="T45" fmla="*/ 323 h 32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69" h="323">
                <a:moveTo>
                  <a:pt x="267" y="15"/>
                </a:moveTo>
                <a:cubicBezTo>
                  <a:pt x="258" y="53"/>
                  <a:pt x="249" y="67"/>
                  <a:pt x="211" y="78"/>
                </a:cubicBezTo>
                <a:cubicBezTo>
                  <a:pt x="169" y="107"/>
                  <a:pt x="125" y="118"/>
                  <a:pt x="77" y="134"/>
                </a:cubicBezTo>
                <a:cubicBezTo>
                  <a:pt x="41" y="186"/>
                  <a:pt x="85" y="122"/>
                  <a:pt x="30" y="205"/>
                </a:cubicBezTo>
                <a:cubicBezTo>
                  <a:pt x="25" y="213"/>
                  <a:pt x="14" y="228"/>
                  <a:pt x="14" y="228"/>
                </a:cubicBezTo>
                <a:cubicBezTo>
                  <a:pt x="4" y="270"/>
                  <a:pt x="0" y="298"/>
                  <a:pt x="38" y="323"/>
                </a:cubicBezTo>
                <a:cubicBezTo>
                  <a:pt x="56" y="320"/>
                  <a:pt x="75" y="320"/>
                  <a:pt x="93" y="315"/>
                </a:cubicBezTo>
                <a:cubicBezTo>
                  <a:pt x="126" y="305"/>
                  <a:pt x="111" y="292"/>
                  <a:pt x="140" y="276"/>
                </a:cubicBezTo>
                <a:cubicBezTo>
                  <a:pt x="176" y="256"/>
                  <a:pt x="220" y="257"/>
                  <a:pt x="259" y="244"/>
                </a:cubicBezTo>
                <a:cubicBezTo>
                  <a:pt x="284" y="227"/>
                  <a:pt x="305" y="206"/>
                  <a:pt x="330" y="189"/>
                </a:cubicBezTo>
                <a:cubicBezTo>
                  <a:pt x="351" y="156"/>
                  <a:pt x="361" y="141"/>
                  <a:pt x="369" y="102"/>
                </a:cubicBezTo>
                <a:cubicBezTo>
                  <a:pt x="360" y="24"/>
                  <a:pt x="368" y="34"/>
                  <a:pt x="314" y="0"/>
                </a:cubicBezTo>
                <a:cubicBezTo>
                  <a:pt x="306" y="2"/>
                  <a:pt x="297" y="3"/>
                  <a:pt x="290" y="7"/>
                </a:cubicBezTo>
                <a:cubicBezTo>
                  <a:pt x="265" y="19"/>
                  <a:pt x="267" y="34"/>
                  <a:pt x="267" y="15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67947" name="Freeform 15"/>
          <p:cNvSpPr>
            <a:spLocks/>
          </p:cNvSpPr>
          <p:nvPr/>
        </p:nvSpPr>
        <p:spPr bwMode="auto">
          <a:xfrm>
            <a:off x="5094288" y="4443413"/>
            <a:ext cx="571500" cy="441325"/>
          </a:xfrm>
          <a:custGeom>
            <a:avLst/>
            <a:gdLst>
              <a:gd name="T0" fmla="*/ 2147483647 w 360"/>
              <a:gd name="T1" fmla="*/ 2147483647 h 278"/>
              <a:gd name="T2" fmla="*/ 2147483647 w 360"/>
              <a:gd name="T3" fmla="*/ 2147483647 h 278"/>
              <a:gd name="T4" fmla="*/ 2147483647 w 360"/>
              <a:gd name="T5" fmla="*/ 2147483647 h 278"/>
              <a:gd name="T6" fmla="*/ 2147483647 w 360"/>
              <a:gd name="T7" fmla="*/ 2147483647 h 278"/>
              <a:gd name="T8" fmla="*/ 2147483647 w 360"/>
              <a:gd name="T9" fmla="*/ 2147483647 h 278"/>
              <a:gd name="T10" fmla="*/ 2147483647 w 360"/>
              <a:gd name="T11" fmla="*/ 2147483647 h 278"/>
              <a:gd name="T12" fmla="*/ 2147483647 w 360"/>
              <a:gd name="T13" fmla="*/ 2147483647 h 278"/>
              <a:gd name="T14" fmla="*/ 2147483647 w 360"/>
              <a:gd name="T15" fmla="*/ 2147483647 h 278"/>
              <a:gd name="T16" fmla="*/ 2147483647 w 360"/>
              <a:gd name="T17" fmla="*/ 2147483647 h 278"/>
              <a:gd name="T18" fmla="*/ 2147483647 w 360"/>
              <a:gd name="T19" fmla="*/ 2147483647 h 278"/>
              <a:gd name="T20" fmla="*/ 2147483647 w 360"/>
              <a:gd name="T21" fmla="*/ 2147483647 h 278"/>
              <a:gd name="T22" fmla="*/ 2147483647 w 360"/>
              <a:gd name="T23" fmla="*/ 2147483647 h 278"/>
              <a:gd name="T24" fmla="*/ 2147483647 w 360"/>
              <a:gd name="T25" fmla="*/ 2147483647 h 278"/>
              <a:gd name="T26" fmla="*/ 2147483647 w 360"/>
              <a:gd name="T27" fmla="*/ 2147483647 h 278"/>
              <a:gd name="T28" fmla="*/ 2147483647 w 360"/>
              <a:gd name="T29" fmla="*/ 2147483647 h 27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60"/>
              <a:gd name="T46" fmla="*/ 0 h 278"/>
              <a:gd name="T47" fmla="*/ 360 w 360"/>
              <a:gd name="T48" fmla="*/ 278 h 27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60" h="278">
                <a:moveTo>
                  <a:pt x="239" y="10"/>
                </a:moveTo>
                <a:cubicBezTo>
                  <a:pt x="213" y="19"/>
                  <a:pt x="165" y="40"/>
                  <a:pt x="144" y="57"/>
                </a:cubicBezTo>
                <a:cubicBezTo>
                  <a:pt x="103" y="91"/>
                  <a:pt x="141" y="74"/>
                  <a:pt x="97" y="89"/>
                </a:cubicBezTo>
                <a:cubicBezTo>
                  <a:pt x="88" y="117"/>
                  <a:pt x="74" y="141"/>
                  <a:pt x="50" y="160"/>
                </a:cubicBezTo>
                <a:cubicBezTo>
                  <a:pt x="35" y="172"/>
                  <a:pt x="2" y="191"/>
                  <a:pt x="2" y="191"/>
                </a:cubicBezTo>
                <a:cubicBezTo>
                  <a:pt x="5" y="210"/>
                  <a:pt x="0" y="231"/>
                  <a:pt x="10" y="247"/>
                </a:cubicBezTo>
                <a:cubicBezTo>
                  <a:pt x="20" y="263"/>
                  <a:pt x="58" y="278"/>
                  <a:pt x="58" y="278"/>
                </a:cubicBezTo>
                <a:cubicBezTo>
                  <a:pt x="102" y="272"/>
                  <a:pt x="128" y="267"/>
                  <a:pt x="168" y="255"/>
                </a:cubicBezTo>
                <a:cubicBezTo>
                  <a:pt x="208" y="228"/>
                  <a:pt x="246" y="196"/>
                  <a:pt x="286" y="168"/>
                </a:cubicBezTo>
                <a:cubicBezTo>
                  <a:pt x="297" y="152"/>
                  <a:pt x="307" y="136"/>
                  <a:pt x="318" y="120"/>
                </a:cubicBezTo>
                <a:cubicBezTo>
                  <a:pt x="323" y="112"/>
                  <a:pt x="334" y="97"/>
                  <a:pt x="334" y="97"/>
                </a:cubicBezTo>
                <a:cubicBezTo>
                  <a:pt x="339" y="81"/>
                  <a:pt x="345" y="65"/>
                  <a:pt x="350" y="49"/>
                </a:cubicBezTo>
                <a:cubicBezTo>
                  <a:pt x="360" y="18"/>
                  <a:pt x="300" y="12"/>
                  <a:pt x="294" y="10"/>
                </a:cubicBezTo>
                <a:cubicBezTo>
                  <a:pt x="286" y="7"/>
                  <a:pt x="279" y="0"/>
                  <a:pt x="271" y="2"/>
                </a:cubicBezTo>
                <a:cubicBezTo>
                  <a:pt x="260" y="5"/>
                  <a:pt x="250" y="7"/>
                  <a:pt x="239" y="10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67948" name="Freeform 16"/>
          <p:cNvSpPr>
            <a:spLocks/>
          </p:cNvSpPr>
          <p:nvPr/>
        </p:nvSpPr>
        <p:spPr bwMode="auto">
          <a:xfrm>
            <a:off x="4772025" y="5486400"/>
            <a:ext cx="542925" cy="576263"/>
          </a:xfrm>
          <a:custGeom>
            <a:avLst/>
            <a:gdLst>
              <a:gd name="T0" fmla="*/ 2147483647 w 342"/>
              <a:gd name="T1" fmla="*/ 2147483647 h 363"/>
              <a:gd name="T2" fmla="*/ 2147483647 w 342"/>
              <a:gd name="T3" fmla="*/ 2147483647 h 363"/>
              <a:gd name="T4" fmla="*/ 2147483647 w 342"/>
              <a:gd name="T5" fmla="*/ 2147483647 h 363"/>
              <a:gd name="T6" fmla="*/ 2147483647 w 342"/>
              <a:gd name="T7" fmla="*/ 0 h 363"/>
              <a:gd name="T8" fmla="*/ 2147483647 w 342"/>
              <a:gd name="T9" fmla="*/ 2147483647 h 363"/>
              <a:gd name="T10" fmla="*/ 0 w 342"/>
              <a:gd name="T11" fmla="*/ 2147483647 h 363"/>
              <a:gd name="T12" fmla="*/ 2147483647 w 342"/>
              <a:gd name="T13" fmla="*/ 2147483647 h 363"/>
              <a:gd name="T14" fmla="*/ 2147483647 w 342"/>
              <a:gd name="T15" fmla="*/ 2147483647 h 363"/>
              <a:gd name="T16" fmla="*/ 2147483647 w 342"/>
              <a:gd name="T17" fmla="*/ 2147483647 h 363"/>
              <a:gd name="T18" fmla="*/ 2147483647 w 342"/>
              <a:gd name="T19" fmla="*/ 2147483647 h 363"/>
              <a:gd name="T20" fmla="*/ 2147483647 w 342"/>
              <a:gd name="T21" fmla="*/ 2147483647 h 363"/>
              <a:gd name="T22" fmla="*/ 2147483647 w 342"/>
              <a:gd name="T23" fmla="*/ 2147483647 h 36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42"/>
              <a:gd name="T37" fmla="*/ 0 h 363"/>
              <a:gd name="T38" fmla="*/ 342 w 342"/>
              <a:gd name="T39" fmla="*/ 363 h 36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42" h="363">
                <a:moveTo>
                  <a:pt x="324" y="229"/>
                </a:moveTo>
                <a:cubicBezTo>
                  <a:pt x="303" y="197"/>
                  <a:pt x="269" y="171"/>
                  <a:pt x="237" y="150"/>
                </a:cubicBezTo>
                <a:cubicBezTo>
                  <a:pt x="178" y="62"/>
                  <a:pt x="269" y="195"/>
                  <a:pt x="198" y="103"/>
                </a:cubicBezTo>
                <a:cubicBezTo>
                  <a:pt x="150" y="41"/>
                  <a:pt x="138" y="17"/>
                  <a:pt x="55" y="0"/>
                </a:cubicBezTo>
                <a:cubicBezTo>
                  <a:pt x="30" y="9"/>
                  <a:pt x="29" y="4"/>
                  <a:pt x="16" y="32"/>
                </a:cubicBezTo>
                <a:cubicBezTo>
                  <a:pt x="9" y="47"/>
                  <a:pt x="0" y="79"/>
                  <a:pt x="0" y="79"/>
                </a:cubicBezTo>
                <a:cubicBezTo>
                  <a:pt x="3" y="100"/>
                  <a:pt x="1" y="122"/>
                  <a:pt x="8" y="142"/>
                </a:cubicBezTo>
                <a:cubicBezTo>
                  <a:pt x="20" y="174"/>
                  <a:pt x="76" y="195"/>
                  <a:pt x="103" y="213"/>
                </a:cubicBezTo>
                <a:cubicBezTo>
                  <a:pt x="122" y="226"/>
                  <a:pt x="149" y="270"/>
                  <a:pt x="158" y="284"/>
                </a:cubicBezTo>
                <a:cubicBezTo>
                  <a:pt x="178" y="314"/>
                  <a:pt x="223" y="343"/>
                  <a:pt x="253" y="363"/>
                </a:cubicBezTo>
                <a:cubicBezTo>
                  <a:pt x="294" y="354"/>
                  <a:pt x="308" y="350"/>
                  <a:pt x="332" y="316"/>
                </a:cubicBezTo>
                <a:cubicBezTo>
                  <a:pt x="342" y="285"/>
                  <a:pt x="339" y="259"/>
                  <a:pt x="324" y="229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67949" name="Freeform 17"/>
          <p:cNvSpPr>
            <a:spLocks/>
          </p:cNvSpPr>
          <p:nvPr/>
        </p:nvSpPr>
        <p:spPr bwMode="auto">
          <a:xfrm>
            <a:off x="5724525" y="6002338"/>
            <a:ext cx="469900" cy="266700"/>
          </a:xfrm>
          <a:custGeom>
            <a:avLst/>
            <a:gdLst>
              <a:gd name="T0" fmla="*/ 2147483647 w 296"/>
              <a:gd name="T1" fmla="*/ 2147483647 h 168"/>
              <a:gd name="T2" fmla="*/ 2147483647 w 296"/>
              <a:gd name="T3" fmla="*/ 2147483647 h 168"/>
              <a:gd name="T4" fmla="*/ 0 w 296"/>
              <a:gd name="T5" fmla="*/ 2147483647 h 168"/>
              <a:gd name="T6" fmla="*/ 2147483647 w 296"/>
              <a:gd name="T7" fmla="*/ 2147483647 h 168"/>
              <a:gd name="T8" fmla="*/ 2147483647 w 296"/>
              <a:gd name="T9" fmla="*/ 2147483647 h 168"/>
              <a:gd name="T10" fmla="*/ 2147483647 w 296"/>
              <a:gd name="T11" fmla="*/ 2147483647 h 168"/>
              <a:gd name="T12" fmla="*/ 2147483647 w 296"/>
              <a:gd name="T13" fmla="*/ 2147483647 h 1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6"/>
              <a:gd name="T22" fmla="*/ 0 h 168"/>
              <a:gd name="T23" fmla="*/ 296 w 296"/>
              <a:gd name="T24" fmla="*/ 168 h 1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6" h="168">
                <a:moveTo>
                  <a:pt x="205" y="6"/>
                </a:moveTo>
                <a:cubicBezTo>
                  <a:pt x="141" y="17"/>
                  <a:pt x="79" y="33"/>
                  <a:pt x="16" y="46"/>
                </a:cubicBezTo>
                <a:cubicBezTo>
                  <a:pt x="11" y="54"/>
                  <a:pt x="0" y="60"/>
                  <a:pt x="0" y="70"/>
                </a:cubicBezTo>
                <a:cubicBezTo>
                  <a:pt x="0" y="130"/>
                  <a:pt x="49" y="144"/>
                  <a:pt x="95" y="156"/>
                </a:cubicBezTo>
                <a:cubicBezTo>
                  <a:pt x="165" y="152"/>
                  <a:pt x="241" y="168"/>
                  <a:pt x="292" y="117"/>
                </a:cubicBezTo>
                <a:cubicBezTo>
                  <a:pt x="289" y="91"/>
                  <a:pt x="296" y="62"/>
                  <a:pt x="284" y="38"/>
                </a:cubicBezTo>
                <a:cubicBezTo>
                  <a:pt x="265" y="0"/>
                  <a:pt x="235" y="6"/>
                  <a:pt x="205" y="6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67950" name="Freeform 18"/>
          <p:cNvSpPr>
            <a:spLocks/>
          </p:cNvSpPr>
          <p:nvPr/>
        </p:nvSpPr>
        <p:spPr bwMode="auto">
          <a:xfrm>
            <a:off x="6664325" y="5235575"/>
            <a:ext cx="866775" cy="827088"/>
          </a:xfrm>
          <a:custGeom>
            <a:avLst/>
            <a:gdLst>
              <a:gd name="T0" fmla="*/ 2147483647 w 546"/>
              <a:gd name="T1" fmla="*/ 2147483647 h 521"/>
              <a:gd name="T2" fmla="*/ 2147483647 w 546"/>
              <a:gd name="T3" fmla="*/ 2147483647 h 521"/>
              <a:gd name="T4" fmla="*/ 2147483647 w 546"/>
              <a:gd name="T5" fmla="*/ 2147483647 h 521"/>
              <a:gd name="T6" fmla="*/ 2147483647 w 546"/>
              <a:gd name="T7" fmla="*/ 2147483647 h 521"/>
              <a:gd name="T8" fmla="*/ 2147483647 w 546"/>
              <a:gd name="T9" fmla="*/ 2147483647 h 521"/>
              <a:gd name="T10" fmla="*/ 0 w 546"/>
              <a:gd name="T11" fmla="*/ 2147483647 h 521"/>
              <a:gd name="T12" fmla="*/ 2147483647 w 546"/>
              <a:gd name="T13" fmla="*/ 2147483647 h 521"/>
              <a:gd name="T14" fmla="*/ 2147483647 w 546"/>
              <a:gd name="T15" fmla="*/ 2147483647 h 521"/>
              <a:gd name="T16" fmla="*/ 2147483647 w 546"/>
              <a:gd name="T17" fmla="*/ 2147483647 h 521"/>
              <a:gd name="T18" fmla="*/ 2147483647 w 546"/>
              <a:gd name="T19" fmla="*/ 2147483647 h 521"/>
              <a:gd name="T20" fmla="*/ 2147483647 w 546"/>
              <a:gd name="T21" fmla="*/ 2147483647 h 521"/>
              <a:gd name="T22" fmla="*/ 2147483647 w 546"/>
              <a:gd name="T23" fmla="*/ 2147483647 h 521"/>
              <a:gd name="T24" fmla="*/ 2147483647 w 546"/>
              <a:gd name="T25" fmla="*/ 2147483647 h 521"/>
              <a:gd name="T26" fmla="*/ 2147483647 w 546"/>
              <a:gd name="T27" fmla="*/ 2147483647 h 521"/>
              <a:gd name="T28" fmla="*/ 2147483647 w 546"/>
              <a:gd name="T29" fmla="*/ 0 h 521"/>
              <a:gd name="T30" fmla="*/ 2147483647 w 546"/>
              <a:gd name="T31" fmla="*/ 2147483647 h 52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46"/>
              <a:gd name="T49" fmla="*/ 0 h 521"/>
              <a:gd name="T50" fmla="*/ 546 w 546"/>
              <a:gd name="T51" fmla="*/ 521 h 52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46" h="521">
                <a:moveTo>
                  <a:pt x="323" y="63"/>
                </a:moveTo>
                <a:cubicBezTo>
                  <a:pt x="351" y="175"/>
                  <a:pt x="347" y="319"/>
                  <a:pt x="221" y="363"/>
                </a:cubicBezTo>
                <a:cubicBezTo>
                  <a:pt x="219" y="363"/>
                  <a:pt x="161" y="356"/>
                  <a:pt x="150" y="347"/>
                </a:cubicBezTo>
                <a:cubicBezTo>
                  <a:pt x="143" y="341"/>
                  <a:pt x="141" y="330"/>
                  <a:pt x="134" y="324"/>
                </a:cubicBezTo>
                <a:cubicBezTo>
                  <a:pt x="116" y="310"/>
                  <a:pt x="77" y="307"/>
                  <a:pt x="55" y="300"/>
                </a:cubicBezTo>
                <a:cubicBezTo>
                  <a:pt x="16" y="310"/>
                  <a:pt x="13" y="318"/>
                  <a:pt x="0" y="355"/>
                </a:cubicBezTo>
                <a:cubicBezTo>
                  <a:pt x="2" y="371"/>
                  <a:pt x="0" y="471"/>
                  <a:pt x="39" y="482"/>
                </a:cubicBezTo>
                <a:cubicBezTo>
                  <a:pt x="79" y="494"/>
                  <a:pt x="55" y="486"/>
                  <a:pt x="110" y="505"/>
                </a:cubicBezTo>
                <a:cubicBezTo>
                  <a:pt x="145" y="517"/>
                  <a:pt x="221" y="521"/>
                  <a:pt x="221" y="521"/>
                </a:cubicBezTo>
                <a:cubicBezTo>
                  <a:pt x="279" y="518"/>
                  <a:pt x="337" y="520"/>
                  <a:pt x="394" y="513"/>
                </a:cubicBezTo>
                <a:cubicBezTo>
                  <a:pt x="404" y="512"/>
                  <a:pt x="438" y="480"/>
                  <a:pt x="442" y="474"/>
                </a:cubicBezTo>
                <a:cubicBezTo>
                  <a:pt x="490" y="412"/>
                  <a:pt x="517" y="351"/>
                  <a:pt x="536" y="276"/>
                </a:cubicBezTo>
                <a:cubicBezTo>
                  <a:pt x="527" y="79"/>
                  <a:pt x="546" y="153"/>
                  <a:pt x="513" y="48"/>
                </a:cubicBezTo>
                <a:cubicBezTo>
                  <a:pt x="505" y="22"/>
                  <a:pt x="460" y="14"/>
                  <a:pt x="442" y="8"/>
                </a:cubicBezTo>
                <a:cubicBezTo>
                  <a:pt x="434" y="5"/>
                  <a:pt x="418" y="0"/>
                  <a:pt x="418" y="0"/>
                </a:cubicBezTo>
                <a:cubicBezTo>
                  <a:pt x="387" y="3"/>
                  <a:pt x="291" y="3"/>
                  <a:pt x="323" y="63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67951" name="Freeform 19"/>
          <p:cNvSpPr>
            <a:spLocks/>
          </p:cNvSpPr>
          <p:nvPr/>
        </p:nvSpPr>
        <p:spPr bwMode="auto">
          <a:xfrm>
            <a:off x="6442075" y="3541713"/>
            <a:ext cx="622300" cy="704850"/>
          </a:xfrm>
          <a:custGeom>
            <a:avLst/>
            <a:gdLst>
              <a:gd name="T0" fmla="*/ 2147483647 w 392"/>
              <a:gd name="T1" fmla="*/ 2147483647 h 444"/>
              <a:gd name="T2" fmla="*/ 2147483647 w 392"/>
              <a:gd name="T3" fmla="*/ 2147483647 h 444"/>
              <a:gd name="T4" fmla="*/ 2147483647 w 392"/>
              <a:gd name="T5" fmla="*/ 2147483647 h 444"/>
              <a:gd name="T6" fmla="*/ 2147483647 w 392"/>
              <a:gd name="T7" fmla="*/ 2147483647 h 444"/>
              <a:gd name="T8" fmla="*/ 2147483647 w 392"/>
              <a:gd name="T9" fmla="*/ 2147483647 h 444"/>
              <a:gd name="T10" fmla="*/ 2147483647 w 392"/>
              <a:gd name="T11" fmla="*/ 2147483647 h 444"/>
              <a:gd name="T12" fmla="*/ 2147483647 w 392"/>
              <a:gd name="T13" fmla="*/ 2147483647 h 444"/>
              <a:gd name="T14" fmla="*/ 2147483647 w 392"/>
              <a:gd name="T15" fmla="*/ 2147483647 h 444"/>
              <a:gd name="T16" fmla="*/ 2147483647 w 392"/>
              <a:gd name="T17" fmla="*/ 2147483647 h 444"/>
              <a:gd name="T18" fmla="*/ 2147483647 w 392"/>
              <a:gd name="T19" fmla="*/ 2147483647 h 444"/>
              <a:gd name="T20" fmla="*/ 2147483647 w 392"/>
              <a:gd name="T21" fmla="*/ 2147483647 h 444"/>
              <a:gd name="T22" fmla="*/ 2147483647 w 392"/>
              <a:gd name="T23" fmla="*/ 2147483647 h 444"/>
              <a:gd name="T24" fmla="*/ 2147483647 w 392"/>
              <a:gd name="T25" fmla="*/ 2147483647 h 444"/>
              <a:gd name="T26" fmla="*/ 2147483647 w 392"/>
              <a:gd name="T27" fmla="*/ 2147483647 h 4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92"/>
              <a:gd name="T43" fmla="*/ 0 h 444"/>
              <a:gd name="T44" fmla="*/ 392 w 392"/>
              <a:gd name="T45" fmla="*/ 444 h 44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92" h="444">
                <a:moveTo>
                  <a:pt x="203" y="294"/>
                </a:moveTo>
                <a:cubicBezTo>
                  <a:pt x="196" y="323"/>
                  <a:pt x="196" y="356"/>
                  <a:pt x="179" y="381"/>
                </a:cubicBezTo>
                <a:cubicBezTo>
                  <a:pt x="155" y="416"/>
                  <a:pt x="108" y="434"/>
                  <a:pt x="69" y="444"/>
                </a:cubicBezTo>
                <a:cubicBezTo>
                  <a:pt x="41" y="425"/>
                  <a:pt x="40" y="409"/>
                  <a:pt x="21" y="381"/>
                </a:cubicBezTo>
                <a:cubicBezTo>
                  <a:pt x="2" y="304"/>
                  <a:pt x="0" y="210"/>
                  <a:pt x="37" y="136"/>
                </a:cubicBezTo>
                <a:cubicBezTo>
                  <a:pt x="78" y="54"/>
                  <a:pt x="199" y="14"/>
                  <a:pt x="282" y="2"/>
                </a:cubicBezTo>
                <a:cubicBezTo>
                  <a:pt x="372" y="11"/>
                  <a:pt x="353" y="0"/>
                  <a:pt x="392" y="57"/>
                </a:cubicBezTo>
                <a:cubicBezTo>
                  <a:pt x="382" y="96"/>
                  <a:pt x="374" y="101"/>
                  <a:pt x="337" y="112"/>
                </a:cubicBezTo>
                <a:cubicBezTo>
                  <a:pt x="329" y="117"/>
                  <a:pt x="322" y="124"/>
                  <a:pt x="313" y="128"/>
                </a:cubicBezTo>
                <a:cubicBezTo>
                  <a:pt x="306" y="132"/>
                  <a:pt x="296" y="130"/>
                  <a:pt x="290" y="136"/>
                </a:cubicBezTo>
                <a:cubicBezTo>
                  <a:pt x="288" y="138"/>
                  <a:pt x="251" y="194"/>
                  <a:pt x="242" y="207"/>
                </a:cubicBezTo>
                <a:cubicBezTo>
                  <a:pt x="233" y="221"/>
                  <a:pt x="231" y="238"/>
                  <a:pt x="226" y="254"/>
                </a:cubicBezTo>
                <a:cubicBezTo>
                  <a:pt x="223" y="263"/>
                  <a:pt x="215" y="269"/>
                  <a:pt x="211" y="278"/>
                </a:cubicBezTo>
                <a:cubicBezTo>
                  <a:pt x="202" y="296"/>
                  <a:pt x="203" y="313"/>
                  <a:pt x="203" y="294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67952" name="Freeform 20"/>
          <p:cNvSpPr>
            <a:spLocks/>
          </p:cNvSpPr>
          <p:nvPr/>
        </p:nvSpPr>
        <p:spPr bwMode="auto">
          <a:xfrm>
            <a:off x="7264400" y="3392488"/>
            <a:ext cx="552450" cy="390525"/>
          </a:xfrm>
          <a:custGeom>
            <a:avLst/>
            <a:gdLst>
              <a:gd name="T0" fmla="*/ 2147483647 w 348"/>
              <a:gd name="T1" fmla="*/ 2147483647 h 246"/>
              <a:gd name="T2" fmla="*/ 2147483647 w 348"/>
              <a:gd name="T3" fmla="*/ 2147483647 h 246"/>
              <a:gd name="T4" fmla="*/ 2147483647 w 348"/>
              <a:gd name="T5" fmla="*/ 2147483647 h 246"/>
              <a:gd name="T6" fmla="*/ 2147483647 w 348"/>
              <a:gd name="T7" fmla="*/ 2147483647 h 246"/>
              <a:gd name="T8" fmla="*/ 2147483647 w 348"/>
              <a:gd name="T9" fmla="*/ 2147483647 h 246"/>
              <a:gd name="T10" fmla="*/ 2147483647 w 348"/>
              <a:gd name="T11" fmla="*/ 2147483647 h 246"/>
              <a:gd name="T12" fmla="*/ 2147483647 w 348"/>
              <a:gd name="T13" fmla="*/ 2147483647 h 246"/>
              <a:gd name="T14" fmla="*/ 2147483647 w 348"/>
              <a:gd name="T15" fmla="*/ 2147483647 h 246"/>
              <a:gd name="T16" fmla="*/ 0 w 348"/>
              <a:gd name="T17" fmla="*/ 2147483647 h 246"/>
              <a:gd name="T18" fmla="*/ 2147483647 w 348"/>
              <a:gd name="T19" fmla="*/ 2147483647 h 246"/>
              <a:gd name="T20" fmla="*/ 2147483647 w 348"/>
              <a:gd name="T21" fmla="*/ 2147483647 h 24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48"/>
              <a:gd name="T34" fmla="*/ 0 h 246"/>
              <a:gd name="T35" fmla="*/ 348 w 348"/>
              <a:gd name="T36" fmla="*/ 246 h 24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48" h="246">
                <a:moveTo>
                  <a:pt x="32" y="135"/>
                </a:moveTo>
                <a:cubicBezTo>
                  <a:pt x="76" y="164"/>
                  <a:pt x="133" y="172"/>
                  <a:pt x="174" y="206"/>
                </a:cubicBezTo>
                <a:cubicBezTo>
                  <a:pt x="183" y="213"/>
                  <a:pt x="188" y="224"/>
                  <a:pt x="198" y="230"/>
                </a:cubicBezTo>
                <a:cubicBezTo>
                  <a:pt x="212" y="238"/>
                  <a:pt x="245" y="246"/>
                  <a:pt x="245" y="246"/>
                </a:cubicBezTo>
                <a:cubicBezTo>
                  <a:pt x="294" y="234"/>
                  <a:pt x="316" y="224"/>
                  <a:pt x="348" y="183"/>
                </a:cubicBezTo>
                <a:cubicBezTo>
                  <a:pt x="341" y="138"/>
                  <a:pt x="343" y="118"/>
                  <a:pt x="300" y="104"/>
                </a:cubicBezTo>
                <a:cubicBezTo>
                  <a:pt x="264" y="66"/>
                  <a:pt x="286" y="86"/>
                  <a:pt x="229" y="49"/>
                </a:cubicBezTo>
                <a:cubicBezTo>
                  <a:pt x="215" y="40"/>
                  <a:pt x="182" y="33"/>
                  <a:pt x="182" y="33"/>
                </a:cubicBezTo>
                <a:cubicBezTo>
                  <a:pt x="56" y="39"/>
                  <a:pt x="29" y="0"/>
                  <a:pt x="0" y="88"/>
                </a:cubicBezTo>
                <a:cubicBezTo>
                  <a:pt x="3" y="99"/>
                  <a:pt x="1" y="111"/>
                  <a:pt x="8" y="120"/>
                </a:cubicBezTo>
                <a:cubicBezTo>
                  <a:pt x="34" y="153"/>
                  <a:pt x="32" y="113"/>
                  <a:pt x="32" y="135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67953" name="Freeform 21"/>
          <p:cNvSpPr>
            <a:spLocks/>
          </p:cNvSpPr>
          <p:nvPr/>
        </p:nvSpPr>
        <p:spPr bwMode="auto">
          <a:xfrm>
            <a:off x="7720013" y="3921125"/>
            <a:ext cx="290512" cy="838200"/>
          </a:xfrm>
          <a:custGeom>
            <a:avLst/>
            <a:gdLst>
              <a:gd name="T0" fmla="*/ 2147483647 w 183"/>
              <a:gd name="T1" fmla="*/ 0 h 528"/>
              <a:gd name="T2" fmla="*/ 2147483647 w 183"/>
              <a:gd name="T3" fmla="*/ 2147483647 h 528"/>
              <a:gd name="T4" fmla="*/ 2147483647 w 183"/>
              <a:gd name="T5" fmla="*/ 2147483647 h 528"/>
              <a:gd name="T6" fmla="*/ 2147483647 w 183"/>
              <a:gd name="T7" fmla="*/ 2147483647 h 528"/>
              <a:gd name="T8" fmla="*/ 2147483647 w 183"/>
              <a:gd name="T9" fmla="*/ 2147483647 h 528"/>
              <a:gd name="T10" fmla="*/ 2147483647 w 183"/>
              <a:gd name="T11" fmla="*/ 2147483647 h 528"/>
              <a:gd name="T12" fmla="*/ 2147483647 w 183"/>
              <a:gd name="T13" fmla="*/ 2147483647 h 528"/>
              <a:gd name="T14" fmla="*/ 2147483647 w 183"/>
              <a:gd name="T15" fmla="*/ 2147483647 h 528"/>
              <a:gd name="T16" fmla="*/ 2147483647 w 183"/>
              <a:gd name="T17" fmla="*/ 2147483647 h 528"/>
              <a:gd name="T18" fmla="*/ 2147483647 w 183"/>
              <a:gd name="T19" fmla="*/ 2147483647 h 528"/>
              <a:gd name="T20" fmla="*/ 2147483647 w 183"/>
              <a:gd name="T21" fmla="*/ 2147483647 h 528"/>
              <a:gd name="T22" fmla="*/ 2147483647 w 183"/>
              <a:gd name="T23" fmla="*/ 2147483647 h 528"/>
              <a:gd name="T24" fmla="*/ 2147483647 w 183"/>
              <a:gd name="T25" fmla="*/ 2147483647 h 528"/>
              <a:gd name="T26" fmla="*/ 2147483647 w 183"/>
              <a:gd name="T27" fmla="*/ 2147483647 h 528"/>
              <a:gd name="T28" fmla="*/ 2147483647 w 183"/>
              <a:gd name="T29" fmla="*/ 2147483647 h 528"/>
              <a:gd name="T30" fmla="*/ 2147483647 w 183"/>
              <a:gd name="T31" fmla="*/ 2147483647 h 528"/>
              <a:gd name="T32" fmla="*/ 2147483647 w 183"/>
              <a:gd name="T33" fmla="*/ 2147483647 h 528"/>
              <a:gd name="T34" fmla="*/ 2147483647 w 183"/>
              <a:gd name="T35" fmla="*/ 2147483647 h 528"/>
              <a:gd name="T36" fmla="*/ 2147483647 w 183"/>
              <a:gd name="T37" fmla="*/ 0 h 52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83"/>
              <a:gd name="T58" fmla="*/ 0 h 528"/>
              <a:gd name="T59" fmla="*/ 183 w 183"/>
              <a:gd name="T60" fmla="*/ 528 h 52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83" h="528">
                <a:moveTo>
                  <a:pt x="92" y="0"/>
                </a:moveTo>
                <a:cubicBezTo>
                  <a:pt x="68" y="8"/>
                  <a:pt x="65" y="4"/>
                  <a:pt x="53" y="31"/>
                </a:cubicBezTo>
                <a:cubicBezTo>
                  <a:pt x="46" y="46"/>
                  <a:pt x="37" y="79"/>
                  <a:pt x="37" y="79"/>
                </a:cubicBezTo>
                <a:cubicBezTo>
                  <a:pt x="48" y="151"/>
                  <a:pt x="39" y="116"/>
                  <a:pt x="61" y="181"/>
                </a:cubicBezTo>
                <a:cubicBezTo>
                  <a:pt x="64" y="189"/>
                  <a:pt x="69" y="205"/>
                  <a:pt x="69" y="205"/>
                </a:cubicBezTo>
                <a:cubicBezTo>
                  <a:pt x="62" y="256"/>
                  <a:pt x="49" y="287"/>
                  <a:pt x="29" y="331"/>
                </a:cubicBezTo>
                <a:cubicBezTo>
                  <a:pt x="22" y="346"/>
                  <a:pt x="13" y="378"/>
                  <a:pt x="13" y="378"/>
                </a:cubicBezTo>
                <a:cubicBezTo>
                  <a:pt x="5" y="428"/>
                  <a:pt x="0" y="419"/>
                  <a:pt x="13" y="465"/>
                </a:cubicBezTo>
                <a:cubicBezTo>
                  <a:pt x="17" y="481"/>
                  <a:pt x="13" y="508"/>
                  <a:pt x="29" y="513"/>
                </a:cubicBezTo>
                <a:cubicBezTo>
                  <a:pt x="61" y="522"/>
                  <a:pt x="45" y="517"/>
                  <a:pt x="76" y="528"/>
                </a:cubicBezTo>
                <a:cubicBezTo>
                  <a:pt x="129" y="519"/>
                  <a:pt x="132" y="520"/>
                  <a:pt x="147" y="473"/>
                </a:cubicBezTo>
                <a:cubicBezTo>
                  <a:pt x="152" y="457"/>
                  <a:pt x="158" y="442"/>
                  <a:pt x="163" y="426"/>
                </a:cubicBezTo>
                <a:cubicBezTo>
                  <a:pt x="166" y="418"/>
                  <a:pt x="171" y="402"/>
                  <a:pt x="171" y="402"/>
                </a:cubicBezTo>
                <a:cubicBezTo>
                  <a:pt x="163" y="365"/>
                  <a:pt x="154" y="348"/>
                  <a:pt x="140" y="315"/>
                </a:cubicBezTo>
                <a:cubicBezTo>
                  <a:pt x="133" y="300"/>
                  <a:pt x="124" y="268"/>
                  <a:pt x="124" y="268"/>
                </a:cubicBezTo>
                <a:cubicBezTo>
                  <a:pt x="127" y="239"/>
                  <a:pt x="126" y="210"/>
                  <a:pt x="132" y="181"/>
                </a:cubicBezTo>
                <a:cubicBezTo>
                  <a:pt x="137" y="157"/>
                  <a:pt x="170" y="114"/>
                  <a:pt x="179" y="86"/>
                </a:cubicBezTo>
                <a:cubicBezTo>
                  <a:pt x="176" y="65"/>
                  <a:pt x="183" y="40"/>
                  <a:pt x="171" y="23"/>
                </a:cubicBezTo>
                <a:cubicBezTo>
                  <a:pt x="167" y="17"/>
                  <a:pt x="109" y="0"/>
                  <a:pt x="92" y="0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67954" name="Freeform 22"/>
          <p:cNvSpPr>
            <a:spLocks/>
          </p:cNvSpPr>
          <p:nvPr/>
        </p:nvSpPr>
        <p:spPr bwMode="auto">
          <a:xfrm>
            <a:off x="1000125" y="4164013"/>
            <a:ext cx="684213" cy="896937"/>
          </a:xfrm>
          <a:custGeom>
            <a:avLst/>
            <a:gdLst>
              <a:gd name="T0" fmla="*/ 2147483647 w 431"/>
              <a:gd name="T1" fmla="*/ 2147483647 h 565"/>
              <a:gd name="T2" fmla="*/ 2147483647 w 431"/>
              <a:gd name="T3" fmla="*/ 2147483647 h 565"/>
              <a:gd name="T4" fmla="*/ 2147483647 w 431"/>
              <a:gd name="T5" fmla="*/ 2147483647 h 565"/>
              <a:gd name="T6" fmla="*/ 2147483647 w 431"/>
              <a:gd name="T7" fmla="*/ 2147483647 h 565"/>
              <a:gd name="T8" fmla="*/ 2147483647 w 431"/>
              <a:gd name="T9" fmla="*/ 2147483647 h 565"/>
              <a:gd name="T10" fmla="*/ 2147483647 w 431"/>
              <a:gd name="T11" fmla="*/ 2147483647 h 565"/>
              <a:gd name="T12" fmla="*/ 2147483647 w 431"/>
              <a:gd name="T13" fmla="*/ 2147483647 h 565"/>
              <a:gd name="T14" fmla="*/ 2147483647 w 431"/>
              <a:gd name="T15" fmla="*/ 2147483647 h 565"/>
              <a:gd name="T16" fmla="*/ 2147483647 w 431"/>
              <a:gd name="T17" fmla="*/ 2147483647 h 565"/>
              <a:gd name="T18" fmla="*/ 2147483647 w 431"/>
              <a:gd name="T19" fmla="*/ 2147483647 h 565"/>
              <a:gd name="T20" fmla="*/ 2147483647 w 431"/>
              <a:gd name="T21" fmla="*/ 2147483647 h 565"/>
              <a:gd name="T22" fmla="*/ 2147483647 w 431"/>
              <a:gd name="T23" fmla="*/ 2147483647 h 565"/>
              <a:gd name="T24" fmla="*/ 2147483647 w 431"/>
              <a:gd name="T25" fmla="*/ 2147483647 h 565"/>
              <a:gd name="T26" fmla="*/ 2147483647 w 431"/>
              <a:gd name="T27" fmla="*/ 2147483647 h 56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31"/>
              <a:gd name="T43" fmla="*/ 0 h 565"/>
              <a:gd name="T44" fmla="*/ 431 w 431"/>
              <a:gd name="T45" fmla="*/ 565 h 56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31" h="565">
                <a:moveTo>
                  <a:pt x="49" y="52"/>
                </a:moveTo>
                <a:cubicBezTo>
                  <a:pt x="46" y="60"/>
                  <a:pt x="45" y="68"/>
                  <a:pt x="41" y="76"/>
                </a:cubicBezTo>
                <a:cubicBezTo>
                  <a:pt x="37" y="84"/>
                  <a:pt x="29" y="90"/>
                  <a:pt x="25" y="99"/>
                </a:cubicBezTo>
                <a:cubicBezTo>
                  <a:pt x="18" y="114"/>
                  <a:pt x="9" y="147"/>
                  <a:pt x="9" y="147"/>
                </a:cubicBezTo>
                <a:cubicBezTo>
                  <a:pt x="14" y="229"/>
                  <a:pt x="0" y="391"/>
                  <a:pt x="88" y="446"/>
                </a:cubicBezTo>
                <a:cubicBezTo>
                  <a:pt x="111" y="480"/>
                  <a:pt x="148" y="489"/>
                  <a:pt x="175" y="517"/>
                </a:cubicBezTo>
                <a:cubicBezTo>
                  <a:pt x="183" y="525"/>
                  <a:pt x="189" y="535"/>
                  <a:pt x="198" y="541"/>
                </a:cubicBezTo>
                <a:cubicBezTo>
                  <a:pt x="223" y="558"/>
                  <a:pt x="274" y="560"/>
                  <a:pt x="301" y="565"/>
                </a:cubicBezTo>
                <a:cubicBezTo>
                  <a:pt x="377" y="552"/>
                  <a:pt x="404" y="516"/>
                  <a:pt x="427" y="446"/>
                </a:cubicBezTo>
                <a:cubicBezTo>
                  <a:pt x="422" y="351"/>
                  <a:pt x="431" y="216"/>
                  <a:pt x="372" y="131"/>
                </a:cubicBezTo>
                <a:cubicBezTo>
                  <a:pt x="357" y="87"/>
                  <a:pt x="321" y="51"/>
                  <a:pt x="277" y="36"/>
                </a:cubicBezTo>
                <a:cubicBezTo>
                  <a:pt x="253" y="19"/>
                  <a:pt x="234" y="13"/>
                  <a:pt x="206" y="5"/>
                </a:cubicBezTo>
                <a:cubicBezTo>
                  <a:pt x="161" y="9"/>
                  <a:pt x="112" y="0"/>
                  <a:pt x="72" y="20"/>
                </a:cubicBezTo>
                <a:cubicBezTo>
                  <a:pt x="60" y="26"/>
                  <a:pt x="58" y="42"/>
                  <a:pt x="49" y="52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67955" name="Text Box 23"/>
          <p:cNvSpPr txBox="1">
            <a:spLocks noChangeArrowheads="1"/>
          </p:cNvSpPr>
          <p:nvPr/>
        </p:nvSpPr>
        <p:spPr bwMode="auto">
          <a:xfrm>
            <a:off x="3563938" y="2924175"/>
            <a:ext cx="1008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ea typeface="新細明體" pitchFamily="18" charset="-120"/>
              </a:rPr>
              <a:t>“chains”</a:t>
            </a:r>
          </a:p>
        </p:txBody>
      </p:sp>
      <p:sp>
        <p:nvSpPr>
          <p:cNvPr id="167956" name="Text Box 24"/>
          <p:cNvSpPr txBox="1">
            <a:spLocks noChangeArrowheads="1"/>
          </p:cNvSpPr>
          <p:nvPr/>
        </p:nvSpPr>
        <p:spPr bwMode="auto">
          <a:xfrm>
            <a:off x="7812088" y="2924175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ea typeface="新細明體" pitchFamily="18" charset="-120"/>
              </a:rPr>
              <a:t>trees</a:t>
            </a:r>
          </a:p>
        </p:txBody>
      </p:sp>
      <p:sp>
        <p:nvSpPr>
          <p:cNvPr id="167957" name="Text Box 25"/>
          <p:cNvSpPr txBox="1">
            <a:spLocks noChangeArrowheads="1"/>
          </p:cNvSpPr>
          <p:nvPr/>
        </p:nvSpPr>
        <p:spPr bwMode="auto">
          <a:xfrm>
            <a:off x="3059113" y="5876925"/>
            <a:ext cx="16557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ea typeface="新細明體" pitchFamily="18" charset="-120"/>
              </a:rPr>
              <a:t>biconnected</a:t>
            </a:r>
            <a:br>
              <a:rPr lang="en-US">
                <a:ea typeface="新細明體" pitchFamily="18" charset="-120"/>
              </a:rPr>
            </a:br>
            <a:r>
              <a:rPr lang="en-US">
                <a:ea typeface="新細明體" pitchFamily="18" charset="-120"/>
              </a:rPr>
              <a:t>components</a:t>
            </a:r>
          </a:p>
        </p:txBody>
      </p:sp>
      <p:sp>
        <p:nvSpPr>
          <p:cNvPr id="167958" name="Text Box 26"/>
          <p:cNvSpPr txBox="1">
            <a:spLocks noChangeArrowheads="1"/>
          </p:cNvSpPr>
          <p:nvPr/>
        </p:nvSpPr>
        <p:spPr bwMode="auto">
          <a:xfrm>
            <a:off x="6443663" y="5876925"/>
            <a:ext cx="2305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ea typeface="新細明體" pitchFamily="18" charset="-120"/>
              </a:rPr>
              <a:t>nodes with common</a:t>
            </a:r>
            <a:br>
              <a:rPr lang="en-US">
                <a:ea typeface="新細明體" pitchFamily="18" charset="-120"/>
              </a:rPr>
            </a:br>
            <a:r>
              <a:rPr lang="en-US">
                <a:ea typeface="新細明體" pitchFamily="18" charset="-120"/>
              </a:rPr>
              <a:t>neighborhoods</a:t>
            </a:r>
          </a:p>
        </p:txBody>
      </p:sp>
      <p:sp>
        <p:nvSpPr>
          <p:cNvPr id="167959" name="Freeform 27"/>
          <p:cNvSpPr>
            <a:spLocks/>
          </p:cNvSpPr>
          <p:nvPr/>
        </p:nvSpPr>
        <p:spPr bwMode="auto">
          <a:xfrm>
            <a:off x="3557588" y="939800"/>
            <a:ext cx="938212" cy="261938"/>
          </a:xfrm>
          <a:custGeom>
            <a:avLst/>
            <a:gdLst>
              <a:gd name="T0" fmla="*/ 2147483647 w 591"/>
              <a:gd name="T1" fmla="*/ 2147483647 h 165"/>
              <a:gd name="T2" fmla="*/ 0 w 591"/>
              <a:gd name="T3" fmla="*/ 2147483647 h 165"/>
              <a:gd name="T4" fmla="*/ 2147483647 w 591"/>
              <a:gd name="T5" fmla="*/ 2147483647 h 165"/>
              <a:gd name="T6" fmla="*/ 2147483647 w 591"/>
              <a:gd name="T7" fmla="*/ 2147483647 h 165"/>
              <a:gd name="T8" fmla="*/ 2147483647 w 591"/>
              <a:gd name="T9" fmla="*/ 2147483647 h 165"/>
              <a:gd name="T10" fmla="*/ 2147483647 w 591"/>
              <a:gd name="T11" fmla="*/ 0 h 165"/>
              <a:gd name="T12" fmla="*/ 2147483647 w 591"/>
              <a:gd name="T13" fmla="*/ 2147483647 h 165"/>
              <a:gd name="T14" fmla="*/ 2147483647 w 591"/>
              <a:gd name="T15" fmla="*/ 2147483647 h 16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91"/>
              <a:gd name="T25" fmla="*/ 0 h 165"/>
              <a:gd name="T26" fmla="*/ 591 w 591"/>
              <a:gd name="T27" fmla="*/ 165 h 1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91" h="165">
                <a:moveTo>
                  <a:pt x="24" y="8"/>
                </a:moveTo>
                <a:cubicBezTo>
                  <a:pt x="3" y="70"/>
                  <a:pt x="11" y="39"/>
                  <a:pt x="0" y="102"/>
                </a:cubicBezTo>
                <a:cubicBezTo>
                  <a:pt x="9" y="147"/>
                  <a:pt x="12" y="153"/>
                  <a:pt x="55" y="165"/>
                </a:cubicBezTo>
                <a:cubicBezTo>
                  <a:pt x="228" y="160"/>
                  <a:pt x="391" y="155"/>
                  <a:pt x="560" y="126"/>
                </a:cubicBezTo>
                <a:cubicBezTo>
                  <a:pt x="581" y="94"/>
                  <a:pt x="591" y="79"/>
                  <a:pt x="576" y="39"/>
                </a:cubicBezTo>
                <a:cubicBezTo>
                  <a:pt x="567" y="16"/>
                  <a:pt x="513" y="0"/>
                  <a:pt x="513" y="0"/>
                </a:cubicBezTo>
                <a:cubicBezTo>
                  <a:pt x="379" y="3"/>
                  <a:pt x="244" y="3"/>
                  <a:pt x="110" y="8"/>
                </a:cubicBezTo>
                <a:cubicBezTo>
                  <a:pt x="20" y="11"/>
                  <a:pt x="87" y="24"/>
                  <a:pt x="24" y="8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67960" name="Freeform 28"/>
          <p:cNvSpPr>
            <a:spLocks/>
          </p:cNvSpPr>
          <p:nvPr/>
        </p:nvSpPr>
        <p:spPr bwMode="auto">
          <a:xfrm>
            <a:off x="4643438" y="3716338"/>
            <a:ext cx="355600" cy="319087"/>
          </a:xfrm>
          <a:custGeom>
            <a:avLst/>
            <a:gdLst>
              <a:gd name="T0" fmla="*/ 2147483647 w 224"/>
              <a:gd name="T1" fmla="*/ 2147483647 h 201"/>
              <a:gd name="T2" fmla="*/ 2147483647 w 224"/>
              <a:gd name="T3" fmla="*/ 2147483647 h 201"/>
              <a:gd name="T4" fmla="*/ 2147483647 w 224"/>
              <a:gd name="T5" fmla="*/ 2147483647 h 201"/>
              <a:gd name="T6" fmla="*/ 2147483647 w 224"/>
              <a:gd name="T7" fmla="*/ 0 h 201"/>
              <a:gd name="T8" fmla="*/ 2147483647 w 224"/>
              <a:gd name="T9" fmla="*/ 2147483647 h 201"/>
              <a:gd name="T10" fmla="*/ 0 w 224"/>
              <a:gd name="T11" fmla="*/ 2147483647 h 201"/>
              <a:gd name="T12" fmla="*/ 2147483647 w 224"/>
              <a:gd name="T13" fmla="*/ 2147483647 h 2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4"/>
              <a:gd name="T22" fmla="*/ 0 h 201"/>
              <a:gd name="T23" fmla="*/ 224 w 224"/>
              <a:gd name="T24" fmla="*/ 201 h 20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4" h="201">
                <a:moveTo>
                  <a:pt x="10" y="175"/>
                </a:moveTo>
                <a:cubicBezTo>
                  <a:pt x="92" y="201"/>
                  <a:pt x="163" y="121"/>
                  <a:pt x="206" y="62"/>
                </a:cubicBezTo>
                <a:cubicBezTo>
                  <a:pt x="209" y="52"/>
                  <a:pt x="224" y="29"/>
                  <a:pt x="211" y="16"/>
                </a:cubicBezTo>
                <a:cubicBezTo>
                  <a:pt x="199" y="4"/>
                  <a:pt x="164" y="0"/>
                  <a:pt x="164" y="0"/>
                </a:cubicBezTo>
                <a:cubicBezTo>
                  <a:pt x="161" y="0"/>
                  <a:pt x="119" y="3"/>
                  <a:pt x="108" y="10"/>
                </a:cubicBezTo>
                <a:cubicBezTo>
                  <a:pt x="70" y="34"/>
                  <a:pt x="26" y="64"/>
                  <a:pt x="0" y="103"/>
                </a:cubicBezTo>
                <a:cubicBezTo>
                  <a:pt x="2" y="124"/>
                  <a:pt x="10" y="153"/>
                  <a:pt x="10" y="175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67961" name="Freeform 29"/>
          <p:cNvSpPr>
            <a:spLocks/>
          </p:cNvSpPr>
          <p:nvPr/>
        </p:nvSpPr>
        <p:spPr bwMode="auto">
          <a:xfrm>
            <a:off x="4643438" y="5346700"/>
            <a:ext cx="669925" cy="725488"/>
          </a:xfrm>
          <a:custGeom>
            <a:avLst/>
            <a:gdLst>
              <a:gd name="T0" fmla="*/ 2147483647 w 422"/>
              <a:gd name="T1" fmla="*/ 2147483647 h 457"/>
              <a:gd name="T2" fmla="*/ 2147483647 w 422"/>
              <a:gd name="T3" fmla="*/ 2147483647 h 457"/>
              <a:gd name="T4" fmla="*/ 2147483647 w 422"/>
              <a:gd name="T5" fmla="*/ 2147483647 h 457"/>
              <a:gd name="T6" fmla="*/ 2147483647 w 422"/>
              <a:gd name="T7" fmla="*/ 2147483647 h 457"/>
              <a:gd name="T8" fmla="*/ 2147483647 w 422"/>
              <a:gd name="T9" fmla="*/ 2147483647 h 457"/>
              <a:gd name="T10" fmla="*/ 2147483647 w 422"/>
              <a:gd name="T11" fmla="*/ 2147483647 h 457"/>
              <a:gd name="T12" fmla="*/ 2147483647 w 422"/>
              <a:gd name="T13" fmla="*/ 2147483647 h 457"/>
              <a:gd name="T14" fmla="*/ 2147483647 w 422"/>
              <a:gd name="T15" fmla="*/ 2147483647 h 457"/>
              <a:gd name="T16" fmla="*/ 2147483647 w 422"/>
              <a:gd name="T17" fmla="*/ 2147483647 h 457"/>
              <a:gd name="T18" fmla="*/ 2147483647 w 422"/>
              <a:gd name="T19" fmla="*/ 2147483647 h 457"/>
              <a:gd name="T20" fmla="*/ 2147483647 w 422"/>
              <a:gd name="T21" fmla="*/ 2147483647 h 457"/>
              <a:gd name="T22" fmla="*/ 2147483647 w 422"/>
              <a:gd name="T23" fmla="*/ 2147483647 h 457"/>
              <a:gd name="T24" fmla="*/ 2147483647 w 422"/>
              <a:gd name="T25" fmla="*/ 2147483647 h 457"/>
              <a:gd name="T26" fmla="*/ 2147483647 w 422"/>
              <a:gd name="T27" fmla="*/ 2147483647 h 457"/>
              <a:gd name="T28" fmla="*/ 2147483647 w 422"/>
              <a:gd name="T29" fmla="*/ 2147483647 h 457"/>
              <a:gd name="T30" fmla="*/ 2147483647 w 422"/>
              <a:gd name="T31" fmla="*/ 2147483647 h 457"/>
              <a:gd name="T32" fmla="*/ 2147483647 w 422"/>
              <a:gd name="T33" fmla="*/ 2147483647 h 457"/>
              <a:gd name="T34" fmla="*/ 2147483647 w 422"/>
              <a:gd name="T35" fmla="*/ 2147483647 h 457"/>
              <a:gd name="T36" fmla="*/ 2147483647 w 422"/>
              <a:gd name="T37" fmla="*/ 2147483647 h 457"/>
              <a:gd name="T38" fmla="*/ 2147483647 w 422"/>
              <a:gd name="T39" fmla="*/ 2147483647 h 457"/>
              <a:gd name="T40" fmla="*/ 2147483647 w 422"/>
              <a:gd name="T41" fmla="*/ 2147483647 h 457"/>
              <a:gd name="T42" fmla="*/ 2147483647 w 422"/>
              <a:gd name="T43" fmla="*/ 2147483647 h 457"/>
              <a:gd name="T44" fmla="*/ 2147483647 w 422"/>
              <a:gd name="T45" fmla="*/ 2147483647 h 457"/>
              <a:gd name="T46" fmla="*/ 2147483647 w 422"/>
              <a:gd name="T47" fmla="*/ 2147483647 h 457"/>
              <a:gd name="T48" fmla="*/ 2147483647 w 422"/>
              <a:gd name="T49" fmla="*/ 2147483647 h 457"/>
              <a:gd name="T50" fmla="*/ 2147483647 w 422"/>
              <a:gd name="T51" fmla="*/ 2147483647 h 457"/>
              <a:gd name="T52" fmla="*/ 2147483647 w 422"/>
              <a:gd name="T53" fmla="*/ 2147483647 h 457"/>
              <a:gd name="T54" fmla="*/ 2147483647 w 422"/>
              <a:gd name="T55" fmla="*/ 2147483647 h 457"/>
              <a:gd name="T56" fmla="*/ 2147483647 w 422"/>
              <a:gd name="T57" fmla="*/ 2147483647 h 457"/>
              <a:gd name="T58" fmla="*/ 2147483647 w 422"/>
              <a:gd name="T59" fmla="*/ 2147483647 h 457"/>
              <a:gd name="T60" fmla="*/ 2147483647 w 422"/>
              <a:gd name="T61" fmla="*/ 2147483647 h 457"/>
              <a:gd name="T62" fmla="*/ 2147483647 w 422"/>
              <a:gd name="T63" fmla="*/ 2147483647 h 457"/>
              <a:gd name="T64" fmla="*/ 2147483647 w 422"/>
              <a:gd name="T65" fmla="*/ 2147483647 h 457"/>
              <a:gd name="T66" fmla="*/ 2147483647 w 422"/>
              <a:gd name="T67" fmla="*/ 2147483647 h 457"/>
              <a:gd name="T68" fmla="*/ 2147483647 w 422"/>
              <a:gd name="T69" fmla="*/ 0 h 457"/>
              <a:gd name="T70" fmla="*/ 2147483647 w 422"/>
              <a:gd name="T71" fmla="*/ 2147483647 h 457"/>
              <a:gd name="T72" fmla="*/ 2147483647 w 422"/>
              <a:gd name="T73" fmla="*/ 2147483647 h 457"/>
              <a:gd name="T74" fmla="*/ 2147483647 w 422"/>
              <a:gd name="T75" fmla="*/ 2147483647 h 457"/>
              <a:gd name="T76" fmla="*/ 2147483647 w 422"/>
              <a:gd name="T77" fmla="*/ 2147483647 h 457"/>
              <a:gd name="T78" fmla="*/ 2147483647 w 422"/>
              <a:gd name="T79" fmla="*/ 2147483647 h 457"/>
              <a:gd name="T80" fmla="*/ 2147483647 w 422"/>
              <a:gd name="T81" fmla="*/ 2147483647 h 457"/>
              <a:gd name="T82" fmla="*/ 2147483647 w 422"/>
              <a:gd name="T83" fmla="*/ 2147483647 h 457"/>
              <a:gd name="T84" fmla="*/ 2147483647 w 422"/>
              <a:gd name="T85" fmla="*/ 2147483647 h 457"/>
              <a:gd name="T86" fmla="*/ 2147483647 w 422"/>
              <a:gd name="T87" fmla="*/ 2147483647 h 457"/>
              <a:gd name="T88" fmla="*/ 2147483647 w 422"/>
              <a:gd name="T89" fmla="*/ 2147483647 h 457"/>
              <a:gd name="T90" fmla="*/ 2147483647 w 422"/>
              <a:gd name="T91" fmla="*/ 2147483647 h 457"/>
              <a:gd name="T92" fmla="*/ 2147483647 w 422"/>
              <a:gd name="T93" fmla="*/ 2147483647 h 45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22"/>
              <a:gd name="T142" fmla="*/ 0 h 457"/>
              <a:gd name="T143" fmla="*/ 422 w 422"/>
              <a:gd name="T144" fmla="*/ 457 h 45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22" h="457">
                <a:moveTo>
                  <a:pt x="98" y="430"/>
                </a:moveTo>
                <a:cubicBezTo>
                  <a:pt x="108" y="438"/>
                  <a:pt x="121" y="449"/>
                  <a:pt x="134" y="451"/>
                </a:cubicBezTo>
                <a:cubicBezTo>
                  <a:pt x="139" y="454"/>
                  <a:pt x="143" y="456"/>
                  <a:pt x="149" y="457"/>
                </a:cubicBezTo>
                <a:cubicBezTo>
                  <a:pt x="167" y="456"/>
                  <a:pt x="182" y="453"/>
                  <a:pt x="191" y="435"/>
                </a:cubicBezTo>
                <a:cubicBezTo>
                  <a:pt x="195" y="415"/>
                  <a:pt x="193" y="424"/>
                  <a:pt x="195" y="408"/>
                </a:cubicBezTo>
                <a:cubicBezTo>
                  <a:pt x="195" y="405"/>
                  <a:pt x="196" y="383"/>
                  <a:pt x="191" y="376"/>
                </a:cubicBezTo>
                <a:cubicBezTo>
                  <a:pt x="184" y="365"/>
                  <a:pt x="172" y="355"/>
                  <a:pt x="164" y="345"/>
                </a:cubicBezTo>
                <a:cubicBezTo>
                  <a:pt x="147" y="323"/>
                  <a:pt x="133" y="285"/>
                  <a:pt x="102" y="279"/>
                </a:cubicBezTo>
                <a:cubicBezTo>
                  <a:pt x="90" y="273"/>
                  <a:pt x="96" y="275"/>
                  <a:pt x="87" y="273"/>
                </a:cubicBezTo>
                <a:cubicBezTo>
                  <a:pt x="80" y="268"/>
                  <a:pt x="73" y="262"/>
                  <a:pt x="66" y="258"/>
                </a:cubicBezTo>
                <a:cubicBezTo>
                  <a:pt x="65" y="256"/>
                  <a:pt x="64" y="254"/>
                  <a:pt x="63" y="252"/>
                </a:cubicBezTo>
                <a:cubicBezTo>
                  <a:pt x="62" y="250"/>
                  <a:pt x="60" y="249"/>
                  <a:pt x="59" y="247"/>
                </a:cubicBezTo>
                <a:cubicBezTo>
                  <a:pt x="57" y="243"/>
                  <a:pt x="55" y="239"/>
                  <a:pt x="53" y="235"/>
                </a:cubicBezTo>
                <a:cubicBezTo>
                  <a:pt x="52" y="234"/>
                  <a:pt x="51" y="231"/>
                  <a:pt x="51" y="231"/>
                </a:cubicBezTo>
                <a:cubicBezTo>
                  <a:pt x="49" y="222"/>
                  <a:pt x="47" y="214"/>
                  <a:pt x="45" y="205"/>
                </a:cubicBezTo>
                <a:cubicBezTo>
                  <a:pt x="46" y="181"/>
                  <a:pt x="44" y="156"/>
                  <a:pt x="48" y="132"/>
                </a:cubicBezTo>
                <a:cubicBezTo>
                  <a:pt x="53" y="102"/>
                  <a:pt x="99" y="51"/>
                  <a:pt x="128" y="45"/>
                </a:cubicBezTo>
                <a:cubicBezTo>
                  <a:pt x="141" y="39"/>
                  <a:pt x="150" y="35"/>
                  <a:pt x="164" y="33"/>
                </a:cubicBezTo>
                <a:cubicBezTo>
                  <a:pt x="174" y="30"/>
                  <a:pt x="184" y="30"/>
                  <a:pt x="194" y="28"/>
                </a:cubicBezTo>
                <a:cubicBezTo>
                  <a:pt x="219" y="30"/>
                  <a:pt x="237" y="38"/>
                  <a:pt x="260" y="43"/>
                </a:cubicBezTo>
                <a:cubicBezTo>
                  <a:pt x="267" y="48"/>
                  <a:pt x="273" y="50"/>
                  <a:pt x="281" y="52"/>
                </a:cubicBezTo>
                <a:cubicBezTo>
                  <a:pt x="290" y="59"/>
                  <a:pt x="298" y="66"/>
                  <a:pt x="308" y="72"/>
                </a:cubicBezTo>
                <a:cubicBezTo>
                  <a:pt x="312" y="77"/>
                  <a:pt x="324" y="85"/>
                  <a:pt x="324" y="85"/>
                </a:cubicBezTo>
                <a:cubicBezTo>
                  <a:pt x="329" y="93"/>
                  <a:pt x="335" y="100"/>
                  <a:pt x="338" y="108"/>
                </a:cubicBezTo>
                <a:cubicBezTo>
                  <a:pt x="339" y="116"/>
                  <a:pt x="340" y="119"/>
                  <a:pt x="347" y="123"/>
                </a:cubicBezTo>
                <a:cubicBezTo>
                  <a:pt x="353" y="130"/>
                  <a:pt x="365" y="137"/>
                  <a:pt x="374" y="139"/>
                </a:cubicBezTo>
                <a:cubicBezTo>
                  <a:pt x="389" y="138"/>
                  <a:pt x="400" y="134"/>
                  <a:pt x="411" y="123"/>
                </a:cubicBezTo>
                <a:cubicBezTo>
                  <a:pt x="413" y="117"/>
                  <a:pt x="417" y="115"/>
                  <a:pt x="419" y="109"/>
                </a:cubicBezTo>
                <a:cubicBezTo>
                  <a:pt x="422" y="88"/>
                  <a:pt x="419" y="62"/>
                  <a:pt x="393" y="57"/>
                </a:cubicBezTo>
                <a:cubicBezTo>
                  <a:pt x="380" y="51"/>
                  <a:pt x="365" y="45"/>
                  <a:pt x="351" y="42"/>
                </a:cubicBezTo>
                <a:cubicBezTo>
                  <a:pt x="345" y="38"/>
                  <a:pt x="339" y="34"/>
                  <a:pt x="332" y="33"/>
                </a:cubicBezTo>
                <a:cubicBezTo>
                  <a:pt x="318" y="27"/>
                  <a:pt x="324" y="29"/>
                  <a:pt x="315" y="27"/>
                </a:cubicBezTo>
                <a:cubicBezTo>
                  <a:pt x="302" y="22"/>
                  <a:pt x="290" y="15"/>
                  <a:pt x="276" y="12"/>
                </a:cubicBezTo>
                <a:cubicBezTo>
                  <a:pt x="269" y="7"/>
                  <a:pt x="260" y="7"/>
                  <a:pt x="252" y="6"/>
                </a:cubicBezTo>
                <a:cubicBezTo>
                  <a:pt x="240" y="3"/>
                  <a:pt x="227" y="2"/>
                  <a:pt x="215" y="0"/>
                </a:cubicBezTo>
                <a:cubicBezTo>
                  <a:pt x="185" y="1"/>
                  <a:pt x="160" y="6"/>
                  <a:pt x="131" y="10"/>
                </a:cubicBezTo>
                <a:cubicBezTo>
                  <a:pt x="121" y="14"/>
                  <a:pt x="112" y="20"/>
                  <a:pt x="102" y="24"/>
                </a:cubicBezTo>
                <a:cubicBezTo>
                  <a:pt x="96" y="30"/>
                  <a:pt x="92" y="33"/>
                  <a:pt x="84" y="37"/>
                </a:cubicBezTo>
                <a:cubicBezTo>
                  <a:pt x="78" y="44"/>
                  <a:pt x="70" y="48"/>
                  <a:pt x="63" y="55"/>
                </a:cubicBezTo>
                <a:cubicBezTo>
                  <a:pt x="47" y="73"/>
                  <a:pt x="32" y="90"/>
                  <a:pt x="21" y="111"/>
                </a:cubicBezTo>
                <a:cubicBezTo>
                  <a:pt x="20" y="118"/>
                  <a:pt x="18" y="125"/>
                  <a:pt x="15" y="132"/>
                </a:cubicBezTo>
                <a:cubicBezTo>
                  <a:pt x="13" y="147"/>
                  <a:pt x="12" y="162"/>
                  <a:pt x="9" y="177"/>
                </a:cubicBezTo>
                <a:cubicBezTo>
                  <a:pt x="9" y="185"/>
                  <a:pt x="0" y="286"/>
                  <a:pt x="20" y="313"/>
                </a:cubicBezTo>
                <a:cubicBezTo>
                  <a:pt x="23" y="329"/>
                  <a:pt x="35" y="348"/>
                  <a:pt x="48" y="358"/>
                </a:cubicBezTo>
                <a:cubicBezTo>
                  <a:pt x="53" y="368"/>
                  <a:pt x="74" y="400"/>
                  <a:pt x="83" y="405"/>
                </a:cubicBezTo>
                <a:cubicBezTo>
                  <a:pt x="87" y="411"/>
                  <a:pt x="86" y="413"/>
                  <a:pt x="92" y="418"/>
                </a:cubicBezTo>
                <a:cubicBezTo>
                  <a:pt x="96" y="425"/>
                  <a:pt x="94" y="421"/>
                  <a:pt x="98" y="430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TODO_snapshot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Autre SPLOM possible:</a:t>
            </a:r>
            <a:br>
              <a:rPr lang="en-US" sz="4000" smtClean="0"/>
            </a:br>
            <a:r>
              <a:rPr lang="en-US" sz="4000" smtClean="0"/>
              <a:t>SPLOM des sous-graphes intéressants</a:t>
            </a:r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0" y="1600200"/>
            <a:ext cx="441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Dimensions: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type (noyaux en rouge, bicomposantes en vert, arbres en cyan, chaînes en bleu, ensembles de noeuds ayant les même voisins en magenta)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taille (“size”) en noeuds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degré moyen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coefficient de clustering (“cc”) moyen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noyau (“core”) moyen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Visualisation “focus+context” d’un grand réseau</a:t>
            </a:r>
          </a:p>
        </p:txBody>
      </p:sp>
      <p:pic>
        <p:nvPicPr>
          <p:cNvPr id="169987" name="Picture 3" descr="CANCER BIOTHERsub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27163"/>
            <a:ext cx="8229600" cy="543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8" name="Text Box 4"/>
          <p:cNvSpPr txBox="1">
            <a:spLocks noChangeArrowheads="1"/>
          </p:cNvSpPr>
          <p:nvPr/>
        </p:nvSpPr>
        <p:spPr bwMode="auto">
          <a:xfrm rot="5400000">
            <a:off x="-1035843" y="3702843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Image de Igor Jurisica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smtClean="0"/>
              <a:t>Visualisation de liens sur l’internet</a:t>
            </a:r>
          </a:p>
        </p:txBody>
      </p:sp>
      <p:pic>
        <p:nvPicPr>
          <p:cNvPr id="15363" name="Picture 5" descr="http://graphics.stanford.edu/papers/mbone/morepix/pm.default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1643063"/>
            <a:ext cx="4008437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ZoneTexte 6"/>
          <p:cNvSpPr txBox="1">
            <a:spLocks noChangeArrowheads="1"/>
          </p:cNvSpPr>
          <p:nvPr/>
        </p:nvSpPr>
        <p:spPr bwMode="auto">
          <a:xfrm>
            <a:off x="3132138" y="5857875"/>
            <a:ext cx="2879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>
                <a:latin typeface="Calibri" pitchFamily="34" charset="0"/>
              </a:rPr>
              <a:t>Tamara Munzner et al., 1996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oneTexte 3"/>
          <p:cNvSpPr txBox="1">
            <a:spLocks noChangeArrowheads="1"/>
          </p:cNvSpPr>
          <p:nvPr/>
        </p:nvSpPr>
        <p:spPr bwMode="auto">
          <a:xfrm>
            <a:off x="1512888" y="3895725"/>
            <a:ext cx="431800" cy="43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2</a:t>
            </a:r>
          </a:p>
        </p:txBody>
      </p:sp>
      <p:sp>
        <p:nvSpPr>
          <p:cNvPr id="30723" name="ZoneTexte 7"/>
          <p:cNvSpPr txBox="1">
            <a:spLocks noChangeArrowheads="1"/>
          </p:cNvSpPr>
          <p:nvPr/>
        </p:nvSpPr>
        <p:spPr bwMode="auto">
          <a:xfrm>
            <a:off x="1512888" y="4471988"/>
            <a:ext cx="431800" cy="43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2</a:t>
            </a:r>
          </a:p>
        </p:txBody>
      </p:sp>
      <p:sp>
        <p:nvSpPr>
          <p:cNvPr id="30724" name="ZoneTexte 11"/>
          <p:cNvSpPr txBox="1">
            <a:spLocks noChangeArrowheads="1"/>
          </p:cNvSpPr>
          <p:nvPr/>
        </p:nvSpPr>
        <p:spPr bwMode="auto">
          <a:xfrm>
            <a:off x="1512888" y="5048250"/>
            <a:ext cx="431800" cy="43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0</a:t>
            </a:r>
          </a:p>
        </p:txBody>
      </p:sp>
      <p:sp>
        <p:nvSpPr>
          <p:cNvPr id="30725" name="ZoneTexte 12"/>
          <p:cNvSpPr txBox="1">
            <a:spLocks noChangeArrowheads="1"/>
          </p:cNvSpPr>
          <p:nvPr/>
        </p:nvSpPr>
        <p:spPr bwMode="auto">
          <a:xfrm>
            <a:off x="1944688" y="5048250"/>
            <a:ext cx="431800" cy="43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1</a:t>
            </a:r>
          </a:p>
        </p:txBody>
      </p:sp>
      <p:sp>
        <p:nvSpPr>
          <p:cNvPr id="30726" name="ZoneTexte 13"/>
          <p:cNvSpPr txBox="1">
            <a:spLocks noChangeArrowheads="1"/>
          </p:cNvSpPr>
          <p:nvPr/>
        </p:nvSpPr>
        <p:spPr bwMode="auto">
          <a:xfrm>
            <a:off x="2808288" y="5048250"/>
            <a:ext cx="431800" cy="43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4</a:t>
            </a:r>
          </a:p>
        </p:txBody>
      </p:sp>
      <p:sp>
        <p:nvSpPr>
          <p:cNvPr id="30727" name="ZoneTexte 14"/>
          <p:cNvSpPr txBox="1">
            <a:spLocks noChangeArrowheads="1"/>
          </p:cNvSpPr>
          <p:nvPr/>
        </p:nvSpPr>
        <p:spPr bwMode="auto">
          <a:xfrm>
            <a:off x="2376488" y="5048250"/>
            <a:ext cx="431800" cy="43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3</a:t>
            </a:r>
          </a:p>
        </p:txBody>
      </p:sp>
      <p:sp>
        <p:nvSpPr>
          <p:cNvPr id="30728" name="ZoneTexte 15"/>
          <p:cNvSpPr txBox="1">
            <a:spLocks noChangeArrowheads="1"/>
          </p:cNvSpPr>
          <p:nvPr/>
        </p:nvSpPr>
        <p:spPr bwMode="auto">
          <a:xfrm>
            <a:off x="1512888" y="5624513"/>
            <a:ext cx="431800" cy="43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2</a:t>
            </a:r>
          </a:p>
        </p:txBody>
      </p:sp>
      <p:sp>
        <p:nvSpPr>
          <p:cNvPr id="30729" name="ZoneTexte 16"/>
          <p:cNvSpPr txBox="1">
            <a:spLocks noChangeArrowheads="1"/>
          </p:cNvSpPr>
          <p:nvPr/>
        </p:nvSpPr>
        <p:spPr bwMode="auto">
          <a:xfrm>
            <a:off x="1944688" y="5624513"/>
            <a:ext cx="431800" cy="43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4</a:t>
            </a:r>
          </a:p>
        </p:txBody>
      </p:sp>
      <p:sp>
        <p:nvSpPr>
          <p:cNvPr id="30730" name="ZoneTexte 21"/>
          <p:cNvSpPr txBox="1">
            <a:spLocks noChangeArrowheads="1"/>
          </p:cNvSpPr>
          <p:nvPr/>
        </p:nvSpPr>
        <p:spPr bwMode="auto">
          <a:xfrm>
            <a:off x="720725" y="4976813"/>
            <a:ext cx="576263" cy="5762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2</a:t>
            </a:r>
          </a:p>
        </p:txBody>
      </p:sp>
      <p:sp>
        <p:nvSpPr>
          <p:cNvPr id="30731" name="ZoneTexte 23"/>
          <p:cNvSpPr txBox="1">
            <a:spLocks noChangeArrowheads="1"/>
          </p:cNvSpPr>
          <p:nvPr/>
        </p:nvSpPr>
        <p:spPr bwMode="auto">
          <a:xfrm>
            <a:off x="720725" y="4400550"/>
            <a:ext cx="576263" cy="5762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1</a:t>
            </a:r>
          </a:p>
        </p:txBody>
      </p:sp>
      <p:sp>
        <p:nvSpPr>
          <p:cNvPr id="30732" name="ZoneTexte 24"/>
          <p:cNvSpPr txBox="1">
            <a:spLocks noChangeArrowheads="1"/>
          </p:cNvSpPr>
          <p:nvPr/>
        </p:nvSpPr>
        <p:spPr bwMode="auto">
          <a:xfrm>
            <a:off x="720725" y="3824288"/>
            <a:ext cx="576263" cy="5762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0</a:t>
            </a:r>
          </a:p>
        </p:txBody>
      </p:sp>
      <p:sp>
        <p:nvSpPr>
          <p:cNvPr id="30733" name="ZoneTexte 25"/>
          <p:cNvSpPr txBox="1">
            <a:spLocks noChangeArrowheads="1"/>
          </p:cNvSpPr>
          <p:nvPr/>
        </p:nvSpPr>
        <p:spPr bwMode="auto">
          <a:xfrm>
            <a:off x="720725" y="5556250"/>
            <a:ext cx="576263" cy="5762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3</a:t>
            </a:r>
          </a:p>
        </p:txBody>
      </p:sp>
      <p:sp>
        <p:nvSpPr>
          <p:cNvPr id="30734" name="ZoneTexte 26"/>
          <p:cNvSpPr txBox="1">
            <a:spLocks noChangeArrowheads="1"/>
          </p:cNvSpPr>
          <p:nvPr/>
        </p:nvSpPr>
        <p:spPr bwMode="auto">
          <a:xfrm>
            <a:off x="1512888" y="6200775"/>
            <a:ext cx="431800" cy="43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2</a:t>
            </a:r>
          </a:p>
        </p:txBody>
      </p:sp>
      <p:sp>
        <p:nvSpPr>
          <p:cNvPr id="30735" name="ZoneTexte 27"/>
          <p:cNvSpPr txBox="1">
            <a:spLocks noChangeArrowheads="1"/>
          </p:cNvSpPr>
          <p:nvPr/>
        </p:nvSpPr>
        <p:spPr bwMode="auto">
          <a:xfrm>
            <a:off x="1944688" y="6200775"/>
            <a:ext cx="431800" cy="43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3</a:t>
            </a:r>
          </a:p>
        </p:txBody>
      </p:sp>
      <p:sp>
        <p:nvSpPr>
          <p:cNvPr id="30736" name="ZoneTexte 28"/>
          <p:cNvSpPr txBox="1">
            <a:spLocks noChangeArrowheads="1"/>
          </p:cNvSpPr>
          <p:nvPr/>
        </p:nvSpPr>
        <p:spPr bwMode="auto">
          <a:xfrm>
            <a:off x="720725" y="6132513"/>
            <a:ext cx="576263" cy="5762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4</a:t>
            </a:r>
          </a:p>
        </p:txBody>
      </p:sp>
      <p:cxnSp>
        <p:nvCxnSpPr>
          <p:cNvPr id="31" name="Connecteur droit avec flèche 30"/>
          <p:cNvCxnSpPr/>
          <p:nvPr/>
        </p:nvCxnSpPr>
        <p:spPr>
          <a:xfrm>
            <a:off x="1216025" y="4111625"/>
            <a:ext cx="28733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1216025" y="4687888"/>
            <a:ext cx="28733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1216025" y="5264150"/>
            <a:ext cx="28733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1216025" y="5840413"/>
            <a:ext cx="28733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>
            <a:off x="1216025" y="6426200"/>
            <a:ext cx="28733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ccolade ouvrante 36"/>
          <p:cNvSpPr/>
          <p:nvPr/>
        </p:nvSpPr>
        <p:spPr>
          <a:xfrm rot="5400000">
            <a:off x="2232819" y="2772569"/>
            <a:ext cx="287338" cy="1727200"/>
          </a:xfrm>
          <a:prstGeom prst="leftBrace">
            <a:avLst>
              <a:gd name="adj1" fmla="val 2927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0743" name="ZoneTexte 37"/>
          <p:cNvSpPr txBox="1">
            <a:spLocks noChangeArrowheads="1"/>
          </p:cNvSpPr>
          <p:nvPr/>
        </p:nvSpPr>
        <p:spPr bwMode="auto">
          <a:xfrm>
            <a:off x="1592263" y="3109913"/>
            <a:ext cx="1808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listes de voisins</a:t>
            </a:r>
          </a:p>
        </p:txBody>
      </p:sp>
      <p:sp>
        <p:nvSpPr>
          <p:cNvPr id="30744" name="ZoneTexte 38"/>
          <p:cNvSpPr txBox="1">
            <a:spLocks noChangeArrowheads="1"/>
          </p:cNvSpPr>
          <p:nvPr/>
        </p:nvSpPr>
        <p:spPr bwMode="auto">
          <a:xfrm>
            <a:off x="77788" y="3027363"/>
            <a:ext cx="1416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liste globale</a:t>
            </a:r>
          </a:p>
        </p:txBody>
      </p:sp>
      <p:cxnSp>
        <p:nvCxnSpPr>
          <p:cNvPr id="41" name="Connecteur droit avec flèche 40"/>
          <p:cNvCxnSpPr>
            <a:stCxn id="30744" idx="2"/>
            <a:endCxn id="30732" idx="0"/>
          </p:cNvCxnSpPr>
          <p:nvPr/>
        </p:nvCxnSpPr>
        <p:spPr>
          <a:xfrm>
            <a:off x="785813" y="3397250"/>
            <a:ext cx="223837" cy="4270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/>
          <p:cNvSpPr/>
          <p:nvPr/>
        </p:nvSpPr>
        <p:spPr>
          <a:xfrm>
            <a:off x="1381125" y="252413"/>
            <a:ext cx="503238" cy="504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0747" name="ZoneTexte 52"/>
          <p:cNvSpPr txBox="1">
            <a:spLocks noChangeArrowheads="1"/>
          </p:cNvSpPr>
          <p:nvPr/>
        </p:nvSpPr>
        <p:spPr bwMode="auto">
          <a:xfrm>
            <a:off x="1381125" y="252413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0</a:t>
            </a:r>
          </a:p>
        </p:txBody>
      </p:sp>
      <p:sp>
        <p:nvSpPr>
          <p:cNvPr id="54" name="Ellipse 53"/>
          <p:cNvSpPr/>
          <p:nvPr/>
        </p:nvSpPr>
        <p:spPr>
          <a:xfrm>
            <a:off x="536575" y="1111250"/>
            <a:ext cx="503238" cy="504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0749" name="ZoneTexte 54"/>
          <p:cNvSpPr txBox="1">
            <a:spLocks noChangeArrowheads="1"/>
          </p:cNvSpPr>
          <p:nvPr/>
        </p:nvSpPr>
        <p:spPr bwMode="auto">
          <a:xfrm>
            <a:off x="536575" y="1111250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1</a:t>
            </a:r>
          </a:p>
        </p:txBody>
      </p:sp>
      <p:sp>
        <p:nvSpPr>
          <p:cNvPr id="56" name="Ellipse 55"/>
          <p:cNvSpPr/>
          <p:nvPr/>
        </p:nvSpPr>
        <p:spPr>
          <a:xfrm>
            <a:off x="1381125" y="1117600"/>
            <a:ext cx="503238" cy="504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0751" name="ZoneTexte 56"/>
          <p:cNvSpPr txBox="1">
            <a:spLocks noChangeArrowheads="1"/>
          </p:cNvSpPr>
          <p:nvPr/>
        </p:nvSpPr>
        <p:spPr bwMode="auto">
          <a:xfrm>
            <a:off x="1381125" y="1117600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2</a:t>
            </a:r>
          </a:p>
        </p:txBody>
      </p:sp>
      <p:sp>
        <p:nvSpPr>
          <p:cNvPr id="58" name="Ellipse 57"/>
          <p:cNvSpPr/>
          <p:nvPr/>
        </p:nvSpPr>
        <p:spPr>
          <a:xfrm>
            <a:off x="2224088" y="1111250"/>
            <a:ext cx="504825" cy="504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0753" name="ZoneTexte 58"/>
          <p:cNvSpPr txBox="1">
            <a:spLocks noChangeArrowheads="1"/>
          </p:cNvSpPr>
          <p:nvPr/>
        </p:nvSpPr>
        <p:spPr bwMode="auto">
          <a:xfrm>
            <a:off x="2224088" y="1111250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3</a:t>
            </a:r>
          </a:p>
        </p:txBody>
      </p:sp>
      <p:sp>
        <p:nvSpPr>
          <p:cNvPr id="60" name="Ellipse 59"/>
          <p:cNvSpPr/>
          <p:nvPr/>
        </p:nvSpPr>
        <p:spPr>
          <a:xfrm>
            <a:off x="1385888" y="1951038"/>
            <a:ext cx="503237" cy="50323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0755" name="ZoneTexte 60"/>
          <p:cNvSpPr txBox="1">
            <a:spLocks noChangeArrowheads="1"/>
          </p:cNvSpPr>
          <p:nvPr/>
        </p:nvSpPr>
        <p:spPr bwMode="auto">
          <a:xfrm>
            <a:off x="1385888" y="1951038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4</a:t>
            </a:r>
          </a:p>
        </p:txBody>
      </p:sp>
      <p:cxnSp>
        <p:nvCxnSpPr>
          <p:cNvPr id="64" name="Connecteur droit 63"/>
          <p:cNvCxnSpPr>
            <a:stCxn id="54" idx="6"/>
            <a:endCxn id="56" idx="2"/>
          </p:cNvCxnSpPr>
          <p:nvPr/>
        </p:nvCxnSpPr>
        <p:spPr>
          <a:xfrm>
            <a:off x="1039813" y="1363663"/>
            <a:ext cx="341312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>
            <a:stCxn id="56" idx="6"/>
            <a:endCxn id="30753" idx="1"/>
          </p:cNvCxnSpPr>
          <p:nvPr/>
        </p:nvCxnSpPr>
        <p:spPr>
          <a:xfrm flipV="1">
            <a:off x="1884363" y="1363663"/>
            <a:ext cx="339725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/>
          <p:cNvCxnSpPr>
            <a:stCxn id="56" idx="4"/>
            <a:endCxn id="30755" idx="0"/>
          </p:cNvCxnSpPr>
          <p:nvPr/>
        </p:nvCxnSpPr>
        <p:spPr>
          <a:xfrm>
            <a:off x="1633538" y="1622425"/>
            <a:ext cx="4762" cy="3286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/>
          <p:cNvCxnSpPr>
            <a:stCxn id="51" idx="4"/>
            <a:endCxn id="30751" idx="0"/>
          </p:cNvCxnSpPr>
          <p:nvPr/>
        </p:nvCxnSpPr>
        <p:spPr>
          <a:xfrm>
            <a:off x="1633538" y="757238"/>
            <a:ext cx="0" cy="3603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/>
          <p:cNvCxnSpPr>
            <a:stCxn id="60" idx="7"/>
            <a:endCxn id="58" idx="3"/>
          </p:cNvCxnSpPr>
          <p:nvPr/>
        </p:nvCxnSpPr>
        <p:spPr>
          <a:xfrm flipV="1">
            <a:off x="1816100" y="1541463"/>
            <a:ext cx="482600" cy="482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1" name="ZoneTexte 43"/>
          <p:cNvSpPr txBox="1">
            <a:spLocks noChangeArrowheads="1"/>
          </p:cNvSpPr>
          <p:nvPr/>
        </p:nvSpPr>
        <p:spPr bwMode="auto">
          <a:xfrm>
            <a:off x="6300788" y="4327525"/>
            <a:ext cx="503237" cy="50323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k=2</a:t>
            </a:r>
            <a:br>
              <a:rPr lang="en-CA" sz="1400"/>
            </a:br>
            <a:r>
              <a:rPr lang="en-CA" sz="1400"/>
              <a:t>j=3</a:t>
            </a:r>
          </a:p>
        </p:txBody>
      </p:sp>
      <p:sp>
        <p:nvSpPr>
          <p:cNvPr id="30762" name="ZoneTexte 45"/>
          <p:cNvSpPr txBox="1">
            <a:spLocks noChangeArrowheads="1"/>
          </p:cNvSpPr>
          <p:nvPr/>
        </p:nvSpPr>
        <p:spPr bwMode="auto">
          <a:xfrm>
            <a:off x="4787900" y="3313113"/>
            <a:ext cx="5048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i=0</a:t>
            </a:r>
          </a:p>
        </p:txBody>
      </p:sp>
      <p:sp>
        <p:nvSpPr>
          <p:cNvPr id="30763" name="ZoneTexte 46"/>
          <p:cNvSpPr txBox="1">
            <a:spLocks noChangeArrowheads="1"/>
          </p:cNvSpPr>
          <p:nvPr/>
        </p:nvSpPr>
        <p:spPr bwMode="auto">
          <a:xfrm>
            <a:off x="4787900" y="3821113"/>
            <a:ext cx="5048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i=1</a:t>
            </a:r>
          </a:p>
        </p:txBody>
      </p:sp>
      <p:sp>
        <p:nvSpPr>
          <p:cNvPr id="30764" name="ZoneTexte 47"/>
          <p:cNvSpPr txBox="1">
            <a:spLocks noChangeArrowheads="1"/>
          </p:cNvSpPr>
          <p:nvPr/>
        </p:nvSpPr>
        <p:spPr bwMode="auto">
          <a:xfrm>
            <a:off x="4787900" y="4325938"/>
            <a:ext cx="5048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i=2</a:t>
            </a:r>
          </a:p>
        </p:txBody>
      </p:sp>
      <p:sp>
        <p:nvSpPr>
          <p:cNvPr id="30765" name="ZoneTexte 48"/>
          <p:cNvSpPr txBox="1">
            <a:spLocks noChangeArrowheads="1"/>
          </p:cNvSpPr>
          <p:nvPr/>
        </p:nvSpPr>
        <p:spPr bwMode="auto">
          <a:xfrm>
            <a:off x="4787900" y="4833938"/>
            <a:ext cx="5048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i=3</a:t>
            </a:r>
          </a:p>
        </p:txBody>
      </p:sp>
      <p:sp>
        <p:nvSpPr>
          <p:cNvPr id="199726" name="ZoneTexte 52"/>
          <p:cNvSpPr txBox="1">
            <a:spLocks noChangeArrowheads="1"/>
          </p:cNvSpPr>
          <p:nvPr/>
        </p:nvSpPr>
        <p:spPr bwMode="auto">
          <a:xfrm>
            <a:off x="5795963" y="4327525"/>
            <a:ext cx="504825" cy="503238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sz="1400" smtClean="0"/>
              <a:t>k=1</a:t>
            </a:r>
            <a:br>
              <a:rPr lang="en-CA" sz="1400" smtClean="0"/>
            </a:br>
            <a:r>
              <a:rPr lang="en-CA" sz="1400" smtClean="0"/>
              <a:t>j=1</a:t>
            </a:r>
          </a:p>
        </p:txBody>
      </p:sp>
      <p:sp>
        <p:nvSpPr>
          <p:cNvPr id="30767" name="ZoneTexte 54"/>
          <p:cNvSpPr txBox="1">
            <a:spLocks noChangeArrowheads="1"/>
          </p:cNvSpPr>
          <p:nvPr/>
        </p:nvSpPr>
        <p:spPr bwMode="auto">
          <a:xfrm>
            <a:off x="5795963" y="4833938"/>
            <a:ext cx="504825" cy="5048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k=1</a:t>
            </a:r>
            <a:br>
              <a:rPr lang="en-CA" sz="1400"/>
            </a:br>
            <a:r>
              <a:rPr lang="en-CA" sz="1400"/>
              <a:t>j=4</a:t>
            </a:r>
          </a:p>
        </p:txBody>
      </p:sp>
      <p:sp>
        <p:nvSpPr>
          <p:cNvPr id="30768" name="ZoneTexte 56"/>
          <p:cNvSpPr txBox="1">
            <a:spLocks noChangeArrowheads="1"/>
          </p:cNvSpPr>
          <p:nvPr/>
        </p:nvSpPr>
        <p:spPr bwMode="auto">
          <a:xfrm>
            <a:off x="5292725" y="3313113"/>
            <a:ext cx="503238" cy="50323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k=0</a:t>
            </a:r>
            <a:br>
              <a:rPr lang="en-CA" sz="1400"/>
            </a:br>
            <a:r>
              <a:rPr lang="en-CA" sz="1400"/>
              <a:t>j=2</a:t>
            </a:r>
          </a:p>
        </p:txBody>
      </p:sp>
      <p:sp>
        <p:nvSpPr>
          <p:cNvPr id="30769" name="ZoneTexte 58"/>
          <p:cNvSpPr txBox="1">
            <a:spLocks noChangeArrowheads="1"/>
          </p:cNvSpPr>
          <p:nvPr/>
        </p:nvSpPr>
        <p:spPr bwMode="auto">
          <a:xfrm>
            <a:off x="5292725" y="3821113"/>
            <a:ext cx="503238" cy="50323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k=0j=2</a:t>
            </a:r>
          </a:p>
        </p:txBody>
      </p:sp>
      <p:sp>
        <p:nvSpPr>
          <p:cNvPr id="199730" name="ZoneTexte 60"/>
          <p:cNvSpPr txBox="1">
            <a:spLocks noChangeArrowheads="1"/>
          </p:cNvSpPr>
          <p:nvPr/>
        </p:nvSpPr>
        <p:spPr bwMode="auto">
          <a:xfrm>
            <a:off x="5292725" y="4325938"/>
            <a:ext cx="503238" cy="503237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sz="1400" smtClean="0"/>
              <a:t>k=0</a:t>
            </a:r>
            <a:br>
              <a:rPr lang="en-CA" sz="1400" smtClean="0"/>
            </a:br>
            <a:r>
              <a:rPr lang="en-CA" sz="1400" smtClean="0"/>
              <a:t>j=0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5292725" y="4833938"/>
            <a:ext cx="503238" cy="503237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k=0</a:t>
            </a:r>
            <a:br>
              <a:rPr lang="en-CA" sz="1400" dirty="0"/>
            </a:br>
            <a:r>
              <a:rPr lang="en-CA" sz="1400" dirty="0"/>
              <a:t>j=2</a:t>
            </a:r>
          </a:p>
        </p:txBody>
      </p:sp>
      <p:sp>
        <p:nvSpPr>
          <p:cNvPr id="30772" name="ZoneTexte 62"/>
          <p:cNvSpPr txBox="1">
            <a:spLocks noChangeArrowheads="1"/>
          </p:cNvSpPr>
          <p:nvPr/>
        </p:nvSpPr>
        <p:spPr bwMode="auto">
          <a:xfrm>
            <a:off x="6804025" y="4327525"/>
            <a:ext cx="504825" cy="50323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k=3</a:t>
            </a:r>
            <a:br>
              <a:rPr lang="en-CA" sz="1400"/>
            </a:br>
            <a:r>
              <a:rPr lang="en-CA" sz="1400"/>
              <a:t>j=4</a:t>
            </a:r>
          </a:p>
        </p:txBody>
      </p:sp>
      <p:sp>
        <p:nvSpPr>
          <p:cNvPr id="30773" name="ZoneTexte 64"/>
          <p:cNvSpPr txBox="1">
            <a:spLocks noChangeArrowheads="1"/>
          </p:cNvSpPr>
          <p:nvPr/>
        </p:nvSpPr>
        <p:spPr bwMode="auto">
          <a:xfrm>
            <a:off x="4787900" y="5337175"/>
            <a:ext cx="5048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i=4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5795963" y="5338763"/>
            <a:ext cx="504825" cy="503237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k=1</a:t>
            </a:r>
            <a:br>
              <a:rPr lang="en-CA" sz="1400" dirty="0"/>
            </a:br>
            <a:r>
              <a:rPr lang="en-CA" sz="1400" dirty="0"/>
              <a:t>j=3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5292725" y="5337175"/>
            <a:ext cx="503238" cy="503238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k=0</a:t>
            </a:r>
            <a:br>
              <a:rPr lang="en-CA" sz="1400" dirty="0"/>
            </a:br>
            <a:r>
              <a:rPr lang="en-CA" sz="1400" dirty="0"/>
              <a:t>j=2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4651375" y="3816350"/>
            <a:ext cx="1289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>
          <a:xfrm>
            <a:off x="4648200" y="4318000"/>
            <a:ext cx="2803525" cy="95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/>
          <p:cNvCxnSpPr/>
          <p:nvPr/>
        </p:nvCxnSpPr>
        <p:spPr>
          <a:xfrm>
            <a:off x="4648200" y="5332413"/>
            <a:ext cx="1795463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/>
          <p:cNvCxnSpPr/>
          <p:nvPr/>
        </p:nvCxnSpPr>
        <p:spPr>
          <a:xfrm>
            <a:off x="4651375" y="4835525"/>
            <a:ext cx="28241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0" name="ZoneTexte 75"/>
          <p:cNvSpPr txBox="1">
            <a:spLocks noChangeArrowheads="1"/>
          </p:cNvSpPr>
          <p:nvPr/>
        </p:nvSpPr>
        <p:spPr bwMode="auto">
          <a:xfrm>
            <a:off x="3403600" y="46038"/>
            <a:ext cx="57404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600"/>
              <a:t>// comment parcourir les arêtes</a:t>
            </a:r>
          </a:p>
          <a:p>
            <a:pPr eaLnBrk="1" hangingPunct="1"/>
            <a:r>
              <a:rPr lang="en-CA" sz="1600"/>
              <a:t>for ( int i = 0; i &lt; nodes.size(); ++i ) {</a:t>
            </a:r>
          </a:p>
          <a:p>
            <a:pPr eaLnBrk="1" hangingPunct="1"/>
            <a:r>
              <a:rPr lang="en-CA" sz="1600"/>
              <a:t>    Node n1 = nodes.get(i);</a:t>
            </a:r>
          </a:p>
          <a:p>
            <a:pPr eaLnBrk="1" hangingPunct="1"/>
            <a:r>
              <a:rPr lang="en-CA" sz="1600"/>
              <a:t>    // i est l’indice globale de n1</a:t>
            </a:r>
          </a:p>
          <a:p>
            <a:pPr eaLnBrk="1" hangingPunct="1"/>
            <a:r>
              <a:rPr lang="en-CA" sz="1600"/>
              <a:t>    for ( int k = 0; k &lt; n1.neighbours.size(); ++k ) {</a:t>
            </a:r>
          </a:p>
          <a:p>
            <a:pPr eaLnBrk="1" hangingPunct="1"/>
            <a:r>
              <a:rPr lang="en-CA" sz="1600"/>
              <a:t>        Node n2 = n1.neighbours.get( k );</a:t>
            </a:r>
          </a:p>
          <a:p>
            <a:pPr eaLnBrk="1" hangingPunct="1"/>
            <a:r>
              <a:rPr lang="en-CA" sz="1600"/>
              <a:t>        // k est l’indice locale de n2 dans la liste de voisins de n1</a:t>
            </a:r>
          </a:p>
          <a:p>
            <a:pPr eaLnBrk="1" hangingPunct="1"/>
            <a:r>
              <a:rPr lang="en-CA" sz="1600"/>
              <a:t>        int j = network.getIndexOfNode( n2 );</a:t>
            </a:r>
          </a:p>
          <a:p>
            <a:pPr eaLnBrk="1" hangingPunct="1"/>
            <a:r>
              <a:rPr lang="en-CA" sz="1600"/>
              <a:t>        // j est l’indice globale de n2</a:t>
            </a:r>
          </a:p>
          <a:p>
            <a:pPr eaLnBrk="1" hangingPunct="1"/>
            <a:r>
              <a:rPr lang="en-CA" sz="1600"/>
              <a:t>        if ( j &lt; i )</a:t>
            </a:r>
          </a:p>
          <a:p>
            <a:pPr eaLnBrk="1" hangingPunct="1"/>
            <a:r>
              <a:rPr lang="en-CA" sz="1600"/>
              <a:t>            continue;</a:t>
            </a:r>
          </a:p>
          <a:p>
            <a:pPr eaLnBrk="1" hangingPunct="1"/>
            <a:r>
              <a:rPr lang="en-CA" sz="1600"/>
              <a:t>        …</a:t>
            </a:r>
          </a:p>
          <a:p>
            <a:pPr eaLnBrk="1" hangingPunct="1"/>
            <a:r>
              <a:rPr lang="en-CA" sz="1600"/>
              <a:t>    }</a:t>
            </a:r>
          </a:p>
          <a:p>
            <a:pPr eaLnBrk="1" hangingPunct="1"/>
            <a:r>
              <a:rPr lang="en-CA" sz="1600"/>
              <a:t>}</a:t>
            </a:r>
          </a:p>
        </p:txBody>
      </p:sp>
      <p:sp>
        <p:nvSpPr>
          <p:cNvPr id="30781" name="ZoneTexte 11"/>
          <p:cNvSpPr txBox="1">
            <a:spLocks noChangeArrowheads="1"/>
          </p:cNvSpPr>
          <p:nvPr/>
        </p:nvSpPr>
        <p:spPr bwMode="auto">
          <a:xfrm>
            <a:off x="3924300" y="5916613"/>
            <a:ext cx="50403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dirty="0" smtClean="0"/>
              <a:t>On </a:t>
            </a:r>
            <a:r>
              <a:rPr lang="en-CA" dirty="0" err="1" smtClean="0"/>
              <a:t>laisse</a:t>
            </a:r>
            <a:r>
              <a:rPr lang="en-CA" dirty="0" smtClean="0"/>
              <a:t> </a:t>
            </a:r>
            <a:r>
              <a:rPr lang="en-CA" dirty="0" err="1" smtClean="0"/>
              <a:t>tomber</a:t>
            </a:r>
            <a:r>
              <a:rPr lang="en-CA" dirty="0" smtClean="0"/>
              <a:t> les </a:t>
            </a:r>
            <a:r>
              <a:rPr lang="en-CA" dirty="0"/>
              <a:t>cases </a:t>
            </a:r>
            <a:r>
              <a:rPr lang="en-CA" dirty="0" err="1" smtClean="0"/>
              <a:t>grises</a:t>
            </a:r>
            <a:r>
              <a:rPr lang="en-CA" dirty="0" smtClean="0"/>
              <a:t>.</a:t>
            </a:r>
            <a:r>
              <a:rPr lang="en-CA" dirty="0"/>
              <a:t/>
            </a:r>
            <a:br>
              <a:rPr lang="en-CA" dirty="0"/>
            </a:br>
            <a:r>
              <a:rPr lang="en-CA" dirty="0"/>
              <a:t>Remarque: 5 arêtes, 5 cases blanches,</a:t>
            </a:r>
            <a:br>
              <a:rPr lang="en-CA" dirty="0"/>
            </a:br>
            <a:r>
              <a:rPr lang="en-CA" dirty="0"/>
              <a:t>et 5 cases </a:t>
            </a:r>
            <a:r>
              <a:rPr lang="en-CA" dirty="0" err="1"/>
              <a:t>grises</a:t>
            </a:r>
            <a:r>
              <a:rPr lang="en-CA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484313"/>
            <a:ext cx="8229600" cy="51752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600" smtClean="0"/>
              <a:t> 	…</a:t>
            </a:r>
            <a:br>
              <a:rPr lang="en-US" sz="1600" smtClean="0"/>
            </a:br>
            <a:r>
              <a:rPr lang="en-US" sz="1600" smtClean="0"/>
              <a:t>	// update positions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	for ( int i = 0; i &lt; nodes.size(); ++i ) {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		Node n = nodes.get(i);</a:t>
            </a:r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		float dx = timeStep * n.forceX;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		float dy = timeStep * n.forceY;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		float displacementSquared = dx*dx + dy*dy;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		final float MAX_DISPLACEMENT = 10;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		final float MAX_DISPLACEMENT_SQUARED</a:t>
            </a:r>
            <a:br>
              <a:rPr lang="en-US" sz="1600" smtClean="0"/>
            </a:br>
            <a:r>
              <a:rPr lang="en-US" sz="1600" smtClean="0"/>
              <a:t>			= MAX_DISPLACEMENT * MAX_DISPLACEMENT;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		if ( displacementSquared &gt; MAX_DISPLACEMENT_SQUARED ) {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			float s = MAX_DISPLACEMENT</a:t>
            </a:r>
            <a:br>
              <a:rPr lang="en-US" sz="1600" smtClean="0"/>
            </a:br>
            <a:r>
              <a:rPr lang="en-US" sz="1600" smtClean="0"/>
              <a:t>				/ (float)Math.sqrt( displacementSquared 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			dx *= s;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			dy *= s;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		}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		n.x += dx;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		n.y += dy;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	}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} // simulateOneStepOfForceDirectedLayout()</a:t>
            </a:r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84313"/>
          </a:xfrm>
        </p:spPr>
        <p:txBody>
          <a:bodyPr/>
          <a:lstStyle/>
          <a:p>
            <a:pPr eaLnBrk="1" hangingPunct="1"/>
            <a:r>
              <a:rPr lang="en-US" dirty="0" smtClean="0"/>
              <a:t>Placement par </a:t>
            </a:r>
            <a:r>
              <a:rPr lang="en-US" dirty="0"/>
              <a:t>forces</a:t>
            </a:r>
            <a:br>
              <a:rPr lang="en-US" dirty="0"/>
            </a:br>
            <a:r>
              <a:rPr lang="en-US" sz="1600" dirty="0" err="1" smtClean="0"/>
              <a:t>Extrait</a:t>
            </a:r>
            <a:r>
              <a:rPr lang="en-US" sz="1600" dirty="0" smtClean="0"/>
              <a:t> de code de  </a:t>
            </a:r>
            <a:r>
              <a:rPr lang="en-US" sz="1600" dirty="0" smtClean="0">
                <a:hlinkClick r:id="rId2"/>
              </a:rPr>
              <a:t>http</a:t>
            </a:r>
            <a:r>
              <a:rPr lang="en-US" sz="1600" dirty="0">
                <a:hlinkClick r:id="rId2"/>
              </a:rPr>
              <a:t>://profs.etsmtl.ca/mmcguffin/code/#</a:t>
            </a:r>
            <a:r>
              <a:rPr lang="en-US" sz="1600" dirty="0" smtClean="0">
                <a:hlinkClick r:id="rId2"/>
              </a:rPr>
              <a:t>SimpleNetworkVisualizer</a:t>
            </a:r>
            <a:r>
              <a:rPr lang="en-US" sz="16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Étape</a:t>
            </a:r>
            <a:r>
              <a:rPr lang="en-US" dirty="0" smtClean="0"/>
              <a:t> 4/4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mtClean="0"/>
              <a:t>Placement par forces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562600"/>
          </a:xfrm>
        </p:spPr>
        <p:txBody>
          <a:bodyPr/>
          <a:lstStyle/>
          <a:p>
            <a:pPr eaLnBrk="1" hangingPunct="1"/>
            <a:r>
              <a:rPr lang="en-US" dirty="0" smtClean="0"/>
              <a:t>Comment, et </a:t>
            </a:r>
            <a:r>
              <a:rPr lang="en-US" dirty="0" err="1" smtClean="0"/>
              <a:t>combien</a:t>
            </a:r>
            <a:r>
              <a:rPr lang="en-US" dirty="0" smtClean="0"/>
              <a:t> de </a:t>
            </a:r>
            <a:r>
              <a:rPr lang="en-US" dirty="0" err="1" smtClean="0"/>
              <a:t>fois</a:t>
            </a:r>
            <a:r>
              <a:rPr lang="en-US" dirty="0" smtClean="0"/>
              <a:t>, </a:t>
            </a:r>
            <a:r>
              <a:rPr lang="en-US" dirty="0" err="1" smtClean="0"/>
              <a:t>faut-il</a:t>
            </a:r>
            <a:r>
              <a:rPr lang="en-US" dirty="0" smtClean="0"/>
              <a:t> </a:t>
            </a:r>
            <a:r>
              <a:rPr lang="en-US" dirty="0" err="1" smtClean="0"/>
              <a:t>appeler</a:t>
            </a:r>
            <a:r>
              <a:rPr lang="en-US" dirty="0" smtClean="0"/>
              <a:t> la routine</a:t>
            </a:r>
            <a:br>
              <a:rPr lang="en-US" dirty="0" smtClean="0"/>
            </a:br>
            <a:r>
              <a:rPr lang="en-US" sz="2800" dirty="0" err="1" smtClean="0"/>
              <a:t>simulateOneStepOfForceDirectedLayout</a:t>
            </a:r>
            <a:r>
              <a:rPr lang="en-US" sz="2800" dirty="0" smtClean="0"/>
              <a:t>()</a:t>
            </a:r>
            <a:r>
              <a:rPr lang="en-US" dirty="0" smtClean="0"/>
              <a:t> ?</a:t>
            </a:r>
          </a:p>
          <a:p>
            <a:pPr eaLnBrk="1" hangingPunct="1"/>
            <a:r>
              <a:rPr lang="en-US" dirty="0" err="1" smtClean="0"/>
              <a:t>Quel</a:t>
            </a:r>
            <a:r>
              <a:rPr lang="en-US" dirty="0" smtClean="0"/>
              <a:t> </a:t>
            </a:r>
            <a:r>
              <a:rPr lang="en-US" dirty="0" err="1" smtClean="0"/>
              <a:t>serait</a:t>
            </a:r>
            <a:r>
              <a:rPr lang="en-US" dirty="0" smtClean="0"/>
              <a:t> </a:t>
            </a:r>
            <a:r>
              <a:rPr lang="en-US" dirty="0" err="1" smtClean="0"/>
              <a:t>l’effet</a:t>
            </a:r>
            <a:r>
              <a:rPr lang="en-US" dirty="0" smtClean="0"/>
              <a:t> de changer</a:t>
            </a:r>
          </a:p>
          <a:p>
            <a:pPr lvl="1" eaLnBrk="1" hangingPunct="1"/>
            <a:r>
              <a:rPr lang="en-US" dirty="0" smtClean="0"/>
              <a:t>La </a:t>
            </a:r>
            <a:r>
              <a:rPr lang="en-US" dirty="0" err="1" smtClean="0"/>
              <a:t>constante</a:t>
            </a:r>
            <a:r>
              <a:rPr lang="en-US" dirty="0" smtClean="0"/>
              <a:t> de </a:t>
            </a:r>
            <a:r>
              <a:rPr lang="en-US" dirty="0" err="1" smtClean="0"/>
              <a:t>ressort</a:t>
            </a:r>
            <a:r>
              <a:rPr lang="en-US" dirty="0" smtClean="0"/>
              <a:t> k ?</a:t>
            </a:r>
          </a:p>
          <a:p>
            <a:pPr lvl="1" eaLnBrk="1" hangingPunct="1"/>
            <a:r>
              <a:rPr lang="en-US" dirty="0" smtClean="0"/>
              <a:t>La </a:t>
            </a:r>
            <a:r>
              <a:rPr lang="en-US" dirty="0" err="1" smtClean="0"/>
              <a:t>constante</a:t>
            </a:r>
            <a:r>
              <a:rPr lang="en-US" dirty="0" smtClean="0"/>
              <a:t> de </a:t>
            </a:r>
            <a:r>
              <a:rPr lang="en-US" dirty="0" err="1" smtClean="0"/>
              <a:t>répulsion</a:t>
            </a:r>
            <a:r>
              <a:rPr lang="en-US" dirty="0" smtClean="0"/>
              <a:t> alpha ?</a:t>
            </a:r>
          </a:p>
          <a:p>
            <a:pPr lvl="1" eaLnBrk="1" hangingPunct="1"/>
            <a:r>
              <a:rPr lang="en-US" dirty="0" err="1" smtClean="0"/>
              <a:t>timeStep</a:t>
            </a:r>
            <a:r>
              <a:rPr lang="en-US" dirty="0" smtClean="0"/>
              <a:t> ?</a:t>
            </a:r>
          </a:p>
          <a:p>
            <a:pPr lvl="1" eaLnBrk="1" hangingPunct="1"/>
            <a:endParaRPr lang="en-US" dirty="0" smtClean="0"/>
          </a:p>
        </p:txBody>
      </p:sp>
      <p:sp>
        <p:nvSpPr>
          <p:cNvPr id="4" name="Flèche droite 3"/>
          <p:cNvSpPr/>
          <p:nvPr/>
        </p:nvSpPr>
        <p:spPr>
          <a:xfrm rot="10800000">
            <a:off x="8534400" y="1905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8001000" y="4762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10" y="1037410"/>
            <a:ext cx="3965351" cy="344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670"/>
            <a:ext cx="4248590" cy="341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79390" y="5144992"/>
            <a:ext cx="4593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Rapport (k / alpha) </a:t>
            </a:r>
            <a:r>
              <a:rPr lang="en-CA" sz="2400" dirty="0" err="1" smtClean="0"/>
              <a:t>moins</a:t>
            </a:r>
            <a:r>
              <a:rPr lang="en-CA" sz="2400" dirty="0" smtClean="0"/>
              <a:t> </a:t>
            </a:r>
            <a:r>
              <a:rPr lang="en-CA" sz="2400" dirty="0" err="1" smtClean="0"/>
              <a:t>élevé</a:t>
            </a:r>
            <a:r>
              <a:rPr lang="en-CA" sz="2400" dirty="0" smtClean="0"/>
              <a:t>; </a:t>
            </a:r>
            <a:r>
              <a:rPr lang="en-CA" sz="2400" dirty="0" err="1" smtClean="0"/>
              <a:t>ressorts</a:t>
            </a:r>
            <a:r>
              <a:rPr lang="en-CA" sz="2400" dirty="0" smtClean="0"/>
              <a:t> plus </a:t>
            </a:r>
            <a:r>
              <a:rPr lang="en-CA" sz="2400" dirty="0" err="1" smtClean="0"/>
              <a:t>flexibles</a:t>
            </a:r>
            <a:endParaRPr lang="en-CA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5076373" y="5144992"/>
            <a:ext cx="3744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Rapport (k / alpha) </a:t>
            </a:r>
            <a:r>
              <a:rPr lang="en-CA" sz="2400" dirty="0" err="1" smtClean="0"/>
              <a:t>élevé</a:t>
            </a:r>
            <a:r>
              <a:rPr lang="en-CA" sz="2400" dirty="0" smtClean="0"/>
              <a:t>; </a:t>
            </a:r>
            <a:r>
              <a:rPr lang="en-CA" sz="2400" dirty="0" err="1" smtClean="0"/>
              <a:t>ressorts</a:t>
            </a:r>
            <a:r>
              <a:rPr lang="en-CA" sz="2400" dirty="0" smtClean="0"/>
              <a:t> plus </a:t>
            </a:r>
            <a:r>
              <a:rPr lang="en-CA" sz="2400" dirty="0" err="1" smtClean="0"/>
              <a:t>raides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16654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6165" y="0"/>
            <a:ext cx="8229600" cy="788894"/>
          </a:xfrm>
        </p:spPr>
        <p:txBody>
          <a:bodyPr/>
          <a:lstStyle/>
          <a:p>
            <a:r>
              <a:rPr lang="en-CA" dirty="0" smtClean="0"/>
              <a:t>Analyse </a:t>
            </a:r>
            <a:r>
              <a:rPr lang="en-CA" dirty="0" err="1" smtClean="0"/>
              <a:t>asymptotique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5097" y="887506"/>
            <a:ext cx="8682087" cy="5238657"/>
          </a:xfrm>
        </p:spPr>
        <p:txBody>
          <a:bodyPr/>
          <a:lstStyle/>
          <a:p>
            <a:r>
              <a:rPr lang="en-CA" sz="2400" dirty="0" smtClean="0"/>
              <a:t>Rappel: </a:t>
            </a:r>
            <a:r>
              <a:rPr lang="en-CA" sz="2400" i="1" dirty="0" smtClean="0"/>
              <a:t>a</a:t>
            </a:r>
            <a:r>
              <a:rPr lang="en-CA" sz="2400" dirty="0" smtClean="0"/>
              <a:t>=O(</a:t>
            </a:r>
            <a:r>
              <a:rPr lang="en-CA" sz="2400" i="1" dirty="0" smtClean="0"/>
              <a:t>b</a:t>
            </a:r>
            <a:r>
              <a:rPr lang="en-CA" sz="2400" dirty="0" smtClean="0"/>
              <a:t>) </a:t>
            </a:r>
            <a:r>
              <a:rPr lang="en-CA" sz="2400" dirty="0" err="1" smtClean="0"/>
              <a:t>veut</a:t>
            </a:r>
            <a:r>
              <a:rPr lang="en-CA" sz="2400" dirty="0" smtClean="0"/>
              <a:t> dire </a:t>
            </a:r>
            <a:r>
              <a:rPr lang="en-CA" sz="2400" dirty="0" err="1" smtClean="0"/>
              <a:t>que</a:t>
            </a:r>
            <a:r>
              <a:rPr lang="en-CA" sz="2400" dirty="0" smtClean="0"/>
              <a:t> </a:t>
            </a:r>
            <a:r>
              <a:rPr lang="en-CA" sz="2400" i="1" dirty="0" smtClean="0"/>
              <a:t>b</a:t>
            </a:r>
            <a:r>
              <a:rPr lang="en-CA" sz="2400" dirty="0" smtClean="0"/>
              <a:t> </a:t>
            </a:r>
            <a:r>
              <a:rPr lang="en-CA" sz="2400" dirty="0" err="1" smtClean="0"/>
              <a:t>est</a:t>
            </a:r>
            <a:r>
              <a:rPr lang="en-CA" sz="2400" dirty="0" smtClean="0"/>
              <a:t> </a:t>
            </a:r>
            <a:r>
              <a:rPr lang="en-CA" sz="2400" dirty="0" err="1" smtClean="0"/>
              <a:t>une</a:t>
            </a:r>
            <a:r>
              <a:rPr lang="en-CA" sz="2400" dirty="0" smtClean="0"/>
              <a:t> borne </a:t>
            </a:r>
            <a:r>
              <a:rPr lang="en-CA" sz="2400" dirty="0" err="1" smtClean="0"/>
              <a:t>supérieure</a:t>
            </a:r>
            <a:r>
              <a:rPr lang="en-CA" sz="2400" dirty="0" smtClean="0"/>
              <a:t> </a:t>
            </a:r>
            <a:r>
              <a:rPr lang="en-CA" sz="2400" dirty="0" err="1" smtClean="0"/>
              <a:t>sur</a:t>
            </a:r>
            <a:r>
              <a:rPr lang="en-CA" sz="2400" dirty="0" smtClean="0"/>
              <a:t> </a:t>
            </a:r>
            <a:r>
              <a:rPr lang="en-CA" sz="2400" i="1" dirty="0" smtClean="0"/>
              <a:t>a</a:t>
            </a:r>
            <a:r>
              <a:rPr lang="en-CA" sz="2400" dirty="0" smtClean="0"/>
              <a:t>, et </a:t>
            </a:r>
            <a:r>
              <a:rPr lang="en-CA" sz="2400" i="1" dirty="0" smtClean="0"/>
              <a:t>a</a:t>
            </a:r>
            <a:r>
              <a:rPr lang="en-CA" sz="2400" dirty="0" smtClean="0"/>
              <a:t>=</a:t>
            </a:r>
            <a:r>
              <a:rPr lang="el-GR" sz="2400" dirty="0" smtClean="0"/>
              <a:t>Θ</a:t>
            </a:r>
            <a:r>
              <a:rPr lang="en-CA" sz="2400" dirty="0" smtClean="0"/>
              <a:t>(</a:t>
            </a:r>
            <a:r>
              <a:rPr lang="en-CA" sz="2400" i="1" dirty="0" smtClean="0"/>
              <a:t>b</a:t>
            </a:r>
            <a:r>
              <a:rPr lang="en-CA" sz="2400" dirty="0" smtClean="0"/>
              <a:t>) </a:t>
            </a:r>
            <a:r>
              <a:rPr lang="en-CA" sz="2400" dirty="0" err="1" smtClean="0"/>
              <a:t>veut</a:t>
            </a:r>
            <a:r>
              <a:rPr lang="en-CA" sz="2400" dirty="0" smtClean="0"/>
              <a:t> dire </a:t>
            </a:r>
            <a:r>
              <a:rPr lang="en-CA" sz="2400" dirty="0" err="1" smtClean="0"/>
              <a:t>que</a:t>
            </a:r>
            <a:r>
              <a:rPr lang="en-CA" sz="2400" dirty="0" smtClean="0"/>
              <a:t> </a:t>
            </a:r>
            <a:r>
              <a:rPr lang="en-CA" sz="2400" i="1" dirty="0" smtClean="0"/>
              <a:t>b</a:t>
            </a:r>
            <a:r>
              <a:rPr lang="en-CA" sz="2400" dirty="0" smtClean="0"/>
              <a:t> </a:t>
            </a:r>
            <a:r>
              <a:rPr lang="en-CA" sz="2400" dirty="0" err="1" smtClean="0"/>
              <a:t>est</a:t>
            </a:r>
            <a:r>
              <a:rPr lang="en-CA" sz="2400" dirty="0" smtClean="0"/>
              <a:t> </a:t>
            </a:r>
            <a:r>
              <a:rPr lang="en-CA" sz="2400" dirty="0" err="1" smtClean="0"/>
              <a:t>une</a:t>
            </a:r>
            <a:r>
              <a:rPr lang="en-CA" sz="2400" dirty="0" smtClean="0"/>
              <a:t> borne </a:t>
            </a:r>
            <a:r>
              <a:rPr lang="en-CA" sz="2400" dirty="0" err="1" smtClean="0"/>
              <a:t>serrée</a:t>
            </a:r>
            <a:r>
              <a:rPr lang="en-CA" sz="2400" dirty="0" smtClean="0"/>
              <a:t> </a:t>
            </a:r>
            <a:r>
              <a:rPr lang="en-CA" sz="2400" dirty="0" err="1" smtClean="0"/>
              <a:t>sur</a:t>
            </a:r>
            <a:r>
              <a:rPr lang="en-CA" sz="2400" dirty="0" smtClean="0"/>
              <a:t> </a:t>
            </a:r>
            <a:r>
              <a:rPr lang="en-CA" sz="2400" i="1" dirty="0" smtClean="0"/>
              <a:t>a</a:t>
            </a:r>
            <a:r>
              <a:rPr lang="en-CA" sz="2400" dirty="0" smtClean="0"/>
              <a:t> </a:t>
            </a:r>
          </a:p>
          <a:p>
            <a:r>
              <a:rPr lang="en-CA" sz="2400" dirty="0" err="1" smtClean="0"/>
              <a:t>Dans</a:t>
            </a:r>
            <a:r>
              <a:rPr lang="en-CA" sz="2400" dirty="0" smtClean="0"/>
              <a:t> un </a:t>
            </a:r>
            <a:r>
              <a:rPr lang="en-CA" sz="2400" dirty="0" err="1" smtClean="0"/>
              <a:t>graphe</a:t>
            </a:r>
            <a:r>
              <a:rPr lang="en-CA" sz="2400" dirty="0" smtClean="0"/>
              <a:t> de </a:t>
            </a:r>
            <a:r>
              <a:rPr lang="en-CA" sz="2400" i="1" dirty="0" smtClean="0"/>
              <a:t>N</a:t>
            </a:r>
            <a:r>
              <a:rPr lang="en-CA" sz="2400" dirty="0" smtClean="0"/>
              <a:t> </a:t>
            </a:r>
            <a:r>
              <a:rPr lang="en-CA" sz="2400" dirty="0" err="1" smtClean="0"/>
              <a:t>noeuds</a:t>
            </a:r>
            <a:r>
              <a:rPr lang="en-CA" sz="2400" dirty="0" smtClean="0"/>
              <a:t> et </a:t>
            </a:r>
            <a:r>
              <a:rPr lang="en-CA" sz="2400" i="1" dirty="0" smtClean="0"/>
              <a:t>E</a:t>
            </a:r>
            <a:r>
              <a:rPr lang="en-CA" sz="2400" dirty="0" smtClean="0"/>
              <a:t> arêtes, nous </a:t>
            </a:r>
            <a:r>
              <a:rPr lang="en-CA" sz="2400" dirty="0" err="1" smtClean="0"/>
              <a:t>avons</a:t>
            </a:r>
            <a:r>
              <a:rPr lang="en-CA" sz="2400" dirty="0"/>
              <a:t/>
            </a:r>
            <a:br>
              <a:rPr lang="en-CA" sz="2400" dirty="0"/>
            </a:br>
            <a:r>
              <a:rPr lang="en-CA" sz="2400" dirty="0" smtClean="0"/>
              <a:t>0 ≤ </a:t>
            </a:r>
            <a:r>
              <a:rPr lang="en-CA" sz="2400" i="1" dirty="0" smtClean="0"/>
              <a:t>E </a:t>
            </a:r>
            <a:r>
              <a:rPr lang="en-CA" sz="2400" dirty="0" smtClean="0"/>
              <a:t>≤ </a:t>
            </a:r>
            <a:r>
              <a:rPr lang="en-CA" sz="2400" i="1" dirty="0" smtClean="0"/>
              <a:t>N</a:t>
            </a:r>
            <a:r>
              <a:rPr lang="en-CA" sz="2400" dirty="0" smtClean="0"/>
              <a:t>(</a:t>
            </a:r>
            <a:r>
              <a:rPr lang="en-CA" sz="2400" i="1" dirty="0" smtClean="0"/>
              <a:t>N</a:t>
            </a:r>
            <a:r>
              <a:rPr lang="en-CA" sz="2400" dirty="0" smtClean="0"/>
              <a:t>-1)/2 = </a:t>
            </a:r>
            <a:r>
              <a:rPr lang="el-GR" sz="2400" dirty="0" smtClean="0"/>
              <a:t>Θ</a:t>
            </a:r>
            <a:r>
              <a:rPr lang="en-CA" sz="2400" dirty="0" smtClean="0"/>
              <a:t>(</a:t>
            </a:r>
            <a:r>
              <a:rPr lang="en-CA" sz="2400" i="1" dirty="0" smtClean="0"/>
              <a:t>N</a:t>
            </a:r>
            <a:r>
              <a:rPr lang="en-CA" sz="2400" baseline="30000" dirty="0" smtClean="0"/>
              <a:t>2</a:t>
            </a:r>
            <a:r>
              <a:rPr lang="en-CA" sz="2400" dirty="0" smtClean="0"/>
              <a:t>), </a:t>
            </a:r>
            <a:r>
              <a:rPr lang="en-CA" sz="2400" dirty="0" err="1" smtClean="0"/>
              <a:t>donc</a:t>
            </a:r>
            <a:r>
              <a:rPr lang="en-CA" sz="2400" dirty="0" smtClean="0"/>
              <a:t> </a:t>
            </a:r>
            <a:r>
              <a:rPr lang="en-CA" sz="2400" i="1" dirty="0" smtClean="0"/>
              <a:t>E</a:t>
            </a:r>
            <a:r>
              <a:rPr lang="en-CA" sz="2400" dirty="0" smtClean="0"/>
              <a:t>=O(</a:t>
            </a:r>
            <a:r>
              <a:rPr lang="en-CA" sz="2400" i="1" dirty="0" smtClean="0"/>
              <a:t>N</a:t>
            </a:r>
            <a:r>
              <a:rPr lang="en-CA" sz="2400" baseline="30000" dirty="0" smtClean="0"/>
              <a:t>2</a:t>
            </a:r>
            <a:r>
              <a:rPr lang="en-CA" sz="2400" dirty="0" smtClean="0"/>
              <a:t>)</a:t>
            </a:r>
          </a:p>
          <a:p>
            <a:r>
              <a:rPr lang="en-CA" sz="2400" dirty="0" err="1" smtClean="0"/>
              <a:t>Étape</a:t>
            </a:r>
            <a:r>
              <a:rPr lang="en-CA" sz="2400" dirty="0" smtClean="0"/>
              <a:t> 1: temps </a:t>
            </a:r>
            <a:r>
              <a:rPr lang="el-GR" sz="2400" dirty="0" smtClean="0"/>
              <a:t>Θ</a:t>
            </a:r>
            <a:r>
              <a:rPr lang="en-CA" sz="2400" dirty="0" smtClean="0"/>
              <a:t>(</a:t>
            </a:r>
            <a:r>
              <a:rPr lang="en-CA" sz="2400" i="1" dirty="0" smtClean="0"/>
              <a:t>N</a:t>
            </a:r>
            <a:r>
              <a:rPr lang="en-CA" sz="2400" dirty="0" smtClean="0"/>
              <a:t>)</a:t>
            </a:r>
          </a:p>
          <a:p>
            <a:r>
              <a:rPr lang="en-CA" sz="2400" dirty="0" err="1"/>
              <a:t>Étape</a:t>
            </a:r>
            <a:r>
              <a:rPr lang="en-CA" sz="2400" dirty="0"/>
              <a:t> </a:t>
            </a:r>
            <a:r>
              <a:rPr lang="en-CA" sz="2400" dirty="0" smtClean="0"/>
              <a:t>2 (</a:t>
            </a:r>
            <a:r>
              <a:rPr lang="en-CA" sz="2400" dirty="0" err="1" smtClean="0"/>
              <a:t>répulsion</a:t>
            </a:r>
            <a:r>
              <a:rPr lang="en-CA" sz="2400" dirty="0" smtClean="0"/>
              <a:t>): </a:t>
            </a:r>
            <a:r>
              <a:rPr lang="en-CA" sz="2400" dirty="0" err="1"/>
              <a:t>parcours</a:t>
            </a:r>
            <a:r>
              <a:rPr lang="en-CA" sz="2400" dirty="0"/>
              <a:t> des </a:t>
            </a:r>
            <a:r>
              <a:rPr lang="en-CA" sz="2400" dirty="0" err="1"/>
              <a:t>paires</a:t>
            </a:r>
            <a:r>
              <a:rPr lang="en-CA" sz="2400" dirty="0"/>
              <a:t> de </a:t>
            </a:r>
            <a:r>
              <a:rPr lang="en-CA" sz="2400" dirty="0" err="1"/>
              <a:t>noeuds</a:t>
            </a:r>
            <a:r>
              <a:rPr lang="en-CA" sz="2400" dirty="0"/>
              <a:t>, </a:t>
            </a:r>
            <a:r>
              <a:rPr lang="en-CA" sz="2400" dirty="0" err="1"/>
              <a:t>donc</a:t>
            </a:r>
            <a:r>
              <a:rPr lang="en-CA" sz="2400" dirty="0"/>
              <a:t> </a:t>
            </a:r>
            <a:r>
              <a:rPr lang="en-CA" sz="2400" dirty="0" smtClean="0"/>
              <a:t>temps </a:t>
            </a:r>
            <a:r>
              <a:rPr lang="el-GR" sz="2400" dirty="0"/>
              <a:t>Θ</a:t>
            </a:r>
            <a:r>
              <a:rPr lang="en-CA" sz="2400" dirty="0"/>
              <a:t>(</a:t>
            </a:r>
            <a:r>
              <a:rPr lang="en-CA" sz="2400" i="1" dirty="0"/>
              <a:t>N</a:t>
            </a:r>
            <a:r>
              <a:rPr lang="en-CA" sz="2400" baseline="30000" dirty="0"/>
              <a:t>2</a:t>
            </a:r>
            <a:r>
              <a:rPr lang="en-CA" sz="2400" dirty="0" smtClean="0"/>
              <a:t>) : </a:t>
            </a:r>
            <a:r>
              <a:rPr lang="en-CA" sz="2400" b="1" dirty="0" err="1" smtClean="0"/>
              <a:t>goulot</a:t>
            </a:r>
            <a:r>
              <a:rPr lang="en-CA" sz="2400" b="1" dirty="0" smtClean="0"/>
              <a:t> </a:t>
            </a:r>
            <a:r>
              <a:rPr lang="en-CA" sz="2400" b="1" dirty="0" err="1" smtClean="0"/>
              <a:t>d’étranglement</a:t>
            </a:r>
            <a:r>
              <a:rPr lang="en-CA" sz="2400" dirty="0" smtClean="0"/>
              <a:t> </a:t>
            </a:r>
          </a:p>
          <a:p>
            <a:r>
              <a:rPr lang="en-CA" sz="2400" dirty="0" err="1"/>
              <a:t>Étape</a:t>
            </a:r>
            <a:r>
              <a:rPr lang="en-CA" sz="2400" dirty="0"/>
              <a:t> </a:t>
            </a:r>
            <a:r>
              <a:rPr lang="en-CA" sz="2400" dirty="0" smtClean="0"/>
              <a:t>3 (</a:t>
            </a:r>
            <a:r>
              <a:rPr lang="en-CA" sz="2400" dirty="0" err="1" smtClean="0"/>
              <a:t>ressorts</a:t>
            </a:r>
            <a:r>
              <a:rPr lang="en-CA" sz="2400" dirty="0" smtClean="0"/>
              <a:t>): </a:t>
            </a:r>
            <a:r>
              <a:rPr lang="en-CA" sz="2400" dirty="0" err="1" smtClean="0"/>
              <a:t>parcours</a:t>
            </a:r>
            <a:r>
              <a:rPr lang="en-CA" sz="2400" dirty="0" smtClean="0"/>
              <a:t> des </a:t>
            </a:r>
            <a:r>
              <a:rPr lang="en-CA" sz="2400" dirty="0" err="1" smtClean="0"/>
              <a:t>paires</a:t>
            </a:r>
            <a:r>
              <a:rPr lang="en-CA" sz="2400" dirty="0" smtClean="0"/>
              <a:t> de </a:t>
            </a:r>
            <a:r>
              <a:rPr lang="en-CA" sz="2400" dirty="0" err="1" smtClean="0"/>
              <a:t>noeuds</a:t>
            </a:r>
            <a:r>
              <a:rPr lang="en-CA" sz="2400" dirty="0" smtClean="0"/>
              <a:t> </a:t>
            </a:r>
            <a:r>
              <a:rPr lang="en-CA" sz="2400" dirty="0" err="1" smtClean="0"/>
              <a:t>adjacents</a:t>
            </a:r>
            <a:r>
              <a:rPr lang="en-CA" sz="2400" dirty="0" smtClean="0"/>
              <a:t>, </a:t>
            </a:r>
            <a:r>
              <a:rPr lang="en-CA" sz="2400" dirty="0" err="1" smtClean="0"/>
              <a:t>donc</a:t>
            </a:r>
            <a:r>
              <a:rPr lang="en-CA" sz="2400" dirty="0" smtClean="0"/>
              <a:t> temps </a:t>
            </a:r>
            <a:r>
              <a:rPr lang="el-GR" sz="2400" dirty="0"/>
              <a:t>Θ</a:t>
            </a:r>
            <a:r>
              <a:rPr lang="en-CA" sz="2400" dirty="0" smtClean="0"/>
              <a:t>(max(</a:t>
            </a:r>
            <a:r>
              <a:rPr lang="en-CA" sz="2400" i="1" dirty="0" smtClean="0"/>
              <a:t>N</a:t>
            </a:r>
            <a:r>
              <a:rPr lang="en-CA" sz="2400" dirty="0" smtClean="0"/>
              <a:t>,</a:t>
            </a:r>
            <a:r>
              <a:rPr lang="en-CA" sz="2400" i="1" dirty="0" smtClean="0"/>
              <a:t>E)</a:t>
            </a:r>
            <a:r>
              <a:rPr lang="en-CA" sz="2400" dirty="0" smtClean="0"/>
              <a:t>)=</a:t>
            </a:r>
            <a:r>
              <a:rPr lang="el-GR" sz="2400" dirty="0" smtClean="0"/>
              <a:t>Θ</a:t>
            </a:r>
            <a:r>
              <a:rPr lang="en-CA" sz="2400" dirty="0" smtClean="0"/>
              <a:t>(</a:t>
            </a:r>
            <a:r>
              <a:rPr lang="en-CA" sz="2400" i="1" dirty="0" smtClean="0"/>
              <a:t>N</a:t>
            </a:r>
            <a:r>
              <a:rPr lang="en-CA" sz="2400" dirty="0" smtClean="0"/>
              <a:t>+</a:t>
            </a:r>
            <a:r>
              <a:rPr lang="en-CA" sz="2400" i="1" dirty="0" smtClean="0"/>
              <a:t>E</a:t>
            </a:r>
            <a:r>
              <a:rPr lang="en-CA" sz="2400" dirty="0"/>
              <a:t>)=O(</a:t>
            </a:r>
            <a:r>
              <a:rPr lang="en-CA" sz="2400" i="1" dirty="0"/>
              <a:t>N</a:t>
            </a:r>
            <a:r>
              <a:rPr lang="en-CA" sz="2400" baseline="30000" dirty="0"/>
              <a:t>2</a:t>
            </a:r>
            <a:r>
              <a:rPr lang="en-CA" sz="2400" dirty="0"/>
              <a:t>).  </a:t>
            </a:r>
            <a:r>
              <a:rPr lang="en-CA" sz="2400" dirty="0" err="1" smtClean="0"/>
              <a:t>Dans</a:t>
            </a:r>
            <a:r>
              <a:rPr lang="en-CA" sz="2400" dirty="0" smtClean="0"/>
              <a:t> le </a:t>
            </a:r>
            <a:r>
              <a:rPr lang="en-CA" sz="2400" dirty="0" err="1" smtClean="0"/>
              <a:t>pire</a:t>
            </a:r>
            <a:r>
              <a:rPr lang="en-CA" sz="2400" dirty="0" smtClean="0"/>
              <a:t> des </a:t>
            </a:r>
            <a:r>
              <a:rPr lang="en-CA" sz="2400" dirty="0" err="1" smtClean="0"/>
              <a:t>cas</a:t>
            </a:r>
            <a:r>
              <a:rPr lang="en-CA" sz="2400" dirty="0" smtClean="0"/>
              <a:t>, le </a:t>
            </a:r>
            <a:r>
              <a:rPr lang="en-CA" sz="2400" dirty="0" err="1" smtClean="0"/>
              <a:t>graphe</a:t>
            </a:r>
            <a:r>
              <a:rPr lang="en-CA" sz="2400" dirty="0" smtClean="0"/>
              <a:t> </a:t>
            </a:r>
            <a:r>
              <a:rPr lang="en-CA" sz="2400" dirty="0" err="1" smtClean="0"/>
              <a:t>est</a:t>
            </a:r>
            <a:r>
              <a:rPr lang="en-CA" sz="2400" dirty="0" smtClean="0"/>
              <a:t> dense (</a:t>
            </a:r>
            <a:r>
              <a:rPr lang="en-CA" sz="2400" i="1" dirty="0" smtClean="0"/>
              <a:t>E</a:t>
            </a:r>
            <a:r>
              <a:rPr lang="en-CA" sz="2400" dirty="0" smtClean="0"/>
              <a:t>=</a:t>
            </a:r>
            <a:r>
              <a:rPr lang="el-GR" sz="2400" dirty="0" smtClean="0"/>
              <a:t>Θ</a:t>
            </a:r>
            <a:r>
              <a:rPr lang="en-CA" sz="2400" dirty="0" smtClean="0"/>
              <a:t>(</a:t>
            </a:r>
            <a:r>
              <a:rPr lang="en-CA" sz="2400" i="1" dirty="0" smtClean="0"/>
              <a:t>N</a:t>
            </a:r>
            <a:r>
              <a:rPr lang="en-CA" sz="2400" baseline="30000" dirty="0" smtClean="0"/>
              <a:t>2</a:t>
            </a:r>
            <a:r>
              <a:rPr lang="en-CA" sz="2400" dirty="0" smtClean="0"/>
              <a:t>)), et le temps </a:t>
            </a:r>
            <a:r>
              <a:rPr lang="en-CA" sz="2400" dirty="0" err="1" smtClean="0"/>
              <a:t>est</a:t>
            </a:r>
            <a:r>
              <a:rPr lang="en-CA" sz="2400" dirty="0" smtClean="0"/>
              <a:t> </a:t>
            </a:r>
            <a:r>
              <a:rPr lang="el-GR" sz="2400" dirty="0" smtClean="0"/>
              <a:t>Θ</a:t>
            </a:r>
            <a:r>
              <a:rPr lang="en-CA" sz="2400" dirty="0" smtClean="0"/>
              <a:t>(</a:t>
            </a:r>
            <a:r>
              <a:rPr lang="en-CA" sz="2400" i="1" dirty="0" smtClean="0"/>
              <a:t>N</a:t>
            </a:r>
            <a:r>
              <a:rPr lang="en-CA" sz="2400" baseline="30000" dirty="0" smtClean="0"/>
              <a:t>2</a:t>
            </a:r>
            <a:r>
              <a:rPr lang="en-CA" sz="2400" dirty="0" smtClean="0"/>
              <a:t>). (</a:t>
            </a:r>
            <a:r>
              <a:rPr lang="en-CA" sz="2400" dirty="0" err="1" smtClean="0"/>
              <a:t>Mais</a:t>
            </a:r>
            <a:r>
              <a:rPr lang="en-CA" sz="2400" dirty="0" smtClean="0"/>
              <a:t>, </a:t>
            </a:r>
            <a:r>
              <a:rPr lang="en-CA" sz="2400" dirty="0" err="1" smtClean="0"/>
              <a:t>dans</a:t>
            </a:r>
            <a:r>
              <a:rPr lang="en-CA" sz="2400" dirty="0" smtClean="0"/>
              <a:t> </a:t>
            </a:r>
            <a:r>
              <a:rPr lang="en-CA" sz="2400" dirty="0" err="1" smtClean="0"/>
              <a:t>ce</a:t>
            </a:r>
            <a:r>
              <a:rPr lang="en-CA" sz="2400" dirty="0" smtClean="0"/>
              <a:t> </a:t>
            </a:r>
            <a:r>
              <a:rPr lang="en-CA" sz="2400" dirty="0" err="1" smtClean="0"/>
              <a:t>même</a:t>
            </a:r>
            <a:r>
              <a:rPr lang="en-CA" sz="2400" dirty="0" smtClean="0"/>
              <a:t> </a:t>
            </a:r>
            <a:r>
              <a:rPr lang="en-CA" sz="2400" dirty="0" err="1" smtClean="0"/>
              <a:t>pire</a:t>
            </a:r>
            <a:r>
              <a:rPr lang="en-CA" sz="2400" dirty="0" smtClean="0"/>
              <a:t> </a:t>
            </a:r>
            <a:r>
              <a:rPr lang="en-CA" sz="2400" dirty="0" err="1" smtClean="0"/>
              <a:t>cas</a:t>
            </a:r>
            <a:r>
              <a:rPr lang="en-CA" sz="2400" dirty="0" smtClean="0"/>
              <a:t>, </a:t>
            </a:r>
            <a:r>
              <a:rPr lang="en-CA" sz="2400" dirty="0" err="1" smtClean="0"/>
              <a:t>juste</a:t>
            </a:r>
            <a:r>
              <a:rPr lang="en-CA" sz="2400" dirty="0" smtClean="0"/>
              <a:t> le temps de </a:t>
            </a:r>
            <a:r>
              <a:rPr lang="en-CA" sz="2400" dirty="0" err="1" smtClean="0"/>
              <a:t>dessiner</a:t>
            </a:r>
            <a:r>
              <a:rPr lang="en-CA" sz="2400" dirty="0" smtClean="0"/>
              <a:t> les arêtes du </a:t>
            </a:r>
            <a:r>
              <a:rPr lang="en-CA" sz="2400" dirty="0" err="1" smtClean="0"/>
              <a:t>graphe</a:t>
            </a:r>
            <a:r>
              <a:rPr lang="en-CA" sz="2400" dirty="0" smtClean="0"/>
              <a:t> sera </a:t>
            </a:r>
            <a:r>
              <a:rPr lang="el-GR" sz="2400" dirty="0"/>
              <a:t>Θ</a:t>
            </a:r>
            <a:r>
              <a:rPr lang="en-CA" sz="2400" dirty="0"/>
              <a:t>(</a:t>
            </a:r>
            <a:r>
              <a:rPr lang="en-CA" sz="2400" i="1" dirty="0"/>
              <a:t>N</a:t>
            </a:r>
            <a:r>
              <a:rPr lang="en-CA" sz="2400" baseline="30000" dirty="0"/>
              <a:t>2</a:t>
            </a:r>
            <a:r>
              <a:rPr lang="en-CA" sz="2400" dirty="0" smtClean="0"/>
              <a:t>).)</a:t>
            </a:r>
            <a:endParaRPr lang="en-CA" sz="2400" dirty="0"/>
          </a:p>
          <a:p>
            <a:r>
              <a:rPr lang="en-CA" sz="2400" dirty="0" err="1" smtClean="0"/>
              <a:t>Étape</a:t>
            </a:r>
            <a:r>
              <a:rPr lang="en-CA" sz="2400" dirty="0" smtClean="0"/>
              <a:t> 4: </a:t>
            </a:r>
            <a:r>
              <a:rPr lang="en-CA" sz="2400" dirty="0"/>
              <a:t>temps </a:t>
            </a:r>
            <a:r>
              <a:rPr lang="el-GR" sz="2400" dirty="0" smtClean="0"/>
              <a:t>Θ</a:t>
            </a:r>
            <a:r>
              <a:rPr lang="en-CA" sz="2400" dirty="0" smtClean="0"/>
              <a:t>(</a:t>
            </a:r>
            <a:r>
              <a:rPr lang="en-CA" sz="2400" i="1" dirty="0" smtClean="0"/>
              <a:t>N</a:t>
            </a:r>
            <a:r>
              <a:rPr lang="en-CA" sz="2400" dirty="0"/>
              <a:t>)</a:t>
            </a:r>
          </a:p>
          <a:p>
            <a:endParaRPr lang="en-CA" sz="2400" dirty="0" smtClean="0"/>
          </a:p>
        </p:txBody>
      </p:sp>
      <p:sp>
        <p:nvSpPr>
          <p:cNvPr id="4" name="Flèche droite 3"/>
          <p:cNvSpPr/>
          <p:nvPr/>
        </p:nvSpPr>
        <p:spPr>
          <a:xfrm rot="10800000">
            <a:off x="8534400" y="1905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8001000" y="4762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226161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686800" cy="5410200"/>
          </a:xfrm>
        </p:spPr>
        <p:txBody>
          <a:bodyPr/>
          <a:lstStyle/>
          <a:p>
            <a:pPr eaLnBrk="1" hangingPunct="1"/>
            <a:r>
              <a:rPr lang="en-US" smtClean="0"/>
              <a:t>Avoir des widgets pour modifier le “timeStep” ou les constantes de proportionnalité des forces</a:t>
            </a:r>
          </a:p>
          <a:p>
            <a:pPr eaLnBrk="1" hangingPunct="1"/>
            <a:r>
              <a:rPr lang="en-US" smtClean="0"/>
              <a:t>Utiliser des forces différentes, par exemple, le modèle d’énergie LinLog de Andreas Noack :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(écarte mieux les cliques et les grappes; détails disponibles au</a:t>
            </a:r>
            <a:br>
              <a:rPr lang="en-US" smtClean="0"/>
            </a:br>
            <a:r>
              <a:rPr lang="en-US" smtClean="0"/>
              <a:t> </a:t>
            </a:r>
            <a:r>
              <a:rPr lang="en-US" sz="1800" smtClean="0"/>
              <a:t>http://www-sst.informatik.tu-cottbus.de/~an/Publications/GD2005.pdf</a:t>
            </a:r>
            <a:r>
              <a:rPr lang="en-US" smtClean="0"/>
              <a:t> )</a:t>
            </a: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49738"/>
            <a:ext cx="8839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Comment améliorer le placement par forces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Comment améliorer le placement par forces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686800" cy="5410200"/>
          </a:xfrm>
        </p:spPr>
        <p:txBody>
          <a:bodyPr/>
          <a:lstStyle/>
          <a:p>
            <a:pPr eaLnBrk="1" hangingPunct="1"/>
            <a:r>
              <a:rPr lang="en-US" dirty="0" err="1" smtClean="0"/>
              <a:t>Accélérer</a:t>
            </a:r>
            <a:r>
              <a:rPr lang="en-US" dirty="0" smtClean="0"/>
              <a:t> le </a:t>
            </a:r>
            <a:r>
              <a:rPr lang="en-US" dirty="0" err="1" smtClean="0"/>
              <a:t>calcul</a:t>
            </a:r>
            <a:r>
              <a:rPr lang="en-US" dirty="0" smtClean="0"/>
              <a:t> de la force de </a:t>
            </a:r>
            <a:r>
              <a:rPr lang="en-US" dirty="0" err="1" smtClean="0"/>
              <a:t>répulsion</a:t>
            </a:r>
            <a:r>
              <a:rPr lang="en-US" dirty="0" smtClean="0"/>
              <a:t> pour </a:t>
            </a:r>
            <a:r>
              <a:rPr lang="en-US" dirty="0" err="1" smtClean="0"/>
              <a:t>prendre</a:t>
            </a:r>
            <a:r>
              <a:rPr lang="en-US" dirty="0" smtClean="0"/>
              <a:t> </a:t>
            </a:r>
            <a:r>
              <a:rPr lang="en-US" dirty="0" err="1" smtClean="0"/>
              <a:t>moins</a:t>
            </a:r>
            <a:r>
              <a:rPr lang="en-US" dirty="0" smtClean="0"/>
              <a:t> </a:t>
            </a:r>
            <a:r>
              <a:rPr lang="en-US" dirty="0" err="1" smtClean="0"/>
              <a:t>qu’un</a:t>
            </a:r>
            <a:r>
              <a:rPr lang="en-US" dirty="0" smtClean="0"/>
              <a:t> temps </a:t>
            </a:r>
            <a:r>
              <a:rPr lang="el-GR" dirty="0"/>
              <a:t>Θ</a:t>
            </a:r>
            <a:r>
              <a:rPr lang="en-US" dirty="0" smtClean="0"/>
              <a:t>(</a:t>
            </a:r>
            <a:r>
              <a:rPr lang="en-US" i="1" dirty="0" smtClean="0"/>
              <a:t>N</a:t>
            </a:r>
            <a:r>
              <a:rPr lang="en-US" baseline="30000" dirty="0" smtClean="0"/>
              <a:t> 2</a:t>
            </a:r>
            <a:r>
              <a:rPr lang="en-US" dirty="0" smtClean="0"/>
              <a:t>)</a:t>
            </a:r>
          </a:p>
          <a:p>
            <a:pPr lvl="1" eaLnBrk="1" hangingPunct="1"/>
            <a:r>
              <a:rPr lang="en-US" dirty="0" err="1" smtClean="0"/>
              <a:t>Seulement</a:t>
            </a:r>
            <a:r>
              <a:rPr lang="en-US" dirty="0" smtClean="0"/>
              <a:t> </a:t>
            </a:r>
            <a:r>
              <a:rPr lang="en-US" dirty="0" err="1" smtClean="0"/>
              <a:t>calculer</a:t>
            </a:r>
            <a:r>
              <a:rPr lang="en-US" dirty="0" smtClean="0"/>
              <a:t> la </a:t>
            </a:r>
            <a:r>
              <a:rPr lang="en-US" dirty="0" err="1" smtClean="0"/>
              <a:t>répulsion</a:t>
            </a:r>
            <a:r>
              <a:rPr lang="en-US" dirty="0" smtClean="0"/>
              <a:t> entre des </a:t>
            </a:r>
            <a:r>
              <a:rPr lang="en-US" dirty="0" err="1" smtClean="0"/>
              <a:t>paires</a:t>
            </a:r>
            <a:r>
              <a:rPr lang="en-US" dirty="0" smtClean="0"/>
              <a:t> de </a:t>
            </a:r>
            <a:r>
              <a:rPr lang="en-US" dirty="0" err="1" smtClean="0"/>
              <a:t>noeuds</a:t>
            </a:r>
            <a:r>
              <a:rPr lang="en-US" dirty="0" smtClean="0"/>
              <a:t> qui </a:t>
            </a:r>
            <a:r>
              <a:rPr lang="en-US" dirty="0" err="1" smtClean="0"/>
              <a:t>ont</a:t>
            </a:r>
            <a:r>
              <a:rPr lang="en-US" dirty="0" smtClean="0"/>
              <a:t> au </a:t>
            </a:r>
            <a:r>
              <a:rPr lang="en-US" dirty="0" err="1" smtClean="0"/>
              <a:t>moins</a:t>
            </a:r>
            <a:r>
              <a:rPr lang="en-US" dirty="0" smtClean="0"/>
              <a:t> un </a:t>
            </a:r>
            <a:r>
              <a:rPr lang="en-US" dirty="0" err="1" smtClean="0"/>
              <a:t>voisin</a:t>
            </a:r>
            <a:r>
              <a:rPr lang="en-US" dirty="0" smtClean="0"/>
              <a:t> en </a:t>
            </a:r>
            <a:r>
              <a:rPr lang="en-US" dirty="0" err="1" smtClean="0"/>
              <a:t>commun</a:t>
            </a:r>
            <a:endParaRPr lang="en-US" dirty="0" smtClean="0"/>
          </a:p>
          <a:p>
            <a:pPr lvl="1" eaLnBrk="1" hangingPunct="1"/>
            <a:r>
              <a:rPr lang="en-US" dirty="0" err="1" smtClean="0"/>
              <a:t>Calculer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répulsion</a:t>
            </a:r>
            <a:r>
              <a:rPr lang="en-US" dirty="0" smtClean="0"/>
              <a:t> entre </a:t>
            </a:r>
            <a:r>
              <a:rPr lang="en-US" dirty="0" err="1" smtClean="0"/>
              <a:t>chaque</a:t>
            </a:r>
            <a:r>
              <a:rPr lang="en-US" dirty="0" smtClean="0"/>
              <a:t> </a:t>
            </a:r>
            <a:r>
              <a:rPr lang="en-US" dirty="0" err="1" smtClean="0"/>
              <a:t>noeud</a:t>
            </a:r>
            <a:r>
              <a:rPr lang="en-US" dirty="0" smtClean="0"/>
              <a:t> et le </a:t>
            </a:r>
            <a:r>
              <a:rPr lang="en-US" dirty="0" err="1" smtClean="0"/>
              <a:t>centroïde</a:t>
            </a:r>
            <a:r>
              <a:rPr lang="en-US" dirty="0" smtClean="0"/>
              <a:t> du </a:t>
            </a:r>
            <a:r>
              <a:rPr lang="en-US" dirty="0" err="1" smtClean="0"/>
              <a:t>réseau</a:t>
            </a:r>
            <a:endParaRPr lang="en-US" dirty="0" smtClean="0"/>
          </a:p>
          <a:p>
            <a:pPr lvl="1" eaLnBrk="1" hangingPunct="1"/>
            <a:r>
              <a:rPr lang="en-US" dirty="0" err="1" smtClean="0"/>
              <a:t>Seulement</a:t>
            </a:r>
            <a:r>
              <a:rPr lang="en-US" dirty="0" smtClean="0"/>
              <a:t> </a:t>
            </a:r>
            <a:r>
              <a:rPr lang="en-US" dirty="0" err="1" smtClean="0"/>
              <a:t>calculer</a:t>
            </a:r>
            <a:r>
              <a:rPr lang="en-US" dirty="0" smtClean="0"/>
              <a:t> la </a:t>
            </a:r>
            <a:r>
              <a:rPr lang="en-US" dirty="0" err="1" smtClean="0"/>
              <a:t>répulsion</a:t>
            </a:r>
            <a:r>
              <a:rPr lang="en-US" dirty="0" smtClean="0"/>
              <a:t> entre des </a:t>
            </a:r>
            <a:r>
              <a:rPr lang="en-US" dirty="0" err="1" smtClean="0"/>
              <a:t>paires</a:t>
            </a:r>
            <a:r>
              <a:rPr lang="en-US" dirty="0" smtClean="0"/>
              <a:t> de </a:t>
            </a:r>
            <a:r>
              <a:rPr lang="en-US" dirty="0" err="1" smtClean="0"/>
              <a:t>noeuds</a:t>
            </a:r>
            <a:r>
              <a:rPr lang="en-US" dirty="0" smtClean="0"/>
              <a:t> qui </a:t>
            </a:r>
            <a:r>
              <a:rPr lang="en-US" dirty="0" err="1" smtClean="0"/>
              <a:t>ont</a:t>
            </a:r>
            <a:r>
              <a:rPr lang="en-US" dirty="0" smtClean="0"/>
              <a:t> un </a:t>
            </a:r>
            <a:r>
              <a:rPr lang="en-US" dirty="0" err="1" smtClean="0"/>
              <a:t>degré</a:t>
            </a:r>
            <a:r>
              <a:rPr lang="en-US" dirty="0" smtClean="0"/>
              <a:t> plus petit </a:t>
            </a:r>
            <a:r>
              <a:rPr lang="en-US" dirty="0" err="1" smtClean="0"/>
              <a:t>qu’un</a:t>
            </a:r>
            <a:r>
              <a:rPr lang="en-US" dirty="0" smtClean="0"/>
              <a:t> </a:t>
            </a:r>
            <a:r>
              <a:rPr lang="en-US" dirty="0" err="1" smtClean="0"/>
              <a:t>seuil</a:t>
            </a:r>
            <a:r>
              <a:rPr lang="en-US" dirty="0" smtClean="0"/>
              <a:t>, par </a:t>
            </a:r>
            <a:r>
              <a:rPr lang="en-US" dirty="0" err="1" smtClean="0"/>
              <a:t>exemple</a:t>
            </a:r>
            <a:r>
              <a:rPr lang="en-US" dirty="0" smtClean="0"/>
              <a:t>, un </a:t>
            </a:r>
            <a:r>
              <a:rPr lang="en-US" dirty="0" err="1" smtClean="0"/>
              <a:t>degré</a:t>
            </a:r>
            <a:r>
              <a:rPr lang="en-US" dirty="0" smtClean="0"/>
              <a:t> plus petit </a:t>
            </a:r>
            <a:r>
              <a:rPr lang="en-US" dirty="0" err="1" smtClean="0"/>
              <a:t>que</a:t>
            </a:r>
            <a:r>
              <a:rPr lang="en-US" dirty="0" smtClean="0"/>
              <a:t> 3</a:t>
            </a:r>
          </a:p>
          <a:p>
            <a:pPr lvl="1" eaLnBrk="1" hangingPunct="1"/>
            <a:r>
              <a:rPr lang="en-US" dirty="0" smtClean="0"/>
              <a:t>(</a:t>
            </a:r>
            <a:r>
              <a:rPr lang="en-US" sz="2200" dirty="0" smtClean="0"/>
              <a:t>merci à Yves </a:t>
            </a:r>
            <a:r>
              <a:rPr lang="en-US" sz="2200" dirty="0" err="1" smtClean="0"/>
              <a:t>Chiricota</a:t>
            </a:r>
            <a:r>
              <a:rPr lang="en-US" sz="2200" dirty="0" smtClean="0"/>
              <a:t>, prof à </a:t>
            </a:r>
            <a:r>
              <a:rPr lang="en-US" sz="2200" dirty="0" err="1" smtClean="0"/>
              <a:t>l’UQAC</a:t>
            </a:r>
            <a:r>
              <a:rPr lang="en-US" sz="2200" dirty="0" smtClean="0"/>
              <a:t>, pour </a:t>
            </a:r>
            <a:r>
              <a:rPr lang="en-US" sz="2200" dirty="0" err="1" smtClean="0"/>
              <a:t>ces</a:t>
            </a:r>
            <a:r>
              <a:rPr lang="en-US" sz="2200" dirty="0" smtClean="0"/>
              <a:t> </a:t>
            </a:r>
            <a:r>
              <a:rPr lang="en-US" sz="2200" dirty="0" err="1" smtClean="0"/>
              <a:t>trois</a:t>
            </a:r>
            <a:r>
              <a:rPr lang="en-US" sz="2200" dirty="0" smtClean="0"/>
              <a:t> </a:t>
            </a:r>
            <a:r>
              <a:rPr lang="en-US" sz="2200" dirty="0" err="1" smtClean="0"/>
              <a:t>idées</a:t>
            </a:r>
            <a:r>
              <a:rPr lang="en-US" dirty="0" smtClean="0"/>
              <a:t>)</a:t>
            </a:r>
            <a:endParaRPr lang="el-GR" dirty="0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Comment améliorer le placement par forces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686800" cy="5410200"/>
          </a:xfrm>
        </p:spPr>
        <p:txBody>
          <a:bodyPr/>
          <a:lstStyle/>
          <a:p>
            <a:pPr eaLnBrk="1" hangingPunct="1"/>
            <a:r>
              <a:rPr lang="en-US" dirty="0" err="1" smtClean="0"/>
              <a:t>Accélérer</a:t>
            </a:r>
            <a:r>
              <a:rPr lang="en-US" dirty="0" smtClean="0"/>
              <a:t> le </a:t>
            </a:r>
            <a:r>
              <a:rPr lang="en-US" dirty="0" err="1" smtClean="0"/>
              <a:t>calcul</a:t>
            </a:r>
            <a:r>
              <a:rPr lang="en-US" dirty="0" smtClean="0"/>
              <a:t> de la force de </a:t>
            </a:r>
            <a:r>
              <a:rPr lang="en-US" dirty="0" err="1" smtClean="0"/>
              <a:t>répulsion</a:t>
            </a:r>
            <a:r>
              <a:rPr lang="en-US" dirty="0" smtClean="0"/>
              <a:t> pour </a:t>
            </a:r>
            <a:r>
              <a:rPr lang="en-US" dirty="0" err="1" smtClean="0"/>
              <a:t>prendre</a:t>
            </a:r>
            <a:r>
              <a:rPr lang="en-US" dirty="0" smtClean="0"/>
              <a:t> </a:t>
            </a:r>
            <a:r>
              <a:rPr lang="en-US" dirty="0" err="1" smtClean="0"/>
              <a:t>moins</a:t>
            </a:r>
            <a:r>
              <a:rPr lang="en-US" dirty="0" smtClean="0"/>
              <a:t> </a:t>
            </a:r>
            <a:r>
              <a:rPr lang="en-US" dirty="0" err="1" smtClean="0"/>
              <a:t>qu’un</a:t>
            </a:r>
            <a:r>
              <a:rPr lang="en-US" dirty="0" smtClean="0"/>
              <a:t> temps </a:t>
            </a:r>
            <a:r>
              <a:rPr lang="el-GR" dirty="0"/>
              <a:t>Θ</a:t>
            </a:r>
            <a:r>
              <a:rPr lang="en-US" dirty="0" smtClean="0"/>
              <a:t>(</a:t>
            </a:r>
            <a:r>
              <a:rPr lang="en-US" i="1" dirty="0" smtClean="0"/>
              <a:t>N</a:t>
            </a:r>
            <a:r>
              <a:rPr lang="en-US" baseline="30000" dirty="0" smtClean="0"/>
              <a:t>2</a:t>
            </a:r>
            <a:r>
              <a:rPr lang="en-US" dirty="0" smtClean="0"/>
              <a:t>) -- suite</a:t>
            </a:r>
          </a:p>
          <a:p>
            <a:pPr lvl="1" eaLnBrk="1" hangingPunct="1"/>
            <a:r>
              <a:rPr lang="en-US" dirty="0" err="1" smtClean="0"/>
              <a:t>Remplacer</a:t>
            </a:r>
            <a:r>
              <a:rPr lang="en-US" dirty="0" smtClean="0"/>
              <a:t> la force de </a:t>
            </a:r>
            <a:r>
              <a:rPr lang="en-US" dirty="0" err="1" smtClean="0"/>
              <a:t>répulsion</a:t>
            </a:r>
            <a:r>
              <a:rPr lang="en-US" dirty="0" smtClean="0"/>
              <a:t> entre </a:t>
            </a:r>
            <a:r>
              <a:rPr lang="en-US" dirty="0" err="1" smtClean="0"/>
              <a:t>chaque</a:t>
            </a:r>
            <a:r>
              <a:rPr lang="en-US" dirty="0" smtClean="0"/>
              <a:t> </a:t>
            </a:r>
            <a:r>
              <a:rPr lang="en-US" dirty="0" err="1" smtClean="0"/>
              <a:t>paire</a:t>
            </a:r>
            <a:r>
              <a:rPr lang="en-US" dirty="0" smtClean="0"/>
              <a:t> de </a:t>
            </a:r>
            <a:r>
              <a:rPr lang="en-US" dirty="0" err="1" smtClean="0"/>
              <a:t>noeuds</a:t>
            </a:r>
            <a:r>
              <a:rPr lang="en-US" dirty="0" smtClean="0"/>
              <a:t> avec </a:t>
            </a:r>
            <a:r>
              <a:rPr lang="en-US" dirty="0" err="1" smtClean="0"/>
              <a:t>une</a:t>
            </a:r>
            <a:r>
              <a:rPr lang="en-US" dirty="0" smtClean="0"/>
              <a:t> force </a:t>
            </a:r>
            <a:r>
              <a:rPr lang="en-US" dirty="0" err="1" smtClean="0"/>
              <a:t>tangentielle</a:t>
            </a:r>
            <a:r>
              <a:rPr lang="en-US" dirty="0" smtClean="0"/>
              <a:t> qui </a:t>
            </a:r>
            <a:r>
              <a:rPr lang="en-US" dirty="0" err="1" smtClean="0"/>
              <a:t>cherche</a:t>
            </a:r>
            <a:r>
              <a:rPr lang="en-US" dirty="0" smtClean="0"/>
              <a:t> à </a:t>
            </a:r>
            <a:r>
              <a:rPr lang="en-US" dirty="0" err="1" smtClean="0"/>
              <a:t>distribuer</a:t>
            </a:r>
            <a:r>
              <a:rPr lang="en-US" dirty="0" smtClean="0"/>
              <a:t> les </a:t>
            </a:r>
            <a:r>
              <a:rPr lang="en-US" dirty="0" err="1" smtClean="0"/>
              <a:t>voisins</a:t>
            </a:r>
            <a:r>
              <a:rPr lang="en-US" dirty="0" smtClean="0"/>
              <a:t> de </a:t>
            </a:r>
            <a:r>
              <a:rPr lang="en-US" dirty="0" err="1" smtClean="0"/>
              <a:t>chaque</a:t>
            </a:r>
            <a:r>
              <a:rPr lang="en-US" dirty="0" smtClean="0"/>
              <a:t> </a:t>
            </a:r>
            <a:r>
              <a:rPr lang="en-US" dirty="0" err="1" smtClean="0"/>
              <a:t>noeud</a:t>
            </a:r>
            <a:r>
              <a:rPr lang="en-US" dirty="0" smtClean="0"/>
              <a:t> avec des </a:t>
            </a:r>
            <a:r>
              <a:rPr lang="en-US" dirty="0" err="1" smtClean="0"/>
              <a:t>écarts</a:t>
            </a:r>
            <a:r>
              <a:rPr lang="en-US" dirty="0" smtClean="0"/>
              <a:t> </a:t>
            </a:r>
            <a:r>
              <a:rPr lang="en-US" dirty="0" err="1" smtClean="0"/>
              <a:t>angulaires</a:t>
            </a:r>
            <a:r>
              <a:rPr lang="en-US" dirty="0" smtClean="0"/>
              <a:t> </a:t>
            </a:r>
            <a:r>
              <a:rPr lang="en-US" dirty="0" err="1" smtClean="0"/>
              <a:t>égaux</a:t>
            </a:r>
            <a:endParaRPr lang="el-GR" dirty="0" smtClean="0">
              <a:cs typeface="Arial" charset="0"/>
            </a:endParaRPr>
          </a:p>
        </p:txBody>
      </p:sp>
      <p:sp>
        <p:nvSpPr>
          <p:cNvPr id="35844" name="Arc 4"/>
          <p:cNvSpPr>
            <a:spLocks/>
          </p:cNvSpPr>
          <p:nvPr/>
        </p:nvSpPr>
        <p:spPr bwMode="auto">
          <a:xfrm>
            <a:off x="5772150" y="5105400"/>
            <a:ext cx="212725" cy="609600"/>
          </a:xfrm>
          <a:custGeom>
            <a:avLst/>
            <a:gdLst>
              <a:gd name="T0" fmla="*/ 0 w 7540"/>
              <a:gd name="T1" fmla="*/ 2147483647 h 21600"/>
              <a:gd name="T2" fmla="*/ 2147483647 w 7540"/>
              <a:gd name="T3" fmla="*/ 2147483647 h 21600"/>
              <a:gd name="T4" fmla="*/ 2147483647 w 754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40" h="21600" fill="none" extrusionOk="0">
                <a:moveTo>
                  <a:pt x="0" y="914"/>
                </a:moveTo>
                <a:cubicBezTo>
                  <a:pt x="2017" y="308"/>
                  <a:pt x="4111" y="-1"/>
                  <a:pt x="6218" y="0"/>
                </a:cubicBezTo>
                <a:cubicBezTo>
                  <a:pt x="6658" y="0"/>
                  <a:pt x="7099" y="13"/>
                  <a:pt x="7540" y="40"/>
                </a:cubicBezTo>
              </a:path>
              <a:path w="7540" h="21600" stroke="0" extrusionOk="0">
                <a:moveTo>
                  <a:pt x="0" y="914"/>
                </a:moveTo>
                <a:cubicBezTo>
                  <a:pt x="2017" y="308"/>
                  <a:pt x="4111" y="-1"/>
                  <a:pt x="6218" y="0"/>
                </a:cubicBezTo>
                <a:cubicBezTo>
                  <a:pt x="6658" y="0"/>
                  <a:pt x="7099" y="13"/>
                  <a:pt x="7540" y="40"/>
                </a:cubicBezTo>
                <a:lnTo>
                  <a:pt x="6218" y="21600"/>
                </a:lnTo>
                <a:lnTo>
                  <a:pt x="0" y="91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35845" name="Arc 5"/>
          <p:cNvSpPr>
            <a:spLocks/>
          </p:cNvSpPr>
          <p:nvPr/>
        </p:nvSpPr>
        <p:spPr bwMode="auto">
          <a:xfrm>
            <a:off x="5424488" y="5233988"/>
            <a:ext cx="519112" cy="482600"/>
          </a:xfrm>
          <a:custGeom>
            <a:avLst/>
            <a:gdLst>
              <a:gd name="T0" fmla="*/ 0 w 18370"/>
              <a:gd name="T1" fmla="*/ 2147483647 h 17093"/>
              <a:gd name="T2" fmla="*/ 2147483647 w 18370"/>
              <a:gd name="T3" fmla="*/ 0 h 17093"/>
              <a:gd name="T4" fmla="*/ 2147483647 w 18370"/>
              <a:gd name="T5" fmla="*/ 2147483647 h 1709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370" h="17093" fill="none" extrusionOk="0">
                <a:moveTo>
                  <a:pt x="-1" y="5730"/>
                </a:moveTo>
                <a:cubicBezTo>
                  <a:pt x="1363" y="3526"/>
                  <a:pt x="3113" y="1584"/>
                  <a:pt x="5164" y="-1"/>
                </a:cubicBezTo>
              </a:path>
              <a:path w="18370" h="17093" stroke="0" extrusionOk="0">
                <a:moveTo>
                  <a:pt x="-1" y="5730"/>
                </a:moveTo>
                <a:cubicBezTo>
                  <a:pt x="1363" y="3526"/>
                  <a:pt x="3113" y="1584"/>
                  <a:pt x="5164" y="-1"/>
                </a:cubicBezTo>
                <a:lnTo>
                  <a:pt x="18370" y="17093"/>
                </a:lnTo>
                <a:lnTo>
                  <a:pt x="-1" y="573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35846" name="Arc 6"/>
          <p:cNvSpPr>
            <a:spLocks/>
          </p:cNvSpPr>
          <p:nvPr/>
        </p:nvSpPr>
        <p:spPr bwMode="auto">
          <a:xfrm>
            <a:off x="5943600" y="5208588"/>
            <a:ext cx="515938" cy="508000"/>
          </a:xfrm>
          <a:custGeom>
            <a:avLst/>
            <a:gdLst>
              <a:gd name="T0" fmla="*/ 2147483647 w 18294"/>
              <a:gd name="T1" fmla="*/ 0 h 17972"/>
              <a:gd name="T2" fmla="*/ 2147483647 w 18294"/>
              <a:gd name="T3" fmla="*/ 2147483647 h 17972"/>
              <a:gd name="T4" fmla="*/ 0 w 18294"/>
              <a:gd name="T5" fmla="*/ 2147483647 h 179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294" h="17972" fill="none" extrusionOk="0">
                <a:moveTo>
                  <a:pt x="11981" y="0"/>
                </a:moveTo>
                <a:cubicBezTo>
                  <a:pt x="14520" y="1692"/>
                  <a:pt x="16671" y="3903"/>
                  <a:pt x="18293" y="6487"/>
                </a:cubicBezTo>
              </a:path>
              <a:path w="18294" h="17972" stroke="0" extrusionOk="0">
                <a:moveTo>
                  <a:pt x="11981" y="0"/>
                </a:moveTo>
                <a:cubicBezTo>
                  <a:pt x="14520" y="1692"/>
                  <a:pt x="16671" y="3903"/>
                  <a:pt x="18293" y="6487"/>
                </a:cubicBezTo>
                <a:lnTo>
                  <a:pt x="0" y="17972"/>
                </a:lnTo>
                <a:lnTo>
                  <a:pt x="1198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35847" name="Arc 7"/>
          <p:cNvSpPr>
            <a:spLocks/>
          </p:cNvSpPr>
          <p:nvPr/>
        </p:nvSpPr>
        <p:spPr bwMode="auto">
          <a:xfrm>
            <a:off x="5945188" y="5715000"/>
            <a:ext cx="565150" cy="450850"/>
          </a:xfrm>
          <a:custGeom>
            <a:avLst/>
            <a:gdLst>
              <a:gd name="T0" fmla="*/ 2147483647 w 20047"/>
              <a:gd name="T1" fmla="*/ 2147483647 h 15938"/>
              <a:gd name="T2" fmla="*/ 2147483647 w 20047"/>
              <a:gd name="T3" fmla="*/ 2147483647 h 15938"/>
              <a:gd name="T4" fmla="*/ 0 w 20047"/>
              <a:gd name="T5" fmla="*/ 0 h 1593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047" h="15938" fill="none" extrusionOk="0">
                <a:moveTo>
                  <a:pt x="20047" y="8042"/>
                </a:moveTo>
                <a:cubicBezTo>
                  <a:pt x="18840" y="11051"/>
                  <a:pt x="16971" y="13749"/>
                  <a:pt x="14578" y="15937"/>
                </a:cubicBezTo>
              </a:path>
              <a:path w="20047" h="15938" stroke="0" extrusionOk="0">
                <a:moveTo>
                  <a:pt x="20047" y="8042"/>
                </a:moveTo>
                <a:cubicBezTo>
                  <a:pt x="18840" y="11051"/>
                  <a:pt x="16971" y="13749"/>
                  <a:pt x="14578" y="15937"/>
                </a:cubicBezTo>
                <a:lnTo>
                  <a:pt x="0" y="0"/>
                </a:lnTo>
                <a:lnTo>
                  <a:pt x="20047" y="804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>
            <a:off x="5410200" y="5029200"/>
            <a:ext cx="533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35849" name="Line 9"/>
          <p:cNvSpPr>
            <a:spLocks noChangeShapeType="1"/>
          </p:cNvSpPr>
          <p:nvPr/>
        </p:nvSpPr>
        <p:spPr bwMode="auto">
          <a:xfrm flipH="1" flipV="1">
            <a:off x="5638800" y="4724400"/>
            <a:ext cx="3048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 flipH="1">
            <a:off x="5943600" y="4648200"/>
            <a:ext cx="685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35851" name="Line 11"/>
          <p:cNvSpPr>
            <a:spLocks noChangeShapeType="1"/>
          </p:cNvSpPr>
          <p:nvPr/>
        </p:nvSpPr>
        <p:spPr bwMode="auto">
          <a:xfrm flipH="1" flipV="1">
            <a:off x="5943600" y="5715000"/>
            <a:ext cx="990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35852" name="Oval 12"/>
          <p:cNvSpPr>
            <a:spLocks noChangeArrowheads="1"/>
          </p:cNvSpPr>
          <p:nvPr/>
        </p:nvSpPr>
        <p:spPr bwMode="auto">
          <a:xfrm>
            <a:off x="5791200" y="5562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5853" name="Oval 13"/>
          <p:cNvSpPr>
            <a:spLocks noChangeArrowheads="1"/>
          </p:cNvSpPr>
          <p:nvPr/>
        </p:nvSpPr>
        <p:spPr bwMode="auto">
          <a:xfrm>
            <a:off x="5257800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5854" name="Oval 14"/>
          <p:cNvSpPr>
            <a:spLocks noChangeArrowheads="1"/>
          </p:cNvSpPr>
          <p:nvPr/>
        </p:nvSpPr>
        <p:spPr bwMode="auto">
          <a:xfrm>
            <a:off x="6781800" y="5943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5855" name="Oval 15"/>
          <p:cNvSpPr>
            <a:spLocks noChangeArrowheads="1"/>
          </p:cNvSpPr>
          <p:nvPr/>
        </p:nvSpPr>
        <p:spPr bwMode="auto">
          <a:xfrm>
            <a:off x="5486400" y="4572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5856" name="Oval 16"/>
          <p:cNvSpPr>
            <a:spLocks noChangeArrowheads="1"/>
          </p:cNvSpPr>
          <p:nvPr/>
        </p:nvSpPr>
        <p:spPr bwMode="auto">
          <a:xfrm>
            <a:off x="6477000" y="4495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Comment améliorer le placement par forces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066800"/>
            <a:ext cx="8686800" cy="5410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 err="1" smtClean="0"/>
              <a:t>Accélérer</a:t>
            </a:r>
            <a:r>
              <a:rPr lang="en-US" sz="2000" dirty="0" smtClean="0"/>
              <a:t> le </a:t>
            </a:r>
            <a:r>
              <a:rPr lang="en-US" sz="2000" dirty="0" err="1" smtClean="0"/>
              <a:t>calcul</a:t>
            </a:r>
            <a:r>
              <a:rPr lang="en-US" sz="2000" dirty="0" smtClean="0"/>
              <a:t> de la force de </a:t>
            </a:r>
            <a:r>
              <a:rPr lang="en-US" sz="2000" dirty="0" err="1" smtClean="0"/>
              <a:t>répulsion</a:t>
            </a:r>
            <a:r>
              <a:rPr lang="en-US" sz="2000" dirty="0" smtClean="0"/>
              <a:t> pour </a:t>
            </a:r>
            <a:r>
              <a:rPr lang="en-US" sz="2000" dirty="0" err="1" smtClean="0"/>
              <a:t>prendre</a:t>
            </a:r>
            <a:r>
              <a:rPr lang="en-US" sz="2000" dirty="0" smtClean="0"/>
              <a:t> </a:t>
            </a:r>
            <a:r>
              <a:rPr lang="en-US" sz="2000" dirty="0" err="1" smtClean="0"/>
              <a:t>moins</a:t>
            </a:r>
            <a:r>
              <a:rPr lang="en-US" sz="2000" dirty="0" smtClean="0"/>
              <a:t> </a:t>
            </a:r>
            <a:r>
              <a:rPr lang="en-US" sz="2000" dirty="0" err="1" smtClean="0"/>
              <a:t>qu’un</a:t>
            </a:r>
            <a:r>
              <a:rPr lang="en-US" sz="2000" dirty="0" smtClean="0"/>
              <a:t> temps </a:t>
            </a:r>
            <a:r>
              <a:rPr lang="el-GR" sz="2000" dirty="0"/>
              <a:t>Θ</a:t>
            </a:r>
            <a:r>
              <a:rPr lang="en-US" sz="2000" dirty="0" smtClean="0"/>
              <a:t>(</a:t>
            </a:r>
            <a:r>
              <a:rPr lang="en-US" sz="2000" i="1" dirty="0" smtClean="0"/>
              <a:t>N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 – suite</a:t>
            </a:r>
          </a:p>
          <a:p>
            <a:pPr lvl="1">
              <a:lnSpc>
                <a:spcPct val="80000"/>
              </a:lnSpc>
            </a:pPr>
            <a:r>
              <a:rPr lang="fr-FR" sz="1800" dirty="0" smtClean="0"/>
              <a:t>Au lieu d'avoir une force de répulsion entre chaque paire de </a:t>
            </a:r>
            <a:r>
              <a:rPr lang="fr-FR" sz="1800" dirty="0" err="1" smtClean="0"/>
              <a:t>noeuds</a:t>
            </a:r>
            <a:r>
              <a:rPr lang="fr-FR" sz="1800" dirty="0" smtClean="0"/>
              <a:t>, on peut avoir uniquement des forces de ressort, de la manière suivante:</a:t>
            </a:r>
          </a:p>
          <a:p>
            <a:pPr lvl="2">
              <a:lnSpc>
                <a:spcPct val="80000"/>
              </a:lnSpc>
            </a:pPr>
            <a:r>
              <a:rPr lang="fr-FR" sz="1600" dirty="0" smtClean="0"/>
              <a:t>Une force de ressort entre les paires de </a:t>
            </a:r>
            <a:r>
              <a:rPr lang="fr-FR" sz="1600" dirty="0" err="1" smtClean="0"/>
              <a:t>noeuds</a:t>
            </a:r>
            <a:r>
              <a:rPr lang="fr-FR" sz="1600" dirty="0" smtClean="0"/>
              <a:t> adjacents, qui cherche à les mettre à une distance de 1 unité;</a:t>
            </a:r>
          </a:p>
          <a:p>
            <a:pPr lvl="2">
              <a:lnSpc>
                <a:spcPct val="80000"/>
              </a:lnSpc>
            </a:pPr>
            <a:r>
              <a:rPr lang="fr-FR" sz="1600" dirty="0" smtClean="0"/>
              <a:t>Une force de ressort entre les paires de </a:t>
            </a:r>
            <a:r>
              <a:rPr lang="fr-FR" sz="1600" dirty="0" err="1" smtClean="0"/>
              <a:t>noeuds</a:t>
            </a:r>
            <a:r>
              <a:rPr lang="fr-FR" sz="1600" dirty="0" smtClean="0"/>
              <a:t> séparés de 2 arêtes, qui cherche à les mettre à une distance de 2 unités;</a:t>
            </a:r>
          </a:p>
          <a:p>
            <a:pPr lvl="2">
              <a:lnSpc>
                <a:spcPct val="80000"/>
              </a:lnSpc>
            </a:pPr>
            <a:r>
              <a:rPr lang="fr-FR" sz="1600" dirty="0" smtClean="0"/>
              <a:t>...;</a:t>
            </a:r>
          </a:p>
          <a:p>
            <a:pPr lvl="2">
              <a:lnSpc>
                <a:spcPct val="80000"/>
              </a:lnSpc>
            </a:pPr>
            <a:r>
              <a:rPr lang="fr-FR" sz="1600" dirty="0" smtClean="0"/>
              <a:t>Une force de ressort entre les paires de </a:t>
            </a:r>
            <a:r>
              <a:rPr lang="fr-FR" sz="1600" dirty="0" err="1" smtClean="0"/>
              <a:t>noeuds</a:t>
            </a:r>
            <a:r>
              <a:rPr lang="fr-FR" sz="1600" dirty="0" smtClean="0"/>
              <a:t> séparés de D arêtes, qui cherche à les mettre à une distance de D unités;</a:t>
            </a:r>
          </a:p>
          <a:p>
            <a:pPr lvl="1">
              <a:lnSpc>
                <a:spcPct val="80000"/>
              </a:lnSpc>
            </a:pPr>
            <a:r>
              <a:rPr lang="fr-FR" sz="1800" dirty="0" smtClean="0"/>
              <a:t>... pour toutes les distances 1 </a:t>
            </a:r>
            <a:r>
              <a:rPr lang="fr-FR" sz="1800" dirty="0" smtClean="0">
                <a:cs typeface="Arial" charset="0"/>
              </a:rPr>
              <a:t>≤</a:t>
            </a:r>
            <a:r>
              <a:rPr lang="fr-FR" sz="1800" dirty="0" smtClean="0"/>
              <a:t> D </a:t>
            </a:r>
            <a:r>
              <a:rPr lang="fr-FR" sz="1800" dirty="0" smtClean="0">
                <a:cs typeface="Arial" charset="0"/>
              </a:rPr>
              <a:t>≤</a:t>
            </a:r>
            <a:r>
              <a:rPr lang="fr-FR" sz="1800" dirty="0" smtClean="0"/>
              <a:t> L, où L est une limite quelconque (par exemple: L=2 ou L=3).  Si le graphe comprend N </a:t>
            </a:r>
            <a:r>
              <a:rPr lang="fr-FR" sz="1800" dirty="0" err="1" smtClean="0"/>
              <a:t>noeuds</a:t>
            </a:r>
            <a:r>
              <a:rPr lang="fr-FR" sz="1800" dirty="0" smtClean="0"/>
              <a:t> et E arêtes, le temps de calcul pour toutes les forces de ressort peut être autour de </a:t>
            </a:r>
            <a:r>
              <a:rPr lang="el-GR" sz="1800" dirty="0"/>
              <a:t>Θ</a:t>
            </a:r>
            <a:r>
              <a:rPr lang="fr-FR" sz="1800" dirty="0" smtClean="0"/>
              <a:t>(EL), ce qui peut être beaucoup plus petit que </a:t>
            </a:r>
            <a:r>
              <a:rPr lang="el-GR" sz="1800" dirty="0"/>
              <a:t>Θ</a:t>
            </a:r>
            <a:r>
              <a:rPr lang="fr-FR" sz="1800" dirty="0" smtClean="0"/>
              <a:t>(N</a:t>
            </a:r>
            <a:r>
              <a:rPr lang="fr-FR" sz="1800" baseline="30000" dirty="0" smtClean="0"/>
              <a:t>2</a:t>
            </a:r>
            <a:r>
              <a:rPr lang="fr-FR" sz="1800" dirty="0" smtClean="0"/>
              <a:t>) si le graphe est épars.</a:t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>Pour plus de détails, voir Emden R. </a:t>
            </a:r>
            <a:r>
              <a:rPr lang="fr-FR" sz="1800" dirty="0" err="1" smtClean="0"/>
              <a:t>Gansner</a:t>
            </a:r>
            <a:r>
              <a:rPr lang="fr-FR" sz="1800" dirty="0" smtClean="0"/>
              <a:t>, </a:t>
            </a:r>
            <a:r>
              <a:rPr lang="fr-FR" sz="1800" dirty="0" err="1" smtClean="0"/>
              <a:t>Yehuda</a:t>
            </a:r>
            <a:r>
              <a:rPr lang="fr-FR" sz="1800" dirty="0" smtClean="0"/>
              <a:t> </a:t>
            </a:r>
            <a:r>
              <a:rPr lang="fr-FR" sz="1800" dirty="0" err="1" smtClean="0"/>
              <a:t>Koren</a:t>
            </a:r>
            <a:r>
              <a:rPr lang="fr-FR" sz="1800" dirty="0" smtClean="0"/>
              <a:t>, Stephen </a:t>
            </a:r>
            <a:r>
              <a:rPr lang="fr-FR" sz="1800" dirty="0" err="1" smtClean="0"/>
              <a:t>North</a:t>
            </a:r>
            <a:r>
              <a:rPr lang="fr-FR" sz="1800" dirty="0" smtClean="0"/>
              <a:t>, "Graph </a:t>
            </a:r>
            <a:r>
              <a:rPr lang="fr-FR" sz="1800" dirty="0" err="1" smtClean="0"/>
              <a:t>Drawing</a:t>
            </a:r>
            <a:r>
              <a:rPr lang="fr-FR" sz="1800" dirty="0" smtClean="0"/>
              <a:t> by Stress </a:t>
            </a:r>
            <a:r>
              <a:rPr lang="fr-FR" sz="1800" dirty="0" err="1" smtClean="0"/>
              <a:t>Majorization</a:t>
            </a:r>
            <a:r>
              <a:rPr lang="fr-FR" sz="1800" dirty="0" smtClean="0"/>
              <a:t>", Graph </a:t>
            </a:r>
            <a:r>
              <a:rPr lang="fr-FR" sz="1800" dirty="0" err="1" smtClean="0"/>
              <a:t>Drawing</a:t>
            </a:r>
            <a:r>
              <a:rPr lang="fr-FR" sz="1800" dirty="0" smtClean="0"/>
              <a:t> (GD) 2004; et T. </a:t>
            </a:r>
            <a:r>
              <a:rPr lang="fr-FR" sz="1800" dirty="0" err="1" smtClean="0"/>
              <a:t>Kamada</a:t>
            </a:r>
            <a:r>
              <a:rPr lang="fr-FR" sz="1800" dirty="0" smtClean="0"/>
              <a:t>, S. </a:t>
            </a:r>
            <a:r>
              <a:rPr lang="fr-FR" sz="1800" dirty="0" err="1" smtClean="0"/>
              <a:t>Kawai</a:t>
            </a:r>
            <a:r>
              <a:rPr lang="fr-FR" sz="1800" dirty="0" smtClean="0"/>
              <a:t>, "An </a:t>
            </a:r>
            <a:r>
              <a:rPr lang="fr-FR" sz="1800" dirty="0" err="1" smtClean="0"/>
              <a:t>Algorithm</a:t>
            </a:r>
            <a:r>
              <a:rPr lang="fr-FR" sz="1800" dirty="0" smtClean="0"/>
              <a:t> for </a:t>
            </a:r>
            <a:r>
              <a:rPr lang="fr-FR" sz="1800" dirty="0" err="1" smtClean="0"/>
              <a:t>Drawing</a:t>
            </a:r>
            <a:r>
              <a:rPr lang="fr-FR" sz="1800" dirty="0" smtClean="0"/>
              <a:t> General </a:t>
            </a:r>
            <a:r>
              <a:rPr lang="fr-FR" sz="1800" dirty="0" err="1" smtClean="0"/>
              <a:t>Undirected</a:t>
            </a:r>
            <a:r>
              <a:rPr lang="fr-FR" sz="1800" dirty="0" smtClean="0"/>
              <a:t> Graphs", Information </a:t>
            </a:r>
            <a:r>
              <a:rPr lang="fr-FR" sz="1800" dirty="0" err="1" smtClean="0"/>
              <a:t>Processing</a:t>
            </a:r>
            <a:r>
              <a:rPr lang="fr-FR" sz="1800" dirty="0" smtClean="0"/>
              <a:t> </a:t>
            </a:r>
            <a:r>
              <a:rPr lang="fr-FR" sz="1800" dirty="0" err="1" smtClean="0"/>
              <a:t>Letters</a:t>
            </a:r>
            <a:r>
              <a:rPr lang="fr-FR" sz="1800" dirty="0" smtClean="0"/>
              <a:t> 31 (1989), pages 7-15.</a:t>
            </a: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Comment améliorer le placement par forces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686800" cy="5410200"/>
          </a:xfrm>
        </p:spPr>
        <p:txBody>
          <a:bodyPr/>
          <a:lstStyle/>
          <a:p>
            <a:pPr eaLnBrk="1" hangingPunct="1"/>
            <a:r>
              <a:rPr lang="en-US" dirty="0" err="1" smtClean="0"/>
              <a:t>Accélérer</a:t>
            </a:r>
            <a:r>
              <a:rPr lang="en-US" dirty="0" smtClean="0"/>
              <a:t> le </a:t>
            </a:r>
            <a:r>
              <a:rPr lang="en-US" dirty="0" err="1" smtClean="0"/>
              <a:t>calcul</a:t>
            </a:r>
            <a:r>
              <a:rPr lang="en-US" dirty="0" smtClean="0"/>
              <a:t> de la force de </a:t>
            </a:r>
            <a:r>
              <a:rPr lang="en-US" dirty="0" err="1" smtClean="0"/>
              <a:t>répulsion</a:t>
            </a:r>
            <a:r>
              <a:rPr lang="en-US" dirty="0" smtClean="0"/>
              <a:t> pour </a:t>
            </a:r>
            <a:r>
              <a:rPr lang="en-US" dirty="0" err="1" smtClean="0"/>
              <a:t>prendre</a:t>
            </a:r>
            <a:r>
              <a:rPr lang="en-US" dirty="0" smtClean="0"/>
              <a:t> </a:t>
            </a:r>
            <a:r>
              <a:rPr lang="en-US" dirty="0" err="1" smtClean="0"/>
              <a:t>moins</a:t>
            </a:r>
            <a:r>
              <a:rPr lang="en-US" dirty="0" smtClean="0"/>
              <a:t> </a:t>
            </a:r>
            <a:r>
              <a:rPr lang="en-US" dirty="0" err="1" smtClean="0"/>
              <a:t>qu’un</a:t>
            </a:r>
            <a:r>
              <a:rPr lang="en-US" dirty="0" smtClean="0"/>
              <a:t> temps </a:t>
            </a:r>
            <a:r>
              <a:rPr lang="el-GR" dirty="0"/>
              <a:t>Θ</a:t>
            </a:r>
            <a:r>
              <a:rPr lang="en-US" dirty="0" smtClean="0"/>
              <a:t>(</a:t>
            </a:r>
            <a:r>
              <a:rPr lang="en-US" i="1" dirty="0" smtClean="0"/>
              <a:t>N</a:t>
            </a:r>
            <a:r>
              <a:rPr lang="en-US" baseline="30000" dirty="0" smtClean="0"/>
              <a:t>2</a:t>
            </a:r>
            <a:r>
              <a:rPr lang="en-US" dirty="0" smtClean="0"/>
              <a:t>) -- suite</a:t>
            </a:r>
          </a:p>
          <a:p>
            <a:pPr lvl="1" eaLnBrk="1" hangingPunct="1"/>
            <a:r>
              <a:rPr lang="en-US" dirty="0" err="1" smtClean="0"/>
              <a:t>Diviser</a:t>
            </a:r>
            <a:r>
              <a:rPr lang="en-US" dirty="0" smtClean="0"/>
              <a:t> </a:t>
            </a:r>
            <a:r>
              <a:rPr lang="en-US" dirty="0" err="1" smtClean="0"/>
              <a:t>l’espace</a:t>
            </a:r>
            <a:r>
              <a:rPr lang="en-US" dirty="0" smtClean="0"/>
              <a:t> 2D en </a:t>
            </a:r>
            <a:r>
              <a:rPr lang="en-US" dirty="0" err="1" smtClean="0"/>
              <a:t>une</a:t>
            </a:r>
            <a:r>
              <a:rPr lang="en-US" dirty="0" smtClean="0"/>
              <a:t> grille de </a:t>
            </a:r>
            <a:r>
              <a:rPr lang="en-US" dirty="0" err="1" smtClean="0"/>
              <a:t>carrés</a:t>
            </a:r>
            <a:r>
              <a:rPr lang="en-US" dirty="0" smtClean="0"/>
              <a:t>; stocker la </a:t>
            </a:r>
            <a:r>
              <a:rPr lang="en-US" dirty="0" err="1" smtClean="0"/>
              <a:t>liste</a:t>
            </a:r>
            <a:r>
              <a:rPr lang="en-US" dirty="0" smtClean="0"/>
              <a:t> de </a:t>
            </a:r>
            <a:r>
              <a:rPr lang="en-US" dirty="0" err="1" smtClean="0"/>
              <a:t>noeuds</a:t>
            </a:r>
            <a:r>
              <a:rPr lang="en-US" dirty="0" smtClean="0"/>
              <a:t> </a:t>
            </a:r>
            <a:r>
              <a:rPr lang="en-US" dirty="0" err="1" smtClean="0"/>
              <a:t>présents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chaque</a:t>
            </a:r>
            <a:r>
              <a:rPr lang="en-US" dirty="0" smtClean="0"/>
              <a:t> </a:t>
            </a:r>
            <a:r>
              <a:rPr lang="en-US" dirty="0" err="1" smtClean="0"/>
              <a:t>carré</a:t>
            </a:r>
            <a:r>
              <a:rPr lang="en-US" dirty="0" smtClean="0"/>
              <a:t>; à </a:t>
            </a:r>
            <a:r>
              <a:rPr lang="en-US" dirty="0" err="1" smtClean="0"/>
              <a:t>chaque</a:t>
            </a:r>
            <a:r>
              <a:rPr lang="en-US" dirty="0" smtClean="0"/>
              <a:t> </a:t>
            </a:r>
            <a:r>
              <a:rPr lang="en-US" dirty="0" err="1" smtClean="0"/>
              <a:t>itération</a:t>
            </a:r>
            <a:r>
              <a:rPr lang="en-US" dirty="0" smtClean="0"/>
              <a:t>, </a:t>
            </a:r>
            <a:r>
              <a:rPr lang="en-US" dirty="0" err="1" smtClean="0"/>
              <a:t>calculer</a:t>
            </a:r>
            <a:r>
              <a:rPr lang="en-US" dirty="0" smtClean="0"/>
              <a:t> la </a:t>
            </a:r>
            <a:r>
              <a:rPr lang="en-US" dirty="0" err="1" smtClean="0"/>
              <a:t>répulsion</a:t>
            </a:r>
            <a:r>
              <a:rPr lang="en-US" dirty="0" smtClean="0"/>
              <a:t> entre les </a:t>
            </a:r>
            <a:r>
              <a:rPr lang="en-US" dirty="0" err="1" smtClean="0"/>
              <a:t>noeuds</a:t>
            </a:r>
            <a:r>
              <a:rPr lang="en-US" dirty="0" smtClean="0"/>
              <a:t> qui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 </a:t>
            </a:r>
            <a:r>
              <a:rPr lang="en-US" dirty="0" err="1" smtClean="0"/>
              <a:t>même</a:t>
            </a:r>
            <a:r>
              <a:rPr lang="en-US" dirty="0" smtClean="0"/>
              <a:t> </a:t>
            </a:r>
            <a:r>
              <a:rPr lang="en-US" dirty="0" err="1" smtClean="0"/>
              <a:t>carré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bien</a:t>
            </a:r>
            <a:r>
              <a:rPr lang="en-US" dirty="0" smtClean="0"/>
              <a:t> des </a:t>
            </a:r>
            <a:r>
              <a:rPr lang="en-US" dirty="0" err="1" smtClean="0"/>
              <a:t>carrés</a:t>
            </a:r>
            <a:r>
              <a:rPr lang="en-US" dirty="0" smtClean="0"/>
              <a:t> </a:t>
            </a:r>
            <a:r>
              <a:rPr lang="en-US" dirty="0" err="1" smtClean="0"/>
              <a:t>adjacents</a:t>
            </a:r>
            <a:r>
              <a:rPr lang="en-US" dirty="0" smtClean="0"/>
              <a:t>, et </a:t>
            </a:r>
            <a:r>
              <a:rPr lang="en-US" dirty="0" err="1" smtClean="0"/>
              <a:t>mettre</a:t>
            </a:r>
            <a:r>
              <a:rPr lang="en-US" dirty="0" smtClean="0"/>
              <a:t> à jour les </a:t>
            </a:r>
            <a:r>
              <a:rPr lang="en-US" dirty="0" err="1" smtClean="0"/>
              <a:t>listes</a:t>
            </a:r>
            <a:r>
              <a:rPr lang="en-US" dirty="0" smtClean="0"/>
              <a:t> à la fin de </a:t>
            </a:r>
            <a:r>
              <a:rPr lang="en-US" dirty="0" err="1" smtClean="0"/>
              <a:t>chaque</a:t>
            </a:r>
            <a:r>
              <a:rPr lang="en-US" dirty="0" smtClean="0"/>
              <a:t> </a:t>
            </a:r>
            <a:r>
              <a:rPr lang="en-US" dirty="0" err="1" smtClean="0"/>
              <a:t>itération</a:t>
            </a:r>
            <a:r>
              <a:rPr lang="en-US" dirty="0" smtClean="0"/>
              <a:t> (idée de </a:t>
            </a:r>
            <a:r>
              <a:rPr lang="en-US" dirty="0" err="1" smtClean="0"/>
              <a:t>Fruchterman</a:t>
            </a:r>
            <a:r>
              <a:rPr lang="en-US" dirty="0" smtClean="0"/>
              <a:t> et </a:t>
            </a:r>
            <a:r>
              <a:rPr lang="en-US" dirty="0" err="1" smtClean="0"/>
              <a:t>Reingold</a:t>
            </a:r>
            <a:r>
              <a:rPr lang="en-US" dirty="0" smtClean="0"/>
              <a:t>, 1991)</a:t>
            </a:r>
            <a:endParaRPr lang="el-GR" dirty="0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86175" cy="1143000"/>
          </a:xfrm>
        </p:spPr>
        <p:txBody>
          <a:bodyPr/>
          <a:lstStyle/>
          <a:p>
            <a:r>
              <a:rPr lang="fr-CA" smtClean="0"/>
              <a:t>Structure de l’ONU</a:t>
            </a:r>
          </a:p>
        </p:txBody>
      </p:sp>
      <p:pic>
        <p:nvPicPr>
          <p:cNvPr id="16387" name="Picture 2" descr="C:\Users\mjm\Desktop\S_win\ets\courses\lectureMaterial\0x.visualization\notYetUsed\ro-fromLinuxPartition\lectureOnVisualization\graphs\UN_digrap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214313"/>
            <a:ext cx="4729163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ZoneTexte 3"/>
          <p:cNvSpPr txBox="1">
            <a:spLocks noChangeArrowheads="1"/>
          </p:cNvSpPr>
          <p:nvPr/>
        </p:nvSpPr>
        <p:spPr bwMode="auto">
          <a:xfrm>
            <a:off x="285750" y="4929188"/>
            <a:ext cx="27860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/>
              <a:t>Tiré de</a:t>
            </a:r>
          </a:p>
          <a:p>
            <a:pPr eaLnBrk="1" hangingPunct="1"/>
            <a:r>
              <a:rPr lang="en-US"/>
              <a:t>New Internationalist</a:t>
            </a:r>
          </a:p>
          <a:p>
            <a:pPr eaLnBrk="1" hangingPunct="1"/>
            <a:r>
              <a:rPr lang="en-US"/>
              <a:t>issue 375</a:t>
            </a:r>
          </a:p>
          <a:p>
            <a:pPr eaLnBrk="1" hangingPunct="1"/>
            <a:r>
              <a:rPr lang="en-US"/>
              <a:t>2005 Jan/Feb</a:t>
            </a:r>
          </a:p>
          <a:p>
            <a:pPr eaLnBrk="1" hangingPunct="1"/>
            <a:r>
              <a:rPr lang="en-US"/>
              <a:t>http://www.newint.org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058150" cy="1143000"/>
          </a:xfrm>
        </p:spPr>
        <p:txBody>
          <a:bodyPr/>
          <a:lstStyle/>
          <a:p>
            <a:r>
              <a:rPr lang="en-US" dirty="0" err="1" smtClean="0"/>
              <a:t>Approche</a:t>
            </a:r>
            <a:r>
              <a:rPr lang="en-US" dirty="0" smtClean="0"/>
              <a:t> “stress </a:t>
            </a:r>
            <a:r>
              <a:rPr lang="en-US" dirty="0" err="1" smtClean="0"/>
              <a:t>majorization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48512"/>
            <a:ext cx="8229600" cy="5077651"/>
          </a:xfrm>
        </p:spPr>
        <p:txBody>
          <a:bodyPr/>
          <a:lstStyle/>
          <a:p>
            <a:r>
              <a:rPr lang="en-US" sz="2400" dirty="0" err="1" smtClean="0"/>
              <a:t>Garantie</a:t>
            </a:r>
            <a:r>
              <a:rPr lang="en-US" sz="2400" dirty="0" smtClean="0"/>
              <a:t> de </a:t>
            </a:r>
            <a:r>
              <a:rPr lang="en-US" sz="2400" dirty="0" err="1" smtClean="0"/>
              <a:t>réduire</a:t>
            </a:r>
            <a:r>
              <a:rPr lang="en-US" sz="2400" dirty="0" smtClean="0"/>
              <a:t> le stress avec </a:t>
            </a:r>
            <a:r>
              <a:rPr lang="en-US" sz="2400" dirty="0" err="1" smtClean="0"/>
              <a:t>chaque</a:t>
            </a:r>
            <a:r>
              <a:rPr lang="en-US" sz="2400" dirty="0" smtClean="0"/>
              <a:t> </a:t>
            </a:r>
            <a:r>
              <a:rPr lang="en-US" sz="2400" dirty="0" err="1" smtClean="0"/>
              <a:t>itération</a:t>
            </a:r>
            <a:r>
              <a:rPr lang="en-US" sz="2400" dirty="0" smtClean="0"/>
              <a:t> et </a:t>
            </a:r>
            <a:r>
              <a:rPr lang="en-US" sz="2400" dirty="0" err="1" smtClean="0"/>
              <a:t>garantie</a:t>
            </a:r>
            <a:r>
              <a:rPr lang="en-US" sz="2400" dirty="0" smtClean="0"/>
              <a:t> de </a:t>
            </a:r>
            <a:r>
              <a:rPr lang="en-US" sz="2400" dirty="0" err="1" smtClean="0"/>
              <a:t>converger</a:t>
            </a:r>
            <a:r>
              <a:rPr lang="en-US" sz="2400" dirty="0" smtClean="0"/>
              <a:t> (</a:t>
            </a:r>
            <a:r>
              <a:rPr lang="en-US" sz="2400" dirty="0" err="1" smtClean="0"/>
              <a:t>mais</a:t>
            </a:r>
            <a:r>
              <a:rPr lang="en-US" sz="2400" dirty="0" smtClean="0"/>
              <a:t> pas </a:t>
            </a:r>
            <a:r>
              <a:rPr lang="en-US" sz="2400" dirty="0" err="1" smtClean="0"/>
              <a:t>nécessairement</a:t>
            </a:r>
            <a:r>
              <a:rPr lang="en-US" sz="2400" dirty="0" smtClean="0"/>
              <a:t> </a:t>
            </a:r>
            <a:r>
              <a:rPr lang="en-US" sz="2400" dirty="0" err="1" smtClean="0"/>
              <a:t>vers</a:t>
            </a:r>
            <a:r>
              <a:rPr lang="en-US" sz="2400" dirty="0" smtClean="0"/>
              <a:t> le layout optimal); oscillations </a:t>
            </a:r>
            <a:r>
              <a:rPr lang="en-US" sz="2400" dirty="0" err="1" smtClean="0"/>
              <a:t>impossibles</a:t>
            </a:r>
            <a:r>
              <a:rPr lang="en-US" sz="2400" dirty="0" smtClean="0"/>
              <a:t>; converge </a:t>
            </a:r>
            <a:r>
              <a:rPr lang="en-US" sz="2400" dirty="0" err="1" smtClean="0"/>
              <a:t>en</a:t>
            </a:r>
            <a:r>
              <a:rPr lang="en-US" sz="2400" dirty="0" smtClean="0"/>
              <a:t> beaucoup </a:t>
            </a:r>
            <a:r>
              <a:rPr lang="en-US" sz="2400" dirty="0" err="1" smtClean="0"/>
              <a:t>moins</a:t>
            </a:r>
            <a:r>
              <a:rPr lang="en-US" sz="2400" dirty="0" smtClean="0"/>
              <a:t> </a:t>
            </a:r>
            <a:r>
              <a:rPr lang="en-US" sz="2400" dirty="0" err="1" smtClean="0"/>
              <a:t>d’itérations</a:t>
            </a:r>
            <a:r>
              <a:rPr lang="en-US" sz="2400" dirty="0" smtClean="0"/>
              <a:t> que les </a:t>
            </a:r>
            <a:r>
              <a:rPr lang="en-US" sz="2400" dirty="0" err="1" smtClean="0"/>
              <a:t>algorithmes</a:t>
            </a:r>
            <a:r>
              <a:rPr lang="en-US" sz="2400" dirty="0" smtClean="0"/>
              <a:t> </a:t>
            </a:r>
            <a:r>
              <a:rPr lang="en-US" sz="2400" dirty="0" err="1" smtClean="0"/>
              <a:t>typiques</a:t>
            </a:r>
            <a:r>
              <a:rPr lang="en-US" sz="2400" dirty="0" smtClean="0"/>
              <a:t> par forces</a:t>
            </a:r>
          </a:p>
          <a:p>
            <a:r>
              <a:rPr lang="en-US" sz="2400" dirty="0" err="1" smtClean="0"/>
              <a:t>Malheureusement</a:t>
            </a:r>
            <a:r>
              <a:rPr lang="en-US" sz="2400" dirty="0" smtClean="0"/>
              <a:t>, </a:t>
            </a:r>
            <a:r>
              <a:rPr lang="en-US" sz="2400" dirty="0" err="1" smtClean="0"/>
              <a:t>prends</a:t>
            </a:r>
            <a:r>
              <a:rPr lang="en-US" sz="2400" dirty="0" smtClean="0"/>
              <a:t> </a:t>
            </a:r>
            <a:r>
              <a:rPr lang="el-GR" sz="2400" dirty="0"/>
              <a:t>Θ</a:t>
            </a:r>
            <a:r>
              <a:rPr lang="en-US" sz="2400" dirty="0"/>
              <a:t>(</a:t>
            </a:r>
            <a:r>
              <a:rPr lang="en-US" sz="2400" i="1" dirty="0"/>
              <a:t>N</a:t>
            </a:r>
            <a:r>
              <a:rPr lang="en-US" sz="2400" baseline="30000" dirty="0"/>
              <a:t>2</a:t>
            </a:r>
            <a:r>
              <a:rPr lang="en-US" sz="2400" dirty="0"/>
              <a:t>) de </a:t>
            </a:r>
            <a:r>
              <a:rPr lang="en-US" sz="2400" dirty="0" err="1" smtClean="0"/>
              <a:t>mémoire</a:t>
            </a:r>
            <a:r>
              <a:rPr lang="en-US" sz="2400" dirty="0" smtClean="0"/>
              <a:t>, et </a:t>
            </a:r>
            <a:r>
              <a:rPr lang="en-US" sz="2400" dirty="0" err="1" smtClean="0"/>
              <a:t>chaque</a:t>
            </a:r>
            <a:r>
              <a:rPr lang="en-US" sz="2400" dirty="0" smtClean="0"/>
              <a:t> </a:t>
            </a:r>
            <a:r>
              <a:rPr lang="en-US" sz="2400" dirty="0" err="1" smtClean="0"/>
              <a:t>itération</a:t>
            </a:r>
            <a:r>
              <a:rPr lang="en-US" sz="2400" dirty="0" smtClean="0"/>
              <a:t> </a:t>
            </a:r>
            <a:r>
              <a:rPr lang="en-US" sz="2400" dirty="0" err="1" smtClean="0"/>
              <a:t>prend</a:t>
            </a:r>
            <a:r>
              <a:rPr lang="en-US" sz="2400" dirty="0" smtClean="0"/>
              <a:t> </a:t>
            </a:r>
            <a:r>
              <a:rPr lang="el-GR" sz="2400" dirty="0"/>
              <a:t>Θ</a:t>
            </a:r>
            <a:r>
              <a:rPr lang="en-US" sz="2400" dirty="0"/>
              <a:t>(</a:t>
            </a:r>
            <a:r>
              <a:rPr lang="en-US" sz="2400" i="1" dirty="0"/>
              <a:t>N</a:t>
            </a:r>
            <a:r>
              <a:rPr lang="en-US" sz="2400" baseline="30000" dirty="0"/>
              <a:t>2</a:t>
            </a:r>
            <a:r>
              <a:rPr lang="en-US" sz="2400" dirty="0"/>
              <a:t>) </a:t>
            </a:r>
            <a:r>
              <a:rPr lang="en-US" sz="2400" dirty="0" smtClean="0"/>
              <a:t>de temps (</a:t>
            </a:r>
            <a:r>
              <a:rPr lang="en-US" sz="2400" dirty="0" err="1" smtClean="0"/>
              <a:t>quoique</a:t>
            </a:r>
            <a:r>
              <a:rPr lang="en-US" sz="2400" dirty="0" smtClean="0"/>
              <a:t> des </a:t>
            </a:r>
            <a:r>
              <a:rPr lang="en-US" sz="2400" dirty="0" err="1" smtClean="0"/>
              <a:t>racourcis</a:t>
            </a:r>
            <a:r>
              <a:rPr lang="en-US" sz="2400" dirty="0" smtClean="0"/>
              <a:t> </a:t>
            </a:r>
            <a:r>
              <a:rPr lang="en-US" sz="2400" dirty="0" err="1" smtClean="0"/>
              <a:t>approximatifs</a:t>
            </a:r>
            <a:r>
              <a:rPr lang="en-US" sz="2400" dirty="0" smtClean="0"/>
              <a:t> pour les </a:t>
            </a:r>
            <a:r>
              <a:rPr lang="en-US" sz="2400" dirty="0" err="1" smtClean="0"/>
              <a:t>graphes</a:t>
            </a:r>
            <a:r>
              <a:rPr lang="en-US" sz="2400" dirty="0" smtClean="0"/>
              <a:t> </a:t>
            </a:r>
            <a:r>
              <a:rPr lang="en-US" sz="2400" dirty="0" err="1" smtClean="0"/>
              <a:t>épars</a:t>
            </a:r>
            <a:r>
              <a:rPr lang="en-US" sz="2400" dirty="0" smtClean="0"/>
              <a:t> </a:t>
            </a:r>
            <a:r>
              <a:rPr lang="en-US" sz="2400" dirty="0" err="1" smtClean="0"/>
              <a:t>sont</a:t>
            </a:r>
            <a:r>
              <a:rPr lang="en-US" sz="2400" dirty="0" smtClean="0"/>
              <a:t> </a:t>
            </a:r>
            <a:r>
              <a:rPr lang="en-US" sz="2400" dirty="0" err="1" smtClean="0"/>
              <a:t>probablement</a:t>
            </a:r>
            <a:r>
              <a:rPr lang="en-US" sz="2400" dirty="0" smtClean="0"/>
              <a:t> </a:t>
            </a:r>
            <a:r>
              <a:rPr lang="en-US" sz="2400" dirty="0" err="1" smtClean="0"/>
              <a:t>possibles</a:t>
            </a:r>
            <a:r>
              <a:rPr lang="en-US" sz="2400" dirty="0" smtClean="0"/>
              <a:t>)</a:t>
            </a:r>
          </a:p>
          <a:p>
            <a:r>
              <a:rPr lang="fr-FR" sz="2400" dirty="0" smtClean="0"/>
              <a:t>Détails: Emden </a:t>
            </a:r>
            <a:r>
              <a:rPr lang="fr-FR" sz="2400" dirty="0"/>
              <a:t>R. </a:t>
            </a:r>
            <a:r>
              <a:rPr lang="fr-FR" sz="2400" dirty="0" err="1"/>
              <a:t>Gansner</a:t>
            </a:r>
            <a:r>
              <a:rPr lang="fr-FR" sz="2400" dirty="0"/>
              <a:t>, </a:t>
            </a:r>
            <a:r>
              <a:rPr lang="fr-FR" sz="2400" dirty="0" err="1"/>
              <a:t>Yehuda</a:t>
            </a:r>
            <a:r>
              <a:rPr lang="fr-FR" sz="2400" dirty="0"/>
              <a:t> </a:t>
            </a:r>
            <a:r>
              <a:rPr lang="fr-FR" sz="2400" dirty="0" err="1"/>
              <a:t>Koren</a:t>
            </a:r>
            <a:r>
              <a:rPr lang="fr-FR" sz="2400" dirty="0"/>
              <a:t>, Stephen </a:t>
            </a:r>
            <a:r>
              <a:rPr lang="fr-FR" sz="2400" dirty="0" err="1"/>
              <a:t>North</a:t>
            </a:r>
            <a:r>
              <a:rPr lang="fr-FR" sz="2400" dirty="0"/>
              <a:t>, "Graph </a:t>
            </a:r>
            <a:r>
              <a:rPr lang="fr-FR" sz="2400" dirty="0" err="1"/>
              <a:t>Drawing</a:t>
            </a:r>
            <a:r>
              <a:rPr lang="fr-FR" sz="2400" dirty="0"/>
              <a:t> by Stress </a:t>
            </a:r>
            <a:r>
              <a:rPr lang="fr-FR" sz="2400" dirty="0" err="1"/>
              <a:t>Majorization</a:t>
            </a:r>
            <a:r>
              <a:rPr lang="fr-FR" sz="2400" dirty="0"/>
              <a:t>", Graph </a:t>
            </a:r>
            <a:r>
              <a:rPr lang="fr-FR" sz="2400" dirty="0" err="1"/>
              <a:t>Drawing</a:t>
            </a:r>
            <a:r>
              <a:rPr lang="fr-FR" sz="2400" dirty="0"/>
              <a:t> (GD) 2004; </a:t>
            </a:r>
            <a:r>
              <a:rPr lang="fr-FR" sz="2400" dirty="0">
                <a:hlinkClick r:id="rId2"/>
              </a:rPr>
              <a:t>http://scholar.google.ca/scholar?q=Gansner+Koren+North+%</a:t>
            </a:r>
            <a:r>
              <a:rPr lang="fr-FR" sz="2400" dirty="0" smtClean="0">
                <a:hlinkClick r:id="rId2"/>
              </a:rPr>
              <a:t>22Graph+Drawing+by+Stress+Majorization%22</a:t>
            </a:r>
            <a:r>
              <a:rPr lang="fr-FR" sz="2400" dirty="0" smtClean="0"/>
              <a:t> ; </a:t>
            </a:r>
            <a:r>
              <a:rPr lang="fr-FR" sz="2400" b="1" dirty="0" smtClean="0"/>
              <a:t>équation 12</a:t>
            </a:r>
            <a:r>
              <a:rPr lang="fr-FR" sz="2400" dirty="0" smtClean="0"/>
              <a:t> </a:t>
            </a:r>
            <a:endParaRPr lang="en-US" sz="2400" dirty="0"/>
          </a:p>
        </p:txBody>
      </p:sp>
      <p:sp>
        <p:nvSpPr>
          <p:cNvPr id="4" name="Flèche droite 3"/>
          <p:cNvSpPr/>
          <p:nvPr/>
        </p:nvSpPr>
        <p:spPr>
          <a:xfrm rot="10800000">
            <a:off x="8534400" y="1905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8001000" y="4762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106558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Approche</a:t>
            </a:r>
            <a:r>
              <a:rPr lang="en-US" dirty="0" smtClean="0"/>
              <a:t> “stress </a:t>
            </a:r>
            <a:r>
              <a:rPr lang="en-US" dirty="0" err="1" smtClean="0"/>
              <a:t>majorization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48512"/>
            <a:ext cx="8229600" cy="5077651"/>
          </a:xfrm>
        </p:spPr>
        <p:txBody>
          <a:bodyPr/>
          <a:lstStyle/>
          <a:p>
            <a:r>
              <a:rPr lang="en-US" sz="2000" dirty="0" err="1"/>
              <a:t>Prend</a:t>
            </a:r>
            <a:r>
              <a:rPr lang="en-US" sz="2000" dirty="0"/>
              <a:t> </a:t>
            </a:r>
            <a:r>
              <a:rPr lang="en-US" sz="2000" dirty="0" err="1"/>
              <a:t>comme</a:t>
            </a:r>
            <a:r>
              <a:rPr lang="en-US" sz="2000" dirty="0"/>
              <a:t> entrée la distance </a:t>
            </a:r>
            <a:r>
              <a:rPr lang="en-US" sz="2000" dirty="0" err="1" smtClean="0"/>
              <a:t>d</a:t>
            </a:r>
            <a:r>
              <a:rPr lang="en-US" sz="2000" baseline="-25000" dirty="0" err="1" smtClean="0"/>
              <a:t>i,j</a:t>
            </a:r>
            <a:r>
              <a:rPr lang="en-US" sz="2000" dirty="0" smtClean="0"/>
              <a:t> </a:t>
            </a:r>
            <a:r>
              <a:rPr lang="en-US" sz="2000" dirty="0" err="1" smtClean="0"/>
              <a:t>désirée</a:t>
            </a:r>
            <a:r>
              <a:rPr lang="en-US" sz="2000" dirty="0" smtClean="0"/>
              <a:t> </a:t>
            </a:r>
            <a:r>
              <a:rPr lang="en-US" sz="2000" dirty="0"/>
              <a:t>entre </a:t>
            </a:r>
            <a:r>
              <a:rPr lang="en-US" sz="2000" dirty="0" err="1"/>
              <a:t>chaque</a:t>
            </a:r>
            <a:r>
              <a:rPr lang="en-US" sz="2000" dirty="0"/>
              <a:t> </a:t>
            </a:r>
            <a:r>
              <a:rPr lang="en-US" sz="2000" dirty="0" err="1"/>
              <a:t>paire</a:t>
            </a:r>
            <a:r>
              <a:rPr lang="en-US" sz="2000" dirty="0"/>
              <a:t> de </a:t>
            </a:r>
            <a:r>
              <a:rPr lang="en-US" sz="2000" dirty="0" err="1"/>
              <a:t>noeuds</a:t>
            </a:r>
            <a:r>
              <a:rPr lang="en-US" sz="2000" dirty="0"/>
              <a:t> </a:t>
            </a:r>
            <a:r>
              <a:rPr lang="en-US" sz="2000" dirty="0" smtClean="0"/>
              <a:t>{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i</a:t>
            </a:r>
            <a:r>
              <a:rPr lang="en-US" sz="2000" dirty="0" smtClean="0"/>
              <a:t>,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j</a:t>
            </a:r>
            <a:r>
              <a:rPr lang="en-US" sz="2000" dirty="0" smtClean="0"/>
              <a:t>} et la </a:t>
            </a:r>
            <a:r>
              <a:rPr lang="en-US" sz="2000" dirty="0" err="1" smtClean="0"/>
              <a:t>pondération</a:t>
            </a:r>
            <a:r>
              <a:rPr lang="en-US" sz="2000" dirty="0" smtClean="0"/>
              <a:t> </a:t>
            </a:r>
            <a:r>
              <a:rPr lang="en-US" sz="2000" dirty="0" err="1" smtClean="0"/>
              <a:t>w</a:t>
            </a:r>
            <a:r>
              <a:rPr lang="en-US" sz="2000" baseline="-25000" dirty="0" err="1" smtClean="0"/>
              <a:t>i,j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ou</a:t>
            </a:r>
            <a:r>
              <a:rPr lang="en-US" sz="2000" dirty="0" smtClean="0"/>
              <a:t> importance) de </a:t>
            </a:r>
            <a:r>
              <a:rPr lang="en-US" sz="2000" dirty="0" err="1" smtClean="0"/>
              <a:t>chaque</a:t>
            </a:r>
            <a:r>
              <a:rPr lang="en-US" sz="2000" dirty="0" smtClean="0"/>
              <a:t> distance.</a:t>
            </a:r>
          </a:p>
          <a:p>
            <a:r>
              <a:rPr lang="en-US" sz="2000" dirty="0" err="1" smtClean="0"/>
              <a:t>Façon</a:t>
            </a:r>
            <a:r>
              <a:rPr lang="en-US" sz="2000" dirty="0" smtClean="0"/>
              <a:t> facile de </a:t>
            </a:r>
            <a:r>
              <a:rPr lang="en-US" sz="2000" dirty="0" err="1" smtClean="0"/>
              <a:t>calculer</a:t>
            </a:r>
            <a:r>
              <a:rPr lang="en-US" sz="2000" dirty="0" smtClean="0"/>
              <a:t> </a:t>
            </a:r>
            <a:r>
              <a:rPr lang="en-US" sz="2000" dirty="0" err="1" smtClean="0"/>
              <a:t>ces</a:t>
            </a:r>
            <a:r>
              <a:rPr lang="en-US" sz="2000" dirty="0" smtClean="0"/>
              <a:t> entrées: </a:t>
            </a:r>
            <a:r>
              <a:rPr lang="en-US" sz="2000" dirty="0" err="1" smtClean="0"/>
              <a:t>définir</a:t>
            </a:r>
            <a:r>
              <a:rPr lang="en-US" sz="2000" dirty="0" smtClean="0"/>
              <a:t> </a:t>
            </a:r>
            <a:r>
              <a:rPr lang="en-US" sz="2000" dirty="0" err="1" smtClean="0"/>
              <a:t>d</a:t>
            </a:r>
            <a:r>
              <a:rPr lang="en-US" sz="2000" baseline="-25000" dirty="0" err="1" smtClean="0"/>
              <a:t>i,j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= 1 </a:t>
            </a:r>
            <a:r>
              <a:rPr lang="en-US" sz="2000" dirty="0" err="1" smtClean="0"/>
              <a:t>si</a:t>
            </a:r>
            <a:r>
              <a:rPr lang="en-US" sz="2000" dirty="0" smtClean="0"/>
              <a:t>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i</a:t>
            </a:r>
            <a:r>
              <a:rPr lang="en-US" sz="2000" dirty="0"/>
              <a:t>,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j</a:t>
            </a:r>
            <a:r>
              <a:rPr lang="en-US" sz="2000" dirty="0" smtClean="0"/>
              <a:t> </a:t>
            </a:r>
            <a:r>
              <a:rPr lang="en-US" sz="2000" dirty="0" err="1" smtClean="0"/>
              <a:t>sont</a:t>
            </a:r>
            <a:r>
              <a:rPr lang="en-US" sz="2000" dirty="0" smtClean="0"/>
              <a:t> </a:t>
            </a:r>
            <a:r>
              <a:rPr lang="en-US" sz="2000" dirty="0" err="1" smtClean="0"/>
              <a:t>adjacents</a:t>
            </a:r>
            <a:r>
              <a:rPr lang="en-US" sz="2000" dirty="0"/>
              <a:t>;</a:t>
            </a:r>
            <a:r>
              <a:rPr lang="en-US" sz="2000" dirty="0" smtClean="0"/>
              <a:t> </a:t>
            </a:r>
            <a:r>
              <a:rPr lang="en-US" sz="2000" dirty="0" err="1" smtClean="0"/>
              <a:t>ensuite</a:t>
            </a:r>
            <a:r>
              <a:rPr lang="en-US" sz="2000" dirty="0" smtClean="0"/>
              <a:t> </a:t>
            </a:r>
            <a:r>
              <a:rPr lang="en-US" sz="2000" dirty="0" err="1" smtClean="0"/>
              <a:t>calculer</a:t>
            </a:r>
            <a:r>
              <a:rPr lang="en-US" sz="2000" dirty="0" smtClean="0"/>
              <a:t> </a:t>
            </a:r>
            <a:r>
              <a:rPr lang="en-US" sz="2000" dirty="0" err="1"/>
              <a:t>d</a:t>
            </a:r>
            <a:r>
              <a:rPr lang="en-US" sz="2000" baseline="-25000" dirty="0" err="1"/>
              <a:t>i,j</a:t>
            </a:r>
            <a:r>
              <a:rPr lang="en-US" sz="2000" baseline="-25000" dirty="0"/>
              <a:t> </a:t>
            </a:r>
            <a:r>
              <a:rPr lang="en-US" sz="2000" dirty="0" smtClean="0"/>
              <a:t>pour les </a:t>
            </a:r>
            <a:r>
              <a:rPr lang="en-US" sz="2000" dirty="0" err="1" smtClean="0"/>
              <a:t>autres</a:t>
            </a:r>
            <a:r>
              <a:rPr lang="en-US" sz="2000" dirty="0" smtClean="0"/>
              <a:t> </a:t>
            </a:r>
            <a:r>
              <a:rPr lang="en-US" sz="2000" dirty="0" err="1" smtClean="0"/>
              <a:t>paires</a:t>
            </a:r>
            <a:r>
              <a:rPr lang="en-US" sz="2000" dirty="0" smtClean="0"/>
              <a:t> de </a:t>
            </a:r>
            <a:r>
              <a:rPr lang="en-US" sz="2000" dirty="0" err="1" smtClean="0"/>
              <a:t>noeuds</a:t>
            </a:r>
            <a:r>
              <a:rPr lang="en-US" sz="2000" dirty="0" smtClean="0"/>
              <a:t> avec </a:t>
            </a:r>
            <a:r>
              <a:rPr lang="fr-FR" sz="2000" dirty="0"/>
              <a:t>l'algorithme de plus courts chemins de </a:t>
            </a:r>
            <a:r>
              <a:rPr lang="fr-FR" sz="2000" dirty="0" smtClean="0"/>
              <a:t>Floyd–</a:t>
            </a:r>
            <a:r>
              <a:rPr lang="fr-FR" sz="2000" dirty="0" err="1" smtClean="0"/>
              <a:t>Warshall</a:t>
            </a:r>
            <a:r>
              <a:rPr lang="fr-FR" sz="2000" dirty="0" smtClean="0"/>
              <a:t> ( </a:t>
            </a:r>
            <a:r>
              <a:rPr lang="fr-FR" sz="2000" dirty="0" smtClean="0">
                <a:hlinkClick r:id="rId2"/>
              </a:rPr>
              <a:t>http</a:t>
            </a:r>
            <a:r>
              <a:rPr lang="fr-FR" sz="2000" dirty="0">
                <a:hlinkClick r:id="rId2"/>
              </a:rPr>
              <a:t>://</a:t>
            </a:r>
            <a:r>
              <a:rPr lang="fr-FR" sz="2000" dirty="0" smtClean="0">
                <a:hlinkClick r:id="rId2"/>
              </a:rPr>
              <a:t>en.wikipedia.org/wiki/Floyd–</a:t>
            </a:r>
            <a:r>
              <a:rPr lang="fr-FR" sz="2000" dirty="0" err="1" smtClean="0">
                <a:hlinkClick r:id="rId2"/>
              </a:rPr>
              <a:t>Warshall_algorithm</a:t>
            </a:r>
            <a:r>
              <a:rPr lang="fr-FR" sz="2000" dirty="0" smtClean="0"/>
              <a:t> ) qui prends un temps cubique; ensuite définir </a:t>
            </a:r>
            <a:r>
              <a:rPr lang="en-US" sz="2000" dirty="0" err="1"/>
              <a:t>w</a:t>
            </a:r>
            <a:r>
              <a:rPr lang="en-US" sz="2000" baseline="-25000" dirty="0" err="1"/>
              <a:t>i,j</a:t>
            </a:r>
            <a:r>
              <a:rPr lang="en-US" sz="2000" baseline="-25000" dirty="0"/>
              <a:t> </a:t>
            </a:r>
            <a:r>
              <a:rPr lang="en-US" sz="2000" dirty="0"/>
              <a:t>= </a:t>
            </a:r>
            <a:r>
              <a:rPr lang="en-US" sz="2000" dirty="0" smtClean="0"/>
              <a:t>1/(</a:t>
            </a:r>
            <a:r>
              <a:rPr lang="en-US" sz="2000" dirty="0" err="1" smtClean="0"/>
              <a:t>d</a:t>
            </a:r>
            <a:r>
              <a:rPr lang="en-US" sz="2000" baseline="-25000" dirty="0" err="1" smtClean="0"/>
              <a:t>i,j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</a:t>
            </a:r>
            <a:endParaRPr lang="en-US" sz="2000" baseline="30000" dirty="0"/>
          </a:p>
          <a:p>
            <a:r>
              <a:rPr lang="en-US" sz="2000" dirty="0" err="1" smtClean="0"/>
              <a:t>Une</a:t>
            </a:r>
            <a:r>
              <a:rPr lang="en-US" sz="2000" dirty="0" smtClean="0"/>
              <a:t> </a:t>
            </a:r>
            <a:r>
              <a:rPr lang="en-US" sz="2000" dirty="0" err="1" smtClean="0"/>
              <a:t>fois</a:t>
            </a:r>
            <a:r>
              <a:rPr lang="en-US" sz="2000" dirty="0" smtClean="0"/>
              <a:t> </a:t>
            </a:r>
            <a:r>
              <a:rPr lang="en-US" sz="2000" dirty="0" err="1" smtClean="0"/>
              <a:t>que</a:t>
            </a:r>
            <a:r>
              <a:rPr lang="en-US" sz="2000" dirty="0" smtClean="0"/>
              <a:t> </a:t>
            </a:r>
            <a:r>
              <a:rPr lang="en-US" sz="2000" dirty="0" err="1" smtClean="0"/>
              <a:t>tous</a:t>
            </a:r>
            <a:r>
              <a:rPr lang="en-US" sz="2000" dirty="0" smtClean="0"/>
              <a:t> les </a:t>
            </a:r>
            <a:r>
              <a:rPr lang="en-US" sz="2000" dirty="0" err="1"/>
              <a:t>d</a:t>
            </a:r>
            <a:r>
              <a:rPr lang="en-US" sz="2000" baseline="-25000" dirty="0" err="1"/>
              <a:t>i,j</a:t>
            </a:r>
            <a:r>
              <a:rPr lang="en-US" sz="2000" dirty="0"/>
              <a:t> </a:t>
            </a:r>
            <a:r>
              <a:rPr lang="en-US" sz="2000" dirty="0" smtClean="0"/>
              <a:t>et </a:t>
            </a:r>
            <a:r>
              <a:rPr lang="en-US" sz="2000" dirty="0" err="1"/>
              <a:t>w</a:t>
            </a:r>
            <a:r>
              <a:rPr lang="en-US" sz="2000" baseline="-25000" dirty="0" err="1"/>
              <a:t>i,j</a:t>
            </a:r>
            <a:r>
              <a:rPr lang="en-US" sz="2000" baseline="-25000" dirty="0"/>
              <a:t> </a:t>
            </a:r>
            <a:r>
              <a:rPr lang="en-US" sz="2000" dirty="0" err="1" smtClean="0"/>
              <a:t>sont</a:t>
            </a:r>
            <a:r>
              <a:rPr lang="en-US" sz="2000" dirty="0" smtClean="0"/>
              <a:t> </a:t>
            </a:r>
            <a:r>
              <a:rPr lang="en-US" sz="2000" dirty="0" err="1" smtClean="0"/>
              <a:t>connus</a:t>
            </a:r>
            <a:r>
              <a:rPr lang="en-US" sz="2000" dirty="0" smtClean="0"/>
              <a:t>, </a:t>
            </a:r>
            <a:r>
              <a:rPr lang="en-US" sz="2000" dirty="0" err="1" smtClean="0"/>
              <a:t>itérer</a:t>
            </a:r>
            <a:r>
              <a:rPr lang="en-US" sz="2000" dirty="0" smtClean="0"/>
              <a:t> </a:t>
            </a:r>
            <a:r>
              <a:rPr lang="en-US" sz="2000" dirty="0" err="1" smtClean="0"/>
              <a:t>l’équation</a:t>
            </a:r>
            <a:r>
              <a:rPr lang="en-US" sz="2000" dirty="0" smtClean="0"/>
              <a:t> 12 de </a:t>
            </a:r>
            <a:r>
              <a:rPr lang="en-US" sz="2000" dirty="0" err="1" smtClean="0"/>
              <a:t>l’article</a:t>
            </a:r>
            <a:r>
              <a:rPr lang="en-US" sz="2000" dirty="0" smtClean="0"/>
              <a:t>. </a:t>
            </a:r>
            <a:r>
              <a:rPr lang="en-US" sz="2000" dirty="0" err="1"/>
              <a:t>L’algorithme</a:t>
            </a:r>
            <a:r>
              <a:rPr lang="en-US" sz="2000" dirty="0"/>
              <a:t> de stress </a:t>
            </a:r>
            <a:r>
              <a:rPr lang="en-US" sz="2000" dirty="0" err="1"/>
              <a:t>majorization</a:t>
            </a:r>
            <a:r>
              <a:rPr lang="en-US" sz="2000" dirty="0"/>
              <a:t> </a:t>
            </a:r>
            <a:r>
              <a:rPr lang="en-US" sz="2000" dirty="0" err="1"/>
              <a:t>va</a:t>
            </a:r>
            <a:r>
              <a:rPr lang="en-US" sz="2000" dirty="0"/>
              <a:t> placer </a:t>
            </a:r>
            <a:r>
              <a:rPr lang="en-US" sz="2000" dirty="0" smtClean="0"/>
              <a:t>les </a:t>
            </a:r>
            <a:r>
              <a:rPr lang="en-US" sz="2000" dirty="0" err="1" smtClean="0"/>
              <a:t>noeuds</a:t>
            </a:r>
            <a:r>
              <a:rPr lang="en-US" sz="2000" dirty="0" smtClean="0"/>
              <a:t> pour essayer de respecter du </a:t>
            </a:r>
            <a:r>
              <a:rPr lang="en-US" sz="2000" dirty="0" err="1" smtClean="0"/>
              <a:t>mieux</a:t>
            </a:r>
            <a:r>
              <a:rPr lang="en-US" sz="2000" dirty="0" smtClean="0"/>
              <a:t> possible les distances </a:t>
            </a:r>
            <a:r>
              <a:rPr lang="en-US" sz="2000" dirty="0" err="1" smtClean="0"/>
              <a:t>désirées</a:t>
            </a:r>
            <a:r>
              <a:rPr lang="en-US" sz="2000" dirty="0" smtClean="0"/>
              <a:t>.  </a:t>
            </a:r>
            <a:r>
              <a:rPr lang="en-US" sz="2000" dirty="0" err="1" smtClean="0"/>
              <a:t>Itérer</a:t>
            </a:r>
            <a:r>
              <a:rPr lang="en-US" sz="2000" dirty="0" smtClean="0"/>
              <a:t> </a:t>
            </a:r>
            <a:r>
              <a:rPr lang="en-US" sz="2000" dirty="0" err="1" smtClean="0"/>
              <a:t>jusqu’à</a:t>
            </a:r>
            <a:r>
              <a:rPr lang="en-US" sz="2000" dirty="0" smtClean="0"/>
              <a:t> </a:t>
            </a:r>
            <a:r>
              <a:rPr lang="en-US" sz="2000" dirty="0" err="1" smtClean="0"/>
              <a:t>ce</a:t>
            </a:r>
            <a:r>
              <a:rPr lang="en-US" sz="2000" dirty="0" smtClean="0"/>
              <a:t> que les </a:t>
            </a:r>
            <a:r>
              <a:rPr lang="en-US" sz="2000" dirty="0" err="1" smtClean="0"/>
              <a:t>noeuds</a:t>
            </a:r>
            <a:r>
              <a:rPr lang="en-US" sz="2000" dirty="0" smtClean="0"/>
              <a:t> se </a:t>
            </a:r>
            <a:r>
              <a:rPr lang="en-US" sz="2000" dirty="0" err="1" smtClean="0"/>
              <a:t>déplacent</a:t>
            </a:r>
            <a:r>
              <a:rPr lang="en-US" sz="2000" dirty="0" smtClean="0"/>
              <a:t> </a:t>
            </a:r>
            <a:r>
              <a:rPr lang="en-US" sz="2000" dirty="0" err="1" smtClean="0"/>
              <a:t>très</a:t>
            </a:r>
            <a:r>
              <a:rPr lang="en-US" sz="2000" dirty="0" smtClean="0"/>
              <a:t> </a:t>
            </a:r>
            <a:r>
              <a:rPr lang="en-US" sz="2000" dirty="0" err="1" smtClean="0"/>
              <a:t>peu</a:t>
            </a:r>
            <a:r>
              <a:rPr lang="en-US" sz="2000" dirty="0" smtClean="0"/>
              <a:t> (par </a:t>
            </a:r>
            <a:r>
              <a:rPr lang="en-US" sz="2000" dirty="0" err="1" smtClean="0"/>
              <a:t>exemple</a:t>
            </a:r>
            <a:r>
              <a:rPr lang="en-US" sz="2000" dirty="0" smtClean="0"/>
              <a:t>, </a:t>
            </a:r>
            <a:r>
              <a:rPr lang="en-US" sz="2000" dirty="0" err="1" smtClean="0"/>
              <a:t>moins</a:t>
            </a:r>
            <a:r>
              <a:rPr lang="en-US" sz="2000" dirty="0" smtClean="0"/>
              <a:t> de 1 pixel).</a:t>
            </a:r>
            <a:endParaRPr lang="en-US" sz="2000" dirty="0"/>
          </a:p>
          <a:p>
            <a:r>
              <a:rPr lang="en-US" sz="2000" dirty="0" err="1" smtClean="0"/>
              <a:t>Une</a:t>
            </a:r>
            <a:r>
              <a:rPr lang="en-US" sz="2000" dirty="0" smtClean="0"/>
              <a:t> </a:t>
            </a:r>
            <a:r>
              <a:rPr lang="en-US" sz="2000" dirty="0" err="1" smtClean="0"/>
              <a:t>optimisation</a:t>
            </a:r>
            <a:r>
              <a:rPr lang="en-US" sz="2000" dirty="0" smtClean="0"/>
              <a:t> facile (pour </a:t>
            </a:r>
            <a:r>
              <a:rPr lang="en-US" sz="2000" dirty="0" err="1" smtClean="0"/>
              <a:t>réduire</a:t>
            </a:r>
            <a:r>
              <a:rPr lang="en-US" sz="2000" dirty="0" smtClean="0"/>
              <a:t> la </a:t>
            </a:r>
            <a:r>
              <a:rPr lang="en-US" sz="2000" dirty="0" err="1" smtClean="0"/>
              <a:t>mémoire</a:t>
            </a:r>
            <a:r>
              <a:rPr lang="en-US" sz="2000" dirty="0" smtClean="0"/>
              <a:t> </a:t>
            </a:r>
            <a:r>
              <a:rPr lang="en-US" sz="2000" dirty="0" err="1" smtClean="0"/>
              <a:t>nécessaire</a:t>
            </a:r>
            <a:r>
              <a:rPr lang="en-US" sz="2000" dirty="0" smtClean="0"/>
              <a:t> et </a:t>
            </a:r>
            <a:r>
              <a:rPr lang="en-US" sz="2000" dirty="0" err="1" smtClean="0"/>
              <a:t>accélérer</a:t>
            </a:r>
            <a:r>
              <a:rPr lang="en-US" sz="2000" dirty="0" smtClean="0"/>
              <a:t> </a:t>
            </a:r>
            <a:r>
              <a:rPr lang="fr-FR" sz="2000" dirty="0"/>
              <a:t>l'algorithme </a:t>
            </a:r>
            <a:r>
              <a:rPr lang="fr-FR" sz="2000" dirty="0" smtClean="0"/>
              <a:t>de </a:t>
            </a:r>
            <a:r>
              <a:rPr lang="fr-FR" sz="2000" dirty="0"/>
              <a:t>Floyd–</a:t>
            </a:r>
            <a:r>
              <a:rPr lang="fr-FR" sz="2000" dirty="0" err="1"/>
              <a:t>Warshall</a:t>
            </a:r>
            <a:r>
              <a:rPr lang="en-US" sz="2000" dirty="0" smtClean="0"/>
              <a:t>) se fait </a:t>
            </a:r>
            <a:r>
              <a:rPr lang="en-US" sz="2000" dirty="0" err="1" smtClean="0"/>
              <a:t>en</a:t>
            </a:r>
            <a:r>
              <a:rPr lang="en-US" sz="2000" dirty="0" smtClean="0"/>
              <a:t> </a:t>
            </a:r>
            <a:r>
              <a:rPr lang="en-US" sz="2000" dirty="0" err="1" smtClean="0"/>
              <a:t>considérant</a:t>
            </a:r>
            <a:r>
              <a:rPr lang="en-US" sz="2000" dirty="0" smtClean="0"/>
              <a:t> </a:t>
            </a:r>
            <a:r>
              <a:rPr lang="en-US" sz="2000" dirty="0" err="1" smtClean="0"/>
              <a:t>que</a:t>
            </a:r>
            <a:r>
              <a:rPr lang="en-US" sz="2000" dirty="0" smtClean="0"/>
              <a:t> la </a:t>
            </a:r>
            <a:r>
              <a:rPr lang="en-US" sz="2000" dirty="0" err="1" smtClean="0"/>
              <a:t>matrice</a:t>
            </a:r>
            <a:r>
              <a:rPr lang="en-US" sz="2000" dirty="0" smtClean="0"/>
              <a:t> de </a:t>
            </a:r>
            <a:r>
              <a:rPr lang="en-US" sz="2000" dirty="0" err="1" smtClean="0"/>
              <a:t>valeurs</a:t>
            </a:r>
            <a:r>
              <a:rPr lang="en-US" sz="2000" dirty="0" smtClean="0"/>
              <a:t> de </a:t>
            </a:r>
            <a:r>
              <a:rPr lang="en-US" sz="2000" dirty="0" err="1"/>
              <a:t>d</a:t>
            </a:r>
            <a:r>
              <a:rPr lang="en-US" sz="2000" baseline="-25000" dirty="0" err="1"/>
              <a:t>i,j</a:t>
            </a:r>
            <a:r>
              <a:rPr lang="en-US" sz="2000" dirty="0"/>
              <a:t> et </a:t>
            </a:r>
            <a:r>
              <a:rPr lang="en-US" sz="2000" dirty="0" err="1"/>
              <a:t>w</a:t>
            </a:r>
            <a:r>
              <a:rPr lang="en-US" sz="2000" baseline="-25000" dirty="0" err="1"/>
              <a:t>i,j</a:t>
            </a:r>
            <a:r>
              <a:rPr lang="en-US" sz="2000" baseline="-25000" dirty="0"/>
              <a:t> </a:t>
            </a:r>
            <a:r>
              <a:rPr lang="en-US" sz="2000" dirty="0" err="1" smtClean="0"/>
              <a:t>est</a:t>
            </a:r>
            <a:r>
              <a:rPr lang="en-US" sz="2000" dirty="0" smtClean="0"/>
              <a:t> </a:t>
            </a:r>
            <a:r>
              <a:rPr lang="en-US" sz="2000" dirty="0" err="1" smtClean="0"/>
              <a:t>symmétrique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487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Approche</a:t>
            </a:r>
            <a:r>
              <a:rPr lang="en-US" dirty="0" smtClean="0"/>
              <a:t> “stress </a:t>
            </a:r>
            <a:r>
              <a:rPr lang="en-US" dirty="0" err="1" smtClean="0"/>
              <a:t>majorization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6" y="1584960"/>
            <a:ext cx="9036869" cy="527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57200" y="1048513"/>
            <a:ext cx="8229600" cy="1755648"/>
          </a:xfrm>
        </p:spPr>
        <p:txBody>
          <a:bodyPr/>
          <a:lstStyle/>
          <a:p>
            <a:r>
              <a:rPr lang="en-US" sz="2000" dirty="0" err="1" smtClean="0"/>
              <a:t>Extrait</a:t>
            </a:r>
            <a:r>
              <a:rPr lang="en-US" sz="2000" dirty="0" smtClean="0"/>
              <a:t> de </a:t>
            </a:r>
            <a:r>
              <a:rPr lang="en-US" sz="2000" dirty="0" err="1" smtClean="0"/>
              <a:t>l’article</a:t>
            </a:r>
            <a:r>
              <a:rPr lang="en-US" sz="2000" dirty="0" smtClean="0"/>
              <a:t>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8524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29333"/>
            <a:ext cx="412830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941" y="175112"/>
            <a:ext cx="4381720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098848" y="5064220"/>
            <a:ext cx="2976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43 </a:t>
            </a:r>
            <a:r>
              <a:rPr lang="en-CA" sz="2400" dirty="0" err="1">
                <a:solidFill>
                  <a:prstClr val="black"/>
                </a:solidFill>
                <a:latin typeface="Calibri"/>
                <a:cs typeface="+mn-cs"/>
              </a:rPr>
              <a:t>noeuds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, 80 arêtes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631214" y="5058819"/>
            <a:ext cx="2973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50 </a:t>
            </a:r>
            <a:r>
              <a:rPr lang="en-CA" sz="2400" dirty="0" err="1">
                <a:solidFill>
                  <a:prstClr val="black"/>
                </a:solidFill>
                <a:latin typeface="Calibri"/>
                <a:cs typeface="+mn-cs"/>
              </a:rPr>
              <a:t>noeuds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, 200 arêtes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150547" y="6489389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[McGuffin, 2012]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30771" y="175112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 smtClean="0">
                <a:solidFill>
                  <a:prstClr val="black"/>
                </a:solidFill>
                <a:latin typeface="Calibri"/>
                <a:cs typeface="+mn-cs"/>
              </a:rPr>
              <a:t>Placement 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par forces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403649" y="5648325"/>
            <a:ext cx="7378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Remarque: avec </a:t>
            </a:r>
            <a:r>
              <a:rPr lang="en-CA" dirty="0" err="1" smtClean="0"/>
              <a:t>certaines</a:t>
            </a:r>
            <a:r>
              <a:rPr lang="en-CA" dirty="0" smtClean="0"/>
              <a:t> arêtes, on a du mal à </a:t>
            </a:r>
            <a:r>
              <a:rPr lang="en-CA" dirty="0" err="1" smtClean="0"/>
              <a:t>voir</a:t>
            </a:r>
            <a:r>
              <a:rPr lang="en-CA" dirty="0" smtClean="0"/>
              <a:t> </a:t>
            </a:r>
            <a:r>
              <a:rPr lang="en-CA" dirty="0" err="1" smtClean="0"/>
              <a:t>si</a:t>
            </a:r>
            <a:r>
              <a:rPr lang="en-CA" dirty="0" smtClean="0"/>
              <a:t> </a:t>
            </a:r>
            <a:r>
              <a:rPr lang="en-CA" dirty="0" err="1" smtClean="0"/>
              <a:t>l’arête</a:t>
            </a:r>
            <a:r>
              <a:rPr lang="en-CA" dirty="0" smtClean="0"/>
              <a:t> </a:t>
            </a:r>
            <a:r>
              <a:rPr lang="en-CA" dirty="0" err="1" smtClean="0"/>
              <a:t>s’</a:t>
            </a:r>
            <a:r>
              <a:rPr lang="en-CA" i="1" dirty="0" err="1" smtClean="0"/>
              <a:t>arrête</a:t>
            </a:r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>à un </a:t>
            </a:r>
            <a:r>
              <a:rPr lang="en-CA" dirty="0" err="1" smtClean="0"/>
              <a:t>noeud</a:t>
            </a:r>
            <a:r>
              <a:rPr lang="en-CA" dirty="0" smtClean="0"/>
              <a:t>, </a:t>
            </a:r>
            <a:r>
              <a:rPr lang="en-CA" dirty="0" err="1" smtClean="0"/>
              <a:t>ou</a:t>
            </a:r>
            <a:r>
              <a:rPr lang="en-CA" dirty="0" smtClean="0"/>
              <a:t> </a:t>
            </a:r>
            <a:r>
              <a:rPr lang="en-CA" dirty="0" err="1" smtClean="0"/>
              <a:t>passe</a:t>
            </a:r>
            <a:r>
              <a:rPr lang="en-CA" dirty="0" smtClean="0"/>
              <a:t> </a:t>
            </a:r>
            <a:r>
              <a:rPr lang="en-CA" i="1" dirty="0" err="1" smtClean="0"/>
              <a:t>près</a:t>
            </a:r>
            <a:r>
              <a:rPr lang="en-CA" dirty="0" smtClean="0"/>
              <a:t> du </a:t>
            </a:r>
            <a:r>
              <a:rPr lang="en-CA" dirty="0" err="1" smtClean="0"/>
              <a:t>noeud</a:t>
            </a:r>
            <a:r>
              <a:rPr lang="en-CA" dirty="0" smtClean="0"/>
              <a:t>. </a:t>
            </a:r>
            <a:r>
              <a:rPr lang="en-CA" dirty="0" err="1" smtClean="0"/>
              <a:t>Cela</a:t>
            </a:r>
            <a:r>
              <a:rPr lang="en-CA" dirty="0" smtClean="0"/>
              <a:t> </a:t>
            </a:r>
            <a:r>
              <a:rPr lang="en-CA" dirty="0" err="1" smtClean="0"/>
              <a:t>crée</a:t>
            </a:r>
            <a:r>
              <a:rPr lang="en-CA" dirty="0" smtClean="0"/>
              <a:t> des </a:t>
            </a:r>
            <a:r>
              <a:rPr lang="en-CA" dirty="0" err="1" smtClean="0"/>
              <a:t>ambiguïtés</a:t>
            </a:r>
            <a:r>
              <a:rPr lang="en-CA" dirty="0" smtClean="0"/>
              <a:t>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842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941" y="175112"/>
            <a:ext cx="4381720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631214" y="5058819"/>
            <a:ext cx="2973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50 </a:t>
            </a:r>
            <a:r>
              <a:rPr lang="en-CA" sz="2400" dirty="0" err="1">
                <a:solidFill>
                  <a:prstClr val="black"/>
                </a:solidFill>
                <a:latin typeface="Calibri"/>
                <a:cs typeface="+mn-cs"/>
              </a:rPr>
              <a:t>noeuds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, 200 arêtes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150547" y="6489389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[McGuffin, 2012]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30771" y="175112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 smtClean="0">
                <a:solidFill>
                  <a:prstClr val="black"/>
                </a:solidFill>
                <a:latin typeface="Calibri"/>
                <a:cs typeface="+mn-cs"/>
              </a:rPr>
              <a:t>Placement 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par forces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403649" y="5648325"/>
            <a:ext cx="7378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Remarque: avec </a:t>
            </a:r>
            <a:r>
              <a:rPr lang="en-CA" dirty="0" err="1" smtClean="0"/>
              <a:t>certaines</a:t>
            </a:r>
            <a:r>
              <a:rPr lang="en-CA" dirty="0" smtClean="0"/>
              <a:t> arêtes, on a du mal à </a:t>
            </a:r>
            <a:r>
              <a:rPr lang="en-CA" dirty="0" err="1" smtClean="0"/>
              <a:t>voir</a:t>
            </a:r>
            <a:r>
              <a:rPr lang="en-CA" dirty="0" smtClean="0"/>
              <a:t> </a:t>
            </a:r>
            <a:r>
              <a:rPr lang="en-CA" dirty="0" err="1" smtClean="0"/>
              <a:t>si</a:t>
            </a:r>
            <a:r>
              <a:rPr lang="en-CA" dirty="0" smtClean="0"/>
              <a:t> </a:t>
            </a:r>
            <a:r>
              <a:rPr lang="en-CA" dirty="0" err="1" smtClean="0"/>
              <a:t>l’arête</a:t>
            </a:r>
            <a:r>
              <a:rPr lang="en-CA" dirty="0" smtClean="0"/>
              <a:t> </a:t>
            </a:r>
            <a:r>
              <a:rPr lang="en-CA" dirty="0" err="1" smtClean="0"/>
              <a:t>s’</a:t>
            </a:r>
            <a:r>
              <a:rPr lang="en-CA" i="1" dirty="0" err="1" smtClean="0"/>
              <a:t>arrête</a:t>
            </a:r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>à un </a:t>
            </a:r>
            <a:r>
              <a:rPr lang="en-CA" dirty="0" err="1" smtClean="0"/>
              <a:t>noeud</a:t>
            </a:r>
            <a:r>
              <a:rPr lang="en-CA" dirty="0" smtClean="0"/>
              <a:t>, </a:t>
            </a:r>
            <a:r>
              <a:rPr lang="en-CA" dirty="0" err="1" smtClean="0"/>
              <a:t>ou</a:t>
            </a:r>
            <a:r>
              <a:rPr lang="en-CA" dirty="0" smtClean="0"/>
              <a:t> </a:t>
            </a:r>
            <a:r>
              <a:rPr lang="en-CA" dirty="0" err="1" smtClean="0"/>
              <a:t>passe</a:t>
            </a:r>
            <a:r>
              <a:rPr lang="en-CA" dirty="0" smtClean="0"/>
              <a:t> </a:t>
            </a:r>
            <a:r>
              <a:rPr lang="en-CA" i="1" dirty="0" err="1" smtClean="0"/>
              <a:t>près</a:t>
            </a:r>
            <a:r>
              <a:rPr lang="en-CA" dirty="0" smtClean="0"/>
              <a:t> du </a:t>
            </a:r>
            <a:r>
              <a:rPr lang="en-CA" dirty="0" err="1" smtClean="0"/>
              <a:t>noeud</a:t>
            </a:r>
            <a:r>
              <a:rPr lang="en-CA" dirty="0" smtClean="0"/>
              <a:t>. </a:t>
            </a:r>
            <a:r>
              <a:rPr lang="en-CA" dirty="0" err="1" smtClean="0"/>
              <a:t>Cela</a:t>
            </a:r>
            <a:r>
              <a:rPr lang="en-CA" dirty="0" smtClean="0"/>
              <a:t> </a:t>
            </a:r>
            <a:r>
              <a:rPr lang="en-CA" dirty="0" err="1" smtClean="0"/>
              <a:t>crée</a:t>
            </a:r>
            <a:r>
              <a:rPr lang="en-CA" dirty="0" smtClean="0"/>
              <a:t> des </a:t>
            </a:r>
            <a:r>
              <a:rPr lang="en-CA" dirty="0" err="1" smtClean="0"/>
              <a:t>ambiguïtés</a:t>
            </a:r>
            <a:r>
              <a:rPr lang="en-CA" dirty="0" smtClean="0"/>
              <a:t>.</a:t>
            </a:r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48" y="1241864"/>
            <a:ext cx="2739727" cy="380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lèche droite 3"/>
          <p:cNvSpPr/>
          <p:nvPr/>
        </p:nvSpPr>
        <p:spPr>
          <a:xfrm rot="10800000">
            <a:off x="8534400" y="1905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ZoneTexte 4"/>
          <p:cNvSpPr txBox="1">
            <a:spLocks noChangeArrowheads="1"/>
          </p:cNvSpPr>
          <p:nvPr/>
        </p:nvSpPr>
        <p:spPr bwMode="auto">
          <a:xfrm>
            <a:off x="8001000" y="4762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203525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>
          <a:xfrm>
            <a:off x="466725" y="115888"/>
            <a:ext cx="8229600" cy="1143000"/>
          </a:xfrm>
        </p:spPr>
        <p:txBody>
          <a:bodyPr/>
          <a:lstStyle/>
          <a:p>
            <a:r>
              <a:rPr lang="en-US" sz="4000" smtClean="0"/>
              <a:t>Des visualisations de graphes relativement simples à programmer</a:t>
            </a:r>
          </a:p>
        </p:txBody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>
          <a:xfrm>
            <a:off x="179388" y="1484313"/>
            <a:ext cx="5616575" cy="4608512"/>
          </a:xfrm>
        </p:spPr>
        <p:txBody>
          <a:bodyPr/>
          <a:lstStyle/>
          <a:p>
            <a:r>
              <a:rPr lang="en-US" sz="2400" smtClean="0"/>
              <a:t>Diagramme noeud-lien avec placement par forces (“force-directed layout”)</a:t>
            </a:r>
          </a:p>
          <a:p>
            <a:r>
              <a:rPr lang="en-US" sz="2400" b="1" smtClean="0"/>
              <a:t>Diagramme en arcs</a:t>
            </a:r>
          </a:p>
          <a:p>
            <a:r>
              <a:rPr lang="en-US" sz="2400" smtClean="0"/>
              <a:t>Matrice d’adjacence</a:t>
            </a:r>
          </a:p>
          <a:p>
            <a:r>
              <a:rPr lang="en-US" sz="2400" smtClean="0"/>
              <a:t>MatLink (diagramme en arcs</a:t>
            </a:r>
            <a:br>
              <a:rPr lang="en-US" sz="2400" smtClean="0"/>
            </a:br>
            <a:r>
              <a:rPr lang="en-US" sz="2400" smtClean="0"/>
              <a:t>+ matrice d’adjacence)</a:t>
            </a:r>
          </a:p>
          <a:p>
            <a:r>
              <a:rPr lang="en-US" sz="2400" smtClean="0"/>
              <a:t>Disposition circulaire</a:t>
            </a:r>
          </a:p>
          <a:p>
            <a:r>
              <a:rPr lang="en-US" sz="2400" smtClean="0"/>
              <a:t>Disposition sur cercles concentriques</a:t>
            </a:r>
          </a:p>
          <a:p>
            <a:r>
              <a:rPr lang="en-US" sz="2400" smtClean="0"/>
              <a:t>Placement par attributs</a:t>
            </a:r>
            <a:br>
              <a:rPr lang="en-US" sz="2400" smtClean="0"/>
            </a:br>
            <a:r>
              <a:rPr lang="en-US" sz="2400" smtClean="0"/>
              <a:t>(“attribute-driven layout”)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645" y="139622"/>
            <a:ext cx="614848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187624" y="5659023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43 </a:t>
            </a: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noeuds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, 80 arêtes,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ordonnancement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aléatoire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arcs de 180 </a:t>
            </a: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degrés</a:t>
            </a:r>
            <a:endParaRPr lang="en-CA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420339" y="5674352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ordonnancement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 par </a:t>
            </a: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l’heuristique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barycentrique</a:t>
            </a:r>
            <a:endParaRPr lang="en-CA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868611" y="565902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arcs de 100 </a:t>
            </a: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degrés</a:t>
            </a:r>
            <a:endParaRPr lang="en-CA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409766" y="6489389"/>
            <a:ext cx="275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[image de McGuffin</a:t>
            </a: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, 2012]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005" y="175112"/>
            <a:ext cx="3146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 err="1">
                <a:solidFill>
                  <a:prstClr val="black"/>
                </a:solidFill>
                <a:latin typeface="Calibri"/>
                <a:cs typeface="+mn-cs"/>
              </a:rPr>
              <a:t>Diagrammes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 en </a:t>
            </a:r>
            <a:r>
              <a:rPr lang="en-CA" sz="2400" dirty="0" smtClean="0">
                <a:solidFill>
                  <a:prstClr val="black"/>
                </a:solidFill>
                <a:latin typeface="Calibri"/>
                <a:cs typeface="+mn-cs"/>
              </a:rPr>
              <a:t>arcs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 smtClean="0">
                <a:solidFill>
                  <a:prstClr val="black"/>
                </a:solidFill>
                <a:latin typeface="Calibri"/>
                <a:cs typeface="+mn-cs"/>
              </a:rPr>
              <a:t>[idée de Jacques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 err="1" smtClean="0">
                <a:solidFill>
                  <a:prstClr val="black"/>
                </a:solidFill>
                <a:latin typeface="Calibri"/>
                <a:cs typeface="+mn-cs"/>
              </a:rPr>
              <a:t>Bertin</a:t>
            </a:r>
            <a:r>
              <a:rPr lang="en-CA" sz="2400" dirty="0" smtClean="0">
                <a:solidFill>
                  <a:prstClr val="black"/>
                </a:solidFill>
                <a:latin typeface="Calibri"/>
                <a:cs typeface="+mn-cs"/>
              </a:rPr>
              <a:t>, 1967]</a:t>
            </a:r>
            <a:endParaRPr lang="en-CA" sz="2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11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CA" dirty="0" err="1" smtClean="0"/>
              <a:t>Avantages</a:t>
            </a:r>
            <a:r>
              <a:rPr lang="en-CA" dirty="0" smtClean="0"/>
              <a:t> des </a:t>
            </a:r>
            <a:r>
              <a:rPr lang="en-CA" dirty="0" err="1" smtClean="0"/>
              <a:t>diagrammes</a:t>
            </a:r>
            <a:r>
              <a:rPr lang="en-CA" dirty="0" smtClean="0"/>
              <a:t> en arcs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0819" y="1198486"/>
            <a:ext cx="8682361" cy="4927678"/>
          </a:xfrm>
        </p:spPr>
        <p:txBody>
          <a:bodyPr>
            <a:normAutofit/>
          </a:bodyPr>
          <a:lstStyle/>
          <a:p>
            <a:r>
              <a:rPr lang="en-CA" sz="3600" dirty="0" smtClean="0"/>
              <a:t>Les </a:t>
            </a:r>
            <a:r>
              <a:rPr lang="en-CA" sz="3600" dirty="0" err="1" smtClean="0"/>
              <a:t>noeuds</a:t>
            </a:r>
            <a:r>
              <a:rPr lang="en-CA" sz="3600" dirty="0" smtClean="0"/>
              <a:t> </a:t>
            </a:r>
            <a:r>
              <a:rPr lang="en-CA" sz="3600" dirty="0" err="1" smtClean="0"/>
              <a:t>sont</a:t>
            </a:r>
            <a:r>
              <a:rPr lang="en-CA" sz="3600" dirty="0" smtClean="0"/>
              <a:t> </a:t>
            </a:r>
            <a:r>
              <a:rPr lang="en-CA" sz="3600" dirty="0" err="1" smtClean="0"/>
              <a:t>ordonnancés</a:t>
            </a:r>
            <a:r>
              <a:rPr lang="en-CA" sz="3600" dirty="0" smtClean="0"/>
              <a:t> le long d’un axe, </a:t>
            </a:r>
            <a:r>
              <a:rPr lang="en-CA" sz="3600" dirty="0" err="1" smtClean="0"/>
              <a:t>donc</a:t>
            </a:r>
            <a:endParaRPr lang="en-CA" sz="3600" dirty="0" smtClean="0"/>
          </a:p>
          <a:p>
            <a:pPr lvl="1"/>
            <a:r>
              <a:rPr lang="en-CA" sz="3200" dirty="0" err="1" smtClean="0"/>
              <a:t>Ces</a:t>
            </a:r>
            <a:r>
              <a:rPr lang="en-CA" sz="3200" dirty="0" smtClean="0"/>
              <a:t> </a:t>
            </a:r>
            <a:r>
              <a:rPr lang="en-CA" sz="3200" dirty="0" err="1" smtClean="0"/>
              <a:t>noeuds</a:t>
            </a:r>
            <a:r>
              <a:rPr lang="en-CA" sz="3200" dirty="0" smtClean="0"/>
              <a:t> </a:t>
            </a:r>
            <a:r>
              <a:rPr lang="en-CA" sz="3200" dirty="0" err="1" smtClean="0"/>
              <a:t>peuvent</a:t>
            </a:r>
            <a:r>
              <a:rPr lang="en-CA" sz="3200" dirty="0" smtClean="0"/>
              <a:t> </a:t>
            </a:r>
            <a:r>
              <a:rPr lang="en-CA" sz="3200" dirty="0" err="1" smtClean="0"/>
              <a:t>être</a:t>
            </a:r>
            <a:r>
              <a:rPr lang="en-CA" sz="3200" dirty="0" smtClean="0"/>
              <a:t> </a:t>
            </a:r>
            <a:r>
              <a:rPr lang="en-CA" sz="3200" dirty="0" err="1" smtClean="0"/>
              <a:t>triés</a:t>
            </a:r>
            <a:r>
              <a:rPr lang="en-CA" sz="3200" dirty="0" smtClean="0"/>
              <a:t> </a:t>
            </a:r>
            <a:r>
              <a:rPr lang="en-CA" sz="3200" dirty="0" err="1" smtClean="0"/>
              <a:t>selon</a:t>
            </a:r>
            <a:r>
              <a:rPr lang="en-CA" sz="3200" dirty="0" smtClean="0"/>
              <a:t> </a:t>
            </a:r>
            <a:r>
              <a:rPr lang="en-CA" sz="3200" dirty="0" err="1" smtClean="0"/>
              <a:t>différents</a:t>
            </a:r>
            <a:r>
              <a:rPr lang="en-CA" sz="3200" dirty="0" smtClean="0"/>
              <a:t> </a:t>
            </a:r>
            <a:r>
              <a:rPr lang="en-CA" sz="3200" dirty="0" err="1" smtClean="0"/>
              <a:t>critères</a:t>
            </a:r>
            <a:r>
              <a:rPr lang="en-CA" sz="3200" dirty="0" smtClean="0"/>
              <a:t>, </a:t>
            </a:r>
            <a:r>
              <a:rPr lang="en-CA" sz="3200" dirty="0" err="1" smtClean="0"/>
              <a:t>ou</a:t>
            </a:r>
            <a:r>
              <a:rPr lang="en-CA" sz="3200" dirty="0" smtClean="0"/>
              <a:t> encore </a:t>
            </a:r>
            <a:r>
              <a:rPr lang="en-CA" sz="3200" dirty="0" err="1" smtClean="0"/>
              <a:t>ordonnancés</a:t>
            </a:r>
            <a:r>
              <a:rPr lang="en-CA" sz="3200" dirty="0" smtClean="0"/>
              <a:t> pour minimiser la </a:t>
            </a:r>
            <a:r>
              <a:rPr lang="en-CA" sz="3200" dirty="0" err="1" smtClean="0"/>
              <a:t>longueur</a:t>
            </a:r>
            <a:r>
              <a:rPr lang="en-CA" sz="3200" dirty="0" smtClean="0"/>
              <a:t> des arêtes (par </a:t>
            </a:r>
            <a:r>
              <a:rPr lang="en-CA" sz="3200" dirty="0" err="1" smtClean="0"/>
              <a:t>exemple</a:t>
            </a:r>
            <a:r>
              <a:rPr lang="en-CA" sz="3200" dirty="0" smtClean="0"/>
              <a:t>, avec </a:t>
            </a:r>
            <a:r>
              <a:rPr lang="en-CA" sz="3200" dirty="0" err="1" smtClean="0"/>
              <a:t>l’heuristique</a:t>
            </a:r>
            <a:r>
              <a:rPr lang="en-CA" sz="3200" dirty="0" smtClean="0"/>
              <a:t> </a:t>
            </a:r>
            <a:r>
              <a:rPr lang="en-CA" sz="3200" dirty="0" err="1" smtClean="0"/>
              <a:t>barycentrique</a:t>
            </a:r>
            <a:r>
              <a:rPr lang="en-CA" sz="3200" dirty="0" smtClean="0"/>
              <a:t>)</a:t>
            </a:r>
          </a:p>
          <a:p>
            <a:pPr lvl="1"/>
            <a:r>
              <a:rPr lang="en-CA" sz="3200" dirty="0" smtClean="0"/>
              <a:t>Sur un axe </a:t>
            </a:r>
            <a:r>
              <a:rPr lang="en-CA" sz="3200" dirty="0" err="1" smtClean="0"/>
              <a:t>perpendiculaire</a:t>
            </a:r>
            <a:r>
              <a:rPr lang="en-CA" sz="3200" dirty="0" smtClean="0"/>
              <a:t>, on </a:t>
            </a:r>
            <a:r>
              <a:rPr lang="en-CA" sz="3200" dirty="0" err="1" smtClean="0"/>
              <a:t>peut</a:t>
            </a:r>
            <a:r>
              <a:rPr lang="en-CA" sz="3200" dirty="0" smtClean="0"/>
              <a:t> </a:t>
            </a:r>
            <a:r>
              <a:rPr lang="en-CA" sz="3200" dirty="0" err="1" smtClean="0"/>
              <a:t>montrer</a:t>
            </a:r>
            <a:r>
              <a:rPr lang="en-CA" sz="3200" dirty="0" smtClean="0"/>
              <a:t> </a:t>
            </a:r>
            <a:r>
              <a:rPr lang="en-CA" sz="3200" dirty="0" err="1" smtClean="0"/>
              <a:t>d’autres</a:t>
            </a:r>
            <a:r>
              <a:rPr lang="en-CA" sz="3200" dirty="0" smtClean="0"/>
              <a:t> </a:t>
            </a:r>
            <a:r>
              <a:rPr lang="en-CA" sz="3200" dirty="0" err="1" smtClean="0"/>
              <a:t>informations</a:t>
            </a:r>
            <a:endParaRPr lang="en-CA" sz="3200" dirty="0" smtClean="0"/>
          </a:p>
        </p:txBody>
      </p:sp>
    </p:spTree>
    <p:extLst>
      <p:ext uri="{BB962C8B-B14F-4D97-AF65-F5344CB8AC3E}">
        <p14:creationId xmlns:p14="http://schemas.microsoft.com/office/powerpoint/2010/main" val="64874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2177"/>
          </a:xfrm>
        </p:spPr>
        <p:txBody>
          <a:bodyPr>
            <a:noAutofit/>
          </a:bodyPr>
          <a:lstStyle/>
          <a:p>
            <a:r>
              <a:rPr lang="en-CA" sz="2000" dirty="0" smtClean="0"/>
              <a:t>Hans-</a:t>
            </a:r>
            <a:r>
              <a:rPr lang="en-CA" sz="2000" dirty="0" err="1" smtClean="0"/>
              <a:t>Jörg</a:t>
            </a:r>
            <a:r>
              <a:rPr lang="en-CA" sz="2000" dirty="0" smtClean="0"/>
              <a:t> Schulz, </a:t>
            </a:r>
            <a:r>
              <a:rPr lang="en-CA" sz="2000" dirty="0"/>
              <a:t>Mathias John</a:t>
            </a:r>
            <a:r>
              <a:rPr lang="en-CA" sz="2000" dirty="0" smtClean="0"/>
              <a:t>, Andrea Unger, </a:t>
            </a:r>
            <a:r>
              <a:rPr lang="en-CA" sz="2000" dirty="0" err="1"/>
              <a:t>Heidrun</a:t>
            </a:r>
            <a:r>
              <a:rPr lang="en-CA" sz="2000" dirty="0"/>
              <a:t> </a:t>
            </a:r>
            <a:r>
              <a:rPr lang="en-CA" sz="2000" dirty="0" smtClean="0"/>
              <a:t>Schumann (2008).</a:t>
            </a:r>
            <a:br>
              <a:rPr lang="en-CA" sz="2000" dirty="0" smtClean="0"/>
            </a:br>
            <a:r>
              <a:rPr lang="en-CA" sz="2000" dirty="0" smtClean="0"/>
              <a:t>“Table-based Visualization and Interaction for Bipartite Graphs”.</a:t>
            </a:r>
            <a:endParaRPr lang="en-CA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16" y="1056698"/>
            <a:ext cx="8658769" cy="565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71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860" y="0"/>
            <a:ext cx="8964203" cy="1420598"/>
          </a:xfrm>
        </p:spPr>
        <p:txBody>
          <a:bodyPr/>
          <a:lstStyle/>
          <a:p>
            <a:r>
              <a:rPr lang="en-CA" sz="2000" dirty="0"/>
              <a:t>Mathias John, Hans-</a:t>
            </a:r>
            <a:r>
              <a:rPr lang="en-CA" sz="2000" dirty="0" err="1"/>
              <a:t>Jörg</a:t>
            </a:r>
            <a:r>
              <a:rPr lang="en-CA" sz="2000" dirty="0"/>
              <a:t> Schulz, </a:t>
            </a:r>
            <a:r>
              <a:rPr lang="en-CA" sz="2000" dirty="0" err="1"/>
              <a:t>Heidrun</a:t>
            </a:r>
            <a:r>
              <a:rPr lang="en-CA" sz="2000" dirty="0"/>
              <a:t> Schumann, </a:t>
            </a:r>
            <a:r>
              <a:rPr lang="en-CA" sz="2000" dirty="0" err="1"/>
              <a:t>Adelinde</a:t>
            </a:r>
            <a:r>
              <a:rPr lang="en-CA" sz="2000" dirty="0"/>
              <a:t> M. </a:t>
            </a:r>
            <a:r>
              <a:rPr lang="en-CA" sz="2000" dirty="0" err="1"/>
              <a:t>Uhrmacher</a:t>
            </a:r>
            <a:r>
              <a:rPr lang="en-CA" sz="2000" dirty="0"/>
              <a:t>, Andrea Unger (2011</a:t>
            </a:r>
            <a:r>
              <a:rPr lang="en-CA" sz="2000" dirty="0" smtClean="0"/>
              <a:t>), "</a:t>
            </a:r>
            <a:r>
              <a:rPr lang="en-CA" sz="2000" dirty="0"/>
              <a:t>Constructing and visualizing chemical reaction networks from pi-calculus models</a:t>
            </a:r>
            <a:r>
              <a:rPr lang="en-CA" sz="2000" dirty="0" smtClean="0"/>
              <a:t>",</a:t>
            </a:r>
            <a:br>
              <a:rPr lang="en-CA" sz="2000" dirty="0" smtClean="0"/>
            </a:br>
            <a:r>
              <a:rPr lang="en-CA" sz="2000" dirty="0" smtClean="0">
                <a:hlinkClick r:id="rId2"/>
              </a:rPr>
              <a:t>http</a:t>
            </a:r>
            <a:r>
              <a:rPr lang="en-CA" sz="2000" dirty="0">
                <a:hlinkClick r:id="rId2"/>
              </a:rPr>
              <a:t>://</a:t>
            </a:r>
            <a:r>
              <a:rPr lang="en-CA" sz="2000" dirty="0" smtClean="0">
                <a:hlinkClick r:id="rId2"/>
              </a:rPr>
              <a:t>dx.doi.org/10.1007/s00165-011-0209-0</a:t>
            </a:r>
            <a:r>
              <a:rPr lang="en-CA" sz="2000" dirty="0" smtClean="0"/>
              <a:t> </a:t>
            </a:r>
            <a:endParaRPr lang="en-CA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21146" y="32995"/>
            <a:ext cx="5101709" cy="812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72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857250"/>
          </a:xfrm>
        </p:spPr>
        <p:txBody>
          <a:bodyPr/>
          <a:lstStyle/>
          <a:p>
            <a:r>
              <a:rPr lang="fr-CA" smtClean="0"/>
              <a:t>Ishkur’s Guide to Electronic Music</a:t>
            </a:r>
          </a:p>
        </p:txBody>
      </p:sp>
      <p:pic>
        <p:nvPicPr>
          <p:cNvPr id="17411" name="Picture 2" descr="C:\Users\mjm\Desktop\S_win\ets\courses\lectureMaterial\0x.visualization\notYetUsed\ro-fromLinuxPartition\lectureOnVisualization\graphs\IshkursGuideToElectronicMusic\Ishkur_AcidBreak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857250"/>
            <a:ext cx="7189787" cy="57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 bwMode="auto">
          <a:xfrm>
            <a:off x="60860" y="0"/>
            <a:ext cx="8964203" cy="142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CA" sz="2000" kern="0" dirty="0" smtClean="0"/>
              <a:t>Mathias John, Hans-</a:t>
            </a:r>
            <a:r>
              <a:rPr lang="en-CA" sz="2000" kern="0" dirty="0" err="1" smtClean="0"/>
              <a:t>Jörg</a:t>
            </a:r>
            <a:r>
              <a:rPr lang="en-CA" sz="2000" kern="0" dirty="0" smtClean="0"/>
              <a:t> Schulz, </a:t>
            </a:r>
            <a:r>
              <a:rPr lang="en-CA" sz="2000" kern="0" dirty="0" err="1" smtClean="0"/>
              <a:t>Heidrun</a:t>
            </a:r>
            <a:r>
              <a:rPr lang="en-CA" sz="2000" kern="0" dirty="0" smtClean="0"/>
              <a:t> Schumann, </a:t>
            </a:r>
            <a:r>
              <a:rPr lang="en-CA" sz="2000" kern="0" dirty="0" err="1" smtClean="0"/>
              <a:t>Adelinde</a:t>
            </a:r>
            <a:r>
              <a:rPr lang="en-CA" sz="2000" kern="0" dirty="0" smtClean="0"/>
              <a:t> M. </a:t>
            </a:r>
            <a:r>
              <a:rPr lang="en-CA" sz="2000" kern="0" dirty="0" err="1" smtClean="0"/>
              <a:t>Uhrmacher</a:t>
            </a:r>
            <a:r>
              <a:rPr lang="en-CA" sz="2000" kern="0" dirty="0" smtClean="0"/>
              <a:t>, Andrea Unger (2011), "Constructing and visualizing chemical reaction networks from pi-calculus models",</a:t>
            </a:r>
            <a:br>
              <a:rPr lang="en-CA" sz="2000" kern="0" dirty="0" smtClean="0"/>
            </a:br>
            <a:r>
              <a:rPr lang="en-CA" sz="2000" kern="0" dirty="0" smtClean="0">
                <a:hlinkClick r:id="rId2"/>
              </a:rPr>
              <a:t>http://dx.doi.org/10.1007/s00165-011-0209-0</a:t>
            </a:r>
            <a:r>
              <a:rPr lang="en-CA" sz="2000" kern="0" dirty="0" smtClean="0"/>
              <a:t> </a:t>
            </a:r>
            <a:endParaRPr lang="en-CA" sz="2000" kern="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2" y="1541124"/>
            <a:ext cx="8905937" cy="452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1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2455"/>
          </a:xfrm>
        </p:spPr>
        <p:txBody>
          <a:bodyPr>
            <a:normAutofit fontScale="90000"/>
          </a:bodyPr>
          <a:lstStyle/>
          <a:p>
            <a:r>
              <a:rPr lang="en-CA" dirty="0" err="1" smtClean="0"/>
              <a:t>TimeArcTrees</a:t>
            </a:r>
            <a:r>
              <a:rPr lang="en-CA" dirty="0"/>
              <a:t> </a:t>
            </a:r>
            <a:r>
              <a:rPr lang="en-CA" dirty="0" smtClean="0"/>
              <a:t>[</a:t>
            </a:r>
            <a:r>
              <a:rPr lang="en-CA" dirty="0" err="1" smtClean="0"/>
              <a:t>Greilich</a:t>
            </a:r>
            <a:r>
              <a:rPr lang="en-CA" dirty="0" smtClean="0"/>
              <a:t> et al., </a:t>
            </a:r>
            <a:r>
              <a:rPr lang="en-CA" dirty="0" err="1" smtClean="0"/>
              <a:t>EuroVis</a:t>
            </a:r>
            <a:r>
              <a:rPr lang="en-CA" dirty="0" smtClean="0"/>
              <a:t> 2009]</a:t>
            </a:r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5" y="817152"/>
            <a:ext cx="8957143" cy="562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79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602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Des </a:t>
            </a:r>
            <a:r>
              <a:rPr lang="en-CA" dirty="0" err="1" smtClean="0"/>
              <a:t>façons</a:t>
            </a:r>
            <a:r>
              <a:rPr lang="en-CA" dirty="0" smtClean="0"/>
              <a:t> </a:t>
            </a:r>
            <a:r>
              <a:rPr lang="en-CA" dirty="0" err="1" smtClean="0"/>
              <a:t>d’utiliser</a:t>
            </a:r>
            <a:r>
              <a:rPr lang="en-CA" dirty="0" smtClean="0"/>
              <a:t> un axe </a:t>
            </a:r>
            <a:r>
              <a:rPr lang="en-CA" dirty="0" err="1" smtClean="0"/>
              <a:t>perpendiculaire</a:t>
            </a:r>
            <a:endParaRPr lang="en-CA" dirty="0"/>
          </a:p>
        </p:txBody>
      </p:sp>
      <p:grpSp>
        <p:nvGrpSpPr>
          <p:cNvPr id="2054" name="Groupe 2053"/>
          <p:cNvGrpSpPr/>
          <p:nvPr/>
        </p:nvGrpSpPr>
        <p:grpSpPr>
          <a:xfrm>
            <a:off x="128448" y="936502"/>
            <a:ext cx="5047113" cy="5467350"/>
            <a:chOff x="128448" y="936502"/>
            <a:chExt cx="5047113" cy="546735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448" y="936502"/>
              <a:ext cx="1619250" cy="546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Connecteur droit avec flèche 4"/>
            <p:cNvCxnSpPr/>
            <p:nvPr/>
          </p:nvCxnSpPr>
          <p:spPr>
            <a:xfrm>
              <a:off x="1639410" y="6403852"/>
              <a:ext cx="353615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3998118" y="3460049"/>
              <a:ext cx="585788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6644" y="3460048"/>
              <a:ext cx="151012" cy="115825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141438" y="3460049"/>
              <a:ext cx="151012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98094" y="3460049"/>
              <a:ext cx="121444" cy="1158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617118" y="3095718"/>
              <a:ext cx="241697" cy="115825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29506" y="3095717"/>
              <a:ext cx="151012" cy="115825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33888" y="3095718"/>
              <a:ext cx="264318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12206" y="3095718"/>
              <a:ext cx="151012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912269" y="2478974"/>
              <a:ext cx="185735" cy="1158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458527" y="2478973"/>
              <a:ext cx="603885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108794" y="2478974"/>
              <a:ext cx="151012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336700" y="2478974"/>
              <a:ext cx="151012" cy="1158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652288" y="2726624"/>
              <a:ext cx="151012" cy="1158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880194" y="2726623"/>
              <a:ext cx="151012" cy="1158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134988" y="2726624"/>
              <a:ext cx="151012" cy="1158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667250" y="2726624"/>
              <a:ext cx="221456" cy="115825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80580" y="2726625"/>
              <a:ext cx="151012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808486" y="2726624"/>
              <a:ext cx="151012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063280" y="2726625"/>
              <a:ext cx="151012" cy="115825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291186" y="2726625"/>
              <a:ext cx="151012" cy="115825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658738" y="3731511"/>
              <a:ext cx="151012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052286" y="3731511"/>
              <a:ext cx="45719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138786" y="3731512"/>
              <a:ext cx="152400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332236" y="3731511"/>
              <a:ext cx="151012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559968" y="3731512"/>
              <a:ext cx="78581" cy="1158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162424" y="3731512"/>
              <a:ext cx="78581" cy="1158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336701" y="3274311"/>
              <a:ext cx="301724" cy="1158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999555" y="3274310"/>
              <a:ext cx="151012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668" y="3274311"/>
              <a:ext cx="45719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051" name="Groupe 2050"/>
          <p:cNvGrpSpPr/>
          <p:nvPr/>
        </p:nvGrpSpPr>
        <p:grpSpPr>
          <a:xfrm>
            <a:off x="5175561" y="936502"/>
            <a:ext cx="3507640" cy="5467350"/>
            <a:chOff x="5716259" y="936502"/>
            <a:chExt cx="3507640" cy="5467350"/>
          </a:xfrm>
        </p:grpSpPr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6259" y="936502"/>
              <a:ext cx="1619250" cy="546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3" name="Connecteur droit avec flèche 42"/>
            <p:cNvCxnSpPr/>
            <p:nvPr/>
          </p:nvCxnSpPr>
          <p:spPr>
            <a:xfrm>
              <a:off x="7227221" y="6403852"/>
              <a:ext cx="199667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7240099" y="3460048"/>
              <a:ext cx="796620" cy="115825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240098" y="3095717"/>
              <a:ext cx="470389" cy="1158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240099" y="2478974"/>
              <a:ext cx="217976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7240098" y="2726624"/>
              <a:ext cx="696607" cy="1158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7240098" y="3731511"/>
              <a:ext cx="1034745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240099" y="3274310"/>
              <a:ext cx="1349070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2646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53" y="831974"/>
            <a:ext cx="1399500" cy="4725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453" y="5517577"/>
            <a:ext cx="4772312" cy="135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602"/>
          </a:xfrm>
        </p:spPr>
        <p:txBody>
          <a:bodyPr>
            <a:normAutofit/>
          </a:bodyPr>
          <a:lstStyle/>
          <a:p>
            <a:r>
              <a:rPr lang="en-CA" sz="3600" dirty="0" err="1" smtClean="0"/>
              <a:t>Deux</a:t>
            </a:r>
            <a:r>
              <a:rPr lang="en-CA" sz="3600" dirty="0" smtClean="0"/>
              <a:t> </a:t>
            </a:r>
            <a:r>
              <a:rPr lang="en-CA" sz="3600" dirty="0" err="1" smtClean="0"/>
              <a:t>graphes</a:t>
            </a:r>
            <a:r>
              <a:rPr lang="en-CA" sz="3600" dirty="0" smtClean="0"/>
              <a:t> “</a:t>
            </a:r>
            <a:r>
              <a:rPr lang="en-CA" sz="3600" dirty="0" err="1" smtClean="0"/>
              <a:t>croisés</a:t>
            </a:r>
            <a:r>
              <a:rPr lang="en-CA" sz="3600" dirty="0" smtClean="0"/>
              <a:t>” </a:t>
            </a:r>
            <a:r>
              <a:rPr lang="en-CA" sz="3600" dirty="0" err="1" smtClean="0"/>
              <a:t>donnant</a:t>
            </a:r>
            <a:r>
              <a:rPr lang="en-CA" sz="3600" dirty="0" smtClean="0"/>
              <a:t> un “</a:t>
            </a:r>
            <a:r>
              <a:rPr lang="en-CA" sz="3600" dirty="0" err="1" smtClean="0"/>
              <a:t>heatmap</a:t>
            </a:r>
            <a:r>
              <a:rPr lang="en-CA" sz="3600" dirty="0" smtClean="0"/>
              <a:t>”</a:t>
            </a:r>
            <a:endParaRPr lang="en-CA" sz="3600" dirty="0"/>
          </a:p>
        </p:txBody>
      </p:sp>
      <p:sp>
        <p:nvSpPr>
          <p:cNvPr id="48" name="Rectangle 47"/>
          <p:cNvSpPr/>
          <p:nvPr/>
        </p:nvSpPr>
        <p:spPr>
          <a:xfrm>
            <a:off x="2411700" y="87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50" name="Rectangle 49"/>
          <p:cNvSpPr/>
          <p:nvPr/>
        </p:nvSpPr>
        <p:spPr>
          <a:xfrm>
            <a:off x="2411699" y="98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51" name="Rectangle 50"/>
          <p:cNvSpPr/>
          <p:nvPr/>
        </p:nvSpPr>
        <p:spPr>
          <a:xfrm>
            <a:off x="2411701" y="108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52" name="Rectangle 51"/>
          <p:cNvSpPr/>
          <p:nvPr/>
        </p:nvSpPr>
        <p:spPr>
          <a:xfrm>
            <a:off x="2411700" y="119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53" name="Rectangle 52"/>
          <p:cNvSpPr/>
          <p:nvPr/>
        </p:nvSpPr>
        <p:spPr>
          <a:xfrm>
            <a:off x="2411701" y="130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55" name="Rectangle 54"/>
          <p:cNvSpPr/>
          <p:nvPr/>
        </p:nvSpPr>
        <p:spPr>
          <a:xfrm>
            <a:off x="2411700" y="141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60" name="Rectangle 59"/>
          <p:cNvSpPr/>
          <p:nvPr/>
        </p:nvSpPr>
        <p:spPr>
          <a:xfrm>
            <a:off x="2411700" y="152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61" name="Rectangle 60"/>
          <p:cNvSpPr/>
          <p:nvPr/>
        </p:nvSpPr>
        <p:spPr>
          <a:xfrm>
            <a:off x="2411699" y="1628660"/>
            <a:ext cx="648089" cy="10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62" name="Rectangle 61"/>
          <p:cNvSpPr/>
          <p:nvPr/>
        </p:nvSpPr>
        <p:spPr>
          <a:xfrm>
            <a:off x="2411701" y="173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63" name="Rectangle 62"/>
          <p:cNvSpPr/>
          <p:nvPr/>
        </p:nvSpPr>
        <p:spPr>
          <a:xfrm>
            <a:off x="2411700" y="184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65" name="Rectangle 64"/>
          <p:cNvSpPr/>
          <p:nvPr/>
        </p:nvSpPr>
        <p:spPr>
          <a:xfrm>
            <a:off x="2411701" y="195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66" name="Rectangle 65"/>
          <p:cNvSpPr/>
          <p:nvPr/>
        </p:nvSpPr>
        <p:spPr>
          <a:xfrm>
            <a:off x="2411700" y="206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67" name="Rectangle 66"/>
          <p:cNvSpPr/>
          <p:nvPr/>
        </p:nvSpPr>
        <p:spPr>
          <a:xfrm>
            <a:off x="2411700" y="2168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68" name="Rectangle 67"/>
          <p:cNvSpPr/>
          <p:nvPr/>
        </p:nvSpPr>
        <p:spPr>
          <a:xfrm>
            <a:off x="2411699" y="2276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69" name="Rectangle 68"/>
          <p:cNvSpPr/>
          <p:nvPr/>
        </p:nvSpPr>
        <p:spPr>
          <a:xfrm>
            <a:off x="2411701" y="2384660"/>
            <a:ext cx="648089" cy="10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70" name="Rectangle 69"/>
          <p:cNvSpPr/>
          <p:nvPr/>
        </p:nvSpPr>
        <p:spPr>
          <a:xfrm>
            <a:off x="2411700" y="249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72" name="Rectangle 71"/>
          <p:cNvSpPr/>
          <p:nvPr/>
        </p:nvSpPr>
        <p:spPr>
          <a:xfrm>
            <a:off x="2411701" y="260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73" name="Rectangle 72"/>
          <p:cNvSpPr/>
          <p:nvPr/>
        </p:nvSpPr>
        <p:spPr>
          <a:xfrm>
            <a:off x="2411700" y="270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74" name="Rectangle 73"/>
          <p:cNvSpPr/>
          <p:nvPr/>
        </p:nvSpPr>
        <p:spPr>
          <a:xfrm>
            <a:off x="2411700" y="2816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75" name="Rectangle 74"/>
          <p:cNvSpPr/>
          <p:nvPr/>
        </p:nvSpPr>
        <p:spPr>
          <a:xfrm>
            <a:off x="2411699" y="292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76" name="Rectangle 75"/>
          <p:cNvSpPr/>
          <p:nvPr/>
        </p:nvSpPr>
        <p:spPr>
          <a:xfrm>
            <a:off x="2411701" y="303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77" name="Rectangle 76"/>
          <p:cNvSpPr/>
          <p:nvPr/>
        </p:nvSpPr>
        <p:spPr>
          <a:xfrm>
            <a:off x="2411700" y="314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78" name="Rectangle 77"/>
          <p:cNvSpPr/>
          <p:nvPr/>
        </p:nvSpPr>
        <p:spPr>
          <a:xfrm>
            <a:off x="2411701" y="324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79" name="Rectangle 78"/>
          <p:cNvSpPr/>
          <p:nvPr/>
        </p:nvSpPr>
        <p:spPr>
          <a:xfrm>
            <a:off x="2411700" y="3356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80" name="Rectangle 79"/>
          <p:cNvSpPr/>
          <p:nvPr/>
        </p:nvSpPr>
        <p:spPr>
          <a:xfrm>
            <a:off x="2411700" y="346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81" name="Rectangle 80"/>
          <p:cNvSpPr/>
          <p:nvPr/>
        </p:nvSpPr>
        <p:spPr>
          <a:xfrm>
            <a:off x="2411699" y="357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82" name="Rectangle 81"/>
          <p:cNvSpPr/>
          <p:nvPr/>
        </p:nvSpPr>
        <p:spPr>
          <a:xfrm>
            <a:off x="2411701" y="368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83" name="Rectangle 82"/>
          <p:cNvSpPr/>
          <p:nvPr/>
        </p:nvSpPr>
        <p:spPr>
          <a:xfrm>
            <a:off x="2411700" y="378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84" name="Rectangle 83"/>
          <p:cNvSpPr/>
          <p:nvPr/>
        </p:nvSpPr>
        <p:spPr>
          <a:xfrm>
            <a:off x="2411701" y="389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85" name="Rectangle 84"/>
          <p:cNvSpPr/>
          <p:nvPr/>
        </p:nvSpPr>
        <p:spPr>
          <a:xfrm>
            <a:off x="2411700" y="400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86" name="Rectangle 85"/>
          <p:cNvSpPr/>
          <p:nvPr/>
        </p:nvSpPr>
        <p:spPr>
          <a:xfrm>
            <a:off x="2411700" y="4112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87" name="Rectangle 86"/>
          <p:cNvSpPr/>
          <p:nvPr/>
        </p:nvSpPr>
        <p:spPr>
          <a:xfrm>
            <a:off x="2411699" y="422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88" name="Rectangle 87"/>
          <p:cNvSpPr/>
          <p:nvPr/>
        </p:nvSpPr>
        <p:spPr>
          <a:xfrm>
            <a:off x="2411701" y="432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89" name="Rectangle 88"/>
          <p:cNvSpPr/>
          <p:nvPr/>
        </p:nvSpPr>
        <p:spPr>
          <a:xfrm>
            <a:off x="2411700" y="443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90" name="Rectangle 89"/>
          <p:cNvSpPr/>
          <p:nvPr/>
        </p:nvSpPr>
        <p:spPr>
          <a:xfrm>
            <a:off x="2411701" y="454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91" name="Rectangle 90"/>
          <p:cNvSpPr/>
          <p:nvPr/>
        </p:nvSpPr>
        <p:spPr>
          <a:xfrm>
            <a:off x="2411700" y="465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92" name="Rectangle 91"/>
          <p:cNvSpPr/>
          <p:nvPr/>
        </p:nvSpPr>
        <p:spPr>
          <a:xfrm>
            <a:off x="2411700" y="476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93" name="Rectangle 92"/>
          <p:cNvSpPr/>
          <p:nvPr/>
        </p:nvSpPr>
        <p:spPr>
          <a:xfrm>
            <a:off x="2411702" y="4868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94" name="Rectangle 93"/>
          <p:cNvSpPr/>
          <p:nvPr/>
        </p:nvSpPr>
        <p:spPr>
          <a:xfrm>
            <a:off x="2411701" y="497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95" name="Rectangle 94"/>
          <p:cNvSpPr/>
          <p:nvPr/>
        </p:nvSpPr>
        <p:spPr>
          <a:xfrm>
            <a:off x="2411702" y="508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96" name="Rectangle 95"/>
          <p:cNvSpPr/>
          <p:nvPr/>
        </p:nvSpPr>
        <p:spPr>
          <a:xfrm>
            <a:off x="2411701" y="519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97" name="Rectangle 96"/>
          <p:cNvSpPr/>
          <p:nvPr/>
        </p:nvSpPr>
        <p:spPr>
          <a:xfrm>
            <a:off x="2411698" y="5301577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98" name="Rectangle 97"/>
          <p:cNvSpPr/>
          <p:nvPr/>
        </p:nvSpPr>
        <p:spPr>
          <a:xfrm>
            <a:off x="2411697" y="5409577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01" name="Rectangle 100"/>
          <p:cNvSpPr/>
          <p:nvPr/>
        </p:nvSpPr>
        <p:spPr>
          <a:xfrm>
            <a:off x="3059794" y="87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02" name="Rectangle 101"/>
          <p:cNvSpPr/>
          <p:nvPr/>
        </p:nvSpPr>
        <p:spPr>
          <a:xfrm>
            <a:off x="3059793" y="98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03" name="Rectangle 102"/>
          <p:cNvSpPr/>
          <p:nvPr/>
        </p:nvSpPr>
        <p:spPr>
          <a:xfrm>
            <a:off x="3059795" y="108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04" name="Rectangle 103"/>
          <p:cNvSpPr/>
          <p:nvPr/>
        </p:nvSpPr>
        <p:spPr>
          <a:xfrm>
            <a:off x="3059794" y="119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05" name="Rectangle 104"/>
          <p:cNvSpPr/>
          <p:nvPr/>
        </p:nvSpPr>
        <p:spPr>
          <a:xfrm>
            <a:off x="3059795" y="1304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06" name="Rectangle 105"/>
          <p:cNvSpPr/>
          <p:nvPr/>
        </p:nvSpPr>
        <p:spPr>
          <a:xfrm>
            <a:off x="3059794" y="141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07" name="Rectangle 106"/>
          <p:cNvSpPr/>
          <p:nvPr/>
        </p:nvSpPr>
        <p:spPr>
          <a:xfrm>
            <a:off x="3059794" y="152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08" name="Rectangle 107"/>
          <p:cNvSpPr/>
          <p:nvPr/>
        </p:nvSpPr>
        <p:spPr>
          <a:xfrm>
            <a:off x="3059793" y="162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09" name="Rectangle 108"/>
          <p:cNvSpPr/>
          <p:nvPr/>
        </p:nvSpPr>
        <p:spPr>
          <a:xfrm>
            <a:off x="3059795" y="1736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10" name="Rectangle 109"/>
          <p:cNvSpPr/>
          <p:nvPr/>
        </p:nvSpPr>
        <p:spPr>
          <a:xfrm>
            <a:off x="3059794" y="184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11" name="Rectangle 110"/>
          <p:cNvSpPr/>
          <p:nvPr/>
        </p:nvSpPr>
        <p:spPr>
          <a:xfrm>
            <a:off x="3059795" y="1952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12" name="Rectangle 111"/>
          <p:cNvSpPr/>
          <p:nvPr/>
        </p:nvSpPr>
        <p:spPr>
          <a:xfrm>
            <a:off x="3059794" y="2060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13" name="Rectangle 112"/>
          <p:cNvSpPr/>
          <p:nvPr/>
        </p:nvSpPr>
        <p:spPr>
          <a:xfrm>
            <a:off x="3059794" y="216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14" name="Rectangle 113"/>
          <p:cNvSpPr/>
          <p:nvPr/>
        </p:nvSpPr>
        <p:spPr>
          <a:xfrm>
            <a:off x="3059793" y="2276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15" name="Rectangle 114"/>
          <p:cNvSpPr/>
          <p:nvPr/>
        </p:nvSpPr>
        <p:spPr>
          <a:xfrm>
            <a:off x="3059795" y="238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16" name="Rectangle 115"/>
          <p:cNvSpPr/>
          <p:nvPr/>
        </p:nvSpPr>
        <p:spPr>
          <a:xfrm>
            <a:off x="3059794" y="249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17" name="Rectangle 116"/>
          <p:cNvSpPr/>
          <p:nvPr/>
        </p:nvSpPr>
        <p:spPr>
          <a:xfrm>
            <a:off x="3059795" y="260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18" name="Rectangle 117"/>
          <p:cNvSpPr/>
          <p:nvPr/>
        </p:nvSpPr>
        <p:spPr>
          <a:xfrm>
            <a:off x="3059794" y="2708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19" name="Rectangle 118"/>
          <p:cNvSpPr/>
          <p:nvPr/>
        </p:nvSpPr>
        <p:spPr>
          <a:xfrm>
            <a:off x="3059794" y="281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20" name="Rectangle 119"/>
          <p:cNvSpPr/>
          <p:nvPr/>
        </p:nvSpPr>
        <p:spPr>
          <a:xfrm>
            <a:off x="3059793" y="292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21" name="Rectangle 120"/>
          <p:cNvSpPr/>
          <p:nvPr/>
        </p:nvSpPr>
        <p:spPr>
          <a:xfrm>
            <a:off x="3059795" y="303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22" name="Rectangle 121"/>
          <p:cNvSpPr/>
          <p:nvPr/>
        </p:nvSpPr>
        <p:spPr>
          <a:xfrm>
            <a:off x="3059794" y="314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23" name="Rectangle 122"/>
          <p:cNvSpPr/>
          <p:nvPr/>
        </p:nvSpPr>
        <p:spPr>
          <a:xfrm>
            <a:off x="3059795" y="324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24" name="Rectangle 123"/>
          <p:cNvSpPr/>
          <p:nvPr/>
        </p:nvSpPr>
        <p:spPr>
          <a:xfrm>
            <a:off x="3059794" y="335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25" name="Rectangle 124"/>
          <p:cNvSpPr/>
          <p:nvPr/>
        </p:nvSpPr>
        <p:spPr>
          <a:xfrm>
            <a:off x="3059794" y="346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26" name="Rectangle 125"/>
          <p:cNvSpPr/>
          <p:nvPr/>
        </p:nvSpPr>
        <p:spPr>
          <a:xfrm>
            <a:off x="3059793" y="357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27" name="Rectangle 126"/>
          <p:cNvSpPr/>
          <p:nvPr/>
        </p:nvSpPr>
        <p:spPr>
          <a:xfrm>
            <a:off x="3059795" y="368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28" name="Rectangle 127"/>
          <p:cNvSpPr/>
          <p:nvPr/>
        </p:nvSpPr>
        <p:spPr>
          <a:xfrm>
            <a:off x="3059794" y="3788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29" name="Rectangle 128"/>
          <p:cNvSpPr/>
          <p:nvPr/>
        </p:nvSpPr>
        <p:spPr>
          <a:xfrm>
            <a:off x="3059795" y="389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30" name="Rectangle 129"/>
          <p:cNvSpPr/>
          <p:nvPr/>
        </p:nvSpPr>
        <p:spPr>
          <a:xfrm>
            <a:off x="3059794" y="400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31" name="Rectangle 130"/>
          <p:cNvSpPr/>
          <p:nvPr/>
        </p:nvSpPr>
        <p:spPr>
          <a:xfrm>
            <a:off x="3059794" y="4112660"/>
            <a:ext cx="648089" cy="10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32" name="Rectangle 131"/>
          <p:cNvSpPr/>
          <p:nvPr/>
        </p:nvSpPr>
        <p:spPr>
          <a:xfrm>
            <a:off x="3059793" y="4220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33" name="Rectangle 132"/>
          <p:cNvSpPr/>
          <p:nvPr/>
        </p:nvSpPr>
        <p:spPr>
          <a:xfrm>
            <a:off x="3059795" y="432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34" name="Rectangle 133"/>
          <p:cNvSpPr/>
          <p:nvPr/>
        </p:nvSpPr>
        <p:spPr>
          <a:xfrm>
            <a:off x="3059794" y="443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35" name="Rectangle 134"/>
          <p:cNvSpPr/>
          <p:nvPr/>
        </p:nvSpPr>
        <p:spPr>
          <a:xfrm>
            <a:off x="3059795" y="454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36" name="Rectangle 135"/>
          <p:cNvSpPr/>
          <p:nvPr/>
        </p:nvSpPr>
        <p:spPr>
          <a:xfrm>
            <a:off x="3059794" y="465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37" name="Rectangle 136"/>
          <p:cNvSpPr/>
          <p:nvPr/>
        </p:nvSpPr>
        <p:spPr>
          <a:xfrm>
            <a:off x="3059794" y="4760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38" name="Rectangle 137"/>
          <p:cNvSpPr/>
          <p:nvPr/>
        </p:nvSpPr>
        <p:spPr>
          <a:xfrm>
            <a:off x="3059796" y="486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39" name="Rectangle 138"/>
          <p:cNvSpPr/>
          <p:nvPr/>
        </p:nvSpPr>
        <p:spPr>
          <a:xfrm>
            <a:off x="3059795" y="497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40" name="Rectangle 139"/>
          <p:cNvSpPr/>
          <p:nvPr/>
        </p:nvSpPr>
        <p:spPr>
          <a:xfrm>
            <a:off x="3059796" y="508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41" name="Rectangle 140"/>
          <p:cNvSpPr/>
          <p:nvPr/>
        </p:nvSpPr>
        <p:spPr>
          <a:xfrm>
            <a:off x="3059795" y="519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42" name="Rectangle 141"/>
          <p:cNvSpPr/>
          <p:nvPr/>
        </p:nvSpPr>
        <p:spPr>
          <a:xfrm>
            <a:off x="3059792" y="5301577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43" name="Rectangle 142"/>
          <p:cNvSpPr/>
          <p:nvPr/>
        </p:nvSpPr>
        <p:spPr>
          <a:xfrm>
            <a:off x="3059791" y="5409577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44" name="Rectangle 143"/>
          <p:cNvSpPr/>
          <p:nvPr/>
        </p:nvSpPr>
        <p:spPr>
          <a:xfrm>
            <a:off x="3707880" y="87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45" name="Rectangle 144"/>
          <p:cNvSpPr/>
          <p:nvPr/>
        </p:nvSpPr>
        <p:spPr>
          <a:xfrm>
            <a:off x="3707879" y="98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46" name="Rectangle 145"/>
          <p:cNvSpPr/>
          <p:nvPr/>
        </p:nvSpPr>
        <p:spPr>
          <a:xfrm>
            <a:off x="3707881" y="108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47" name="Rectangle 146"/>
          <p:cNvSpPr/>
          <p:nvPr/>
        </p:nvSpPr>
        <p:spPr>
          <a:xfrm>
            <a:off x="3707880" y="119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48" name="Rectangle 147"/>
          <p:cNvSpPr/>
          <p:nvPr/>
        </p:nvSpPr>
        <p:spPr>
          <a:xfrm>
            <a:off x="3707881" y="130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49" name="Rectangle 148"/>
          <p:cNvSpPr/>
          <p:nvPr/>
        </p:nvSpPr>
        <p:spPr>
          <a:xfrm>
            <a:off x="3707880" y="141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50" name="Rectangle 149"/>
          <p:cNvSpPr/>
          <p:nvPr/>
        </p:nvSpPr>
        <p:spPr>
          <a:xfrm>
            <a:off x="3707880" y="152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51" name="Rectangle 150"/>
          <p:cNvSpPr/>
          <p:nvPr/>
        </p:nvSpPr>
        <p:spPr>
          <a:xfrm>
            <a:off x="3707879" y="162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52" name="Rectangle 151"/>
          <p:cNvSpPr/>
          <p:nvPr/>
        </p:nvSpPr>
        <p:spPr>
          <a:xfrm>
            <a:off x="3707881" y="1736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53" name="Rectangle 152"/>
          <p:cNvSpPr/>
          <p:nvPr/>
        </p:nvSpPr>
        <p:spPr>
          <a:xfrm>
            <a:off x="3707880" y="184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54" name="Rectangle 153"/>
          <p:cNvSpPr/>
          <p:nvPr/>
        </p:nvSpPr>
        <p:spPr>
          <a:xfrm>
            <a:off x="3707881" y="195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55" name="Rectangle 154"/>
          <p:cNvSpPr/>
          <p:nvPr/>
        </p:nvSpPr>
        <p:spPr>
          <a:xfrm>
            <a:off x="3707880" y="2060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56" name="Rectangle 155"/>
          <p:cNvSpPr/>
          <p:nvPr/>
        </p:nvSpPr>
        <p:spPr>
          <a:xfrm>
            <a:off x="3707880" y="216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57" name="Rectangle 156"/>
          <p:cNvSpPr/>
          <p:nvPr/>
        </p:nvSpPr>
        <p:spPr>
          <a:xfrm>
            <a:off x="3707879" y="227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58" name="Rectangle 157"/>
          <p:cNvSpPr/>
          <p:nvPr/>
        </p:nvSpPr>
        <p:spPr>
          <a:xfrm>
            <a:off x="3707881" y="238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59" name="Rectangle 158"/>
          <p:cNvSpPr/>
          <p:nvPr/>
        </p:nvSpPr>
        <p:spPr>
          <a:xfrm>
            <a:off x="3707880" y="249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60" name="Rectangle 159"/>
          <p:cNvSpPr/>
          <p:nvPr/>
        </p:nvSpPr>
        <p:spPr>
          <a:xfrm>
            <a:off x="3707881" y="260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61" name="Rectangle 160"/>
          <p:cNvSpPr/>
          <p:nvPr/>
        </p:nvSpPr>
        <p:spPr>
          <a:xfrm>
            <a:off x="3707880" y="2708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62" name="Rectangle 161"/>
          <p:cNvSpPr/>
          <p:nvPr/>
        </p:nvSpPr>
        <p:spPr>
          <a:xfrm>
            <a:off x="3707880" y="281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63" name="Rectangle 162"/>
          <p:cNvSpPr/>
          <p:nvPr/>
        </p:nvSpPr>
        <p:spPr>
          <a:xfrm>
            <a:off x="3707879" y="292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64" name="Rectangle 163"/>
          <p:cNvSpPr/>
          <p:nvPr/>
        </p:nvSpPr>
        <p:spPr>
          <a:xfrm>
            <a:off x="3707881" y="303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65" name="Rectangle 164"/>
          <p:cNvSpPr/>
          <p:nvPr/>
        </p:nvSpPr>
        <p:spPr>
          <a:xfrm>
            <a:off x="3707880" y="3140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66" name="Rectangle 165"/>
          <p:cNvSpPr/>
          <p:nvPr/>
        </p:nvSpPr>
        <p:spPr>
          <a:xfrm>
            <a:off x="3707881" y="324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67" name="Rectangle 166"/>
          <p:cNvSpPr/>
          <p:nvPr/>
        </p:nvSpPr>
        <p:spPr>
          <a:xfrm>
            <a:off x="3707880" y="335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68" name="Rectangle 167"/>
          <p:cNvSpPr/>
          <p:nvPr/>
        </p:nvSpPr>
        <p:spPr>
          <a:xfrm>
            <a:off x="3707880" y="346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69" name="Rectangle 168"/>
          <p:cNvSpPr/>
          <p:nvPr/>
        </p:nvSpPr>
        <p:spPr>
          <a:xfrm>
            <a:off x="3707879" y="357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70" name="Rectangle 169"/>
          <p:cNvSpPr/>
          <p:nvPr/>
        </p:nvSpPr>
        <p:spPr>
          <a:xfrm>
            <a:off x="3707881" y="368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71" name="Rectangle 170"/>
          <p:cNvSpPr/>
          <p:nvPr/>
        </p:nvSpPr>
        <p:spPr>
          <a:xfrm>
            <a:off x="3707880" y="378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72" name="Rectangle 171"/>
          <p:cNvSpPr/>
          <p:nvPr/>
        </p:nvSpPr>
        <p:spPr>
          <a:xfrm>
            <a:off x="3707881" y="389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73" name="Rectangle 172"/>
          <p:cNvSpPr/>
          <p:nvPr/>
        </p:nvSpPr>
        <p:spPr>
          <a:xfrm>
            <a:off x="3707880" y="400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74" name="Rectangle 173"/>
          <p:cNvSpPr/>
          <p:nvPr/>
        </p:nvSpPr>
        <p:spPr>
          <a:xfrm>
            <a:off x="3707880" y="411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75" name="Rectangle 174"/>
          <p:cNvSpPr/>
          <p:nvPr/>
        </p:nvSpPr>
        <p:spPr>
          <a:xfrm>
            <a:off x="3707879" y="4220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76" name="Rectangle 175"/>
          <p:cNvSpPr/>
          <p:nvPr/>
        </p:nvSpPr>
        <p:spPr>
          <a:xfrm>
            <a:off x="3707881" y="432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77" name="Rectangle 176"/>
          <p:cNvSpPr/>
          <p:nvPr/>
        </p:nvSpPr>
        <p:spPr>
          <a:xfrm>
            <a:off x="3707880" y="4436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78" name="Rectangle 177"/>
          <p:cNvSpPr/>
          <p:nvPr/>
        </p:nvSpPr>
        <p:spPr>
          <a:xfrm>
            <a:off x="3707881" y="454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79" name="Rectangle 178"/>
          <p:cNvSpPr/>
          <p:nvPr/>
        </p:nvSpPr>
        <p:spPr>
          <a:xfrm>
            <a:off x="3707880" y="465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80" name="Rectangle 179"/>
          <p:cNvSpPr/>
          <p:nvPr/>
        </p:nvSpPr>
        <p:spPr>
          <a:xfrm>
            <a:off x="3707880" y="476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81" name="Rectangle 180"/>
          <p:cNvSpPr/>
          <p:nvPr/>
        </p:nvSpPr>
        <p:spPr>
          <a:xfrm>
            <a:off x="3707882" y="4868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82" name="Rectangle 181"/>
          <p:cNvSpPr/>
          <p:nvPr/>
        </p:nvSpPr>
        <p:spPr>
          <a:xfrm>
            <a:off x="3707881" y="497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83" name="Rectangle 182"/>
          <p:cNvSpPr/>
          <p:nvPr/>
        </p:nvSpPr>
        <p:spPr>
          <a:xfrm>
            <a:off x="3707882" y="508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84" name="Rectangle 183"/>
          <p:cNvSpPr/>
          <p:nvPr/>
        </p:nvSpPr>
        <p:spPr>
          <a:xfrm>
            <a:off x="3707881" y="519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85" name="Rectangle 184"/>
          <p:cNvSpPr/>
          <p:nvPr/>
        </p:nvSpPr>
        <p:spPr>
          <a:xfrm>
            <a:off x="3707878" y="5301577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86" name="Rectangle 185"/>
          <p:cNvSpPr/>
          <p:nvPr/>
        </p:nvSpPr>
        <p:spPr>
          <a:xfrm>
            <a:off x="3707877" y="5409577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87" name="Rectangle 186"/>
          <p:cNvSpPr/>
          <p:nvPr/>
        </p:nvSpPr>
        <p:spPr>
          <a:xfrm>
            <a:off x="4355974" y="87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88" name="Rectangle 187"/>
          <p:cNvSpPr/>
          <p:nvPr/>
        </p:nvSpPr>
        <p:spPr>
          <a:xfrm>
            <a:off x="4355973" y="98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89" name="Rectangle 188"/>
          <p:cNvSpPr/>
          <p:nvPr/>
        </p:nvSpPr>
        <p:spPr>
          <a:xfrm>
            <a:off x="4355975" y="108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90" name="Rectangle 189"/>
          <p:cNvSpPr/>
          <p:nvPr/>
        </p:nvSpPr>
        <p:spPr>
          <a:xfrm>
            <a:off x="4355974" y="119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91" name="Rectangle 190"/>
          <p:cNvSpPr/>
          <p:nvPr/>
        </p:nvSpPr>
        <p:spPr>
          <a:xfrm>
            <a:off x="4355975" y="130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92" name="Rectangle 191"/>
          <p:cNvSpPr/>
          <p:nvPr/>
        </p:nvSpPr>
        <p:spPr>
          <a:xfrm>
            <a:off x="4355974" y="141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93" name="Rectangle 192"/>
          <p:cNvSpPr/>
          <p:nvPr/>
        </p:nvSpPr>
        <p:spPr>
          <a:xfrm>
            <a:off x="4355974" y="152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94" name="Rectangle 193"/>
          <p:cNvSpPr/>
          <p:nvPr/>
        </p:nvSpPr>
        <p:spPr>
          <a:xfrm>
            <a:off x="4355973" y="162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95" name="Rectangle 194"/>
          <p:cNvSpPr/>
          <p:nvPr/>
        </p:nvSpPr>
        <p:spPr>
          <a:xfrm>
            <a:off x="4355975" y="1736660"/>
            <a:ext cx="648089" cy="10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96" name="Rectangle 195"/>
          <p:cNvSpPr/>
          <p:nvPr/>
        </p:nvSpPr>
        <p:spPr>
          <a:xfrm>
            <a:off x="4355974" y="184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97" name="Rectangle 196"/>
          <p:cNvSpPr/>
          <p:nvPr/>
        </p:nvSpPr>
        <p:spPr>
          <a:xfrm>
            <a:off x="4355975" y="1952660"/>
            <a:ext cx="648089" cy="10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98" name="Rectangle 197"/>
          <p:cNvSpPr/>
          <p:nvPr/>
        </p:nvSpPr>
        <p:spPr>
          <a:xfrm>
            <a:off x="4355974" y="2060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99" name="Rectangle 198"/>
          <p:cNvSpPr/>
          <p:nvPr/>
        </p:nvSpPr>
        <p:spPr>
          <a:xfrm>
            <a:off x="4355974" y="216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00" name="Rectangle 199"/>
          <p:cNvSpPr/>
          <p:nvPr/>
        </p:nvSpPr>
        <p:spPr>
          <a:xfrm>
            <a:off x="4355973" y="227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01" name="Rectangle 200"/>
          <p:cNvSpPr/>
          <p:nvPr/>
        </p:nvSpPr>
        <p:spPr>
          <a:xfrm>
            <a:off x="4355975" y="2384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02" name="Rectangle 201"/>
          <p:cNvSpPr/>
          <p:nvPr/>
        </p:nvSpPr>
        <p:spPr>
          <a:xfrm>
            <a:off x="4355974" y="249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03" name="Rectangle 202"/>
          <p:cNvSpPr/>
          <p:nvPr/>
        </p:nvSpPr>
        <p:spPr>
          <a:xfrm>
            <a:off x="4355975" y="260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04" name="Rectangle 203"/>
          <p:cNvSpPr/>
          <p:nvPr/>
        </p:nvSpPr>
        <p:spPr>
          <a:xfrm>
            <a:off x="4355974" y="270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05" name="Rectangle 204"/>
          <p:cNvSpPr/>
          <p:nvPr/>
        </p:nvSpPr>
        <p:spPr>
          <a:xfrm>
            <a:off x="4355974" y="281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06" name="Rectangle 205"/>
          <p:cNvSpPr/>
          <p:nvPr/>
        </p:nvSpPr>
        <p:spPr>
          <a:xfrm>
            <a:off x="4355973" y="292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07" name="Rectangle 206"/>
          <p:cNvSpPr/>
          <p:nvPr/>
        </p:nvSpPr>
        <p:spPr>
          <a:xfrm>
            <a:off x="4355975" y="303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08" name="Rectangle 207"/>
          <p:cNvSpPr/>
          <p:nvPr/>
        </p:nvSpPr>
        <p:spPr>
          <a:xfrm>
            <a:off x="4355974" y="3140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09" name="Rectangle 208"/>
          <p:cNvSpPr/>
          <p:nvPr/>
        </p:nvSpPr>
        <p:spPr>
          <a:xfrm>
            <a:off x="4355975" y="324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10" name="Rectangle 209"/>
          <p:cNvSpPr/>
          <p:nvPr/>
        </p:nvSpPr>
        <p:spPr>
          <a:xfrm>
            <a:off x="4355974" y="335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11" name="Rectangle 210"/>
          <p:cNvSpPr/>
          <p:nvPr/>
        </p:nvSpPr>
        <p:spPr>
          <a:xfrm>
            <a:off x="4355974" y="3464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12" name="Rectangle 211"/>
          <p:cNvSpPr/>
          <p:nvPr/>
        </p:nvSpPr>
        <p:spPr>
          <a:xfrm>
            <a:off x="4355973" y="357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13" name="Rectangle 212"/>
          <p:cNvSpPr/>
          <p:nvPr/>
        </p:nvSpPr>
        <p:spPr>
          <a:xfrm>
            <a:off x="4355975" y="368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14" name="Rectangle 213"/>
          <p:cNvSpPr/>
          <p:nvPr/>
        </p:nvSpPr>
        <p:spPr>
          <a:xfrm>
            <a:off x="4355974" y="378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15" name="Rectangle 214"/>
          <p:cNvSpPr/>
          <p:nvPr/>
        </p:nvSpPr>
        <p:spPr>
          <a:xfrm>
            <a:off x="4355975" y="3896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16" name="Rectangle 215"/>
          <p:cNvSpPr/>
          <p:nvPr/>
        </p:nvSpPr>
        <p:spPr>
          <a:xfrm>
            <a:off x="4355974" y="400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17" name="Rectangle 216"/>
          <p:cNvSpPr/>
          <p:nvPr/>
        </p:nvSpPr>
        <p:spPr>
          <a:xfrm>
            <a:off x="4355974" y="411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18" name="Rectangle 217"/>
          <p:cNvSpPr/>
          <p:nvPr/>
        </p:nvSpPr>
        <p:spPr>
          <a:xfrm>
            <a:off x="4355973" y="4220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19" name="Rectangle 218"/>
          <p:cNvSpPr/>
          <p:nvPr/>
        </p:nvSpPr>
        <p:spPr>
          <a:xfrm>
            <a:off x="4355975" y="432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20" name="Rectangle 219"/>
          <p:cNvSpPr/>
          <p:nvPr/>
        </p:nvSpPr>
        <p:spPr>
          <a:xfrm>
            <a:off x="4355974" y="4436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21" name="Rectangle 220"/>
          <p:cNvSpPr/>
          <p:nvPr/>
        </p:nvSpPr>
        <p:spPr>
          <a:xfrm>
            <a:off x="4355975" y="454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22" name="Rectangle 221"/>
          <p:cNvSpPr/>
          <p:nvPr/>
        </p:nvSpPr>
        <p:spPr>
          <a:xfrm>
            <a:off x="4355974" y="465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23" name="Rectangle 222"/>
          <p:cNvSpPr/>
          <p:nvPr/>
        </p:nvSpPr>
        <p:spPr>
          <a:xfrm>
            <a:off x="4355974" y="476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24" name="Rectangle 223"/>
          <p:cNvSpPr/>
          <p:nvPr/>
        </p:nvSpPr>
        <p:spPr>
          <a:xfrm>
            <a:off x="4355976" y="486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25" name="Rectangle 224"/>
          <p:cNvSpPr/>
          <p:nvPr/>
        </p:nvSpPr>
        <p:spPr>
          <a:xfrm>
            <a:off x="4355975" y="497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26" name="Rectangle 225"/>
          <p:cNvSpPr/>
          <p:nvPr/>
        </p:nvSpPr>
        <p:spPr>
          <a:xfrm>
            <a:off x="4355976" y="508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27" name="Rectangle 226"/>
          <p:cNvSpPr/>
          <p:nvPr/>
        </p:nvSpPr>
        <p:spPr>
          <a:xfrm>
            <a:off x="4355975" y="519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28" name="Rectangle 227"/>
          <p:cNvSpPr/>
          <p:nvPr/>
        </p:nvSpPr>
        <p:spPr>
          <a:xfrm>
            <a:off x="4355972" y="5301577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29" name="Rectangle 228"/>
          <p:cNvSpPr/>
          <p:nvPr/>
        </p:nvSpPr>
        <p:spPr>
          <a:xfrm>
            <a:off x="4355971" y="5409577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30" name="Rectangle 229"/>
          <p:cNvSpPr/>
          <p:nvPr/>
        </p:nvSpPr>
        <p:spPr>
          <a:xfrm>
            <a:off x="5004068" y="87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31" name="Rectangle 230"/>
          <p:cNvSpPr/>
          <p:nvPr/>
        </p:nvSpPr>
        <p:spPr>
          <a:xfrm>
            <a:off x="5004067" y="98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32" name="Rectangle 231"/>
          <p:cNvSpPr/>
          <p:nvPr/>
        </p:nvSpPr>
        <p:spPr>
          <a:xfrm>
            <a:off x="5004069" y="108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33" name="Rectangle 232"/>
          <p:cNvSpPr/>
          <p:nvPr/>
        </p:nvSpPr>
        <p:spPr>
          <a:xfrm>
            <a:off x="5004068" y="119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34" name="Rectangle 233"/>
          <p:cNvSpPr/>
          <p:nvPr/>
        </p:nvSpPr>
        <p:spPr>
          <a:xfrm>
            <a:off x="5004069" y="1304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35" name="Rectangle 234"/>
          <p:cNvSpPr/>
          <p:nvPr/>
        </p:nvSpPr>
        <p:spPr>
          <a:xfrm>
            <a:off x="5004068" y="141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36" name="Rectangle 235"/>
          <p:cNvSpPr/>
          <p:nvPr/>
        </p:nvSpPr>
        <p:spPr>
          <a:xfrm>
            <a:off x="5004068" y="152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37" name="Rectangle 236"/>
          <p:cNvSpPr/>
          <p:nvPr/>
        </p:nvSpPr>
        <p:spPr>
          <a:xfrm>
            <a:off x="5004067" y="162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38" name="Rectangle 237"/>
          <p:cNvSpPr/>
          <p:nvPr/>
        </p:nvSpPr>
        <p:spPr>
          <a:xfrm>
            <a:off x="5004069" y="173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39" name="Rectangle 238"/>
          <p:cNvSpPr/>
          <p:nvPr/>
        </p:nvSpPr>
        <p:spPr>
          <a:xfrm>
            <a:off x="5004068" y="184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40" name="Rectangle 239"/>
          <p:cNvSpPr/>
          <p:nvPr/>
        </p:nvSpPr>
        <p:spPr>
          <a:xfrm>
            <a:off x="5004069" y="195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41" name="Rectangle 240"/>
          <p:cNvSpPr/>
          <p:nvPr/>
        </p:nvSpPr>
        <p:spPr>
          <a:xfrm>
            <a:off x="5004068" y="206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42" name="Rectangle 241"/>
          <p:cNvSpPr/>
          <p:nvPr/>
        </p:nvSpPr>
        <p:spPr>
          <a:xfrm>
            <a:off x="5004068" y="216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43" name="Rectangle 242"/>
          <p:cNvSpPr/>
          <p:nvPr/>
        </p:nvSpPr>
        <p:spPr>
          <a:xfrm>
            <a:off x="5004067" y="2276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44" name="Rectangle 243"/>
          <p:cNvSpPr/>
          <p:nvPr/>
        </p:nvSpPr>
        <p:spPr>
          <a:xfrm>
            <a:off x="5004069" y="238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45" name="Rectangle 244"/>
          <p:cNvSpPr/>
          <p:nvPr/>
        </p:nvSpPr>
        <p:spPr>
          <a:xfrm>
            <a:off x="5004068" y="249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46" name="Rectangle 245"/>
          <p:cNvSpPr/>
          <p:nvPr/>
        </p:nvSpPr>
        <p:spPr>
          <a:xfrm>
            <a:off x="5004069" y="260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47" name="Rectangle 246"/>
          <p:cNvSpPr/>
          <p:nvPr/>
        </p:nvSpPr>
        <p:spPr>
          <a:xfrm>
            <a:off x="5004068" y="270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48" name="Rectangle 247"/>
          <p:cNvSpPr/>
          <p:nvPr/>
        </p:nvSpPr>
        <p:spPr>
          <a:xfrm>
            <a:off x="5004068" y="2816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49" name="Rectangle 248"/>
          <p:cNvSpPr/>
          <p:nvPr/>
        </p:nvSpPr>
        <p:spPr>
          <a:xfrm>
            <a:off x="5004067" y="2924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50" name="Rectangle 249"/>
          <p:cNvSpPr/>
          <p:nvPr/>
        </p:nvSpPr>
        <p:spPr>
          <a:xfrm>
            <a:off x="5004069" y="3032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51" name="Rectangle 250"/>
          <p:cNvSpPr/>
          <p:nvPr/>
        </p:nvSpPr>
        <p:spPr>
          <a:xfrm>
            <a:off x="5004068" y="3140660"/>
            <a:ext cx="648089" cy="10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52" name="Rectangle 251"/>
          <p:cNvSpPr/>
          <p:nvPr/>
        </p:nvSpPr>
        <p:spPr>
          <a:xfrm>
            <a:off x="5004069" y="324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53" name="Rectangle 252"/>
          <p:cNvSpPr/>
          <p:nvPr/>
        </p:nvSpPr>
        <p:spPr>
          <a:xfrm>
            <a:off x="5004068" y="3356660"/>
            <a:ext cx="648089" cy="10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54" name="Rectangle 253"/>
          <p:cNvSpPr/>
          <p:nvPr/>
        </p:nvSpPr>
        <p:spPr>
          <a:xfrm>
            <a:off x="5004068" y="3464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55" name="Rectangle 254"/>
          <p:cNvSpPr/>
          <p:nvPr/>
        </p:nvSpPr>
        <p:spPr>
          <a:xfrm>
            <a:off x="5004067" y="3572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56" name="Rectangle 255"/>
          <p:cNvSpPr/>
          <p:nvPr/>
        </p:nvSpPr>
        <p:spPr>
          <a:xfrm>
            <a:off x="5004069" y="368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57" name="Rectangle 256"/>
          <p:cNvSpPr/>
          <p:nvPr/>
        </p:nvSpPr>
        <p:spPr>
          <a:xfrm>
            <a:off x="5004068" y="378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58" name="Rectangle 257"/>
          <p:cNvSpPr/>
          <p:nvPr/>
        </p:nvSpPr>
        <p:spPr>
          <a:xfrm>
            <a:off x="5004069" y="389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59" name="Rectangle 258"/>
          <p:cNvSpPr/>
          <p:nvPr/>
        </p:nvSpPr>
        <p:spPr>
          <a:xfrm>
            <a:off x="5004068" y="400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60" name="Rectangle 259"/>
          <p:cNvSpPr/>
          <p:nvPr/>
        </p:nvSpPr>
        <p:spPr>
          <a:xfrm>
            <a:off x="5004068" y="411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61" name="Rectangle 260"/>
          <p:cNvSpPr/>
          <p:nvPr/>
        </p:nvSpPr>
        <p:spPr>
          <a:xfrm>
            <a:off x="5004067" y="422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62" name="Rectangle 261"/>
          <p:cNvSpPr/>
          <p:nvPr/>
        </p:nvSpPr>
        <p:spPr>
          <a:xfrm>
            <a:off x="5004069" y="432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63" name="Rectangle 262"/>
          <p:cNvSpPr/>
          <p:nvPr/>
        </p:nvSpPr>
        <p:spPr>
          <a:xfrm>
            <a:off x="5004068" y="443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64" name="Rectangle 263"/>
          <p:cNvSpPr/>
          <p:nvPr/>
        </p:nvSpPr>
        <p:spPr>
          <a:xfrm>
            <a:off x="5004069" y="454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65" name="Rectangle 264"/>
          <p:cNvSpPr/>
          <p:nvPr/>
        </p:nvSpPr>
        <p:spPr>
          <a:xfrm>
            <a:off x="5004068" y="465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66" name="Rectangle 265"/>
          <p:cNvSpPr/>
          <p:nvPr/>
        </p:nvSpPr>
        <p:spPr>
          <a:xfrm>
            <a:off x="5004068" y="476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67" name="Rectangle 266"/>
          <p:cNvSpPr/>
          <p:nvPr/>
        </p:nvSpPr>
        <p:spPr>
          <a:xfrm>
            <a:off x="5004070" y="486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68" name="Rectangle 267"/>
          <p:cNvSpPr/>
          <p:nvPr/>
        </p:nvSpPr>
        <p:spPr>
          <a:xfrm>
            <a:off x="5004069" y="4976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69" name="Rectangle 268"/>
          <p:cNvSpPr/>
          <p:nvPr/>
        </p:nvSpPr>
        <p:spPr>
          <a:xfrm>
            <a:off x="5004070" y="508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70" name="Rectangle 269"/>
          <p:cNvSpPr/>
          <p:nvPr/>
        </p:nvSpPr>
        <p:spPr>
          <a:xfrm>
            <a:off x="5004069" y="519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71" name="Rectangle 270"/>
          <p:cNvSpPr/>
          <p:nvPr/>
        </p:nvSpPr>
        <p:spPr>
          <a:xfrm>
            <a:off x="5004066" y="5301577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72" name="Rectangle 271"/>
          <p:cNvSpPr/>
          <p:nvPr/>
        </p:nvSpPr>
        <p:spPr>
          <a:xfrm>
            <a:off x="5004065" y="5409577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73" name="Rectangle 272"/>
          <p:cNvSpPr/>
          <p:nvPr/>
        </p:nvSpPr>
        <p:spPr>
          <a:xfrm>
            <a:off x="5652154" y="87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74" name="Rectangle 273"/>
          <p:cNvSpPr/>
          <p:nvPr/>
        </p:nvSpPr>
        <p:spPr>
          <a:xfrm>
            <a:off x="5652153" y="98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75" name="Rectangle 274"/>
          <p:cNvSpPr/>
          <p:nvPr/>
        </p:nvSpPr>
        <p:spPr>
          <a:xfrm>
            <a:off x="5652155" y="108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76" name="Rectangle 275"/>
          <p:cNvSpPr/>
          <p:nvPr/>
        </p:nvSpPr>
        <p:spPr>
          <a:xfrm>
            <a:off x="5652154" y="119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77" name="Rectangle 276"/>
          <p:cNvSpPr/>
          <p:nvPr/>
        </p:nvSpPr>
        <p:spPr>
          <a:xfrm>
            <a:off x="5652155" y="1304660"/>
            <a:ext cx="648089" cy="10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78" name="Rectangle 277"/>
          <p:cNvSpPr/>
          <p:nvPr/>
        </p:nvSpPr>
        <p:spPr>
          <a:xfrm>
            <a:off x="5652154" y="141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79" name="Rectangle 278"/>
          <p:cNvSpPr/>
          <p:nvPr/>
        </p:nvSpPr>
        <p:spPr>
          <a:xfrm>
            <a:off x="5652154" y="1520660"/>
            <a:ext cx="648089" cy="10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80" name="Rectangle 279"/>
          <p:cNvSpPr/>
          <p:nvPr/>
        </p:nvSpPr>
        <p:spPr>
          <a:xfrm>
            <a:off x="5652153" y="162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81" name="Rectangle 280"/>
          <p:cNvSpPr/>
          <p:nvPr/>
        </p:nvSpPr>
        <p:spPr>
          <a:xfrm>
            <a:off x="5652155" y="173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82" name="Rectangle 281"/>
          <p:cNvSpPr/>
          <p:nvPr/>
        </p:nvSpPr>
        <p:spPr>
          <a:xfrm>
            <a:off x="5652154" y="184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83" name="Rectangle 282"/>
          <p:cNvSpPr/>
          <p:nvPr/>
        </p:nvSpPr>
        <p:spPr>
          <a:xfrm>
            <a:off x="5652155" y="195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84" name="Rectangle 283"/>
          <p:cNvSpPr/>
          <p:nvPr/>
        </p:nvSpPr>
        <p:spPr>
          <a:xfrm>
            <a:off x="5652154" y="2060660"/>
            <a:ext cx="648089" cy="10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85" name="Rectangle 284"/>
          <p:cNvSpPr/>
          <p:nvPr/>
        </p:nvSpPr>
        <p:spPr>
          <a:xfrm>
            <a:off x="5652154" y="216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86" name="Rectangle 285"/>
          <p:cNvSpPr/>
          <p:nvPr/>
        </p:nvSpPr>
        <p:spPr>
          <a:xfrm>
            <a:off x="5652153" y="2276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87" name="Rectangle 286"/>
          <p:cNvSpPr/>
          <p:nvPr/>
        </p:nvSpPr>
        <p:spPr>
          <a:xfrm>
            <a:off x="5652155" y="238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88" name="Rectangle 287"/>
          <p:cNvSpPr/>
          <p:nvPr/>
        </p:nvSpPr>
        <p:spPr>
          <a:xfrm>
            <a:off x="5652154" y="2492660"/>
            <a:ext cx="648089" cy="10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89" name="Rectangle 288"/>
          <p:cNvSpPr/>
          <p:nvPr/>
        </p:nvSpPr>
        <p:spPr>
          <a:xfrm>
            <a:off x="5652155" y="260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90" name="Rectangle 289"/>
          <p:cNvSpPr/>
          <p:nvPr/>
        </p:nvSpPr>
        <p:spPr>
          <a:xfrm>
            <a:off x="5652154" y="270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91" name="Rectangle 290"/>
          <p:cNvSpPr/>
          <p:nvPr/>
        </p:nvSpPr>
        <p:spPr>
          <a:xfrm>
            <a:off x="5652154" y="2816660"/>
            <a:ext cx="648089" cy="10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92" name="Rectangle 291"/>
          <p:cNvSpPr/>
          <p:nvPr/>
        </p:nvSpPr>
        <p:spPr>
          <a:xfrm>
            <a:off x="5652153" y="292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93" name="Rectangle 292"/>
          <p:cNvSpPr/>
          <p:nvPr/>
        </p:nvSpPr>
        <p:spPr>
          <a:xfrm>
            <a:off x="5652155" y="303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94" name="Rectangle 293"/>
          <p:cNvSpPr/>
          <p:nvPr/>
        </p:nvSpPr>
        <p:spPr>
          <a:xfrm>
            <a:off x="5652154" y="314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95" name="Rectangle 294"/>
          <p:cNvSpPr/>
          <p:nvPr/>
        </p:nvSpPr>
        <p:spPr>
          <a:xfrm>
            <a:off x="5652155" y="3248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96" name="Rectangle 295"/>
          <p:cNvSpPr/>
          <p:nvPr/>
        </p:nvSpPr>
        <p:spPr>
          <a:xfrm>
            <a:off x="5652154" y="335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97" name="Rectangle 296"/>
          <p:cNvSpPr/>
          <p:nvPr/>
        </p:nvSpPr>
        <p:spPr>
          <a:xfrm>
            <a:off x="5652154" y="346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98" name="Rectangle 297"/>
          <p:cNvSpPr/>
          <p:nvPr/>
        </p:nvSpPr>
        <p:spPr>
          <a:xfrm>
            <a:off x="5652153" y="357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99" name="Rectangle 298"/>
          <p:cNvSpPr/>
          <p:nvPr/>
        </p:nvSpPr>
        <p:spPr>
          <a:xfrm>
            <a:off x="5652155" y="368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00" name="Rectangle 299"/>
          <p:cNvSpPr/>
          <p:nvPr/>
        </p:nvSpPr>
        <p:spPr>
          <a:xfrm>
            <a:off x="5652154" y="378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01" name="Rectangle 300"/>
          <p:cNvSpPr/>
          <p:nvPr/>
        </p:nvSpPr>
        <p:spPr>
          <a:xfrm>
            <a:off x="5652155" y="389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02" name="Rectangle 301"/>
          <p:cNvSpPr/>
          <p:nvPr/>
        </p:nvSpPr>
        <p:spPr>
          <a:xfrm>
            <a:off x="5652154" y="4004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03" name="Rectangle 302"/>
          <p:cNvSpPr/>
          <p:nvPr/>
        </p:nvSpPr>
        <p:spPr>
          <a:xfrm>
            <a:off x="5652154" y="411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04" name="Rectangle 303"/>
          <p:cNvSpPr/>
          <p:nvPr/>
        </p:nvSpPr>
        <p:spPr>
          <a:xfrm>
            <a:off x="5652153" y="422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05" name="Rectangle 304"/>
          <p:cNvSpPr/>
          <p:nvPr/>
        </p:nvSpPr>
        <p:spPr>
          <a:xfrm>
            <a:off x="5652155" y="432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06" name="Rectangle 305"/>
          <p:cNvSpPr/>
          <p:nvPr/>
        </p:nvSpPr>
        <p:spPr>
          <a:xfrm>
            <a:off x="5652154" y="4436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07" name="Rectangle 306"/>
          <p:cNvSpPr/>
          <p:nvPr/>
        </p:nvSpPr>
        <p:spPr>
          <a:xfrm>
            <a:off x="5652155" y="454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08" name="Rectangle 307"/>
          <p:cNvSpPr/>
          <p:nvPr/>
        </p:nvSpPr>
        <p:spPr>
          <a:xfrm>
            <a:off x="5652154" y="465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09" name="Rectangle 308"/>
          <p:cNvSpPr/>
          <p:nvPr/>
        </p:nvSpPr>
        <p:spPr>
          <a:xfrm>
            <a:off x="5652154" y="476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10" name="Rectangle 309"/>
          <p:cNvSpPr/>
          <p:nvPr/>
        </p:nvSpPr>
        <p:spPr>
          <a:xfrm>
            <a:off x="5652156" y="486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11" name="Rectangle 310"/>
          <p:cNvSpPr/>
          <p:nvPr/>
        </p:nvSpPr>
        <p:spPr>
          <a:xfrm>
            <a:off x="5652155" y="4976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12" name="Rectangle 311"/>
          <p:cNvSpPr/>
          <p:nvPr/>
        </p:nvSpPr>
        <p:spPr>
          <a:xfrm>
            <a:off x="5652156" y="508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13" name="Rectangle 312"/>
          <p:cNvSpPr/>
          <p:nvPr/>
        </p:nvSpPr>
        <p:spPr>
          <a:xfrm>
            <a:off x="5652155" y="519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14" name="Rectangle 313"/>
          <p:cNvSpPr/>
          <p:nvPr/>
        </p:nvSpPr>
        <p:spPr>
          <a:xfrm>
            <a:off x="5652152" y="5301577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15" name="Rectangle 314"/>
          <p:cNvSpPr/>
          <p:nvPr/>
        </p:nvSpPr>
        <p:spPr>
          <a:xfrm>
            <a:off x="5652151" y="5409577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16" name="Rectangle 315"/>
          <p:cNvSpPr/>
          <p:nvPr/>
        </p:nvSpPr>
        <p:spPr>
          <a:xfrm>
            <a:off x="6299602" y="87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17" name="Rectangle 316"/>
          <p:cNvSpPr/>
          <p:nvPr/>
        </p:nvSpPr>
        <p:spPr>
          <a:xfrm>
            <a:off x="6299601" y="98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18" name="Rectangle 317"/>
          <p:cNvSpPr/>
          <p:nvPr/>
        </p:nvSpPr>
        <p:spPr>
          <a:xfrm>
            <a:off x="6299603" y="108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19" name="Rectangle 318"/>
          <p:cNvSpPr/>
          <p:nvPr/>
        </p:nvSpPr>
        <p:spPr>
          <a:xfrm>
            <a:off x="6299602" y="119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20" name="Rectangle 319"/>
          <p:cNvSpPr/>
          <p:nvPr/>
        </p:nvSpPr>
        <p:spPr>
          <a:xfrm>
            <a:off x="6299603" y="1304660"/>
            <a:ext cx="648089" cy="10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21" name="Rectangle 320"/>
          <p:cNvSpPr/>
          <p:nvPr/>
        </p:nvSpPr>
        <p:spPr>
          <a:xfrm>
            <a:off x="6299602" y="1412660"/>
            <a:ext cx="648089" cy="10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22" name="Rectangle 321"/>
          <p:cNvSpPr/>
          <p:nvPr/>
        </p:nvSpPr>
        <p:spPr>
          <a:xfrm>
            <a:off x="6299602" y="152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23" name="Rectangle 322"/>
          <p:cNvSpPr/>
          <p:nvPr/>
        </p:nvSpPr>
        <p:spPr>
          <a:xfrm>
            <a:off x="6299601" y="162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24" name="Rectangle 323"/>
          <p:cNvSpPr/>
          <p:nvPr/>
        </p:nvSpPr>
        <p:spPr>
          <a:xfrm>
            <a:off x="6299603" y="173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25" name="Rectangle 324"/>
          <p:cNvSpPr/>
          <p:nvPr/>
        </p:nvSpPr>
        <p:spPr>
          <a:xfrm>
            <a:off x="6299602" y="184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26" name="Rectangle 325"/>
          <p:cNvSpPr/>
          <p:nvPr/>
        </p:nvSpPr>
        <p:spPr>
          <a:xfrm>
            <a:off x="6299603" y="195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27" name="Rectangle 326"/>
          <p:cNvSpPr/>
          <p:nvPr/>
        </p:nvSpPr>
        <p:spPr>
          <a:xfrm>
            <a:off x="6299602" y="206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28" name="Rectangle 327"/>
          <p:cNvSpPr/>
          <p:nvPr/>
        </p:nvSpPr>
        <p:spPr>
          <a:xfrm>
            <a:off x="6299602" y="2168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29" name="Rectangle 328"/>
          <p:cNvSpPr/>
          <p:nvPr/>
        </p:nvSpPr>
        <p:spPr>
          <a:xfrm>
            <a:off x="6299601" y="2276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30" name="Rectangle 329"/>
          <p:cNvSpPr/>
          <p:nvPr/>
        </p:nvSpPr>
        <p:spPr>
          <a:xfrm>
            <a:off x="6299603" y="2384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31" name="Rectangle 330"/>
          <p:cNvSpPr/>
          <p:nvPr/>
        </p:nvSpPr>
        <p:spPr>
          <a:xfrm>
            <a:off x="6299602" y="249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32" name="Rectangle 331"/>
          <p:cNvSpPr/>
          <p:nvPr/>
        </p:nvSpPr>
        <p:spPr>
          <a:xfrm>
            <a:off x="6299603" y="2600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33" name="Rectangle 332"/>
          <p:cNvSpPr/>
          <p:nvPr/>
        </p:nvSpPr>
        <p:spPr>
          <a:xfrm>
            <a:off x="6299602" y="270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34" name="Rectangle 333"/>
          <p:cNvSpPr/>
          <p:nvPr/>
        </p:nvSpPr>
        <p:spPr>
          <a:xfrm>
            <a:off x="6299602" y="2816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35" name="Rectangle 334"/>
          <p:cNvSpPr/>
          <p:nvPr/>
        </p:nvSpPr>
        <p:spPr>
          <a:xfrm>
            <a:off x="6299601" y="292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36" name="Rectangle 335"/>
          <p:cNvSpPr/>
          <p:nvPr/>
        </p:nvSpPr>
        <p:spPr>
          <a:xfrm>
            <a:off x="6299603" y="303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37" name="Rectangle 336"/>
          <p:cNvSpPr/>
          <p:nvPr/>
        </p:nvSpPr>
        <p:spPr>
          <a:xfrm>
            <a:off x="6299602" y="314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38" name="Rectangle 337"/>
          <p:cNvSpPr/>
          <p:nvPr/>
        </p:nvSpPr>
        <p:spPr>
          <a:xfrm>
            <a:off x="6299603" y="324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39" name="Rectangle 338"/>
          <p:cNvSpPr/>
          <p:nvPr/>
        </p:nvSpPr>
        <p:spPr>
          <a:xfrm>
            <a:off x="6299602" y="335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40" name="Rectangle 339"/>
          <p:cNvSpPr/>
          <p:nvPr/>
        </p:nvSpPr>
        <p:spPr>
          <a:xfrm>
            <a:off x="6299602" y="346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41" name="Rectangle 340"/>
          <p:cNvSpPr/>
          <p:nvPr/>
        </p:nvSpPr>
        <p:spPr>
          <a:xfrm>
            <a:off x="6299601" y="357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42" name="Rectangle 341"/>
          <p:cNvSpPr/>
          <p:nvPr/>
        </p:nvSpPr>
        <p:spPr>
          <a:xfrm>
            <a:off x="6299603" y="368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43" name="Rectangle 342"/>
          <p:cNvSpPr/>
          <p:nvPr/>
        </p:nvSpPr>
        <p:spPr>
          <a:xfrm>
            <a:off x="6299602" y="378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44" name="Rectangle 343"/>
          <p:cNvSpPr/>
          <p:nvPr/>
        </p:nvSpPr>
        <p:spPr>
          <a:xfrm>
            <a:off x="6299603" y="389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45" name="Rectangle 344"/>
          <p:cNvSpPr/>
          <p:nvPr/>
        </p:nvSpPr>
        <p:spPr>
          <a:xfrm>
            <a:off x="6299602" y="400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46" name="Rectangle 345"/>
          <p:cNvSpPr/>
          <p:nvPr/>
        </p:nvSpPr>
        <p:spPr>
          <a:xfrm>
            <a:off x="6299602" y="411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47" name="Rectangle 346"/>
          <p:cNvSpPr/>
          <p:nvPr/>
        </p:nvSpPr>
        <p:spPr>
          <a:xfrm>
            <a:off x="6299601" y="422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48" name="Rectangle 347"/>
          <p:cNvSpPr/>
          <p:nvPr/>
        </p:nvSpPr>
        <p:spPr>
          <a:xfrm>
            <a:off x="6299603" y="432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49" name="Rectangle 348"/>
          <p:cNvSpPr/>
          <p:nvPr/>
        </p:nvSpPr>
        <p:spPr>
          <a:xfrm>
            <a:off x="6299602" y="443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50" name="Rectangle 349"/>
          <p:cNvSpPr/>
          <p:nvPr/>
        </p:nvSpPr>
        <p:spPr>
          <a:xfrm>
            <a:off x="6299603" y="454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51" name="Rectangle 350"/>
          <p:cNvSpPr/>
          <p:nvPr/>
        </p:nvSpPr>
        <p:spPr>
          <a:xfrm>
            <a:off x="6299602" y="465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52" name="Rectangle 351"/>
          <p:cNvSpPr/>
          <p:nvPr/>
        </p:nvSpPr>
        <p:spPr>
          <a:xfrm>
            <a:off x="6299602" y="476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53" name="Rectangle 352"/>
          <p:cNvSpPr/>
          <p:nvPr/>
        </p:nvSpPr>
        <p:spPr>
          <a:xfrm>
            <a:off x="6299604" y="486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54" name="Rectangle 353"/>
          <p:cNvSpPr/>
          <p:nvPr/>
        </p:nvSpPr>
        <p:spPr>
          <a:xfrm>
            <a:off x="6299603" y="497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55" name="Rectangle 354"/>
          <p:cNvSpPr/>
          <p:nvPr/>
        </p:nvSpPr>
        <p:spPr>
          <a:xfrm>
            <a:off x="6299604" y="508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56" name="Rectangle 355"/>
          <p:cNvSpPr/>
          <p:nvPr/>
        </p:nvSpPr>
        <p:spPr>
          <a:xfrm>
            <a:off x="6299603" y="519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57" name="Rectangle 356"/>
          <p:cNvSpPr/>
          <p:nvPr/>
        </p:nvSpPr>
        <p:spPr>
          <a:xfrm>
            <a:off x="6299600" y="5301577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58" name="Rectangle 357"/>
          <p:cNvSpPr/>
          <p:nvPr/>
        </p:nvSpPr>
        <p:spPr>
          <a:xfrm>
            <a:off x="6299599" y="5409577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</p:spTree>
    <p:extLst>
      <p:ext uri="{BB962C8B-B14F-4D97-AF65-F5344CB8AC3E}">
        <p14:creationId xmlns:p14="http://schemas.microsoft.com/office/powerpoint/2010/main" val="363172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8072438" cy="1143000"/>
          </a:xfrm>
        </p:spPr>
        <p:txBody>
          <a:bodyPr>
            <a:noAutofit/>
          </a:bodyPr>
          <a:lstStyle/>
          <a:p>
            <a:r>
              <a:rPr lang="en-CA" sz="2800" dirty="0" err="1" smtClean="0"/>
              <a:t>Dans</a:t>
            </a:r>
            <a:r>
              <a:rPr lang="en-CA" sz="2800" dirty="0" smtClean="0"/>
              <a:t> un </a:t>
            </a:r>
            <a:r>
              <a:rPr lang="en-CA" sz="2800" dirty="0" err="1" smtClean="0"/>
              <a:t>diagramme</a:t>
            </a:r>
            <a:r>
              <a:rPr lang="en-CA" sz="2800" dirty="0" smtClean="0"/>
              <a:t> en arcs, comment </a:t>
            </a:r>
            <a:r>
              <a:rPr lang="en-CA" sz="2800" dirty="0" err="1" smtClean="0"/>
              <a:t>ordonnancer</a:t>
            </a:r>
            <a:r>
              <a:rPr lang="en-CA" sz="2800" dirty="0" smtClean="0"/>
              <a:t> les </a:t>
            </a:r>
            <a:r>
              <a:rPr lang="en-CA" sz="2800" dirty="0" err="1" smtClean="0"/>
              <a:t>noeuds</a:t>
            </a:r>
            <a:r>
              <a:rPr lang="en-CA" sz="2800" dirty="0" smtClean="0"/>
              <a:t> pour minimiser la </a:t>
            </a:r>
            <a:r>
              <a:rPr lang="en-CA" sz="2800" dirty="0" err="1" smtClean="0"/>
              <a:t>longueur</a:t>
            </a:r>
            <a:r>
              <a:rPr lang="en-CA" sz="2800" dirty="0" smtClean="0"/>
              <a:t> des arcs?</a:t>
            </a:r>
            <a:endParaRPr lang="en-CA" sz="2800" dirty="0"/>
          </a:p>
        </p:txBody>
      </p:sp>
      <p:pic>
        <p:nvPicPr>
          <p:cNvPr id="1026" name="Picture 2" descr="\\VBOXSVR\win\recovered\myOldDesktop\S_win\ets\courses\lecture0x.visualization\barycentricExample\nodeLink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28" y="2043085"/>
            <a:ext cx="2523089" cy="259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\\VBOXSVR\win\recovered\myOldDesktop\S_win\ets\courses\lecture0x.visualization\barycentricExample\arc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086" y="1244659"/>
            <a:ext cx="2057950" cy="419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\\VBOXSVR\win\recovered\myOldDesktop\S_win\ets\courses\lecture0x.visualization\barycentricExample\arc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40" y="1244659"/>
            <a:ext cx="2057950" cy="419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899819" y="2742427"/>
            <a:ext cx="720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7200" dirty="0">
                <a:solidFill>
                  <a:prstClr val="black"/>
                </a:solidFill>
                <a:latin typeface="Calibri"/>
                <a:cs typeface="+mn-cs"/>
              </a:rPr>
              <a:t>=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254300" y="2742427"/>
            <a:ext cx="720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7200" dirty="0">
                <a:solidFill>
                  <a:prstClr val="black"/>
                </a:solidFill>
                <a:latin typeface="Calibri"/>
                <a:cs typeface="+mn-cs"/>
              </a:rPr>
              <a:t>=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05628" y="5301208"/>
            <a:ext cx="86868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Une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réponse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possible: commencer avec un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ordonnancement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aléatoire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ensuite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appliquer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l’heuristique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barycentrique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. 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L’heuristique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barycentrique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est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un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algo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itératif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;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chaque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itération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cherche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à placer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chaque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noeud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plus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près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de la position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moyenne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de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ses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voisins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.</a:t>
            </a:r>
          </a:p>
        </p:txBody>
      </p:sp>
      <p:sp>
        <p:nvSpPr>
          <p:cNvPr id="9" name="Flèche droite 3"/>
          <p:cNvSpPr/>
          <p:nvPr/>
        </p:nvSpPr>
        <p:spPr>
          <a:xfrm rot="10800000">
            <a:off x="8534400" y="1905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ZoneTexte 4"/>
          <p:cNvSpPr txBox="1">
            <a:spLocks noChangeArrowheads="1"/>
          </p:cNvSpPr>
          <p:nvPr/>
        </p:nvSpPr>
        <p:spPr bwMode="auto">
          <a:xfrm>
            <a:off x="8001000" y="4762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87846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\\VBOXSVR\win\recovered\myOldDesktop\S_win\ets\courses\lecture0x.visualization\barycentricExample\arc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5082"/>
            <a:ext cx="3240360" cy="660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 flipV="1">
            <a:off x="3673404" y="260648"/>
            <a:ext cx="0" cy="64310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3673404" y="761053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029252" y="499443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6</a:t>
            </a:r>
          </a:p>
        </p:txBody>
      </p:sp>
      <p:cxnSp>
        <p:nvCxnSpPr>
          <p:cNvPr id="25" name="Connecteur droit 24"/>
          <p:cNvCxnSpPr/>
          <p:nvPr/>
        </p:nvCxnSpPr>
        <p:spPr>
          <a:xfrm>
            <a:off x="3673404" y="1625149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4029252" y="1363539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5</a:t>
            </a:r>
          </a:p>
        </p:txBody>
      </p:sp>
      <p:cxnSp>
        <p:nvCxnSpPr>
          <p:cNvPr id="27" name="Connecteur droit 26"/>
          <p:cNvCxnSpPr/>
          <p:nvPr/>
        </p:nvCxnSpPr>
        <p:spPr>
          <a:xfrm>
            <a:off x="3673404" y="2490462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4029252" y="2228852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4</a:t>
            </a:r>
          </a:p>
        </p:txBody>
      </p:sp>
      <p:cxnSp>
        <p:nvCxnSpPr>
          <p:cNvPr id="29" name="Connecteur droit 28"/>
          <p:cNvCxnSpPr/>
          <p:nvPr/>
        </p:nvCxnSpPr>
        <p:spPr>
          <a:xfrm>
            <a:off x="3673404" y="3354558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4029252" y="3092948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</a:p>
        </p:txBody>
      </p:sp>
      <p:cxnSp>
        <p:nvCxnSpPr>
          <p:cNvPr id="31" name="Connecteur droit 30"/>
          <p:cNvCxnSpPr/>
          <p:nvPr/>
        </p:nvCxnSpPr>
        <p:spPr>
          <a:xfrm>
            <a:off x="3673404" y="4219871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4029252" y="3958261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2</a:t>
            </a:r>
          </a:p>
        </p:txBody>
      </p:sp>
      <p:cxnSp>
        <p:nvCxnSpPr>
          <p:cNvPr id="33" name="Connecteur droit 32"/>
          <p:cNvCxnSpPr/>
          <p:nvPr/>
        </p:nvCxnSpPr>
        <p:spPr>
          <a:xfrm>
            <a:off x="3673404" y="5085184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4029252" y="4823574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1</a:t>
            </a:r>
          </a:p>
        </p:txBody>
      </p:sp>
      <p:cxnSp>
        <p:nvCxnSpPr>
          <p:cNvPr id="35" name="Connecteur droit 34"/>
          <p:cNvCxnSpPr/>
          <p:nvPr/>
        </p:nvCxnSpPr>
        <p:spPr>
          <a:xfrm>
            <a:off x="3673404" y="5949280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4029252" y="5687670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4480571" y="2178998"/>
                <a:ext cx="2032929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0+1+2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=1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2178998"/>
                <a:ext cx="2032929" cy="6127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/>
          <p:cNvSpPr txBox="1"/>
          <p:nvPr/>
        </p:nvSpPr>
        <p:spPr>
          <a:xfrm>
            <a:off x="5076056" y="3262544"/>
            <a:ext cx="3888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La position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moyenne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 des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voisins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 du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noeud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 “D”.</a:t>
            </a:r>
          </a:p>
        </p:txBody>
      </p:sp>
    </p:spTree>
    <p:extLst>
      <p:ext uri="{BB962C8B-B14F-4D97-AF65-F5344CB8AC3E}">
        <p14:creationId xmlns:p14="http://schemas.microsoft.com/office/powerpoint/2010/main" val="124192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\\VBOXSVR\win\recovered\myOldDesktop\S_win\ets\courses\lecture0x.visualization\barycentricExample\arc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5082"/>
            <a:ext cx="3240360" cy="660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 flipV="1">
            <a:off x="3673404" y="260648"/>
            <a:ext cx="0" cy="64310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3673404" y="761053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029252" y="499443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6</a:t>
            </a:r>
          </a:p>
        </p:txBody>
      </p:sp>
      <p:cxnSp>
        <p:nvCxnSpPr>
          <p:cNvPr id="25" name="Connecteur droit 24"/>
          <p:cNvCxnSpPr/>
          <p:nvPr/>
        </p:nvCxnSpPr>
        <p:spPr>
          <a:xfrm>
            <a:off x="3673404" y="1625149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4029252" y="1363539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5</a:t>
            </a:r>
          </a:p>
        </p:txBody>
      </p:sp>
      <p:cxnSp>
        <p:nvCxnSpPr>
          <p:cNvPr id="27" name="Connecteur droit 26"/>
          <p:cNvCxnSpPr/>
          <p:nvPr/>
        </p:nvCxnSpPr>
        <p:spPr>
          <a:xfrm>
            <a:off x="3673404" y="2490462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4029252" y="2228852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4</a:t>
            </a:r>
          </a:p>
        </p:txBody>
      </p:sp>
      <p:cxnSp>
        <p:nvCxnSpPr>
          <p:cNvPr id="29" name="Connecteur droit 28"/>
          <p:cNvCxnSpPr/>
          <p:nvPr/>
        </p:nvCxnSpPr>
        <p:spPr>
          <a:xfrm>
            <a:off x="3673404" y="3354558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4029252" y="3092948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</a:p>
        </p:txBody>
      </p:sp>
      <p:cxnSp>
        <p:nvCxnSpPr>
          <p:cNvPr id="31" name="Connecteur droit 30"/>
          <p:cNvCxnSpPr/>
          <p:nvPr/>
        </p:nvCxnSpPr>
        <p:spPr>
          <a:xfrm>
            <a:off x="3673404" y="4219871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4029252" y="3958261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2</a:t>
            </a:r>
          </a:p>
        </p:txBody>
      </p:sp>
      <p:cxnSp>
        <p:nvCxnSpPr>
          <p:cNvPr id="33" name="Connecteur droit 32"/>
          <p:cNvCxnSpPr/>
          <p:nvPr/>
        </p:nvCxnSpPr>
        <p:spPr>
          <a:xfrm>
            <a:off x="3673404" y="5085184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4029252" y="4823574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1</a:t>
            </a:r>
          </a:p>
        </p:txBody>
      </p:sp>
      <p:cxnSp>
        <p:nvCxnSpPr>
          <p:cNvPr id="35" name="Connecteur droit 34"/>
          <p:cNvCxnSpPr/>
          <p:nvPr/>
        </p:nvCxnSpPr>
        <p:spPr>
          <a:xfrm>
            <a:off x="3673404" y="5949280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4029252" y="5687670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4480571" y="2178998"/>
                <a:ext cx="2741455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4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+0+1+2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4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4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=1.75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2178998"/>
                <a:ext cx="2741455" cy="61093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/>
          <p:cNvSpPr txBox="1"/>
          <p:nvPr/>
        </p:nvSpPr>
        <p:spPr>
          <a:xfrm>
            <a:off x="4860032" y="3281152"/>
            <a:ext cx="3960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La position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moyenne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 des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voisins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, en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comptant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 la position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actuelle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 de D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parmi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celles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 des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voisins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236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\\VBOXSVR\win\recovered\myOldDesktop\S_win\ets\courses\lecture0x.visualization\barycentricExample\arc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5082"/>
            <a:ext cx="3240360" cy="660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 flipV="1">
            <a:off x="3673404" y="260648"/>
            <a:ext cx="0" cy="64310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3673404" y="761053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029252" y="499443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6</a:t>
            </a:r>
          </a:p>
        </p:txBody>
      </p:sp>
      <p:cxnSp>
        <p:nvCxnSpPr>
          <p:cNvPr id="25" name="Connecteur droit 24"/>
          <p:cNvCxnSpPr/>
          <p:nvPr/>
        </p:nvCxnSpPr>
        <p:spPr>
          <a:xfrm>
            <a:off x="3673404" y="1625149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4029252" y="1363539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5</a:t>
            </a:r>
          </a:p>
        </p:txBody>
      </p:sp>
      <p:cxnSp>
        <p:nvCxnSpPr>
          <p:cNvPr id="27" name="Connecteur droit 26"/>
          <p:cNvCxnSpPr/>
          <p:nvPr/>
        </p:nvCxnSpPr>
        <p:spPr>
          <a:xfrm>
            <a:off x="3673404" y="2490462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4029252" y="2228852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4</a:t>
            </a:r>
          </a:p>
        </p:txBody>
      </p:sp>
      <p:cxnSp>
        <p:nvCxnSpPr>
          <p:cNvPr id="29" name="Connecteur droit 28"/>
          <p:cNvCxnSpPr/>
          <p:nvPr/>
        </p:nvCxnSpPr>
        <p:spPr>
          <a:xfrm>
            <a:off x="3673404" y="3354558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4029252" y="3092948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</a:p>
        </p:txBody>
      </p:sp>
      <p:cxnSp>
        <p:nvCxnSpPr>
          <p:cNvPr id="31" name="Connecteur droit 30"/>
          <p:cNvCxnSpPr/>
          <p:nvPr/>
        </p:nvCxnSpPr>
        <p:spPr>
          <a:xfrm>
            <a:off x="3673404" y="4219871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4029252" y="3958261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2</a:t>
            </a:r>
          </a:p>
        </p:txBody>
      </p:sp>
      <p:cxnSp>
        <p:nvCxnSpPr>
          <p:cNvPr id="33" name="Connecteur droit 32"/>
          <p:cNvCxnSpPr/>
          <p:nvPr/>
        </p:nvCxnSpPr>
        <p:spPr>
          <a:xfrm>
            <a:off x="3673404" y="5085184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4029252" y="4823574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1</a:t>
            </a:r>
          </a:p>
        </p:txBody>
      </p:sp>
      <p:cxnSp>
        <p:nvCxnSpPr>
          <p:cNvPr id="35" name="Connecteur droit 34"/>
          <p:cNvCxnSpPr/>
          <p:nvPr/>
        </p:nvCxnSpPr>
        <p:spPr>
          <a:xfrm>
            <a:off x="3673404" y="5949280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4029252" y="5687670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4480571" y="2178998"/>
                <a:ext cx="3486852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×4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+0+1+2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7.4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4.1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</m:t>
                      </m:r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1.80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2178998"/>
                <a:ext cx="3486852" cy="61734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/>
          <p:cNvSpPr txBox="1"/>
          <p:nvPr/>
        </p:nvSpPr>
        <p:spPr>
          <a:xfrm>
            <a:off x="4860032" y="3271624"/>
            <a:ext cx="41044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La position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moyenne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 des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voisins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, en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comptant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 la position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actuelle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 de D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parmi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celles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 des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voisins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, et en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donnant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 un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poids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 de 1.1 à la position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actuelle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.</a:t>
            </a:r>
          </a:p>
        </p:txBody>
      </p:sp>
      <p:sp>
        <p:nvSpPr>
          <p:cNvPr id="21" name="Flèche droite 3"/>
          <p:cNvSpPr/>
          <p:nvPr/>
        </p:nvSpPr>
        <p:spPr>
          <a:xfrm rot="10800000">
            <a:off x="8534400" y="1905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ZoneTexte 4"/>
          <p:cNvSpPr txBox="1">
            <a:spLocks noChangeArrowheads="1"/>
          </p:cNvSpPr>
          <p:nvPr/>
        </p:nvSpPr>
        <p:spPr bwMode="auto">
          <a:xfrm>
            <a:off x="8001000" y="4762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285057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\\VBOXSVR\win\recovered\myOldDesktop\S_win\ets\courses\lecture0x.visualization\barycentricExample\arc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5082"/>
            <a:ext cx="3240360" cy="660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 flipV="1">
            <a:off x="3673404" y="260648"/>
            <a:ext cx="0" cy="64310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3673404" y="761053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029252" y="499443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6</a:t>
            </a:r>
          </a:p>
        </p:txBody>
      </p:sp>
      <p:cxnSp>
        <p:nvCxnSpPr>
          <p:cNvPr id="25" name="Connecteur droit 24"/>
          <p:cNvCxnSpPr/>
          <p:nvPr/>
        </p:nvCxnSpPr>
        <p:spPr>
          <a:xfrm>
            <a:off x="3673404" y="1625149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4029252" y="1363539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5</a:t>
            </a:r>
          </a:p>
        </p:txBody>
      </p:sp>
      <p:cxnSp>
        <p:nvCxnSpPr>
          <p:cNvPr id="27" name="Connecteur droit 26"/>
          <p:cNvCxnSpPr/>
          <p:nvPr/>
        </p:nvCxnSpPr>
        <p:spPr>
          <a:xfrm>
            <a:off x="3673404" y="2490462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4029252" y="2228852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4</a:t>
            </a:r>
          </a:p>
        </p:txBody>
      </p:sp>
      <p:cxnSp>
        <p:nvCxnSpPr>
          <p:cNvPr id="29" name="Connecteur droit 28"/>
          <p:cNvCxnSpPr/>
          <p:nvPr/>
        </p:nvCxnSpPr>
        <p:spPr>
          <a:xfrm>
            <a:off x="3673404" y="3354558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4029252" y="3092948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</a:p>
        </p:txBody>
      </p:sp>
      <p:cxnSp>
        <p:nvCxnSpPr>
          <p:cNvPr id="31" name="Connecteur droit 30"/>
          <p:cNvCxnSpPr/>
          <p:nvPr/>
        </p:nvCxnSpPr>
        <p:spPr>
          <a:xfrm>
            <a:off x="3673404" y="4219871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4029252" y="3958261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2</a:t>
            </a:r>
          </a:p>
        </p:txBody>
      </p:sp>
      <p:cxnSp>
        <p:nvCxnSpPr>
          <p:cNvPr id="33" name="Connecteur droit 32"/>
          <p:cNvCxnSpPr/>
          <p:nvPr/>
        </p:nvCxnSpPr>
        <p:spPr>
          <a:xfrm>
            <a:off x="3673404" y="5085184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4029252" y="4823574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1</a:t>
            </a:r>
          </a:p>
        </p:txBody>
      </p:sp>
      <p:cxnSp>
        <p:nvCxnSpPr>
          <p:cNvPr id="35" name="Connecteur droit 34"/>
          <p:cNvCxnSpPr/>
          <p:nvPr/>
        </p:nvCxnSpPr>
        <p:spPr>
          <a:xfrm>
            <a:off x="3673404" y="5949280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4029252" y="5687670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4480571" y="449588"/>
                <a:ext cx="2678938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×6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+1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7.6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2.1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≈3.62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449588"/>
                <a:ext cx="2678938" cy="61734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4480571" y="1313684"/>
                <a:ext cx="3082895" cy="622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×5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+0+3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8.5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≈2.74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1313684"/>
                <a:ext cx="3082895" cy="62292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4480571" y="2178998"/>
                <a:ext cx="3486852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×4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+0+1+2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7.4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4.1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</m:t>
                      </m:r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1.80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2178998"/>
                <a:ext cx="3486852" cy="61734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/>
              <p:cNvSpPr txBox="1"/>
              <p:nvPr/>
            </p:nvSpPr>
            <p:spPr>
              <a:xfrm>
                <a:off x="4480571" y="3043094"/>
                <a:ext cx="3082895" cy="622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×3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+0+5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8.3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≈2.68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0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3043094"/>
                <a:ext cx="3082895" cy="62292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4480571" y="3908406"/>
                <a:ext cx="2678938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×2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+4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6.2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2.1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≈2.95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3908406"/>
                <a:ext cx="2678938" cy="61734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/>
              <p:cNvSpPr txBox="1"/>
              <p:nvPr/>
            </p:nvSpPr>
            <p:spPr>
              <a:xfrm>
                <a:off x="4480571" y="4776510"/>
                <a:ext cx="3211135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+4+6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11.1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≈3.58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2" name="ZoneTexte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4776510"/>
                <a:ext cx="3211135" cy="61734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/>
              <p:cNvSpPr txBox="1"/>
              <p:nvPr/>
            </p:nvSpPr>
            <p:spPr>
              <a:xfrm>
                <a:off x="4480571" y="5640606"/>
                <a:ext cx="3486852" cy="622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×0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+3+4+5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4.1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≈2.93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3" name="ZoneTexte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5640606"/>
                <a:ext cx="3486852" cy="62292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ZoneTexte 36"/>
          <p:cNvSpPr txBox="1"/>
          <p:nvPr/>
        </p:nvSpPr>
        <p:spPr>
          <a:xfrm>
            <a:off x="8316416" y="495188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6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8316416" y="1359284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2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8316416" y="2224597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0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8316416" y="3088693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1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8316416" y="3954006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4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8316416" y="4819319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5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8316416" y="5683415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0" y="0"/>
            <a:ext cx="2333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 err="1">
                <a:solidFill>
                  <a:prstClr val="black"/>
                </a:solidFill>
                <a:latin typeface="Calibri"/>
                <a:cs typeface="+mn-cs"/>
              </a:rPr>
              <a:t>Longueur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400" dirty="0" err="1">
                <a:solidFill>
                  <a:prstClr val="black"/>
                </a:solidFill>
                <a:latin typeface="Calibri"/>
                <a:cs typeface="+mn-cs"/>
              </a:rPr>
              <a:t>totale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des arêtes: 24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943755" y="0"/>
            <a:ext cx="118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1600" dirty="0" err="1">
                <a:solidFill>
                  <a:prstClr val="black"/>
                </a:solidFill>
                <a:latin typeface="Calibri"/>
                <a:cs typeface="+mn-cs"/>
              </a:rPr>
              <a:t>Nouvelles</a:t>
            </a:r>
            <a:r>
              <a:rPr lang="en-CA" sz="16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en-CA" sz="1600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en-CA" sz="1600" dirty="0">
                <a:solidFill>
                  <a:prstClr val="black"/>
                </a:solidFill>
                <a:latin typeface="Calibri"/>
                <a:cs typeface="+mn-cs"/>
              </a:rPr>
              <a:t>positions</a:t>
            </a:r>
          </a:p>
        </p:txBody>
      </p:sp>
    </p:spTree>
    <p:extLst>
      <p:ext uri="{BB962C8B-B14F-4D97-AF65-F5344CB8AC3E}">
        <p14:creationId xmlns:p14="http://schemas.microsoft.com/office/powerpoint/2010/main" val="212922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\\VBOXSVR\win\recovered\myOldDesktop\S_win\ets\courses\lecture0x.visualization\barycentricExample\arc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5082"/>
            <a:ext cx="3240360" cy="660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 flipV="1">
            <a:off x="3673404" y="260648"/>
            <a:ext cx="0" cy="64310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3673404" y="761053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029252" y="499443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6</a:t>
            </a:r>
          </a:p>
        </p:txBody>
      </p:sp>
      <p:cxnSp>
        <p:nvCxnSpPr>
          <p:cNvPr id="25" name="Connecteur droit 24"/>
          <p:cNvCxnSpPr/>
          <p:nvPr/>
        </p:nvCxnSpPr>
        <p:spPr>
          <a:xfrm>
            <a:off x="3673404" y="1625149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4029252" y="1363539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5</a:t>
            </a:r>
          </a:p>
        </p:txBody>
      </p:sp>
      <p:cxnSp>
        <p:nvCxnSpPr>
          <p:cNvPr id="27" name="Connecteur droit 26"/>
          <p:cNvCxnSpPr/>
          <p:nvPr/>
        </p:nvCxnSpPr>
        <p:spPr>
          <a:xfrm>
            <a:off x="3673404" y="2490462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4029252" y="2228852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4</a:t>
            </a:r>
          </a:p>
        </p:txBody>
      </p:sp>
      <p:cxnSp>
        <p:nvCxnSpPr>
          <p:cNvPr id="29" name="Connecteur droit 28"/>
          <p:cNvCxnSpPr/>
          <p:nvPr/>
        </p:nvCxnSpPr>
        <p:spPr>
          <a:xfrm>
            <a:off x="3673404" y="3354558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4029252" y="3092948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</a:p>
        </p:txBody>
      </p:sp>
      <p:cxnSp>
        <p:nvCxnSpPr>
          <p:cNvPr id="31" name="Connecteur droit 30"/>
          <p:cNvCxnSpPr/>
          <p:nvPr/>
        </p:nvCxnSpPr>
        <p:spPr>
          <a:xfrm>
            <a:off x="3673404" y="4219871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4029252" y="3958261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2</a:t>
            </a:r>
          </a:p>
        </p:txBody>
      </p:sp>
      <p:cxnSp>
        <p:nvCxnSpPr>
          <p:cNvPr id="33" name="Connecteur droit 32"/>
          <p:cNvCxnSpPr/>
          <p:nvPr/>
        </p:nvCxnSpPr>
        <p:spPr>
          <a:xfrm>
            <a:off x="3673404" y="5085184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4029252" y="4823574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1</a:t>
            </a:r>
          </a:p>
        </p:txBody>
      </p:sp>
      <p:cxnSp>
        <p:nvCxnSpPr>
          <p:cNvPr id="35" name="Connecteur droit 34"/>
          <p:cNvCxnSpPr/>
          <p:nvPr/>
        </p:nvCxnSpPr>
        <p:spPr>
          <a:xfrm>
            <a:off x="3673404" y="5949280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4029252" y="5687670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4480571" y="449588"/>
                <a:ext cx="2807179" cy="622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×6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+5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11.6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2.1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≈5.52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449588"/>
                <a:ext cx="2807179" cy="62292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4480571" y="1313684"/>
                <a:ext cx="3211135" cy="622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×5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+0+6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11.5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≈3.71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1313684"/>
                <a:ext cx="3211135" cy="62292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4480571" y="2178998"/>
                <a:ext cx="2678938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×4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+0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4.4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2.1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≈2.10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2178998"/>
                <a:ext cx="2678938" cy="61734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/>
              <p:cNvSpPr txBox="1"/>
              <p:nvPr/>
            </p:nvSpPr>
            <p:spPr>
              <a:xfrm>
                <a:off x="4480571" y="3043094"/>
                <a:ext cx="3486852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×3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+0+1+2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6.3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4.1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≈1.54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0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3043094"/>
                <a:ext cx="3486852" cy="61734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4480571" y="3908406"/>
                <a:ext cx="3086101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×2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+1+3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6.2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=2.00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3908406"/>
                <a:ext cx="3086101" cy="61734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/>
              <p:cNvSpPr txBox="1"/>
              <p:nvPr/>
            </p:nvSpPr>
            <p:spPr>
              <a:xfrm>
                <a:off x="4480571" y="4776510"/>
                <a:ext cx="3082895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+2+3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6.1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≈1.97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2" name="ZoneTexte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4776510"/>
                <a:ext cx="3082895" cy="61734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/>
              <p:cNvSpPr txBox="1"/>
              <p:nvPr/>
            </p:nvSpPr>
            <p:spPr>
              <a:xfrm>
                <a:off x="4480571" y="5640606"/>
                <a:ext cx="3486852" cy="622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×0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+3+4+5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4.1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≈2.93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3" name="ZoneTexte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5640606"/>
                <a:ext cx="3486852" cy="62292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ZoneTexte 36"/>
          <p:cNvSpPr txBox="1"/>
          <p:nvPr/>
        </p:nvSpPr>
        <p:spPr>
          <a:xfrm>
            <a:off x="8316416" y="495188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6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8316416" y="1359284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5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8316416" y="2224597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8316416" y="3088693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0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8316416" y="3954006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2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8316416" y="4819319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1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8316416" y="5683415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4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0" y="0"/>
            <a:ext cx="2333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 err="1">
                <a:solidFill>
                  <a:prstClr val="black"/>
                </a:solidFill>
                <a:latin typeface="Calibri"/>
                <a:cs typeface="+mn-cs"/>
              </a:rPr>
              <a:t>Longueur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400" dirty="0" err="1">
                <a:solidFill>
                  <a:prstClr val="black"/>
                </a:solidFill>
                <a:latin typeface="Calibri"/>
                <a:cs typeface="+mn-cs"/>
              </a:rPr>
              <a:t>totale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des arêtes: 17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7943755" y="0"/>
            <a:ext cx="118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1600" dirty="0" err="1">
                <a:solidFill>
                  <a:prstClr val="black"/>
                </a:solidFill>
                <a:latin typeface="Calibri"/>
                <a:cs typeface="+mn-cs"/>
              </a:rPr>
              <a:t>Nouvelles</a:t>
            </a:r>
            <a:r>
              <a:rPr lang="en-CA" sz="16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en-CA" sz="1600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en-CA" sz="1600" dirty="0">
                <a:solidFill>
                  <a:prstClr val="black"/>
                </a:solidFill>
                <a:latin typeface="Calibri"/>
                <a:cs typeface="+mn-cs"/>
              </a:rPr>
              <a:t>positions</a:t>
            </a:r>
          </a:p>
        </p:txBody>
      </p:sp>
    </p:spTree>
    <p:extLst>
      <p:ext uri="{BB962C8B-B14F-4D97-AF65-F5344CB8AC3E}">
        <p14:creationId xmlns:p14="http://schemas.microsoft.com/office/powerpoint/2010/main" val="206819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mjm\Desktop\S_win\ets\courses\lectureMaterial\0x.visualization\notYetUsed\ro-fromLinuxPartition\lectureOnVisualization\graphs\IshkursGuideToElectronicMusic\Ishkur_AcidJaz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857250"/>
            <a:ext cx="7215187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re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857250"/>
          </a:xfrm>
        </p:spPr>
        <p:txBody>
          <a:bodyPr/>
          <a:lstStyle/>
          <a:p>
            <a:r>
              <a:rPr lang="fr-CA" smtClean="0"/>
              <a:t>Ishkur’s Guide to Electronic Music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\\VBOXSVR\win\recovered\myOldDesktop\S_win\ets\courses\lecture0x.visualization\barycentricExample\arc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5082"/>
            <a:ext cx="3240360" cy="660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 flipV="1">
            <a:off x="3673404" y="260648"/>
            <a:ext cx="0" cy="64310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3673404" y="761053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029252" y="499443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6</a:t>
            </a:r>
          </a:p>
        </p:txBody>
      </p:sp>
      <p:cxnSp>
        <p:nvCxnSpPr>
          <p:cNvPr id="25" name="Connecteur droit 24"/>
          <p:cNvCxnSpPr/>
          <p:nvPr/>
        </p:nvCxnSpPr>
        <p:spPr>
          <a:xfrm>
            <a:off x="3673404" y="1625149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4029252" y="1363539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5</a:t>
            </a:r>
          </a:p>
        </p:txBody>
      </p:sp>
      <p:cxnSp>
        <p:nvCxnSpPr>
          <p:cNvPr id="27" name="Connecteur droit 26"/>
          <p:cNvCxnSpPr/>
          <p:nvPr/>
        </p:nvCxnSpPr>
        <p:spPr>
          <a:xfrm>
            <a:off x="3673404" y="2490462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4029252" y="2228852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4</a:t>
            </a:r>
          </a:p>
        </p:txBody>
      </p:sp>
      <p:cxnSp>
        <p:nvCxnSpPr>
          <p:cNvPr id="29" name="Connecteur droit 28"/>
          <p:cNvCxnSpPr/>
          <p:nvPr/>
        </p:nvCxnSpPr>
        <p:spPr>
          <a:xfrm>
            <a:off x="3673404" y="3354558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4029252" y="3092948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</a:p>
        </p:txBody>
      </p:sp>
      <p:cxnSp>
        <p:nvCxnSpPr>
          <p:cNvPr id="31" name="Connecteur droit 30"/>
          <p:cNvCxnSpPr/>
          <p:nvPr/>
        </p:nvCxnSpPr>
        <p:spPr>
          <a:xfrm>
            <a:off x="3673404" y="4219871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4029252" y="3958261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2</a:t>
            </a:r>
          </a:p>
        </p:txBody>
      </p:sp>
      <p:cxnSp>
        <p:nvCxnSpPr>
          <p:cNvPr id="33" name="Connecteur droit 32"/>
          <p:cNvCxnSpPr/>
          <p:nvPr/>
        </p:nvCxnSpPr>
        <p:spPr>
          <a:xfrm>
            <a:off x="3673404" y="5085184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4029252" y="4823574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1</a:t>
            </a:r>
          </a:p>
        </p:txBody>
      </p:sp>
      <p:cxnSp>
        <p:nvCxnSpPr>
          <p:cNvPr id="35" name="Connecteur droit 34"/>
          <p:cNvCxnSpPr/>
          <p:nvPr/>
        </p:nvCxnSpPr>
        <p:spPr>
          <a:xfrm>
            <a:off x="3673404" y="5949280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4029252" y="5687670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4480571" y="449588"/>
                <a:ext cx="2807179" cy="622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×6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+5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11.6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2.1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≈5.52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449588"/>
                <a:ext cx="2807179" cy="62292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4480571" y="1313684"/>
                <a:ext cx="3214341" cy="622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×5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+4+6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15.5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=5.00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1313684"/>
                <a:ext cx="3214341" cy="62292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4480571" y="2178998"/>
                <a:ext cx="3615092" cy="622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×4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+0+3+5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12.4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4.1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≈3.02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2178998"/>
                <a:ext cx="3615092" cy="62292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/>
              <p:cNvSpPr txBox="1"/>
              <p:nvPr/>
            </p:nvSpPr>
            <p:spPr>
              <a:xfrm>
                <a:off x="4480571" y="3043094"/>
                <a:ext cx="2678938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×3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+4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7.3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2.1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≈3.48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0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3043094"/>
                <a:ext cx="2678938" cy="61734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4480571" y="3908406"/>
                <a:ext cx="3082895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×2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+0+1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≈1.03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3908406"/>
                <a:ext cx="3082895" cy="61734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/>
              <p:cNvSpPr txBox="1"/>
              <p:nvPr/>
            </p:nvSpPr>
            <p:spPr>
              <a:xfrm>
                <a:off x="4480571" y="4776510"/>
                <a:ext cx="3086101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+0+2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3.1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=1.00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2" name="ZoneTexte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4776510"/>
                <a:ext cx="3086101" cy="61734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/>
              <p:cNvSpPr txBox="1"/>
              <p:nvPr/>
            </p:nvSpPr>
            <p:spPr>
              <a:xfrm>
                <a:off x="4480571" y="5640606"/>
                <a:ext cx="3486852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×0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+1+2+4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4.1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≈1.71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3" name="ZoneTexte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5640606"/>
                <a:ext cx="3486852" cy="617348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ZoneTexte 36"/>
          <p:cNvSpPr txBox="1"/>
          <p:nvPr/>
        </p:nvSpPr>
        <p:spPr>
          <a:xfrm>
            <a:off x="8316416" y="495188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6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8316416" y="1359284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5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8316416" y="2224597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8316416" y="3088693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4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8316416" y="3954006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1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8316416" y="4819319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0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8316416" y="5683415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2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0" y="0"/>
            <a:ext cx="2333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 err="1">
                <a:solidFill>
                  <a:prstClr val="black"/>
                </a:solidFill>
                <a:latin typeface="Calibri"/>
                <a:cs typeface="+mn-cs"/>
              </a:rPr>
              <a:t>Longueur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400" dirty="0" err="1">
                <a:solidFill>
                  <a:prstClr val="black"/>
                </a:solidFill>
                <a:latin typeface="Calibri"/>
                <a:cs typeface="+mn-cs"/>
              </a:rPr>
              <a:t>totale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des arêtes: 11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7943755" y="0"/>
            <a:ext cx="118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1600" dirty="0" err="1">
                <a:solidFill>
                  <a:prstClr val="black"/>
                </a:solidFill>
                <a:latin typeface="Calibri"/>
                <a:cs typeface="+mn-cs"/>
              </a:rPr>
              <a:t>Nouvelles</a:t>
            </a:r>
            <a:r>
              <a:rPr lang="en-CA" sz="16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en-CA" sz="1600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en-CA" sz="1600" dirty="0">
                <a:solidFill>
                  <a:prstClr val="black"/>
                </a:solidFill>
                <a:latin typeface="Calibri"/>
                <a:cs typeface="+mn-cs"/>
              </a:rPr>
              <a:t>positions</a:t>
            </a:r>
          </a:p>
        </p:txBody>
      </p:sp>
    </p:spTree>
    <p:extLst>
      <p:ext uri="{BB962C8B-B14F-4D97-AF65-F5344CB8AC3E}">
        <p14:creationId xmlns:p14="http://schemas.microsoft.com/office/powerpoint/2010/main" val="365859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\\VBOXSVR\win\recovered\myOldDesktop\S_win\ets\courses\lecture0x.visualization\barycentricExample\arc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5082"/>
            <a:ext cx="3240360" cy="660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 flipV="1">
            <a:off x="3673404" y="260648"/>
            <a:ext cx="0" cy="64310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3673404" y="761053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029252" y="499443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6</a:t>
            </a:r>
          </a:p>
        </p:txBody>
      </p:sp>
      <p:cxnSp>
        <p:nvCxnSpPr>
          <p:cNvPr id="25" name="Connecteur droit 24"/>
          <p:cNvCxnSpPr/>
          <p:nvPr/>
        </p:nvCxnSpPr>
        <p:spPr>
          <a:xfrm>
            <a:off x="3673404" y="1625149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4029252" y="1363539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5</a:t>
            </a:r>
          </a:p>
        </p:txBody>
      </p:sp>
      <p:cxnSp>
        <p:nvCxnSpPr>
          <p:cNvPr id="27" name="Connecteur droit 26"/>
          <p:cNvCxnSpPr/>
          <p:nvPr/>
        </p:nvCxnSpPr>
        <p:spPr>
          <a:xfrm>
            <a:off x="3673404" y="2490462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4029252" y="2228852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4</a:t>
            </a:r>
          </a:p>
        </p:txBody>
      </p:sp>
      <p:cxnSp>
        <p:nvCxnSpPr>
          <p:cNvPr id="29" name="Connecteur droit 28"/>
          <p:cNvCxnSpPr/>
          <p:nvPr/>
        </p:nvCxnSpPr>
        <p:spPr>
          <a:xfrm>
            <a:off x="3673404" y="3354558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4029252" y="3092948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</a:p>
        </p:txBody>
      </p:sp>
      <p:cxnSp>
        <p:nvCxnSpPr>
          <p:cNvPr id="31" name="Connecteur droit 30"/>
          <p:cNvCxnSpPr/>
          <p:nvPr/>
        </p:nvCxnSpPr>
        <p:spPr>
          <a:xfrm>
            <a:off x="3673404" y="4219871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4029252" y="3958261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2</a:t>
            </a:r>
          </a:p>
        </p:txBody>
      </p:sp>
      <p:cxnSp>
        <p:nvCxnSpPr>
          <p:cNvPr id="33" name="Connecteur droit 32"/>
          <p:cNvCxnSpPr/>
          <p:nvPr/>
        </p:nvCxnSpPr>
        <p:spPr>
          <a:xfrm>
            <a:off x="3673404" y="5085184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4029252" y="4823574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1</a:t>
            </a:r>
          </a:p>
        </p:txBody>
      </p:sp>
      <p:cxnSp>
        <p:nvCxnSpPr>
          <p:cNvPr id="35" name="Connecteur droit 34"/>
          <p:cNvCxnSpPr/>
          <p:nvPr/>
        </p:nvCxnSpPr>
        <p:spPr>
          <a:xfrm>
            <a:off x="3673404" y="5949280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4029252" y="5687670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4480571" y="449588"/>
                <a:ext cx="2807179" cy="622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×6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+5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11.6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2.1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≈5.52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449588"/>
                <a:ext cx="2807179" cy="62292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4480571" y="1313684"/>
                <a:ext cx="3211135" cy="622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×5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+3+6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14.5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≈4.68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1313684"/>
                <a:ext cx="3211135" cy="62292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4480571" y="2178998"/>
                <a:ext cx="2678938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×4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+3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7.4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2.1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≈3.52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2178998"/>
                <a:ext cx="2678938" cy="61734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/>
              <p:cNvSpPr txBox="1"/>
              <p:nvPr/>
            </p:nvSpPr>
            <p:spPr>
              <a:xfrm>
                <a:off x="4480571" y="3043094"/>
                <a:ext cx="3615092" cy="622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×3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+2+4+5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14.3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4.1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≈3.49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0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3043094"/>
                <a:ext cx="3615092" cy="62292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4480571" y="3908406"/>
                <a:ext cx="3486852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×2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+0+1+3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6.2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4.1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≈1.51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3908406"/>
                <a:ext cx="3486852" cy="61734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/>
              <p:cNvSpPr txBox="1"/>
              <p:nvPr/>
            </p:nvSpPr>
            <p:spPr>
              <a:xfrm>
                <a:off x="4480571" y="4776510"/>
                <a:ext cx="3086101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+0+2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3.1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=1.00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2" name="ZoneTexte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4776510"/>
                <a:ext cx="3086101" cy="61734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/>
              <p:cNvSpPr txBox="1"/>
              <p:nvPr/>
            </p:nvSpPr>
            <p:spPr>
              <a:xfrm>
                <a:off x="4480571" y="5640606"/>
                <a:ext cx="3082895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×0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+1+2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≈0.97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3" name="ZoneTexte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5640606"/>
                <a:ext cx="3082895" cy="617348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ZoneTexte 36"/>
          <p:cNvSpPr txBox="1"/>
          <p:nvPr/>
        </p:nvSpPr>
        <p:spPr>
          <a:xfrm>
            <a:off x="8316416" y="495188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6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8316416" y="1359284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5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8316416" y="2224597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4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8316416" y="3088693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8316416" y="3954006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2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8316416" y="4819319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1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8316416" y="5683415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0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0" y="0"/>
            <a:ext cx="2333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 err="1">
                <a:solidFill>
                  <a:prstClr val="black"/>
                </a:solidFill>
                <a:latin typeface="Calibri"/>
                <a:cs typeface="+mn-cs"/>
              </a:rPr>
              <a:t>Longueur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400" dirty="0" err="1">
                <a:solidFill>
                  <a:prstClr val="black"/>
                </a:solidFill>
                <a:latin typeface="Calibri"/>
                <a:cs typeface="+mn-cs"/>
              </a:rPr>
              <a:t>totale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des arêtes: 9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7691706" y="97896"/>
            <a:ext cx="1449481" cy="338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1600" b="1" dirty="0">
                <a:solidFill>
                  <a:prstClr val="black"/>
                </a:solidFill>
                <a:latin typeface="Calibri"/>
                <a:cs typeface="+mn-cs"/>
              </a:rPr>
              <a:t>Convergence !</a:t>
            </a:r>
          </a:p>
        </p:txBody>
      </p:sp>
      <p:sp>
        <p:nvSpPr>
          <p:cNvPr id="52" name="Flèche droite 3"/>
          <p:cNvSpPr/>
          <p:nvPr/>
        </p:nvSpPr>
        <p:spPr>
          <a:xfrm>
            <a:off x="69056" y="1283496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ZoneTexte 4"/>
          <p:cNvSpPr txBox="1">
            <a:spLocks noChangeArrowheads="1"/>
          </p:cNvSpPr>
          <p:nvPr/>
        </p:nvSpPr>
        <p:spPr bwMode="auto">
          <a:xfrm>
            <a:off x="-57150" y="1712121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370747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avec flèche 5"/>
          <p:cNvCxnSpPr/>
          <p:nvPr/>
        </p:nvCxnSpPr>
        <p:spPr>
          <a:xfrm flipV="1">
            <a:off x="3673404" y="1065320"/>
            <a:ext cx="0" cy="56263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3673404" y="1625149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4029252" y="1363539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 smtClean="0">
                <a:solidFill>
                  <a:prstClr val="black"/>
                </a:solidFill>
                <a:latin typeface="Calibri"/>
              </a:rPr>
              <a:t>4</a:t>
            </a:r>
            <a:endParaRPr lang="en-CA" sz="2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7" name="Connecteur droit 26"/>
          <p:cNvCxnSpPr/>
          <p:nvPr/>
        </p:nvCxnSpPr>
        <p:spPr>
          <a:xfrm>
            <a:off x="3673404" y="2490462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4029252" y="2228852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 smtClean="0">
                <a:solidFill>
                  <a:prstClr val="black"/>
                </a:solidFill>
                <a:latin typeface="Calibri"/>
              </a:rPr>
              <a:t>3</a:t>
            </a:r>
            <a:endParaRPr lang="en-CA" sz="2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9" name="Connecteur droit 28"/>
          <p:cNvCxnSpPr/>
          <p:nvPr/>
        </p:nvCxnSpPr>
        <p:spPr>
          <a:xfrm>
            <a:off x="3673404" y="3354558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4029252" y="3092948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 smtClean="0">
                <a:solidFill>
                  <a:prstClr val="black"/>
                </a:solidFill>
                <a:latin typeface="Calibri"/>
              </a:rPr>
              <a:t>2</a:t>
            </a:r>
            <a:endParaRPr lang="en-CA" sz="2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1" name="Connecteur droit 30"/>
          <p:cNvCxnSpPr/>
          <p:nvPr/>
        </p:nvCxnSpPr>
        <p:spPr>
          <a:xfrm>
            <a:off x="3673404" y="4219871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4029252" y="3958261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 smtClean="0">
                <a:solidFill>
                  <a:prstClr val="black"/>
                </a:solidFill>
                <a:latin typeface="Calibri"/>
              </a:rPr>
              <a:t>1</a:t>
            </a:r>
            <a:endParaRPr lang="en-CA" sz="2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3" name="Connecteur droit 32"/>
          <p:cNvCxnSpPr/>
          <p:nvPr/>
        </p:nvCxnSpPr>
        <p:spPr>
          <a:xfrm>
            <a:off x="3673404" y="5085184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4029252" y="4823574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 smtClean="0">
                <a:solidFill>
                  <a:prstClr val="black"/>
                </a:solidFill>
                <a:latin typeface="Calibri"/>
              </a:rPr>
              <a:t>0</a:t>
            </a:r>
            <a:endParaRPr lang="en-CA" sz="2800" dirty="0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4480571" y="1313684"/>
                <a:ext cx="2678938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</m:t>
                          </m:r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4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</m:t>
                          </m:r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6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.</m:t>
                          </m:r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4</m:t>
                          </m:r>
                        </m:num>
                        <m:den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2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</m:t>
                      </m:r>
                      <m:r>
                        <a:rPr lang="en-CA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3</m:t>
                      </m:r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.</m:t>
                      </m:r>
                      <m:r>
                        <a:rPr lang="en-CA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05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1313684"/>
                <a:ext cx="2678938" cy="61734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4480571" y="2178998"/>
                <a:ext cx="2678938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</m:t>
                          </m:r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3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</m:t>
                          </m:r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4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.</m:t>
                          </m:r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2.1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</m:t>
                      </m:r>
                      <m:r>
                        <a:rPr lang="en-CA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2</m:t>
                      </m:r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.</m:t>
                      </m:r>
                      <m:r>
                        <a:rPr lang="en-CA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0</m:t>
                      </m:r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5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2178998"/>
                <a:ext cx="2678938" cy="61734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/>
              <p:cNvSpPr txBox="1"/>
              <p:nvPr/>
            </p:nvSpPr>
            <p:spPr>
              <a:xfrm>
                <a:off x="4480571" y="3043094"/>
                <a:ext cx="3086101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</m:t>
                          </m:r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2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</m:t>
                          </m:r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0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+4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6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.</m:t>
                          </m:r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.1</m:t>
                          </m:r>
                        </m:den>
                      </m:f>
                      <m:r>
                        <a:rPr lang="en-CA" i="1" smtClean="0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r>
                        <a:rPr lang="en-CA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2</m:t>
                      </m:r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.</m:t>
                      </m:r>
                      <m:r>
                        <a:rPr lang="en-CA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00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40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3043094"/>
                <a:ext cx="3086101" cy="61734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4480571" y="3908406"/>
                <a:ext cx="3082895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</m:t>
                          </m:r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+0+3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4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.</m:t>
                          </m:r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≈1.</m:t>
                      </m:r>
                      <m:r>
                        <a:rPr lang="en-CA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32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3908406"/>
                <a:ext cx="3082895" cy="61734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/>
              <p:cNvSpPr txBox="1"/>
              <p:nvPr/>
            </p:nvSpPr>
            <p:spPr>
              <a:xfrm>
                <a:off x="4480571" y="4776510"/>
                <a:ext cx="3082895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</m:t>
                          </m:r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0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</m:t>
                          </m:r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3.1</m:t>
                          </m:r>
                        </m:den>
                      </m:f>
                      <m:r>
                        <a:rPr lang="en-CA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</m:t>
                      </m:r>
                      <m:r>
                        <a:rPr lang="en-CA" i="1" smtClean="0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0</m:t>
                      </m:r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.</m:t>
                      </m:r>
                      <m:r>
                        <a:rPr lang="en-CA" i="1" smtClean="0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97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42" name="ZoneTexte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4776510"/>
                <a:ext cx="3082895" cy="61734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ZoneTexte 43"/>
          <p:cNvSpPr txBox="1"/>
          <p:nvPr/>
        </p:nvSpPr>
        <p:spPr>
          <a:xfrm>
            <a:off x="8316416" y="1359284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 smtClean="0">
                <a:solidFill>
                  <a:prstClr val="black"/>
                </a:solidFill>
                <a:latin typeface="Calibri"/>
              </a:rPr>
              <a:t>4</a:t>
            </a:r>
            <a:endParaRPr lang="en-CA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8316416" y="2224597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 smtClean="0">
                <a:solidFill>
                  <a:prstClr val="black"/>
                </a:solidFill>
                <a:latin typeface="Calibri"/>
              </a:rPr>
              <a:t>3</a:t>
            </a:r>
            <a:endParaRPr lang="en-CA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8316416" y="3088693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 smtClean="0">
                <a:solidFill>
                  <a:prstClr val="black"/>
                </a:solidFill>
                <a:latin typeface="Calibri"/>
              </a:rPr>
              <a:t>2</a:t>
            </a:r>
            <a:endParaRPr lang="en-CA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8316416" y="3954006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 smtClean="0">
                <a:solidFill>
                  <a:prstClr val="black"/>
                </a:solidFill>
                <a:latin typeface="Calibri"/>
              </a:rPr>
              <a:t>1</a:t>
            </a:r>
            <a:endParaRPr lang="en-CA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8316416" y="4819319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 smtClean="0">
                <a:solidFill>
                  <a:prstClr val="black"/>
                </a:solidFill>
                <a:latin typeface="Calibri"/>
              </a:rPr>
              <a:t>0</a:t>
            </a:r>
            <a:endParaRPr lang="en-CA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0" y="789897"/>
            <a:ext cx="2333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 err="1">
                <a:solidFill>
                  <a:prstClr val="black"/>
                </a:solidFill>
                <a:latin typeface="Calibri"/>
              </a:rPr>
              <a:t>Longueur</a:t>
            </a:r>
            <a:r>
              <a:rPr lang="en-CA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CA" sz="2400" dirty="0" err="1">
                <a:solidFill>
                  <a:prstClr val="black"/>
                </a:solidFill>
                <a:latin typeface="Calibri"/>
              </a:rPr>
              <a:t>totale</a:t>
            </a:r>
            <a:r>
              <a:rPr lang="en-CA" sz="2400" dirty="0">
                <a:solidFill>
                  <a:prstClr val="black"/>
                </a:solidFill>
                <a:latin typeface="Calibri"/>
              </a:rPr>
              <a:t/>
            </a:r>
            <a:br>
              <a:rPr lang="en-CA" sz="2400" dirty="0">
                <a:solidFill>
                  <a:prstClr val="black"/>
                </a:solidFill>
                <a:latin typeface="Calibri"/>
              </a:rPr>
            </a:br>
            <a:r>
              <a:rPr lang="en-CA" sz="2400" dirty="0">
                <a:solidFill>
                  <a:prstClr val="black"/>
                </a:solidFill>
                <a:latin typeface="Calibri"/>
              </a:rPr>
              <a:t>des arêtes: </a:t>
            </a:r>
            <a:r>
              <a:rPr lang="en-CA" sz="2400" dirty="0" smtClean="0">
                <a:solidFill>
                  <a:prstClr val="black"/>
                </a:solidFill>
                <a:latin typeface="Calibri"/>
              </a:rPr>
              <a:t>7</a:t>
            </a:r>
            <a:endParaRPr lang="en-CA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7578251" y="600097"/>
            <a:ext cx="1565749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CA" b="1" dirty="0" smtClean="0">
                <a:solidFill>
                  <a:prstClr val="black"/>
                </a:solidFill>
                <a:latin typeface="Calibri"/>
              </a:rPr>
              <a:t>Convergence</a:t>
            </a:r>
            <a:br>
              <a:rPr lang="en-CA" b="1" dirty="0" smtClean="0">
                <a:solidFill>
                  <a:prstClr val="black"/>
                </a:solidFill>
                <a:latin typeface="Calibri"/>
              </a:rPr>
            </a:br>
            <a:r>
              <a:rPr lang="en-CA" b="1" dirty="0" smtClean="0">
                <a:solidFill>
                  <a:prstClr val="black"/>
                </a:solidFill>
                <a:latin typeface="Calibri"/>
                <a:sym typeface="Wingdings" pitchFamily="2" charset="2"/>
              </a:rPr>
              <a:t></a:t>
            </a:r>
            <a:endParaRPr lang="en-CA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 descr="\\VBOXSVR\win\recovered\myOldDesktop\S_win\ets\courses\lecture0x.visualization\barycentricExample\failure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246428"/>
            <a:ext cx="1805868" cy="4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re 1"/>
          <p:cNvSpPr>
            <a:spLocks noGrp="1"/>
          </p:cNvSpPr>
          <p:nvPr>
            <p:ph type="title"/>
          </p:nvPr>
        </p:nvSpPr>
        <p:spPr>
          <a:xfrm>
            <a:off x="2052736" y="0"/>
            <a:ext cx="5099891" cy="928893"/>
          </a:xfrm>
        </p:spPr>
        <p:txBody>
          <a:bodyPr>
            <a:noAutofit/>
          </a:bodyPr>
          <a:lstStyle/>
          <a:p>
            <a:r>
              <a:rPr lang="en-CA" sz="3200" dirty="0" err="1" smtClean="0"/>
              <a:t>Problème</a:t>
            </a:r>
            <a:r>
              <a:rPr lang="en-CA" sz="3200" dirty="0" smtClean="0"/>
              <a:t> </a:t>
            </a:r>
            <a:r>
              <a:rPr lang="en-CA" sz="3200" dirty="0" err="1" smtClean="0"/>
              <a:t>potentiel</a:t>
            </a:r>
            <a:r>
              <a:rPr lang="en-CA" sz="3200" dirty="0" smtClean="0"/>
              <a:t> avec </a:t>
            </a:r>
            <a:r>
              <a:rPr lang="en-CA" sz="3200" dirty="0" err="1" smtClean="0"/>
              <a:t>l’heuristique</a:t>
            </a:r>
            <a:r>
              <a:rPr lang="en-CA" sz="3200" dirty="0" smtClean="0"/>
              <a:t> </a:t>
            </a:r>
            <a:r>
              <a:rPr lang="en-CA" sz="3200" dirty="0" err="1" smtClean="0"/>
              <a:t>barycentrique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278111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VBOXSVR\win\recovered\myOldDesktop\S_win\ets\courses\lecture0x.visualization\barycentricExample\fail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338" y="1246428"/>
            <a:ext cx="1805868" cy="4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VBOXSVR\win\recovered\myOldDesktop\S_win\ets\courses\lecture0x.visualization\barycentricExample\failur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611" y="1146520"/>
            <a:ext cx="1649064" cy="443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oneTexte 34"/>
          <p:cNvSpPr txBox="1"/>
          <p:nvPr/>
        </p:nvSpPr>
        <p:spPr>
          <a:xfrm>
            <a:off x="6810698" y="4763880"/>
            <a:ext cx="2333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 err="1">
                <a:solidFill>
                  <a:prstClr val="black"/>
                </a:solidFill>
                <a:latin typeface="Calibri"/>
              </a:rPr>
              <a:t>Longueur</a:t>
            </a:r>
            <a:r>
              <a:rPr lang="en-CA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CA" sz="2400" dirty="0" err="1">
                <a:solidFill>
                  <a:prstClr val="black"/>
                </a:solidFill>
                <a:latin typeface="Calibri"/>
              </a:rPr>
              <a:t>totale</a:t>
            </a:r>
            <a:r>
              <a:rPr lang="en-CA" sz="2400" dirty="0">
                <a:solidFill>
                  <a:prstClr val="black"/>
                </a:solidFill>
                <a:latin typeface="Calibri"/>
              </a:rPr>
              <a:t/>
            </a:r>
            <a:br>
              <a:rPr lang="en-CA" sz="2400" dirty="0">
                <a:solidFill>
                  <a:prstClr val="black"/>
                </a:solidFill>
                <a:latin typeface="Calibri"/>
              </a:rPr>
            </a:br>
            <a:r>
              <a:rPr lang="en-CA" sz="2400" dirty="0">
                <a:solidFill>
                  <a:prstClr val="black"/>
                </a:solidFill>
                <a:latin typeface="Calibri"/>
              </a:rPr>
              <a:t>des arêtes: 4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099389" y="2691829"/>
            <a:ext cx="9452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600" dirty="0" smtClean="0">
                <a:solidFill>
                  <a:prstClr val="black"/>
                </a:solidFill>
              </a:rPr>
              <a:t>=</a:t>
            </a:r>
            <a:endParaRPr lang="en-CA" sz="6600" dirty="0">
              <a:solidFill>
                <a:prstClr val="black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92467" y="4763880"/>
            <a:ext cx="2333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 err="1">
                <a:solidFill>
                  <a:prstClr val="black"/>
                </a:solidFill>
                <a:latin typeface="Calibri"/>
              </a:rPr>
              <a:t>Longueur</a:t>
            </a:r>
            <a:r>
              <a:rPr lang="en-CA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CA" sz="2400" dirty="0" err="1">
                <a:solidFill>
                  <a:prstClr val="black"/>
                </a:solidFill>
                <a:latin typeface="Calibri"/>
              </a:rPr>
              <a:t>totale</a:t>
            </a:r>
            <a:r>
              <a:rPr lang="en-CA" sz="2400" dirty="0">
                <a:solidFill>
                  <a:prstClr val="black"/>
                </a:solidFill>
                <a:latin typeface="Calibri"/>
              </a:rPr>
              <a:t/>
            </a:r>
            <a:br>
              <a:rPr lang="en-CA" sz="2400" dirty="0">
                <a:solidFill>
                  <a:prstClr val="black"/>
                </a:solidFill>
                <a:latin typeface="Calibri"/>
              </a:rPr>
            </a:br>
            <a:r>
              <a:rPr lang="en-CA" sz="2400" dirty="0">
                <a:solidFill>
                  <a:prstClr val="black"/>
                </a:solidFill>
                <a:latin typeface="Calibri"/>
              </a:rPr>
              <a:t>des arêtes: </a:t>
            </a:r>
            <a:r>
              <a:rPr lang="en-CA" sz="2400" dirty="0" smtClean="0">
                <a:solidFill>
                  <a:prstClr val="black"/>
                </a:solidFill>
                <a:latin typeface="Calibri"/>
              </a:rPr>
              <a:t>7</a:t>
            </a:r>
            <a:endParaRPr lang="en-CA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itre 1"/>
          <p:cNvSpPr>
            <a:spLocks noGrp="1"/>
          </p:cNvSpPr>
          <p:nvPr>
            <p:ph type="title"/>
          </p:nvPr>
        </p:nvSpPr>
        <p:spPr>
          <a:xfrm>
            <a:off x="457200" y="103428"/>
            <a:ext cx="8229600" cy="1143000"/>
          </a:xfrm>
        </p:spPr>
        <p:txBody>
          <a:bodyPr/>
          <a:lstStyle/>
          <a:p>
            <a:r>
              <a:rPr lang="en-CA" dirty="0" err="1" smtClean="0"/>
              <a:t>Mais</a:t>
            </a:r>
            <a:r>
              <a:rPr lang="en-CA" dirty="0" smtClean="0"/>
              <a:t> </a:t>
            </a:r>
            <a:r>
              <a:rPr lang="en-CA" dirty="0" err="1" smtClean="0"/>
              <a:t>pourtant</a:t>
            </a:r>
            <a:r>
              <a:rPr lang="en-CA" dirty="0" smtClean="0"/>
              <a:t> …</a:t>
            </a:r>
            <a:endParaRPr lang="en-CA" dirty="0"/>
          </a:p>
        </p:txBody>
      </p:sp>
      <p:sp>
        <p:nvSpPr>
          <p:cNvPr id="3" name="ZoneTexte 2"/>
          <p:cNvSpPr txBox="1"/>
          <p:nvPr/>
        </p:nvSpPr>
        <p:spPr>
          <a:xfrm>
            <a:off x="87390" y="5722705"/>
            <a:ext cx="8953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prstClr val="black"/>
                </a:solidFill>
              </a:rPr>
              <a:t>Alors</a:t>
            </a:r>
            <a:r>
              <a:rPr lang="en-CA" sz="2400" dirty="0" smtClean="0">
                <a:solidFill>
                  <a:prstClr val="black"/>
                </a:solidFill>
              </a:rPr>
              <a:t>, comment </a:t>
            </a:r>
            <a:r>
              <a:rPr lang="en-CA" sz="2400" dirty="0" err="1" smtClean="0">
                <a:solidFill>
                  <a:prstClr val="black"/>
                </a:solidFill>
              </a:rPr>
              <a:t>éviter</a:t>
            </a:r>
            <a:r>
              <a:rPr lang="en-CA" sz="2400" dirty="0" smtClean="0">
                <a:solidFill>
                  <a:prstClr val="black"/>
                </a:solidFill>
              </a:rPr>
              <a:t> </a:t>
            </a:r>
            <a:r>
              <a:rPr lang="en-CA" sz="2400" dirty="0" err="1" smtClean="0">
                <a:solidFill>
                  <a:prstClr val="black"/>
                </a:solidFill>
              </a:rPr>
              <a:t>que</a:t>
            </a:r>
            <a:r>
              <a:rPr lang="en-CA" sz="2400" dirty="0" smtClean="0">
                <a:solidFill>
                  <a:prstClr val="black"/>
                </a:solidFill>
              </a:rPr>
              <a:t> </a:t>
            </a:r>
            <a:r>
              <a:rPr lang="en-CA" sz="2400" dirty="0" err="1" smtClean="0">
                <a:solidFill>
                  <a:prstClr val="black"/>
                </a:solidFill>
              </a:rPr>
              <a:t>l’heuristique</a:t>
            </a:r>
            <a:r>
              <a:rPr lang="en-CA" sz="2400" dirty="0" smtClean="0">
                <a:solidFill>
                  <a:prstClr val="black"/>
                </a:solidFill>
              </a:rPr>
              <a:t> </a:t>
            </a:r>
            <a:r>
              <a:rPr lang="en-CA" sz="2400" dirty="0" err="1" smtClean="0">
                <a:solidFill>
                  <a:prstClr val="black"/>
                </a:solidFill>
              </a:rPr>
              <a:t>barycentrique</a:t>
            </a:r>
            <a:r>
              <a:rPr lang="en-CA" sz="2400" dirty="0" smtClean="0">
                <a:solidFill>
                  <a:prstClr val="black"/>
                </a:solidFill>
              </a:rPr>
              <a:t> </a:t>
            </a:r>
            <a:r>
              <a:rPr lang="en-CA" sz="2400" dirty="0" err="1" smtClean="0">
                <a:solidFill>
                  <a:prstClr val="black"/>
                </a:solidFill>
              </a:rPr>
              <a:t>reste</a:t>
            </a:r>
            <a:r>
              <a:rPr lang="en-CA" sz="2400" dirty="0" smtClean="0">
                <a:solidFill>
                  <a:prstClr val="black"/>
                </a:solidFill>
              </a:rPr>
              <a:t> “</a:t>
            </a:r>
            <a:r>
              <a:rPr lang="en-CA" sz="2400" dirty="0" err="1" smtClean="0">
                <a:solidFill>
                  <a:prstClr val="black"/>
                </a:solidFill>
              </a:rPr>
              <a:t>pris</a:t>
            </a:r>
            <a:r>
              <a:rPr lang="en-CA" sz="2400" dirty="0" smtClean="0">
                <a:solidFill>
                  <a:prstClr val="black"/>
                </a:solidFill>
              </a:rPr>
              <a:t>” </a:t>
            </a:r>
            <a:r>
              <a:rPr lang="en-CA" sz="2400" dirty="0" err="1" smtClean="0">
                <a:solidFill>
                  <a:prstClr val="black"/>
                </a:solidFill>
              </a:rPr>
              <a:t>dans</a:t>
            </a:r>
            <a:r>
              <a:rPr lang="en-CA" sz="2400" dirty="0" smtClean="0">
                <a:solidFill>
                  <a:prstClr val="black"/>
                </a:solidFill>
              </a:rPr>
              <a:t> un optimum local ?</a:t>
            </a:r>
            <a:endParaRPr lang="en-CA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62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Il </a:t>
            </a:r>
            <a:r>
              <a:rPr lang="en-CA" dirty="0" err="1" smtClean="0"/>
              <a:t>faut</a:t>
            </a:r>
            <a:r>
              <a:rPr lang="en-CA" dirty="0" smtClean="0"/>
              <a:t> </a:t>
            </a:r>
            <a:r>
              <a:rPr lang="en-CA" dirty="0" err="1" smtClean="0"/>
              <a:t>mieux</a:t>
            </a:r>
            <a:r>
              <a:rPr lang="en-CA" dirty="0" smtClean="0"/>
              <a:t> initialiser </a:t>
            </a:r>
            <a:r>
              <a:rPr lang="en-CA" dirty="0" err="1" smtClean="0"/>
              <a:t>l’ordonnancement</a:t>
            </a:r>
            <a:r>
              <a:rPr lang="en-CA" dirty="0" smtClean="0"/>
              <a:t>, </a:t>
            </a:r>
            <a:r>
              <a:rPr lang="en-CA" dirty="0" err="1" smtClean="0"/>
              <a:t>avant</a:t>
            </a:r>
            <a:r>
              <a:rPr lang="en-CA" dirty="0" smtClean="0"/>
              <a:t> </a:t>
            </a:r>
            <a:r>
              <a:rPr lang="en-CA" dirty="0" err="1" smtClean="0"/>
              <a:t>d’appliquer</a:t>
            </a:r>
            <a:r>
              <a:rPr lang="en-CA" dirty="0" smtClean="0"/>
              <a:t> </a:t>
            </a:r>
            <a:r>
              <a:rPr lang="en-CA" dirty="0" err="1" smtClean="0"/>
              <a:t>l’heuristique</a:t>
            </a:r>
            <a:r>
              <a:rPr lang="en-CA" dirty="0" smtClean="0"/>
              <a:t> </a:t>
            </a:r>
            <a:r>
              <a:rPr lang="en-CA" dirty="0" err="1" smtClean="0"/>
              <a:t>barycentrique</a:t>
            </a:r>
            <a:endParaRPr lang="en-CA" dirty="0" smtClean="0"/>
          </a:p>
          <a:p>
            <a:r>
              <a:rPr lang="en-CA" dirty="0" err="1" smtClean="0"/>
              <a:t>Exemple</a:t>
            </a:r>
            <a:r>
              <a:rPr lang="en-CA" dirty="0" smtClean="0"/>
              <a:t> de </a:t>
            </a:r>
            <a:r>
              <a:rPr lang="en-CA" dirty="0" err="1" smtClean="0"/>
              <a:t>stratégie</a:t>
            </a:r>
            <a:r>
              <a:rPr lang="en-CA" dirty="0" smtClean="0"/>
              <a:t> </a:t>
            </a:r>
            <a:r>
              <a:rPr lang="en-CA" dirty="0" err="1" smtClean="0"/>
              <a:t>qu’on</a:t>
            </a:r>
            <a:r>
              <a:rPr lang="en-CA" dirty="0" smtClean="0"/>
              <a:t> </a:t>
            </a:r>
            <a:r>
              <a:rPr lang="en-CA" dirty="0" err="1" smtClean="0"/>
              <a:t>pourrait</a:t>
            </a:r>
            <a:r>
              <a:rPr lang="en-CA" dirty="0" smtClean="0"/>
              <a:t> essayer:</a:t>
            </a:r>
          </a:p>
          <a:p>
            <a:pPr lvl="1"/>
            <a:r>
              <a:rPr lang="en-CA" dirty="0" smtClean="0"/>
              <a:t>Faire un </a:t>
            </a:r>
            <a:r>
              <a:rPr lang="en-CA" dirty="0" err="1" smtClean="0"/>
              <a:t>parcours</a:t>
            </a:r>
            <a:r>
              <a:rPr lang="en-CA" dirty="0" smtClean="0"/>
              <a:t> en </a:t>
            </a:r>
            <a:r>
              <a:rPr lang="en-CA" dirty="0" err="1" smtClean="0"/>
              <a:t>largeur</a:t>
            </a:r>
            <a:r>
              <a:rPr lang="en-CA" dirty="0" smtClean="0"/>
              <a:t> du </a:t>
            </a:r>
            <a:r>
              <a:rPr lang="en-CA" dirty="0" err="1" smtClean="0"/>
              <a:t>graphe</a:t>
            </a:r>
            <a:r>
              <a:rPr lang="en-CA" dirty="0" smtClean="0"/>
              <a:t> (en </a:t>
            </a:r>
            <a:r>
              <a:rPr lang="en-CA" dirty="0" err="1" smtClean="0"/>
              <a:t>partant</a:t>
            </a:r>
            <a:r>
              <a:rPr lang="en-CA" dirty="0" smtClean="0"/>
              <a:t> de </a:t>
            </a:r>
            <a:r>
              <a:rPr lang="en-CA" dirty="0" err="1" smtClean="0"/>
              <a:t>quel</a:t>
            </a:r>
            <a:r>
              <a:rPr lang="en-CA" dirty="0" smtClean="0"/>
              <a:t> </a:t>
            </a:r>
            <a:r>
              <a:rPr lang="en-CA" dirty="0" err="1" smtClean="0"/>
              <a:t>noeud</a:t>
            </a:r>
            <a:r>
              <a:rPr lang="en-CA" dirty="0" smtClean="0"/>
              <a:t> ?), pour </a:t>
            </a:r>
            <a:r>
              <a:rPr lang="en-CA" dirty="0" err="1" smtClean="0"/>
              <a:t>retrouver</a:t>
            </a:r>
            <a:r>
              <a:rPr lang="en-CA" dirty="0" smtClean="0"/>
              <a:t> </a:t>
            </a:r>
            <a:r>
              <a:rPr lang="en-CA" dirty="0" err="1" smtClean="0"/>
              <a:t>l’arbre</a:t>
            </a:r>
            <a:r>
              <a:rPr lang="en-CA" dirty="0" smtClean="0"/>
              <a:t> de </a:t>
            </a:r>
            <a:r>
              <a:rPr lang="en-CA" dirty="0" err="1" smtClean="0"/>
              <a:t>parcours</a:t>
            </a:r>
            <a:r>
              <a:rPr lang="en-CA" dirty="0" smtClean="0"/>
              <a:t>.</a:t>
            </a:r>
          </a:p>
          <a:p>
            <a:pPr lvl="1"/>
            <a:r>
              <a:rPr lang="en-CA" dirty="0" err="1" smtClean="0"/>
              <a:t>Ensuite</a:t>
            </a:r>
            <a:r>
              <a:rPr lang="en-CA" dirty="0" smtClean="0"/>
              <a:t>, </a:t>
            </a:r>
            <a:r>
              <a:rPr lang="en-CA" dirty="0" err="1" smtClean="0"/>
              <a:t>est-ce</a:t>
            </a:r>
            <a:r>
              <a:rPr lang="en-CA" dirty="0" smtClean="0"/>
              <a:t> </a:t>
            </a:r>
            <a:r>
              <a:rPr lang="en-CA" dirty="0" err="1" smtClean="0"/>
              <a:t>que</a:t>
            </a:r>
            <a:r>
              <a:rPr lang="en-CA" dirty="0" smtClean="0"/>
              <a:t> </a:t>
            </a:r>
            <a:r>
              <a:rPr lang="en-CA" dirty="0" err="1" smtClean="0"/>
              <a:t>cet</a:t>
            </a:r>
            <a:r>
              <a:rPr lang="en-CA" dirty="0" smtClean="0"/>
              <a:t> </a:t>
            </a:r>
            <a:r>
              <a:rPr lang="en-CA" dirty="0" err="1" smtClean="0"/>
              <a:t>arbre</a:t>
            </a:r>
            <a:r>
              <a:rPr lang="en-CA" dirty="0" smtClean="0"/>
              <a:t> de </a:t>
            </a:r>
            <a:r>
              <a:rPr lang="en-CA" dirty="0" err="1" smtClean="0"/>
              <a:t>parcours</a:t>
            </a:r>
            <a:r>
              <a:rPr lang="en-CA" dirty="0" smtClean="0"/>
              <a:t> </a:t>
            </a:r>
            <a:r>
              <a:rPr lang="en-CA" dirty="0" err="1" smtClean="0"/>
              <a:t>pourrait</a:t>
            </a:r>
            <a:r>
              <a:rPr lang="en-CA" dirty="0" smtClean="0"/>
              <a:t> </a:t>
            </a:r>
            <a:r>
              <a:rPr lang="en-CA" dirty="0" err="1" smtClean="0"/>
              <a:t>servir</a:t>
            </a:r>
            <a:r>
              <a:rPr lang="en-CA" dirty="0" smtClean="0"/>
              <a:t> à </a:t>
            </a:r>
            <a:r>
              <a:rPr lang="en-CA" dirty="0" err="1" smtClean="0"/>
              <a:t>mieux</a:t>
            </a:r>
            <a:r>
              <a:rPr lang="en-CA" dirty="0" smtClean="0"/>
              <a:t> initialiser </a:t>
            </a:r>
            <a:r>
              <a:rPr lang="en-CA" dirty="0" err="1" smtClean="0"/>
              <a:t>l’ordonnancement</a:t>
            </a:r>
            <a:r>
              <a:rPr lang="en-CA" dirty="0" smtClean="0"/>
              <a:t> </a:t>
            </a:r>
            <a:r>
              <a:rPr lang="en-CA" dirty="0" err="1" smtClean="0"/>
              <a:t>avant</a:t>
            </a:r>
            <a:r>
              <a:rPr lang="en-CA" dirty="0" smtClean="0"/>
              <a:t> </a:t>
            </a:r>
            <a:r>
              <a:rPr lang="en-CA" dirty="0" err="1" smtClean="0"/>
              <a:t>d’appliquer</a:t>
            </a:r>
            <a:r>
              <a:rPr lang="en-CA" dirty="0" smtClean="0"/>
              <a:t> </a:t>
            </a:r>
            <a:r>
              <a:rPr lang="en-CA" dirty="0" err="1" smtClean="0"/>
              <a:t>l’heuristique</a:t>
            </a:r>
            <a:r>
              <a:rPr lang="en-CA" dirty="0" smtClean="0"/>
              <a:t> </a:t>
            </a:r>
            <a:r>
              <a:rPr lang="en-CA" dirty="0" err="1" smtClean="0"/>
              <a:t>barycentrique</a:t>
            </a:r>
            <a:r>
              <a:rPr lang="en-CA" dirty="0" smtClean="0"/>
              <a:t> ?</a:t>
            </a:r>
            <a:endParaRPr lang="en-CA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Tentative de </a:t>
            </a:r>
            <a:r>
              <a:rPr lang="en-CA" dirty="0" err="1" smtClean="0"/>
              <a:t>réponse</a:t>
            </a:r>
            <a:r>
              <a:rPr lang="en-CA" dirty="0" smtClean="0"/>
              <a:t>: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0684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229600" cy="839787"/>
          </a:xfrm>
        </p:spPr>
        <p:txBody>
          <a:bodyPr/>
          <a:lstStyle/>
          <a:p>
            <a:r>
              <a:rPr lang="en-CA" dirty="0" err="1" smtClean="0"/>
              <a:t>L’heuristique</a:t>
            </a:r>
            <a:r>
              <a:rPr lang="en-CA" dirty="0" smtClean="0"/>
              <a:t> </a:t>
            </a:r>
            <a:r>
              <a:rPr lang="en-CA" dirty="0" err="1" smtClean="0"/>
              <a:t>barycentrique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04876"/>
            <a:ext cx="8229600" cy="5524500"/>
          </a:xfrm>
        </p:spPr>
        <p:txBody>
          <a:bodyPr>
            <a:normAutofit fontScale="62500" lnSpcReduction="20000"/>
          </a:bodyPr>
          <a:lstStyle/>
          <a:p>
            <a:r>
              <a:rPr lang="en-CA" dirty="0" smtClean="0"/>
              <a:t>Ne </a:t>
            </a:r>
            <a:r>
              <a:rPr lang="en-CA" dirty="0" err="1" smtClean="0"/>
              <a:t>garantie</a:t>
            </a:r>
            <a:r>
              <a:rPr lang="en-CA" dirty="0" smtClean="0"/>
              <a:t> pas </a:t>
            </a:r>
            <a:r>
              <a:rPr lang="en-CA" dirty="0" err="1" smtClean="0"/>
              <a:t>qu’il</a:t>
            </a:r>
            <a:r>
              <a:rPr lang="en-CA" dirty="0" smtClean="0"/>
              <a:t> </a:t>
            </a:r>
            <a:r>
              <a:rPr lang="en-CA" dirty="0" err="1" smtClean="0"/>
              <a:t>convergera</a:t>
            </a:r>
            <a:r>
              <a:rPr lang="en-CA" dirty="0" smtClean="0"/>
              <a:t> </a:t>
            </a:r>
            <a:r>
              <a:rPr lang="en-CA" dirty="0" err="1" smtClean="0"/>
              <a:t>vers</a:t>
            </a:r>
            <a:r>
              <a:rPr lang="en-CA" dirty="0" smtClean="0"/>
              <a:t> le </a:t>
            </a:r>
            <a:r>
              <a:rPr lang="en-CA" dirty="0" err="1" smtClean="0"/>
              <a:t>meilleur</a:t>
            </a:r>
            <a:r>
              <a:rPr lang="en-CA" dirty="0" smtClean="0"/>
              <a:t> </a:t>
            </a:r>
            <a:r>
              <a:rPr lang="en-CA" dirty="0" err="1" smtClean="0"/>
              <a:t>ordonnancement</a:t>
            </a:r>
            <a:endParaRPr lang="en-CA" dirty="0" smtClean="0"/>
          </a:p>
          <a:p>
            <a:r>
              <a:rPr lang="en-CA" dirty="0" smtClean="0"/>
              <a:t>Ne </a:t>
            </a:r>
            <a:r>
              <a:rPr lang="en-CA" dirty="0" err="1" smtClean="0"/>
              <a:t>garantie</a:t>
            </a:r>
            <a:r>
              <a:rPr lang="en-CA" dirty="0" smtClean="0"/>
              <a:t> </a:t>
            </a:r>
            <a:r>
              <a:rPr lang="en-CA" dirty="0" err="1" smtClean="0"/>
              <a:t>même</a:t>
            </a:r>
            <a:r>
              <a:rPr lang="en-CA" dirty="0" smtClean="0"/>
              <a:t> pas </a:t>
            </a:r>
            <a:r>
              <a:rPr lang="en-CA" dirty="0" err="1" smtClean="0"/>
              <a:t>qu’il</a:t>
            </a:r>
            <a:r>
              <a:rPr lang="en-CA" dirty="0" smtClean="0"/>
              <a:t> </a:t>
            </a:r>
            <a:r>
              <a:rPr lang="en-CA" dirty="0" err="1" smtClean="0"/>
              <a:t>convergera</a:t>
            </a:r>
            <a:r>
              <a:rPr lang="en-CA" dirty="0" smtClean="0"/>
              <a:t>.  Il </a:t>
            </a:r>
            <a:r>
              <a:rPr lang="en-CA" dirty="0" err="1" smtClean="0"/>
              <a:t>peut</a:t>
            </a:r>
            <a:r>
              <a:rPr lang="en-CA" dirty="0" smtClean="0"/>
              <a:t>, à la place, “</a:t>
            </a:r>
            <a:r>
              <a:rPr lang="en-CA" dirty="0" err="1" smtClean="0"/>
              <a:t>tomber</a:t>
            </a:r>
            <a:r>
              <a:rPr lang="en-CA" dirty="0" smtClean="0"/>
              <a:t>” </a:t>
            </a:r>
            <a:r>
              <a:rPr lang="en-CA" dirty="0" err="1" smtClean="0"/>
              <a:t>dans</a:t>
            </a:r>
            <a:r>
              <a:rPr lang="en-CA" dirty="0" smtClean="0"/>
              <a:t> un cycle (</a:t>
            </a:r>
            <a:r>
              <a:rPr lang="en-CA" dirty="0" err="1" smtClean="0"/>
              <a:t>j’ai</a:t>
            </a:r>
            <a:r>
              <a:rPr lang="en-CA" dirty="0"/>
              <a:t> </a:t>
            </a:r>
            <a:r>
              <a:rPr lang="en-CA" dirty="0" smtClean="0"/>
              <a:t>déjà </a:t>
            </a:r>
            <a:r>
              <a:rPr lang="en-CA" dirty="0" err="1" smtClean="0"/>
              <a:t>observé</a:t>
            </a:r>
            <a:r>
              <a:rPr lang="en-CA" dirty="0" smtClean="0"/>
              <a:t> des cycles à </a:t>
            </a:r>
            <a:r>
              <a:rPr lang="en-CA" dirty="0" err="1" smtClean="0"/>
              <a:t>deux</a:t>
            </a:r>
            <a:r>
              <a:rPr lang="en-CA" dirty="0" smtClean="0"/>
              <a:t> </a:t>
            </a:r>
            <a:r>
              <a:rPr lang="en-CA" dirty="0" err="1" smtClean="0"/>
              <a:t>états</a:t>
            </a:r>
            <a:r>
              <a:rPr lang="en-CA" dirty="0" smtClean="0"/>
              <a:t>, </a:t>
            </a:r>
            <a:r>
              <a:rPr lang="en-CA" dirty="0" err="1" smtClean="0"/>
              <a:t>où</a:t>
            </a:r>
            <a:r>
              <a:rPr lang="en-CA" dirty="0" smtClean="0"/>
              <a:t> </a:t>
            </a:r>
            <a:r>
              <a:rPr lang="en-CA" dirty="0" err="1" smtClean="0"/>
              <a:t>l’algo</a:t>
            </a:r>
            <a:r>
              <a:rPr lang="en-CA" dirty="0" smtClean="0"/>
              <a:t> </a:t>
            </a:r>
            <a:r>
              <a:rPr lang="en-CA" dirty="0" err="1" smtClean="0"/>
              <a:t>alterne</a:t>
            </a:r>
            <a:r>
              <a:rPr lang="en-CA" dirty="0" smtClean="0"/>
              <a:t> entre </a:t>
            </a:r>
            <a:r>
              <a:rPr lang="en-CA" dirty="0" err="1" smtClean="0"/>
              <a:t>deux</a:t>
            </a:r>
            <a:r>
              <a:rPr lang="en-CA" dirty="0" smtClean="0"/>
              <a:t> </a:t>
            </a:r>
            <a:r>
              <a:rPr lang="en-CA" dirty="0" err="1" smtClean="0"/>
              <a:t>ordonnancements</a:t>
            </a:r>
            <a:r>
              <a:rPr lang="en-CA" dirty="0" smtClean="0"/>
              <a:t> </a:t>
            </a:r>
            <a:r>
              <a:rPr lang="en-CA" dirty="0"/>
              <a:t>à </a:t>
            </a:r>
            <a:r>
              <a:rPr lang="en-CA" dirty="0" err="1" smtClean="0"/>
              <a:t>l’infini</a:t>
            </a:r>
            <a:r>
              <a:rPr lang="en-CA" dirty="0" smtClean="0"/>
              <a:t>). Pour </a:t>
            </a:r>
            <a:r>
              <a:rPr lang="en-CA" dirty="0" err="1" smtClean="0"/>
              <a:t>éviter</a:t>
            </a:r>
            <a:r>
              <a:rPr lang="en-CA" dirty="0" smtClean="0"/>
              <a:t> </a:t>
            </a:r>
            <a:r>
              <a:rPr lang="en-CA" dirty="0" err="1" smtClean="0"/>
              <a:t>ce</a:t>
            </a:r>
            <a:r>
              <a:rPr lang="en-CA" dirty="0" smtClean="0"/>
              <a:t> </a:t>
            </a:r>
            <a:r>
              <a:rPr lang="en-CA" dirty="0" err="1" smtClean="0"/>
              <a:t>problème</a:t>
            </a:r>
            <a:r>
              <a:rPr lang="en-CA" dirty="0" smtClean="0"/>
              <a:t>, </a:t>
            </a:r>
            <a:r>
              <a:rPr lang="en-CA" dirty="0" err="1" smtClean="0"/>
              <a:t>il</a:t>
            </a:r>
            <a:r>
              <a:rPr lang="en-CA" dirty="0" smtClean="0"/>
              <a:t> </a:t>
            </a:r>
            <a:r>
              <a:rPr lang="en-CA" dirty="0" err="1" smtClean="0"/>
              <a:t>faut</a:t>
            </a:r>
            <a:r>
              <a:rPr lang="en-CA" dirty="0" smtClean="0"/>
              <a:t> imposer </a:t>
            </a:r>
            <a:r>
              <a:rPr lang="en-CA" dirty="0" err="1" smtClean="0"/>
              <a:t>une</a:t>
            </a:r>
            <a:r>
              <a:rPr lang="en-CA" dirty="0" smtClean="0"/>
              <a:t> </a:t>
            </a:r>
            <a:r>
              <a:rPr lang="en-CA" dirty="0" err="1" smtClean="0"/>
              <a:t>limite</a:t>
            </a:r>
            <a:r>
              <a:rPr lang="en-CA" dirty="0" smtClean="0"/>
              <a:t> sur le </a:t>
            </a:r>
            <a:r>
              <a:rPr lang="en-CA" dirty="0" err="1" smtClean="0"/>
              <a:t>nombre</a:t>
            </a:r>
            <a:r>
              <a:rPr lang="en-CA" dirty="0" smtClean="0"/>
              <a:t> </a:t>
            </a:r>
            <a:r>
              <a:rPr lang="en-CA" dirty="0" err="1" smtClean="0"/>
              <a:t>d’itérations</a:t>
            </a:r>
            <a:r>
              <a:rPr lang="en-CA" dirty="0" smtClean="0"/>
              <a:t>.  </a:t>
            </a:r>
            <a:r>
              <a:rPr lang="en-CA" dirty="0" err="1" smtClean="0"/>
              <a:t>Règle</a:t>
            </a:r>
            <a:r>
              <a:rPr lang="en-CA" dirty="0" smtClean="0"/>
              <a:t> de </a:t>
            </a:r>
            <a:r>
              <a:rPr lang="en-CA" dirty="0" err="1" smtClean="0"/>
              <a:t>pouce</a:t>
            </a:r>
            <a:r>
              <a:rPr lang="en-CA" dirty="0" smtClean="0"/>
              <a:t>: utiliser </a:t>
            </a:r>
            <a:r>
              <a:rPr lang="en-CA" dirty="0" err="1" smtClean="0"/>
              <a:t>une</a:t>
            </a:r>
            <a:r>
              <a:rPr lang="en-CA" dirty="0" smtClean="0"/>
              <a:t> </a:t>
            </a:r>
            <a:r>
              <a:rPr lang="en-CA" dirty="0" err="1" smtClean="0"/>
              <a:t>limite</a:t>
            </a:r>
            <a:r>
              <a:rPr lang="en-CA" dirty="0" smtClean="0"/>
              <a:t> </a:t>
            </a:r>
            <a:r>
              <a:rPr lang="en-CA" dirty="0" err="1" smtClean="0"/>
              <a:t>proportionnelle</a:t>
            </a:r>
            <a:r>
              <a:rPr lang="en-CA" dirty="0" smtClean="0"/>
              <a:t> au </a:t>
            </a:r>
            <a:r>
              <a:rPr lang="en-CA" dirty="0" err="1" smtClean="0"/>
              <a:t>nombre</a:t>
            </a:r>
            <a:r>
              <a:rPr lang="en-CA" dirty="0" smtClean="0"/>
              <a:t> de </a:t>
            </a:r>
            <a:r>
              <a:rPr lang="en-CA" dirty="0" err="1" smtClean="0"/>
              <a:t>noeuds</a:t>
            </a:r>
            <a:r>
              <a:rPr lang="en-CA" dirty="0" smtClean="0"/>
              <a:t>, par </a:t>
            </a:r>
            <a:r>
              <a:rPr lang="en-CA" dirty="0" err="1" smtClean="0"/>
              <a:t>exemple</a:t>
            </a:r>
            <a:r>
              <a:rPr lang="en-CA" dirty="0" smtClean="0"/>
              <a:t>, 3×N </a:t>
            </a:r>
            <a:r>
              <a:rPr lang="en-CA" dirty="0" err="1" smtClean="0"/>
              <a:t>itérations</a:t>
            </a:r>
            <a:r>
              <a:rPr lang="en-CA" dirty="0" smtClean="0"/>
              <a:t>.</a:t>
            </a:r>
          </a:p>
          <a:p>
            <a:r>
              <a:rPr lang="en-CA" dirty="0" err="1" smtClean="0"/>
              <a:t>L’algo</a:t>
            </a:r>
            <a:r>
              <a:rPr lang="en-CA" dirty="0" smtClean="0"/>
              <a:t> </a:t>
            </a:r>
            <a:r>
              <a:rPr lang="en-CA" dirty="0" err="1" smtClean="0"/>
              <a:t>demande</a:t>
            </a:r>
            <a:r>
              <a:rPr lang="en-CA" dirty="0" smtClean="0"/>
              <a:t> </a:t>
            </a:r>
            <a:r>
              <a:rPr lang="el-GR" dirty="0"/>
              <a:t>Θ</a:t>
            </a:r>
            <a:r>
              <a:rPr lang="en-CA" dirty="0"/>
              <a:t>(max(</a:t>
            </a:r>
            <a:r>
              <a:rPr lang="en-CA" i="1" dirty="0"/>
              <a:t>N</a:t>
            </a:r>
            <a:r>
              <a:rPr lang="en-CA" dirty="0"/>
              <a:t>,</a:t>
            </a:r>
            <a:r>
              <a:rPr lang="en-CA" i="1" dirty="0"/>
              <a:t>E</a:t>
            </a:r>
            <a:r>
              <a:rPr lang="en-CA" i="1" dirty="0" smtClean="0"/>
              <a:t>)</a:t>
            </a:r>
            <a:r>
              <a:rPr lang="en-CA" dirty="0" smtClean="0"/>
              <a:t>) = </a:t>
            </a:r>
            <a:r>
              <a:rPr lang="el-GR" dirty="0"/>
              <a:t>Θ</a:t>
            </a:r>
            <a:r>
              <a:rPr lang="en-CA" dirty="0"/>
              <a:t>(</a:t>
            </a:r>
            <a:r>
              <a:rPr lang="en-CA" i="1" dirty="0"/>
              <a:t>N</a:t>
            </a:r>
            <a:r>
              <a:rPr lang="en-CA" dirty="0"/>
              <a:t>+</a:t>
            </a:r>
            <a:r>
              <a:rPr lang="en-CA" i="1" dirty="0"/>
              <a:t>E</a:t>
            </a:r>
            <a:r>
              <a:rPr lang="en-CA" dirty="0" smtClean="0"/>
              <a:t>) = O(</a:t>
            </a:r>
            <a:r>
              <a:rPr lang="en-CA" i="1" dirty="0" smtClean="0"/>
              <a:t>N</a:t>
            </a:r>
            <a:r>
              <a:rPr lang="en-CA" baseline="30000" dirty="0" smtClean="0"/>
              <a:t>2</a:t>
            </a:r>
            <a:r>
              <a:rPr lang="en-CA" dirty="0" smtClean="0"/>
              <a:t>) </a:t>
            </a:r>
            <a:r>
              <a:rPr lang="en-CA" dirty="0" err="1" smtClean="0"/>
              <a:t>en</a:t>
            </a:r>
            <a:r>
              <a:rPr lang="en-CA" dirty="0" smtClean="0"/>
              <a:t> </a:t>
            </a:r>
            <a:r>
              <a:rPr lang="en-CA" dirty="0" err="1" smtClean="0"/>
              <a:t>mémoire</a:t>
            </a:r>
            <a:r>
              <a:rPr lang="en-CA" dirty="0" smtClean="0"/>
              <a:t> pour stocker le </a:t>
            </a:r>
            <a:r>
              <a:rPr lang="en-CA" dirty="0" err="1" smtClean="0"/>
              <a:t>graphe</a:t>
            </a:r>
            <a:r>
              <a:rPr lang="en-CA" dirty="0" smtClean="0"/>
              <a:t>, et </a:t>
            </a:r>
            <a:r>
              <a:rPr lang="en-CA" dirty="0" err="1" smtClean="0"/>
              <a:t>chaque</a:t>
            </a:r>
            <a:r>
              <a:rPr lang="en-CA" dirty="0" smtClean="0"/>
              <a:t> </a:t>
            </a:r>
            <a:r>
              <a:rPr lang="en-CA" dirty="0" err="1" smtClean="0"/>
              <a:t>itération</a:t>
            </a:r>
            <a:r>
              <a:rPr lang="en-CA" dirty="0" smtClean="0"/>
              <a:t> </a:t>
            </a:r>
            <a:r>
              <a:rPr lang="en-CA" dirty="0" err="1" smtClean="0"/>
              <a:t>implique</a:t>
            </a:r>
            <a:r>
              <a:rPr lang="en-CA" dirty="0" smtClean="0"/>
              <a:t> de </a:t>
            </a:r>
            <a:r>
              <a:rPr lang="en-CA" dirty="0" err="1" smtClean="0"/>
              <a:t>parcourir</a:t>
            </a:r>
            <a:r>
              <a:rPr lang="en-CA" dirty="0" smtClean="0"/>
              <a:t> </a:t>
            </a:r>
            <a:r>
              <a:rPr lang="en-CA" dirty="0" err="1" smtClean="0"/>
              <a:t>chaque</a:t>
            </a:r>
            <a:r>
              <a:rPr lang="en-CA" dirty="0" smtClean="0"/>
              <a:t> arête et </a:t>
            </a:r>
            <a:r>
              <a:rPr lang="en-CA" dirty="0" err="1" smtClean="0"/>
              <a:t>ensuite</a:t>
            </a:r>
            <a:r>
              <a:rPr lang="en-CA" dirty="0" smtClean="0"/>
              <a:t> de faire un tri, </a:t>
            </a:r>
            <a:r>
              <a:rPr lang="en-CA" dirty="0" err="1" smtClean="0"/>
              <a:t>donc</a:t>
            </a:r>
            <a:r>
              <a:rPr lang="en-CA" dirty="0" smtClean="0"/>
              <a:t> </a:t>
            </a:r>
            <a:r>
              <a:rPr lang="en-CA" dirty="0" err="1" smtClean="0"/>
              <a:t>chaque</a:t>
            </a:r>
            <a:r>
              <a:rPr lang="en-CA" dirty="0" smtClean="0"/>
              <a:t> </a:t>
            </a:r>
            <a:r>
              <a:rPr lang="en-CA" dirty="0" err="1" smtClean="0"/>
              <a:t>itération</a:t>
            </a:r>
            <a:r>
              <a:rPr lang="en-CA" dirty="0" smtClean="0"/>
              <a:t> </a:t>
            </a:r>
            <a:r>
              <a:rPr lang="en-CA" dirty="0" err="1" smtClean="0"/>
              <a:t>prend</a:t>
            </a:r>
            <a:r>
              <a:rPr lang="en-CA" dirty="0" smtClean="0"/>
              <a:t> un temps</a:t>
            </a:r>
            <a:br>
              <a:rPr lang="en-CA" dirty="0" smtClean="0"/>
            </a:br>
            <a:r>
              <a:rPr lang="el-GR" dirty="0" smtClean="0"/>
              <a:t>Θ</a:t>
            </a:r>
            <a:r>
              <a:rPr lang="en-CA" dirty="0"/>
              <a:t>(max(</a:t>
            </a:r>
            <a:r>
              <a:rPr lang="en-CA" i="1" dirty="0"/>
              <a:t>N</a:t>
            </a:r>
            <a:r>
              <a:rPr lang="en-CA" dirty="0"/>
              <a:t>,</a:t>
            </a:r>
            <a:r>
              <a:rPr lang="en-CA" i="1" dirty="0"/>
              <a:t>E</a:t>
            </a:r>
            <a:r>
              <a:rPr lang="en-CA" i="1" dirty="0" smtClean="0"/>
              <a:t>)</a:t>
            </a:r>
            <a:r>
              <a:rPr lang="en-CA" dirty="0" smtClean="0"/>
              <a:t> + </a:t>
            </a:r>
            <a:r>
              <a:rPr lang="en-CA" i="1" dirty="0" smtClean="0"/>
              <a:t>N</a:t>
            </a:r>
            <a:r>
              <a:rPr lang="en-CA" dirty="0" smtClean="0"/>
              <a:t> </a:t>
            </a:r>
            <a:r>
              <a:rPr lang="en-CA" dirty="0" err="1" smtClean="0"/>
              <a:t>log</a:t>
            </a:r>
            <a:r>
              <a:rPr lang="en-CA" i="1" dirty="0" err="1" smtClean="0"/>
              <a:t>N</a:t>
            </a:r>
            <a:r>
              <a:rPr lang="en-CA" dirty="0" smtClean="0"/>
              <a:t>) </a:t>
            </a:r>
            <a:r>
              <a:rPr lang="en-CA" dirty="0"/>
              <a:t>= </a:t>
            </a:r>
            <a:r>
              <a:rPr lang="el-GR" dirty="0"/>
              <a:t>Θ</a:t>
            </a:r>
            <a:r>
              <a:rPr lang="en-CA" dirty="0" smtClean="0"/>
              <a:t>(</a:t>
            </a:r>
            <a:r>
              <a:rPr lang="en-CA" i="1" dirty="0" smtClean="0"/>
              <a:t>N </a:t>
            </a:r>
            <a:r>
              <a:rPr lang="en-CA" dirty="0" smtClean="0"/>
              <a:t>+ </a:t>
            </a:r>
            <a:r>
              <a:rPr lang="en-CA" i="1" dirty="0" smtClean="0"/>
              <a:t>E</a:t>
            </a:r>
            <a:r>
              <a:rPr lang="en-CA" dirty="0" smtClean="0"/>
              <a:t> </a:t>
            </a:r>
            <a:r>
              <a:rPr lang="en-CA" dirty="0"/>
              <a:t>+ </a:t>
            </a:r>
            <a:r>
              <a:rPr lang="en-CA" i="1" dirty="0"/>
              <a:t>N</a:t>
            </a:r>
            <a:r>
              <a:rPr lang="en-CA" dirty="0"/>
              <a:t> </a:t>
            </a:r>
            <a:r>
              <a:rPr lang="en-CA" dirty="0" err="1"/>
              <a:t>log</a:t>
            </a:r>
            <a:r>
              <a:rPr lang="en-CA" i="1" dirty="0" err="1"/>
              <a:t>N</a:t>
            </a:r>
            <a:r>
              <a:rPr lang="en-CA" dirty="0" smtClean="0"/>
              <a:t>) = </a:t>
            </a:r>
            <a:r>
              <a:rPr lang="el-GR" dirty="0"/>
              <a:t>Θ</a:t>
            </a:r>
            <a:r>
              <a:rPr lang="en-CA" dirty="0" smtClean="0"/>
              <a:t>(</a:t>
            </a:r>
            <a:r>
              <a:rPr lang="en-CA" i="1" dirty="0" smtClean="0"/>
              <a:t>E</a:t>
            </a:r>
            <a:r>
              <a:rPr lang="en-CA" dirty="0" smtClean="0"/>
              <a:t> </a:t>
            </a:r>
            <a:r>
              <a:rPr lang="en-CA" dirty="0"/>
              <a:t>+ </a:t>
            </a:r>
            <a:r>
              <a:rPr lang="en-CA" i="1" dirty="0"/>
              <a:t>N</a:t>
            </a:r>
            <a:r>
              <a:rPr lang="en-CA" dirty="0"/>
              <a:t> </a:t>
            </a:r>
            <a:r>
              <a:rPr lang="en-CA" dirty="0" err="1"/>
              <a:t>log</a:t>
            </a:r>
            <a:r>
              <a:rPr lang="en-CA" i="1" dirty="0" err="1"/>
              <a:t>N</a:t>
            </a:r>
            <a:r>
              <a:rPr lang="en-CA" dirty="0"/>
              <a:t>) = </a:t>
            </a:r>
            <a:r>
              <a:rPr lang="en-CA" dirty="0" smtClean="0"/>
              <a:t>O(</a:t>
            </a:r>
            <a:r>
              <a:rPr lang="en-CA" i="1" dirty="0" smtClean="0"/>
              <a:t>N</a:t>
            </a:r>
            <a:r>
              <a:rPr lang="en-CA" baseline="30000" dirty="0" smtClean="0"/>
              <a:t>2</a:t>
            </a:r>
            <a:r>
              <a:rPr lang="en-CA" dirty="0" smtClean="0"/>
              <a:t>). </a:t>
            </a:r>
            <a:r>
              <a:rPr lang="en-CA" dirty="0" err="1" smtClean="0"/>
              <a:t>Supposant</a:t>
            </a:r>
            <a:r>
              <a:rPr lang="en-CA" dirty="0" smtClean="0"/>
              <a:t> que le </a:t>
            </a:r>
            <a:r>
              <a:rPr lang="en-CA" dirty="0" err="1" smtClean="0"/>
              <a:t>nombre</a:t>
            </a:r>
            <a:r>
              <a:rPr lang="en-CA" dirty="0" smtClean="0"/>
              <a:t> </a:t>
            </a:r>
            <a:r>
              <a:rPr lang="en-CA" dirty="0" err="1" smtClean="0"/>
              <a:t>d’itérations</a:t>
            </a:r>
            <a:r>
              <a:rPr lang="en-CA" dirty="0" smtClean="0"/>
              <a:t> </a:t>
            </a:r>
            <a:r>
              <a:rPr lang="en-CA" dirty="0" err="1" smtClean="0"/>
              <a:t>est</a:t>
            </a:r>
            <a:r>
              <a:rPr lang="en-CA" dirty="0" smtClean="0"/>
              <a:t> </a:t>
            </a:r>
            <a:r>
              <a:rPr lang="en-CA" dirty="0" err="1" smtClean="0"/>
              <a:t>proportionnelle</a:t>
            </a:r>
            <a:r>
              <a:rPr lang="en-CA" dirty="0" smtClean="0"/>
              <a:t> à N (</a:t>
            </a:r>
            <a:r>
              <a:rPr lang="en-CA" dirty="0" err="1" smtClean="0"/>
              <a:t>comme</a:t>
            </a:r>
            <a:r>
              <a:rPr lang="en-CA" dirty="0" smtClean="0"/>
              <a:t> </a:t>
            </a:r>
            <a:r>
              <a:rPr lang="en-CA" dirty="0" err="1" smtClean="0"/>
              <a:t>proposé</a:t>
            </a:r>
            <a:r>
              <a:rPr lang="en-CA" dirty="0" smtClean="0"/>
              <a:t> </a:t>
            </a:r>
            <a:r>
              <a:rPr lang="en-CA" dirty="0" err="1" smtClean="0"/>
              <a:t>dans</a:t>
            </a:r>
            <a:r>
              <a:rPr lang="en-CA" dirty="0" smtClean="0"/>
              <a:t> la puce </a:t>
            </a:r>
            <a:r>
              <a:rPr lang="en-CA" dirty="0" err="1" smtClean="0"/>
              <a:t>précédente</a:t>
            </a:r>
            <a:r>
              <a:rPr lang="en-CA" dirty="0" smtClean="0"/>
              <a:t>), </a:t>
            </a:r>
            <a:r>
              <a:rPr lang="en-CA" dirty="0" err="1" smtClean="0"/>
              <a:t>alors</a:t>
            </a:r>
            <a:r>
              <a:rPr lang="en-CA" dirty="0" smtClean="0"/>
              <a:t> le temps total </a:t>
            </a:r>
            <a:r>
              <a:rPr lang="en-CA" dirty="0" err="1" smtClean="0"/>
              <a:t>est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l-GR" dirty="0" smtClean="0"/>
              <a:t>Θ</a:t>
            </a:r>
            <a:r>
              <a:rPr lang="en-CA" dirty="0" smtClean="0"/>
              <a:t>(</a:t>
            </a:r>
            <a:r>
              <a:rPr lang="en-CA" i="1" dirty="0" smtClean="0"/>
              <a:t>NE</a:t>
            </a:r>
            <a:r>
              <a:rPr lang="en-CA" dirty="0" smtClean="0"/>
              <a:t> </a:t>
            </a:r>
            <a:r>
              <a:rPr lang="en-CA" dirty="0"/>
              <a:t>+ </a:t>
            </a:r>
            <a:r>
              <a:rPr lang="en-CA" i="1" dirty="0" smtClean="0"/>
              <a:t>N</a:t>
            </a:r>
            <a:r>
              <a:rPr lang="en-CA" baseline="30000" dirty="0" smtClean="0"/>
              <a:t>2</a:t>
            </a:r>
            <a:r>
              <a:rPr lang="en-CA" dirty="0" smtClean="0"/>
              <a:t>log</a:t>
            </a:r>
            <a:r>
              <a:rPr lang="en-CA" i="1" dirty="0" smtClean="0"/>
              <a:t>N</a:t>
            </a:r>
            <a:r>
              <a:rPr lang="en-CA" dirty="0"/>
              <a:t>) = </a:t>
            </a:r>
            <a:r>
              <a:rPr lang="en-CA" dirty="0" smtClean="0"/>
              <a:t>O(</a:t>
            </a:r>
            <a:r>
              <a:rPr lang="en-CA" i="1" dirty="0" smtClean="0"/>
              <a:t>N</a:t>
            </a:r>
            <a:r>
              <a:rPr lang="en-CA" baseline="30000" dirty="0" smtClean="0"/>
              <a:t>3</a:t>
            </a:r>
            <a:r>
              <a:rPr lang="en-CA" dirty="0" smtClean="0"/>
              <a:t>)</a:t>
            </a:r>
          </a:p>
          <a:p>
            <a:r>
              <a:rPr lang="en-CA" dirty="0" smtClean="0"/>
              <a:t>(Conjecture non-</a:t>
            </a:r>
            <a:r>
              <a:rPr lang="en-CA" dirty="0" err="1" smtClean="0"/>
              <a:t>prouvée</a:t>
            </a:r>
            <a:r>
              <a:rPr lang="en-CA" dirty="0" smtClean="0"/>
              <a:t> et </a:t>
            </a:r>
            <a:r>
              <a:rPr lang="en-CA" dirty="0"/>
              <a:t>non </a:t>
            </a:r>
            <a:r>
              <a:rPr lang="en-CA" dirty="0" err="1" smtClean="0"/>
              <a:t>publiée</a:t>
            </a:r>
            <a:r>
              <a:rPr lang="en-CA" dirty="0" smtClean="0"/>
              <a:t> de McGuffin: </a:t>
            </a:r>
            <a:r>
              <a:rPr lang="en-CA" dirty="0" err="1" smtClean="0"/>
              <a:t>si</a:t>
            </a:r>
            <a:r>
              <a:rPr lang="en-CA" dirty="0" smtClean="0"/>
              <a:t> </a:t>
            </a:r>
            <a:r>
              <a:rPr lang="en-CA" dirty="0"/>
              <a:t>on </a:t>
            </a:r>
            <a:r>
              <a:rPr lang="en-CA" dirty="0" err="1" smtClean="0"/>
              <a:t>pondère</a:t>
            </a:r>
            <a:r>
              <a:rPr lang="en-CA" dirty="0" smtClean="0"/>
              <a:t> la position </a:t>
            </a:r>
            <a:r>
              <a:rPr lang="en-CA" dirty="0" err="1" smtClean="0"/>
              <a:t>actuelle</a:t>
            </a:r>
            <a:r>
              <a:rPr lang="en-CA" dirty="0" smtClean="0"/>
              <a:t> avec un </a:t>
            </a:r>
            <a:r>
              <a:rPr lang="en-CA" dirty="0" err="1" smtClean="0"/>
              <a:t>poids</a:t>
            </a:r>
            <a:r>
              <a:rPr lang="en-CA" dirty="0"/>
              <a:t> </a:t>
            </a:r>
            <a:r>
              <a:rPr lang="en-CA" dirty="0" err="1" smtClean="0"/>
              <a:t>légèrement</a:t>
            </a:r>
            <a:r>
              <a:rPr lang="en-CA" dirty="0"/>
              <a:t> </a:t>
            </a:r>
            <a:r>
              <a:rPr lang="en-CA" dirty="0" err="1" smtClean="0"/>
              <a:t>supérieur</a:t>
            </a:r>
            <a:r>
              <a:rPr lang="en-CA" dirty="0"/>
              <a:t> </a:t>
            </a:r>
            <a:r>
              <a:rPr lang="en-CA" dirty="0" smtClean="0"/>
              <a:t>à 1.0 (</a:t>
            </a:r>
            <a:r>
              <a:rPr lang="en-CA" dirty="0" err="1" smtClean="0"/>
              <a:t>comme</a:t>
            </a:r>
            <a:r>
              <a:rPr lang="en-CA" dirty="0" smtClean="0"/>
              <a:t> 1.1, </a:t>
            </a:r>
            <a:r>
              <a:rPr lang="en-CA" dirty="0" err="1" smtClean="0"/>
              <a:t>comme</a:t>
            </a:r>
            <a:r>
              <a:rPr lang="en-CA" dirty="0" smtClean="0"/>
              <a:t> </a:t>
            </a:r>
            <a:r>
              <a:rPr lang="en-CA" dirty="0" err="1" smtClean="0"/>
              <a:t>dans</a:t>
            </a:r>
            <a:r>
              <a:rPr lang="en-CA" dirty="0" smtClean="0"/>
              <a:t> les </a:t>
            </a:r>
            <a:r>
              <a:rPr lang="en-CA" dirty="0" err="1" smtClean="0"/>
              <a:t>exemples</a:t>
            </a:r>
            <a:r>
              <a:rPr lang="en-CA" dirty="0" smtClean="0"/>
              <a:t> </a:t>
            </a:r>
            <a:r>
              <a:rPr lang="en-CA" dirty="0" err="1" smtClean="0"/>
              <a:t>dans</a:t>
            </a:r>
            <a:r>
              <a:rPr lang="en-CA" dirty="0" smtClean="0"/>
              <a:t> </a:t>
            </a:r>
            <a:r>
              <a:rPr lang="en-CA" dirty="0" err="1" smtClean="0"/>
              <a:t>ces</a:t>
            </a:r>
            <a:r>
              <a:rPr lang="en-CA" dirty="0" smtClean="0"/>
              <a:t> </a:t>
            </a:r>
            <a:r>
              <a:rPr lang="en-CA" dirty="0" err="1" smtClean="0"/>
              <a:t>diapos</a:t>
            </a:r>
            <a:r>
              <a:rPr lang="en-CA" dirty="0" smtClean="0"/>
              <a:t>), </a:t>
            </a:r>
            <a:r>
              <a:rPr lang="en-CA" dirty="0" err="1" smtClean="0"/>
              <a:t>l'heuristique</a:t>
            </a:r>
            <a:r>
              <a:rPr lang="en-CA" dirty="0" smtClean="0"/>
              <a:t> </a:t>
            </a:r>
            <a:r>
              <a:rPr lang="en-CA" dirty="0" err="1" smtClean="0"/>
              <a:t>barycentrique</a:t>
            </a:r>
            <a:r>
              <a:rPr lang="en-CA" dirty="0" smtClean="0"/>
              <a:t> </a:t>
            </a:r>
            <a:r>
              <a:rPr lang="en-CA" dirty="0" err="1" smtClean="0"/>
              <a:t>va</a:t>
            </a:r>
            <a:r>
              <a:rPr lang="en-CA" dirty="0" smtClean="0"/>
              <a:t> </a:t>
            </a:r>
            <a:r>
              <a:rPr lang="en-CA" dirty="0" err="1" smtClean="0"/>
              <a:t>toujours</a:t>
            </a:r>
            <a:r>
              <a:rPr lang="en-CA" dirty="0" smtClean="0"/>
              <a:t> </a:t>
            </a:r>
            <a:r>
              <a:rPr lang="en-CA" dirty="0" err="1" smtClean="0"/>
              <a:t>converger</a:t>
            </a:r>
            <a:r>
              <a:rPr lang="en-CA" dirty="0" smtClean="0"/>
              <a:t>, sans </a:t>
            </a:r>
            <a:r>
              <a:rPr lang="en-CA" dirty="0" err="1" smtClean="0"/>
              <a:t>tomber</a:t>
            </a:r>
            <a:r>
              <a:rPr lang="en-CA" dirty="0" smtClean="0"/>
              <a:t> </a:t>
            </a:r>
            <a:r>
              <a:rPr lang="en-CA" dirty="0" err="1" smtClean="0"/>
              <a:t>dans</a:t>
            </a:r>
            <a:r>
              <a:rPr lang="en-CA" dirty="0" smtClean="0"/>
              <a:t> un cycle, </a:t>
            </a:r>
            <a:r>
              <a:rPr lang="en-CA" dirty="0" err="1" smtClean="0"/>
              <a:t>mais</a:t>
            </a:r>
            <a:r>
              <a:rPr lang="en-CA" dirty="0" smtClean="0"/>
              <a:t> ne </a:t>
            </a:r>
            <a:r>
              <a:rPr lang="en-CA" dirty="0" err="1" smtClean="0"/>
              <a:t>convergera</a:t>
            </a:r>
            <a:r>
              <a:rPr lang="en-CA" dirty="0" smtClean="0"/>
              <a:t> pas </a:t>
            </a:r>
            <a:r>
              <a:rPr lang="en-CA" dirty="0" err="1" smtClean="0"/>
              <a:t>nécessairement</a:t>
            </a:r>
            <a:r>
              <a:rPr lang="en-CA" dirty="0" smtClean="0"/>
              <a:t> à </a:t>
            </a:r>
            <a:r>
              <a:rPr lang="en-CA" dirty="0" err="1" smtClean="0"/>
              <a:t>l’ordonnancement</a:t>
            </a:r>
            <a:r>
              <a:rPr lang="en-CA" dirty="0" smtClean="0"/>
              <a:t> optimal.)</a:t>
            </a:r>
          </a:p>
        </p:txBody>
      </p:sp>
      <p:sp>
        <p:nvSpPr>
          <p:cNvPr id="4" name="Flèche droite 3"/>
          <p:cNvSpPr/>
          <p:nvPr/>
        </p:nvSpPr>
        <p:spPr>
          <a:xfrm rot="10800000">
            <a:off x="8534400" y="1905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8001000" y="4762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29723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16816" y="254524"/>
            <a:ext cx="87386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Dans</a:t>
            </a:r>
            <a:r>
              <a:rPr lang="en-CA" dirty="0" smtClean="0"/>
              <a:t> </a:t>
            </a:r>
            <a:r>
              <a:rPr lang="en-CA" dirty="0"/>
              <a:t>le code, "index" </a:t>
            </a:r>
            <a:r>
              <a:rPr lang="en-CA" dirty="0" err="1"/>
              <a:t>veut</a:t>
            </a:r>
            <a:r>
              <a:rPr lang="en-CA" dirty="0"/>
              <a:t> dire </a:t>
            </a:r>
            <a:r>
              <a:rPr lang="en-CA" dirty="0" err="1"/>
              <a:t>l'indice</a:t>
            </a:r>
            <a:r>
              <a:rPr lang="en-CA" dirty="0"/>
              <a:t> </a:t>
            </a:r>
            <a:r>
              <a:rPr lang="en-CA" i="1" dirty="0"/>
              <a:t>fixe</a:t>
            </a:r>
            <a:r>
              <a:rPr lang="en-CA" dirty="0"/>
              <a:t> d'un </a:t>
            </a:r>
            <a:r>
              <a:rPr lang="en-CA" dirty="0" err="1"/>
              <a:t>noeud</a:t>
            </a:r>
            <a:r>
              <a:rPr lang="en-CA" dirty="0"/>
              <a:t> </a:t>
            </a:r>
            <a:r>
              <a:rPr lang="en-CA" dirty="0" err="1"/>
              <a:t>dans</a:t>
            </a:r>
            <a:r>
              <a:rPr lang="en-CA" dirty="0"/>
              <a:t> le tableau </a:t>
            </a:r>
            <a:r>
              <a:rPr lang="en-CA" dirty="0">
                <a:latin typeface="Courier" pitchFamily="49" charset="0"/>
              </a:rPr>
              <a:t>nodes</a:t>
            </a:r>
            <a:r>
              <a:rPr lang="en-CA" dirty="0"/>
              <a:t>,</a:t>
            </a:r>
          </a:p>
          <a:p>
            <a:r>
              <a:rPr lang="en-CA" dirty="0" err="1"/>
              <a:t>tandis</a:t>
            </a:r>
            <a:r>
              <a:rPr lang="en-CA" dirty="0"/>
              <a:t> </a:t>
            </a:r>
            <a:r>
              <a:rPr lang="en-CA" dirty="0" err="1"/>
              <a:t>que</a:t>
            </a:r>
            <a:r>
              <a:rPr lang="en-CA" dirty="0"/>
              <a:t> "position" </a:t>
            </a:r>
            <a:r>
              <a:rPr lang="en-CA" dirty="0" err="1"/>
              <a:t>veut</a:t>
            </a:r>
            <a:r>
              <a:rPr lang="en-CA" dirty="0"/>
              <a:t> dire la position du </a:t>
            </a:r>
            <a:r>
              <a:rPr lang="en-CA" dirty="0" err="1"/>
              <a:t>noeud</a:t>
            </a:r>
            <a:r>
              <a:rPr lang="en-CA" dirty="0"/>
              <a:t> </a:t>
            </a:r>
            <a:r>
              <a:rPr lang="en-CA" dirty="0" err="1"/>
              <a:t>dans</a:t>
            </a:r>
            <a:r>
              <a:rPr lang="en-CA" dirty="0"/>
              <a:t> </a:t>
            </a:r>
            <a:r>
              <a:rPr lang="en-CA" dirty="0" err="1"/>
              <a:t>l'ordonnancement</a:t>
            </a:r>
            <a:r>
              <a:rPr lang="en-CA" dirty="0"/>
              <a:t>.</a:t>
            </a:r>
          </a:p>
          <a:p>
            <a:endParaRPr lang="en-CA" dirty="0" smtClean="0"/>
          </a:p>
          <a:p>
            <a:r>
              <a:rPr lang="en-CA" dirty="0" smtClean="0"/>
              <a:t>Nous </a:t>
            </a:r>
            <a:r>
              <a:rPr lang="en-CA" dirty="0" err="1" smtClean="0"/>
              <a:t>définissons</a:t>
            </a:r>
            <a:r>
              <a:rPr lang="en-CA" dirty="0" smtClean="0"/>
              <a:t> </a:t>
            </a:r>
            <a:r>
              <a:rPr lang="en-CA" dirty="0" err="1" smtClean="0"/>
              <a:t>deux</a:t>
            </a:r>
            <a:r>
              <a:rPr lang="en-CA" dirty="0" smtClean="0"/>
              <a:t> tableaux pour </a:t>
            </a:r>
            <a:r>
              <a:rPr lang="en-CA" dirty="0" err="1" smtClean="0"/>
              <a:t>traduire</a:t>
            </a:r>
            <a:r>
              <a:rPr lang="en-CA" dirty="0" smtClean="0"/>
              <a:t> entre </a:t>
            </a:r>
            <a:r>
              <a:rPr lang="en-CA" dirty="0" err="1" smtClean="0"/>
              <a:t>l’index</a:t>
            </a:r>
            <a:r>
              <a:rPr lang="en-CA" dirty="0" smtClean="0"/>
              <a:t> et la position:</a:t>
            </a:r>
            <a:endParaRPr lang="en-CA" dirty="0"/>
          </a:p>
          <a:p>
            <a:endParaRPr lang="en-CA" dirty="0"/>
          </a:p>
          <a:p>
            <a:r>
              <a:rPr lang="en-CA" dirty="0"/>
              <a:t>private </a:t>
            </a:r>
            <a:r>
              <a:rPr lang="en-CA" dirty="0" err="1"/>
              <a:t>int</a:t>
            </a:r>
            <a:r>
              <a:rPr lang="en-CA" dirty="0"/>
              <a:t> </a:t>
            </a:r>
            <a:r>
              <a:rPr lang="en-CA" dirty="0" smtClean="0"/>
              <a:t>[ ] </a:t>
            </a:r>
            <a:r>
              <a:rPr lang="en-CA" dirty="0" err="1"/>
              <a:t>mapIndexToPosition</a:t>
            </a:r>
            <a:r>
              <a:rPr lang="en-CA" dirty="0"/>
              <a:t> = ...;</a:t>
            </a:r>
          </a:p>
          <a:p>
            <a:r>
              <a:rPr lang="en-CA" dirty="0"/>
              <a:t>private </a:t>
            </a:r>
            <a:r>
              <a:rPr lang="en-CA" dirty="0" err="1"/>
              <a:t>int</a:t>
            </a:r>
            <a:r>
              <a:rPr lang="en-CA" dirty="0"/>
              <a:t> </a:t>
            </a:r>
            <a:r>
              <a:rPr lang="en-CA" dirty="0" smtClean="0"/>
              <a:t>[ ] </a:t>
            </a:r>
            <a:r>
              <a:rPr lang="en-CA" dirty="0" err="1"/>
              <a:t>mapPositionToIndex</a:t>
            </a:r>
            <a:r>
              <a:rPr lang="en-CA" dirty="0"/>
              <a:t> = ...;</a:t>
            </a:r>
          </a:p>
          <a:p>
            <a:endParaRPr lang="en-CA" dirty="0"/>
          </a:p>
          <a:p>
            <a:r>
              <a:rPr lang="en-CA" dirty="0"/>
              <a:t>public class </a:t>
            </a:r>
            <a:r>
              <a:rPr lang="en-CA" dirty="0" err="1"/>
              <a:t>BarycentricData</a:t>
            </a:r>
            <a:r>
              <a:rPr lang="en-CA" dirty="0"/>
              <a:t> {</a:t>
            </a:r>
          </a:p>
          <a:p>
            <a:r>
              <a:rPr lang="en-CA" dirty="0"/>
              <a:t>	public </a:t>
            </a:r>
            <a:r>
              <a:rPr lang="en-CA" dirty="0" err="1"/>
              <a:t>int</a:t>
            </a:r>
            <a:r>
              <a:rPr lang="en-CA" dirty="0"/>
              <a:t> index = -1; // index of node</a:t>
            </a:r>
          </a:p>
          <a:p>
            <a:r>
              <a:rPr lang="en-CA" dirty="0"/>
              <a:t>	public float average = -1; // average position of neighbors of the node</a:t>
            </a:r>
          </a:p>
          <a:p>
            <a:r>
              <a:rPr lang="en-CA" dirty="0"/>
              <a:t>}</a:t>
            </a:r>
          </a:p>
          <a:p>
            <a:endParaRPr lang="en-CA" dirty="0"/>
          </a:p>
          <a:p>
            <a:r>
              <a:rPr lang="en-CA" dirty="0"/>
              <a:t>public class </a:t>
            </a:r>
            <a:r>
              <a:rPr lang="en-CA" dirty="0" err="1"/>
              <a:t>BarycentricDataComparator</a:t>
            </a:r>
            <a:r>
              <a:rPr lang="en-CA" dirty="0"/>
              <a:t> implements Comparator&lt;</a:t>
            </a:r>
            <a:r>
              <a:rPr lang="en-CA" dirty="0" err="1"/>
              <a:t>BarycentricData</a:t>
            </a:r>
            <a:r>
              <a:rPr lang="en-CA" dirty="0"/>
              <a:t>&gt; {</a:t>
            </a:r>
          </a:p>
          <a:p>
            <a:r>
              <a:rPr lang="en-CA" dirty="0" smtClean="0"/>
              <a:t>   public </a:t>
            </a:r>
            <a:r>
              <a:rPr lang="en-CA" dirty="0" err="1"/>
              <a:t>int</a:t>
            </a:r>
            <a:r>
              <a:rPr lang="en-CA" dirty="0"/>
              <a:t> compare( </a:t>
            </a:r>
            <a:r>
              <a:rPr lang="en-CA" dirty="0" err="1"/>
              <a:t>BarycentricData</a:t>
            </a:r>
            <a:r>
              <a:rPr lang="en-CA" dirty="0"/>
              <a:t> a, </a:t>
            </a:r>
            <a:r>
              <a:rPr lang="en-CA" dirty="0" err="1"/>
              <a:t>BarycentricData</a:t>
            </a:r>
            <a:r>
              <a:rPr lang="en-CA" dirty="0"/>
              <a:t> b ) {</a:t>
            </a:r>
          </a:p>
          <a:p>
            <a:r>
              <a:rPr lang="en-CA" dirty="0" smtClean="0"/>
              <a:t>      return </a:t>
            </a:r>
            <a:r>
              <a:rPr lang="en-CA" dirty="0"/>
              <a:t>( </a:t>
            </a:r>
            <a:r>
              <a:rPr lang="en-CA" dirty="0" err="1"/>
              <a:t>a.average</a:t>
            </a:r>
            <a:r>
              <a:rPr lang="en-CA" dirty="0"/>
              <a:t> &lt; </a:t>
            </a:r>
            <a:r>
              <a:rPr lang="en-CA" dirty="0" err="1"/>
              <a:t>b.average</a:t>
            </a:r>
            <a:r>
              <a:rPr lang="en-CA" dirty="0"/>
              <a:t> ) ? -1 : ((</a:t>
            </a:r>
            <a:r>
              <a:rPr lang="en-CA" dirty="0" err="1"/>
              <a:t>a.average</a:t>
            </a:r>
            <a:r>
              <a:rPr lang="en-CA" dirty="0"/>
              <a:t> &gt; </a:t>
            </a:r>
            <a:r>
              <a:rPr lang="en-CA" dirty="0" err="1"/>
              <a:t>b.average</a:t>
            </a:r>
            <a:r>
              <a:rPr lang="en-CA" dirty="0"/>
              <a:t>) ? 1 : 0);</a:t>
            </a:r>
          </a:p>
          <a:p>
            <a:r>
              <a:rPr lang="en-CA" dirty="0" smtClean="0"/>
              <a:t>   }</a:t>
            </a:r>
            <a:endParaRPr lang="en-CA" dirty="0"/>
          </a:p>
          <a:p>
            <a:r>
              <a:rPr lang="en-CA" dirty="0"/>
              <a:t>}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708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86916"/>
            <a:ext cx="914400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public </a:t>
            </a:r>
            <a:r>
              <a:rPr lang="en-CA" sz="1400" dirty="0"/>
              <a:t>void </a:t>
            </a:r>
            <a:r>
              <a:rPr lang="en-CA" sz="1400" dirty="0" err="1"/>
              <a:t>reorderNodesWithBarycentricHeuristic</a:t>
            </a:r>
            <a:r>
              <a:rPr lang="en-CA" sz="1400" dirty="0"/>
              <a:t>() {</a:t>
            </a:r>
          </a:p>
          <a:p>
            <a:r>
              <a:rPr lang="en-CA" sz="1400" dirty="0" smtClean="0"/>
              <a:t>    </a:t>
            </a:r>
            <a:r>
              <a:rPr lang="en-CA" sz="1400" dirty="0" err="1"/>
              <a:t>BarycentricData</a:t>
            </a:r>
            <a:r>
              <a:rPr lang="en-CA" sz="1400" dirty="0"/>
              <a:t>[] </a:t>
            </a:r>
            <a:r>
              <a:rPr lang="en-CA" sz="1400" dirty="0" err="1"/>
              <a:t>tempData</a:t>
            </a:r>
            <a:r>
              <a:rPr lang="en-CA" sz="1400" dirty="0"/>
              <a:t> = new </a:t>
            </a:r>
            <a:r>
              <a:rPr lang="en-CA" sz="1400" dirty="0" err="1"/>
              <a:t>BarycentricData</a:t>
            </a:r>
            <a:r>
              <a:rPr lang="en-CA" sz="1400" dirty="0"/>
              <a:t>[ </a:t>
            </a:r>
            <a:r>
              <a:rPr lang="en-CA" sz="1400" dirty="0" err="1"/>
              <a:t>nodes.size</a:t>
            </a:r>
            <a:r>
              <a:rPr lang="en-CA" sz="1400" dirty="0"/>
              <a:t>() ];</a:t>
            </a:r>
          </a:p>
          <a:p>
            <a:r>
              <a:rPr lang="en-CA" sz="1400" dirty="0"/>
              <a:t> </a:t>
            </a:r>
            <a:r>
              <a:rPr lang="en-CA" sz="1400" dirty="0" smtClean="0"/>
              <a:t>   </a:t>
            </a:r>
            <a:r>
              <a:rPr lang="en-CA" sz="1400" dirty="0"/>
              <a:t>for ( </a:t>
            </a:r>
            <a:r>
              <a:rPr lang="en-CA" sz="1400" dirty="0" err="1"/>
              <a:t>int</a:t>
            </a:r>
            <a:r>
              <a:rPr lang="en-CA" sz="1400" dirty="0"/>
              <a:t> position = 0; position &lt; </a:t>
            </a:r>
            <a:r>
              <a:rPr lang="en-CA" sz="1400" dirty="0" err="1"/>
              <a:t>nodes.size</a:t>
            </a:r>
            <a:r>
              <a:rPr lang="en-CA" sz="1400" dirty="0"/>
              <a:t>(); position++ </a:t>
            </a:r>
            <a:r>
              <a:rPr lang="en-CA" sz="1400" dirty="0" smtClean="0"/>
              <a:t>) </a:t>
            </a:r>
            <a:r>
              <a:rPr lang="en-CA" sz="1400" dirty="0" err="1" smtClean="0"/>
              <a:t>tempData</a:t>
            </a:r>
            <a:r>
              <a:rPr lang="en-CA" sz="1400" dirty="0" smtClean="0"/>
              <a:t>[position</a:t>
            </a:r>
            <a:r>
              <a:rPr lang="en-CA" sz="1400" dirty="0"/>
              <a:t>] = new </a:t>
            </a:r>
            <a:r>
              <a:rPr lang="en-CA" sz="1400" dirty="0" err="1"/>
              <a:t>BarycentricData</a:t>
            </a:r>
            <a:r>
              <a:rPr lang="en-CA" sz="1400" dirty="0" smtClean="0"/>
              <a:t>();</a:t>
            </a:r>
          </a:p>
          <a:p>
            <a:r>
              <a:rPr lang="en-CA" sz="1400" dirty="0" smtClean="0"/>
              <a:t>    </a:t>
            </a:r>
            <a:r>
              <a:rPr lang="en-CA" sz="1400" dirty="0" err="1" smtClean="0"/>
              <a:t>int</a:t>
            </a:r>
            <a:r>
              <a:rPr lang="en-CA" sz="1400" dirty="0" smtClean="0"/>
              <a:t> </a:t>
            </a:r>
            <a:r>
              <a:rPr lang="en-CA" sz="1400" dirty="0" err="1" smtClean="0"/>
              <a:t>maxIterations</a:t>
            </a:r>
            <a:r>
              <a:rPr lang="en-CA" sz="1400" dirty="0" smtClean="0"/>
              <a:t> = 3 * </a:t>
            </a:r>
            <a:r>
              <a:rPr lang="en-CA" sz="1400" dirty="0" err="1" smtClean="0"/>
              <a:t>nodes.size</a:t>
            </a:r>
            <a:r>
              <a:rPr lang="en-CA" sz="1400" dirty="0" smtClean="0"/>
              <a:t>();</a:t>
            </a:r>
          </a:p>
          <a:p>
            <a:r>
              <a:rPr lang="en-CA" sz="1400" dirty="0" smtClean="0"/>
              <a:t>    final </a:t>
            </a:r>
            <a:r>
              <a:rPr lang="en-CA" sz="1400" dirty="0"/>
              <a:t>float </a:t>
            </a:r>
            <a:r>
              <a:rPr lang="en-CA" sz="1400" dirty="0" err="1"/>
              <a:t>currentPositionWeight</a:t>
            </a:r>
            <a:r>
              <a:rPr lang="en-CA" sz="1400" dirty="0"/>
              <a:t> = 1.1f;</a:t>
            </a:r>
          </a:p>
          <a:p>
            <a:r>
              <a:rPr lang="en-CA" sz="1400" dirty="0"/>
              <a:t>   </a:t>
            </a:r>
            <a:r>
              <a:rPr lang="en-CA" sz="1400" dirty="0" smtClean="0"/>
              <a:t> for </a:t>
            </a:r>
            <a:r>
              <a:rPr lang="en-CA" sz="1400" dirty="0"/>
              <a:t>( </a:t>
            </a:r>
            <a:r>
              <a:rPr lang="en-CA" sz="1400" dirty="0" err="1"/>
              <a:t>int</a:t>
            </a:r>
            <a:r>
              <a:rPr lang="en-CA" sz="1400" dirty="0"/>
              <a:t> a = 0; a &lt; </a:t>
            </a:r>
            <a:r>
              <a:rPr lang="en-CA" sz="1400" dirty="0" err="1"/>
              <a:t>maxIterations</a:t>
            </a:r>
            <a:r>
              <a:rPr lang="en-CA" sz="1400" dirty="0"/>
              <a:t>; a++ ) {</a:t>
            </a:r>
          </a:p>
          <a:p>
            <a:r>
              <a:rPr lang="en-CA" sz="1400" dirty="0"/>
              <a:t>    </a:t>
            </a:r>
            <a:r>
              <a:rPr lang="en-CA" sz="1400" dirty="0" smtClean="0"/>
              <a:t>    </a:t>
            </a:r>
            <a:r>
              <a:rPr lang="en-CA" sz="1400" dirty="0"/>
              <a:t>for ( </a:t>
            </a:r>
            <a:r>
              <a:rPr lang="en-CA" sz="1400" dirty="0" err="1"/>
              <a:t>int</a:t>
            </a:r>
            <a:r>
              <a:rPr lang="en-CA" sz="1400" dirty="0"/>
              <a:t> position = 0; position &lt; </a:t>
            </a:r>
            <a:r>
              <a:rPr lang="en-CA" sz="1400" dirty="0" err="1"/>
              <a:t>nodes.size</a:t>
            </a:r>
            <a:r>
              <a:rPr lang="en-CA" sz="1400" dirty="0"/>
              <a:t>(); position++ ) {</a:t>
            </a:r>
          </a:p>
          <a:p>
            <a:r>
              <a:rPr lang="en-CA" sz="1400" dirty="0"/>
              <a:t>      </a:t>
            </a:r>
            <a:r>
              <a:rPr lang="en-CA" sz="1400" dirty="0" smtClean="0"/>
              <a:t>      </a:t>
            </a:r>
            <a:r>
              <a:rPr lang="en-CA" sz="1400" dirty="0" err="1"/>
              <a:t>tempData</a:t>
            </a:r>
            <a:r>
              <a:rPr lang="en-CA" sz="1400" dirty="0"/>
              <a:t>[position].index = </a:t>
            </a:r>
            <a:r>
              <a:rPr lang="en-CA" sz="1400" dirty="0" err="1"/>
              <a:t>mapPositionToIndex</a:t>
            </a:r>
            <a:r>
              <a:rPr lang="en-CA" sz="1400" dirty="0"/>
              <a:t>[ position ];</a:t>
            </a:r>
          </a:p>
          <a:p>
            <a:r>
              <a:rPr lang="en-CA" sz="1400" dirty="0"/>
              <a:t>   </a:t>
            </a:r>
            <a:r>
              <a:rPr lang="en-CA" sz="1400" dirty="0" smtClean="0"/>
              <a:t>         </a:t>
            </a:r>
            <a:r>
              <a:rPr lang="en-CA" sz="1400" dirty="0" err="1"/>
              <a:t>tempData</a:t>
            </a:r>
            <a:r>
              <a:rPr lang="en-CA" sz="1400" dirty="0"/>
              <a:t>[position].average = position * </a:t>
            </a:r>
            <a:r>
              <a:rPr lang="en-CA" sz="1400" dirty="0" err="1"/>
              <a:t>currentPositionWeight</a:t>
            </a:r>
            <a:r>
              <a:rPr lang="en-CA" sz="1400" dirty="0"/>
              <a:t>;</a:t>
            </a:r>
          </a:p>
          <a:p>
            <a:r>
              <a:rPr lang="en-CA" sz="1400" dirty="0"/>
              <a:t>   </a:t>
            </a:r>
            <a:r>
              <a:rPr lang="en-CA" sz="1400" dirty="0" smtClean="0"/>
              <a:t>     </a:t>
            </a:r>
            <a:r>
              <a:rPr lang="en-CA" sz="1400" dirty="0"/>
              <a:t>}</a:t>
            </a:r>
          </a:p>
          <a:p>
            <a:r>
              <a:rPr lang="en-CA" sz="1400" dirty="0" smtClean="0"/>
              <a:t>        </a:t>
            </a:r>
            <a:r>
              <a:rPr lang="en-CA" sz="1400" dirty="0"/>
              <a:t>for ( </a:t>
            </a:r>
            <a:r>
              <a:rPr lang="en-CA" sz="1400" dirty="0" err="1"/>
              <a:t>int</a:t>
            </a:r>
            <a:r>
              <a:rPr lang="en-CA" sz="1400" dirty="0"/>
              <a:t> n1_index = 0; n1_index &lt; </a:t>
            </a:r>
            <a:r>
              <a:rPr lang="en-CA" sz="1400" dirty="0" err="1"/>
              <a:t>nodes.size</a:t>
            </a:r>
            <a:r>
              <a:rPr lang="en-CA" sz="1400" dirty="0"/>
              <a:t>(); ++n1_index ) </a:t>
            </a:r>
            <a:r>
              <a:rPr lang="en-CA" sz="1400" dirty="0" smtClean="0"/>
              <a:t>{ // </a:t>
            </a:r>
            <a:r>
              <a:rPr lang="en-CA" sz="1400" dirty="0"/>
              <a:t>compute average </a:t>
            </a:r>
            <a:r>
              <a:rPr lang="en-CA" sz="1400" dirty="0" smtClean="0"/>
              <a:t>positions of neighbors</a:t>
            </a:r>
            <a:endParaRPr lang="en-CA" sz="1400" dirty="0"/>
          </a:p>
          <a:p>
            <a:r>
              <a:rPr lang="en-CA" sz="1400" dirty="0"/>
              <a:t>     </a:t>
            </a:r>
            <a:r>
              <a:rPr lang="en-CA" sz="1400" dirty="0" smtClean="0"/>
              <a:t>       </a:t>
            </a:r>
            <a:r>
              <a:rPr lang="en-CA" sz="1400" dirty="0"/>
              <a:t>Node n1 = </a:t>
            </a:r>
            <a:r>
              <a:rPr lang="en-CA" sz="1400" dirty="0" err="1"/>
              <a:t>nodes.get</a:t>
            </a:r>
            <a:r>
              <a:rPr lang="en-CA" sz="1400" dirty="0"/>
              <a:t>( n1_index );</a:t>
            </a:r>
          </a:p>
          <a:p>
            <a:r>
              <a:rPr lang="en-CA" sz="1400" dirty="0"/>
              <a:t>          </a:t>
            </a:r>
            <a:r>
              <a:rPr lang="en-CA" sz="1400" dirty="0" smtClean="0"/>
              <a:t>  </a:t>
            </a:r>
            <a:r>
              <a:rPr lang="en-CA" sz="1400" dirty="0" err="1" smtClean="0"/>
              <a:t>int</a:t>
            </a:r>
            <a:r>
              <a:rPr lang="en-CA" sz="1400" dirty="0" smtClean="0"/>
              <a:t> </a:t>
            </a:r>
            <a:r>
              <a:rPr lang="en-CA" sz="1400" dirty="0"/>
              <a:t>n1_position = </a:t>
            </a:r>
            <a:r>
              <a:rPr lang="en-CA" sz="1400" dirty="0" err="1"/>
              <a:t>mapIndexToPosition</a:t>
            </a:r>
            <a:r>
              <a:rPr lang="en-CA" sz="1400" dirty="0"/>
              <a:t>[ n1_index ];</a:t>
            </a:r>
          </a:p>
          <a:p>
            <a:r>
              <a:rPr lang="en-CA" sz="1400" dirty="0"/>
              <a:t>       </a:t>
            </a:r>
            <a:r>
              <a:rPr lang="en-CA" sz="1400" dirty="0" smtClean="0"/>
              <a:t>     </a:t>
            </a:r>
            <a:r>
              <a:rPr lang="en-CA" sz="1400" dirty="0"/>
              <a:t>for ( Node n2 : n1.neighbours ) {</a:t>
            </a:r>
          </a:p>
          <a:p>
            <a:r>
              <a:rPr lang="en-CA" sz="1400" dirty="0"/>
              <a:t>       </a:t>
            </a:r>
            <a:r>
              <a:rPr lang="en-CA" sz="1400" dirty="0" smtClean="0"/>
              <a:t>         </a:t>
            </a:r>
            <a:r>
              <a:rPr lang="en-CA" sz="1400" dirty="0" err="1"/>
              <a:t>int</a:t>
            </a:r>
            <a:r>
              <a:rPr lang="en-CA" sz="1400" dirty="0"/>
              <a:t> n2_index = </a:t>
            </a:r>
            <a:r>
              <a:rPr lang="en-CA" sz="1400" dirty="0" err="1"/>
              <a:t>network.getIndexOfNode</a:t>
            </a:r>
            <a:r>
              <a:rPr lang="en-CA" sz="1400" dirty="0"/>
              <a:t>( n2 );</a:t>
            </a:r>
          </a:p>
          <a:p>
            <a:r>
              <a:rPr lang="en-CA" sz="1400" dirty="0"/>
              <a:t>        </a:t>
            </a:r>
            <a:r>
              <a:rPr lang="en-CA" sz="1400" dirty="0" smtClean="0"/>
              <a:t>        </a:t>
            </a:r>
            <a:r>
              <a:rPr lang="en-CA" sz="1400" dirty="0" err="1"/>
              <a:t>int</a:t>
            </a:r>
            <a:r>
              <a:rPr lang="en-CA" sz="1400" dirty="0"/>
              <a:t> n2_position = </a:t>
            </a:r>
            <a:r>
              <a:rPr lang="en-CA" sz="1400" dirty="0" err="1"/>
              <a:t>mapIndexToPosition</a:t>
            </a:r>
            <a:r>
              <a:rPr lang="en-CA" sz="1400" dirty="0"/>
              <a:t>[ n2_index ];</a:t>
            </a:r>
          </a:p>
          <a:p>
            <a:r>
              <a:rPr lang="en-CA" sz="1400" dirty="0"/>
              <a:t>         </a:t>
            </a:r>
            <a:r>
              <a:rPr lang="en-CA" sz="1400" dirty="0" smtClean="0"/>
              <a:t>       </a:t>
            </a:r>
            <a:r>
              <a:rPr lang="en-CA" sz="1400" dirty="0" err="1"/>
              <a:t>tempData</a:t>
            </a:r>
            <a:r>
              <a:rPr lang="en-CA" sz="1400" dirty="0"/>
              <a:t>[ n1_position ].average += n2_position;</a:t>
            </a:r>
          </a:p>
          <a:p>
            <a:r>
              <a:rPr lang="en-CA" sz="1400" dirty="0"/>
              <a:t>      </a:t>
            </a:r>
            <a:r>
              <a:rPr lang="en-CA" sz="1400" dirty="0" smtClean="0"/>
              <a:t>      </a:t>
            </a:r>
            <a:r>
              <a:rPr lang="en-CA" sz="1400" dirty="0"/>
              <a:t>}</a:t>
            </a:r>
          </a:p>
          <a:p>
            <a:r>
              <a:rPr lang="en-CA" sz="1400" dirty="0"/>
              <a:t>      </a:t>
            </a:r>
            <a:r>
              <a:rPr lang="en-CA" sz="1400" dirty="0" smtClean="0"/>
              <a:t>      </a:t>
            </a:r>
            <a:r>
              <a:rPr lang="en-CA" sz="1400" dirty="0" err="1"/>
              <a:t>tempData</a:t>
            </a:r>
            <a:r>
              <a:rPr lang="en-CA" sz="1400" dirty="0"/>
              <a:t>[ n1_position ].average /= ( n1.neighbours.size() + </a:t>
            </a:r>
            <a:r>
              <a:rPr lang="en-CA" sz="1400" dirty="0" err="1"/>
              <a:t>currentPositionWeight</a:t>
            </a:r>
            <a:r>
              <a:rPr lang="en-CA" sz="1400" dirty="0"/>
              <a:t> );</a:t>
            </a:r>
          </a:p>
          <a:p>
            <a:r>
              <a:rPr lang="en-CA" sz="1400" dirty="0"/>
              <a:t>    </a:t>
            </a:r>
            <a:r>
              <a:rPr lang="en-CA" sz="1400" dirty="0" smtClean="0"/>
              <a:t>    </a:t>
            </a:r>
            <a:r>
              <a:rPr lang="en-CA" sz="1400" dirty="0"/>
              <a:t>}</a:t>
            </a:r>
          </a:p>
          <a:p>
            <a:r>
              <a:rPr lang="en-CA" sz="1400" dirty="0" smtClean="0"/>
              <a:t>        </a:t>
            </a:r>
            <a:r>
              <a:rPr lang="en-CA" sz="1400" dirty="0" err="1"/>
              <a:t>Arrays.sort</a:t>
            </a:r>
            <a:r>
              <a:rPr lang="en-CA" sz="1400" dirty="0"/>
              <a:t>( </a:t>
            </a:r>
            <a:r>
              <a:rPr lang="en-CA" sz="1400" dirty="0" err="1"/>
              <a:t>tempData</a:t>
            </a:r>
            <a:r>
              <a:rPr lang="en-CA" sz="1400" dirty="0"/>
              <a:t>, new </a:t>
            </a:r>
            <a:r>
              <a:rPr lang="en-CA" sz="1400" dirty="0" err="1"/>
              <a:t>BarycentricDataComparator</a:t>
            </a:r>
            <a:r>
              <a:rPr lang="en-CA" sz="1400" dirty="0"/>
              <a:t>() );</a:t>
            </a:r>
          </a:p>
          <a:p>
            <a:r>
              <a:rPr lang="en-CA" sz="1400" dirty="0" smtClean="0"/>
              <a:t>        </a:t>
            </a:r>
            <a:r>
              <a:rPr lang="en-CA" sz="1400" dirty="0" err="1"/>
              <a:t>boolean</a:t>
            </a:r>
            <a:r>
              <a:rPr lang="en-CA" sz="1400" dirty="0"/>
              <a:t> </a:t>
            </a:r>
            <a:r>
              <a:rPr lang="en-CA" sz="1400" dirty="0" err="1"/>
              <a:t>changeDetected</a:t>
            </a:r>
            <a:r>
              <a:rPr lang="en-CA" sz="1400" dirty="0"/>
              <a:t> = false;</a:t>
            </a:r>
          </a:p>
          <a:p>
            <a:r>
              <a:rPr lang="en-CA" sz="1400" dirty="0"/>
              <a:t>    </a:t>
            </a:r>
            <a:r>
              <a:rPr lang="en-CA" sz="1400" dirty="0" smtClean="0"/>
              <a:t>    </a:t>
            </a:r>
            <a:r>
              <a:rPr lang="en-CA" sz="1400" dirty="0"/>
              <a:t>for ( </a:t>
            </a:r>
            <a:r>
              <a:rPr lang="en-CA" sz="1400" dirty="0" err="1"/>
              <a:t>int</a:t>
            </a:r>
            <a:r>
              <a:rPr lang="en-CA" sz="1400" dirty="0"/>
              <a:t> position = 0; position &lt; </a:t>
            </a:r>
            <a:r>
              <a:rPr lang="en-CA" sz="1400" dirty="0" err="1"/>
              <a:t>nodes.size</a:t>
            </a:r>
            <a:r>
              <a:rPr lang="en-CA" sz="1400" dirty="0"/>
              <a:t>(); ++ position ) {</a:t>
            </a:r>
          </a:p>
          <a:p>
            <a:r>
              <a:rPr lang="en-CA" sz="1400" dirty="0"/>
              <a:t>    </a:t>
            </a:r>
            <a:r>
              <a:rPr lang="en-CA" sz="1400" dirty="0" smtClean="0"/>
              <a:t>        </a:t>
            </a:r>
            <a:r>
              <a:rPr lang="en-CA" sz="1400" dirty="0" err="1"/>
              <a:t>int</a:t>
            </a:r>
            <a:r>
              <a:rPr lang="en-CA" sz="1400" dirty="0"/>
              <a:t> index = </a:t>
            </a:r>
            <a:r>
              <a:rPr lang="en-CA" sz="1400" dirty="0" err="1"/>
              <a:t>tempData</a:t>
            </a:r>
            <a:r>
              <a:rPr lang="en-CA" sz="1400" dirty="0"/>
              <a:t>[ position ].index;</a:t>
            </a:r>
          </a:p>
          <a:p>
            <a:r>
              <a:rPr lang="en-CA" sz="1400" dirty="0"/>
              <a:t>     </a:t>
            </a:r>
            <a:r>
              <a:rPr lang="en-CA" sz="1400" dirty="0" smtClean="0"/>
              <a:t>       </a:t>
            </a:r>
            <a:r>
              <a:rPr lang="en-CA" sz="1400" dirty="0" err="1"/>
              <a:t>changeDetected</a:t>
            </a:r>
            <a:r>
              <a:rPr lang="en-CA" sz="1400" dirty="0"/>
              <a:t> = </a:t>
            </a:r>
            <a:r>
              <a:rPr lang="en-CA" sz="1400" dirty="0" err="1"/>
              <a:t>changeDetected</a:t>
            </a:r>
            <a:r>
              <a:rPr lang="en-CA" sz="1400" dirty="0"/>
              <a:t> || ( </a:t>
            </a:r>
            <a:r>
              <a:rPr lang="en-CA" sz="1400" dirty="0" err="1"/>
              <a:t>mapIndexToPosition</a:t>
            </a:r>
            <a:r>
              <a:rPr lang="en-CA" sz="1400" dirty="0"/>
              <a:t>[ index ] != position );</a:t>
            </a:r>
          </a:p>
          <a:p>
            <a:r>
              <a:rPr lang="en-CA" sz="1400" dirty="0"/>
              <a:t>      </a:t>
            </a:r>
            <a:r>
              <a:rPr lang="en-CA" sz="1400" dirty="0" smtClean="0"/>
              <a:t>      </a:t>
            </a:r>
            <a:r>
              <a:rPr lang="en-CA" sz="1400" dirty="0" err="1"/>
              <a:t>mapIndexToPosition</a:t>
            </a:r>
            <a:r>
              <a:rPr lang="en-CA" sz="1400" dirty="0"/>
              <a:t>[ index ] = position;</a:t>
            </a:r>
          </a:p>
          <a:p>
            <a:r>
              <a:rPr lang="en-CA" sz="1400" dirty="0"/>
              <a:t>    </a:t>
            </a:r>
            <a:r>
              <a:rPr lang="en-CA" sz="1400" dirty="0" smtClean="0"/>
              <a:t>        </a:t>
            </a:r>
            <a:r>
              <a:rPr lang="en-CA" sz="1400" dirty="0" err="1"/>
              <a:t>mapPositionToIndex</a:t>
            </a:r>
            <a:r>
              <a:rPr lang="en-CA" sz="1400" dirty="0"/>
              <a:t>[ position ] = index;</a:t>
            </a:r>
          </a:p>
          <a:p>
            <a:r>
              <a:rPr lang="en-CA" sz="1400" dirty="0"/>
              <a:t>    </a:t>
            </a:r>
            <a:r>
              <a:rPr lang="en-CA" sz="1400" dirty="0" smtClean="0"/>
              <a:t>    </a:t>
            </a:r>
            <a:r>
              <a:rPr lang="en-CA" sz="1400" dirty="0"/>
              <a:t>}</a:t>
            </a:r>
          </a:p>
          <a:p>
            <a:r>
              <a:rPr lang="en-CA" sz="1400" dirty="0"/>
              <a:t>    </a:t>
            </a:r>
            <a:r>
              <a:rPr lang="en-CA" sz="1400" dirty="0" smtClean="0"/>
              <a:t>    </a:t>
            </a:r>
            <a:r>
              <a:rPr lang="en-CA" sz="1400" dirty="0"/>
              <a:t>if ( ! </a:t>
            </a:r>
            <a:r>
              <a:rPr lang="en-CA" sz="1400" dirty="0" err="1"/>
              <a:t>changeDetected</a:t>
            </a:r>
            <a:r>
              <a:rPr lang="en-CA" sz="1400" dirty="0"/>
              <a:t> ) break;</a:t>
            </a:r>
          </a:p>
          <a:p>
            <a:r>
              <a:rPr lang="en-CA" sz="1400" dirty="0"/>
              <a:t>  </a:t>
            </a:r>
            <a:r>
              <a:rPr lang="en-CA" sz="1400" dirty="0" smtClean="0"/>
              <a:t>  </a:t>
            </a:r>
            <a:r>
              <a:rPr lang="en-CA" sz="1400" dirty="0"/>
              <a:t>}</a:t>
            </a:r>
          </a:p>
          <a:p>
            <a:r>
              <a:rPr lang="en-CA" sz="14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84237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re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pPr eaLnBrk="1" hangingPunct="1"/>
            <a:r>
              <a:rPr lang="fr-CA" sz="3600" smtClean="0"/>
              <a:t>Visualisation de musique</a:t>
            </a:r>
            <a:br>
              <a:rPr lang="fr-CA" sz="3600" smtClean="0"/>
            </a:br>
            <a:r>
              <a:rPr lang="fr-CA" sz="3600" smtClean="0"/>
              <a:t>(Martin Wattenberg, 2001)</a:t>
            </a:r>
          </a:p>
        </p:txBody>
      </p:sp>
      <p:pic>
        <p:nvPicPr>
          <p:cNvPr id="41987" name="Picture 2" descr="C:\Users\mjm\Desktop\SAT_talk\source\arcDiagram-Beethoven-MoonlightSonat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1214438"/>
            <a:ext cx="48577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3" descr="C:\Users\mjm\Desktop\SAT_talk\source\arcDiagram-TalkingHeads-AsSheWa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1963738"/>
            <a:ext cx="33575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ZoneTexte 5"/>
          <p:cNvSpPr txBox="1">
            <a:spLocks noChangeArrowheads="1"/>
          </p:cNvSpPr>
          <p:nvPr/>
        </p:nvSpPr>
        <p:spPr bwMode="auto">
          <a:xfrm>
            <a:off x="928688" y="6000750"/>
            <a:ext cx="3357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 sz="2400" smtClean="0">
                <a:solidFill>
                  <a:prstClr val="black"/>
                </a:solidFill>
                <a:latin typeface="Calibri" pitchFamily="34" charset="0"/>
              </a:rPr>
              <a:t>Beethoven, </a:t>
            </a:r>
            <a:r>
              <a:rPr lang="fr-CA" sz="2400" i="1" smtClean="0">
                <a:solidFill>
                  <a:prstClr val="black"/>
                </a:solidFill>
                <a:latin typeface="Calibri" pitchFamily="34" charset="0"/>
              </a:rPr>
              <a:t>Clair de lune</a:t>
            </a:r>
          </a:p>
        </p:txBody>
      </p:sp>
      <p:sp>
        <p:nvSpPr>
          <p:cNvPr id="41990" name="ZoneTexte 6"/>
          <p:cNvSpPr txBox="1">
            <a:spLocks noChangeArrowheads="1"/>
          </p:cNvSpPr>
          <p:nvPr/>
        </p:nvSpPr>
        <p:spPr bwMode="auto">
          <a:xfrm>
            <a:off x="5219700" y="6000750"/>
            <a:ext cx="3924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 sz="2400" smtClean="0">
                <a:solidFill>
                  <a:prstClr val="black"/>
                </a:solidFill>
                <a:latin typeface="Calibri" pitchFamily="34" charset="0"/>
              </a:rPr>
              <a:t>Talking Heads, </a:t>
            </a:r>
            <a:r>
              <a:rPr lang="fr-CA" sz="2400" i="1" smtClean="0">
                <a:solidFill>
                  <a:prstClr val="black"/>
                </a:solidFill>
                <a:latin typeface="Calibri" pitchFamily="34" charset="0"/>
              </a:rPr>
              <a:t>As She Was</a:t>
            </a:r>
          </a:p>
        </p:txBody>
      </p:sp>
    </p:spTree>
    <p:extLst>
      <p:ext uri="{BB962C8B-B14F-4D97-AF65-F5344CB8AC3E}">
        <p14:creationId xmlns:p14="http://schemas.microsoft.com/office/powerpoint/2010/main" val="183028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re 1"/>
          <p:cNvSpPr>
            <a:spLocks noGrp="1"/>
          </p:cNvSpPr>
          <p:nvPr>
            <p:ph type="title" idx="4294967295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pPr eaLnBrk="1" hangingPunct="1"/>
            <a:r>
              <a:rPr lang="fr-CA" smtClean="0"/>
              <a:t>Takanori Makitani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4500563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00213"/>
            <a:ext cx="4500562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1619250" y="5734050"/>
            <a:ext cx="6911975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“Flight density during one week between international airports”</a:t>
            </a:r>
            <a:br>
              <a:rPr lang="en-US"/>
            </a:br>
            <a:r>
              <a:rPr lang="en-US">
                <a:hlinkClick r:id="rId5"/>
              </a:rPr>
              <a:t>http://www.visualcomplexity.com/vc/project.cfm?id=67</a:t>
            </a:r>
            <a:r>
              <a:rPr lang="en-US"/>
              <a:t/>
            </a:r>
            <a:br>
              <a:rPr lang="en-US"/>
            </a:br>
            <a:r>
              <a:rPr lang="en-US"/>
              <a:t>Idea Magazine #324 (?), diagramme originalement de 1968 (?)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sz="2800" dirty="0" smtClean="0"/>
              <a:t>Regroupements </a:t>
            </a:r>
            <a:r>
              <a:rPr lang="fr-CA" sz="2800" dirty="0" err="1" smtClean="0"/>
              <a:t>hiéarchiques</a:t>
            </a:r>
            <a:r>
              <a:rPr lang="fr-CA" sz="2800" dirty="0" smtClean="0"/>
              <a:t> des liens dans un graphe</a:t>
            </a:r>
            <a:br>
              <a:rPr lang="fr-CA" sz="2800" dirty="0" smtClean="0"/>
            </a:br>
            <a:r>
              <a:rPr lang="fr-CA" sz="2800" dirty="0" smtClean="0"/>
              <a:t>(« </a:t>
            </a:r>
            <a:r>
              <a:rPr lang="fr-CA" sz="2800" dirty="0" err="1" smtClean="0"/>
              <a:t>edge</a:t>
            </a:r>
            <a:r>
              <a:rPr lang="fr-CA" sz="2800" dirty="0" smtClean="0"/>
              <a:t> </a:t>
            </a:r>
            <a:r>
              <a:rPr lang="fr-CA" sz="2800" dirty="0" err="1" smtClean="0"/>
              <a:t>bundling</a:t>
            </a:r>
            <a:r>
              <a:rPr lang="fr-CA" sz="2800" dirty="0" smtClean="0"/>
              <a:t> ») (Danny </a:t>
            </a:r>
            <a:r>
              <a:rPr lang="fr-CA" sz="2800" dirty="0" err="1" smtClean="0"/>
              <a:t>Holten</a:t>
            </a:r>
            <a:r>
              <a:rPr lang="fr-CA" sz="2800" dirty="0" smtClean="0"/>
              <a:t>, 2006)</a:t>
            </a:r>
          </a:p>
        </p:txBody>
      </p:sp>
      <p:grpSp>
        <p:nvGrpSpPr>
          <p:cNvPr id="19459" name="Groupe 4"/>
          <p:cNvGrpSpPr>
            <a:grpSpLocks/>
          </p:cNvGrpSpPr>
          <p:nvPr/>
        </p:nvGrpSpPr>
        <p:grpSpPr bwMode="auto">
          <a:xfrm>
            <a:off x="214313" y="1785938"/>
            <a:ext cx="8715375" cy="4214812"/>
            <a:chOff x="142875" y="1785938"/>
            <a:chExt cx="8715375" cy="4214812"/>
          </a:xfrm>
        </p:grpSpPr>
        <p:pic>
          <p:nvPicPr>
            <p:cNvPr id="19460" name="Picture 2" descr="C:\Users\mjm\Desktop\SAT_talk\source\holten-infovis2006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438" y="1785938"/>
              <a:ext cx="4214812" cy="4214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1" name="Picture 3" descr="C:\Users\mjm\Desktop\SAT_talk\source\holten-infovis2006_2.png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75" y="1785938"/>
              <a:ext cx="4410075" cy="420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>
          <a:xfrm>
            <a:off x="466725" y="115888"/>
            <a:ext cx="8229600" cy="1143000"/>
          </a:xfrm>
        </p:spPr>
        <p:txBody>
          <a:bodyPr/>
          <a:lstStyle/>
          <a:p>
            <a:r>
              <a:rPr lang="en-US" sz="4000" smtClean="0"/>
              <a:t>Des visualisations de graphes relativement simples à programmer</a:t>
            </a:r>
          </a:p>
        </p:txBody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>
          <a:xfrm>
            <a:off x="179388" y="1484313"/>
            <a:ext cx="5616575" cy="4608512"/>
          </a:xfrm>
        </p:spPr>
        <p:txBody>
          <a:bodyPr/>
          <a:lstStyle/>
          <a:p>
            <a:r>
              <a:rPr lang="en-US" sz="2400" smtClean="0"/>
              <a:t>Diagramme noeud-lien avec placement par forces (“force-directed layout”)</a:t>
            </a:r>
          </a:p>
          <a:p>
            <a:r>
              <a:rPr lang="en-US" sz="2400" smtClean="0"/>
              <a:t>Diagramme en arcs</a:t>
            </a:r>
          </a:p>
          <a:p>
            <a:r>
              <a:rPr lang="en-US" sz="2400" b="1" smtClean="0"/>
              <a:t>Matrice d’adjacence</a:t>
            </a:r>
          </a:p>
          <a:p>
            <a:r>
              <a:rPr lang="en-US" sz="2400" b="1" smtClean="0"/>
              <a:t>MatLink (diagramme en arcs</a:t>
            </a:r>
            <a:br>
              <a:rPr lang="en-US" sz="2400" b="1" smtClean="0"/>
            </a:br>
            <a:r>
              <a:rPr lang="en-US" sz="2400" b="1" smtClean="0"/>
              <a:t>+ matrice d’adjacence)</a:t>
            </a:r>
          </a:p>
          <a:p>
            <a:r>
              <a:rPr lang="en-US" sz="2400" smtClean="0"/>
              <a:t>Disposition circulaire</a:t>
            </a:r>
          </a:p>
          <a:p>
            <a:r>
              <a:rPr lang="en-US" sz="2400" smtClean="0"/>
              <a:t>Disposition sur cercles concentriques</a:t>
            </a:r>
          </a:p>
          <a:p>
            <a:r>
              <a:rPr lang="en-US" sz="2400" smtClean="0"/>
              <a:t>Placement par attributs</a:t>
            </a:r>
            <a:br>
              <a:rPr lang="en-US" sz="2400" smtClean="0"/>
            </a:br>
            <a:r>
              <a:rPr lang="en-US" sz="2400" smtClean="0"/>
              <a:t>(“attribute-driven layout”)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re 1"/>
          <p:cNvSpPr>
            <a:spLocks noGrp="1"/>
          </p:cNvSpPr>
          <p:nvPr>
            <p:ph type="title" idx="4294967295"/>
          </p:nvPr>
        </p:nvSpPr>
        <p:spPr>
          <a:xfrm>
            <a:off x="78582" y="274638"/>
            <a:ext cx="7786688" cy="1143000"/>
          </a:xfrm>
        </p:spPr>
        <p:txBody>
          <a:bodyPr/>
          <a:lstStyle/>
          <a:p>
            <a:pPr eaLnBrk="1" hangingPunct="1"/>
            <a:r>
              <a:rPr lang="fr-CA" dirty="0" smtClean="0"/>
              <a:t>Un graphe en diagramme nœud-lien, et en matrice d’adjacence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5148263" y="1773238"/>
          <a:ext cx="2214562" cy="2225676"/>
        </p:xfrm>
        <a:graphic>
          <a:graphicData uri="http://schemas.openxmlformats.org/drawingml/2006/table">
            <a:tbl>
              <a:tblPr/>
              <a:tblGrid>
                <a:gridCol w="357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4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71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A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B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C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D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E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A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B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C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D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E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3062" name="ZoneTexte 7"/>
          <p:cNvSpPr txBox="1">
            <a:spLocks noChangeArrowheads="1"/>
          </p:cNvSpPr>
          <p:nvPr/>
        </p:nvSpPr>
        <p:spPr bwMode="auto">
          <a:xfrm>
            <a:off x="2487613" y="1849438"/>
            <a:ext cx="428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/>
              <a:t>A</a:t>
            </a:r>
          </a:p>
        </p:txBody>
      </p:sp>
      <p:sp>
        <p:nvSpPr>
          <p:cNvPr id="43063" name="ZoneTexte 8"/>
          <p:cNvSpPr txBox="1">
            <a:spLocks noChangeArrowheads="1"/>
          </p:cNvSpPr>
          <p:nvPr/>
        </p:nvSpPr>
        <p:spPr bwMode="auto">
          <a:xfrm>
            <a:off x="1916113" y="2492375"/>
            <a:ext cx="428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/>
              <a:t>B</a:t>
            </a:r>
          </a:p>
        </p:txBody>
      </p:sp>
      <p:sp>
        <p:nvSpPr>
          <p:cNvPr id="43064" name="ZoneTexte 9"/>
          <p:cNvSpPr txBox="1">
            <a:spLocks noChangeArrowheads="1"/>
          </p:cNvSpPr>
          <p:nvPr/>
        </p:nvSpPr>
        <p:spPr bwMode="auto">
          <a:xfrm>
            <a:off x="3059113" y="2492375"/>
            <a:ext cx="428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/>
              <a:t>C</a:t>
            </a:r>
          </a:p>
        </p:txBody>
      </p:sp>
      <p:sp>
        <p:nvSpPr>
          <p:cNvPr id="43065" name="ZoneTexte 10"/>
          <p:cNvSpPr txBox="1">
            <a:spLocks noChangeArrowheads="1"/>
          </p:cNvSpPr>
          <p:nvPr/>
        </p:nvSpPr>
        <p:spPr bwMode="auto">
          <a:xfrm>
            <a:off x="1844675" y="3421063"/>
            <a:ext cx="428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/>
              <a:t>D</a:t>
            </a:r>
          </a:p>
        </p:txBody>
      </p:sp>
      <p:sp>
        <p:nvSpPr>
          <p:cNvPr id="43066" name="ZoneTexte 11"/>
          <p:cNvSpPr txBox="1">
            <a:spLocks noChangeArrowheads="1"/>
          </p:cNvSpPr>
          <p:nvPr/>
        </p:nvSpPr>
        <p:spPr bwMode="auto">
          <a:xfrm>
            <a:off x="3201988" y="3421063"/>
            <a:ext cx="428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/>
              <a:t>E</a:t>
            </a:r>
          </a:p>
        </p:txBody>
      </p:sp>
      <p:cxnSp>
        <p:nvCxnSpPr>
          <p:cNvPr id="14" name="Connecteur droit 13"/>
          <p:cNvCxnSpPr/>
          <p:nvPr/>
        </p:nvCxnSpPr>
        <p:spPr>
          <a:xfrm rot="16200000" flipH="1">
            <a:off x="2809081" y="2170907"/>
            <a:ext cx="357187" cy="2857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2344738" y="2706688"/>
            <a:ext cx="714375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rot="5400000">
            <a:off x="1809751" y="3098800"/>
            <a:ext cx="500062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2201863" y="3563938"/>
            <a:ext cx="928687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rot="5400000">
            <a:off x="2130425" y="2206626"/>
            <a:ext cx="428625" cy="2857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72" name="ZoneTexte 22"/>
          <p:cNvSpPr txBox="1">
            <a:spLocks noChangeArrowheads="1"/>
          </p:cNvSpPr>
          <p:nvPr/>
        </p:nvSpPr>
        <p:spPr bwMode="auto">
          <a:xfrm>
            <a:off x="4356100" y="4437063"/>
            <a:ext cx="4071938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/>
              <a:t>Remarque: la matrice est symétrique, car le graphe n’est pas orienté.</a:t>
            </a:r>
          </a:p>
          <a:p>
            <a:pPr eaLnBrk="1" hangingPunct="1"/>
            <a:r>
              <a:rPr lang="fr-CA"/>
              <a:t>Un graphe orienté aurait une matrice asymétrique.</a:t>
            </a:r>
          </a:p>
          <a:p>
            <a:pPr eaLnBrk="1" hangingPunct="1"/>
            <a:r>
              <a:rPr lang="fr-CA"/>
              <a:t>Un graphe avec arêtes pondérées aurait une matrice de pondérations (exemple: nombres réels).</a:t>
            </a:r>
          </a:p>
        </p:txBody>
      </p:sp>
      <p:sp>
        <p:nvSpPr>
          <p:cNvPr id="19" name="Flèche droite 3"/>
          <p:cNvSpPr/>
          <p:nvPr/>
        </p:nvSpPr>
        <p:spPr>
          <a:xfrm rot="10800000">
            <a:off x="8534400" y="1905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ZoneTexte 4"/>
          <p:cNvSpPr txBox="1">
            <a:spLocks noChangeArrowheads="1"/>
          </p:cNvSpPr>
          <p:nvPr/>
        </p:nvSpPr>
        <p:spPr bwMode="auto">
          <a:xfrm>
            <a:off x="8001000" y="4762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CA" smtClean="0"/>
              <a:t>Diagramme nœud-lien</a:t>
            </a:r>
            <a:br>
              <a:rPr lang="fr-CA" smtClean="0"/>
            </a:br>
            <a:r>
              <a:rPr lang="fr-CA" smtClean="0"/>
              <a:t>vs matrice d’adjacence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714500"/>
            <a:ext cx="870426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50825" y="6237288"/>
            <a:ext cx="8642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A" sz="1600"/>
              <a:t>Image tirée de http://www.lri.fr/~nhenry/docs/Henry-InfovisTalk2006.pdf (MatrixExplorer)</a:t>
            </a: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MatLink (Nathalie Henry et Jean-Daniel Fekete 2007)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0" y="1591516"/>
            <a:ext cx="7072312" cy="489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\\VBOXSVR\win\recovered\myOldDesktop\S_win\ets\courses\lecture0x.visualization\barycentricExample\nodeLink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80" y="1898196"/>
            <a:ext cx="1835619" cy="189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VBOXSVR\win\recovered\myOldDesktop\S_win\ets\courses\lecture0x.visualization\barycentricExample\matlink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827" y="4037059"/>
            <a:ext cx="1826422" cy="185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7252097" y="1484730"/>
            <a:ext cx="0" cy="51127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Arcs de 180 degrés</a:t>
            </a:r>
          </a:p>
        </p:txBody>
      </p:sp>
      <p:pic>
        <p:nvPicPr>
          <p:cNvPr id="98307" name="Picture 3" descr="net11-nodeLink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00438"/>
            <a:ext cx="360045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4" descr="net11-adjacencyMatrix-180degre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628775"/>
            <a:ext cx="5060950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52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net11-adjacencyMatrix-120degre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628775"/>
            <a:ext cx="5060950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Arcs de 120 degrés</a:t>
            </a:r>
          </a:p>
        </p:txBody>
      </p:sp>
      <p:pic>
        <p:nvPicPr>
          <p:cNvPr id="99332" name="Picture 4" descr="net11-nodeLink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00438"/>
            <a:ext cx="360045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51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net11-adjacencyMatrix-90degre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628775"/>
            <a:ext cx="5060950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Arcs de 90 degrés</a:t>
            </a:r>
          </a:p>
        </p:txBody>
      </p:sp>
      <p:pic>
        <p:nvPicPr>
          <p:cNvPr id="100356" name="Picture 4" descr="net11-nodeLink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00438"/>
            <a:ext cx="360045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54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188913"/>
            <a:ext cx="5481637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0" y="638175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Tiré de Shen et Ma, “Path Visualization for Adjacency Matrices”, EuroVis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861786" cy="44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347864" y="5373216"/>
            <a:ext cx="2808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 smtClean="0">
                <a:solidFill>
                  <a:prstClr val="black"/>
                </a:solidFill>
                <a:latin typeface="Calibri"/>
                <a:cs typeface="+mn-cs"/>
              </a:rPr>
              <a:t>43 </a:t>
            </a:r>
            <a:r>
              <a:rPr lang="en-CA" sz="2400" dirty="0" err="1">
                <a:solidFill>
                  <a:prstClr val="black"/>
                </a:solidFill>
                <a:latin typeface="Calibri"/>
                <a:cs typeface="+mn-cs"/>
              </a:rPr>
              <a:t>noeuds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en-CA" sz="2400" dirty="0" smtClean="0">
                <a:solidFill>
                  <a:prstClr val="black"/>
                </a:solidFill>
                <a:latin typeface="Calibri"/>
                <a:cs typeface="+mn-cs"/>
              </a:rPr>
              <a:t>80 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arêtes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150547" y="6489389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[McGuffin, 2012]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Flèche droite 3"/>
          <p:cNvSpPr/>
          <p:nvPr/>
        </p:nvSpPr>
        <p:spPr>
          <a:xfrm rot="10800000">
            <a:off x="8534400" y="1905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8001000" y="4762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22601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6809"/>
          </a:xfrm>
        </p:spPr>
        <p:txBody>
          <a:bodyPr/>
          <a:lstStyle/>
          <a:p>
            <a:r>
              <a:rPr lang="en-US" dirty="0" err="1" smtClean="0"/>
              <a:t>Définitions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754912"/>
            <a:ext cx="8229600" cy="5975497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Sous-</a:t>
            </a:r>
            <a:r>
              <a:rPr lang="en-US" b="1" dirty="0" err="1" smtClean="0"/>
              <a:t>graphe</a:t>
            </a:r>
            <a:r>
              <a:rPr lang="en-US" dirty="0" smtClean="0"/>
              <a:t>: un </a:t>
            </a:r>
            <a:r>
              <a:rPr lang="en-US" dirty="0" err="1" smtClean="0"/>
              <a:t>graphe</a:t>
            </a:r>
            <a:r>
              <a:rPr lang="en-US" dirty="0" smtClean="0"/>
              <a:t> </a:t>
            </a:r>
            <a:r>
              <a:rPr lang="en-US" dirty="0" err="1" smtClean="0"/>
              <a:t>formé</a:t>
            </a:r>
            <a:r>
              <a:rPr lang="en-US" dirty="0" smtClean="0"/>
              <a:t> d’un sous-ensemble de </a:t>
            </a:r>
            <a:r>
              <a:rPr lang="en-US" dirty="0" err="1" smtClean="0"/>
              <a:t>noeuds</a:t>
            </a:r>
            <a:r>
              <a:rPr lang="en-US" dirty="0" smtClean="0"/>
              <a:t>, et </a:t>
            </a:r>
            <a:r>
              <a:rPr lang="en-US" dirty="0" err="1" smtClean="0"/>
              <a:t>leurs</a:t>
            </a:r>
            <a:r>
              <a:rPr lang="en-US" dirty="0" smtClean="0"/>
              <a:t> liens.</a:t>
            </a:r>
          </a:p>
          <a:p>
            <a:r>
              <a:rPr lang="en-US" b="1" dirty="0" err="1" smtClean="0"/>
              <a:t>Graphe</a:t>
            </a:r>
            <a:r>
              <a:rPr lang="en-US" b="1" dirty="0" smtClean="0"/>
              <a:t> dense</a:t>
            </a:r>
            <a:r>
              <a:rPr lang="en-US" dirty="0" smtClean="0"/>
              <a:t>: </a:t>
            </a:r>
            <a:r>
              <a:rPr lang="en-US" dirty="0" err="1" smtClean="0"/>
              <a:t>ayant</a:t>
            </a:r>
            <a:r>
              <a:rPr lang="en-US" dirty="0" smtClean="0"/>
              <a:t> ≈N</a:t>
            </a:r>
            <a:r>
              <a:rPr lang="en-US" baseline="30000" dirty="0" smtClean="0"/>
              <a:t>2</a:t>
            </a:r>
            <a:r>
              <a:rPr lang="en-US" dirty="0" smtClean="0"/>
              <a:t>/2 liens, </a:t>
            </a:r>
            <a:r>
              <a:rPr lang="en-US" dirty="0" err="1" smtClean="0"/>
              <a:t>ou</a:t>
            </a:r>
            <a:r>
              <a:rPr lang="en-US" dirty="0" smtClean="0"/>
              <a:t> (par </a:t>
            </a:r>
            <a:r>
              <a:rPr lang="en-US" dirty="0" err="1" smtClean="0"/>
              <a:t>exemple</a:t>
            </a:r>
            <a:r>
              <a:rPr lang="en-US" dirty="0" smtClean="0"/>
              <a:t>) plus de la </a:t>
            </a:r>
            <a:r>
              <a:rPr lang="en-US" dirty="0" err="1" smtClean="0"/>
              <a:t>moitié</a:t>
            </a:r>
            <a:r>
              <a:rPr lang="en-US" dirty="0" smtClean="0"/>
              <a:t> des liens </a:t>
            </a:r>
            <a:r>
              <a:rPr lang="en-US" dirty="0" err="1" smtClean="0"/>
              <a:t>possibles</a:t>
            </a:r>
            <a:r>
              <a:rPr lang="en-US" dirty="0" smtClean="0"/>
              <a:t> (E &gt; N(N-1)/4).  Le contraire d’un </a:t>
            </a:r>
            <a:r>
              <a:rPr lang="en-US" b="1" dirty="0" err="1" smtClean="0"/>
              <a:t>graphe</a:t>
            </a:r>
            <a:r>
              <a:rPr lang="en-US" b="1" dirty="0" smtClean="0"/>
              <a:t> </a:t>
            </a:r>
            <a:r>
              <a:rPr lang="en-US" b="1" dirty="0" err="1" smtClean="0"/>
              <a:t>épars</a:t>
            </a:r>
            <a:r>
              <a:rPr lang="en-US" dirty="0" smtClean="0"/>
              <a:t> ("sparse graph").</a:t>
            </a:r>
          </a:p>
          <a:p>
            <a:r>
              <a:rPr lang="en-US" b="1" dirty="0" err="1" smtClean="0"/>
              <a:t>Grappe</a:t>
            </a:r>
            <a:r>
              <a:rPr lang="en-US" dirty="0" smtClean="0">
                <a:sym typeface="Wingdings" panose="05000000000000000000" pitchFamily="2" charset="2"/>
              </a:rPr>
              <a:t> ("cluster")</a:t>
            </a:r>
            <a:r>
              <a:rPr lang="en-US" dirty="0" smtClean="0"/>
              <a:t>: sous-</a:t>
            </a:r>
            <a:r>
              <a:rPr lang="en-US" dirty="0" err="1" smtClean="0"/>
              <a:t>graphe</a:t>
            </a:r>
            <a:r>
              <a:rPr lang="en-US" dirty="0" smtClean="0"/>
              <a:t> dense.</a:t>
            </a:r>
          </a:p>
          <a:p>
            <a:r>
              <a:rPr lang="en-US" b="1" dirty="0" err="1" smtClean="0"/>
              <a:t>Graphe</a:t>
            </a:r>
            <a:r>
              <a:rPr lang="en-US" b="1" dirty="0" smtClean="0"/>
              <a:t> </a:t>
            </a:r>
            <a:r>
              <a:rPr lang="en-US" b="1" dirty="0" err="1" smtClean="0"/>
              <a:t>complet</a:t>
            </a:r>
            <a:r>
              <a:rPr lang="en-US" dirty="0" smtClean="0"/>
              <a:t>: </a:t>
            </a:r>
            <a:r>
              <a:rPr lang="en-US" dirty="0" err="1" smtClean="0"/>
              <a:t>ayant</a:t>
            </a:r>
            <a:r>
              <a:rPr lang="en-US" dirty="0" smtClean="0"/>
              <a:t> </a:t>
            </a:r>
            <a:r>
              <a:rPr lang="en-US" dirty="0" err="1" smtClean="0"/>
              <a:t>tous</a:t>
            </a:r>
            <a:r>
              <a:rPr lang="en-US" dirty="0" smtClean="0"/>
              <a:t> les liens </a:t>
            </a:r>
            <a:r>
              <a:rPr lang="en-US" dirty="0" err="1" smtClean="0"/>
              <a:t>possibles</a:t>
            </a:r>
            <a:r>
              <a:rPr lang="en-US" dirty="0" smtClean="0"/>
              <a:t>, </a:t>
            </a:r>
            <a:r>
              <a:rPr lang="en-US" dirty="0" err="1" smtClean="0"/>
              <a:t>donc</a:t>
            </a:r>
            <a:r>
              <a:rPr lang="en-US" dirty="0" smtClean="0"/>
              <a:t> E = </a:t>
            </a:r>
            <a:r>
              <a:rPr lang="en-US" dirty="0"/>
              <a:t>N(N-1</a:t>
            </a:r>
            <a:r>
              <a:rPr lang="en-US" dirty="0" smtClean="0"/>
              <a:t>)/2.</a:t>
            </a:r>
          </a:p>
          <a:p>
            <a:r>
              <a:rPr lang="en-US" b="1" dirty="0" smtClean="0"/>
              <a:t>Clique</a:t>
            </a:r>
            <a:r>
              <a:rPr lang="en-US" dirty="0" smtClean="0"/>
              <a:t>: sous-</a:t>
            </a:r>
            <a:r>
              <a:rPr lang="en-US" dirty="0" err="1" smtClean="0"/>
              <a:t>graphe</a:t>
            </a:r>
            <a:r>
              <a:rPr lang="en-US" dirty="0" smtClean="0"/>
              <a:t> </a:t>
            </a:r>
            <a:r>
              <a:rPr lang="en-US" dirty="0" err="1" smtClean="0"/>
              <a:t>complet</a:t>
            </a:r>
            <a:r>
              <a:rPr lang="en-US" dirty="0" smtClean="0"/>
              <a:t>.</a:t>
            </a:r>
          </a:p>
          <a:p>
            <a:r>
              <a:rPr lang="en-US" b="1" dirty="0" err="1" smtClean="0"/>
              <a:t>Graphe</a:t>
            </a:r>
            <a:r>
              <a:rPr lang="en-US" b="1" dirty="0" smtClean="0"/>
              <a:t> </a:t>
            </a:r>
            <a:r>
              <a:rPr lang="en-US" b="1" dirty="0" err="1" smtClean="0"/>
              <a:t>biparti</a:t>
            </a:r>
            <a:r>
              <a:rPr lang="en-US" dirty="0" smtClean="0"/>
              <a:t> ("bipartite graph"): un </a:t>
            </a:r>
            <a:r>
              <a:rPr lang="en-US" dirty="0" err="1" smtClean="0"/>
              <a:t>graphe</a:t>
            </a:r>
            <a:r>
              <a:rPr lang="en-US" dirty="0" smtClean="0"/>
              <a:t> </a:t>
            </a:r>
            <a:r>
              <a:rPr lang="en-US" dirty="0" err="1" smtClean="0"/>
              <a:t>dont</a:t>
            </a:r>
            <a:r>
              <a:rPr lang="en-US" dirty="0" smtClean="0"/>
              <a:t> on </a:t>
            </a:r>
            <a:r>
              <a:rPr lang="en-US" dirty="0" err="1" smtClean="0"/>
              <a:t>peut</a:t>
            </a:r>
            <a:r>
              <a:rPr lang="en-US" dirty="0" smtClean="0"/>
              <a:t> </a:t>
            </a:r>
            <a:r>
              <a:rPr lang="en-US" dirty="0" err="1" smtClean="0"/>
              <a:t>partitionner</a:t>
            </a:r>
            <a:r>
              <a:rPr lang="en-US" dirty="0" smtClean="0"/>
              <a:t> les </a:t>
            </a:r>
            <a:r>
              <a:rPr lang="en-US" dirty="0" err="1" smtClean="0"/>
              <a:t>noeuds</a:t>
            </a:r>
            <a:r>
              <a:rPr lang="en-US" dirty="0" smtClean="0"/>
              <a:t> en </a:t>
            </a:r>
            <a:r>
              <a:rPr lang="en-US" dirty="0" err="1" smtClean="0"/>
              <a:t>deux</a:t>
            </a:r>
            <a:r>
              <a:rPr lang="en-US" dirty="0" smtClean="0"/>
              <a:t> sous-ensembles A et B, </a:t>
            </a:r>
            <a:r>
              <a:rPr lang="en-US" dirty="0" err="1" smtClean="0"/>
              <a:t>tels</a:t>
            </a:r>
            <a:r>
              <a:rPr lang="en-US" dirty="0" smtClean="0"/>
              <a:t> que </a:t>
            </a:r>
            <a:r>
              <a:rPr lang="en-US" dirty="0" err="1" smtClean="0"/>
              <a:t>chaque</a:t>
            </a:r>
            <a:r>
              <a:rPr lang="en-US" dirty="0" smtClean="0"/>
              <a:t> lien </a:t>
            </a:r>
            <a:r>
              <a:rPr lang="en-US" dirty="0" err="1" smtClean="0"/>
              <a:t>relie</a:t>
            </a:r>
            <a:r>
              <a:rPr lang="en-US" dirty="0" smtClean="0"/>
              <a:t> un </a:t>
            </a:r>
            <a:r>
              <a:rPr lang="en-US" dirty="0" err="1" smtClean="0"/>
              <a:t>noeud</a:t>
            </a:r>
            <a:r>
              <a:rPr lang="en-US" dirty="0" smtClean="0"/>
              <a:t> de A et un </a:t>
            </a:r>
            <a:r>
              <a:rPr lang="en-US" dirty="0" err="1" smtClean="0"/>
              <a:t>noeud</a:t>
            </a:r>
            <a:r>
              <a:rPr lang="en-US" dirty="0" smtClean="0"/>
              <a:t> de B.</a:t>
            </a:r>
          </a:p>
          <a:p>
            <a:r>
              <a:rPr lang="en-US" b="1" dirty="0" err="1" smtClean="0"/>
              <a:t>Graphe</a:t>
            </a:r>
            <a:r>
              <a:rPr lang="en-US" b="1" dirty="0" smtClean="0"/>
              <a:t> </a:t>
            </a:r>
            <a:r>
              <a:rPr lang="en-US" b="1" dirty="0" err="1" smtClean="0"/>
              <a:t>biparti</a:t>
            </a:r>
            <a:r>
              <a:rPr lang="en-US" b="1" dirty="0" smtClean="0"/>
              <a:t> </a:t>
            </a:r>
            <a:r>
              <a:rPr lang="en-US" b="1" dirty="0" err="1" smtClean="0"/>
              <a:t>complet</a:t>
            </a:r>
            <a:r>
              <a:rPr lang="en-US" dirty="0" smtClean="0"/>
              <a:t>: </a:t>
            </a:r>
            <a:r>
              <a:rPr lang="en-US" dirty="0" err="1" smtClean="0"/>
              <a:t>ayant</a:t>
            </a:r>
            <a:r>
              <a:rPr lang="en-US" dirty="0" smtClean="0"/>
              <a:t> </a:t>
            </a:r>
            <a:r>
              <a:rPr lang="en-US" dirty="0" err="1" smtClean="0"/>
              <a:t>tous</a:t>
            </a:r>
            <a:r>
              <a:rPr lang="en-US" dirty="0" smtClean="0"/>
              <a:t> les liens </a:t>
            </a:r>
            <a:r>
              <a:rPr lang="en-US" dirty="0" err="1" smtClean="0"/>
              <a:t>possibles</a:t>
            </a:r>
            <a:r>
              <a:rPr lang="en-US" dirty="0" smtClean="0"/>
              <a:t>, </a:t>
            </a:r>
            <a:r>
              <a:rPr lang="en-US" dirty="0" err="1" smtClean="0"/>
              <a:t>donc</a:t>
            </a:r>
            <a:r>
              <a:rPr lang="en-US" dirty="0" smtClean="0"/>
              <a:t> E = |A|×|B|.</a:t>
            </a:r>
          </a:p>
          <a:p>
            <a:r>
              <a:rPr lang="en-US" b="1" dirty="0" err="1" smtClean="0"/>
              <a:t>Biclique</a:t>
            </a:r>
            <a:r>
              <a:rPr lang="en-US" dirty="0" smtClean="0"/>
              <a:t>: sous-</a:t>
            </a:r>
            <a:r>
              <a:rPr lang="en-US" dirty="0" err="1" smtClean="0"/>
              <a:t>graphe</a:t>
            </a:r>
            <a:r>
              <a:rPr lang="en-US" dirty="0" smtClean="0"/>
              <a:t> </a:t>
            </a:r>
            <a:r>
              <a:rPr lang="en-US" dirty="0" err="1" smtClean="0"/>
              <a:t>biparti</a:t>
            </a:r>
            <a:r>
              <a:rPr lang="en-US" dirty="0" smtClean="0"/>
              <a:t> </a:t>
            </a:r>
            <a:r>
              <a:rPr lang="en-US" dirty="0" err="1" smtClean="0"/>
              <a:t>complet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Flèche droite 3"/>
          <p:cNvSpPr/>
          <p:nvPr/>
        </p:nvSpPr>
        <p:spPr>
          <a:xfrm rot="10800000">
            <a:off x="8534400" y="1905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8001000" y="4762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114036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9445" y="0"/>
            <a:ext cx="8229600" cy="976544"/>
          </a:xfrm>
        </p:spPr>
        <p:txBody>
          <a:bodyPr/>
          <a:lstStyle/>
          <a:p>
            <a:r>
              <a:rPr lang="en-CA" dirty="0" err="1" smtClean="0"/>
              <a:t>Voies</a:t>
            </a:r>
            <a:r>
              <a:rPr lang="en-CA" dirty="0" smtClean="0"/>
              <a:t> </a:t>
            </a:r>
            <a:r>
              <a:rPr lang="en-CA" dirty="0" err="1" smtClean="0"/>
              <a:t>métaboliques</a:t>
            </a:r>
            <a:r>
              <a:rPr lang="en-CA" dirty="0"/>
              <a:t/>
            </a:r>
            <a:br>
              <a:rPr lang="en-CA" dirty="0"/>
            </a:br>
            <a:r>
              <a:rPr lang="en-CA" sz="2400" dirty="0" smtClean="0"/>
              <a:t>http</a:t>
            </a:r>
            <a:r>
              <a:rPr lang="en-CA" sz="2400" dirty="0"/>
              <a:t>://www.genome.jp/kegg/pathway/map/map01100.png</a:t>
            </a:r>
            <a:endParaRPr lang="en-CA" dirty="0"/>
          </a:p>
        </p:txBody>
      </p:sp>
      <p:pic>
        <p:nvPicPr>
          <p:cNvPr id="4" name="Picture 2" descr="\\VBOXSVR\win\recovered\myOldDesktop\S_win\ets\courses\lecture0x.visualization\notYetUsed\big\metaboli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1701"/>
            <a:ext cx="9141101" cy="556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90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3898429" cy="38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412830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347864" y="5589239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 smtClean="0">
                <a:solidFill>
                  <a:prstClr val="black"/>
                </a:solidFill>
                <a:latin typeface="Calibri"/>
                <a:cs typeface="+mn-cs"/>
              </a:rPr>
              <a:t>43 </a:t>
            </a:r>
            <a:r>
              <a:rPr lang="en-CA" sz="2400" dirty="0" err="1" smtClean="0">
                <a:solidFill>
                  <a:prstClr val="black"/>
                </a:solidFill>
                <a:latin typeface="Calibri"/>
                <a:cs typeface="+mn-cs"/>
              </a:rPr>
              <a:t>noeuds</a:t>
            </a:r>
            <a:r>
              <a:rPr lang="en-CA" sz="2400" dirty="0" smtClean="0">
                <a:solidFill>
                  <a:prstClr val="black"/>
                </a:solidFill>
                <a:latin typeface="Calibri"/>
                <a:cs typeface="+mn-cs"/>
              </a:rPr>
              <a:t>, 80 arêtes</a:t>
            </a:r>
            <a:endParaRPr lang="en-CA" sz="2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150547" y="6489389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[McGuffin, 2012]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44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16" y="764704"/>
            <a:ext cx="3898429" cy="38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6085"/>
            <a:ext cx="4646306" cy="4307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851678" y="4882567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dirty="0" smtClean="0">
                <a:solidFill>
                  <a:prstClr val="black"/>
                </a:solidFill>
                <a:latin typeface="Calibri"/>
                <a:cs typeface="+mn-cs"/>
              </a:rPr>
              <a:t>43 </a:t>
            </a: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noeuds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en-CA" dirty="0" smtClean="0">
                <a:solidFill>
                  <a:prstClr val="black"/>
                </a:solidFill>
                <a:latin typeface="Calibri"/>
                <a:cs typeface="+mn-cs"/>
              </a:rPr>
              <a:t>80 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arêtes,</a:t>
            </a:r>
            <a:endParaRPr lang="en-CA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ordonnancement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aléatoire</a:t>
            </a:r>
            <a:endParaRPr lang="en-CA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262510" y="4869160"/>
            <a:ext cx="4833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dirty="0" err="1" smtClean="0">
                <a:solidFill>
                  <a:prstClr val="black"/>
                </a:solidFill>
                <a:latin typeface="Calibri"/>
                <a:cs typeface="+mn-cs"/>
              </a:rPr>
              <a:t>ordonnancement</a:t>
            </a:r>
            <a:r>
              <a:rPr lang="en-CA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par </a:t>
            </a: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l’heuristique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barycentrique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,</a:t>
            </a:r>
            <a:r>
              <a:rPr lang="en-CA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en-CA" dirty="0" smtClean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en-CA" dirty="0" smtClean="0">
                <a:solidFill>
                  <a:prstClr val="black"/>
                </a:solidFill>
                <a:latin typeface="Calibri"/>
                <a:cs typeface="+mn-cs"/>
              </a:rPr>
              <a:t>arcs de 180 </a:t>
            </a:r>
            <a:r>
              <a:rPr lang="en-CA" dirty="0" err="1" smtClean="0">
                <a:solidFill>
                  <a:prstClr val="black"/>
                </a:solidFill>
                <a:latin typeface="Calibri"/>
                <a:cs typeface="+mn-cs"/>
              </a:rPr>
              <a:t>degrés</a:t>
            </a:r>
            <a:r>
              <a:rPr lang="en-CA" dirty="0" smtClean="0">
                <a:solidFill>
                  <a:prstClr val="black"/>
                </a:solidFill>
                <a:latin typeface="Calibri"/>
                <a:cs typeface="+mn-cs"/>
              </a:rPr>
              <a:t> à la </a:t>
            </a:r>
            <a:r>
              <a:rPr lang="en-CA" dirty="0" err="1" smtClean="0">
                <a:solidFill>
                  <a:prstClr val="black"/>
                </a:solidFill>
                <a:latin typeface="Calibri"/>
                <a:cs typeface="+mn-cs"/>
              </a:rPr>
              <a:t>MatLink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en-CA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en-CA" dirty="0" smtClean="0">
                <a:solidFill>
                  <a:prstClr val="black"/>
                </a:solidFill>
                <a:latin typeface="Calibri"/>
                <a:cs typeface="+mn-cs"/>
              </a:rPr>
              <a:t>[idée de </a:t>
            </a:r>
            <a:r>
              <a:rPr lang="en-CA" dirty="0" err="1" smtClean="0">
                <a:solidFill>
                  <a:prstClr val="black"/>
                </a:solidFill>
                <a:latin typeface="Calibri"/>
                <a:cs typeface="+mn-cs"/>
              </a:rPr>
              <a:t>Henry+Fekete</a:t>
            </a:r>
            <a:r>
              <a:rPr lang="en-CA" dirty="0" smtClean="0">
                <a:solidFill>
                  <a:prstClr val="black"/>
                </a:solidFill>
                <a:latin typeface="Calibri"/>
                <a:cs typeface="+mn-cs"/>
              </a:rPr>
              <a:t> 2007]</a:t>
            </a:r>
            <a:endParaRPr lang="en-CA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472518" y="6489389"/>
            <a:ext cx="2694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[image de McGuffin, 2012]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47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VBOXSVR\win\recovered\myOldDesktop\S_win\ets\courses\lecture0x.visualization\barycentricExample\matlink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694013"/>
            <a:ext cx="2160240" cy="219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VBOXSVR\win\recovered\myOldDesktop\S_win\ets\courses\lecture0x.visualization\barycentricExample\nodeLink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03" y="1491755"/>
            <a:ext cx="2523089" cy="259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\\VBOXSVR\win\recovered\myOldDesktop\S_win\ets\courses\lecture0x.visualization\barycentricExample\matlink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602" y="1694013"/>
            <a:ext cx="2160240" cy="219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560999" y="2321343"/>
            <a:ext cx="720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7200" dirty="0" smtClean="0">
                <a:solidFill>
                  <a:prstClr val="black"/>
                </a:solidFill>
                <a:latin typeface="Calibri"/>
                <a:cs typeface="+mn-cs"/>
              </a:rPr>
              <a:t>=</a:t>
            </a:r>
            <a:endParaRPr lang="en-CA" sz="7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084168" y="2321344"/>
            <a:ext cx="720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7200" dirty="0" smtClean="0">
                <a:solidFill>
                  <a:prstClr val="black"/>
                </a:solidFill>
                <a:latin typeface="Calibri"/>
                <a:cs typeface="+mn-cs"/>
              </a:rPr>
              <a:t>=</a:t>
            </a:r>
            <a:endParaRPr lang="en-CA" sz="7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46244" y="3038353"/>
            <a:ext cx="593927" cy="575579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17594" y="2807385"/>
            <a:ext cx="792956" cy="188105"/>
          </a:xfrm>
          <a:prstGeom prst="rect">
            <a:avLst/>
          </a:prstGeom>
          <a:solidFill>
            <a:srgbClr val="00FF0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34314" y="2378820"/>
            <a:ext cx="164306" cy="823840"/>
          </a:xfrm>
          <a:prstGeom prst="rect">
            <a:avLst/>
          </a:prstGeom>
          <a:solidFill>
            <a:srgbClr val="00FF0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7989140">
            <a:off x="778635" y="2838741"/>
            <a:ext cx="703225" cy="267290"/>
          </a:xfrm>
          <a:prstGeom prst="rect">
            <a:avLst/>
          </a:pr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19445413">
            <a:off x="1338993" y="2245175"/>
            <a:ext cx="671162" cy="267290"/>
          </a:xfrm>
          <a:prstGeom prst="rect">
            <a:avLst/>
          </a:prstGeom>
          <a:solidFill>
            <a:srgbClr val="00FF0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3444060">
            <a:off x="679237" y="2213645"/>
            <a:ext cx="921330" cy="267290"/>
          </a:xfrm>
          <a:prstGeom prst="rect">
            <a:avLst/>
          </a:prstGeom>
          <a:solidFill>
            <a:srgbClr val="00FF0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7" name="Triangle isocèle 6"/>
          <p:cNvSpPr/>
          <p:nvPr/>
        </p:nvSpPr>
        <p:spPr>
          <a:xfrm rot="1787209">
            <a:off x="312637" y="2886531"/>
            <a:ext cx="1156874" cy="968199"/>
          </a:xfrm>
          <a:prstGeom prst="triangl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0" y="45190"/>
            <a:ext cx="8315325" cy="1143000"/>
          </a:xfrm>
        </p:spPr>
        <p:txBody>
          <a:bodyPr>
            <a:noAutofit/>
          </a:bodyPr>
          <a:lstStyle/>
          <a:p>
            <a:r>
              <a:rPr lang="en-CA" sz="3600" dirty="0" err="1" smtClean="0"/>
              <a:t>Dans</a:t>
            </a:r>
            <a:r>
              <a:rPr lang="en-CA" sz="3600" dirty="0" smtClean="0"/>
              <a:t> </a:t>
            </a:r>
            <a:r>
              <a:rPr lang="en-CA" sz="3600" dirty="0" err="1" smtClean="0"/>
              <a:t>une</a:t>
            </a:r>
            <a:r>
              <a:rPr lang="en-CA" sz="3600" dirty="0" smtClean="0"/>
              <a:t> </a:t>
            </a:r>
            <a:r>
              <a:rPr lang="en-CA" sz="3600" dirty="0" err="1" smtClean="0"/>
              <a:t>matrice</a:t>
            </a:r>
            <a:r>
              <a:rPr lang="en-CA" sz="3600" dirty="0" smtClean="0"/>
              <a:t> </a:t>
            </a:r>
            <a:r>
              <a:rPr lang="en-CA" sz="3600" dirty="0" err="1" smtClean="0"/>
              <a:t>d’adjacence</a:t>
            </a:r>
            <a:r>
              <a:rPr lang="en-CA" sz="3600" dirty="0" smtClean="0"/>
              <a:t>, comment </a:t>
            </a:r>
            <a:r>
              <a:rPr lang="en-CA" sz="3600" dirty="0" err="1" smtClean="0"/>
              <a:t>bien</a:t>
            </a:r>
            <a:r>
              <a:rPr lang="en-CA" sz="3600" dirty="0" smtClean="0"/>
              <a:t> </a:t>
            </a:r>
            <a:r>
              <a:rPr lang="en-CA" sz="3600" dirty="0" err="1" smtClean="0"/>
              <a:t>ordonnancer</a:t>
            </a:r>
            <a:r>
              <a:rPr lang="en-CA" sz="3600" dirty="0" smtClean="0"/>
              <a:t> les </a:t>
            </a:r>
            <a:r>
              <a:rPr lang="en-CA" sz="3600" dirty="0" err="1" smtClean="0"/>
              <a:t>rangées</a:t>
            </a:r>
            <a:r>
              <a:rPr lang="en-CA" sz="3600" dirty="0" smtClean="0"/>
              <a:t> et </a:t>
            </a:r>
            <a:r>
              <a:rPr lang="en-CA" sz="3600" dirty="0" err="1" smtClean="0"/>
              <a:t>colonnes</a:t>
            </a:r>
            <a:r>
              <a:rPr lang="en-CA" sz="3600" dirty="0" smtClean="0"/>
              <a:t>?</a:t>
            </a:r>
            <a:endParaRPr lang="en-CA" sz="3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148572" y="4868500"/>
            <a:ext cx="89954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 err="1" smtClean="0">
                <a:solidFill>
                  <a:prstClr val="black"/>
                </a:solidFill>
                <a:latin typeface="Calibri"/>
                <a:cs typeface="+mn-cs"/>
              </a:rPr>
              <a:t>Une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800" dirty="0" err="1" smtClean="0">
                <a:solidFill>
                  <a:prstClr val="black"/>
                </a:solidFill>
                <a:latin typeface="Calibri"/>
                <a:cs typeface="+mn-cs"/>
              </a:rPr>
              <a:t>réponse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 possible: </a:t>
            </a:r>
            <a:r>
              <a:rPr lang="en-CA" sz="2800" dirty="0" err="1" smtClean="0">
                <a:solidFill>
                  <a:prstClr val="black"/>
                </a:solidFill>
                <a:latin typeface="Calibri"/>
                <a:cs typeface="+mn-cs"/>
              </a:rPr>
              <a:t>appliquer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800" dirty="0" err="1" smtClean="0">
                <a:solidFill>
                  <a:prstClr val="black"/>
                </a:solidFill>
                <a:latin typeface="Calibri"/>
                <a:cs typeface="+mn-cs"/>
              </a:rPr>
              <a:t>l’heuristique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800" dirty="0" err="1" smtClean="0">
                <a:solidFill>
                  <a:prstClr val="black"/>
                </a:solidFill>
                <a:latin typeface="Calibri"/>
                <a:cs typeface="+mn-cs"/>
              </a:rPr>
              <a:t>barycentrique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en-CA" sz="2800" dirty="0" err="1" smtClean="0">
                <a:solidFill>
                  <a:prstClr val="black"/>
                </a:solidFill>
                <a:latin typeface="Calibri"/>
                <a:cs typeface="+mn-cs"/>
              </a:rPr>
              <a:t>comme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 avec les </a:t>
            </a:r>
            <a:r>
              <a:rPr lang="en-CA" sz="2800" dirty="0" err="1" smtClean="0">
                <a:solidFill>
                  <a:prstClr val="black"/>
                </a:solidFill>
                <a:latin typeface="Calibri"/>
                <a:cs typeface="+mn-cs"/>
              </a:rPr>
              <a:t>diagrammes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 en arcs.</a:t>
            </a:r>
            <a:b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Les arêtes </a:t>
            </a:r>
            <a:r>
              <a:rPr lang="en-CA" sz="2800" dirty="0" err="1" smtClean="0">
                <a:solidFill>
                  <a:prstClr val="black"/>
                </a:solidFill>
                <a:latin typeface="Calibri"/>
                <a:cs typeface="+mn-cs"/>
              </a:rPr>
              <a:t>auront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800" dirty="0" err="1" smtClean="0">
                <a:solidFill>
                  <a:prstClr val="black"/>
                </a:solidFill>
                <a:latin typeface="Calibri"/>
                <a:cs typeface="+mn-cs"/>
              </a:rPr>
              <a:t>tendence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 à </a:t>
            </a:r>
            <a:r>
              <a:rPr lang="en-CA" sz="2800" dirty="0" err="1" smtClean="0">
                <a:solidFill>
                  <a:prstClr val="black"/>
                </a:solidFill>
                <a:latin typeface="Calibri"/>
                <a:cs typeface="+mn-cs"/>
              </a:rPr>
              <a:t>s’accumuler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800" dirty="0" err="1" smtClean="0">
                <a:solidFill>
                  <a:prstClr val="black"/>
                </a:solidFill>
                <a:latin typeface="Calibri"/>
                <a:cs typeface="+mn-cs"/>
              </a:rPr>
              <a:t>près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 du diagonal.</a:t>
            </a:r>
            <a:endParaRPr lang="en-CA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Flèche droite 3"/>
          <p:cNvSpPr/>
          <p:nvPr/>
        </p:nvSpPr>
        <p:spPr>
          <a:xfrm rot="10800000">
            <a:off x="8534400" y="69771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ZoneTexte 4"/>
          <p:cNvSpPr txBox="1">
            <a:spLocks noChangeArrowheads="1"/>
          </p:cNvSpPr>
          <p:nvPr/>
        </p:nvSpPr>
        <p:spPr bwMode="auto">
          <a:xfrm>
            <a:off x="8001000" y="115491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À </a:t>
            </a:r>
            <a:r>
              <a:rPr lang="en-US" altLang="en-US" sz="1800" dirty="0" err="1">
                <a:solidFill>
                  <a:srgbClr val="000000"/>
                </a:solidFill>
              </a:rPr>
              <a:t>retenir</a:t>
            </a:r>
            <a:r>
              <a:rPr lang="en-US" altLang="en-US" sz="1800" dirty="0">
                <a:solidFill>
                  <a:srgbClr val="0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4845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VBOXSVR\win\recovered\myOldDesktop\S_win\ets\courses\lecture0x.visualization\barycentricExample\matlink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28" y="404664"/>
            <a:ext cx="5805139" cy="589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093566" y="143054"/>
            <a:ext cx="3974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 err="1" smtClean="0">
                <a:solidFill>
                  <a:prstClr val="black"/>
                </a:solidFill>
                <a:latin typeface="Calibri"/>
                <a:cs typeface="+mn-cs"/>
              </a:rPr>
              <a:t>Ordonnancement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 initial</a:t>
            </a:r>
            <a:endParaRPr lang="en-CA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41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\\VBOXSVR\win\recovered\myOldDesktop\S_win\ets\courses\lecture0x.visualization\barycentricExample\matlink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28" y="404664"/>
            <a:ext cx="5805139" cy="589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093566" y="143054"/>
            <a:ext cx="3974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Apr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è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s 1 </a:t>
            </a:r>
            <a:r>
              <a:rPr lang="en-CA" sz="2800" dirty="0" err="1" smtClean="0">
                <a:solidFill>
                  <a:prstClr val="black"/>
                </a:solidFill>
                <a:latin typeface="Calibri"/>
                <a:cs typeface="+mn-cs"/>
              </a:rPr>
              <a:t>itération</a:t>
            </a:r>
            <a:endParaRPr lang="en-CA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04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\\VBOXSVR\win\recovered\myOldDesktop\S_win\ets\courses\lecture0x.visualization\barycentricExample\matlink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28" y="404664"/>
            <a:ext cx="5805139" cy="589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093566" y="143054"/>
            <a:ext cx="3974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Apr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è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s 2 </a:t>
            </a:r>
            <a:r>
              <a:rPr lang="en-CA" sz="2800" dirty="0" err="1" smtClean="0">
                <a:solidFill>
                  <a:prstClr val="black"/>
                </a:solidFill>
                <a:latin typeface="Calibri"/>
                <a:cs typeface="+mn-cs"/>
              </a:rPr>
              <a:t>itérations</a:t>
            </a:r>
            <a:endParaRPr lang="en-CA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8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VBOXSVR\win\recovered\myOldDesktop\S_win\ets\courses\lecture0x.visualization\barycentricExample\matlink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28" y="404664"/>
            <a:ext cx="5805139" cy="589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093566" y="143054"/>
            <a:ext cx="3974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Apr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è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s 3 </a:t>
            </a:r>
            <a:r>
              <a:rPr lang="en-CA" sz="2800" dirty="0" err="1" smtClean="0">
                <a:solidFill>
                  <a:prstClr val="black"/>
                </a:solidFill>
                <a:latin typeface="Calibri"/>
                <a:cs typeface="+mn-cs"/>
              </a:rPr>
              <a:t>itérations</a:t>
            </a:r>
            <a:endParaRPr lang="en-CA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36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Line 2"/>
          <p:cNvSpPr>
            <a:spLocks noChangeShapeType="1"/>
          </p:cNvSpPr>
          <p:nvPr/>
        </p:nvSpPr>
        <p:spPr bwMode="auto">
          <a:xfrm>
            <a:off x="685800" y="2438400"/>
            <a:ext cx="3810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63" name="Line 3"/>
          <p:cNvSpPr>
            <a:spLocks noChangeShapeType="1"/>
          </p:cNvSpPr>
          <p:nvPr/>
        </p:nvSpPr>
        <p:spPr bwMode="auto">
          <a:xfrm flipV="1">
            <a:off x="685800" y="1905000"/>
            <a:ext cx="381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64" name="Line 4"/>
          <p:cNvSpPr>
            <a:spLocks noChangeShapeType="1"/>
          </p:cNvSpPr>
          <p:nvPr/>
        </p:nvSpPr>
        <p:spPr bwMode="auto">
          <a:xfrm>
            <a:off x="685800" y="24384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65" name="Line 5"/>
          <p:cNvSpPr>
            <a:spLocks noChangeShapeType="1"/>
          </p:cNvSpPr>
          <p:nvPr/>
        </p:nvSpPr>
        <p:spPr bwMode="auto">
          <a:xfrm>
            <a:off x="1066800" y="1905000"/>
            <a:ext cx="381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66" name="Line 6"/>
          <p:cNvSpPr>
            <a:spLocks noChangeShapeType="1"/>
          </p:cNvSpPr>
          <p:nvPr/>
        </p:nvSpPr>
        <p:spPr bwMode="auto">
          <a:xfrm flipV="1">
            <a:off x="1447800" y="2286000"/>
            <a:ext cx="6858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67" name="Line 7"/>
          <p:cNvSpPr>
            <a:spLocks noChangeShapeType="1"/>
          </p:cNvSpPr>
          <p:nvPr/>
        </p:nvSpPr>
        <p:spPr bwMode="auto">
          <a:xfrm flipV="1">
            <a:off x="2133600" y="1905000"/>
            <a:ext cx="6096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68" name="Line 8"/>
          <p:cNvSpPr>
            <a:spLocks noChangeShapeType="1"/>
          </p:cNvSpPr>
          <p:nvPr/>
        </p:nvSpPr>
        <p:spPr bwMode="auto">
          <a:xfrm>
            <a:off x="2743200" y="19050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69" name="Line 9"/>
          <p:cNvSpPr>
            <a:spLocks noChangeShapeType="1"/>
          </p:cNvSpPr>
          <p:nvPr/>
        </p:nvSpPr>
        <p:spPr bwMode="auto">
          <a:xfrm>
            <a:off x="2133600" y="2286000"/>
            <a:ext cx="6096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70" name="Line 10"/>
          <p:cNvSpPr>
            <a:spLocks noChangeShapeType="1"/>
          </p:cNvSpPr>
          <p:nvPr/>
        </p:nvSpPr>
        <p:spPr bwMode="auto">
          <a:xfrm>
            <a:off x="2743200" y="19050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71" name="Line 11"/>
          <p:cNvSpPr>
            <a:spLocks noChangeShapeType="1"/>
          </p:cNvSpPr>
          <p:nvPr/>
        </p:nvSpPr>
        <p:spPr bwMode="auto">
          <a:xfrm>
            <a:off x="2743200" y="1905000"/>
            <a:ext cx="7620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72" name="Line 12"/>
          <p:cNvSpPr>
            <a:spLocks noChangeShapeType="1"/>
          </p:cNvSpPr>
          <p:nvPr/>
        </p:nvSpPr>
        <p:spPr bwMode="auto">
          <a:xfrm flipH="1">
            <a:off x="2743200" y="1905000"/>
            <a:ext cx="7620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73" name="Line 13"/>
          <p:cNvSpPr>
            <a:spLocks noChangeShapeType="1"/>
          </p:cNvSpPr>
          <p:nvPr/>
        </p:nvSpPr>
        <p:spPr bwMode="auto">
          <a:xfrm>
            <a:off x="3505200" y="19050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74" name="Line 14"/>
          <p:cNvSpPr>
            <a:spLocks noChangeShapeType="1"/>
          </p:cNvSpPr>
          <p:nvPr/>
        </p:nvSpPr>
        <p:spPr bwMode="auto">
          <a:xfrm>
            <a:off x="2743200" y="25908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75" name="Line 15"/>
          <p:cNvSpPr>
            <a:spLocks noChangeShapeType="1"/>
          </p:cNvSpPr>
          <p:nvPr/>
        </p:nvSpPr>
        <p:spPr bwMode="auto">
          <a:xfrm>
            <a:off x="2743200" y="25908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76" name="Line 16"/>
          <p:cNvSpPr>
            <a:spLocks noChangeShapeType="1"/>
          </p:cNvSpPr>
          <p:nvPr/>
        </p:nvSpPr>
        <p:spPr bwMode="auto">
          <a:xfrm>
            <a:off x="2743200" y="32766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77" name="Line 17"/>
          <p:cNvSpPr>
            <a:spLocks noChangeShapeType="1"/>
          </p:cNvSpPr>
          <p:nvPr/>
        </p:nvSpPr>
        <p:spPr bwMode="auto">
          <a:xfrm>
            <a:off x="3505200" y="25908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78" name="Rectangle 1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67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Avant </a:t>
            </a:r>
            <a:r>
              <a:rPr lang="en-US" sz="3200" dirty="0" err="1" smtClean="0"/>
              <a:t>réordonnancement</a:t>
            </a:r>
            <a:r>
              <a:rPr lang="en-US" sz="3200" dirty="0" smtClean="0"/>
              <a:t> …</a:t>
            </a:r>
          </a:p>
        </p:txBody>
      </p:sp>
      <p:graphicFrame>
        <p:nvGraphicFramePr>
          <p:cNvPr id="551955" name="Group 19"/>
          <p:cNvGraphicFramePr>
            <a:graphicFrameLocks noGrp="1"/>
          </p:cNvGraphicFramePr>
          <p:nvPr/>
        </p:nvGraphicFramePr>
        <p:xfrm>
          <a:off x="4419600" y="1905000"/>
          <a:ext cx="4419600" cy="4064004"/>
        </p:xfrm>
        <a:graphic>
          <a:graphicData uri="http://schemas.openxmlformats.org/drawingml/2006/table">
            <a:tbl>
              <a:tblPr/>
              <a:tblGrid>
                <a:gridCol w="36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J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552148" name="Group 212"/>
          <p:cNvGraphicFramePr>
            <a:graphicFrameLocks noGrp="1"/>
          </p:cNvGraphicFramePr>
          <p:nvPr/>
        </p:nvGraphicFramePr>
        <p:xfrm>
          <a:off x="381000" y="5715000"/>
          <a:ext cx="3657600" cy="274638"/>
        </p:xfrm>
        <a:graphic>
          <a:graphicData uri="http://schemas.openxmlformats.org/drawingml/2006/table">
            <a:tbl>
              <a:tblPr/>
              <a:tblGrid>
                <a:gridCol w="331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1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17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1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49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1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178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J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2374" name="Arc 238"/>
          <p:cNvSpPr>
            <a:spLocks/>
          </p:cNvSpPr>
          <p:nvPr/>
        </p:nvSpPr>
        <p:spPr bwMode="auto">
          <a:xfrm>
            <a:off x="533400" y="4038600"/>
            <a:ext cx="3352800" cy="16764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75" name="Arc 239"/>
          <p:cNvSpPr>
            <a:spLocks/>
          </p:cNvSpPr>
          <p:nvPr/>
        </p:nvSpPr>
        <p:spPr bwMode="auto">
          <a:xfrm>
            <a:off x="533400" y="5029200"/>
            <a:ext cx="1371600" cy="684213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76" name="Arc 240"/>
          <p:cNvSpPr>
            <a:spLocks/>
          </p:cNvSpPr>
          <p:nvPr/>
        </p:nvSpPr>
        <p:spPr bwMode="auto">
          <a:xfrm>
            <a:off x="533400" y="4495800"/>
            <a:ext cx="2362200" cy="11811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77" name="Arc 241"/>
          <p:cNvSpPr>
            <a:spLocks/>
          </p:cNvSpPr>
          <p:nvPr/>
        </p:nvSpPr>
        <p:spPr bwMode="auto">
          <a:xfrm>
            <a:off x="533400" y="5486400"/>
            <a:ext cx="3810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78" name="Arc 242"/>
          <p:cNvSpPr>
            <a:spLocks/>
          </p:cNvSpPr>
          <p:nvPr/>
        </p:nvSpPr>
        <p:spPr bwMode="auto">
          <a:xfrm>
            <a:off x="533400" y="5181600"/>
            <a:ext cx="990600" cy="493713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79" name="Arc 243"/>
          <p:cNvSpPr>
            <a:spLocks/>
          </p:cNvSpPr>
          <p:nvPr/>
        </p:nvSpPr>
        <p:spPr bwMode="auto">
          <a:xfrm>
            <a:off x="914400" y="4876800"/>
            <a:ext cx="1600200" cy="798513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80" name="Arc 244"/>
          <p:cNvSpPr>
            <a:spLocks/>
          </p:cNvSpPr>
          <p:nvPr/>
        </p:nvSpPr>
        <p:spPr bwMode="auto">
          <a:xfrm>
            <a:off x="1219200" y="5181600"/>
            <a:ext cx="990600" cy="493713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81" name="Arc 245"/>
          <p:cNvSpPr>
            <a:spLocks/>
          </p:cNvSpPr>
          <p:nvPr/>
        </p:nvSpPr>
        <p:spPr bwMode="auto">
          <a:xfrm>
            <a:off x="1219200" y="4495800"/>
            <a:ext cx="2362200" cy="11811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82" name="Arc 246"/>
          <p:cNvSpPr>
            <a:spLocks/>
          </p:cNvSpPr>
          <p:nvPr/>
        </p:nvSpPr>
        <p:spPr bwMode="auto">
          <a:xfrm>
            <a:off x="1219200" y="4724400"/>
            <a:ext cx="1981200" cy="989013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83" name="Arc 247"/>
          <p:cNvSpPr>
            <a:spLocks/>
          </p:cNvSpPr>
          <p:nvPr/>
        </p:nvSpPr>
        <p:spPr bwMode="auto">
          <a:xfrm>
            <a:off x="1524000" y="4953000"/>
            <a:ext cx="1371600" cy="684213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84" name="Arc 248"/>
          <p:cNvSpPr>
            <a:spLocks/>
          </p:cNvSpPr>
          <p:nvPr/>
        </p:nvSpPr>
        <p:spPr bwMode="auto">
          <a:xfrm>
            <a:off x="1524000" y="4495800"/>
            <a:ext cx="2362200" cy="11811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85" name="Arc 249"/>
          <p:cNvSpPr>
            <a:spLocks/>
          </p:cNvSpPr>
          <p:nvPr/>
        </p:nvSpPr>
        <p:spPr bwMode="auto">
          <a:xfrm>
            <a:off x="1524000" y="5181600"/>
            <a:ext cx="990600" cy="493713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86" name="Arc 250"/>
          <p:cNvSpPr>
            <a:spLocks/>
          </p:cNvSpPr>
          <p:nvPr/>
        </p:nvSpPr>
        <p:spPr bwMode="auto">
          <a:xfrm>
            <a:off x="1905000" y="5486400"/>
            <a:ext cx="3048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87" name="Arc 251"/>
          <p:cNvSpPr>
            <a:spLocks/>
          </p:cNvSpPr>
          <p:nvPr/>
        </p:nvSpPr>
        <p:spPr bwMode="auto">
          <a:xfrm>
            <a:off x="1905000" y="5181600"/>
            <a:ext cx="990600" cy="493713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88" name="Arc 252"/>
          <p:cNvSpPr>
            <a:spLocks/>
          </p:cNvSpPr>
          <p:nvPr/>
        </p:nvSpPr>
        <p:spPr bwMode="auto">
          <a:xfrm>
            <a:off x="2209800" y="4953000"/>
            <a:ext cx="1371600" cy="684213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89" name="Arc 253"/>
          <p:cNvSpPr>
            <a:spLocks/>
          </p:cNvSpPr>
          <p:nvPr/>
        </p:nvSpPr>
        <p:spPr bwMode="auto">
          <a:xfrm>
            <a:off x="2895600" y="5181600"/>
            <a:ext cx="990600" cy="493713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90" name="Text Box 254"/>
          <p:cNvSpPr txBox="1">
            <a:spLocks noChangeArrowheads="1"/>
          </p:cNvSpPr>
          <p:nvPr/>
        </p:nvSpPr>
        <p:spPr bwMode="auto">
          <a:xfrm>
            <a:off x="914400" y="28956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92391" name="Text Box 255"/>
          <p:cNvSpPr txBox="1">
            <a:spLocks noChangeArrowheads="1"/>
          </p:cNvSpPr>
          <p:nvPr/>
        </p:nvSpPr>
        <p:spPr bwMode="auto">
          <a:xfrm>
            <a:off x="533400" y="22860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92392" name="Text Box 256"/>
          <p:cNvSpPr txBox="1">
            <a:spLocks noChangeArrowheads="1"/>
          </p:cNvSpPr>
          <p:nvPr/>
        </p:nvSpPr>
        <p:spPr bwMode="auto">
          <a:xfrm>
            <a:off x="914400" y="17526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92393" name="Text Box 257"/>
          <p:cNvSpPr txBox="1">
            <a:spLocks noChangeArrowheads="1"/>
          </p:cNvSpPr>
          <p:nvPr/>
        </p:nvSpPr>
        <p:spPr bwMode="auto">
          <a:xfrm>
            <a:off x="1295400" y="22860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92394" name="Text Box 258"/>
          <p:cNvSpPr txBox="1">
            <a:spLocks noChangeArrowheads="1"/>
          </p:cNvSpPr>
          <p:nvPr/>
        </p:nvSpPr>
        <p:spPr bwMode="auto">
          <a:xfrm>
            <a:off x="1981200" y="21336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92395" name="Text Box 259"/>
          <p:cNvSpPr txBox="1">
            <a:spLocks noChangeArrowheads="1"/>
          </p:cNvSpPr>
          <p:nvPr/>
        </p:nvSpPr>
        <p:spPr bwMode="auto">
          <a:xfrm>
            <a:off x="2590800" y="17526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92396" name="Text Box 260"/>
          <p:cNvSpPr txBox="1">
            <a:spLocks noChangeArrowheads="1"/>
          </p:cNvSpPr>
          <p:nvPr/>
        </p:nvSpPr>
        <p:spPr bwMode="auto">
          <a:xfrm>
            <a:off x="3352800" y="17526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92397" name="Text Box 261"/>
          <p:cNvSpPr txBox="1">
            <a:spLocks noChangeArrowheads="1"/>
          </p:cNvSpPr>
          <p:nvPr/>
        </p:nvSpPr>
        <p:spPr bwMode="auto">
          <a:xfrm>
            <a:off x="3352800" y="31242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K</a:t>
            </a:r>
          </a:p>
        </p:txBody>
      </p:sp>
      <p:sp>
        <p:nvSpPr>
          <p:cNvPr id="92398" name="Text Box 262"/>
          <p:cNvSpPr txBox="1">
            <a:spLocks noChangeArrowheads="1"/>
          </p:cNvSpPr>
          <p:nvPr/>
        </p:nvSpPr>
        <p:spPr bwMode="auto">
          <a:xfrm>
            <a:off x="2590800" y="24384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H</a:t>
            </a:r>
          </a:p>
        </p:txBody>
      </p:sp>
      <p:sp>
        <p:nvSpPr>
          <p:cNvPr id="92399" name="Text Box 263"/>
          <p:cNvSpPr txBox="1">
            <a:spLocks noChangeArrowheads="1"/>
          </p:cNvSpPr>
          <p:nvPr/>
        </p:nvSpPr>
        <p:spPr bwMode="auto">
          <a:xfrm>
            <a:off x="3352800" y="24384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92400" name="Text Box 264"/>
          <p:cNvSpPr txBox="1">
            <a:spLocks noChangeArrowheads="1"/>
          </p:cNvSpPr>
          <p:nvPr/>
        </p:nvSpPr>
        <p:spPr bwMode="auto">
          <a:xfrm>
            <a:off x="2590800" y="31242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287199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3986" name="Group 2"/>
          <p:cNvGraphicFramePr>
            <a:graphicFrameLocks noGrp="1"/>
          </p:cNvGraphicFramePr>
          <p:nvPr/>
        </p:nvGraphicFramePr>
        <p:xfrm>
          <a:off x="4419600" y="1905000"/>
          <a:ext cx="4419600" cy="4064004"/>
        </p:xfrm>
        <a:graphic>
          <a:graphicData uri="http://schemas.openxmlformats.org/drawingml/2006/table">
            <a:tbl>
              <a:tblPr/>
              <a:tblGrid>
                <a:gridCol w="36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J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554179" name="Group 195"/>
          <p:cNvGraphicFramePr>
            <a:graphicFrameLocks noGrp="1"/>
          </p:cNvGraphicFramePr>
          <p:nvPr/>
        </p:nvGraphicFramePr>
        <p:xfrm>
          <a:off x="381000" y="5715000"/>
          <a:ext cx="3657600" cy="274638"/>
        </p:xfrm>
        <a:graphic>
          <a:graphicData uri="http://schemas.openxmlformats.org/drawingml/2006/table">
            <a:tbl>
              <a:tblPr/>
              <a:tblGrid>
                <a:gridCol w="331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1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17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1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49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1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178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J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3381" name="Arc 221"/>
          <p:cNvSpPr>
            <a:spLocks/>
          </p:cNvSpPr>
          <p:nvPr/>
        </p:nvSpPr>
        <p:spPr bwMode="auto">
          <a:xfrm>
            <a:off x="533400" y="5486400"/>
            <a:ext cx="3048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82" name="Arc 222"/>
          <p:cNvSpPr>
            <a:spLocks/>
          </p:cNvSpPr>
          <p:nvPr/>
        </p:nvSpPr>
        <p:spPr bwMode="auto">
          <a:xfrm>
            <a:off x="1905000" y="5181600"/>
            <a:ext cx="990600" cy="493713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83" name="Arc 223"/>
          <p:cNvSpPr>
            <a:spLocks/>
          </p:cNvSpPr>
          <p:nvPr/>
        </p:nvSpPr>
        <p:spPr bwMode="auto">
          <a:xfrm>
            <a:off x="838200" y="5486400"/>
            <a:ext cx="3810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84" name="Arc 224"/>
          <p:cNvSpPr>
            <a:spLocks/>
          </p:cNvSpPr>
          <p:nvPr/>
        </p:nvSpPr>
        <p:spPr bwMode="auto">
          <a:xfrm>
            <a:off x="1219200" y="5486400"/>
            <a:ext cx="3048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85" name="Arc 225"/>
          <p:cNvSpPr>
            <a:spLocks/>
          </p:cNvSpPr>
          <p:nvPr/>
        </p:nvSpPr>
        <p:spPr bwMode="auto">
          <a:xfrm>
            <a:off x="1524000" y="5486400"/>
            <a:ext cx="3810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86" name="Arc 226"/>
          <p:cNvSpPr>
            <a:spLocks/>
          </p:cNvSpPr>
          <p:nvPr/>
        </p:nvSpPr>
        <p:spPr bwMode="auto">
          <a:xfrm>
            <a:off x="1905000" y="5486400"/>
            <a:ext cx="3048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87" name="Arc 227"/>
          <p:cNvSpPr>
            <a:spLocks/>
          </p:cNvSpPr>
          <p:nvPr/>
        </p:nvSpPr>
        <p:spPr bwMode="auto">
          <a:xfrm>
            <a:off x="2209800" y="5486400"/>
            <a:ext cx="3048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88" name="Arc 228"/>
          <p:cNvSpPr>
            <a:spLocks/>
          </p:cNvSpPr>
          <p:nvPr/>
        </p:nvSpPr>
        <p:spPr bwMode="auto">
          <a:xfrm>
            <a:off x="2514600" y="5486400"/>
            <a:ext cx="3810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89" name="Arc 229"/>
          <p:cNvSpPr>
            <a:spLocks/>
          </p:cNvSpPr>
          <p:nvPr/>
        </p:nvSpPr>
        <p:spPr bwMode="auto">
          <a:xfrm>
            <a:off x="2895600" y="5486400"/>
            <a:ext cx="3048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90" name="Arc 230"/>
          <p:cNvSpPr>
            <a:spLocks/>
          </p:cNvSpPr>
          <p:nvPr/>
        </p:nvSpPr>
        <p:spPr bwMode="auto">
          <a:xfrm>
            <a:off x="3581400" y="5486400"/>
            <a:ext cx="3048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91" name="Arc 231"/>
          <p:cNvSpPr>
            <a:spLocks/>
          </p:cNvSpPr>
          <p:nvPr/>
        </p:nvSpPr>
        <p:spPr bwMode="auto">
          <a:xfrm>
            <a:off x="838200" y="5334000"/>
            <a:ext cx="685800" cy="306388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92" name="Arc 232"/>
          <p:cNvSpPr>
            <a:spLocks/>
          </p:cNvSpPr>
          <p:nvPr/>
        </p:nvSpPr>
        <p:spPr bwMode="auto">
          <a:xfrm>
            <a:off x="2209800" y="5334000"/>
            <a:ext cx="685800" cy="306388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93" name="Arc 233"/>
          <p:cNvSpPr>
            <a:spLocks/>
          </p:cNvSpPr>
          <p:nvPr/>
        </p:nvSpPr>
        <p:spPr bwMode="auto">
          <a:xfrm>
            <a:off x="2209800" y="5181600"/>
            <a:ext cx="990600" cy="493713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94" name="Arc 234"/>
          <p:cNvSpPr>
            <a:spLocks/>
          </p:cNvSpPr>
          <p:nvPr/>
        </p:nvSpPr>
        <p:spPr bwMode="auto">
          <a:xfrm>
            <a:off x="2895600" y="5334000"/>
            <a:ext cx="685800" cy="306388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95" name="Arc 235"/>
          <p:cNvSpPr>
            <a:spLocks/>
          </p:cNvSpPr>
          <p:nvPr/>
        </p:nvSpPr>
        <p:spPr bwMode="auto">
          <a:xfrm>
            <a:off x="3200400" y="5334000"/>
            <a:ext cx="685800" cy="306388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96" name="Arc 236"/>
          <p:cNvSpPr>
            <a:spLocks/>
          </p:cNvSpPr>
          <p:nvPr/>
        </p:nvSpPr>
        <p:spPr bwMode="auto">
          <a:xfrm>
            <a:off x="2514600" y="5334000"/>
            <a:ext cx="685800" cy="306388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97" name="Line 237"/>
          <p:cNvSpPr>
            <a:spLocks noChangeShapeType="1"/>
          </p:cNvSpPr>
          <p:nvPr/>
        </p:nvSpPr>
        <p:spPr bwMode="auto">
          <a:xfrm>
            <a:off x="685800" y="2438400"/>
            <a:ext cx="3810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98" name="Line 238"/>
          <p:cNvSpPr>
            <a:spLocks noChangeShapeType="1"/>
          </p:cNvSpPr>
          <p:nvPr/>
        </p:nvSpPr>
        <p:spPr bwMode="auto">
          <a:xfrm flipV="1">
            <a:off x="685800" y="1905000"/>
            <a:ext cx="381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99" name="Line 239"/>
          <p:cNvSpPr>
            <a:spLocks noChangeShapeType="1"/>
          </p:cNvSpPr>
          <p:nvPr/>
        </p:nvSpPr>
        <p:spPr bwMode="auto">
          <a:xfrm>
            <a:off x="685800" y="24384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400" name="Line 240"/>
          <p:cNvSpPr>
            <a:spLocks noChangeShapeType="1"/>
          </p:cNvSpPr>
          <p:nvPr/>
        </p:nvSpPr>
        <p:spPr bwMode="auto">
          <a:xfrm>
            <a:off x="1066800" y="1905000"/>
            <a:ext cx="381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401" name="Line 241"/>
          <p:cNvSpPr>
            <a:spLocks noChangeShapeType="1"/>
          </p:cNvSpPr>
          <p:nvPr/>
        </p:nvSpPr>
        <p:spPr bwMode="auto">
          <a:xfrm flipV="1">
            <a:off x="1447800" y="2286000"/>
            <a:ext cx="6858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402" name="Line 242"/>
          <p:cNvSpPr>
            <a:spLocks noChangeShapeType="1"/>
          </p:cNvSpPr>
          <p:nvPr/>
        </p:nvSpPr>
        <p:spPr bwMode="auto">
          <a:xfrm flipV="1">
            <a:off x="2133600" y="1905000"/>
            <a:ext cx="6096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403" name="Line 243"/>
          <p:cNvSpPr>
            <a:spLocks noChangeShapeType="1"/>
          </p:cNvSpPr>
          <p:nvPr/>
        </p:nvSpPr>
        <p:spPr bwMode="auto">
          <a:xfrm>
            <a:off x="2743200" y="19050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404" name="Line 244"/>
          <p:cNvSpPr>
            <a:spLocks noChangeShapeType="1"/>
          </p:cNvSpPr>
          <p:nvPr/>
        </p:nvSpPr>
        <p:spPr bwMode="auto">
          <a:xfrm>
            <a:off x="2133600" y="2286000"/>
            <a:ext cx="6096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405" name="Line 245"/>
          <p:cNvSpPr>
            <a:spLocks noChangeShapeType="1"/>
          </p:cNvSpPr>
          <p:nvPr/>
        </p:nvSpPr>
        <p:spPr bwMode="auto">
          <a:xfrm>
            <a:off x="2743200" y="19050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406" name="Line 246"/>
          <p:cNvSpPr>
            <a:spLocks noChangeShapeType="1"/>
          </p:cNvSpPr>
          <p:nvPr/>
        </p:nvSpPr>
        <p:spPr bwMode="auto">
          <a:xfrm>
            <a:off x="2743200" y="1905000"/>
            <a:ext cx="7620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407" name="Line 247"/>
          <p:cNvSpPr>
            <a:spLocks noChangeShapeType="1"/>
          </p:cNvSpPr>
          <p:nvPr/>
        </p:nvSpPr>
        <p:spPr bwMode="auto">
          <a:xfrm flipH="1">
            <a:off x="2743200" y="1905000"/>
            <a:ext cx="7620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408" name="Line 248"/>
          <p:cNvSpPr>
            <a:spLocks noChangeShapeType="1"/>
          </p:cNvSpPr>
          <p:nvPr/>
        </p:nvSpPr>
        <p:spPr bwMode="auto">
          <a:xfrm>
            <a:off x="3505200" y="19050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409" name="Line 249"/>
          <p:cNvSpPr>
            <a:spLocks noChangeShapeType="1"/>
          </p:cNvSpPr>
          <p:nvPr/>
        </p:nvSpPr>
        <p:spPr bwMode="auto">
          <a:xfrm>
            <a:off x="2743200" y="25908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410" name="Line 250"/>
          <p:cNvSpPr>
            <a:spLocks noChangeShapeType="1"/>
          </p:cNvSpPr>
          <p:nvPr/>
        </p:nvSpPr>
        <p:spPr bwMode="auto">
          <a:xfrm>
            <a:off x="2743200" y="25908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411" name="Line 251"/>
          <p:cNvSpPr>
            <a:spLocks noChangeShapeType="1"/>
          </p:cNvSpPr>
          <p:nvPr/>
        </p:nvSpPr>
        <p:spPr bwMode="auto">
          <a:xfrm>
            <a:off x="2743200" y="32766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412" name="Line 252"/>
          <p:cNvSpPr>
            <a:spLocks noChangeShapeType="1"/>
          </p:cNvSpPr>
          <p:nvPr/>
        </p:nvSpPr>
        <p:spPr bwMode="auto">
          <a:xfrm>
            <a:off x="3505200" y="25908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413" name="Text Box 253"/>
          <p:cNvSpPr txBox="1">
            <a:spLocks noChangeArrowheads="1"/>
          </p:cNvSpPr>
          <p:nvPr/>
        </p:nvSpPr>
        <p:spPr bwMode="auto">
          <a:xfrm>
            <a:off x="914400" y="28956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93414" name="Text Box 254"/>
          <p:cNvSpPr txBox="1">
            <a:spLocks noChangeArrowheads="1"/>
          </p:cNvSpPr>
          <p:nvPr/>
        </p:nvSpPr>
        <p:spPr bwMode="auto">
          <a:xfrm>
            <a:off x="533400" y="22860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93415" name="Text Box 255"/>
          <p:cNvSpPr txBox="1">
            <a:spLocks noChangeArrowheads="1"/>
          </p:cNvSpPr>
          <p:nvPr/>
        </p:nvSpPr>
        <p:spPr bwMode="auto">
          <a:xfrm>
            <a:off x="914400" y="17526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93416" name="Text Box 256"/>
          <p:cNvSpPr txBox="1">
            <a:spLocks noChangeArrowheads="1"/>
          </p:cNvSpPr>
          <p:nvPr/>
        </p:nvSpPr>
        <p:spPr bwMode="auto">
          <a:xfrm>
            <a:off x="1295400" y="22860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93417" name="Text Box 257"/>
          <p:cNvSpPr txBox="1">
            <a:spLocks noChangeArrowheads="1"/>
          </p:cNvSpPr>
          <p:nvPr/>
        </p:nvSpPr>
        <p:spPr bwMode="auto">
          <a:xfrm>
            <a:off x="1981200" y="21336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93418" name="Text Box 258"/>
          <p:cNvSpPr txBox="1">
            <a:spLocks noChangeArrowheads="1"/>
          </p:cNvSpPr>
          <p:nvPr/>
        </p:nvSpPr>
        <p:spPr bwMode="auto">
          <a:xfrm>
            <a:off x="2590800" y="17526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93419" name="Text Box 259"/>
          <p:cNvSpPr txBox="1">
            <a:spLocks noChangeArrowheads="1"/>
          </p:cNvSpPr>
          <p:nvPr/>
        </p:nvSpPr>
        <p:spPr bwMode="auto">
          <a:xfrm>
            <a:off x="3352800" y="17526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93420" name="Text Box 260"/>
          <p:cNvSpPr txBox="1">
            <a:spLocks noChangeArrowheads="1"/>
          </p:cNvSpPr>
          <p:nvPr/>
        </p:nvSpPr>
        <p:spPr bwMode="auto">
          <a:xfrm>
            <a:off x="3352800" y="31242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K</a:t>
            </a:r>
          </a:p>
        </p:txBody>
      </p:sp>
      <p:sp>
        <p:nvSpPr>
          <p:cNvPr id="93421" name="Text Box 261"/>
          <p:cNvSpPr txBox="1">
            <a:spLocks noChangeArrowheads="1"/>
          </p:cNvSpPr>
          <p:nvPr/>
        </p:nvSpPr>
        <p:spPr bwMode="auto">
          <a:xfrm>
            <a:off x="2590800" y="24384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H</a:t>
            </a:r>
          </a:p>
        </p:txBody>
      </p:sp>
      <p:sp>
        <p:nvSpPr>
          <p:cNvPr id="93422" name="Text Box 262"/>
          <p:cNvSpPr txBox="1">
            <a:spLocks noChangeArrowheads="1"/>
          </p:cNvSpPr>
          <p:nvPr/>
        </p:nvSpPr>
        <p:spPr bwMode="auto">
          <a:xfrm>
            <a:off x="3352800" y="24384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93423" name="Text Box 263"/>
          <p:cNvSpPr txBox="1">
            <a:spLocks noChangeArrowheads="1"/>
          </p:cNvSpPr>
          <p:nvPr/>
        </p:nvSpPr>
        <p:spPr bwMode="auto">
          <a:xfrm>
            <a:off x="2590800" y="31242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J</a:t>
            </a:r>
          </a:p>
        </p:txBody>
      </p:sp>
      <p:sp>
        <p:nvSpPr>
          <p:cNvPr id="93424" name="Rectangle 26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670"/>
          </a:xfrm>
          <a:noFill/>
        </p:spPr>
        <p:txBody>
          <a:bodyPr/>
          <a:lstStyle/>
          <a:p>
            <a:pPr eaLnBrk="1" hangingPunct="1"/>
            <a:r>
              <a:rPr lang="en-US" sz="3200" dirty="0" smtClean="0"/>
              <a:t>… Après </a:t>
            </a:r>
            <a:r>
              <a:rPr lang="en-US" sz="3200" dirty="0" err="1" smtClean="0"/>
              <a:t>réordonnancement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9077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Après réordonnancement, les “1”s sont plus près du diagonal dans la matrice, et les cliques sont plus faciles à voir dans la matrice</a:t>
            </a:r>
          </a:p>
        </p:txBody>
      </p:sp>
      <p:graphicFrame>
        <p:nvGraphicFramePr>
          <p:cNvPr id="555011" name="Group 3"/>
          <p:cNvGraphicFramePr>
            <a:graphicFrameLocks noGrp="1"/>
          </p:cNvGraphicFramePr>
          <p:nvPr/>
        </p:nvGraphicFramePr>
        <p:xfrm>
          <a:off x="4419600" y="1905000"/>
          <a:ext cx="4419600" cy="4064004"/>
        </p:xfrm>
        <a:graphic>
          <a:graphicData uri="http://schemas.openxmlformats.org/drawingml/2006/table">
            <a:tbl>
              <a:tblPr/>
              <a:tblGrid>
                <a:gridCol w="36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J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555204" name="Group 196"/>
          <p:cNvGraphicFramePr>
            <a:graphicFrameLocks noGrp="1"/>
          </p:cNvGraphicFramePr>
          <p:nvPr/>
        </p:nvGraphicFramePr>
        <p:xfrm>
          <a:off x="381000" y="5715000"/>
          <a:ext cx="3657600" cy="274638"/>
        </p:xfrm>
        <a:graphic>
          <a:graphicData uri="http://schemas.openxmlformats.org/drawingml/2006/table">
            <a:tbl>
              <a:tblPr/>
              <a:tblGrid>
                <a:gridCol w="331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1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17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1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49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1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178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J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4406" name="Arc 222"/>
          <p:cNvSpPr>
            <a:spLocks/>
          </p:cNvSpPr>
          <p:nvPr/>
        </p:nvSpPr>
        <p:spPr bwMode="auto">
          <a:xfrm>
            <a:off x="533400" y="5486400"/>
            <a:ext cx="3048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07" name="Arc 223"/>
          <p:cNvSpPr>
            <a:spLocks/>
          </p:cNvSpPr>
          <p:nvPr/>
        </p:nvSpPr>
        <p:spPr bwMode="auto">
          <a:xfrm>
            <a:off x="1905000" y="5181600"/>
            <a:ext cx="990600" cy="493713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08" name="Arc 224"/>
          <p:cNvSpPr>
            <a:spLocks/>
          </p:cNvSpPr>
          <p:nvPr/>
        </p:nvSpPr>
        <p:spPr bwMode="auto">
          <a:xfrm>
            <a:off x="838200" y="5486400"/>
            <a:ext cx="3810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09" name="Arc 225"/>
          <p:cNvSpPr>
            <a:spLocks/>
          </p:cNvSpPr>
          <p:nvPr/>
        </p:nvSpPr>
        <p:spPr bwMode="auto">
          <a:xfrm>
            <a:off x="1219200" y="5486400"/>
            <a:ext cx="3048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10" name="Arc 226"/>
          <p:cNvSpPr>
            <a:spLocks/>
          </p:cNvSpPr>
          <p:nvPr/>
        </p:nvSpPr>
        <p:spPr bwMode="auto">
          <a:xfrm>
            <a:off x="1524000" y="5486400"/>
            <a:ext cx="3810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11" name="Arc 227"/>
          <p:cNvSpPr>
            <a:spLocks/>
          </p:cNvSpPr>
          <p:nvPr/>
        </p:nvSpPr>
        <p:spPr bwMode="auto">
          <a:xfrm>
            <a:off x="1905000" y="5486400"/>
            <a:ext cx="3048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12" name="Arc 228"/>
          <p:cNvSpPr>
            <a:spLocks/>
          </p:cNvSpPr>
          <p:nvPr/>
        </p:nvSpPr>
        <p:spPr bwMode="auto">
          <a:xfrm>
            <a:off x="2209800" y="5486400"/>
            <a:ext cx="3048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13" name="Arc 229"/>
          <p:cNvSpPr>
            <a:spLocks/>
          </p:cNvSpPr>
          <p:nvPr/>
        </p:nvSpPr>
        <p:spPr bwMode="auto">
          <a:xfrm>
            <a:off x="2514600" y="5486400"/>
            <a:ext cx="3810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14" name="Arc 230"/>
          <p:cNvSpPr>
            <a:spLocks/>
          </p:cNvSpPr>
          <p:nvPr/>
        </p:nvSpPr>
        <p:spPr bwMode="auto">
          <a:xfrm>
            <a:off x="2895600" y="5486400"/>
            <a:ext cx="3048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15" name="Arc 231"/>
          <p:cNvSpPr>
            <a:spLocks/>
          </p:cNvSpPr>
          <p:nvPr/>
        </p:nvSpPr>
        <p:spPr bwMode="auto">
          <a:xfrm>
            <a:off x="3581400" y="5486400"/>
            <a:ext cx="3048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16" name="Arc 232"/>
          <p:cNvSpPr>
            <a:spLocks/>
          </p:cNvSpPr>
          <p:nvPr/>
        </p:nvSpPr>
        <p:spPr bwMode="auto">
          <a:xfrm>
            <a:off x="838200" y="5334000"/>
            <a:ext cx="685800" cy="306388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17" name="Arc 233"/>
          <p:cNvSpPr>
            <a:spLocks/>
          </p:cNvSpPr>
          <p:nvPr/>
        </p:nvSpPr>
        <p:spPr bwMode="auto">
          <a:xfrm>
            <a:off x="2209800" y="5334000"/>
            <a:ext cx="685800" cy="306388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18" name="Arc 234"/>
          <p:cNvSpPr>
            <a:spLocks/>
          </p:cNvSpPr>
          <p:nvPr/>
        </p:nvSpPr>
        <p:spPr bwMode="auto">
          <a:xfrm>
            <a:off x="2209800" y="5181600"/>
            <a:ext cx="990600" cy="493713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19" name="Arc 235"/>
          <p:cNvSpPr>
            <a:spLocks/>
          </p:cNvSpPr>
          <p:nvPr/>
        </p:nvSpPr>
        <p:spPr bwMode="auto">
          <a:xfrm>
            <a:off x="2895600" y="5334000"/>
            <a:ext cx="685800" cy="306388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20" name="Arc 236"/>
          <p:cNvSpPr>
            <a:spLocks/>
          </p:cNvSpPr>
          <p:nvPr/>
        </p:nvSpPr>
        <p:spPr bwMode="auto">
          <a:xfrm>
            <a:off x="3200400" y="5334000"/>
            <a:ext cx="685800" cy="306388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21" name="Arc 237"/>
          <p:cNvSpPr>
            <a:spLocks/>
          </p:cNvSpPr>
          <p:nvPr/>
        </p:nvSpPr>
        <p:spPr bwMode="auto">
          <a:xfrm>
            <a:off x="2514600" y="5334000"/>
            <a:ext cx="685800" cy="306388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22" name="Line 238"/>
          <p:cNvSpPr>
            <a:spLocks noChangeShapeType="1"/>
          </p:cNvSpPr>
          <p:nvPr/>
        </p:nvSpPr>
        <p:spPr bwMode="auto">
          <a:xfrm>
            <a:off x="685800" y="2438400"/>
            <a:ext cx="3810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23" name="Line 239"/>
          <p:cNvSpPr>
            <a:spLocks noChangeShapeType="1"/>
          </p:cNvSpPr>
          <p:nvPr/>
        </p:nvSpPr>
        <p:spPr bwMode="auto">
          <a:xfrm flipV="1">
            <a:off x="685800" y="1905000"/>
            <a:ext cx="381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24" name="Line 240"/>
          <p:cNvSpPr>
            <a:spLocks noChangeShapeType="1"/>
          </p:cNvSpPr>
          <p:nvPr/>
        </p:nvSpPr>
        <p:spPr bwMode="auto">
          <a:xfrm>
            <a:off x="685800" y="24384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25" name="Line 241"/>
          <p:cNvSpPr>
            <a:spLocks noChangeShapeType="1"/>
          </p:cNvSpPr>
          <p:nvPr/>
        </p:nvSpPr>
        <p:spPr bwMode="auto">
          <a:xfrm>
            <a:off x="1066800" y="1905000"/>
            <a:ext cx="381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26" name="Line 242"/>
          <p:cNvSpPr>
            <a:spLocks noChangeShapeType="1"/>
          </p:cNvSpPr>
          <p:nvPr/>
        </p:nvSpPr>
        <p:spPr bwMode="auto">
          <a:xfrm flipV="1">
            <a:off x="1447800" y="2286000"/>
            <a:ext cx="6858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27" name="Line 243"/>
          <p:cNvSpPr>
            <a:spLocks noChangeShapeType="1"/>
          </p:cNvSpPr>
          <p:nvPr/>
        </p:nvSpPr>
        <p:spPr bwMode="auto">
          <a:xfrm flipV="1">
            <a:off x="2133600" y="1905000"/>
            <a:ext cx="6096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28" name="Line 244"/>
          <p:cNvSpPr>
            <a:spLocks noChangeShapeType="1"/>
          </p:cNvSpPr>
          <p:nvPr/>
        </p:nvSpPr>
        <p:spPr bwMode="auto">
          <a:xfrm>
            <a:off x="2743200" y="19050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29" name="Line 245"/>
          <p:cNvSpPr>
            <a:spLocks noChangeShapeType="1"/>
          </p:cNvSpPr>
          <p:nvPr/>
        </p:nvSpPr>
        <p:spPr bwMode="auto">
          <a:xfrm>
            <a:off x="2133600" y="2286000"/>
            <a:ext cx="6096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30" name="Line 246"/>
          <p:cNvSpPr>
            <a:spLocks noChangeShapeType="1"/>
          </p:cNvSpPr>
          <p:nvPr/>
        </p:nvSpPr>
        <p:spPr bwMode="auto">
          <a:xfrm>
            <a:off x="2743200" y="19050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31" name="Line 247"/>
          <p:cNvSpPr>
            <a:spLocks noChangeShapeType="1"/>
          </p:cNvSpPr>
          <p:nvPr/>
        </p:nvSpPr>
        <p:spPr bwMode="auto">
          <a:xfrm>
            <a:off x="2743200" y="1905000"/>
            <a:ext cx="7620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32" name="Line 248"/>
          <p:cNvSpPr>
            <a:spLocks noChangeShapeType="1"/>
          </p:cNvSpPr>
          <p:nvPr/>
        </p:nvSpPr>
        <p:spPr bwMode="auto">
          <a:xfrm flipH="1">
            <a:off x="2743200" y="1905000"/>
            <a:ext cx="7620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33" name="Line 249"/>
          <p:cNvSpPr>
            <a:spLocks noChangeShapeType="1"/>
          </p:cNvSpPr>
          <p:nvPr/>
        </p:nvSpPr>
        <p:spPr bwMode="auto">
          <a:xfrm>
            <a:off x="3505200" y="19050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34" name="Line 250"/>
          <p:cNvSpPr>
            <a:spLocks noChangeShapeType="1"/>
          </p:cNvSpPr>
          <p:nvPr/>
        </p:nvSpPr>
        <p:spPr bwMode="auto">
          <a:xfrm>
            <a:off x="2743200" y="25908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35" name="Line 251"/>
          <p:cNvSpPr>
            <a:spLocks noChangeShapeType="1"/>
          </p:cNvSpPr>
          <p:nvPr/>
        </p:nvSpPr>
        <p:spPr bwMode="auto">
          <a:xfrm>
            <a:off x="2743200" y="25908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36" name="Line 252"/>
          <p:cNvSpPr>
            <a:spLocks noChangeShapeType="1"/>
          </p:cNvSpPr>
          <p:nvPr/>
        </p:nvSpPr>
        <p:spPr bwMode="auto">
          <a:xfrm>
            <a:off x="2743200" y="32766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37" name="Line 253"/>
          <p:cNvSpPr>
            <a:spLocks noChangeShapeType="1"/>
          </p:cNvSpPr>
          <p:nvPr/>
        </p:nvSpPr>
        <p:spPr bwMode="auto">
          <a:xfrm>
            <a:off x="3505200" y="25908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38" name="Text Box 254"/>
          <p:cNvSpPr txBox="1">
            <a:spLocks noChangeArrowheads="1"/>
          </p:cNvSpPr>
          <p:nvPr/>
        </p:nvSpPr>
        <p:spPr bwMode="auto">
          <a:xfrm>
            <a:off x="914400" y="28956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94439" name="Text Box 255"/>
          <p:cNvSpPr txBox="1">
            <a:spLocks noChangeArrowheads="1"/>
          </p:cNvSpPr>
          <p:nvPr/>
        </p:nvSpPr>
        <p:spPr bwMode="auto">
          <a:xfrm>
            <a:off x="533400" y="22860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94440" name="Text Box 256"/>
          <p:cNvSpPr txBox="1">
            <a:spLocks noChangeArrowheads="1"/>
          </p:cNvSpPr>
          <p:nvPr/>
        </p:nvSpPr>
        <p:spPr bwMode="auto">
          <a:xfrm>
            <a:off x="914400" y="17526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94441" name="Text Box 257"/>
          <p:cNvSpPr txBox="1">
            <a:spLocks noChangeArrowheads="1"/>
          </p:cNvSpPr>
          <p:nvPr/>
        </p:nvSpPr>
        <p:spPr bwMode="auto">
          <a:xfrm>
            <a:off x="1295400" y="22860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94442" name="Text Box 258"/>
          <p:cNvSpPr txBox="1">
            <a:spLocks noChangeArrowheads="1"/>
          </p:cNvSpPr>
          <p:nvPr/>
        </p:nvSpPr>
        <p:spPr bwMode="auto">
          <a:xfrm>
            <a:off x="1981200" y="21336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94443" name="Text Box 259"/>
          <p:cNvSpPr txBox="1">
            <a:spLocks noChangeArrowheads="1"/>
          </p:cNvSpPr>
          <p:nvPr/>
        </p:nvSpPr>
        <p:spPr bwMode="auto">
          <a:xfrm>
            <a:off x="2590800" y="17526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94444" name="Text Box 260"/>
          <p:cNvSpPr txBox="1">
            <a:spLocks noChangeArrowheads="1"/>
          </p:cNvSpPr>
          <p:nvPr/>
        </p:nvSpPr>
        <p:spPr bwMode="auto">
          <a:xfrm>
            <a:off x="3352800" y="17526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94445" name="Text Box 261"/>
          <p:cNvSpPr txBox="1">
            <a:spLocks noChangeArrowheads="1"/>
          </p:cNvSpPr>
          <p:nvPr/>
        </p:nvSpPr>
        <p:spPr bwMode="auto">
          <a:xfrm>
            <a:off x="3352800" y="31242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K</a:t>
            </a:r>
          </a:p>
        </p:txBody>
      </p:sp>
      <p:sp>
        <p:nvSpPr>
          <p:cNvPr id="94446" name="Text Box 262"/>
          <p:cNvSpPr txBox="1">
            <a:spLocks noChangeArrowheads="1"/>
          </p:cNvSpPr>
          <p:nvPr/>
        </p:nvSpPr>
        <p:spPr bwMode="auto">
          <a:xfrm>
            <a:off x="2590800" y="24384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H</a:t>
            </a:r>
          </a:p>
        </p:txBody>
      </p:sp>
      <p:sp>
        <p:nvSpPr>
          <p:cNvPr id="94447" name="Text Box 263"/>
          <p:cNvSpPr txBox="1">
            <a:spLocks noChangeArrowheads="1"/>
          </p:cNvSpPr>
          <p:nvPr/>
        </p:nvSpPr>
        <p:spPr bwMode="auto">
          <a:xfrm>
            <a:off x="3352800" y="24384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94448" name="Text Box 264"/>
          <p:cNvSpPr txBox="1">
            <a:spLocks noChangeArrowheads="1"/>
          </p:cNvSpPr>
          <p:nvPr/>
        </p:nvSpPr>
        <p:spPr bwMode="auto">
          <a:xfrm>
            <a:off x="2590800" y="31242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J</a:t>
            </a:r>
          </a:p>
        </p:txBody>
      </p:sp>
      <p:sp>
        <p:nvSpPr>
          <p:cNvPr id="94449" name="Rectangle 265"/>
          <p:cNvSpPr>
            <a:spLocks noChangeArrowheads="1"/>
          </p:cNvSpPr>
          <p:nvPr/>
        </p:nvSpPr>
        <p:spPr bwMode="auto">
          <a:xfrm>
            <a:off x="5181600" y="2590800"/>
            <a:ext cx="1066800" cy="990600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450" name="Rectangle 266"/>
          <p:cNvSpPr>
            <a:spLocks noChangeArrowheads="1"/>
          </p:cNvSpPr>
          <p:nvPr/>
        </p:nvSpPr>
        <p:spPr bwMode="auto">
          <a:xfrm>
            <a:off x="6629400" y="3962400"/>
            <a:ext cx="1447800" cy="1295400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451" name="Rectangle 267"/>
          <p:cNvSpPr>
            <a:spLocks noChangeArrowheads="1"/>
          </p:cNvSpPr>
          <p:nvPr/>
        </p:nvSpPr>
        <p:spPr bwMode="auto">
          <a:xfrm>
            <a:off x="457200" y="1676400"/>
            <a:ext cx="1219200" cy="990600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452" name="Rectangle 268"/>
          <p:cNvSpPr>
            <a:spLocks noChangeArrowheads="1"/>
          </p:cNvSpPr>
          <p:nvPr/>
        </p:nvSpPr>
        <p:spPr bwMode="auto">
          <a:xfrm>
            <a:off x="2514600" y="1676400"/>
            <a:ext cx="1219200" cy="1143000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8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CA" dirty="0" smtClean="0"/>
              <a:t>Carte de </a:t>
            </a:r>
            <a:r>
              <a:rPr lang="en-CA" dirty="0" err="1" smtClean="0"/>
              <a:t>voies</a:t>
            </a:r>
            <a:r>
              <a:rPr lang="en-CA" dirty="0"/>
              <a:t> </a:t>
            </a:r>
            <a:r>
              <a:rPr lang="en-CA" dirty="0" err="1" smtClean="0"/>
              <a:t>biochimiques</a:t>
            </a:r>
            <a:r>
              <a:rPr lang="en-CA" dirty="0" smtClean="0"/>
              <a:t> </a:t>
            </a:r>
            <a:r>
              <a:rPr lang="en-CA" dirty="0"/>
              <a:t>de Roche</a:t>
            </a:r>
            <a:br>
              <a:rPr lang="en-CA" dirty="0"/>
            </a:br>
            <a:r>
              <a:rPr lang="en-CA" sz="1400" dirty="0">
                <a:hlinkClick r:id="rId2"/>
              </a:rPr>
              <a:t>http://</a:t>
            </a:r>
            <a:r>
              <a:rPr lang="en-CA" sz="1400" dirty="0" smtClean="0">
                <a:hlinkClick r:id="rId2"/>
              </a:rPr>
              <a:t>www.roche.com/sustainability/for_communities_and_environment/philanthropy/science_education/pathways.htm</a:t>
            </a:r>
            <a:r>
              <a:rPr lang="en-CA" sz="1400" dirty="0" smtClean="0"/>
              <a:t> </a:t>
            </a:r>
            <a:r>
              <a:rPr lang="en-CA" dirty="0"/>
              <a:t/>
            </a:r>
            <a:br>
              <a:rPr lang="en-CA" dirty="0"/>
            </a:br>
            <a:r>
              <a:rPr lang="en-CA" sz="2800" dirty="0">
                <a:hlinkClick r:id="rId3"/>
              </a:rPr>
              <a:t>http://biochemical-pathways.com</a:t>
            </a:r>
            <a:r>
              <a:rPr lang="en-CA" sz="2800" dirty="0" smtClean="0">
                <a:hlinkClick r:id="rId3"/>
              </a:rPr>
              <a:t>/</a:t>
            </a:r>
            <a:r>
              <a:rPr lang="en-CA" sz="2800" dirty="0" smtClean="0"/>
              <a:t> </a:t>
            </a:r>
            <a:endParaRPr lang="en-CA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00222"/>
            <a:ext cx="9104267" cy="46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3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/>
          </p:cNvSpPr>
          <p:nvPr>
            <p:ph type="title"/>
          </p:nvPr>
        </p:nvSpPr>
        <p:spPr>
          <a:xfrm>
            <a:off x="466725" y="0"/>
            <a:ext cx="8229600" cy="1143000"/>
          </a:xfrm>
        </p:spPr>
        <p:txBody>
          <a:bodyPr/>
          <a:lstStyle/>
          <a:p>
            <a:r>
              <a:rPr lang="en-US" smtClean="0"/>
              <a:t>Another reordering algorithm</a:t>
            </a:r>
          </a:p>
        </p:txBody>
      </p:sp>
      <p:sp>
        <p:nvSpPr>
          <p:cNvPr id="96259" name="Rectangle 3"/>
          <p:cNvSpPr>
            <a:spLocks noGrp="1"/>
          </p:cNvSpPr>
          <p:nvPr>
            <p:ph type="body" idx="1"/>
          </p:nvPr>
        </p:nvSpPr>
        <p:spPr>
          <a:xfrm>
            <a:off x="457200" y="1123950"/>
            <a:ext cx="8229600" cy="5002213"/>
          </a:xfrm>
        </p:spPr>
        <p:txBody>
          <a:bodyPr/>
          <a:lstStyle/>
          <a:p>
            <a:r>
              <a:rPr lang="en-US" sz="2800" dirty="0" smtClean="0"/>
              <a:t>Travelling-Salesman Problem (TSP)-based algorithm</a:t>
            </a:r>
          </a:p>
          <a:p>
            <a:pPr lvl="1"/>
            <a:r>
              <a:rPr lang="en-US" sz="2400" dirty="0" smtClean="0"/>
              <a:t>Input: </a:t>
            </a:r>
            <a:r>
              <a:rPr lang="en-US" sz="2400" i="1" dirty="0" smtClean="0"/>
              <a:t>N</a:t>
            </a:r>
            <a:r>
              <a:rPr lang="en-US" sz="2400" dirty="0" smtClean="0"/>
              <a:t>×</a:t>
            </a:r>
            <a:r>
              <a:rPr lang="en-US" sz="2400" i="1" dirty="0" smtClean="0"/>
              <a:t>N</a:t>
            </a:r>
            <a:r>
              <a:rPr lang="en-US" sz="2400" dirty="0" smtClean="0"/>
              <a:t> Adjacency Matrix (AM) with </a:t>
            </a:r>
            <a:r>
              <a:rPr lang="en-US" sz="2400" i="1" dirty="0" smtClean="0"/>
              <a:t>E</a:t>
            </a:r>
            <a:r>
              <a:rPr lang="en-US" sz="2400" dirty="0" smtClean="0"/>
              <a:t>=O(</a:t>
            </a:r>
            <a:r>
              <a:rPr lang="en-US" sz="2400" i="1" dirty="0" smtClean="0"/>
              <a:t>N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 edges</a:t>
            </a:r>
          </a:p>
          <a:p>
            <a:pPr lvl="1"/>
            <a:r>
              <a:rPr lang="en-US" sz="2400" dirty="0" smtClean="0"/>
              <a:t>Interpret each column of AM as an</a:t>
            </a:r>
            <a:br>
              <a:rPr lang="en-US" sz="2400" dirty="0" smtClean="0"/>
            </a:br>
            <a:r>
              <a:rPr lang="en-US" sz="2400" i="1" dirty="0" smtClean="0"/>
              <a:t>N</a:t>
            </a:r>
            <a:r>
              <a:rPr lang="en-US" sz="2400" dirty="0" smtClean="0"/>
              <a:t>-dimensional point, and compute the distance matrix (DM) for all pairs of points (requires O(</a:t>
            </a:r>
            <a:r>
              <a:rPr lang="en-US" sz="2400" i="1" dirty="0" smtClean="0"/>
              <a:t>N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) time).  The distance metric could be Euclidean or Manhattan or something else.</a:t>
            </a:r>
          </a:p>
          <a:p>
            <a:pPr lvl="1"/>
            <a:r>
              <a:rPr lang="en-US" sz="2400" dirty="0" smtClean="0"/>
              <a:t>Use DM as input to a TSP algorithm</a:t>
            </a:r>
            <a:br>
              <a:rPr lang="en-US" sz="2400" dirty="0" smtClean="0"/>
            </a:br>
            <a:r>
              <a:rPr lang="en-US" sz="2400" dirty="0" smtClean="0"/>
              <a:t>(simplest: greedy construction of path in O(</a:t>
            </a:r>
            <a:r>
              <a:rPr lang="en-US" sz="2400" i="1" dirty="0" smtClean="0"/>
              <a:t>N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 time)</a:t>
            </a:r>
          </a:p>
          <a:p>
            <a:r>
              <a:rPr lang="en-US" sz="2800" dirty="0" smtClean="0"/>
              <a:t>See Nathalie Henry Riche’s Ph.D. thesis for details and a survey of other reordering algorithms</a:t>
            </a:r>
          </a:p>
        </p:txBody>
      </p:sp>
      <p:sp>
        <p:nvSpPr>
          <p:cNvPr id="96260" name="ZoneTexte 1"/>
          <p:cNvSpPr txBox="1">
            <a:spLocks noChangeArrowheads="1"/>
          </p:cNvSpPr>
          <p:nvPr/>
        </p:nvSpPr>
        <p:spPr bwMode="auto">
          <a:xfrm>
            <a:off x="971550" y="6092825"/>
            <a:ext cx="7921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>
                <a:solidFill>
                  <a:prstClr val="black"/>
                </a:solidFill>
              </a:rPr>
              <a:t>NB: Travelling-Salesman Problem = Problème du voyageur de commerce</a:t>
            </a:r>
          </a:p>
          <a:p>
            <a:pPr eaLnBrk="1" hangingPunct="1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35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/>
          </p:cNvSpPr>
          <p:nvPr>
            <p:ph type="title"/>
          </p:nvPr>
        </p:nvSpPr>
        <p:spPr>
          <a:xfrm>
            <a:off x="466725" y="0"/>
            <a:ext cx="8229600" cy="1143000"/>
          </a:xfrm>
        </p:spPr>
        <p:txBody>
          <a:bodyPr/>
          <a:lstStyle/>
          <a:p>
            <a:r>
              <a:rPr lang="en-US" smtClean="0"/>
              <a:t>Another reordering algorithm</a:t>
            </a:r>
          </a:p>
        </p:txBody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>
          <a:xfrm>
            <a:off x="457200" y="1123950"/>
            <a:ext cx="8229600" cy="5002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/>
              <a:t>Travelling-Salesman Problem (TSP)-based algorithm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Input: </a:t>
            </a:r>
            <a:r>
              <a:rPr lang="en-US" sz="2400" i="1" dirty="0" smtClean="0"/>
              <a:t>N</a:t>
            </a:r>
            <a:r>
              <a:rPr lang="en-US" sz="2400" dirty="0" smtClean="0"/>
              <a:t>×</a:t>
            </a:r>
            <a:r>
              <a:rPr lang="en-US" sz="2400" i="1" dirty="0" smtClean="0"/>
              <a:t>N</a:t>
            </a:r>
            <a:r>
              <a:rPr lang="en-US" sz="2400" dirty="0" smtClean="0"/>
              <a:t> Adjacency Matrix (AM</a:t>
            </a:r>
            <a:r>
              <a:rPr lang="en-US" sz="2400" dirty="0"/>
              <a:t>) with </a:t>
            </a:r>
            <a:r>
              <a:rPr lang="en-US" sz="2400" i="1" dirty="0"/>
              <a:t>E</a:t>
            </a:r>
            <a:r>
              <a:rPr lang="en-US" sz="2400" dirty="0"/>
              <a:t>=O(</a:t>
            </a:r>
            <a:r>
              <a:rPr lang="en-US" sz="2400" i="1" dirty="0"/>
              <a:t>N</a:t>
            </a:r>
            <a:r>
              <a:rPr lang="en-US" sz="2400" baseline="30000" dirty="0"/>
              <a:t>2</a:t>
            </a:r>
            <a:r>
              <a:rPr lang="en-US" sz="2400" dirty="0"/>
              <a:t>) edges</a:t>
            </a:r>
            <a:endParaRPr lang="en-US" sz="2400" dirty="0" smtClean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(</a:t>
            </a:r>
            <a:r>
              <a:rPr lang="en-US" sz="2400" dirty="0" smtClean="0">
                <a:solidFill>
                  <a:srgbClr val="FF0000"/>
                </a:solidFill>
              </a:rPr>
              <a:t>Optional step that yields better results</a:t>
            </a:r>
            <a:r>
              <a:rPr lang="en-US" sz="2400" dirty="0" smtClean="0"/>
              <a:t>) Compute the shortest-path matrix (SPM) for all pairs of nodes</a:t>
            </a:r>
            <a:br>
              <a:rPr lang="en-US" sz="2400" dirty="0" smtClean="0"/>
            </a:br>
            <a:r>
              <a:rPr lang="en-US" sz="2400" dirty="0" smtClean="0"/>
              <a:t>(requires O((</a:t>
            </a:r>
            <a:r>
              <a:rPr lang="en-US" sz="2400" i="1" dirty="0" smtClean="0"/>
              <a:t>N</a:t>
            </a:r>
            <a:r>
              <a:rPr lang="en-US" sz="2400" dirty="0" smtClean="0"/>
              <a:t>+</a:t>
            </a:r>
            <a:r>
              <a:rPr lang="en-US" sz="2400" i="1" dirty="0" smtClean="0"/>
              <a:t>E</a:t>
            </a:r>
            <a:r>
              <a:rPr lang="en-US" sz="2400" dirty="0" smtClean="0"/>
              <a:t>)×</a:t>
            </a:r>
            <a:r>
              <a:rPr lang="en-US" sz="2400" i="1" dirty="0" smtClean="0"/>
              <a:t>N</a:t>
            </a:r>
            <a:r>
              <a:rPr lang="en-US" sz="2400" dirty="0" smtClean="0"/>
              <a:t>) time)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Interpret each column of AM (or SPM) as an</a:t>
            </a:r>
            <a:br>
              <a:rPr lang="en-US" sz="2400" dirty="0" smtClean="0"/>
            </a:br>
            <a:r>
              <a:rPr lang="en-US" sz="2400" i="1" dirty="0" smtClean="0"/>
              <a:t>N</a:t>
            </a:r>
            <a:r>
              <a:rPr lang="en-US" sz="2400" dirty="0" smtClean="0"/>
              <a:t>-dimensional point, and compute the distance matrix (DM) for all pairs of points (requires O(</a:t>
            </a:r>
            <a:r>
              <a:rPr lang="en-US" sz="2400" i="1" dirty="0" smtClean="0"/>
              <a:t>N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) time).  The distance metric could be Euclidean or Manhattan or something else.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Use DM as input to a TSP algorithm</a:t>
            </a:r>
            <a:br>
              <a:rPr lang="en-US" sz="2400" dirty="0" smtClean="0"/>
            </a:br>
            <a:r>
              <a:rPr lang="en-US" sz="2400" dirty="0" smtClean="0"/>
              <a:t>(simplest: greedy construction of path in O(</a:t>
            </a:r>
            <a:r>
              <a:rPr lang="en-US" sz="2400" i="1" dirty="0" smtClean="0"/>
              <a:t>N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 time)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See Nathalie Henry Riche’s Ph.D. thesis for details and a survey of other reordering algorithms</a:t>
            </a:r>
          </a:p>
        </p:txBody>
      </p:sp>
      <p:sp>
        <p:nvSpPr>
          <p:cNvPr id="97284" name="ZoneTexte 3"/>
          <p:cNvSpPr txBox="1">
            <a:spLocks noChangeArrowheads="1"/>
          </p:cNvSpPr>
          <p:nvPr/>
        </p:nvSpPr>
        <p:spPr bwMode="auto">
          <a:xfrm>
            <a:off x="971550" y="6092825"/>
            <a:ext cx="7921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>
                <a:solidFill>
                  <a:prstClr val="black"/>
                </a:solidFill>
              </a:rPr>
              <a:t>NB: Travelling-Salesman Problem = Problème du voyageur de commerce</a:t>
            </a:r>
          </a:p>
          <a:p>
            <a:pPr eaLnBrk="1" hangingPunct="1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80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>
          <a:xfrm>
            <a:off x="466725" y="0"/>
            <a:ext cx="8229600" cy="908050"/>
          </a:xfrm>
        </p:spPr>
        <p:txBody>
          <a:bodyPr/>
          <a:lstStyle/>
          <a:p>
            <a:r>
              <a:rPr lang="en-US" dirty="0" err="1" smtClean="0"/>
              <a:t>Lattix</a:t>
            </a:r>
            <a:r>
              <a:rPr lang="en-US" dirty="0" smtClean="0"/>
              <a:t> : </a:t>
            </a:r>
            <a:r>
              <a:rPr lang="en-US" dirty="0" err="1" smtClean="0"/>
              <a:t>logiciel</a:t>
            </a:r>
            <a:r>
              <a:rPr lang="en-US" dirty="0" smtClean="0"/>
              <a:t> commercial</a:t>
            </a:r>
          </a:p>
        </p:txBody>
      </p:sp>
      <p:pic>
        <p:nvPicPr>
          <p:cNvPr id="46083" name="Picture 3" descr="Lattix4Screenshot_SQLSv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3455987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Lattix_3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341438"/>
            <a:ext cx="5083175" cy="390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16338"/>
            <a:ext cx="3529012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179388" y="3284538"/>
            <a:ext cx="3455987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/>
              <a:t>http://www.lattix.com/files/images/news/Lattix4Screenshot_SQLSvr.png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466725" y="6237288"/>
            <a:ext cx="30257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/>
              <a:t>http://www.lattix.com/files/images/news/rhapsody-lattix.png</a:t>
            </a: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4284663" y="5373688"/>
            <a:ext cx="45370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/>
              <a:t>http://image.gihyo.co.jp/assets/images/wdpress/newshotline/2007/Lattix_316.jpg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VBOXSVR\win\recovered\myOldDesktop\S_win\ets\courses\lecture0x.visualization\notYetUsed\matrix-variants\MatLink-inside-144degre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766762"/>
            <a:ext cx="5767387" cy="583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1525"/>
          </a:xfrm>
        </p:spPr>
        <p:txBody>
          <a:bodyPr/>
          <a:lstStyle/>
          <a:p>
            <a:r>
              <a:rPr lang="en-CA" dirty="0" smtClean="0"/>
              <a:t>Des </a:t>
            </a:r>
            <a:r>
              <a:rPr lang="en-CA" dirty="0" err="1" smtClean="0"/>
              <a:t>variantes</a:t>
            </a:r>
            <a:r>
              <a:rPr lang="en-CA" dirty="0" smtClean="0"/>
              <a:t> de matrices</a:t>
            </a:r>
            <a:endParaRPr lang="en-CA" dirty="0"/>
          </a:p>
        </p:txBody>
      </p:sp>
      <p:pic>
        <p:nvPicPr>
          <p:cNvPr id="2055" name="Picture 7" descr="\\VBOXSVR\win\recovered\myOldDesktop\S_win\ets\courses\lecture0x.visualization\notYetUsed\matrix-variants\NodeLin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528763"/>
            <a:ext cx="2960637" cy="257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46050" y="5105400"/>
            <a:ext cx="3721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MatLink</a:t>
            </a:r>
            <a:r>
              <a:rPr lang="en-CA" dirty="0" smtClean="0"/>
              <a:t> [Nathalie Henry et</a:t>
            </a:r>
            <a:br>
              <a:rPr lang="en-CA" dirty="0" smtClean="0"/>
            </a:br>
            <a:r>
              <a:rPr lang="en-CA" dirty="0" smtClean="0"/>
              <a:t>Jean-Daniel </a:t>
            </a:r>
            <a:r>
              <a:rPr lang="en-CA" dirty="0" err="1" smtClean="0"/>
              <a:t>Fekete</a:t>
            </a:r>
            <a:r>
              <a:rPr lang="en-CA" dirty="0" smtClean="0"/>
              <a:t> 2007]</a:t>
            </a:r>
            <a:br>
              <a:rPr lang="en-CA" dirty="0" smtClean="0"/>
            </a:br>
            <a:r>
              <a:rPr lang="en-CA" dirty="0" smtClean="0"/>
              <a:t>avec </a:t>
            </a:r>
            <a:r>
              <a:rPr lang="en-CA" dirty="0"/>
              <a:t>les arcs de 144 </a:t>
            </a:r>
            <a:r>
              <a:rPr lang="en-CA" dirty="0" err="1"/>
              <a:t>degrés</a:t>
            </a:r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>à </a:t>
            </a:r>
            <a:r>
              <a:rPr lang="en-CA" dirty="0" err="1" smtClean="0"/>
              <a:t>l’intérieur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072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\\VBOXSVR\win\recovered\myOldDesktop\S_win\ets\courses\lecture0x.visualization\notYetUsed\matrix-variants\MatLink-outside-144degre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766762"/>
            <a:ext cx="5767387" cy="583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1525"/>
          </a:xfrm>
        </p:spPr>
        <p:txBody>
          <a:bodyPr/>
          <a:lstStyle/>
          <a:p>
            <a:r>
              <a:rPr lang="en-CA" dirty="0" smtClean="0"/>
              <a:t>Des </a:t>
            </a:r>
            <a:r>
              <a:rPr lang="en-CA" dirty="0" err="1" smtClean="0"/>
              <a:t>variantes</a:t>
            </a:r>
            <a:r>
              <a:rPr lang="en-CA" dirty="0" smtClean="0"/>
              <a:t> de matrices</a:t>
            </a:r>
            <a:endParaRPr lang="en-CA" dirty="0"/>
          </a:p>
        </p:txBody>
      </p:sp>
      <p:pic>
        <p:nvPicPr>
          <p:cNvPr id="2055" name="Picture 7" descr="\\VBOXSVR\win\recovered\myOldDesktop\S_win\ets\courses\lecture0x.visualization\notYetUsed\matrix-variants\NodeLin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528763"/>
            <a:ext cx="2960637" cy="257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46050" y="5105400"/>
            <a:ext cx="3721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MatLink</a:t>
            </a:r>
            <a:r>
              <a:rPr lang="en-CA" dirty="0" smtClean="0"/>
              <a:t> [Nathalie Henry et</a:t>
            </a:r>
            <a:br>
              <a:rPr lang="en-CA" dirty="0" smtClean="0"/>
            </a:br>
            <a:r>
              <a:rPr lang="en-CA" dirty="0" smtClean="0"/>
              <a:t>Jean-Daniel </a:t>
            </a:r>
            <a:r>
              <a:rPr lang="en-CA" dirty="0" err="1" smtClean="0"/>
              <a:t>Fekete</a:t>
            </a:r>
            <a:r>
              <a:rPr lang="en-CA" dirty="0" smtClean="0"/>
              <a:t> 2007]</a:t>
            </a:r>
            <a:br>
              <a:rPr lang="en-CA" dirty="0" smtClean="0"/>
            </a:br>
            <a:r>
              <a:rPr lang="en-CA" dirty="0" smtClean="0"/>
              <a:t>avec les arcs </a:t>
            </a:r>
            <a:r>
              <a:rPr lang="en-CA" dirty="0"/>
              <a:t>de 144 </a:t>
            </a:r>
            <a:r>
              <a:rPr lang="en-CA" dirty="0" err="1" smtClean="0"/>
              <a:t>degrés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à </a:t>
            </a:r>
            <a:r>
              <a:rPr lang="en-CA" dirty="0" err="1" smtClean="0"/>
              <a:t>l’extérieur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1887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1525"/>
          </a:xfrm>
        </p:spPr>
        <p:txBody>
          <a:bodyPr/>
          <a:lstStyle/>
          <a:p>
            <a:r>
              <a:rPr lang="en-CA" dirty="0" smtClean="0"/>
              <a:t>Des </a:t>
            </a:r>
            <a:r>
              <a:rPr lang="en-CA" dirty="0" err="1" smtClean="0"/>
              <a:t>variantes</a:t>
            </a:r>
            <a:r>
              <a:rPr lang="en-CA" dirty="0" smtClean="0"/>
              <a:t> de matrices</a:t>
            </a:r>
            <a:endParaRPr lang="en-CA" dirty="0"/>
          </a:p>
        </p:txBody>
      </p:sp>
      <p:pic>
        <p:nvPicPr>
          <p:cNvPr id="2050" name="Picture 2" descr="\\VBOXSVR\win\recovered\myOldDesktop\S_win\ets\courses\lecture0x.visualization\notYetUsed\matrix-variants\TriangularMatLink-outside-144degre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766762"/>
            <a:ext cx="5767387" cy="583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\\VBOXSVR\win\recovered\myOldDesktop\S_win\ets\courses\lecture0x.visualization\notYetUsed\matrix-variants\NodeLin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528763"/>
            <a:ext cx="2960637" cy="257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46050" y="5105400"/>
            <a:ext cx="345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MatLink</a:t>
            </a:r>
            <a:r>
              <a:rPr lang="en-CA" dirty="0" smtClean="0"/>
              <a:t> </a:t>
            </a:r>
            <a:r>
              <a:rPr lang="en-CA" dirty="0" err="1" smtClean="0"/>
              <a:t>Triangulaire</a:t>
            </a:r>
            <a:r>
              <a:rPr lang="en-CA" dirty="0" smtClean="0"/>
              <a:t> (idée non-</a:t>
            </a:r>
            <a:r>
              <a:rPr lang="en-CA" dirty="0" err="1" smtClean="0"/>
              <a:t>publiée</a:t>
            </a:r>
            <a:r>
              <a:rPr lang="en-CA" dirty="0" smtClean="0"/>
              <a:t> de McGuffin, </a:t>
            </a:r>
            <a:r>
              <a:rPr lang="en-CA" dirty="0" err="1" smtClean="0"/>
              <a:t>mai</a:t>
            </a:r>
            <a:r>
              <a:rPr lang="en-CA" dirty="0" smtClean="0"/>
              <a:t> 2013) </a:t>
            </a:r>
            <a:r>
              <a:rPr lang="en-CA" dirty="0"/>
              <a:t>avec arcs de 144 </a:t>
            </a:r>
            <a:r>
              <a:rPr lang="en-CA" dirty="0" err="1"/>
              <a:t>degrés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5123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\\VBOXSVR\win\recovered\myOldDesktop\S_win\ets\courses\lecture0x.visualization\notYetUsed\matrix-variants\TriangularMatLink-inside-144degre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766762"/>
            <a:ext cx="5767387" cy="583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1525"/>
          </a:xfrm>
        </p:spPr>
        <p:txBody>
          <a:bodyPr/>
          <a:lstStyle/>
          <a:p>
            <a:r>
              <a:rPr lang="en-CA" dirty="0" smtClean="0"/>
              <a:t>Des </a:t>
            </a:r>
            <a:r>
              <a:rPr lang="en-CA" dirty="0" err="1" smtClean="0"/>
              <a:t>variantes</a:t>
            </a:r>
            <a:r>
              <a:rPr lang="en-CA" dirty="0" smtClean="0"/>
              <a:t> de matrices</a:t>
            </a:r>
            <a:endParaRPr lang="en-CA" dirty="0"/>
          </a:p>
        </p:txBody>
      </p:sp>
      <p:pic>
        <p:nvPicPr>
          <p:cNvPr id="2055" name="Picture 7" descr="\\VBOXSVR\win\recovered\myOldDesktop\S_win\ets\courses\lecture0x.visualization\notYetUsed\matrix-variants\NodeLin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528763"/>
            <a:ext cx="2960637" cy="257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46050" y="5105400"/>
            <a:ext cx="345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MatLink</a:t>
            </a:r>
            <a:r>
              <a:rPr lang="en-CA" dirty="0" smtClean="0"/>
              <a:t> </a:t>
            </a:r>
            <a:r>
              <a:rPr lang="en-CA" dirty="0" err="1" smtClean="0"/>
              <a:t>Triangulaire</a:t>
            </a:r>
            <a:r>
              <a:rPr lang="en-CA" dirty="0" smtClean="0"/>
              <a:t> (idée non-</a:t>
            </a:r>
            <a:r>
              <a:rPr lang="en-CA" dirty="0" err="1" smtClean="0"/>
              <a:t>publiée</a:t>
            </a:r>
            <a:r>
              <a:rPr lang="en-CA" dirty="0" smtClean="0"/>
              <a:t> de McGuffin, </a:t>
            </a:r>
            <a:r>
              <a:rPr lang="en-CA" dirty="0" err="1" smtClean="0"/>
              <a:t>mai</a:t>
            </a:r>
            <a:r>
              <a:rPr lang="en-CA" dirty="0" smtClean="0"/>
              <a:t> 2013) avec arcs de 144 </a:t>
            </a:r>
            <a:r>
              <a:rPr lang="en-CA" dirty="0" err="1" smtClean="0"/>
              <a:t>degrés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4323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\\VBOXSVR\win\recovered\myOldDesktop\S_win\ets\courses\lecture0x.visualization\notYetUsed\matrix-variants\TriangularMatLink-inside-90degre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766762"/>
            <a:ext cx="5767387" cy="583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1525"/>
          </a:xfrm>
        </p:spPr>
        <p:txBody>
          <a:bodyPr/>
          <a:lstStyle/>
          <a:p>
            <a:r>
              <a:rPr lang="en-CA" dirty="0" smtClean="0"/>
              <a:t>Des </a:t>
            </a:r>
            <a:r>
              <a:rPr lang="en-CA" dirty="0" err="1" smtClean="0"/>
              <a:t>variantes</a:t>
            </a:r>
            <a:r>
              <a:rPr lang="en-CA" dirty="0" smtClean="0"/>
              <a:t> de matrices</a:t>
            </a:r>
            <a:endParaRPr lang="en-CA" dirty="0"/>
          </a:p>
        </p:txBody>
      </p:sp>
      <p:pic>
        <p:nvPicPr>
          <p:cNvPr id="2055" name="Picture 7" descr="\\VBOXSVR\win\recovered\myOldDesktop\S_win\ets\courses\lecture0x.visualization\notYetUsed\matrix-variants\NodeLin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528763"/>
            <a:ext cx="2960637" cy="257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46049" y="5105400"/>
            <a:ext cx="3787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MatLink</a:t>
            </a:r>
            <a:r>
              <a:rPr lang="en-CA" dirty="0" smtClean="0"/>
              <a:t> </a:t>
            </a:r>
            <a:r>
              <a:rPr lang="en-CA" dirty="0" err="1" smtClean="0"/>
              <a:t>Triangulaire</a:t>
            </a:r>
            <a:r>
              <a:rPr lang="en-CA" dirty="0" smtClean="0"/>
              <a:t> avec arcs de 90 </a:t>
            </a:r>
            <a:r>
              <a:rPr lang="en-CA" dirty="0" err="1" smtClean="0"/>
              <a:t>degrés</a:t>
            </a:r>
            <a:r>
              <a:rPr lang="en-CA" dirty="0" smtClean="0"/>
              <a:t>, pour </a:t>
            </a:r>
            <a:r>
              <a:rPr lang="en-CA" dirty="0" err="1" smtClean="0"/>
              <a:t>garantir</a:t>
            </a:r>
            <a:r>
              <a:rPr lang="en-CA" dirty="0" smtClean="0"/>
              <a:t> </a:t>
            </a:r>
            <a:r>
              <a:rPr lang="en-CA" dirty="0" err="1" smtClean="0"/>
              <a:t>que</a:t>
            </a:r>
            <a:r>
              <a:rPr lang="en-CA" dirty="0" smtClean="0"/>
              <a:t> les arcs ne </a:t>
            </a:r>
            <a:r>
              <a:rPr lang="en-CA" dirty="0" err="1" smtClean="0"/>
              <a:t>sortent</a:t>
            </a:r>
            <a:r>
              <a:rPr lang="en-CA" dirty="0" smtClean="0"/>
              <a:t> pas du rectangle </a:t>
            </a:r>
            <a:r>
              <a:rPr lang="en-CA" dirty="0" err="1" smtClean="0"/>
              <a:t>englobant</a:t>
            </a:r>
            <a:r>
              <a:rPr lang="en-CA" dirty="0" smtClean="0"/>
              <a:t> de la </a:t>
            </a:r>
            <a:r>
              <a:rPr lang="en-CA" dirty="0" err="1" smtClean="0"/>
              <a:t>matrice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2139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93404" y="6400800"/>
            <a:ext cx="8442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truthfacts.com</a:t>
            </a:r>
            <a:r>
              <a:rPr lang="en-US" dirty="0"/>
              <a:t>, http://kindofnormal.com/img/truth_facts/iphone/2014/01/17.jpg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87" y="159489"/>
            <a:ext cx="8911627" cy="606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51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-2857500" y="2857500"/>
            <a:ext cx="6858000" cy="1143000"/>
          </a:xfrm>
        </p:spPr>
        <p:txBody>
          <a:bodyPr/>
          <a:lstStyle/>
          <a:p>
            <a:r>
              <a:rPr lang="en-US" sz="4000" dirty="0" err="1"/>
              <a:t>Jaakko</a:t>
            </a:r>
            <a:r>
              <a:rPr lang="en-US" sz="4000" dirty="0"/>
              <a:t> </a:t>
            </a:r>
            <a:r>
              <a:rPr lang="en-US" sz="4000" dirty="0" err="1"/>
              <a:t>Seppälä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2800" dirty="0">
                <a:hlinkClick r:id="rId2"/>
              </a:rPr>
              <a:t>http://malinen.info/malinen/100characters</a:t>
            </a:r>
            <a:r>
              <a:rPr lang="en-US" sz="2800" dirty="0" smtClean="0">
                <a:hlinkClick r:id="rId2"/>
              </a:rPr>
              <a:t>/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67" y="-14990"/>
            <a:ext cx="6897511" cy="687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33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CA" sz="4000" dirty="0" smtClean="0"/>
              <a:t>Base de </a:t>
            </a:r>
            <a:r>
              <a:rPr lang="en-CA" sz="4000" dirty="0" err="1" smtClean="0"/>
              <a:t>données</a:t>
            </a:r>
            <a:r>
              <a:rPr lang="en-CA" sz="4000" dirty="0" smtClean="0"/>
              <a:t> </a:t>
            </a:r>
            <a:r>
              <a:rPr lang="en-CA" sz="4000" dirty="0" err="1" smtClean="0"/>
              <a:t>relationnelles</a:t>
            </a:r>
            <a:r>
              <a:rPr lang="en-CA" sz="4000" dirty="0" smtClean="0"/>
              <a:t> “</a:t>
            </a:r>
            <a:r>
              <a:rPr lang="en-CA" sz="4000" dirty="0" err="1" smtClean="0"/>
              <a:t>foodmart</a:t>
            </a:r>
            <a:r>
              <a:rPr lang="en-CA" sz="4000" dirty="0" smtClean="0"/>
              <a:t>”</a:t>
            </a:r>
            <a:endParaRPr lang="en-CA" sz="4000" dirty="0"/>
          </a:p>
        </p:txBody>
      </p:sp>
      <p:pic>
        <p:nvPicPr>
          <p:cNvPr id="1026" name="Picture 2" descr="\\VBOXSVR\win\recovered\myOldDesktop\S_win\ets\courses\lecture0x.visualization\notYetUsed\foodm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" y="736582"/>
            <a:ext cx="6917056" cy="604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80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-2913927" y="2913926"/>
            <a:ext cx="6858000" cy="1030147"/>
          </a:xfrm>
        </p:spPr>
        <p:txBody>
          <a:bodyPr/>
          <a:lstStyle/>
          <a:p>
            <a:r>
              <a:rPr lang="en-US" sz="3600" dirty="0" err="1"/>
              <a:t>Jaakko</a:t>
            </a:r>
            <a:r>
              <a:rPr lang="en-US" sz="3600" dirty="0"/>
              <a:t> </a:t>
            </a:r>
            <a:r>
              <a:rPr lang="en-US" sz="3600" dirty="0" err="1"/>
              <a:t>Seppälä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400" dirty="0">
                <a:hlinkClick r:id="rId2"/>
              </a:rPr>
              <a:t>http://malinen.info/malinen/100characters</a:t>
            </a:r>
            <a:r>
              <a:rPr lang="en-US" sz="2400" dirty="0" smtClean="0">
                <a:hlinkClick r:id="rId2"/>
              </a:rPr>
              <a:t>/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495" y="1345116"/>
            <a:ext cx="5265383" cy="524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362933" y="1516282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err="1"/>
              <a:t>Asterix</a:t>
            </a:r>
            <a:r>
              <a:rPr lang="en-US" sz="1100" dirty="0"/>
              <a:t> (</a:t>
            </a:r>
            <a:r>
              <a:rPr lang="en-US" sz="1100" dirty="0" err="1"/>
              <a:t>Asterix</a:t>
            </a:r>
            <a:r>
              <a:rPr lang="en-US" sz="1100" dirty="0"/>
              <a:t> &amp; </a:t>
            </a:r>
            <a:r>
              <a:rPr lang="en-US" sz="1100" dirty="0" err="1"/>
              <a:t>Obelix</a:t>
            </a:r>
            <a:r>
              <a:rPr lang="en-US" sz="1100" dirty="0"/>
              <a:t>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362933" y="2030069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Calvin (Calvin and Hobbes)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362933" y="2543856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Donald Duck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362933" y="3057643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Captain Haddock (</a:t>
            </a:r>
            <a:r>
              <a:rPr lang="en-US" sz="1100" dirty="0" err="1"/>
              <a:t>Tintin</a:t>
            </a:r>
            <a:r>
              <a:rPr lang="en-US" sz="1100" dirty="0"/>
              <a:t>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362933" y="3571430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/>
              <a:t>Batman</a:t>
            </a:r>
            <a:endParaRPr lang="en-US" sz="1100" dirty="0"/>
          </a:p>
        </p:txBody>
      </p:sp>
      <p:sp>
        <p:nvSpPr>
          <p:cNvPr id="9" name="ZoneTexte 8"/>
          <p:cNvSpPr txBox="1"/>
          <p:nvPr/>
        </p:nvSpPr>
        <p:spPr>
          <a:xfrm>
            <a:off x="1362933" y="4085217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err="1"/>
              <a:t>Heimo</a:t>
            </a:r>
            <a:r>
              <a:rPr lang="en-US" sz="1100" dirty="0"/>
              <a:t> </a:t>
            </a:r>
            <a:r>
              <a:rPr lang="en-US" sz="1100" dirty="0" err="1"/>
              <a:t>Vesa</a:t>
            </a:r>
            <a:r>
              <a:rPr lang="en-US" sz="1100" dirty="0"/>
              <a:t> (</a:t>
            </a:r>
            <a:r>
              <a:rPr lang="en-US" sz="1100" dirty="0" err="1"/>
              <a:t>Fingerpori</a:t>
            </a:r>
            <a:r>
              <a:rPr lang="en-US" sz="1100" dirty="0"/>
              <a:t>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362933" y="4599004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err="1"/>
              <a:t>Corto</a:t>
            </a:r>
            <a:r>
              <a:rPr lang="en-US" sz="1100" dirty="0"/>
              <a:t> Maltese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362933" y="5112791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err="1"/>
              <a:t>Moomintroll</a:t>
            </a:r>
            <a:r>
              <a:rPr lang="en-US" sz="1100" dirty="0"/>
              <a:t> (</a:t>
            </a:r>
            <a:r>
              <a:rPr lang="en-US" sz="1100" dirty="0" err="1"/>
              <a:t>Moomin</a:t>
            </a:r>
            <a:r>
              <a:rPr lang="en-US" sz="1100" dirty="0"/>
              <a:t>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362933" y="5626578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Garfield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386082" y="6140368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Lucy (Peanuts)</a:t>
            </a:r>
          </a:p>
        </p:txBody>
      </p:sp>
      <p:sp>
        <p:nvSpPr>
          <p:cNvPr id="14" name="ZoneTexte 13"/>
          <p:cNvSpPr txBox="1"/>
          <p:nvPr/>
        </p:nvSpPr>
        <p:spPr>
          <a:xfrm rot="18439030">
            <a:off x="3250026" y="430568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Albert </a:t>
            </a:r>
            <a:r>
              <a:rPr lang="en-US" sz="1100" dirty="0" err="1"/>
              <a:t>Uderzo</a:t>
            </a:r>
            <a:endParaRPr lang="en-US" sz="1100" dirty="0"/>
          </a:p>
        </p:txBody>
      </p:sp>
      <p:sp>
        <p:nvSpPr>
          <p:cNvPr id="15" name="ZoneTexte 14"/>
          <p:cNvSpPr txBox="1"/>
          <p:nvPr/>
        </p:nvSpPr>
        <p:spPr>
          <a:xfrm rot="18439030">
            <a:off x="3763813" y="430568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Bill Watterson</a:t>
            </a:r>
          </a:p>
        </p:txBody>
      </p:sp>
      <p:sp>
        <p:nvSpPr>
          <p:cNvPr id="16" name="ZoneTexte 15"/>
          <p:cNvSpPr txBox="1"/>
          <p:nvPr/>
        </p:nvSpPr>
        <p:spPr>
          <a:xfrm rot="18439030">
            <a:off x="4277600" y="430568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Carl Barks? Don Rosa?</a:t>
            </a:r>
          </a:p>
        </p:txBody>
      </p:sp>
      <p:sp>
        <p:nvSpPr>
          <p:cNvPr id="17" name="ZoneTexte 16"/>
          <p:cNvSpPr txBox="1"/>
          <p:nvPr/>
        </p:nvSpPr>
        <p:spPr>
          <a:xfrm rot="18439030">
            <a:off x="4791387" y="430568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Hergé</a:t>
            </a:r>
            <a:endParaRPr lang="en-US" sz="1100" dirty="0"/>
          </a:p>
        </p:txBody>
      </p:sp>
      <p:sp>
        <p:nvSpPr>
          <p:cNvPr id="18" name="ZoneTexte 17"/>
          <p:cNvSpPr txBox="1"/>
          <p:nvPr/>
        </p:nvSpPr>
        <p:spPr>
          <a:xfrm rot="18439030">
            <a:off x="5305174" y="430568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Neal Adams?</a:t>
            </a:r>
          </a:p>
        </p:txBody>
      </p:sp>
      <p:sp>
        <p:nvSpPr>
          <p:cNvPr id="19" name="ZoneTexte 18"/>
          <p:cNvSpPr txBox="1"/>
          <p:nvPr/>
        </p:nvSpPr>
        <p:spPr>
          <a:xfrm rot="18439030">
            <a:off x="5818961" y="430568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Pertti</a:t>
            </a:r>
            <a:r>
              <a:rPr lang="en-US" sz="1100" dirty="0"/>
              <a:t> </a:t>
            </a:r>
            <a:r>
              <a:rPr lang="en-US" sz="1100" dirty="0" err="1"/>
              <a:t>Jarla</a:t>
            </a:r>
            <a:endParaRPr lang="en-US" sz="1100" dirty="0"/>
          </a:p>
        </p:txBody>
      </p:sp>
      <p:sp>
        <p:nvSpPr>
          <p:cNvPr id="20" name="ZoneTexte 19"/>
          <p:cNvSpPr txBox="1"/>
          <p:nvPr/>
        </p:nvSpPr>
        <p:spPr>
          <a:xfrm rot="18439030">
            <a:off x="6332748" y="430568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Hugo Pratt</a:t>
            </a:r>
          </a:p>
        </p:txBody>
      </p:sp>
      <p:sp>
        <p:nvSpPr>
          <p:cNvPr id="21" name="ZoneTexte 20"/>
          <p:cNvSpPr txBox="1"/>
          <p:nvPr/>
        </p:nvSpPr>
        <p:spPr>
          <a:xfrm rot="18439030">
            <a:off x="6846535" y="430568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Tove</a:t>
            </a:r>
            <a:r>
              <a:rPr lang="en-US" sz="1100" dirty="0"/>
              <a:t> </a:t>
            </a:r>
            <a:r>
              <a:rPr lang="en-US" sz="1100" dirty="0" err="1"/>
              <a:t>Jansson</a:t>
            </a:r>
            <a:endParaRPr lang="en-US" sz="1100" dirty="0"/>
          </a:p>
        </p:txBody>
      </p:sp>
      <p:sp>
        <p:nvSpPr>
          <p:cNvPr id="22" name="ZoneTexte 21"/>
          <p:cNvSpPr txBox="1"/>
          <p:nvPr/>
        </p:nvSpPr>
        <p:spPr>
          <a:xfrm rot="18439030">
            <a:off x="7360322" y="430568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Jim Davis</a:t>
            </a:r>
          </a:p>
        </p:txBody>
      </p:sp>
      <p:sp>
        <p:nvSpPr>
          <p:cNvPr id="23" name="ZoneTexte 22"/>
          <p:cNvSpPr txBox="1"/>
          <p:nvPr/>
        </p:nvSpPr>
        <p:spPr>
          <a:xfrm rot="18439030">
            <a:off x="7874112" y="407419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Charles Schulz</a:t>
            </a:r>
          </a:p>
        </p:txBody>
      </p:sp>
    </p:spTree>
    <p:extLst>
      <p:ext uri="{BB962C8B-B14F-4D97-AF65-F5344CB8AC3E}">
        <p14:creationId xmlns:p14="http://schemas.microsoft.com/office/powerpoint/2010/main" val="132849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566"/>
            <a:ext cx="9144000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568" y="74826"/>
            <a:ext cx="60115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http://</a:t>
            </a:r>
            <a:r>
              <a:rPr lang="en-CA" dirty="0" smtClean="0">
                <a:hlinkClick r:id="rId3"/>
              </a:rPr>
              <a:t>i.imgur.com/GHxmrsR.jpg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5236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>
          <a:xfrm>
            <a:off x="466725" y="115888"/>
            <a:ext cx="8229600" cy="1143000"/>
          </a:xfrm>
        </p:spPr>
        <p:txBody>
          <a:bodyPr/>
          <a:lstStyle/>
          <a:p>
            <a:r>
              <a:rPr lang="en-US" sz="4000" smtClean="0"/>
              <a:t>Des visualisations de graphes relativement simples à programmer</a:t>
            </a:r>
          </a:p>
        </p:txBody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>
          <a:xfrm>
            <a:off x="179388" y="1484313"/>
            <a:ext cx="5616575" cy="4608512"/>
          </a:xfrm>
        </p:spPr>
        <p:txBody>
          <a:bodyPr/>
          <a:lstStyle/>
          <a:p>
            <a:r>
              <a:rPr lang="en-US" sz="2400" smtClean="0"/>
              <a:t>Diagramme noeud-lien avec placement par forces (“force-directed layout”)</a:t>
            </a:r>
          </a:p>
          <a:p>
            <a:r>
              <a:rPr lang="en-US" sz="2400" smtClean="0"/>
              <a:t>Diagramme en arcs</a:t>
            </a:r>
          </a:p>
          <a:p>
            <a:r>
              <a:rPr lang="en-US" sz="2400" smtClean="0"/>
              <a:t>Matrice d’adjacence</a:t>
            </a:r>
          </a:p>
          <a:p>
            <a:r>
              <a:rPr lang="en-US" sz="2400" smtClean="0"/>
              <a:t>MatLink (diagramme en arcs</a:t>
            </a:r>
            <a:br>
              <a:rPr lang="en-US" sz="2400" smtClean="0"/>
            </a:br>
            <a:r>
              <a:rPr lang="en-US" sz="2400" smtClean="0"/>
              <a:t>+ matrice d’adjacence)</a:t>
            </a:r>
          </a:p>
          <a:p>
            <a:r>
              <a:rPr lang="en-US" sz="2400" b="1" smtClean="0"/>
              <a:t>Disposition circulaire</a:t>
            </a:r>
          </a:p>
          <a:p>
            <a:r>
              <a:rPr lang="en-US" sz="2400" smtClean="0"/>
              <a:t>Disposition sur cercles concentriques</a:t>
            </a:r>
          </a:p>
          <a:p>
            <a:r>
              <a:rPr lang="en-US" sz="2400" smtClean="0"/>
              <a:t>Placement par attributs</a:t>
            </a:r>
            <a:br>
              <a:rPr lang="en-US" sz="2400" smtClean="0"/>
            </a:br>
            <a:r>
              <a:rPr lang="en-US" sz="2400" smtClean="0"/>
              <a:t>(“attribute-driven layout”)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4" y="332657"/>
            <a:ext cx="4181203" cy="4185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217710" cy="418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060" y="4725145"/>
            <a:ext cx="4125538" cy="2023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491850" y="2573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CA" dirty="0" smtClean="0">
                <a:solidFill>
                  <a:prstClr val="black"/>
                </a:solidFill>
                <a:latin typeface="Calibri"/>
                <a:cs typeface="+mn-cs"/>
              </a:rPr>
              <a:t>43 </a:t>
            </a: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noeuds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en-CA" dirty="0" smtClean="0">
                <a:solidFill>
                  <a:prstClr val="black"/>
                </a:solidFill>
                <a:latin typeface="Calibri"/>
                <a:cs typeface="+mn-cs"/>
              </a:rPr>
              <a:t>80 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arêtes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-25540" y="4586645"/>
            <a:ext cx="269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ordonnancement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aléatoire</a:t>
            </a:r>
            <a:endParaRPr lang="en-CA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379159" y="4494311"/>
            <a:ext cx="2777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CA" dirty="0" err="1" smtClean="0">
                <a:solidFill>
                  <a:prstClr val="black"/>
                </a:solidFill>
                <a:latin typeface="Calibri"/>
                <a:cs typeface="+mn-cs"/>
              </a:rPr>
              <a:t>ordonnancement</a:t>
            </a:r>
            <a:r>
              <a:rPr lang="en-CA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par </a:t>
            </a: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l’heuristique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barycentrique</a:t>
            </a:r>
            <a:endParaRPr lang="en-CA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150547" y="6489389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[McGuffin, 2012]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55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ircular_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5329237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>
          <a:xfrm>
            <a:off x="46672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Disposition </a:t>
            </a:r>
            <a:r>
              <a:rPr lang="en-US" sz="4000" dirty="0" err="1" smtClean="0"/>
              <a:t>circulaire</a:t>
            </a:r>
            <a:endParaRPr lang="en-US" sz="4000" dirty="0" smtClean="0"/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539750" y="5949950"/>
            <a:ext cx="61928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hlinkClick r:id="rId3"/>
              </a:rPr>
              <a:t>http://news.designlanguage.com/post/1252039209</a:t>
            </a:r>
            <a:r>
              <a:rPr lang="en-US">
                <a:solidFill>
                  <a:srgbClr val="000000"/>
                </a:solidFill>
              </a:rPr>
              <a:t/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  <a:hlinkClick r:id="rId4"/>
              </a:rPr>
              <a:t>http://flowingdata.com/2010/10/11/mobile-patent-lawsuits/</a:t>
            </a: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5219700" y="1844675"/>
            <a:ext cx="3744913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Ces noeuds sont en ordre alphabétique.  Comment pourrait-on changer l’ordonnancement des noeuds pour réduire la longueur des arcs ?</a:t>
            </a:r>
          </a:p>
        </p:txBody>
      </p:sp>
    </p:spTree>
    <p:extLst>
      <p:ext uri="{BB962C8B-B14F-4D97-AF65-F5344CB8AC3E}">
        <p14:creationId xmlns:p14="http://schemas.microsoft.com/office/powerpoint/2010/main" val="181540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0"/>
            <a:ext cx="8229600" cy="1341438"/>
          </a:xfrm>
        </p:spPr>
        <p:txBody>
          <a:bodyPr/>
          <a:lstStyle/>
          <a:p>
            <a:pPr eaLnBrk="1" hangingPunct="1"/>
            <a:r>
              <a:rPr lang="en-US" sz="4000" smtClean="0"/>
              <a:t>(Parenthèse: d’autres améliorations possibles aux layouts circulaires)</a:t>
            </a: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352550"/>
            <a:ext cx="489743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755650" y="6165850"/>
            <a:ext cx="8064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Gansner and Koren, “Improved Circular Layouts”, Graph Drawing (GD) 2006</a:t>
            </a:r>
          </a:p>
        </p:txBody>
      </p:sp>
    </p:spTree>
    <p:extLst>
      <p:ext uri="{BB962C8B-B14F-4D97-AF65-F5344CB8AC3E}">
        <p14:creationId xmlns:p14="http://schemas.microsoft.com/office/powerpoint/2010/main" val="76153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430" y="764630"/>
            <a:ext cx="8229600" cy="4162502"/>
          </a:xfrm>
        </p:spPr>
        <p:txBody>
          <a:bodyPr/>
          <a:lstStyle/>
          <a:p>
            <a:r>
              <a:rPr lang="en-CA" dirty="0" err="1" smtClean="0"/>
              <a:t>Quelques</a:t>
            </a:r>
            <a:r>
              <a:rPr lang="en-CA" dirty="0" smtClean="0"/>
              <a:t> </a:t>
            </a:r>
            <a:r>
              <a:rPr lang="en-CA" dirty="0" err="1" smtClean="0"/>
              <a:t>comparaisons</a:t>
            </a:r>
            <a:r>
              <a:rPr lang="en-CA" dirty="0" smtClean="0"/>
              <a:t> de layouts de </a:t>
            </a:r>
            <a:r>
              <a:rPr lang="en-CA" dirty="0" err="1" smtClean="0"/>
              <a:t>graphes</a:t>
            </a:r>
            <a:r>
              <a:rPr lang="en-CA" dirty="0" smtClean="0"/>
              <a:t>…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6877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Quatre façons de dessiner un graphe</a:t>
            </a:r>
          </a:p>
        </p:txBody>
      </p:sp>
      <p:pic>
        <p:nvPicPr>
          <p:cNvPr id="72707" name="Picture 4" descr="net-adjMatri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989138"/>
            <a:ext cx="2406650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 Box 7"/>
          <p:cNvSpPr txBox="1">
            <a:spLocks noChangeArrowheads="1"/>
          </p:cNvSpPr>
          <p:nvPr/>
        </p:nvSpPr>
        <p:spPr bwMode="auto">
          <a:xfrm>
            <a:off x="250825" y="5084763"/>
            <a:ext cx="28082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Diagramme en arcs</a:t>
            </a:r>
            <a:br>
              <a:rPr lang="en-US">
                <a:solidFill>
                  <a:prstClr val="black"/>
                </a:solidFill>
              </a:rPr>
            </a:br>
            <a:r>
              <a:rPr lang="en-US">
                <a:solidFill>
                  <a:prstClr val="black"/>
                </a:solidFill>
              </a:rPr>
              <a:t>[Jacques Bertin 1967]</a:t>
            </a:r>
          </a:p>
        </p:txBody>
      </p:sp>
      <p:sp>
        <p:nvSpPr>
          <p:cNvPr id="72709" name="Text Box 8"/>
          <p:cNvSpPr txBox="1">
            <a:spLocks noChangeArrowheads="1"/>
          </p:cNvSpPr>
          <p:nvPr/>
        </p:nvSpPr>
        <p:spPr bwMode="auto">
          <a:xfrm>
            <a:off x="179388" y="2708275"/>
            <a:ext cx="2663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Diagramme noeud-lien</a:t>
            </a:r>
          </a:p>
        </p:txBody>
      </p:sp>
      <p:sp>
        <p:nvSpPr>
          <p:cNvPr id="72710" name="Text Box 9"/>
          <p:cNvSpPr txBox="1">
            <a:spLocks noChangeArrowheads="1"/>
          </p:cNvSpPr>
          <p:nvPr/>
        </p:nvSpPr>
        <p:spPr bwMode="auto">
          <a:xfrm>
            <a:off x="3490913" y="4437063"/>
            <a:ext cx="23764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Matrice d’adjacence</a:t>
            </a:r>
          </a:p>
        </p:txBody>
      </p:sp>
      <p:pic>
        <p:nvPicPr>
          <p:cNvPr id="727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484313"/>
            <a:ext cx="2389187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2" name="Picture 11" descr="net-ar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933825"/>
            <a:ext cx="2874963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Picture 12" descr="net-node-lin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266382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4" name="Text Box 13"/>
          <p:cNvSpPr txBox="1">
            <a:spLocks noChangeArrowheads="1"/>
          </p:cNvSpPr>
          <p:nvPr/>
        </p:nvSpPr>
        <p:spPr bwMode="auto">
          <a:xfrm>
            <a:off x="6300788" y="4437063"/>
            <a:ext cx="284321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MatLink</a:t>
            </a:r>
            <a:br>
              <a:rPr lang="en-US">
                <a:solidFill>
                  <a:prstClr val="black"/>
                </a:solidFill>
              </a:rPr>
            </a:br>
            <a:r>
              <a:rPr lang="en-US">
                <a:solidFill>
                  <a:prstClr val="black"/>
                </a:solidFill>
              </a:rPr>
              <a:t>[Nathalie Henry et</a:t>
            </a:r>
            <a:br>
              <a:rPr lang="en-US">
                <a:solidFill>
                  <a:prstClr val="black"/>
                </a:solidFill>
              </a:rPr>
            </a:br>
            <a:r>
              <a:rPr lang="en-US">
                <a:solidFill>
                  <a:prstClr val="black"/>
                </a:solidFill>
              </a:rPr>
              <a:t>Jean-Daniel Fekete 2007]</a:t>
            </a:r>
          </a:p>
        </p:txBody>
      </p:sp>
    </p:spTree>
    <p:extLst>
      <p:ext uri="{BB962C8B-B14F-4D97-AF65-F5344CB8AC3E}">
        <p14:creationId xmlns:p14="http://schemas.microsoft.com/office/powerpoint/2010/main" val="181210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Trois façons de dessiner un graphe</a:t>
            </a:r>
          </a:p>
        </p:txBody>
      </p:sp>
      <p:sp>
        <p:nvSpPr>
          <p:cNvPr id="71683" name="Text Box 8"/>
          <p:cNvSpPr txBox="1">
            <a:spLocks noChangeArrowheads="1"/>
          </p:cNvSpPr>
          <p:nvPr/>
        </p:nvSpPr>
        <p:spPr bwMode="auto">
          <a:xfrm>
            <a:off x="239713" y="5495925"/>
            <a:ext cx="26638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Diagramme noeud-lien, placement par forces</a:t>
            </a:r>
          </a:p>
        </p:txBody>
      </p:sp>
      <p:sp>
        <p:nvSpPr>
          <p:cNvPr id="71684" name="Text Box 9"/>
          <p:cNvSpPr txBox="1">
            <a:spLocks noChangeArrowheads="1"/>
          </p:cNvSpPr>
          <p:nvPr/>
        </p:nvSpPr>
        <p:spPr bwMode="auto">
          <a:xfrm>
            <a:off x="6300788" y="5635625"/>
            <a:ext cx="2376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Matrice d’adjacence</a:t>
            </a:r>
          </a:p>
        </p:txBody>
      </p:sp>
      <p:sp>
        <p:nvSpPr>
          <p:cNvPr id="71685" name="Text Box 13"/>
          <p:cNvSpPr txBox="1">
            <a:spLocks noChangeArrowheads="1"/>
          </p:cNvSpPr>
          <p:nvPr/>
        </p:nvSpPr>
        <p:spPr bwMode="auto">
          <a:xfrm>
            <a:off x="2947988" y="5495925"/>
            <a:ext cx="284321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Diagramme noeud-lien avec layout circulaire</a:t>
            </a:r>
          </a:p>
        </p:txBody>
      </p:sp>
      <p:pic>
        <p:nvPicPr>
          <p:cNvPr id="7168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52613"/>
            <a:ext cx="2495550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2136775"/>
            <a:ext cx="2844800" cy="287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2171700"/>
            <a:ext cx="2757488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9" name="ZoneTexte 1"/>
          <p:cNvSpPr txBox="1">
            <a:spLocks noChangeArrowheads="1"/>
          </p:cNvSpPr>
          <p:nvPr/>
        </p:nvSpPr>
        <p:spPr bwMode="auto">
          <a:xfrm>
            <a:off x="-19050" y="644048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CA">
                <a:solidFill>
                  <a:prstClr val="black"/>
                </a:solidFill>
              </a:rPr>
              <a:t>Images prises de http://www.nature.com/nmeth/journal/v9/n2/full/nmeth.1862.html</a:t>
            </a:r>
          </a:p>
        </p:txBody>
      </p:sp>
    </p:spTree>
    <p:extLst>
      <p:ext uri="{BB962C8B-B14F-4D97-AF65-F5344CB8AC3E}">
        <p14:creationId xmlns:p14="http://schemas.microsoft.com/office/powerpoint/2010/main" val="22734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329" y="908720"/>
            <a:ext cx="2960887" cy="296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394" y="834484"/>
            <a:ext cx="3168352" cy="310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23" y="926410"/>
            <a:ext cx="2623698" cy="2915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555777" y="4405266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CA" sz="3200" dirty="0" smtClean="0">
                <a:solidFill>
                  <a:prstClr val="black"/>
                </a:solidFill>
                <a:latin typeface="Calibri"/>
                <a:cs typeface="+mn-cs"/>
              </a:rPr>
              <a:t>50 </a:t>
            </a:r>
            <a:r>
              <a:rPr lang="en-CA" sz="3200" dirty="0" err="1" smtClean="0">
                <a:solidFill>
                  <a:prstClr val="black"/>
                </a:solidFill>
                <a:latin typeface="Calibri"/>
                <a:cs typeface="+mn-cs"/>
              </a:rPr>
              <a:t>noeuds</a:t>
            </a:r>
            <a:r>
              <a:rPr lang="en-CA" sz="3200" dirty="0" smtClean="0">
                <a:solidFill>
                  <a:prstClr val="black"/>
                </a:solidFill>
                <a:latin typeface="Calibri"/>
                <a:cs typeface="+mn-cs"/>
              </a:rPr>
              <a:t>, 200 </a:t>
            </a:r>
            <a:r>
              <a:rPr lang="en-CA" sz="3200" dirty="0">
                <a:solidFill>
                  <a:prstClr val="black"/>
                </a:solidFill>
                <a:latin typeface="Calibri"/>
                <a:cs typeface="+mn-cs"/>
              </a:rPr>
              <a:t>arêtes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150547" y="6489389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[McGuffin, 2012]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ZoneTexte 1"/>
          <p:cNvSpPr txBox="1">
            <a:spLocks noChangeArrowheads="1"/>
          </p:cNvSpPr>
          <p:nvPr/>
        </p:nvSpPr>
        <p:spPr bwMode="auto">
          <a:xfrm>
            <a:off x="1536700" y="5437188"/>
            <a:ext cx="64484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Arial" charset="0"/>
              </a:rPr>
              <a:t>Un </a:t>
            </a:r>
            <a:r>
              <a:rPr lang="en-US" altLang="en-US" sz="1800" dirty="0" err="1" smtClean="0">
                <a:latin typeface="Arial" charset="0"/>
              </a:rPr>
              <a:t>tutoriel</a:t>
            </a:r>
            <a:r>
              <a:rPr lang="en-US" altLang="en-US" sz="1800" dirty="0" smtClean="0">
                <a:latin typeface="Arial" charset="0"/>
              </a:rPr>
              <a:t> </a:t>
            </a:r>
            <a:r>
              <a:rPr lang="en-US" altLang="en-US" sz="1800" dirty="0" err="1" smtClean="0">
                <a:latin typeface="Arial" charset="0"/>
              </a:rPr>
              <a:t>sur</a:t>
            </a:r>
            <a:r>
              <a:rPr lang="en-US" altLang="en-US" sz="1800" dirty="0" smtClean="0">
                <a:latin typeface="Arial" charset="0"/>
              </a:rPr>
              <a:t> des </a:t>
            </a:r>
            <a:r>
              <a:rPr lang="en-US" altLang="en-US" sz="1800" dirty="0" err="1" smtClean="0">
                <a:latin typeface="Arial" charset="0"/>
              </a:rPr>
              <a:t>algorithmes</a:t>
            </a:r>
            <a:r>
              <a:rPr lang="en-US" altLang="en-US" sz="1800" dirty="0" smtClean="0">
                <a:latin typeface="Arial" charset="0"/>
              </a:rPr>
              <a:t> simples pour </a:t>
            </a:r>
            <a:r>
              <a:rPr lang="en-US" altLang="en-US" sz="1800" dirty="0" err="1" smtClean="0">
                <a:latin typeface="Arial" charset="0"/>
              </a:rPr>
              <a:t>ces</a:t>
            </a:r>
            <a:r>
              <a:rPr lang="en-US" altLang="en-US" sz="1800" dirty="0" smtClean="0">
                <a:latin typeface="Arial" charset="0"/>
              </a:rPr>
              <a:t> “layouts” : </a:t>
            </a:r>
            <a:r>
              <a:rPr lang="en-US" altLang="en-US" sz="1800" dirty="0">
                <a:latin typeface="Arial" charset="0"/>
                <a:hlinkClick r:id="rId5"/>
              </a:rPr>
              <a:t>http://profs.etsmtl.ca/mmcguffin/research/#mcguffin_2012</a:t>
            </a:r>
            <a:r>
              <a:rPr lang="en-US" altLang="en-US" sz="1800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2658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6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7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8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9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0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hème Office">
  <a:themeElements>
    <a:clrScheme name="2_Thème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Thème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Thème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efault Design">
  <a:themeElements>
    <a:clrScheme name="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6_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5036</TotalTime>
  <Words>5353</Words>
  <Application>Microsoft Office PowerPoint</Application>
  <PresentationFormat>On-screen Show (4:3)</PresentationFormat>
  <Paragraphs>1207</Paragraphs>
  <Slides>192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29</vt:i4>
      </vt:variant>
      <vt:variant>
        <vt:lpstr>Slide Titles</vt:lpstr>
      </vt:variant>
      <vt:variant>
        <vt:i4>192</vt:i4>
      </vt:variant>
    </vt:vector>
  </HeadingPairs>
  <TitlesOfParts>
    <vt:vector size="228" baseType="lpstr">
      <vt:lpstr>Arial</vt:lpstr>
      <vt:lpstr>Calibri</vt:lpstr>
      <vt:lpstr>Cambria Math</vt:lpstr>
      <vt:lpstr>Courier</vt:lpstr>
      <vt:lpstr>新細明體</vt:lpstr>
      <vt:lpstr>Verdana</vt:lpstr>
      <vt:lpstr>Wingdings</vt:lpstr>
      <vt:lpstr>Thème Office</vt:lpstr>
      <vt:lpstr>Default Design</vt:lpstr>
      <vt:lpstr>1_Default Design</vt:lpstr>
      <vt:lpstr>4_Default Design</vt:lpstr>
      <vt:lpstr>2_Thème Office</vt:lpstr>
      <vt:lpstr>2_Default Design</vt:lpstr>
      <vt:lpstr>5_Default Design</vt:lpstr>
      <vt:lpstr>6_Default Design</vt:lpstr>
      <vt:lpstr>7_Default Design</vt:lpstr>
      <vt:lpstr>8_Default Design</vt:lpstr>
      <vt:lpstr>10_Default Design</vt:lpstr>
      <vt:lpstr>11_Default Design</vt:lpstr>
      <vt:lpstr>3_Thème Office</vt:lpstr>
      <vt:lpstr>4_Thème Office</vt:lpstr>
      <vt:lpstr>5_Thème Office</vt:lpstr>
      <vt:lpstr>6_Thème Office</vt:lpstr>
      <vt:lpstr>7_Thème Office</vt:lpstr>
      <vt:lpstr>8_Thème Office</vt:lpstr>
      <vt:lpstr>9_Thème Office</vt:lpstr>
      <vt:lpstr>10_Thème Office</vt:lpstr>
      <vt:lpstr>3_Default Design</vt:lpstr>
      <vt:lpstr>9_Default Design</vt:lpstr>
      <vt:lpstr>12_Default Design</vt:lpstr>
      <vt:lpstr>13_Default Design</vt:lpstr>
      <vt:lpstr>14_Default Design</vt:lpstr>
      <vt:lpstr>11_Thème Office</vt:lpstr>
      <vt:lpstr>12_Thème Office</vt:lpstr>
      <vt:lpstr>15_Default Design</vt:lpstr>
      <vt:lpstr>13_Thème Office</vt:lpstr>
      <vt:lpstr>La visualisation des graphes / réseaux</vt:lpstr>
      <vt:lpstr>Visualisation de liens sur l’internet</vt:lpstr>
      <vt:lpstr>Structure de l’ONU</vt:lpstr>
      <vt:lpstr>Ishkur’s Guide to Electronic Music</vt:lpstr>
      <vt:lpstr>Ishkur’s Guide to Electronic Music</vt:lpstr>
      <vt:lpstr>Regroupements hiéarchiques des liens dans un graphe (« edge bundling ») (Danny Holten, 2006)</vt:lpstr>
      <vt:lpstr>Voies métaboliques http://www.genome.jp/kegg/pathway/map/map01100.png</vt:lpstr>
      <vt:lpstr>Carte de voies biochimiques de Roche http://www.roche.com/sustainability/for_communities_and_environment/philanthropy/science_education/pathways.htm  http://biochemical-pathways.com/ </vt:lpstr>
      <vt:lpstr>Base de données relationnelles “foodmart”</vt:lpstr>
      <vt:lpstr>Comment calculer le “layout” (disposition) d’un graphe?</vt:lpstr>
      <vt:lpstr>PowerPoint Presentation</vt:lpstr>
      <vt:lpstr>Des visualisations de graphes relativement simples à programmer</vt:lpstr>
      <vt:lpstr>Des visualisations de graphes relativement simples à programmer</vt:lpstr>
      <vt:lpstr>Placement par forces</vt:lpstr>
      <vt:lpstr>Placement par forces (“force-directed layout”)</vt:lpstr>
      <vt:lpstr>Placement par forces Extrait de code de  http://profs.etsmtl.ca/mmcguffin/code/#SimpleNetworkVisualizer  Étape 1/4</vt:lpstr>
      <vt:lpstr>Placement par forces Extrait de code de  http://profs.etsmtl.ca/mmcguffin/code/#SimpleNetworkVisualizer  Étape 2/4</vt:lpstr>
      <vt:lpstr>PowerPoint Presentation</vt:lpstr>
      <vt:lpstr>Placement par forces Extrait de code de  http://profs.etsmtl.ca/mmcguffin/code/#SimpleNetworkVisualizer  Étape 3/4</vt:lpstr>
      <vt:lpstr>PowerPoint Presentation</vt:lpstr>
      <vt:lpstr>Placement par forces Extrait de code de  http://profs.etsmtl.ca/mmcguffin/code/#SimpleNetworkVisualizer  Étape 4/4</vt:lpstr>
      <vt:lpstr>Placement par forces</vt:lpstr>
      <vt:lpstr>PowerPoint Presentation</vt:lpstr>
      <vt:lpstr>Analyse asymptotique</vt:lpstr>
      <vt:lpstr>Comment améliorer le placement par forces</vt:lpstr>
      <vt:lpstr>Comment améliorer le placement par forces</vt:lpstr>
      <vt:lpstr>Comment améliorer le placement par forces</vt:lpstr>
      <vt:lpstr>Comment améliorer le placement par forces</vt:lpstr>
      <vt:lpstr>Comment améliorer le placement par forces</vt:lpstr>
      <vt:lpstr>Approche “stress majorization”</vt:lpstr>
      <vt:lpstr>Approche “stress majorization”</vt:lpstr>
      <vt:lpstr>Approche “stress majorization”</vt:lpstr>
      <vt:lpstr>PowerPoint Presentation</vt:lpstr>
      <vt:lpstr>PowerPoint Presentation</vt:lpstr>
      <vt:lpstr>Des visualisations de graphes relativement simples à programmer</vt:lpstr>
      <vt:lpstr>PowerPoint Presentation</vt:lpstr>
      <vt:lpstr>Avantages des diagrammes en arcs</vt:lpstr>
      <vt:lpstr>Hans-Jörg Schulz, Mathias John, Andrea Unger, Heidrun Schumann (2008). “Table-based Visualization and Interaction for Bipartite Graphs”.</vt:lpstr>
      <vt:lpstr>Mathias John, Hans-Jörg Schulz, Heidrun Schumann, Adelinde M. Uhrmacher, Andrea Unger (2011), "Constructing and visualizing chemical reaction networks from pi-calculus models", http://dx.doi.org/10.1007/s00165-011-0209-0 </vt:lpstr>
      <vt:lpstr>PowerPoint Presentation</vt:lpstr>
      <vt:lpstr>TimeArcTrees [Greilich et al., EuroVis 2009]</vt:lpstr>
      <vt:lpstr>Des façons d’utiliser un axe perpendiculaire</vt:lpstr>
      <vt:lpstr>Deux graphes “croisés” donnant un “heatmap”</vt:lpstr>
      <vt:lpstr>Dans un diagramme en arcs, comment ordonnancer les noeuds pour minimiser la longueur des arcs?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Problème potentiel avec l’heuristique barycentrique</vt:lpstr>
      <vt:lpstr>Mais pourtant …</vt:lpstr>
      <vt:lpstr>Tentative de réponse:</vt:lpstr>
      <vt:lpstr>L’heuristique barycentrique</vt:lpstr>
      <vt:lpstr>PowerPoint Presentation</vt:lpstr>
      <vt:lpstr>PowerPoint Presentation</vt:lpstr>
      <vt:lpstr>Visualisation de musique (Martin Wattenberg, 2001)</vt:lpstr>
      <vt:lpstr>Takanori Makitani</vt:lpstr>
      <vt:lpstr>Des visualisations de graphes relativement simples à programmer</vt:lpstr>
      <vt:lpstr>Un graphe en diagramme nœud-lien, et en matrice d’adjacence</vt:lpstr>
      <vt:lpstr>Diagramme nœud-lien vs matrice d’adjacence</vt:lpstr>
      <vt:lpstr>MatLink (Nathalie Henry et Jean-Daniel Fekete 2007)</vt:lpstr>
      <vt:lpstr>Arcs de 180 degrés</vt:lpstr>
      <vt:lpstr>Arcs de 120 degrés</vt:lpstr>
      <vt:lpstr>Arcs de 90 degrés</vt:lpstr>
      <vt:lpstr>PowerPoint Presentation</vt:lpstr>
      <vt:lpstr>PowerPoint Presentation</vt:lpstr>
      <vt:lpstr>Définitions</vt:lpstr>
      <vt:lpstr>PowerPoint Presentation</vt:lpstr>
      <vt:lpstr>PowerPoint Presentation</vt:lpstr>
      <vt:lpstr>Dans une matrice d’adjacence, comment bien ordonnancer les rangées et colonnes?</vt:lpstr>
      <vt:lpstr>PowerPoint Presentation</vt:lpstr>
      <vt:lpstr>PowerPoint Presentation</vt:lpstr>
      <vt:lpstr>PowerPoint Presentation</vt:lpstr>
      <vt:lpstr>PowerPoint Presentation</vt:lpstr>
      <vt:lpstr>Avant réordonnancement …</vt:lpstr>
      <vt:lpstr>… Après réordonnancement</vt:lpstr>
      <vt:lpstr>Après réordonnancement, les “1”s sont plus près du diagonal dans la matrice, et les cliques sont plus faciles à voir dans la matrice</vt:lpstr>
      <vt:lpstr>Another reordering algorithm</vt:lpstr>
      <vt:lpstr>Another reordering algorithm</vt:lpstr>
      <vt:lpstr>Lattix : logiciel commercial</vt:lpstr>
      <vt:lpstr>Des variantes de matrices</vt:lpstr>
      <vt:lpstr>Des variantes de matrices</vt:lpstr>
      <vt:lpstr>Des variantes de matrices</vt:lpstr>
      <vt:lpstr>Des variantes de matrices</vt:lpstr>
      <vt:lpstr>Des variantes de matrices</vt:lpstr>
      <vt:lpstr>PowerPoint Presentation</vt:lpstr>
      <vt:lpstr>Jaakko Seppälä http://malinen.info/malinen/100characters/ </vt:lpstr>
      <vt:lpstr>Jaakko Seppälä http://malinen.info/malinen/100characters/ </vt:lpstr>
      <vt:lpstr>PowerPoint Presentation</vt:lpstr>
      <vt:lpstr>Des visualisations de graphes relativement simples à programmer</vt:lpstr>
      <vt:lpstr>PowerPoint Presentation</vt:lpstr>
      <vt:lpstr>Disposition circulaire</vt:lpstr>
      <vt:lpstr>(Parenthèse: d’autres améliorations possibles aux layouts circulaires)</vt:lpstr>
      <vt:lpstr>Quelques comparaisons de layouts de graphes…</vt:lpstr>
      <vt:lpstr>Quatre façons de dessiner un graphe</vt:lpstr>
      <vt:lpstr>Trois façons de dessiner un graphe</vt:lpstr>
      <vt:lpstr>PowerPoint Presentation</vt:lpstr>
      <vt:lpstr>Visualisations de musiciens, créées par Billy Lao et co-équipiers à l’ÉTS en 2012</vt:lpstr>
      <vt:lpstr>Visualisations de musiciens, créées par Billy Lao et co-équipiers à l’ÉTS en 2012</vt:lpstr>
      <vt:lpstr>Visualisations de musiciens, créées par Billy Lao et co-équipiers à l’ÉTS en 2012</vt:lpstr>
      <vt:lpstr>Visualisations de musiciens, créées par Billy Lao et co-équipiers à l’ÉTS en 2012</vt:lpstr>
      <vt:lpstr>Comparaison: Matrices vs Noeuds-Liens</vt:lpstr>
      <vt:lpstr>Des visualisations de graphes relativement simples à programmer</vt:lpstr>
      <vt:lpstr>PowerPoint Presentation</vt:lpstr>
      <vt:lpstr>Parcours en largeur (Breadth-First Traversal)</vt:lpstr>
      <vt:lpstr>Parcours en largeur</vt:lpstr>
      <vt:lpstr>Parcours en largeur</vt:lpstr>
      <vt:lpstr>Parcours en largeur : version plus générique Pour une implementation, voir  http://profs.etsmtl.ca/mmcguffin/code/#SimpleNetworkVisualizer </vt:lpstr>
      <vt:lpstr>Disposition sur cercles concentriques</vt:lpstr>
      <vt:lpstr>Disposition sur cercles concentriques</vt:lpstr>
      <vt:lpstr>PowerPoint Presentation</vt:lpstr>
      <vt:lpstr>Des visualisations de graphes relativement simples à programmer</vt:lpstr>
      <vt:lpstr>Chaque noeud peut avoir plusieurs attributs associés</vt:lpstr>
      <vt:lpstr>Le coefficient de clustering</vt:lpstr>
      <vt:lpstr>Décomposition en noyaux (“cores”)</vt:lpstr>
      <vt:lpstr>Décomposition en noyaux (exemple 2)</vt:lpstr>
      <vt:lpstr>Placement par attributs</vt:lpstr>
      <vt:lpstr>Placement par attributs</vt:lpstr>
      <vt:lpstr>GraphDice [Bezerianos et al., 2010]</vt:lpstr>
      <vt:lpstr>Utiliser les noyaux pour placer les noeuds sur des cercles concentriques</vt:lpstr>
      <vt:lpstr>Utiliser les noyaux pour placer les noeuds sur des cercles concentriques</vt:lpstr>
      <vt:lpstr>PowerPoint Presentation</vt:lpstr>
      <vt:lpstr>Chaque noeud a un ensemble d’attributs, permettant d’interpréter le réseau comme un ensemble de données multidimensionnelles multivariées.  On peut donc visualiser ces données avec une matrice de nuages de points, ou des coordonnées parallèles.</vt:lpstr>
      <vt:lpstr>Une matrice du nuages de points (“scatterplot matrix” = SPLOM) pour visualiser les noeuds d’un graphe</vt:lpstr>
      <vt:lpstr>Scatterplot Matrix (SPLOM)</vt:lpstr>
      <vt:lpstr>Scatterplot Matrix (SPLOM)</vt:lpstr>
      <vt:lpstr>Prototype de Christophe Viau, Michael McGuffin, Yves Chiricota, et Igor Jurisica, présentée à la conférence IEEE InfoVis 2010</vt:lpstr>
      <vt:lpstr>[Viau et al. 2010]</vt:lpstr>
      <vt:lpstr>FlowVizMenu [Viau et al. 2010]</vt:lpstr>
      <vt:lpstr>Des visualisations de graphes relativement simples à programmer</vt:lpstr>
      <vt:lpstr>Deux variantes des matrices d’adjacence</vt:lpstr>
      <vt:lpstr>Les couettes (“quilts”) Ben Watson et al.</vt:lpstr>
      <vt:lpstr>PowerPoint Presentation</vt:lpstr>
      <vt:lpstr>GeneaQuilt (Anastasia Bezerianos et al., InfoVis 2010)</vt:lpstr>
      <vt:lpstr>Les mêmes dieux grecs, en diagramme noeud-lien</vt:lpstr>
      <vt:lpstr>Compressed Adjacency Matrix (CAM) (Dinkla et al., InfoVis 2012)</vt:lpstr>
      <vt:lpstr>Visualisation des graphes / réseaux: Exemple d’interface utilisateur pour manipuler une visualisation de graphe</vt:lpstr>
      <vt:lpstr>Interaction Techniques for Selecting and Manipulating Subgraphs in Network Visualizations</vt:lpstr>
      <vt:lpstr>Motivation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Comment invoquer une commande?</vt:lpstr>
      <vt:lpstr>Comment invoquer des commandes sans arguments?</vt:lpstr>
      <vt:lpstr>Menus radiaux versus menus linéaires</vt:lpstr>
      <vt:lpstr>Menus radiaux versus menus linéaires</vt:lpstr>
      <vt:lpstr>Menus radiaux versus menus linéaires</vt:lpstr>
      <vt:lpstr>Menus radiaux versus menus linéaires</vt:lpstr>
      <vt:lpstr>Menus radiaux versus menus linéaires</vt:lpstr>
      <vt:lpstr>Menus radiaux versus menus linéaires</vt:lpstr>
      <vt:lpstr>Menu radial hiéarchique</vt:lpstr>
      <vt:lpstr>Marking Menus</vt:lpstr>
      <vt:lpstr>Marking Menu</vt:lpstr>
      <vt:lpstr>Ensemble de marques découvrables (“self-revealing”), contrairement aux interfaces gestuelles habituelles</vt:lpstr>
      <vt:lpstr>Présentation graphique améliorée</vt:lpstr>
      <vt:lpstr>Le Hotbox dans Maya</vt:lpstr>
      <vt:lpstr>Le Hotbox dans Maya</vt:lpstr>
      <vt:lpstr>Le Hotbox dans Maya</vt:lpstr>
      <vt:lpstr>Comment invoquer des commandes avec arguments?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Démo !</vt:lpstr>
      <vt:lpstr>PowerPoint Presentation</vt:lpstr>
      <vt:lpstr>Comment sélectionner des noeuds?</vt:lpstr>
      <vt:lpstr>Selecting a subset with rectangle/lasso</vt:lpstr>
      <vt:lpstr>Selecting a subset by dragging out radius of neighborhood</vt:lpstr>
      <vt:lpstr>Selecting a subset by dragging out radius of neighborhood</vt:lpstr>
      <vt:lpstr>Remarque</vt:lpstr>
      <vt:lpstr>Tests avec des utilisateurs</vt:lpstr>
      <vt:lpstr>NAViGaTOR</vt:lpstr>
      <vt:lpstr>PowerPoint Presentation</vt:lpstr>
      <vt:lpstr>Quelques directions futures de recherche en visualisation de réseaux …</vt:lpstr>
      <vt:lpstr>PowerPoint Presentation</vt:lpstr>
      <vt:lpstr>Autre SPLOM possible: SPLOM des sous-graphes intéressants</vt:lpstr>
      <vt:lpstr>Visualisation “focus+context” d’un grand réseau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mjm</dc:creator>
  <cp:lastModifiedBy>Michael McGuffin</cp:lastModifiedBy>
  <cp:revision>484</cp:revision>
  <cp:lastPrinted>2012-02-27T16:42:26Z</cp:lastPrinted>
  <dcterms:created xsi:type="dcterms:W3CDTF">2008-04-24T14:06:35Z</dcterms:created>
  <dcterms:modified xsi:type="dcterms:W3CDTF">2016-03-06T22:50:59Z</dcterms:modified>
</cp:coreProperties>
</file>