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7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8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9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0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1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2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4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  <p:sldMasterId id="2147483734" r:id="rId4"/>
    <p:sldMasterId id="2147483746" r:id="rId5"/>
    <p:sldMasterId id="2147483760" r:id="rId6"/>
    <p:sldMasterId id="2147483774" r:id="rId7"/>
    <p:sldMasterId id="2147483788" r:id="rId8"/>
    <p:sldMasterId id="2147483802" r:id="rId9"/>
    <p:sldMasterId id="2147483816" r:id="rId10"/>
    <p:sldMasterId id="2147483828" r:id="rId11"/>
    <p:sldMasterId id="2147483856" r:id="rId12"/>
    <p:sldMasterId id="2147483869" r:id="rId13"/>
    <p:sldMasterId id="2147483883" r:id="rId14"/>
    <p:sldMasterId id="2147483895" r:id="rId15"/>
    <p:sldMasterId id="2147483907" r:id="rId16"/>
    <p:sldMasterId id="2147483921" r:id="rId17"/>
    <p:sldMasterId id="2147483935" r:id="rId18"/>
    <p:sldMasterId id="2147483949" r:id="rId19"/>
    <p:sldMasterId id="2147483961" r:id="rId20"/>
    <p:sldMasterId id="2147483973" r:id="rId21"/>
    <p:sldMasterId id="2147483985" r:id="rId22"/>
    <p:sldMasterId id="2147483997" r:id="rId23"/>
    <p:sldMasterId id="2147484009" r:id="rId24"/>
    <p:sldMasterId id="2147484021" r:id="rId25"/>
  </p:sldMasterIdLst>
  <p:notesMasterIdLst>
    <p:notesMasterId r:id="rId153"/>
  </p:notesMasterIdLst>
  <p:sldIdLst>
    <p:sldId id="320" r:id="rId26"/>
    <p:sldId id="321" r:id="rId27"/>
    <p:sldId id="322" r:id="rId28"/>
    <p:sldId id="324" r:id="rId29"/>
    <p:sldId id="325" r:id="rId30"/>
    <p:sldId id="326" r:id="rId31"/>
    <p:sldId id="330" r:id="rId32"/>
    <p:sldId id="286" r:id="rId33"/>
    <p:sldId id="416" r:id="rId34"/>
    <p:sldId id="417" r:id="rId35"/>
    <p:sldId id="374" r:id="rId36"/>
    <p:sldId id="375" r:id="rId37"/>
    <p:sldId id="331" r:id="rId38"/>
    <p:sldId id="423" r:id="rId39"/>
    <p:sldId id="425" r:id="rId40"/>
    <p:sldId id="391" r:id="rId41"/>
    <p:sldId id="424" r:id="rId42"/>
    <p:sldId id="426" r:id="rId43"/>
    <p:sldId id="427" r:id="rId44"/>
    <p:sldId id="387" r:id="rId45"/>
    <p:sldId id="384" r:id="rId46"/>
    <p:sldId id="415" r:id="rId47"/>
    <p:sldId id="395" r:id="rId48"/>
    <p:sldId id="393" r:id="rId49"/>
    <p:sldId id="394" r:id="rId50"/>
    <p:sldId id="396" r:id="rId51"/>
    <p:sldId id="418" r:id="rId52"/>
    <p:sldId id="294" r:id="rId53"/>
    <p:sldId id="295" r:id="rId54"/>
    <p:sldId id="370" r:id="rId55"/>
    <p:sldId id="332" r:id="rId56"/>
    <p:sldId id="280" r:id="rId57"/>
    <p:sldId id="311" r:id="rId58"/>
    <p:sldId id="383" r:id="rId59"/>
    <p:sldId id="385" r:id="rId60"/>
    <p:sldId id="399" r:id="rId61"/>
    <p:sldId id="355" r:id="rId62"/>
    <p:sldId id="408" r:id="rId63"/>
    <p:sldId id="382" r:id="rId64"/>
    <p:sldId id="381" r:id="rId65"/>
    <p:sldId id="412" r:id="rId66"/>
    <p:sldId id="428" r:id="rId67"/>
    <p:sldId id="400" r:id="rId68"/>
    <p:sldId id="401" r:id="rId69"/>
    <p:sldId id="419" r:id="rId70"/>
    <p:sldId id="333" r:id="rId71"/>
    <p:sldId id="351" r:id="rId72"/>
    <p:sldId id="352" r:id="rId73"/>
    <p:sldId id="353" r:id="rId74"/>
    <p:sldId id="354" r:id="rId75"/>
    <p:sldId id="350" r:id="rId76"/>
    <p:sldId id="327" r:id="rId77"/>
    <p:sldId id="328" r:id="rId78"/>
    <p:sldId id="403" r:id="rId79"/>
    <p:sldId id="404" r:id="rId80"/>
    <p:sldId id="340" r:id="rId81"/>
    <p:sldId id="334" r:id="rId82"/>
    <p:sldId id="301" r:id="rId83"/>
    <p:sldId id="304" r:id="rId84"/>
    <p:sldId id="305" r:id="rId85"/>
    <p:sldId id="306" r:id="rId86"/>
    <p:sldId id="307" r:id="rId87"/>
    <p:sldId id="319" r:id="rId88"/>
    <p:sldId id="308" r:id="rId89"/>
    <p:sldId id="309" r:id="rId90"/>
    <p:sldId id="409" r:id="rId91"/>
    <p:sldId id="312" r:id="rId92"/>
    <p:sldId id="435" r:id="rId93"/>
    <p:sldId id="410" r:id="rId94"/>
    <p:sldId id="335" r:id="rId95"/>
    <p:sldId id="420" r:id="rId96"/>
    <p:sldId id="421" r:id="rId97"/>
    <p:sldId id="413" r:id="rId98"/>
    <p:sldId id="338" r:id="rId99"/>
    <p:sldId id="274" r:id="rId100"/>
    <p:sldId id="336" r:id="rId101"/>
    <p:sldId id="275" r:id="rId102"/>
    <p:sldId id="397" r:id="rId103"/>
    <p:sldId id="278" r:id="rId104"/>
    <p:sldId id="414" r:id="rId105"/>
    <p:sldId id="276" r:id="rId106"/>
    <p:sldId id="405" r:id="rId107"/>
    <p:sldId id="398" r:id="rId108"/>
    <p:sldId id="314" r:id="rId109"/>
    <p:sldId id="315" r:id="rId110"/>
    <p:sldId id="341" r:id="rId111"/>
    <p:sldId id="343" r:id="rId112"/>
    <p:sldId id="296" r:id="rId113"/>
    <p:sldId id="297" r:id="rId114"/>
    <p:sldId id="298" r:id="rId115"/>
    <p:sldId id="373" r:id="rId116"/>
    <p:sldId id="299" r:id="rId117"/>
    <p:sldId id="300" r:id="rId118"/>
    <p:sldId id="344" r:id="rId119"/>
    <p:sldId id="432" r:id="rId120"/>
    <p:sldId id="431" r:id="rId121"/>
    <p:sldId id="434" r:id="rId122"/>
    <p:sldId id="433" r:id="rId123"/>
    <p:sldId id="422" r:id="rId124"/>
    <p:sldId id="345" r:id="rId125"/>
    <p:sldId id="346" r:id="rId126"/>
    <p:sldId id="347" r:id="rId127"/>
    <p:sldId id="349" r:id="rId128"/>
    <p:sldId id="348" r:id="rId129"/>
    <p:sldId id="386" r:id="rId130"/>
    <p:sldId id="356" r:id="rId131"/>
    <p:sldId id="376" r:id="rId132"/>
    <p:sldId id="357" r:id="rId133"/>
    <p:sldId id="358" r:id="rId134"/>
    <p:sldId id="359" r:id="rId135"/>
    <p:sldId id="360" r:id="rId136"/>
    <p:sldId id="361" r:id="rId137"/>
    <p:sldId id="362" r:id="rId138"/>
    <p:sldId id="363" r:id="rId139"/>
    <p:sldId id="377" r:id="rId140"/>
    <p:sldId id="365" r:id="rId141"/>
    <p:sldId id="367" r:id="rId142"/>
    <p:sldId id="406" r:id="rId143"/>
    <p:sldId id="407" r:id="rId144"/>
    <p:sldId id="378" r:id="rId145"/>
    <p:sldId id="389" r:id="rId146"/>
    <p:sldId id="429" r:id="rId147"/>
    <p:sldId id="430" r:id="rId148"/>
    <p:sldId id="388" r:id="rId149"/>
    <p:sldId id="390" r:id="rId150"/>
    <p:sldId id="369" r:id="rId151"/>
    <p:sldId id="380" r:id="rId15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80FF"/>
    <a:srgbClr val="FF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003" autoAdjust="0"/>
  </p:normalViewPr>
  <p:slideViewPr>
    <p:cSldViewPr snapToGrid="0" snapToObjects="1">
      <p:cViewPr varScale="1">
        <p:scale>
          <a:sx n="92" d="100"/>
          <a:sy n="92" d="100"/>
        </p:scale>
        <p:origin x="94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7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63" Type="http://schemas.openxmlformats.org/officeDocument/2006/relationships/slide" Target="slides/slide38.xml"/><Relationship Id="rId84" Type="http://schemas.openxmlformats.org/officeDocument/2006/relationships/slide" Target="slides/slide59.xml"/><Relationship Id="rId138" Type="http://schemas.openxmlformats.org/officeDocument/2006/relationships/slide" Target="slides/slide113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53" Type="http://schemas.openxmlformats.org/officeDocument/2006/relationships/slide" Target="slides/slide28.xml"/><Relationship Id="rId74" Type="http://schemas.openxmlformats.org/officeDocument/2006/relationships/slide" Target="slides/slide49.xml"/><Relationship Id="rId128" Type="http://schemas.openxmlformats.org/officeDocument/2006/relationships/slide" Target="slides/slide103.xml"/><Relationship Id="rId149" Type="http://schemas.openxmlformats.org/officeDocument/2006/relationships/slide" Target="slides/slide12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0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8.xml"/><Relationship Id="rId64" Type="http://schemas.openxmlformats.org/officeDocument/2006/relationships/slide" Target="slides/slide39.xml"/><Relationship Id="rId118" Type="http://schemas.openxmlformats.org/officeDocument/2006/relationships/slide" Target="slides/slide93.xml"/><Relationship Id="rId139" Type="http://schemas.openxmlformats.org/officeDocument/2006/relationships/slide" Target="slides/slide114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150" Type="http://schemas.openxmlformats.org/officeDocument/2006/relationships/slide" Target="slides/slide125.xml"/><Relationship Id="rId155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slide" Target="slides/slide78.xml"/><Relationship Id="rId108" Type="http://schemas.openxmlformats.org/officeDocument/2006/relationships/slide" Target="slides/slide83.xml"/><Relationship Id="rId124" Type="http://schemas.openxmlformats.org/officeDocument/2006/relationships/slide" Target="slides/slide99.xml"/><Relationship Id="rId129" Type="http://schemas.openxmlformats.org/officeDocument/2006/relationships/slide" Target="slides/slide104.xml"/><Relationship Id="rId54" Type="http://schemas.openxmlformats.org/officeDocument/2006/relationships/slide" Target="slides/slide29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91" Type="http://schemas.openxmlformats.org/officeDocument/2006/relationships/slide" Target="slides/slide66.xml"/><Relationship Id="rId96" Type="http://schemas.openxmlformats.org/officeDocument/2006/relationships/slide" Target="slides/slide71.xml"/><Relationship Id="rId140" Type="http://schemas.openxmlformats.org/officeDocument/2006/relationships/slide" Target="slides/slide115.xml"/><Relationship Id="rId145" Type="http://schemas.openxmlformats.org/officeDocument/2006/relationships/slide" Target="slides/slide1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slide" Target="slides/slide89.xml"/><Relationship Id="rId119" Type="http://schemas.openxmlformats.org/officeDocument/2006/relationships/slide" Target="slides/slide94.xml"/><Relationship Id="rId44" Type="http://schemas.openxmlformats.org/officeDocument/2006/relationships/slide" Target="slides/slide19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130" Type="http://schemas.openxmlformats.org/officeDocument/2006/relationships/slide" Target="slides/slide105.xml"/><Relationship Id="rId135" Type="http://schemas.openxmlformats.org/officeDocument/2006/relationships/slide" Target="slides/slide110.xml"/><Relationship Id="rId151" Type="http://schemas.openxmlformats.org/officeDocument/2006/relationships/slide" Target="slides/slide126.xml"/><Relationship Id="rId156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04" Type="http://schemas.openxmlformats.org/officeDocument/2006/relationships/slide" Target="slides/slide79.xml"/><Relationship Id="rId120" Type="http://schemas.openxmlformats.org/officeDocument/2006/relationships/slide" Target="slides/slide95.xml"/><Relationship Id="rId125" Type="http://schemas.openxmlformats.org/officeDocument/2006/relationships/slide" Target="slides/slide100.xml"/><Relationship Id="rId141" Type="http://schemas.openxmlformats.org/officeDocument/2006/relationships/slide" Target="slides/slide116.xml"/><Relationship Id="rId146" Type="http://schemas.openxmlformats.org/officeDocument/2006/relationships/slide" Target="slides/slide12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15" Type="http://schemas.openxmlformats.org/officeDocument/2006/relationships/slide" Target="slides/slide90.xml"/><Relationship Id="rId131" Type="http://schemas.openxmlformats.org/officeDocument/2006/relationships/slide" Target="slides/slide106.xml"/><Relationship Id="rId136" Type="http://schemas.openxmlformats.org/officeDocument/2006/relationships/slide" Target="slides/slide111.xml"/><Relationship Id="rId157" Type="http://schemas.openxmlformats.org/officeDocument/2006/relationships/tableStyles" Target="tableStyles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52" Type="http://schemas.openxmlformats.org/officeDocument/2006/relationships/slide" Target="slides/slide12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126" Type="http://schemas.openxmlformats.org/officeDocument/2006/relationships/slide" Target="slides/slide101.xml"/><Relationship Id="rId147" Type="http://schemas.openxmlformats.org/officeDocument/2006/relationships/slide" Target="slides/slide12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121" Type="http://schemas.openxmlformats.org/officeDocument/2006/relationships/slide" Target="slides/slide96.xml"/><Relationship Id="rId142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1.xml"/><Relationship Id="rId67" Type="http://schemas.openxmlformats.org/officeDocument/2006/relationships/slide" Target="slides/slide42.xml"/><Relationship Id="rId116" Type="http://schemas.openxmlformats.org/officeDocument/2006/relationships/slide" Target="slides/slide91.xml"/><Relationship Id="rId137" Type="http://schemas.openxmlformats.org/officeDocument/2006/relationships/slide" Target="slides/slide11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62" Type="http://schemas.openxmlformats.org/officeDocument/2006/relationships/slide" Target="slides/slide37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111" Type="http://schemas.openxmlformats.org/officeDocument/2006/relationships/slide" Target="slides/slide86.xml"/><Relationship Id="rId132" Type="http://schemas.openxmlformats.org/officeDocument/2006/relationships/slide" Target="slides/slide107.xml"/><Relationship Id="rId153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27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52" Type="http://schemas.openxmlformats.org/officeDocument/2006/relationships/slide" Target="slides/slide27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slide" Target="slides/slide97.xml"/><Relationship Id="rId143" Type="http://schemas.openxmlformats.org/officeDocument/2006/relationships/slide" Target="slides/slide118.xml"/><Relationship Id="rId148" Type="http://schemas.openxmlformats.org/officeDocument/2006/relationships/slide" Target="slides/slide12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.xml"/><Relationship Id="rId47" Type="http://schemas.openxmlformats.org/officeDocument/2006/relationships/slide" Target="slides/slide22.xml"/><Relationship Id="rId68" Type="http://schemas.openxmlformats.org/officeDocument/2006/relationships/slide" Target="slides/slide43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33" Type="http://schemas.openxmlformats.org/officeDocument/2006/relationships/slide" Target="slides/slide108.xml"/><Relationship Id="rId15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2.xml"/><Relationship Id="rId58" Type="http://schemas.openxmlformats.org/officeDocument/2006/relationships/slide" Target="slides/slide33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slide" Target="slides/slide98.xml"/><Relationship Id="rId144" Type="http://schemas.openxmlformats.org/officeDocument/2006/relationships/slide" Target="slides/slide119.xml"/><Relationship Id="rId90" Type="http://schemas.openxmlformats.org/officeDocument/2006/relationships/slide" Target="slides/slide65.xml"/><Relationship Id="rId27" Type="http://schemas.openxmlformats.org/officeDocument/2006/relationships/slide" Target="slides/slide2.xml"/><Relationship Id="rId48" Type="http://schemas.openxmlformats.org/officeDocument/2006/relationships/slide" Target="slides/slide23.xml"/><Relationship Id="rId69" Type="http://schemas.openxmlformats.org/officeDocument/2006/relationships/slide" Target="slides/slide44.xml"/><Relationship Id="rId113" Type="http://schemas.openxmlformats.org/officeDocument/2006/relationships/slide" Target="slides/slide88.xml"/><Relationship Id="rId134" Type="http://schemas.openxmlformats.org/officeDocument/2006/relationships/slide" Target="slides/slide10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9E372-9D6E-4631-ACC1-67F74BF7314C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4FE22-D58D-4F7A-8F88-EF2F92EF5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2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4FE22-D58D-4F7A-8F88-EF2F92EF5B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74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E4CA19B0-B534-4EBC-B669-08BAD7B6BE04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The freedom of 3D can be a nuisance.</a:t>
            </a:r>
          </a:p>
          <a:p>
            <a:r>
              <a:rPr lang="en-US" altLang="en-US" smtClean="0"/>
              <a:t>Adding constraints (on the positioning/orientation of messages, and/or on the camera motions) can make things easier for the user.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9850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4FE22-D58D-4F7A-8F88-EF2F92EF5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839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4FE22-D58D-4F7A-8F88-EF2F92EF5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54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4FE22-D58D-4F7A-8F88-EF2F92EF5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866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4FE22-D58D-4F7A-8F88-EF2F92EF5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999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F7A58AA5-40D5-44BC-986B-79EB85151D7E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116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http://shikai.shadowraith.com/images/xgl-compiz.jpg</a:t>
            </a:r>
          </a:p>
          <a:p>
            <a:r>
              <a:rPr lang="en-US" altLang="en-US" smtClean="0"/>
              <a:t>http://www.aldolat.it/wp-content/uploads/2007/06/compiz_fusion.png</a:t>
            </a:r>
          </a:p>
          <a:p>
            <a:r>
              <a:rPr lang="en-US" altLang="en-US" smtClean="0"/>
              <a:t>http://www.cesarius.net/wp-content/uploads/3d_plugin_compiz.png</a:t>
            </a:r>
          </a:p>
          <a:p>
            <a:r>
              <a:rPr lang="en-US" altLang="en-US" smtClean="0"/>
              <a:t>http://shikai.shadowraith.com/images/xgl-compiz2.jpg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10234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4FE22-D58D-4F7A-8F88-EF2F92EF5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31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4FE22-D58D-4F7A-8F88-EF2F92EF5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61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CA" altLang="en-US" smtClean="0"/>
              <a:t>Spaceball: http://www.schrotthal.de/sgi/misc/spaceball.html</a:t>
            </a:r>
          </a:p>
          <a:p>
            <a:r>
              <a:rPr lang="fr-CA" altLang="en-US" smtClean="0"/>
              <a:t>Spacemouse: http://www.schrotthal.de/sgi/misc/spacemouse.html</a:t>
            </a:r>
          </a:p>
          <a:p>
            <a:r>
              <a:rPr lang="fr-CA" altLang="en-US" smtClean="0"/>
              <a:t>Spaceball 5000: http://www.gamedev.net/features/reviews/productreview.asp?productid=509</a:t>
            </a:r>
          </a:p>
          <a:p>
            <a:r>
              <a:rPr lang="fr-CA" altLang="en-US" smtClean="0"/>
              <a:t>Magellan photo: http://radiography.tees.ac.uk/soh_research/img/magellan.jpg</a:t>
            </a:r>
          </a:p>
          <a:p>
            <a:r>
              <a:rPr lang="fr-CA" altLang="en-US" smtClean="0"/>
              <a:t>Magellan diagram: http://www.dgp.toronto.edu/~gf/papers/PhD%20-%20Graspable%20UIs/Thesis.gf.html</a:t>
            </a:r>
          </a:p>
          <a:p>
            <a:endParaRPr lang="fr-CA" altLang="en-US" smtClean="0"/>
          </a:p>
        </p:txBody>
      </p:sp>
      <p:sp>
        <p:nvSpPr>
          <p:cNvPr id="1464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0BB8E2-3420-4645-BB80-AFBFCAF8C790}" type="slidenum">
              <a:rPr lang="fr-CA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33</a:t>
            </a:fld>
            <a:endParaRPr lang="fr-CA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92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53A3172-AB4C-4613-BC79-7CE4C89839B2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Haptics are one way of trying to make up for the lack of feedback with flat displays.</a:t>
            </a:r>
          </a:p>
          <a:p>
            <a:endParaRPr lang="en-US" altLang="en-US" smtClean="0"/>
          </a:p>
          <a:p>
            <a:r>
              <a:rPr lang="en-US" altLang="en-US" smtClean="0"/>
              <a:t>Other ways include using 3D sound, e.g. to indicate the location of landmarks, or perhaps of the motion of objects that are out-of-view.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510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altLang="en-US" smtClean="0"/>
              <a:t>http://www.irisclasson.com/wp-content/uploads/2013/04/iris_classon_leap_motion.jpg</a:t>
            </a:r>
          </a:p>
          <a:p>
            <a:pPr eaLnBrk="1" hangingPunct="1">
              <a:spcBef>
                <a:spcPct val="0"/>
              </a:spcBef>
            </a:pPr>
            <a:r>
              <a:rPr lang="en-CA" altLang="en-US" smtClean="0"/>
              <a:t>http://i.i.cbsi.com/cnwk.1d/i/tim2/2013/07/18/LeapMotionController_35823002_09_620x433.jpg</a:t>
            </a:r>
          </a:p>
          <a:p>
            <a:pPr eaLnBrk="1" hangingPunct="1">
              <a:spcBef>
                <a:spcPct val="0"/>
              </a:spcBef>
            </a:pPr>
            <a:r>
              <a:rPr lang="en-CA" altLang="en-US" smtClean="0"/>
              <a:t>http://i2.cdn.turner.com/cnn/dam/assets/130722023535-leap-motion-controller-setup-story-top.jpg</a:t>
            </a:r>
          </a:p>
          <a:p>
            <a:pPr eaLnBrk="1" hangingPunct="1">
              <a:spcBef>
                <a:spcPct val="0"/>
              </a:spcBef>
            </a:pPr>
            <a:endParaRPr lang="en-CA" altLang="en-US" smtClean="0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7BE9A8-6C69-4D97-BE18-AAB46BDA02A7}" type="slidenum">
              <a:rPr lang="en-CA" altLang="en-US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en-CA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142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DB41C7AB-3B01-4C76-8B9F-939E3005C7C4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Other examples of 3D widgets: buttons, icons, sliders, …</a:t>
            </a:r>
          </a:p>
          <a:p>
            <a:r>
              <a:rPr lang="en-US" altLang="en-US" smtClean="0"/>
              <a:t>E.g., buttons can be used as bookmarks of interesting points of view.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4133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DF98724C-BB20-43E6-8EEA-35E85DAA37D3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Examples: look-at menus, two-handed flying (i.e. witch’s broom), over-the-shoulder delete, over-the-shoulder undo, tool belts.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9754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AC13B2C-DB4E-4D44-AE34-7BBEDBECABEE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“Dumb” 6 DOF cameras allow you to pass through walls and stairs.</a:t>
            </a:r>
          </a:p>
          <a:p>
            <a:r>
              <a:rPr lang="en-US" altLang="en-US" smtClean="0"/>
              <a:t>A baby can do better: the boundaries of his/her environment become affordances to hang on to or push against.</a:t>
            </a:r>
          </a:p>
          <a:p>
            <a:r>
              <a:rPr lang="en-US" altLang="en-US" smtClean="0"/>
              <a:t>Glances are hard to do with regular 6 DOF cameras, because of the lack of proprioception.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96539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05B7-7BF6-4618-A41C-E3A048967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909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16FF-C7AE-4EC8-83E3-5361295A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042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877-2E65-4A94-8694-7895AD50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64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901A-FDDD-441B-A40C-B05006307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557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F095-EA40-4150-B027-B30D52480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723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CB8C-6AAF-4129-96D5-C80277B06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320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0BB-E8CA-4C2D-AB7E-E068E0878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940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DAE1-0F1C-4F07-930C-037E801B0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585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E6C5-2163-4244-BE29-9F65ED468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792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53EB-CCA3-434B-9ED7-C0375E52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98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03473-ABDF-47F8-99DF-6C371B554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512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830E-870B-49F1-97F1-A01CA63C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237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F8D0C-ED43-4504-A4FF-19F810E7727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D2EF-4850-4219-826F-0EA677FEACB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592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F3CB3-2D14-4641-825B-433088D8B9A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FF7B6-1621-438F-89D2-31887A6502E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875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D10D-9C4A-42E7-9725-5DACF46D11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E4A40-EECA-4AC7-ABC0-7AD6D7A7693C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461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BE627-AE9A-4F61-9F81-F9A8F49C4F5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1EC06-FEE0-4E52-8136-3BCBD6552DE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051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4E963-623C-47F0-BCFD-77E41D65799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8003F-5D5B-49DA-AE48-A1DB173B3D3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612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FABD6-AA9F-47EF-A91E-1A969083AA9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4357F-5AE3-45BE-AC4A-AFFF7402D18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225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E497-E16B-429F-AE7E-1FA3DCAAE7B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DDD1C-5524-44B4-A12A-26676BFC8DD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270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475C4-17FD-4EDA-853E-9B40195DF64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1E383-8686-41A1-B4F6-B76850179B4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74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910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7743A-1AE9-4FEA-B056-E89365E0C10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FEA62-1764-4C4B-BE2A-0C1396EFA06C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606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22F8-DA85-45FE-9FD7-76D5F052A39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AC7EF-E8E9-4F9F-89D4-19832AB3A028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366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2E4F5-E4E2-44EC-BE06-04726086F76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8598C-5B4F-493A-8900-1983FE499C2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295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7014-4CD4-4E24-9CAA-77D464440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172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05B7-7BF6-4618-A41C-E3A048967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736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16FF-C7AE-4EC8-83E3-5361295A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209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877-2E65-4A94-8694-7895AD50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71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901A-FDDD-441B-A40C-B05006307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195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F095-EA40-4150-B027-B30D52480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1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CB8C-6AAF-4129-96D5-C80277B06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44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424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0BB-E8CA-4C2D-AB7E-E068E0878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58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DAE1-0F1C-4F07-930C-037E801B0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908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E6C5-2163-4244-BE29-9F65ED468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097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53EB-CCA3-434B-9ED7-C0375E52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761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03473-ABDF-47F8-99DF-6C371B554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144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830E-870B-49F1-97F1-A01CA63C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748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293E3-7F0A-4C7B-A3B8-9549F3EFD8C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8C422-E0C9-4473-8808-1926740233C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187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C3A78-8A89-4890-A991-67BA1B812F8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DB248-2329-4F2E-B7D9-C4FB8BA0844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12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3EDFA-17F4-41BC-9B55-3F0F914A45F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483E3-4F47-408C-9244-724082AB6F3E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754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CFF85-1899-4EB5-9ABC-2D64D0F703A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7CAE0-4E42-4123-A1E7-0CF00323145A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18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740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B00C7-F05D-4194-BB78-695B7AD0D60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B7B9C-ED91-4184-9627-4EA83355B9A8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69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7D28-FE17-49B9-B8E2-45B6672EBD3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DC565-6CFC-46AF-B956-F69C52948206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822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470F0-CE6F-45F6-B46C-C7D76D52AA1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0861E-3DE1-4767-992D-9C8E429AC69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357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11000-29F6-4183-B194-20793C510E6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8E62E-1AC0-44BF-802C-DD45959DDDA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256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E05CB-33F5-41E5-AEDD-FE2816079A0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58155-0787-463E-A575-79D7F4AB29C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305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56DAA-CD3A-4B2E-B250-F4D62E55ACC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F6E35-8D58-4F9A-85B9-F54CFAA3DD3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23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04F8-684C-4EF0-A44E-64AC3F18A3D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B40B7-DD46-40CE-AF19-439A9F3349C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79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06238-7A8E-4F4F-97F4-6324BB15284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99A27-1F18-43FA-9554-D9DDA237104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790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7014-4CD4-4E24-9CAA-77D464440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643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05B7-7BF6-4618-A41C-E3A048967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1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343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16FF-C7AE-4EC8-83E3-5361295A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507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877-2E65-4A94-8694-7895AD50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301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901A-FDDD-441B-A40C-B05006307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32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F095-EA40-4150-B027-B30D52480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677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CB8C-6AAF-4129-96D5-C80277B06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90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0BB-E8CA-4C2D-AB7E-E068E0878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387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DAE1-0F1C-4F07-930C-037E801B0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6497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E6C5-2163-4244-BE29-9F65ED468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807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53EB-CCA3-434B-9ED7-C0375E52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584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03473-ABDF-47F8-99DF-6C371B554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26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069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830E-870B-49F1-97F1-A01CA63C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464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497A9-7C53-4F37-AC49-C6D367C790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621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4406E-E9D7-483B-B39A-DDC3946848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386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46F32-B063-44DE-BA04-D1A4231B1C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907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725B0-6971-4EB9-AA42-B28BD417BA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407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74BDF-A381-4E44-A348-24B804646A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7170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AC97A-7A01-48E0-8627-68B6810D9D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263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8BEF6-75B9-4E0C-AD95-E5B4EAE1CB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9650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8AF9E-2E9F-42C4-BE39-98533300C6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9379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4E436-C47B-4724-9D93-9915E3256C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49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7185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D57C9-81CE-4BE8-8128-9F8AE64A4B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6094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B1C82-D783-4ACD-B1C9-DB502AEF1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437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147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21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9016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530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29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0549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35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3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3427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134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521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2222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7014-4CD4-4E24-9CAA-77D464440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41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05B7-7BF6-4618-A41C-E3A048967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101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16FF-C7AE-4EC8-83E3-5361295A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15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877-2E65-4A94-8694-7895AD50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64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901A-FDDD-441B-A40C-B05006307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783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F095-EA40-4150-B027-B30D52480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7690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CB8C-6AAF-4129-96D5-C80277B06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0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221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0BB-E8CA-4C2D-AB7E-E068E0878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7362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DAE1-0F1C-4F07-930C-037E801B0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054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E6C5-2163-4244-BE29-9F65ED468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0108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53EB-CCA3-434B-9ED7-C0375E52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5639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03473-ABDF-47F8-99DF-6C371B554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859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830E-870B-49F1-97F1-A01CA63C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29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7014-4CD4-4E24-9CAA-77D464440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836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05B7-7BF6-4618-A41C-E3A048967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4527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16FF-C7AE-4EC8-83E3-5361295A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1089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877-2E65-4A94-8694-7895AD50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4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1583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901A-FDDD-441B-A40C-B05006307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9921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F095-EA40-4150-B027-B30D52480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80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CB8C-6AAF-4129-96D5-C80277B06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806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0BB-E8CA-4C2D-AB7E-E068E0878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8451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DAE1-0F1C-4F07-930C-037E801B0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410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E6C5-2163-4244-BE29-9F65ED468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3275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53EB-CCA3-434B-9ED7-C0375E52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1244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03473-ABDF-47F8-99DF-6C371B554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5600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830E-870B-49F1-97F1-A01CA63C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2296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7014-4CD4-4E24-9CAA-77D464440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09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9555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05B7-7BF6-4618-A41C-E3A048967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7843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16FF-C7AE-4EC8-83E3-5361295A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5409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877-2E65-4A94-8694-7895AD50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7937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901A-FDDD-441B-A40C-B05006307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4644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F095-EA40-4150-B027-B30D52480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400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CB8C-6AAF-4129-96D5-C80277B06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2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0BB-E8CA-4C2D-AB7E-E068E0878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5548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DAE1-0F1C-4F07-930C-037E801B0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777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E6C5-2163-4244-BE29-9F65ED468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994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53EB-CCA3-434B-9ED7-C0375E52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79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00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03473-ABDF-47F8-99DF-6C371B554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9284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830E-870B-49F1-97F1-A01CA63C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214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36CF9-2690-417B-89FE-8ABEBA55744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2A119-1284-4A06-9BF0-A5491817C0F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7167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A7B74-E619-4E28-84A6-B8A66194D0A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53120-9D8F-40E3-A99A-CC8701B88D6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5270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44A13-F1C5-4768-B256-A13BF1CAE4B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2A81-E4B9-4636-859B-8E874681EB08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1777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7BC8-71D7-4491-AF0A-C997A929E9D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6C419-6140-4EAB-8812-D679DD28D8DC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428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08D4-D2F7-4568-8272-20432936EC3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612B8-AD62-446F-9F77-46BBF310680A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9549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BD2B8-0FB9-4D58-BC85-8167A4AA06E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7721D-DAAA-4613-91CC-485D1B63F38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3659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C8ACC-60F9-4BDA-8816-341510D3DF0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3FC0B-032A-465D-BB3B-A3414DDACC4C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3833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05256-DF99-42A7-AF59-4C1AA3B63E2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C6C04-D9D0-4867-A767-71EE0FFC7F0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73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7014-4CD4-4E24-9CAA-77D464440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7757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E7792-74BF-48E7-96F1-3663442747C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FE6BB-2929-4E7B-9AF0-A0E9ACB765F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1086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BE2F1-322C-4463-AA9E-94FE01B03B6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5F8B4-A4DE-4DF0-9D85-64FCA6470ED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974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2B619-E0F6-404C-8A50-8F7A99CBC1B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C720B-652B-4FC0-992C-BCE126161E5C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910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3751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9707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112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9934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716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468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31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05B7-7BF6-4618-A41C-E3A048967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5448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5373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747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2007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5078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A33496-B12E-4B8E-B869-573D0B387BFF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FC498E-048E-4876-B472-5D0752C9D96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408241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A1C79C-3BAB-4160-B196-A2880DF9F52F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7220CD-3DF4-46A2-A8E3-E794AF268E3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518983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478D6E-1295-4F0D-9B39-DBE2F2FFB692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FDB635-83F7-4AF8-949C-3AA239F5AB2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529979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08EFC8-3255-4B19-90AE-5EA9CD74141C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F4146B-C264-449A-A0CB-DFF048A1DF2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666171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7D8D14-49F1-4D33-993D-EA5552A778A8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D0B4A7-8697-4DD3-B7F5-C64E650B199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234962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521CA4-31B6-4293-87AB-5EA58FFB31E3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C37358-7684-42E6-B2C0-17C44A0D37E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7975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16FF-C7AE-4EC8-83E3-5361295A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0104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0BF7EE9-75E7-4D94-9BB3-F5A192F40F9F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363E42-8DFA-4587-99BB-271025E7E5D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20501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B25FC0-32EC-45BE-B9EB-4540750C928E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281653-DD6D-449E-8F0E-0837CF96D84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52286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E61AB40-66F5-4753-AC94-FE112619FFCF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8189B4-1BEA-472E-A1A3-B76D6248FC3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07655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83009E-B8D6-4BA8-BF46-657D2B70328F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C237243-27E7-4035-974F-E081C56E12A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367143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874FD7-E96A-426F-9C0B-5A248BCB6B35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9558A9E-98F9-490D-85F7-81BB7F37148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083410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E14B8-9362-45A7-8753-59B97A008C9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4BC67-8D45-404F-A7E1-5755BDEDB43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1124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0509E-A157-4474-B295-1DE1B4071DC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33E0D-F436-4733-87F8-DC16D1904FB2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0401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D0C8E-0780-4746-B2F5-7E9E9AE8BC4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C6B03-CD5B-47B4-BD91-C334BA388AA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3843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077E-6217-4E0F-93AB-234E393CCF8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A204A-8744-4BD0-A1D4-94FED176D6C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9790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335C0-35BC-4B8E-85D6-D2A59E852BE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45DD4-36C7-4963-B865-8F24264312F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47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877-2E65-4A94-8694-7895AD50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5468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DEAF0-A970-4E92-B232-B025CE9C25F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E3D39-EA51-4866-9B11-75BE51320B5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4532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E7F53-C864-4A5D-A6D1-33BF86C0357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52F06-9290-4365-9FAF-DA270FB3CDB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895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C66CE-3012-41F5-BFCB-6E0F990CF06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CF41C-2CE1-4C15-ADCB-D441C4D8205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8991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3CEEF-78DA-4C80-8AEE-990E5B62164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8EFF5-2D55-469C-B89D-0C100F79F4F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055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299DB-8C8D-49EA-9B13-083F3CCB5C8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30DAE-3F4A-40AF-9190-090CE7C0A482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1621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31C80-290C-4486-A8F8-81635FC4C80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D119-1861-4894-A38F-5EC481C3EBC8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8659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5823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4305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8580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64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901A-FDDD-441B-A40C-B05006307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14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6211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6630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9003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0202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7330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6748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1920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420C4F-08DC-48DF-B1F9-58E7CFFF8B3C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9B6C138B-7509-443B-B67C-6BA8A50F5178}" type="slidenum">
              <a:rPr lang="fr-BE" altLang="en-US"/>
              <a:pPr>
                <a:defRPr/>
              </a:pPr>
              <a:t>‹#›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2325977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1C75D7-835C-4F62-B131-402BED72135F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CDC1F658-8884-492E-93DC-4E2C24DFDFE1}" type="slidenum">
              <a:rPr lang="fr-BE" altLang="en-US"/>
              <a:pPr>
                <a:defRPr/>
              </a:pPr>
              <a:t>‹#›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383802232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BB9528-5C3B-48FE-BB9F-C08AC94BC751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5F1A108-67AB-4A25-A004-4030BFBD504B}" type="slidenum">
              <a:rPr lang="fr-BE" altLang="en-US"/>
              <a:pPr>
                <a:defRPr/>
              </a:pPr>
              <a:t>‹#›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1428164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F095-EA40-4150-B027-B30D52480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0995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236E2D9-9505-4FED-8BBD-1311ED375CEF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3A016AB5-E29C-4B19-8120-F5ADDF6AF0C2}" type="slidenum">
              <a:rPr lang="fr-BE" altLang="en-US"/>
              <a:pPr>
                <a:defRPr/>
              </a:pPr>
              <a:t>‹#›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371950923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F31A5BF-F277-4025-A81A-63B16F0F0B4D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57939EDA-37C8-494D-BC2F-DB1C197D5365}" type="slidenum">
              <a:rPr lang="fr-BE" altLang="en-US"/>
              <a:pPr>
                <a:defRPr/>
              </a:pPr>
              <a:t>‹#›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220721034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E908209-55BB-49BE-A400-552E7F9EE4E2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4D1629A-DC72-4608-8F2D-E5048D5612E6}" type="slidenum">
              <a:rPr lang="fr-BE" altLang="en-US"/>
              <a:pPr>
                <a:defRPr/>
              </a:pPr>
              <a:t>‹#›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393052707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6D17E8-2FB5-4B22-A60D-9F40D459DABB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8D58139-DBD3-4CA5-8CC5-AC4B2D98BB5E}" type="slidenum">
              <a:rPr lang="fr-BE" altLang="en-US"/>
              <a:pPr>
                <a:defRPr/>
              </a:pPr>
              <a:t>‹#›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245201667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7E59DD-C999-444B-9653-E5E5D7F028CC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0790F1EC-A20F-40F4-ACC9-3526941F5C56}" type="slidenum">
              <a:rPr lang="fr-BE" altLang="en-US"/>
              <a:pPr>
                <a:defRPr/>
              </a:pPr>
              <a:t>‹#›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326348848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28CF124-533B-4C98-8DB0-AA83EB009F90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9AD162D4-78F6-4243-A728-AA45D3286D76}" type="slidenum">
              <a:rPr lang="fr-BE" altLang="en-US"/>
              <a:pPr>
                <a:defRPr/>
              </a:pPr>
              <a:t>‹#›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24724441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2C800BE-B4BC-4EE0-A923-9C03CB975F11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D141755-0A85-4CCA-8D56-C0ABDF6A44D4}" type="slidenum">
              <a:rPr lang="fr-BE" altLang="en-US"/>
              <a:pPr>
                <a:defRPr/>
              </a:pPr>
              <a:t>‹#›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159200680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946FE3-F755-44DB-ADF4-FF160816AF1D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8BB4157F-4459-416B-9092-B9CBA621981F}" type="slidenum">
              <a:rPr lang="fr-BE" altLang="en-US"/>
              <a:pPr>
                <a:defRPr/>
              </a:pPr>
              <a:t>‹#›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383628391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895B5-2EB8-46B3-9329-CAD8D55692B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9006D-7238-47D4-B474-F2A25B474A6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7324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08020-A5BA-4ADC-A712-838A0DC947F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2C844-AF6F-4966-AF18-3F8964168B72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CB8C-6AAF-4129-96D5-C80277B06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5660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869A3-C325-4D0C-9466-31E325AFDB6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47BA4-31D7-418C-B32A-D1F39F08C65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751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6655B-0222-48FB-8C3A-01FF2712B96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DA38C-D6E7-4EC6-B7E4-5165144FBDD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5722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6A9C1-7E61-4357-A7AE-BADC574BEE4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BE40B-8CE7-46CC-9714-6B08D37C642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5072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4176-5BB8-404C-9604-3F3D90F9711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EB415-F3DB-48D2-B65A-07F742F150C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8095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383E8-00A9-4E5B-8A7D-979703365FF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E1AD4-A5DF-4CFF-98D5-BF06C780A692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2740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4FDA4-4BA8-4838-B05C-095C7E97E61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37046-EA97-462B-ADA7-3550D210C6F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4334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007F1-B17B-4BEE-B5FA-F0A6895EABD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D9E43-9FE1-4B65-BA3B-E9DA38F7F66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5401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E27C0-EA09-4058-8A83-9887D71451A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99EF4-C6DF-455D-8BF8-41A945DF0448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1617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0AEAE-AE22-4EA7-AFA7-A3E1B98ED8E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1982-0333-492C-B5BD-7807A9D4EDE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0BB-E8CA-4C2D-AB7E-E068E0878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83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DAE1-0F1C-4F07-930C-037E801B0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64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E6C5-2163-4244-BE29-9F65ED468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93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53EB-CCA3-434B-9ED7-C0375E52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67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03473-ABDF-47F8-99DF-6C371B554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44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830E-870B-49F1-97F1-A01CA63C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13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07AC1-9D14-433B-A4EF-E6EA33BD0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2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40861-0403-4AC4-B48E-BB3847EA7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52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2E303-2E11-4EAD-9F59-349C3AC366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06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3815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3815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A2FD-48D5-4B20-ABB3-C63B10F66F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3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7A4F5-11B9-4284-B323-F17C2E3E5D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05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3CE19-1346-41DB-8BCE-4CD1081C8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61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C3B16-86FE-40F7-BB51-D6810AE406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23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C4569-FF4F-45E6-BF45-E6AF5594DA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78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5AA9D-2063-4CA5-8F15-7175EE6AE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48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27EEF-63AA-43AB-9DEC-CA179F280D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57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228850" cy="61722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534150" cy="61722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551F9-582A-4C31-A000-DAD7383C2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20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7014-4CD4-4E24-9CAA-77D464440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01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05B7-7BF6-4618-A41C-E3A048967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77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16FF-C7AE-4EC8-83E3-5361295A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2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877-2E65-4A94-8694-7895AD50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494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901A-FDDD-441B-A40C-B05006307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91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F095-EA40-4150-B027-B30D52480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52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CB8C-6AAF-4129-96D5-C80277B06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212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0BB-E8CA-4C2D-AB7E-E068E0878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885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DAE1-0F1C-4F07-930C-037E801B0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641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E6C5-2163-4244-BE29-9F65ED468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124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53EB-CCA3-434B-9ED7-C0375E52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27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03473-ABDF-47F8-99DF-6C371B554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59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830E-870B-49F1-97F1-A01CA63C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3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7014-4CD4-4E24-9CAA-77D464440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07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05B7-7BF6-4618-A41C-E3A048967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15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16FF-C7AE-4EC8-83E3-5361295A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7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877-2E65-4A94-8694-7895AD50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978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901A-FDDD-441B-A40C-B05006307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042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F095-EA40-4150-B027-B30D52480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00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CB8C-6AAF-4129-96D5-C80277B06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27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0BB-E8CA-4C2D-AB7E-E068E0878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435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DAE1-0F1C-4F07-930C-037E801B0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54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E6C5-2163-4244-BE29-9F65ED468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2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53EB-CCA3-434B-9ED7-C0375E52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31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03473-ABDF-47F8-99DF-6C371B554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79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830E-870B-49F1-97F1-A01CA63C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92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7014-4CD4-4E24-9CAA-77D464440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317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05B7-7BF6-4618-A41C-E3A048967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28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16FF-C7AE-4EC8-83E3-5361295A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64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877-2E65-4A94-8694-7895AD50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694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901A-FDDD-441B-A40C-B05006307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745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F095-EA40-4150-B027-B30D52480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652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CB8C-6AAF-4129-96D5-C80277B06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9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0BB-E8CA-4C2D-AB7E-E068E0878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807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DAE1-0F1C-4F07-930C-037E801B0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995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E6C5-2163-4244-BE29-9F65ED468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696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53EB-CCA3-434B-9ED7-C0375E52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467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03473-ABDF-47F8-99DF-6C371B554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135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830E-870B-49F1-97F1-A01CA63C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178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7014-4CD4-4E24-9CAA-77D464440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398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05B7-7BF6-4618-A41C-E3A048967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419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16FF-C7AE-4EC8-83E3-5361295A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259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877-2E65-4A94-8694-7895AD50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9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901A-FDDD-441B-A40C-B05006307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479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F095-EA40-4150-B027-B30D52480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151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CB8C-6AAF-4129-96D5-C80277B06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525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0BB-E8CA-4C2D-AB7E-E068E0878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37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DAE1-0F1C-4F07-930C-037E801B0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728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E6C5-2163-4244-BE29-9F65ED468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436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53EB-CCA3-434B-9ED7-C0375E52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272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03473-ABDF-47F8-99DF-6C371B554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460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830E-870B-49F1-97F1-A01CA63C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547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7014-4CD4-4E24-9CAA-77D464440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D986F0-3EAA-4555-BFB8-9A2525FBB94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45C2A1-2939-4EA0-8EB2-EB8928169B9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0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AF97C-4DCB-4C8B-92D7-9E086A7047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3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1DE080-D168-4ACE-A023-8B4E8441B74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9983BA-653C-43E6-8F77-D7E50A3F00FE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3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AF97C-4DCB-4C8B-92D7-9E086A7047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6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AA7598-3E03-4092-BCEF-E35FFF69F7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4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0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AF97C-4DCB-4C8B-92D7-9E086A7047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8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AF97C-4DCB-4C8B-92D7-9E086A7047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2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AF97C-4DCB-4C8B-92D7-9E086A7047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342AAE-0ACE-4F29-BE64-1F3276D518D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A223AA-2470-4259-A991-91E2C10A011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7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8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Modifiez le style du titre</a:t>
            </a:r>
            <a:endParaRPr lang="en-CA" altLang="en-US" smtClean="0"/>
          </a:p>
        </p:txBody>
      </p:sp>
      <p:sp>
        <p:nvSpPr>
          <p:cNvPr id="61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Modifiez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en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A35D838-69A0-409A-A8EF-C3B2F7C37FE5}" type="datetimeFigureOut">
              <a:rPr lang="en-CA"/>
              <a:pPr>
                <a:defRPr/>
              </a:pPr>
              <a:t>2018-01-16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05B78AA-D5A5-402A-BF7C-4B708249EF6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03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F2928D-3E0C-4AD0-A758-5ADB7E5B526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EB4C6D-AC0C-46EC-8864-BC9513839D86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9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BE" altLang="en-US" smtClean="0"/>
          </a:p>
        </p:txBody>
      </p:sp>
      <p:sp>
        <p:nvSpPr>
          <p:cNvPr id="61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BE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CCD64748-29D1-4F5B-AFF6-2D89FF964B93}" type="datetimeFigureOut">
              <a:rPr lang="fr-FR"/>
              <a:pPr>
                <a:defRPr/>
              </a:pPr>
              <a:t>16/01/2018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FF6369-B790-4EDB-8948-14FC1AFA6FD4}" type="slidenum">
              <a:rPr lang="fr-BE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BE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2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0B1283-78FF-4C00-A500-4A0818EC24A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890C77-F472-48AF-804C-E6BB5F183CF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9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AF97C-4DCB-4C8B-92D7-9E086A7047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5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19200"/>
            <a:ext cx="8915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4F6E02-20D1-4770-BE10-4DDA072DD59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8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AF97C-4DCB-4C8B-92D7-9E086A7047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4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AF97C-4DCB-4C8B-92D7-9E086A7047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4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AF97C-4DCB-4C8B-92D7-9E086A7047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17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AF97C-4DCB-4C8B-92D7-9E086A7047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0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AF97C-4DCB-4C8B-92D7-9E086A7047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3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en.wikipedia.org/wiki/Zonule_of_Zinn" TargetMode="External"/><Relationship Id="rId1" Type="http://schemas.openxmlformats.org/officeDocument/2006/relationships/slideLayout" Target="../slideLayouts/slideLayout28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7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7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.ou.edu/~weaver/improvise/examples/cinegraph/" TargetMode="External"/><Relationship Id="rId4" Type="http://schemas.openxmlformats.org/officeDocument/2006/relationships/image" Target="../media/image15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territorialsupportgroup.wordpress.com/2011/06/07/twenty-reasons-why-its-kicking-off-in-cyberspace/" TargetMode="External"/><Relationship Id="rId5" Type="http://schemas.openxmlformats.org/officeDocument/2006/relationships/hyperlink" Target="http://www.shagshop.com.au/archive/201007" TargetMode="External"/><Relationship Id="rId4" Type="http://schemas.openxmlformats.org/officeDocument/2006/relationships/hyperlink" Target="http://www.virtualworldlets.net/Resources/Hosted/Resource.php?Name=LawnmowerMan2" TargetMode="Externa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1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15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1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1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1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1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1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hyperlink" Target="http://insitu.lri.fr/metisse/" TargetMode="External"/><Relationship Id="rId1" Type="http://schemas.openxmlformats.org/officeDocument/2006/relationships/slideLayout" Target="../slideLayouts/slideLayout234.xml"/><Relationship Id="rId6" Type="http://schemas.openxmlformats.org/officeDocument/2006/relationships/hyperlink" Target="http://www.acm.org/uist/archive/videos/2005/p13-chapuis.mov" TargetMode="External"/><Relationship Id="rId5" Type="http://schemas.openxmlformats.org/officeDocument/2006/relationships/hyperlink" Target="http://insitu.lri.fr/metisse/videos/" TargetMode="External"/><Relationship Id="rId4" Type="http://schemas.openxmlformats.org/officeDocument/2006/relationships/hyperlink" Target="http://insitu.lri.fr/~chapuis/metisse/screenshots/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166.jpe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1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a/scholar?q=robertson+czerwinski+larson+data+mountain+spatial+memory" TargetMode="Externa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34.xml"/><Relationship Id="rId4" Type="http://schemas.openxmlformats.org/officeDocument/2006/relationships/hyperlink" Target="http://www.acm.org/uist/archive/videos/1998/p153-robertson.mov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a/scholar?q=cockburn+mckenzie+evaluating+effectiveness+spatial+memory+2d+3d+physical+virtual" TargetMode="Externa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hyperlink" Target="https://www.youtube.com/watch?v=pgo9YygqEow&amp;t=7s" TargetMode="External"/><Relationship Id="rId1" Type="http://schemas.openxmlformats.org/officeDocument/2006/relationships/slideLayout" Target="../slideLayouts/slideLayout27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bumptop.github.io/" TargetMode="External"/><Relationship Id="rId2" Type="http://schemas.openxmlformats.org/officeDocument/2006/relationships/hyperlink" Target="https://youtu.be/eqcmPJ-oVL0" TargetMode="External"/><Relationship Id="rId1" Type="http://schemas.openxmlformats.org/officeDocument/2006/relationships/slideLayout" Target="../slideLayouts/slideLayout278.xml"/><Relationship Id="rId4" Type="http://schemas.openxmlformats.org/officeDocument/2006/relationships/image" Target="../media/image174.tif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oculus.com/" TargetMode="External"/><Relationship Id="rId2" Type="http://schemas.openxmlformats.org/officeDocument/2006/relationships/hyperlink" Target="https://www.youtube.com/watch?v=SvP_RI_S-bw" TargetMode="External"/><Relationship Id="rId1" Type="http://schemas.openxmlformats.org/officeDocument/2006/relationships/slideLayout" Target="../slideLayouts/slideLayout278.xml"/><Relationship Id="rId4" Type="http://schemas.openxmlformats.org/officeDocument/2006/relationships/image" Target="../media/image175.tif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AKfdeOX3-o" TargetMode="External"/><Relationship Id="rId2" Type="http://schemas.openxmlformats.org/officeDocument/2006/relationships/hyperlink" Target="https://www.youtube.com/watch?v=aThCr0Psyu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ereal.com/" TargetMode="External"/><Relationship Id="rId2" Type="http://schemas.openxmlformats.org/officeDocument/2006/relationships/hyperlink" Target="http://www.dimenco.e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avegant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60JccjN_z0" TargetMode="External"/><Relationship Id="rId7" Type="http://schemas.openxmlformats.org/officeDocument/2006/relationships/hyperlink" Target="http://www.dgp.toronto.edu/~gf/Research/Chameleon/ChameleonResearch.ht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7.xml"/><Relationship Id="rId6" Type="http://schemas.openxmlformats.org/officeDocument/2006/relationships/hyperlink" Target="http://scholar.google.ca/scholar?q=tsang+fitzmaurice+kurtenbach+boom+chameleon" TargetMode="External"/><Relationship Id="rId5" Type="http://schemas.openxmlformats.org/officeDocument/2006/relationships/hyperlink" Target="http://www.acm.org/uist/archive/videos/2002/p111-tsang.mov" TargetMode="External"/><Relationship Id="rId4" Type="http://schemas.openxmlformats.org/officeDocument/2006/relationships/hyperlink" Target="http://www.dgp.toronto.edu/~gf/videos/boom_chameleon.m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numerix3d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arallax_barrier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a/scholar?q=grossman+wigdor+balakrishnan+multi-finger+gestural+interaction+3d+volumetric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cm.org/uist/archive/videos/2004/p61-grossman.mov" TargetMode="External"/><Relationship Id="rId4" Type="http://schemas.openxmlformats.org/officeDocument/2006/relationships/hyperlink" Target="http://www.dgp.toronto.edu/~tovi/videos/uist2004_volumetric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m.org/uist/archive/videos/2004/p61-grossman.mov" TargetMode="External"/><Relationship Id="rId5" Type="http://schemas.openxmlformats.org/officeDocument/2006/relationships/hyperlink" Target="http://www.dgp.toronto.edu/~tovi/videos/uist2004_volumetric.avi" TargetMode="External"/><Relationship Id="rId4" Type="http://schemas.openxmlformats.org/officeDocument/2006/relationships/hyperlink" Target="http://scholar.google.ca/scholar?q=grossman+wigdor+balakrishnan+multi-finger+gestural+interaction+3d+volumetric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3dtl.com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oogle_Cardboard" TargetMode="External"/><Relationship Id="rId7" Type="http://schemas.openxmlformats.org/officeDocument/2006/relationships/hyperlink" Target="https://www.kickstarter.com/projects/1942860935/seer-the-first-ar-helmet-that-makes-you-a-real-iro" TargetMode="External"/><Relationship Id="rId2" Type="http://schemas.openxmlformats.org/officeDocument/2006/relationships/hyperlink" Target="http://en.wikipedia.org/wiki/Samsung_Gear_V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vegant.com/" TargetMode="External"/><Relationship Id="rId5" Type="http://schemas.openxmlformats.org/officeDocument/2006/relationships/hyperlink" Target="http://sulontechnologies.com/" TargetMode="External"/><Relationship Id="rId4" Type="http://schemas.openxmlformats.org/officeDocument/2006/relationships/hyperlink" Target="http://www.metavision.com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6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6.xml"/><Relationship Id="rId5" Type="http://schemas.openxmlformats.org/officeDocument/2006/relationships/hyperlink" Target="http://www.cs.mcgill.ca/~kry/pubs/hn/hn.mov" TargetMode="External"/><Relationship Id="rId4" Type="http://schemas.openxmlformats.org/officeDocument/2006/relationships/hyperlink" Target="http://scholar.google.ca/scholar?q=kry+pihuit+bernhardt+cani+handnavigator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6.xml"/><Relationship Id="rId5" Type="http://schemas.openxmlformats.org/officeDocument/2006/relationships/hyperlink" Target="http://www.dgp.utoronto.ca/~ravin/videos/chi99_rockmouse.mpg" TargetMode="External"/><Relationship Id="rId4" Type="http://schemas.openxmlformats.org/officeDocument/2006/relationships/hyperlink" Target="http://scholar.google.ca/scholar?q=balakrishnan+baudel+kurtenbach+rockin+mous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7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hyperlink" Target="http://research.microsoft.com/en-us/um/people/kenh/PropsInterface.htm" TargetMode="External"/><Relationship Id="rId1" Type="http://schemas.openxmlformats.org/officeDocument/2006/relationships/slideLayout" Target="../slideLayouts/slideLayout25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upload.wikimedia.org/wikipedia/commons/b/bc/Wii_Remote_Image.jpg" TargetMode="External"/><Relationship Id="rId1" Type="http://schemas.openxmlformats.org/officeDocument/2006/relationships/slideLayout" Target="../slideLayouts/slideLayout256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hyperlink" Target="http://en.wikipedia.org/wiki/Wiimot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rofs.etsmtl.ca/mmcguffin/eversion/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hyperlink" Target="http://sixens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hyperlink" Target="http://www.kickstarter.com/projects/89577853/stem-system-the-best-way-to-interact-with-virtual" TargetMode="Externa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hyperlink" Target="https://youtu.be/TyCc2186viY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-ZvSPa_5-0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a/scholar?q=grossman+balakrishnan+singh+interface+creating+curves+high+degree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6.xml"/><Relationship Id="rId4" Type="http://schemas.openxmlformats.org/officeDocument/2006/relationships/hyperlink" Target="http://www.dgp.utoronto.ca/~ravin/videos/chi2003_curvemanipulation.m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dconnexion.com/products/spacemouse/spacenavigator.html" TargetMode="External"/><Relationship Id="rId2" Type="http://schemas.openxmlformats.org/officeDocument/2006/relationships/hyperlink" Target="https://www.youtube.com/watch?v=oWu9TFJjHaM" TargetMode="External"/><Relationship Id="rId1" Type="http://schemas.openxmlformats.org/officeDocument/2006/relationships/slideLayout" Target="../slideLayouts/slideLayout256.xml"/><Relationship Id="rId5" Type="http://schemas.openxmlformats.org/officeDocument/2006/relationships/hyperlink" Target="http://www.dextarobotics.com/products/dexmo" TargetMode="External"/><Relationship Id="rId4" Type="http://schemas.openxmlformats.org/officeDocument/2006/relationships/hyperlink" Target="http://sixense.com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m.umn.edu/graphics/pix/Video_Productions/Outside_In/blue-red-alpha.html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r.wikipedia.org/wiki/Retournement_de_la_sph%C3%A8re" TargetMode="External"/><Relationship Id="rId4" Type="http://schemas.openxmlformats.org/officeDocument/2006/relationships/hyperlink" Target="http://profs.etsmtl.ca/mmcguffin/eversion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HHUhcV2eVY&amp;t=1m6s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www2.iicm.edu/ivis/ivis/images/fsn1.gif" TargetMode="Externa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0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7.xml"/><Relationship Id="rId5" Type="http://schemas.openxmlformats.org/officeDocument/2006/relationships/hyperlink" Target="http://profs.logti.etsmtl.ca/mmcguffin/research/conetree/" TargetMode="External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profs.etsmtl.ca/mmcguffin/research/graph3D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://scholar.google.ca/scholar?q=irani+ware+diagrams+based+structural+object+percep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hyperlink" Target="http://www.youtube.com/watch?v=1h9ZzYhvSyE" TargetMode="External"/><Relationship Id="rId4" Type="http://schemas.openxmlformats.org/officeDocument/2006/relationships/hyperlink" Target="http://www.youtube.com/watch?v=VNO3BtNT9bY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8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5I04Mbs6ETk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a/scholar?q=burtnyk+khan+fitzmaurice+stylecam+interactive+stylized+3d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acm.org/uist/archive/videos/2002/p101-burtnyk.mov" TargetMode="External"/><Relationship Id="rId4" Type="http://schemas.openxmlformats.org/officeDocument/2006/relationships/hyperlink" Target="http://www.autodeskresearch.com/publications/stylecam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whgovdS7Uk&amp;t=1m17s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2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8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8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Wiggle_stereoscopy" TargetMode="External"/><Relationship Id="rId1" Type="http://schemas.openxmlformats.org/officeDocument/2006/relationships/slideLayout" Target="../slideLayouts/slideLayout17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1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3168352" cy="4176464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Les interfaces 3D</a:t>
            </a:r>
            <a:endParaRPr lang="en-US" sz="4800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5288340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dirty="0"/>
              <a:t>. </a:t>
            </a:r>
            <a:r>
              <a:rPr lang="en-US" sz="2400" dirty="0" err="1"/>
              <a:t>Gatland</a:t>
            </a:r>
            <a:r>
              <a:rPr lang="en-US" sz="2400" dirty="0"/>
              <a:t> and D. </a:t>
            </a:r>
            <a:r>
              <a:rPr lang="en-US" sz="2400" dirty="0" err="1"/>
              <a:t>Jefferis</a:t>
            </a:r>
            <a:r>
              <a:rPr lang="en-US" sz="2400" dirty="0"/>
              <a:t>. The World of the Future: Robots. 1979, Usborne Hayes.</a:t>
            </a:r>
          </a:p>
        </p:txBody>
      </p:sp>
      <p:pic>
        <p:nvPicPr>
          <p:cNvPr id="5" name="Picture 4" descr="alienVolumetric972x1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0"/>
            <a:ext cx="582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5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66442"/>
          </a:xfrm>
        </p:spPr>
        <p:txBody>
          <a:bodyPr/>
          <a:lstStyle/>
          <a:p>
            <a:r>
              <a:rPr lang="en-CA" sz="3200" dirty="0">
                <a:hlinkClick r:id="rId2"/>
              </a:rPr>
              <a:t>http://</a:t>
            </a:r>
            <a:r>
              <a:rPr lang="en-CA" sz="3200" dirty="0" smtClean="0">
                <a:hlinkClick r:id="rId2"/>
              </a:rPr>
              <a:t>en.wikipedia.org/wiki/Zonule_of_Zinn</a:t>
            </a:r>
            <a:r>
              <a:rPr lang="en-CA" sz="3200" dirty="0" smtClean="0"/>
              <a:t> </a:t>
            </a:r>
            <a:endParaRPr lang="en-CA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4" y="589461"/>
            <a:ext cx="8358053" cy="6268540"/>
          </a:xfrm>
        </p:spPr>
      </p:pic>
    </p:spTree>
    <p:extLst>
      <p:ext uri="{BB962C8B-B14F-4D97-AF65-F5344CB8AC3E}">
        <p14:creationId xmlns:p14="http://schemas.microsoft.com/office/powerpoint/2010/main" val="1766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D’autres</a:t>
            </a:r>
            <a:r>
              <a:rPr lang="en-US" dirty="0" smtClean="0"/>
              <a:t> indices </a:t>
            </a:r>
            <a:r>
              <a:rPr lang="en-US" dirty="0" err="1" smtClean="0"/>
              <a:t>visuels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pour aider </a:t>
            </a:r>
            <a:r>
              <a:rPr lang="en-US" dirty="0" err="1" smtClean="0"/>
              <a:t>l’utilisateur</a:t>
            </a:r>
            <a:r>
              <a:rPr lang="en-US" dirty="0" smtClean="0"/>
              <a:t> à se </a:t>
            </a:r>
            <a:r>
              <a:rPr lang="en-US" dirty="0" err="1" smtClean="0"/>
              <a:t>retrouver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Grille de </a:t>
            </a:r>
            <a:r>
              <a:rPr lang="en-US" dirty="0" err="1" smtClean="0"/>
              <a:t>lignes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la </a:t>
            </a:r>
            <a:r>
              <a:rPr lang="en-US" dirty="0" err="1" smtClean="0"/>
              <a:t>terre</a:t>
            </a:r>
            <a:endParaRPr lang="en-US" dirty="0" smtClean="0"/>
          </a:p>
          <a:p>
            <a:r>
              <a:rPr lang="en-US" dirty="0" smtClean="0"/>
              <a:t>Un </a:t>
            </a:r>
            <a:r>
              <a:rPr lang="en-US" dirty="0" err="1" smtClean="0"/>
              <a:t>ciel</a:t>
            </a:r>
            <a:r>
              <a:rPr lang="en-US" dirty="0" smtClean="0"/>
              <a:t> </a:t>
            </a:r>
            <a:r>
              <a:rPr lang="en-US" dirty="0" err="1" smtClean="0"/>
              <a:t>coloré</a:t>
            </a:r>
            <a:r>
              <a:rPr lang="en-US" dirty="0" smtClean="0"/>
              <a:t> avec un </a:t>
            </a:r>
            <a:r>
              <a:rPr lang="en-US" dirty="0" err="1" smtClean="0"/>
              <a:t>dégradé</a:t>
            </a:r>
            <a:endParaRPr lang="en-US" dirty="0" smtClean="0"/>
          </a:p>
        </p:txBody>
      </p:sp>
      <p:pic>
        <p:nvPicPr>
          <p:cNvPr id="4" name="Picture 3" descr="sideway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3068960"/>
            <a:ext cx="386617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v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3068960"/>
            <a:ext cx="362611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211960" y="429309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677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D’autres</a:t>
            </a:r>
            <a:r>
              <a:rPr lang="en-US" dirty="0" smtClean="0"/>
              <a:t> indices </a:t>
            </a:r>
            <a:r>
              <a:rPr lang="en-US" dirty="0" err="1" smtClean="0"/>
              <a:t>visuels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pour aider </a:t>
            </a:r>
            <a:r>
              <a:rPr lang="en-US" dirty="0" err="1" smtClean="0"/>
              <a:t>l’utilisateur</a:t>
            </a:r>
            <a:r>
              <a:rPr lang="en-US" dirty="0" smtClean="0"/>
              <a:t> à se </a:t>
            </a:r>
            <a:r>
              <a:rPr lang="en-US" dirty="0" err="1" smtClean="0"/>
              <a:t>retrouver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Grille de </a:t>
            </a:r>
            <a:r>
              <a:rPr lang="en-US" dirty="0" err="1" smtClean="0"/>
              <a:t>lignes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la </a:t>
            </a:r>
            <a:r>
              <a:rPr lang="en-US" dirty="0" err="1" smtClean="0"/>
              <a:t>terre</a:t>
            </a:r>
            <a:endParaRPr lang="en-US" dirty="0" smtClean="0"/>
          </a:p>
          <a:p>
            <a:r>
              <a:rPr lang="en-US" dirty="0" smtClean="0"/>
              <a:t>Un </a:t>
            </a:r>
            <a:r>
              <a:rPr lang="en-US" dirty="0" err="1" smtClean="0"/>
              <a:t>ciel</a:t>
            </a:r>
            <a:r>
              <a:rPr lang="en-US" dirty="0" smtClean="0"/>
              <a:t> </a:t>
            </a:r>
            <a:r>
              <a:rPr lang="en-US" dirty="0" err="1" smtClean="0"/>
              <a:t>coloré</a:t>
            </a:r>
            <a:r>
              <a:rPr lang="en-US" dirty="0" smtClean="0"/>
              <a:t> avec un </a:t>
            </a:r>
            <a:r>
              <a:rPr lang="en-US" dirty="0" err="1" smtClean="0"/>
              <a:t>dégradé</a:t>
            </a:r>
            <a:endParaRPr lang="en-US" dirty="0" smtClean="0"/>
          </a:p>
          <a:p>
            <a:r>
              <a:rPr lang="en-US" dirty="0" smtClean="0"/>
              <a:t>Points de </a:t>
            </a:r>
            <a:r>
              <a:rPr lang="en-US" dirty="0" err="1" smtClean="0"/>
              <a:t>répère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</a:t>
            </a:r>
            <a:r>
              <a:rPr lang="en-US" dirty="0" err="1" smtClean="0"/>
              <a:t>exemple</a:t>
            </a:r>
            <a:r>
              <a:rPr lang="en-US" dirty="0" smtClean="0"/>
              <a:t>: </a:t>
            </a:r>
            <a:r>
              <a:rPr lang="en-US" dirty="0" err="1" smtClean="0"/>
              <a:t>édifices</a:t>
            </a:r>
            <a:r>
              <a:rPr lang="en-US" dirty="0" smtClean="0"/>
              <a:t> </a:t>
            </a:r>
            <a:r>
              <a:rPr lang="en-US" dirty="0" err="1" smtClean="0"/>
              <a:t>virtuels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Second Life)</a:t>
            </a:r>
          </a:p>
          <a:p>
            <a:r>
              <a:rPr lang="en-US" dirty="0" err="1" smtClean="0"/>
              <a:t>Boussole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axes 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098" name="Picture 2" descr="http://hydra-media.cursecdn.com/minecraft.gamepedia.com/9/92/Compa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37112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1605515" cy="156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9512" y="486916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Boussole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le </a:t>
            </a:r>
            <a:r>
              <a:rPr lang="en-US" sz="2400" dirty="0" err="1" smtClean="0"/>
              <a:t>jeu</a:t>
            </a:r>
            <a:r>
              <a:rPr lang="en-US" sz="2400" dirty="0" smtClean="0"/>
              <a:t> </a:t>
            </a:r>
            <a:r>
              <a:rPr lang="en-US" sz="2400" dirty="0" err="1" smtClean="0"/>
              <a:t>Minecraft</a:t>
            </a:r>
            <a:endParaRPr lang="en-US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6660232" y="4725144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Axes </a:t>
            </a:r>
            <a:r>
              <a:rPr lang="en-US" sz="2400" dirty="0" err="1" smtClean="0"/>
              <a:t>dans</a:t>
            </a:r>
            <a:r>
              <a:rPr lang="en-US" sz="2400" dirty="0" smtClean="0"/>
              <a:t> le coin </a:t>
            </a:r>
            <a:r>
              <a:rPr lang="en-US" sz="2400" dirty="0" err="1" smtClean="0"/>
              <a:t>d’une</a:t>
            </a:r>
            <a:r>
              <a:rPr lang="en-US" sz="2400" dirty="0" smtClean="0"/>
              <a:t> </a:t>
            </a:r>
            <a:r>
              <a:rPr lang="en-US" sz="2400" dirty="0" err="1" smtClean="0"/>
              <a:t>fenêtre</a:t>
            </a:r>
            <a:r>
              <a:rPr lang="en-US" sz="2400" dirty="0" smtClean="0"/>
              <a:t> 3D de Maya</a:t>
            </a:r>
            <a:endParaRPr lang="en-US" sz="2400" dirty="0"/>
          </a:p>
        </p:txBody>
      </p:sp>
      <p:sp>
        <p:nvSpPr>
          <p:cNvPr id="8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74845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661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Résumé et </a:t>
            </a:r>
            <a:r>
              <a:rPr lang="en-US" sz="6600" dirty="0" err="1" smtClean="0"/>
              <a:t>leçons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8507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940"/>
          </a:xfrm>
        </p:spPr>
        <p:txBody>
          <a:bodyPr>
            <a:normAutofit fontScale="90000"/>
          </a:bodyPr>
          <a:lstStyle/>
          <a:p>
            <a:r>
              <a:rPr lang="en-CA" altLang="en-US" dirty="0" smtClean="0"/>
              <a:t>Rappel</a:t>
            </a:r>
          </a:p>
        </p:txBody>
      </p:sp>
      <p:sp>
        <p:nvSpPr>
          <p:cNvPr id="108547" name="Espace réservé du contenu 2"/>
          <p:cNvSpPr>
            <a:spLocks noGrp="1"/>
          </p:cNvSpPr>
          <p:nvPr>
            <p:ph idx="1"/>
          </p:nvPr>
        </p:nvSpPr>
        <p:spPr>
          <a:xfrm>
            <a:off x="0" y="731520"/>
            <a:ext cx="8652510" cy="5394643"/>
          </a:xfrm>
        </p:spPr>
        <p:txBody>
          <a:bodyPr>
            <a:normAutofit fontScale="77500" lnSpcReduction="20000"/>
          </a:bodyPr>
          <a:lstStyle/>
          <a:p>
            <a:r>
              <a:rPr lang="en-CA" altLang="en-US" dirty="0" err="1" smtClean="0"/>
              <a:t>Quels</a:t>
            </a:r>
            <a:r>
              <a:rPr lang="en-CA" altLang="en-US" dirty="0" smtClean="0"/>
              <a:t> </a:t>
            </a:r>
            <a:r>
              <a:rPr lang="en-CA" altLang="en-US" dirty="0" err="1" smtClean="0"/>
              <a:t>sont</a:t>
            </a:r>
            <a:r>
              <a:rPr lang="en-CA" altLang="en-US" dirty="0" smtClean="0"/>
              <a:t> les </a:t>
            </a:r>
            <a:r>
              <a:rPr lang="en-CA" altLang="en-US" dirty="0" err="1" smtClean="0"/>
              <a:t>avantages</a:t>
            </a:r>
            <a:r>
              <a:rPr lang="en-CA" altLang="en-US" dirty="0" smtClean="0"/>
              <a:t> (</a:t>
            </a:r>
            <a:r>
              <a:rPr lang="en-CA" altLang="en-US" dirty="0" err="1" smtClean="0"/>
              <a:t>potentiels</a:t>
            </a:r>
            <a:r>
              <a:rPr lang="en-CA" altLang="en-US" dirty="0" smtClean="0"/>
              <a:t> </a:t>
            </a:r>
            <a:r>
              <a:rPr lang="en-CA" altLang="en-US" dirty="0" err="1" smtClean="0"/>
              <a:t>ou</a:t>
            </a:r>
            <a:r>
              <a:rPr lang="en-CA" altLang="en-US" dirty="0" smtClean="0"/>
              <a:t> </a:t>
            </a:r>
            <a:r>
              <a:rPr lang="en-CA" altLang="en-US" dirty="0" err="1" smtClean="0"/>
              <a:t>connus</a:t>
            </a:r>
            <a:r>
              <a:rPr lang="en-CA" altLang="en-US" dirty="0" smtClean="0"/>
              <a:t>) du 3D ?</a:t>
            </a:r>
          </a:p>
          <a:p>
            <a:pPr lvl="1"/>
            <a:r>
              <a:rPr lang="fr-FR" altLang="en-US" dirty="0"/>
              <a:t>Le 3D est </a:t>
            </a:r>
            <a:r>
              <a:rPr lang="fr-FR" altLang="en-US" dirty="0" smtClean="0"/>
              <a:t>nécessaire </a:t>
            </a:r>
            <a:r>
              <a:rPr lang="fr-FR" altLang="en-US" dirty="0"/>
              <a:t>pour montrer des </a:t>
            </a:r>
            <a:r>
              <a:rPr lang="fr-FR" altLang="en-US" b="1" dirty="0"/>
              <a:t>objets 3D</a:t>
            </a:r>
            <a:r>
              <a:rPr lang="fr-FR" altLang="en-US" dirty="0"/>
              <a:t>, comme les édifices, automobiles, images médicales, surfaces mathématiques</a:t>
            </a:r>
          </a:p>
          <a:p>
            <a:pPr lvl="1"/>
            <a:r>
              <a:rPr lang="fr-FR" altLang="en-US" b="1" dirty="0" smtClean="0"/>
              <a:t>Plus </a:t>
            </a:r>
            <a:r>
              <a:rPr lang="fr-FR" altLang="en-US" b="1" dirty="0"/>
              <a:t>d'espace</a:t>
            </a:r>
            <a:r>
              <a:rPr lang="fr-FR" altLang="en-US" dirty="0"/>
              <a:t> pour montrer des </a:t>
            </a:r>
            <a:r>
              <a:rPr lang="fr-FR" altLang="en-US" b="1" dirty="0"/>
              <a:t>données</a:t>
            </a:r>
            <a:r>
              <a:rPr lang="fr-FR" altLang="en-US" dirty="0"/>
              <a:t> et pour montrer des </a:t>
            </a:r>
            <a:r>
              <a:rPr lang="fr-FR" altLang="en-US" b="1" dirty="0"/>
              <a:t>relations complexes</a:t>
            </a:r>
          </a:p>
          <a:p>
            <a:pPr lvl="1"/>
            <a:r>
              <a:rPr lang="fr-FR" altLang="en-US" dirty="0" smtClean="0"/>
              <a:t>Ressemble </a:t>
            </a:r>
            <a:r>
              <a:rPr lang="fr-FR" altLang="en-US" dirty="0"/>
              <a:t>à la vie réelle; établit une </a:t>
            </a:r>
            <a:r>
              <a:rPr lang="fr-FR" altLang="en-US" b="1" dirty="0"/>
              <a:t>métaphore</a:t>
            </a:r>
            <a:r>
              <a:rPr lang="fr-FR" altLang="en-US" dirty="0"/>
              <a:t> avec le monde réel</a:t>
            </a:r>
          </a:p>
          <a:p>
            <a:pPr lvl="1"/>
            <a:r>
              <a:rPr lang="fr-FR" altLang="en-US" dirty="0" smtClean="0"/>
              <a:t>Exploite </a:t>
            </a:r>
            <a:r>
              <a:rPr lang="fr-FR" altLang="en-US" dirty="0"/>
              <a:t>les capacités de la </a:t>
            </a:r>
            <a:r>
              <a:rPr lang="fr-FR" altLang="en-US" b="1" dirty="0"/>
              <a:t>perception humaine</a:t>
            </a:r>
            <a:r>
              <a:rPr lang="fr-FR" altLang="en-US" dirty="0"/>
              <a:t> et de la </a:t>
            </a:r>
            <a:r>
              <a:rPr lang="fr-FR" altLang="en-US" b="1" dirty="0"/>
              <a:t>mémoire spatiale</a:t>
            </a:r>
          </a:p>
          <a:p>
            <a:pPr lvl="1"/>
            <a:r>
              <a:rPr lang="fr-FR" altLang="en-US" dirty="0" smtClean="0"/>
              <a:t>Peut </a:t>
            </a:r>
            <a:r>
              <a:rPr lang="fr-FR" altLang="en-US" dirty="0"/>
              <a:t>être impressionnant, esthétique, "cool", hors de la normale </a:t>
            </a:r>
            <a:r>
              <a:rPr lang="fr-FR" altLang="en-US" dirty="0" smtClean="0"/>
              <a:t>(parfois bon </a:t>
            </a:r>
            <a:r>
              <a:rPr lang="fr-FR" altLang="en-US" dirty="0"/>
              <a:t>pour le marketing)</a:t>
            </a:r>
            <a:endParaRPr lang="en-CA" altLang="en-US" dirty="0" smtClean="0"/>
          </a:p>
          <a:p>
            <a:r>
              <a:rPr lang="en-CA" altLang="en-US" dirty="0" err="1" smtClean="0"/>
              <a:t>Quels</a:t>
            </a:r>
            <a:r>
              <a:rPr lang="en-CA" altLang="en-US" dirty="0" smtClean="0"/>
              <a:t> </a:t>
            </a:r>
            <a:r>
              <a:rPr lang="en-CA" altLang="en-US" dirty="0" err="1" smtClean="0"/>
              <a:t>sont</a:t>
            </a:r>
            <a:r>
              <a:rPr lang="en-CA" altLang="en-US" dirty="0" smtClean="0"/>
              <a:t> les </a:t>
            </a:r>
            <a:r>
              <a:rPr lang="en-CA" altLang="en-US" dirty="0" err="1" smtClean="0"/>
              <a:t>désavantages</a:t>
            </a:r>
            <a:r>
              <a:rPr lang="en-CA" altLang="en-US" dirty="0" smtClean="0"/>
              <a:t> </a:t>
            </a:r>
            <a:r>
              <a:rPr lang="en-CA" altLang="en-US" dirty="0" err="1" smtClean="0"/>
              <a:t>potentiels</a:t>
            </a:r>
            <a:r>
              <a:rPr lang="en-CA" altLang="en-US" dirty="0" smtClean="0"/>
              <a:t> du 3D ?</a:t>
            </a:r>
          </a:p>
          <a:p>
            <a:pPr lvl="1"/>
            <a:r>
              <a:rPr lang="fr-FR" altLang="en-US" dirty="0" smtClean="0"/>
              <a:t>Interface </a:t>
            </a:r>
            <a:r>
              <a:rPr lang="fr-FR" altLang="en-US" dirty="0"/>
              <a:t>utilisateur (navigation) plus </a:t>
            </a:r>
            <a:r>
              <a:rPr lang="fr-FR" altLang="en-US" b="1" dirty="0"/>
              <a:t>complexe</a:t>
            </a:r>
            <a:r>
              <a:rPr lang="fr-FR" altLang="en-US" dirty="0"/>
              <a:t>, ayant plus de degrés de liberté, donc </a:t>
            </a:r>
            <a:r>
              <a:rPr lang="fr-FR" altLang="en-US" b="1" dirty="0"/>
              <a:t>plus couteux à apprendre</a:t>
            </a:r>
          </a:p>
          <a:p>
            <a:pPr lvl="1"/>
            <a:r>
              <a:rPr lang="fr-FR" altLang="en-US" b="1" dirty="0" smtClean="0"/>
              <a:t>Occlusion</a:t>
            </a:r>
            <a:r>
              <a:rPr lang="fr-FR" altLang="en-US" dirty="0" smtClean="0"/>
              <a:t> (objets cachés)</a:t>
            </a:r>
            <a:endParaRPr lang="fr-FR" altLang="en-US" dirty="0"/>
          </a:p>
          <a:p>
            <a:pPr lvl="1"/>
            <a:r>
              <a:rPr lang="fr-FR" altLang="en-US" dirty="0" smtClean="0"/>
              <a:t>Les </a:t>
            </a:r>
            <a:r>
              <a:rPr lang="fr-FR" altLang="en-US" b="1" dirty="0"/>
              <a:t>dispositifs de pointage</a:t>
            </a:r>
            <a:r>
              <a:rPr lang="fr-FR" altLang="en-US" dirty="0"/>
              <a:t> habituels (souris, pavé tactile, écran tactile, </a:t>
            </a:r>
            <a:r>
              <a:rPr lang="fr-FR" altLang="en-US" dirty="0" smtClean="0"/>
              <a:t>stylet – tous 2D) </a:t>
            </a:r>
            <a:r>
              <a:rPr lang="fr-FR" altLang="en-US" dirty="0"/>
              <a:t>et les </a:t>
            </a:r>
            <a:r>
              <a:rPr lang="fr-FR" altLang="en-US" b="1" dirty="0"/>
              <a:t>écrans</a:t>
            </a:r>
            <a:r>
              <a:rPr lang="fr-FR" altLang="en-US" dirty="0"/>
              <a:t> habituels (</a:t>
            </a:r>
            <a:r>
              <a:rPr lang="fr-FR" altLang="en-US" dirty="0" smtClean="0"/>
              <a:t>LCD, sans stéréoscopie) </a:t>
            </a:r>
            <a:r>
              <a:rPr lang="fr-FR" altLang="en-US" dirty="0"/>
              <a:t>ne </a:t>
            </a:r>
            <a:r>
              <a:rPr lang="fr-FR" altLang="en-US" dirty="0" smtClean="0"/>
              <a:t>sont </a:t>
            </a:r>
            <a:r>
              <a:rPr lang="fr-FR" altLang="en-US" b="1" dirty="0"/>
              <a:t>pas conçus</a:t>
            </a:r>
            <a:r>
              <a:rPr lang="fr-FR" altLang="en-US" dirty="0"/>
              <a:t> pour le </a:t>
            </a:r>
            <a:r>
              <a:rPr lang="fr-FR" altLang="en-US" dirty="0" smtClean="0"/>
              <a:t>3D</a:t>
            </a:r>
            <a:endParaRPr lang="fr-FR" altLang="en-US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34835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Leçons ?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229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 smtClean="0"/>
              <a:t>Pour les choses qui </a:t>
            </a:r>
            <a:r>
              <a:rPr lang="en-US" altLang="en-US" sz="2800" dirty="0" err="1" smtClean="0"/>
              <a:t>sont</a:t>
            </a:r>
            <a:r>
              <a:rPr lang="en-US" altLang="en-US" sz="2800" dirty="0" smtClean="0"/>
              <a:t> “</a:t>
            </a:r>
            <a:r>
              <a:rPr lang="en-US" altLang="en-US" sz="2800" dirty="0" err="1" smtClean="0"/>
              <a:t>naturellement</a:t>
            </a:r>
            <a:r>
              <a:rPr lang="en-US" altLang="en-US" sz="2800" dirty="0" smtClean="0"/>
              <a:t>” 3D</a:t>
            </a:r>
            <a:br>
              <a:rPr lang="en-US" altLang="en-US" sz="2800" dirty="0" smtClean="0"/>
            </a:br>
            <a:r>
              <a:rPr lang="en-US" altLang="en-US" sz="2800" dirty="0" smtClean="0"/>
              <a:t>(ex.: les autos, la </a:t>
            </a:r>
            <a:r>
              <a:rPr lang="en-US" altLang="en-US" sz="2800" dirty="0" err="1" smtClean="0"/>
              <a:t>visualisation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scientifique</a:t>
            </a:r>
            <a:r>
              <a:rPr lang="en-US" altLang="en-US" sz="2800" dirty="0" smtClean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/>
              <a:t>Le 3D </a:t>
            </a:r>
            <a:r>
              <a:rPr lang="en-US" altLang="en-US" sz="2400" dirty="0" err="1" smtClean="0"/>
              <a:t>est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nécessaire</a:t>
            </a:r>
            <a:r>
              <a:rPr lang="en-US" altLang="en-US" sz="2400" dirty="0" smtClean="0"/>
              <a:t>, </a:t>
            </a:r>
            <a:r>
              <a:rPr lang="en-US" altLang="en-US" sz="2400" dirty="0" err="1" smtClean="0"/>
              <a:t>mais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toutefois</a:t>
            </a:r>
            <a:r>
              <a:rPr lang="en-US" altLang="en-US" sz="2400" dirty="0" smtClean="0"/>
              <a:t> pas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/>
              <a:t>Il </a:t>
            </a:r>
            <a:r>
              <a:rPr lang="en-US" altLang="en-US" sz="2400" dirty="0" err="1" smtClean="0"/>
              <a:t>faut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bien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concevoir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l’interface</a:t>
            </a:r>
            <a:r>
              <a:rPr lang="en-US" altLang="en-US" sz="2400" dirty="0" smtClean="0"/>
              <a:t> pour </a:t>
            </a:r>
            <a:r>
              <a:rPr lang="en-US" altLang="en-US" sz="2400" dirty="0" err="1" smtClean="0"/>
              <a:t>améliorer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l’interaction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en</a:t>
            </a:r>
            <a:r>
              <a:rPr lang="en-US" altLang="en-US" sz="2400" dirty="0" smtClean="0"/>
              <a:t> 3D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/>
              <a:t>Pour la </a:t>
            </a:r>
            <a:r>
              <a:rPr lang="en-US" altLang="en-US" sz="2800" dirty="0" err="1" smtClean="0"/>
              <a:t>visualisation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d’information</a:t>
            </a:r>
            <a:r>
              <a:rPr lang="en-US" altLang="en-US" sz="2800" dirty="0" smtClean="0"/>
              <a:t> (</a:t>
            </a:r>
            <a:r>
              <a:rPr lang="en-US" altLang="en-US" sz="2800" dirty="0" err="1" smtClean="0"/>
              <a:t>abstraite</a:t>
            </a:r>
            <a:r>
              <a:rPr lang="en-US" altLang="en-US" sz="2800" dirty="0" smtClean="0"/>
              <a:t>),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/>
              <a:t>Le 3D </a:t>
            </a:r>
            <a:r>
              <a:rPr lang="en-US" altLang="en-US" sz="2400" dirty="0" err="1" smtClean="0"/>
              <a:t>peut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être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pire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que</a:t>
            </a:r>
            <a:r>
              <a:rPr lang="en-US" altLang="en-US" sz="2400" dirty="0" smtClean="0"/>
              <a:t> le 2D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err="1" smtClean="0"/>
              <a:t>Une</a:t>
            </a:r>
            <a:r>
              <a:rPr lang="en-US" altLang="en-US" sz="2400" dirty="0" smtClean="0"/>
              <a:t> interface </a:t>
            </a:r>
            <a:r>
              <a:rPr lang="en-US" altLang="en-US" sz="2400" dirty="0" err="1" smtClean="0"/>
              <a:t>bien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conçue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est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essentielle</a:t>
            </a:r>
            <a:endParaRPr lang="en-US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CA" altLang="en-US" sz="2800" dirty="0" smtClean="0"/>
              <a:t>Pour </a:t>
            </a:r>
            <a:r>
              <a:rPr lang="en-CA" altLang="en-US" sz="2800" dirty="0" err="1" smtClean="0"/>
              <a:t>bien</a:t>
            </a:r>
            <a:r>
              <a:rPr lang="en-CA" altLang="en-US" sz="2800" dirty="0" smtClean="0"/>
              <a:t> </a:t>
            </a:r>
            <a:r>
              <a:rPr lang="en-CA" altLang="en-US" sz="2800" dirty="0" err="1" smtClean="0"/>
              <a:t>concevoir</a:t>
            </a:r>
            <a:r>
              <a:rPr lang="en-CA" altLang="en-US" sz="2800" dirty="0" smtClean="0"/>
              <a:t>, </a:t>
            </a:r>
            <a:r>
              <a:rPr lang="en-CA" altLang="en-US" sz="2800" dirty="0" err="1" smtClean="0"/>
              <a:t>il</a:t>
            </a:r>
            <a:r>
              <a:rPr lang="en-CA" altLang="en-US" sz="2800" dirty="0" smtClean="0"/>
              <a:t> </a:t>
            </a:r>
            <a:r>
              <a:rPr lang="en-CA" altLang="en-US" sz="2800" dirty="0" err="1" smtClean="0"/>
              <a:t>faut</a:t>
            </a:r>
            <a:r>
              <a:rPr lang="en-CA" altLang="en-US" sz="2800" dirty="0" smtClean="0"/>
              <a:t> (entre </a:t>
            </a:r>
            <a:r>
              <a:rPr lang="en-CA" altLang="en-US" sz="2800" dirty="0" err="1" smtClean="0"/>
              <a:t>autres</a:t>
            </a:r>
            <a:r>
              <a:rPr lang="en-CA" altLang="en-US" sz="2800" dirty="0" smtClean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CA" altLang="en-US" sz="2400" dirty="0" smtClean="0"/>
              <a:t>Utiliser des </a:t>
            </a:r>
            <a:r>
              <a:rPr lang="en-CA" altLang="en-US" sz="2400" i="1" dirty="0" err="1" smtClean="0"/>
              <a:t>contraintes</a:t>
            </a:r>
            <a:r>
              <a:rPr lang="en-CA" altLang="en-US" sz="2400" dirty="0" smtClean="0"/>
              <a:t> </a:t>
            </a:r>
            <a:r>
              <a:rPr lang="en-CA" altLang="en-US" sz="2400" dirty="0" err="1" smtClean="0"/>
              <a:t>là</a:t>
            </a:r>
            <a:r>
              <a:rPr lang="en-CA" altLang="en-US" sz="2400" dirty="0" smtClean="0"/>
              <a:t> </a:t>
            </a:r>
            <a:r>
              <a:rPr lang="en-CA" altLang="en-US" sz="2400" dirty="0" err="1" smtClean="0"/>
              <a:t>où</a:t>
            </a:r>
            <a:r>
              <a:rPr lang="en-CA" altLang="en-US" sz="2400" dirty="0" smtClean="0"/>
              <a:t> possible, pour simplifier la navigation et la manipulation</a:t>
            </a:r>
          </a:p>
          <a:p>
            <a:pPr lvl="1" eaLnBrk="1" hangingPunct="1">
              <a:lnSpc>
                <a:spcPct val="80000"/>
              </a:lnSpc>
            </a:pPr>
            <a:r>
              <a:rPr lang="en-CA" altLang="en-US" sz="2400" dirty="0" smtClean="0"/>
              <a:t>Utiliser des </a:t>
            </a:r>
            <a:r>
              <a:rPr lang="en-CA" altLang="en-US" sz="2400" i="1" dirty="0" smtClean="0"/>
              <a:t>indices</a:t>
            </a:r>
            <a:r>
              <a:rPr lang="en-CA" altLang="en-US" sz="2400" dirty="0" smtClean="0"/>
              <a:t> (“cues”), pour </a:t>
            </a:r>
            <a:r>
              <a:rPr lang="en-CA" altLang="en-US" sz="2400" dirty="0" err="1" smtClean="0"/>
              <a:t>faciliter</a:t>
            </a:r>
            <a:r>
              <a:rPr lang="en-CA" altLang="en-US" sz="2400" dirty="0" smtClean="0"/>
              <a:t> </a:t>
            </a:r>
            <a:r>
              <a:rPr lang="en-CA" altLang="en-US" sz="2400" dirty="0" err="1" smtClean="0"/>
              <a:t>l’interprétation</a:t>
            </a:r>
            <a:r>
              <a:rPr lang="en-CA" altLang="en-US" sz="2400" dirty="0" smtClean="0"/>
              <a:t> de </a:t>
            </a:r>
            <a:r>
              <a:rPr lang="en-CA" altLang="en-US" sz="2400" dirty="0" err="1" smtClean="0"/>
              <a:t>l’information</a:t>
            </a:r>
            <a:r>
              <a:rPr lang="en-CA" altLang="en-US" sz="2400" dirty="0" smtClean="0"/>
              <a:t> </a:t>
            </a:r>
            <a:r>
              <a:rPr lang="en-CA" altLang="en-US" sz="2400" dirty="0" err="1" smtClean="0"/>
              <a:t>visuelle</a:t>
            </a:r>
            <a:endParaRPr lang="en-US" altLang="en-US" sz="2400" dirty="0" smtClean="0"/>
          </a:p>
        </p:txBody>
      </p:sp>
      <p:sp>
        <p:nvSpPr>
          <p:cNvPr id="4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30261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26" y="3643530"/>
            <a:ext cx="4865074" cy="26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7286"/>
            <a:ext cx="4203246" cy="420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17" y="244462"/>
            <a:ext cx="4857883" cy="267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354284" y="3026228"/>
            <a:ext cx="432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Cinegraph</a:t>
            </a:r>
            <a:r>
              <a:rPr lang="en-US" sz="1200" dirty="0" smtClean="0"/>
              <a:t> / Improvise (Chris </a:t>
            </a:r>
            <a:r>
              <a:rPr lang="en-US" sz="1200" dirty="0"/>
              <a:t>Weaver</a:t>
            </a:r>
            <a:r>
              <a:rPr lang="en-US" sz="1200" dirty="0" smtClean="0"/>
              <a:t>)</a:t>
            </a:r>
            <a:br>
              <a:rPr lang="en-US" sz="1200" dirty="0" smtClean="0"/>
            </a:br>
            <a:r>
              <a:rPr lang="en-US" sz="1200" dirty="0" smtClean="0"/>
              <a:t> </a:t>
            </a:r>
            <a:r>
              <a:rPr lang="en-US" sz="1200" dirty="0">
                <a:hlinkClick r:id="rId5"/>
              </a:rPr>
              <a:t>http://www.cs.ou.edu/~weaver/improvise/examples/cinegraph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108857"/>
            <a:ext cx="4310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Alors</a:t>
            </a:r>
            <a:r>
              <a:rPr lang="en-US" sz="2000" dirty="0" smtClean="0"/>
              <a:t>, </a:t>
            </a:r>
            <a:r>
              <a:rPr lang="en-US" sz="2000" dirty="0" err="1" smtClean="0"/>
              <a:t>quelle</a:t>
            </a:r>
            <a:r>
              <a:rPr lang="en-US" sz="2000" dirty="0" smtClean="0"/>
              <a:t> </a:t>
            </a:r>
            <a:r>
              <a:rPr lang="en-US" sz="2000" dirty="0" err="1" smtClean="0"/>
              <a:t>approche</a:t>
            </a:r>
            <a:r>
              <a:rPr lang="en-US" sz="2000" dirty="0" smtClean="0"/>
              <a:t> </a:t>
            </a:r>
            <a:r>
              <a:rPr lang="en-US" sz="2000" dirty="0" err="1" smtClean="0"/>
              <a:t>est</a:t>
            </a:r>
            <a:r>
              <a:rPr lang="en-US" sz="2000" dirty="0" smtClean="0"/>
              <a:t> </a:t>
            </a:r>
            <a:r>
              <a:rPr lang="en-US" sz="2000" dirty="0" err="1" smtClean="0"/>
              <a:t>mieux</a:t>
            </a:r>
            <a:r>
              <a:rPr lang="en-US" sz="2000" dirty="0" smtClean="0"/>
              <a:t>? Des </a:t>
            </a:r>
            <a:r>
              <a:rPr lang="en-US" sz="2000" dirty="0" err="1" smtClean="0"/>
              <a:t>informations</a:t>
            </a:r>
            <a:r>
              <a:rPr lang="en-US" sz="2000" dirty="0" smtClean="0"/>
              <a:t> </a:t>
            </a:r>
            <a:r>
              <a:rPr lang="en-US" sz="2000" dirty="0" err="1" smtClean="0"/>
              <a:t>abstraites</a:t>
            </a:r>
            <a:r>
              <a:rPr lang="en-US" sz="2000" dirty="0" smtClean="0"/>
              <a:t> en 3D (</a:t>
            </a:r>
            <a:r>
              <a:rPr lang="en-US" sz="2000" dirty="0" err="1" smtClean="0"/>
              <a:t>exemple</a:t>
            </a:r>
            <a:r>
              <a:rPr lang="en-US" sz="2000" dirty="0" smtClean="0"/>
              <a:t> à gauche), </a:t>
            </a:r>
            <a:r>
              <a:rPr lang="en-US" sz="2000" dirty="0" err="1" smtClean="0"/>
              <a:t>ou</a:t>
            </a:r>
            <a:r>
              <a:rPr lang="en-US" sz="2000" dirty="0" smtClean="0"/>
              <a:t> </a:t>
            </a:r>
            <a:r>
              <a:rPr lang="en-US" sz="2000" dirty="0" err="1" smtClean="0"/>
              <a:t>bien</a:t>
            </a:r>
            <a:r>
              <a:rPr lang="en-US" sz="2000" dirty="0" smtClean="0"/>
              <a:t> des </a:t>
            </a:r>
            <a:r>
              <a:rPr lang="en-US" sz="2000" dirty="0" err="1" smtClean="0"/>
              <a:t>vues</a:t>
            </a:r>
            <a:r>
              <a:rPr lang="en-US" sz="2000" dirty="0" smtClean="0"/>
              <a:t> 2D “</a:t>
            </a:r>
            <a:r>
              <a:rPr lang="en-US" sz="2000" dirty="0" err="1" smtClean="0"/>
              <a:t>coordonnées</a:t>
            </a:r>
            <a:r>
              <a:rPr lang="en-US" sz="2000" dirty="0" smtClean="0"/>
              <a:t>” (</a:t>
            </a:r>
            <a:r>
              <a:rPr lang="en-US" sz="2000" dirty="0" err="1" smtClean="0"/>
              <a:t>exemples</a:t>
            </a:r>
            <a:r>
              <a:rPr lang="en-US" sz="2000" dirty="0" smtClean="0"/>
              <a:t> à </a:t>
            </a:r>
            <a:r>
              <a:rPr lang="en-US" sz="2000" dirty="0" err="1" smtClean="0"/>
              <a:t>droite</a:t>
            </a:r>
            <a:r>
              <a:rPr lang="en-US" sz="2000" dirty="0" smtClean="0"/>
              <a:t>) ?</a:t>
            </a:r>
            <a:endParaRPr lang="en-US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278084" y="6396335"/>
            <a:ext cx="432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T. </a:t>
            </a:r>
            <a:r>
              <a:rPr lang="en-US" sz="1200" dirty="0" err="1" smtClean="0"/>
              <a:t>Mühlbacher</a:t>
            </a:r>
            <a:r>
              <a:rPr lang="en-US" sz="1200" dirty="0" smtClean="0"/>
              <a:t> </a:t>
            </a:r>
            <a:r>
              <a:rPr lang="en-US" sz="1200" dirty="0"/>
              <a:t>and </a:t>
            </a:r>
            <a:r>
              <a:rPr lang="en-US" sz="1200" dirty="0" smtClean="0"/>
              <a:t>H. </a:t>
            </a:r>
            <a:r>
              <a:rPr lang="en-US" sz="1200" dirty="0" err="1"/>
              <a:t>Piringer</a:t>
            </a:r>
            <a:r>
              <a:rPr lang="en-US" sz="1200" dirty="0"/>
              <a:t>. </a:t>
            </a:r>
            <a:r>
              <a:rPr lang="en-US" sz="1200" dirty="0" smtClean="0"/>
              <a:t>A </a:t>
            </a:r>
            <a:r>
              <a:rPr lang="en-US" sz="1200" dirty="0"/>
              <a:t>partition-based framework for building and validating regression models</a:t>
            </a:r>
            <a:r>
              <a:rPr lang="en-US" sz="1200" dirty="0" smtClean="0"/>
              <a:t>. TVCG 2013.</a:t>
            </a:r>
            <a:endParaRPr lang="en-US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0" y="6030686"/>
            <a:ext cx="422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D. </a:t>
            </a:r>
            <a:r>
              <a:rPr lang="en-US" sz="1200" dirty="0" err="1" smtClean="0"/>
              <a:t>Tegarden</a:t>
            </a:r>
            <a:r>
              <a:rPr lang="en-US" sz="1200" dirty="0" smtClean="0"/>
              <a:t>. Business </a:t>
            </a:r>
            <a:r>
              <a:rPr lang="en-US" sz="1200" dirty="0"/>
              <a:t>information </a:t>
            </a:r>
            <a:r>
              <a:rPr lang="en-US" sz="1200" dirty="0" smtClean="0"/>
              <a:t>visualization. Communications </a:t>
            </a:r>
            <a:r>
              <a:rPr lang="en-US" sz="1200" dirty="0"/>
              <a:t>of the AIS </a:t>
            </a:r>
            <a:r>
              <a:rPr lang="en-US" sz="1200" dirty="0" smtClean="0"/>
              <a:t>1999.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761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6610"/>
          </a:xfrm>
        </p:spPr>
        <p:txBody>
          <a:bodyPr>
            <a:normAutofit/>
          </a:bodyPr>
          <a:lstStyle/>
          <a:p>
            <a:r>
              <a:rPr lang="en-US" sz="6600" dirty="0" err="1" smtClean="0"/>
              <a:t>Exemples</a:t>
            </a:r>
            <a:r>
              <a:rPr lang="en-US" sz="6600" dirty="0" smtClean="0"/>
              <a:t> </a:t>
            </a:r>
            <a:r>
              <a:rPr lang="en-US" sz="6600" dirty="0" err="1" smtClean="0"/>
              <a:t>d’espaces</a:t>
            </a: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>de travail </a:t>
            </a:r>
            <a:r>
              <a:rPr lang="en-US" sz="6600" dirty="0" err="1" smtClean="0"/>
              <a:t>virtuels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952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virtualworldlets.net/Worlds/Listings/LawnmowerMan/LawnmowerMan2-VirtualDesk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581129" cy="260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eterritorialsupportgroup.files.wordpress.com/2011/06/hackers1.jpg?w=2000&amp;h=14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90" y="1124745"/>
            <a:ext cx="422997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4149080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Du </a:t>
            </a:r>
            <a:r>
              <a:rPr lang="en-US" dirty="0" err="1" smtClean="0">
                <a:solidFill>
                  <a:prstClr val="black"/>
                </a:solidFill>
              </a:rPr>
              <a:t>filme</a:t>
            </a:r>
            <a:r>
              <a:rPr lang="en-US" dirty="0" smtClean="0">
                <a:solidFill>
                  <a:prstClr val="black"/>
                </a:solidFill>
              </a:rPr>
              <a:t> “Lawnmower Man 2”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(je </a:t>
            </a:r>
            <a:r>
              <a:rPr lang="en-US" dirty="0" err="1" smtClean="0">
                <a:solidFill>
                  <a:prstClr val="black"/>
                </a:solidFill>
              </a:rPr>
              <a:t>pense</a:t>
            </a:r>
            <a:r>
              <a:rPr lang="en-US" dirty="0">
                <a:solidFill>
                  <a:prstClr val="black"/>
                </a:solidFill>
              </a:rPr>
              <a:t>)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4"/>
              </a:rPr>
              <a:t>www.virtualworldlets.net/Resources/Hosted/Resource.php?Name=LawnmowerMan2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88024" y="4365104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Du </a:t>
            </a:r>
            <a:r>
              <a:rPr lang="en-US" dirty="0" err="1" smtClean="0">
                <a:solidFill>
                  <a:prstClr val="black"/>
                </a:solidFill>
              </a:rPr>
              <a:t>filme</a:t>
            </a:r>
            <a:r>
              <a:rPr lang="en-US" dirty="0" smtClean="0">
                <a:solidFill>
                  <a:prstClr val="black"/>
                </a:solidFill>
              </a:rPr>
              <a:t> “Hackers”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(je </a:t>
            </a:r>
            <a:r>
              <a:rPr lang="en-US" dirty="0" err="1" smtClean="0">
                <a:solidFill>
                  <a:prstClr val="black"/>
                </a:solidFill>
              </a:rPr>
              <a:t>pense</a:t>
            </a:r>
            <a:r>
              <a:rPr lang="en-US" dirty="0">
                <a:solidFill>
                  <a:prstClr val="black"/>
                </a:solidFill>
              </a:rPr>
              <a:t>)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hlinkClick r:id="rId5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5"/>
              </a:rPr>
              <a:t>www.shagshop.com.au/archive/201007</a:t>
            </a:r>
            <a:r>
              <a:rPr lang="en-US" dirty="0" smtClean="0">
                <a:solidFill>
                  <a:prstClr val="black"/>
                </a:solidFill>
              </a:rPr>
              <a:t> ;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  <a:hlinkClick r:id="rId6"/>
              </a:rPr>
              <a:t>http://deterritorialsupportgroup.wordpress.com/2011/06/07/twenty-reasons-why-its-kicking-off-in-cyberspace</a:t>
            </a:r>
            <a:r>
              <a:rPr lang="en-US" dirty="0" smtClean="0">
                <a:solidFill>
                  <a:prstClr val="black"/>
                </a:solidFill>
                <a:hlinkClick r:id="rId6"/>
              </a:rPr>
              <a:t>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3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3D desktop (3dna.net)</a:t>
            </a:r>
          </a:p>
        </p:txBody>
      </p:sp>
      <p:pic>
        <p:nvPicPr>
          <p:cNvPr id="94211" name="Picture 5" descr="Loft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990600"/>
            <a:ext cx="7467600" cy="5159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12" name="Text Box 8"/>
          <p:cNvSpPr txBox="1">
            <a:spLocks noChangeArrowheads="1"/>
          </p:cNvSpPr>
          <p:nvPr/>
        </p:nvSpPr>
        <p:spPr bwMode="auto">
          <a:xfrm>
            <a:off x="1143000" y="62484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Permet de mieux utiliser la mémoire spatiale ?</a:t>
            </a:r>
          </a:p>
        </p:txBody>
      </p:sp>
    </p:spTree>
    <p:extLst>
      <p:ext uri="{BB962C8B-B14F-4D97-AF65-F5344CB8AC3E}">
        <p14:creationId xmlns:p14="http://schemas.microsoft.com/office/powerpoint/2010/main" val="391541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4114800" cy="2362200"/>
          </a:xfrm>
        </p:spPr>
        <p:txBody>
          <a:bodyPr/>
          <a:lstStyle/>
          <a:p>
            <a:pPr eaLnBrk="1" hangingPunct="1"/>
            <a:r>
              <a:rPr lang="en-CA" altLang="en-US" smtClean="0"/>
              <a:t>Win3D, by clockwise3d.com</a:t>
            </a:r>
            <a:endParaRPr lang="en-US" altLang="en-US" smtClean="0"/>
          </a:p>
        </p:txBody>
      </p:sp>
      <p:pic>
        <p:nvPicPr>
          <p:cNvPr id="95235" name="Picture 5" descr="shop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0"/>
            <a:ext cx="41910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7" descr="inter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9" descr="categor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23227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/>
        </p:nvSpPr>
        <p:spPr>
          <a:xfrm>
            <a:off x="611560" y="1628800"/>
            <a:ext cx="720080" cy="720080"/>
          </a:xfrm>
          <a:prstGeom prst="ellipse">
            <a:avLst/>
          </a:prstGeom>
          <a:solidFill>
            <a:srgbClr val="FF80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1187624" y="3356992"/>
            <a:ext cx="720080" cy="720080"/>
          </a:xfrm>
          <a:prstGeom prst="ellipse">
            <a:avLst/>
          </a:prstGeom>
          <a:solidFill>
            <a:srgbClr val="808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e 13"/>
          <p:cNvGrpSpPr/>
          <p:nvPr/>
        </p:nvGrpSpPr>
        <p:grpSpPr>
          <a:xfrm rot="16200000">
            <a:off x="615307" y="5235753"/>
            <a:ext cx="442347" cy="429241"/>
            <a:chOff x="4067944" y="5301208"/>
            <a:chExt cx="695254" cy="674655"/>
          </a:xfrm>
        </p:grpSpPr>
        <p:sp>
          <p:nvSpPr>
            <p:cNvPr id="12" name="Arc 11"/>
            <p:cNvSpPr/>
            <p:nvPr/>
          </p:nvSpPr>
          <p:spPr>
            <a:xfrm rot="2700000">
              <a:off x="4067944" y="5301208"/>
              <a:ext cx="674655" cy="674655"/>
            </a:xfrm>
            <a:prstGeom prst="arc">
              <a:avLst>
                <a:gd name="adj1" fmla="val 1631907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4279804" y="5352661"/>
              <a:ext cx="483394" cy="581025"/>
            </a:xfrm>
            <a:custGeom>
              <a:avLst/>
              <a:gdLst>
                <a:gd name="connsiteX0" fmla="*/ 483394 w 483394"/>
                <a:gd name="connsiteY0" fmla="*/ 0 h 581025"/>
                <a:gd name="connsiteX1" fmla="*/ 0 w 483394"/>
                <a:gd name="connsiteY1" fmla="*/ 250031 h 581025"/>
                <a:gd name="connsiteX2" fmla="*/ 459581 w 483394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394" h="581025">
                  <a:moveTo>
                    <a:pt x="483394" y="0"/>
                  </a:moveTo>
                  <a:lnTo>
                    <a:pt x="0" y="250031"/>
                  </a:lnTo>
                  <a:lnTo>
                    <a:pt x="459581" y="581025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5" name="Groupe 14"/>
          <p:cNvGrpSpPr/>
          <p:nvPr/>
        </p:nvGrpSpPr>
        <p:grpSpPr>
          <a:xfrm rot="16200000">
            <a:off x="1253079" y="5235753"/>
            <a:ext cx="442347" cy="429241"/>
            <a:chOff x="4067944" y="5301208"/>
            <a:chExt cx="695254" cy="674655"/>
          </a:xfrm>
        </p:grpSpPr>
        <p:sp>
          <p:nvSpPr>
            <p:cNvPr id="16" name="Arc 15"/>
            <p:cNvSpPr/>
            <p:nvPr/>
          </p:nvSpPr>
          <p:spPr>
            <a:xfrm rot="2700000">
              <a:off x="4067944" y="5301208"/>
              <a:ext cx="674655" cy="674655"/>
            </a:xfrm>
            <a:prstGeom prst="arc">
              <a:avLst>
                <a:gd name="adj1" fmla="val 1631907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4279804" y="5352661"/>
              <a:ext cx="483394" cy="581025"/>
            </a:xfrm>
            <a:custGeom>
              <a:avLst/>
              <a:gdLst>
                <a:gd name="connsiteX0" fmla="*/ 483394 w 483394"/>
                <a:gd name="connsiteY0" fmla="*/ 0 h 581025"/>
                <a:gd name="connsiteX1" fmla="*/ 0 w 483394"/>
                <a:gd name="connsiteY1" fmla="*/ 250031 h 581025"/>
                <a:gd name="connsiteX2" fmla="*/ 459581 w 483394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394" h="581025">
                  <a:moveTo>
                    <a:pt x="483394" y="0"/>
                  </a:moveTo>
                  <a:lnTo>
                    <a:pt x="0" y="250031"/>
                  </a:lnTo>
                  <a:lnTo>
                    <a:pt x="459581" y="581025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21" name="Connecteur droit 20"/>
          <p:cNvCxnSpPr>
            <a:stCxn id="10" idx="4"/>
          </p:cNvCxnSpPr>
          <p:nvPr/>
        </p:nvCxnSpPr>
        <p:spPr>
          <a:xfrm flipH="1">
            <a:off x="1475656" y="4077072"/>
            <a:ext cx="72008" cy="1152128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stCxn id="10" idx="4"/>
          </p:cNvCxnSpPr>
          <p:nvPr/>
        </p:nvCxnSpPr>
        <p:spPr>
          <a:xfrm flipH="1">
            <a:off x="827584" y="4077072"/>
            <a:ext cx="720080" cy="1152128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stCxn id="7" idx="2"/>
          </p:cNvCxnSpPr>
          <p:nvPr/>
        </p:nvCxnSpPr>
        <p:spPr>
          <a:xfrm>
            <a:off x="611560" y="1988840"/>
            <a:ext cx="864096" cy="324036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endCxn id="7" idx="2"/>
          </p:cNvCxnSpPr>
          <p:nvPr/>
        </p:nvCxnSpPr>
        <p:spPr>
          <a:xfrm flipH="1" flipV="1">
            <a:off x="611560" y="1988840"/>
            <a:ext cx="216024" cy="324036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rganigramme : Disque magnétique 65"/>
          <p:cNvSpPr/>
          <p:nvPr/>
        </p:nvSpPr>
        <p:spPr>
          <a:xfrm>
            <a:off x="4211960" y="2708920"/>
            <a:ext cx="432048" cy="576064"/>
          </a:xfrm>
          <a:prstGeom prst="flowChartMagneticDisk">
            <a:avLst/>
          </a:prstGeom>
          <a:solidFill>
            <a:srgbClr val="FF80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rganigramme : Disque magnétique 66"/>
          <p:cNvSpPr/>
          <p:nvPr/>
        </p:nvSpPr>
        <p:spPr>
          <a:xfrm>
            <a:off x="4716016" y="2564904"/>
            <a:ext cx="720080" cy="960107"/>
          </a:xfrm>
          <a:prstGeom prst="flowChartMagneticDisk">
            <a:avLst/>
          </a:prstGeom>
          <a:solidFill>
            <a:srgbClr val="808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rganigramme : Disque magnétique 67"/>
          <p:cNvSpPr/>
          <p:nvPr/>
        </p:nvSpPr>
        <p:spPr>
          <a:xfrm>
            <a:off x="5796136" y="2708920"/>
            <a:ext cx="432048" cy="576064"/>
          </a:xfrm>
          <a:prstGeom prst="flowChartMagneticDisk">
            <a:avLst/>
          </a:prstGeom>
          <a:solidFill>
            <a:srgbClr val="FF80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rganigramme : Disque magnétique 68"/>
          <p:cNvSpPr/>
          <p:nvPr/>
        </p:nvSpPr>
        <p:spPr>
          <a:xfrm>
            <a:off x="5940152" y="2564904"/>
            <a:ext cx="720080" cy="960107"/>
          </a:xfrm>
          <a:prstGeom prst="flowChartMagneticDisk">
            <a:avLst/>
          </a:prstGeom>
          <a:solidFill>
            <a:srgbClr val="808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923928" y="2420888"/>
            <a:ext cx="15841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580112" y="2420888"/>
            <a:ext cx="15841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Connecteur droit 71"/>
          <p:cNvCxnSpPr/>
          <p:nvPr/>
        </p:nvCxnSpPr>
        <p:spPr>
          <a:xfrm>
            <a:off x="3923928" y="3789040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5580112" y="3789040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>
            <a:off x="6300192" y="3212976"/>
            <a:ext cx="0" cy="576064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>
            <a:off x="5076056" y="3212976"/>
            <a:ext cx="0" cy="576064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>
            <a:off x="4211960" y="3068960"/>
            <a:ext cx="0" cy="72008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>
            <a:off x="5796136" y="3068960"/>
            <a:ext cx="0" cy="72008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flipH="1">
            <a:off x="4716016" y="3789040"/>
            <a:ext cx="360040" cy="864096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>
            <a:off x="4211960" y="3789040"/>
            <a:ext cx="504056" cy="86409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6300192" y="3789040"/>
            <a:ext cx="72008" cy="864096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>
            <a:off x="5796136" y="3789040"/>
            <a:ext cx="576064" cy="86409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e 81"/>
          <p:cNvGrpSpPr/>
          <p:nvPr/>
        </p:nvGrpSpPr>
        <p:grpSpPr>
          <a:xfrm rot="16200000">
            <a:off x="4197512" y="4667585"/>
            <a:ext cx="975301" cy="946404"/>
            <a:chOff x="4067944" y="5301208"/>
            <a:chExt cx="695254" cy="674655"/>
          </a:xfrm>
        </p:grpSpPr>
        <p:sp>
          <p:nvSpPr>
            <p:cNvPr id="83" name="Arc 82"/>
            <p:cNvSpPr/>
            <p:nvPr/>
          </p:nvSpPr>
          <p:spPr>
            <a:xfrm rot="2700000">
              <a:off x="4067944" y="5301208"/>
              <a:ext cx="674655" cy="674655"/>
            </a:xfrm>
            <a:prstGeom prst="arc">
              <a:avLst>
                <a:gd name="adj1" fmla="val 1631907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4" name="Forme libre 83"/>
            <p:cNvSpPr/>
            <p:nvPr/>
          </p:nvSpPr>
          <p:spPr>
            <a:xfrm>
              <a:off x="4279804" y="5352661"/>
              <a:ext cx="483394" cy="581025"/>
            </a:xfrm>
            <a:custGeom>
              <a:avLst/>
              <a:gdLst>
                <a:gd name="connsiteX0" fmla="*/ 483394 w 483394"/>
                <a:gd name="connsiteY0" fmla="*/ 0 h 581025"/>
                <a:gd name="connsiteX1" fmla="*/ 0 w 483394"/>
                <a:gd name="connsiteY1" fmla="*/ 250031 h 581025"/>
                <a:gd name="connsiteX2" fmla="*/ 459581 w 483394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394" h="581025">
                  <a:moveTo>
                    <a:pt x="483394" y="0"/>
                  </a:moveTo>
                  <a:lnTo>
                    <a:pt x="0" y="250031"/>
                  </a:lnTo>
                  <a:lnTo>
                    <a:pt x="459581" y="581025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85" name="Groupe 84"/>
          <p:cNvGrpSpPr/>
          <p:nvPr/>
        </p:nvGrpSpPr>
        <p:grpSpPr>
          <a:xfrm rot="16200000">
            <a:off x="5853695" y="4667585"/>
            <a:ext cx="975301" cy="946404"/>
            <a:chOff x="4067944" y="5301208"/>
            <a:chExt cx="695254" cy="674655"/>
          </a:xfrm>
        </p:grpSpPr>
        <p:sp>
          <p:nvSpPr>
            <p:cNvPr id="86" name="Arc 85"/>
            <p:cNvSpPr/>
            <p:nvPr/>
          </p:nvSpPr>
          <p:spPr>
            <a:xfrm rot="2700000">
              <a:off x="4067944" y="5301208"/>
              <a:ext cx="674655" cy="674655"/>
            </a:xfrm>
            <a:prstGeom prst="arc">
              <a:avLst>
                <a:gd name="adj1" fmla="val 1631907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7" name="Forme libre 86"/>
            <p:cNvSpPr/>
            <p:nvPr/>
          </p:nvSpPr>
          <p:spPr>
            <a:xfrm>
              <a:off x="4279804" y="5352661"/>
              <a:ext cx="483394" cy="581025"/>
            </a:xfrm>
            <a:custGeom>
              <a:avLst/>
              <a:gdLst>
                <a:gd name="connsiteX0" fmla="*/ 483394 w 483394"/>
                <a:gd name="connsiteY0" fmla="*/ 0 h 581025"/>
                <a:gd name="connsiteX1" fmla="*/ 0 w 483394"/>
                <a:gd name="connsiteY1" fmla="*/ 250031 h 581025"/>
                <a:gd name="connsiteX2" fmla="*/ 459581 w 483394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394" h="581025">
                  <a:moveTo>
                    <a:pt x="483394" y="0"/>
                  </a:moveTo>
                  <a:lnTo>
                    <a:pt x="0" y="250031"/>
                  </a:lnTo>
                  <a:lnTo>
                    <a:pt x="459581" y="581025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88" name="Accolade fermante 87"/>
          <p:cNvSpPr/>
          <p:nvPr/>
        </p:nvSpPr>
        <p:spPr>
          <a:xfrm>
            <a:off x="7380312" y="2276872"/>
            <a:ext cx="360040" cy="1440160"/>
          </a:xfrm>
          <a:prstGeom prst="rightBrace">
            <a:avLst>
              <a:gd name="adj1" fmla="val 5511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ccolade fermante 88"/>
          <p:cNvSpPr/>
          <p:nvPr/>
        </p:nvSpPr>
        <p:spPr>
          <a:xfrm>
            <a:off x="7380312" y="3717032"/>
            <a:ext cx="360040" cy="1728192"/>
          </a:xfrm>
          <a:prstGeom prst="rightBrace">
            <a:avLst>
              <a:gd name="adj1" fmla="val 5511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ZoneTexte 89"/>
          <p:cNvSpPr txBox="1"/>
          <p:nvPr/>
        </p:nvSpPr>
        <p:spPr>
          <a:xfrm>
            <a:off x="7812360" y="2708920"/>
            <a:ext cx="111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Vue</a:t>
            </a:r>
            <a:r>
              <a:rPr lang="en-US" sz="2400" dirty="0" smtClean="0"/>
              <a:t> </a:t>
            </a:r>
            <a:r>
              <a:rPr lang="en-US" sz="2400" dirty="0" err="1" smtClean="0"/>
              <a:t>devant</a:t>
            </a:r>
            <a:endParaRPr lang="en-US" sz="2400" dirty="0"/>
          </a:p>
        </p:txBody>
      </p:sp>
      <p:sp>
        <p:nvSpPr>
          <p:cNvPr id="91" name="ZoneTexte 90"/>
          <p:cNvSpPr txBox="1"/>
          <p:nvPr/>
        </p:nvSpPr>
        <p:spPr>
          <a:xfrm>
            <a:off x="7801653" y="4293096"/>
            <a:ext cx="111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Vue</a:t>
            </a:r>
            <a:r>
              <a:rPr lang="en-US" sz="2400" dirty="0" smtClean="0"/>
              <a:t> de haut</a:t>
            </a:r>
            <a:endParaRPr lang="en-US" sz="2400" dirty="0"/>
          </a:p>
        </p:txBody>
      </p:sp>
      <p:sp>
        <p:nvSpPr>
          <p:cNvPr id="94" name="ZoneTexte 93"/>
          <p:cNvSpPr txBox="1"/>
          <p:nvPr/>
        </p:nvSpPr>
        <p:spPr>
          <a:xfrm>
            <a:off x="107504" y="5733256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 </a:t>
            </a:r>
            <a:r>
              <a:rPr lang="en-US" sz="2800" dirty="0" err="1" smtClean="0"/>
              <a:t>réalité</a:t>
            </a:r>
            <a:r>
              <a:rPr lang="en-US" sz="2800" dirty="0" smtClean="0"/>
              <a:t> à </a:t>
            </a:r>
            <a:r>
              <a:rPr lang="en-US" sz="2800" dirty="0" err="1" smtClean="0"/>
              <a:t>simuler</a:t>
            </a:r>
            <a:r>
              <a:rPr lang="en-US" sz="2800" dirty="0" smtClean="0"/>
              <a:t>, </a:t>
            </a:r>
            <a:r>
              <a:rPr lang="en-US" sz="2800" dirty="0" err="1" smtClean="0"/>
              <a:t>vue</a:t>
            </a:r>
            <a:r>
              <a:rPr lang="en-US" sz="2800" dirty="0" smtClean="0"/>
              <a:t> de haut</a:t>
            </a:r>
            <a:endParaRPr lang="en-US" sz="2800" dirty="0"/>
          </a:p>
        </p:txBody>
      </p:sp>
      <p:sp>
        <p:nvSpPr>
          <p:cNvPr id="95" name="ZoneTexte 94"/>
          <p:cNvSpPr txBox="1"/>
          <p:nvPr/>
        </p:nvSpPr>
        <p:spPr>
          <a:xfrm>
            <a:off x="4427984" y="5733256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Avec un </a:t>
            </a:r>
            <a:r>
              <a:rPr lang="en-US" sz="2800" dirty="0" err="1" smtClean="0"/>
              <a:t>dispositif</a:t>
            </a:r>
            <a:r>
              <a:rPr lang="en-US" sz="2800" dirty="0" smtClean="0"/>
              <a:t> </a:t>
            </a:r>
            <a:r>
              <a:rPr lang="en-US" sz="2800" dirty="0" err="1" smtClean="0"/>
              <a:t>stéréoscopique</a:t>
            </a:r>
            <a:endParaRPr lang="en-US" sz="2800" dirty="0"/>
          </a:p>
        </p:txBody>
      </p:sp>
      <p:sp>
        <p:nvSpPr>
          <p:cNvPr id="44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350981" cy="19084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stéréoscopie</a:t>
            </a:r>
            <a:r>
              <a:rPr lang="en-US" dirty="0" smtClean="0"/>
              <a:t> </a:t>
            </a:r>
            <a:r>
              <a:rPr lang="en-US" i="1" dirty="0" err="1" smtClean="0"/>
              <a:t>permet</a:t>
            </a:r>
            <a:r>
              <a:rPr lang="en-US" dirty="0" smtClean="0"/>
              <a:t> de </a:t>
            </a:r>
            <a:r>
              <a:rPr lang="en-US" dirty="0" err="1" smtClean="0"/>
              <a:t>recréer</a:t>
            </a:r>
            <a:r>
              <a:rPr lang="en-US" dirty="0" smtClean="0"/>
              <a:t> </a:t>
            </a:r>
            <a:r>
              <a:rPr lang="en-US" dirty="0" err="1" smtClean="0"/>
              <a:t>l’effet</a:t>
            </a:r>
            <a:r>
              <a:rPr lang="en-US" dirty="0" smtClean="0"/>
              <a:t> de </a:t>
            </a:r>
            <a:r>
              <a:rPr lang="en-US" dirty="0" err="1" smtClean="0"/>
              <a:t>vergence</a:t>
            </a:r>
            <a:r>
              <a:rPr lang="en-US" dirty="0" smtClean="0"/>
              <a:t>,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seulement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les choses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/>
              <a:t> </a:t>
            </a:r>
            <a:r>
              <a:rPr lang="en-US" dirty="0" err="1" smtClean="0"/>
              <a:t>calibrées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2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CA" altLang="en-US" smtClean="0"/>
              <a:t>3D OS X</a:t>
            </a:r>
            <a:endParaRPr lang="en-US" altLang="en-US" smtClean="0"/>
          </a:p>
        </p:txBody>
      </p:sp>
      <p:pic>
        <p:nvPicPr>
          <p:cNvPr id="96259" name="Picture 4" descr="3DOS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5"/>
          <p:cNvSpPr txBox="1">
            <a:spLocks noChangeArrowheads="1"/>
          </p:cNvSpPr>
          <p:nvPr/>
        </p:nvSpPr>
        <p:spPr bwMode="auto">
          <a:xfrm>
            <a:off x="1828800" y="6613525"/>
            <a:ext cx="4267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http://www.acm.uiuc.edu/macwarriors/projects/3dosx/screenshots.html</a:t>
            </a:r>
          </a:p>
        </p:txBody>
      </p:sp>
    </p:spTree>
    <p:extLst>
      <p:ext uri="{BB962C8B-B14F-4D97-AF65-F5344CB8AC3E}">
        <p14:creationId xmlns:p14="http://schemas.microsoft.com/office/powerpoint/2010/main" val="321294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pPr eaLnBrk="1" hangingPunct="1"/>
            <a:r>
              <a:rPr lang="en-CA" altLang="en-US" sz="4000" smtClean="0"/>
              <a:t>Project Looking Glass</a:t>
            </a:r>
            <a:br>
              <a:rPr lang="en-CA" altLang="en-US" sz="4000" smtClean="0"/>
            </a:br>
            <a:r>
              <a:rPr lang="en-CA" altLang="en-US" sz="4000" smtClean="0"/>
              <a:t>(Sun Microsystems)</a:t>
            </a:r>
            <a:endParaRPr lang="en-US" altLang="en-US" sz="4000" smtClean="0"/>
          </a:p>
        </p:txBody>
      </p:sp>
      <p:pic>
        <p:nvPicPr>
          <p:cNvPr id="97283" name="Picture 4" descr="looking_g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2390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1676400" y="6477000"/>
            <a:ext cx="4267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http://wwws.sun.com/software/looking_glass/</a:t>
            </a:r>
          </a:p>
        </p:txBody>
      </p:sp>
    </p:spTree>
    <p:extLst>
      <p:ext uri="{BB962C8B-B14F-4D97-AF65-F5344CB8AC3E}">
        <p14:creationId xmlns:p14="http://schemas.microsoft.com/office/powerpoint/2010/main" val="804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Gestionnaire de fenêtres 3D</a:t>
            </a:r>
            <a:br>
              <a:rPr lang="en-US" altLang="en-US" sz="4000" smtClean="0"/>
            </a:br>
            <a:r>
              <a:rPr lang="en-US" altLang="en-US" sz="4000" smtClean="0"/>
              <a:t>(www.3dwm.org)</a:t>
            </a:r>
          </a:p>
        </p:txBody>
      </p:sp>
      <p:pic>
        <p:nvPicPr>
          <p:cNvPr id="98307" name="Picture 3" descr="3dwm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9342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14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www.3dwm.org</a:t>
            </a:r>
          </a:p>
        </p:txBody>
      </p:sp>
      <p:pic>
        <p:nvPicPr>
          <p:cNvPr id="100355" name="Picture 3" descr="3dwm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64770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2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www.3dwm.org</a:t>
            </a:r>
          </a:p>
        </p:txBody>
      </p:sp>
      <p:pic>
        <p:nvPicPr>
          <p:cNvPr id="101379" name="Picture 3" descr="3dwm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6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Metisse</a:t>
            </a:r>
            <a:r>
              <a:rPr lang="en-US" dirty="0"/>
              <a:t> </a:t>
            </a:r>
            <a:r>
              <a:rPr lang="en-US" sz="2700" dirty="0"/>
              <a:t>(</a:t>
            </a:r>
            <a:r>
              <a:rPr lang="en-US" sz="2700" dirty="0">
                <a:hlinkClick r:id="rId2"/>
              </a:rPr>
              <a:t>http://insitu.lri.fr/metisse</a:t>
            </a:r>
            <a:r>
              <a:rPr lang="en-US" sz="2700" dirty="0" smtClean="0">
                <a:hlinkClick r:id="rId2"/>
              </a:rPr>
              <a:t>/</a:t>
            </a:r>
            <a:r>
              <a:rPr lang="en-US" sz="2700" dirty="0" smtClean="0"/>
              <a:t>  </a:t>
            </a:r>
            <a:br>
              <a:rPr lang="en-US" sz="2700" dirty="0" smtClean="0"/>
            </a:br>
            <a:r>
              <a:rPr lang="en-US" sz="2700" dirty="0" smtClean="0"/>
              <a:t>Olivier </a:t>
            </a:r>
            <a:r>
              <a:rPr lang="en-US" sz="2700" dirty="0" err="1"/>
              <a:t>Chapuis</a:t>
            </a:r>
            <a:r>
              <a:rPr lang="en-US" sz="2700" dirty="0"/>
              <a:t> and Nicolas </a:t>
            </a:r>
            <a:r>
              <a:rPr lang="en-US" sz="2700" dirty="0" err="1"/>
              <a:t>Roussel</a:t>
            </a:r>
            <a:r>
              <a:rPr lang="en-US" sz="2700" dirty="0"/>
              <a:t>)</a:t>
            </a:r>
            <a:endParaRPr lang="en-US" dirty="0"/>
          </a:p>
        </p:txBody>
      </p:sp>
      <p:pic>
        <p:nvPicPr>
          <p:cNvPr id="3" name="Picture 4" descr="metiss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996" y="1052736"/>
            <a:ext cx="6646009" cy="498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 rot="16200000">
            <a:off x="7052882" y="3165065"/>
            <a:ext cx="3810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hlinkClick r:id="rId4"/>
              </a:rPr>
              <a:t>http://insitu.lri.fr/~chapuis/metisse/screenshots/</a:t>
            </a:r>
            <a:r>
              <a:rPr lang="en-US" altLang="en-US" sz="1200" dirty="0" smtClean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91090" y="6147412"/>
            <a:ext cx="636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Vidéos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http://insitu.lri.fr/metisse/videos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r>
              <a:rPr lang="en-US" dirty="0"/>
              <a:t>;</a:t>
            </a:r>
            <a:br>
              <a:rPr lang="en-US" dirty="0"/>
            </a:b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www.acm.org/uist/archive/videos/2005/p13-chapuis.mov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5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Compiz (gestionnaire de fenêtres pour linux)</a:t>
            </a:r>
          </a:p>
        </p:txBody>
      </p:sp>
      <p:pic>
        <p:nvPicPr>
          <p:cNvPr id="104451" name="Picture 5" descr="xgl-comp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7" descr="compiz_fu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0"/>
            <a:ext cx="34290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9" descr="3d_plugin_compi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28194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11" descr="xgl-compiz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36576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5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Task Gallery (G. Robertson et al.)</a:t>
            </a:r>
          </a:p>
        </p:txBody>
      </p:sp>
      <p:pic>
        <p:nvPicPr>
          <p:cNvPr id="106499" name="Picture 3" descr="taskgalle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033463"/>
            <a:ext cx="6172200" cy="5008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500" name="Text Box 6"/>
          <p:cNvSpPr txBox="1">
            <a:spLocks noChangeArrowheads="1"/>
          </p:cNvSpPr>
          <p:nvPr/>
        </p:nvSpPr>
        <p:spPr bwMode="auto">
          <a:xfrm>
            <a:off x="3733800" y="6096000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G. Robertson et al.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The Task Gallery: A 3D Window Manager.  CHI 2000.</a:t>
            </a:r>
          </a:p>
        </p:txBody>
      </p:sp>
    </p:spTree>
    <p:extLst>
      <p:ext uri="{BB962C8B-B14F-4D97-AF65-F5344CB8AC3E}">
        <p14:creationId xmlns:p14="http://schemas.microsoft.com/office/powerpoint/2010/main" val="36444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7491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Mountain</a:t>
            </a:r>
            <a:endParaRPr lang="en-US" dirty="0"/>
          </a:p>
        </p:txBody>
      </p:sp>
      <p:pic>
        <p:nvPicPr>
          <p:cNvPr id="4" name="Picture 4" descr="dataMounta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46" y="839118"/>
            <a:ext cx="4514364" cy="36998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800600" y="872169"/>
            <a:ext cx="41230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</a:rPr>
              <a:t>"</a:t>
            </a:r>
            <a:r>
              <a:rPr lang="en-US" altLang="en-US" sz="2400" dirty="0">
                <a:solidFill>
                  <a:srgbClr val="000000"/>
                </a:solidFill>
              </a:rPr>
              <a:t>Our pre-attentive ability to recognize spatial </a:t>
            </a:r>
            <a:r>
              <a:rPr lang="en-US" altLang="en-US" sz="2400" dirty="0" smtClean="0">
                <a:solidFill>
                  <a:srgbClr val="000000"/>
                </a:solidFill>
              </a:rPr>
              <a:t>relationships [...] </a:t>
            </a:r>
            <a:r>
              <a:rPr lang="en-US" altLang="en-US" sz="2400" dirty="0">
                <a:solidFill>
                  <a:srgbClr val="000000"/>
                </a:solidFill>
              </a:rPr>
              <a:t>makes it possible to place pages at a </a:t>
            </a:r>
            <a:r>
              <a:rPr lang="en-US" altLang="en-US" sz="2400" dirty="0" smtClean="0">
                <a:solidFill>
                  <a:srgbClr val="000000"/>
                </a:solidFill>
              </a:rPr>
              <a:t>distance (thereby </a:t>
            </a:r>
            <a:r>
              <a:rPr lang="en-US" altLang="en-US" sz="2400" dirty="0">
                <a:solidFill>
                  <a:srgbClr val="000000"/>
                </a:solidFill>
              </a:rPr>
              <a:t>using less screen space) and understand </a:t>
            </a:r>
            <a:r>
              <a:rPr lang="en-US" altLang="en-US" sz="2400" dirty="0" smtClean="0">
                <a:solidFill>
                  <a:srgbClr val="000000"/>
                </a:solidFill>
              </a:rPr>
              <a:t>their spatial </a:t>
            </a:r>
            <a:r>
              <a:rPr lang="en-US" altLang="en-US" sz="2400" dirty="0">
                <a:solidFill>
                  <a:srgbClr val="000000"/>
                </a:solidFill>
              </a:rPr>
              <a:t>relationships without thinking about it."</a:t>
            </a:r>
            <a:endParaRPr lang="en-US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457200" y="4979624"/>
            <a:ext cx="8124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Article: </a:t>
            </a:r>
            <a:r>
              <a:rPr lang="en-US" altLang="en-US" dirty="0" smtClean="0">
                <a:solidFill>
                  <a:srgbClr val="000000"/>
                </a:solidFill>
              </a:rPr>
              <a:t>G</a:t>
            </a:r>
            <a:r>
              <a:rPr lang="en-US" altLang="en-US" dirty="0">
                <a:solidFill>
                  <a:srgbClr val="000000"/>
                </a:solidFill>
              </a:rPr>
              <a:t>. Robertson et al</a:t>
            </a:r>
            <a:r>
              <a:rPr lang="en-US" altLang="en-US" dirty="0" smtClean="0">
                <a:solidFill>
                  <a:srgbClr val="000000"/>
                </a:solidFill>
              </a:rPr>
              <a:t>., Data </a:t>
            </a:r>
            <a:r>
              <a:rPr lang="en-US" altLang="en-US" dirty="0">
                <a:solidFill>
                  <a:srgbClr val="000000"/>
                </a:solidFill>
              </a:rPr>
              <a:t>Mountain: Using spatial memory for document management.  UIST ’98.</a:t>
            </a:r>
            <a:br>
              <a:rPr lang="en-US" altLang="en-US" dirty="0">
                <a:solidFill>
                  <a:srgbClr val="0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  <a:hlinkClick r:id="rId3"/>
              </a:rPr>
              <a:t>http</a:t>
            </a:r>
            <a:r>
              <a:rPr lang="en-US" altLang="en-US" dirty="0">
                <a:solidFill>
                  <a:srgbClr val="000000"/>
                </a:solidFill>
                <a:hlinkClick r:id="rId3"/>
              </a:rPr>
              <a:t>://</a:t>
            </a:r>
            <a:r>
              <a:rPr lang="en-US" altLang="en-US" dirty="0" smtClean="0">
                <a:solidFill>
                  <a:srgbClr val="000000"/>
                </a:solidFill>
                <a:hlinkClick r:id="rId3"/>
              </a:rPr>
              <a:t>scholar.google.ca/scholar?q=robertson+czerwinski+larson+data+mountain+spatial+memory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rgbClr val="000000"/>
                </a:solidFill>
              </a:rPr>
              <a:t>Vidéo</a:t>
            </a:r>
            <a:r>
              <a:rPr lang="en-US" altLang="en-US" dirty="0" smtClean="0">
                <a:solidFill>
                  <a:srgbClr val="000000"/>
                </a:solidFill>
              </a:rPr>
              <a:t>: </a:t>
            </a:r>
            <a:r>
              <a:rPr lang="en-US" altLang="en-US" dirty="0" smtClean="0">
                <a:solidFill>
                  <a:srgbClr val="000000"/>
                </a:solidFill>
                <a:hlinkClick r:id="rId4"/>
              </a:rPr>
              <a:t>http</a:t>
            </a:r>
            <a:r>
              <a:rPr lang="en-US" altLang="en-US" dirty="0">
                <a:solidFill>
                  <a:srgbClr val="000000"/>
                </a:solidFill>
                <a:hlinkClick r:id="rId4"/>
              </a:rPr>
              <a:t>://</a:t>
            </a:r>
            <a:r>
              <a:rPr lang="en-US" altLang="en-US" dirty="0" smtClean="0">
                <a:solidFill>
                  <a:srgbClr val="000000"/>
                </a:solidFill>
                <a:hlinkClick r:id="rId4"/>
              </a:rPr>
              <a:t>www.acm.org/uist/archive/videos/1998/p153-robertson.mov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2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9152"/>
            <a:ext cx="8229600" cy="892366"/>
          </a:xfrm>
        </p:spPr>
        <p:txBody>
          <a:bodyPr/>
          <a:lstStyle/>
          <a:p>
            <a:r>
              <a:rPr lang="en-US" dirty="0" smtClean="0"/>
              <a:t>Le 2D versus le 3D</a:t>
            </a:r>
            <a:endParaRPr lang="en-US" dirty="0"/>
          </a:p>
        </p:txBody>
      </p:sp>
      <p:pic>
        <p:nvPicPr>
          <p:cNvPr id="4" name="Content Placeholder 3" descr="2Dvs3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206" y="891145"/>
            <a:ext cx="7249589" cy="4518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86858" y="5523122"/>
            <a:ext cx="7370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Article: </a:t>
            </a:r>
            <a:r>
              <a:rPr lang="en-US" altLang="en-US" dirty="0" smtClean="0">
                <a:solidFill>
                  <a:srgbClr val="000000"/>
                </a:solidFill>
              </a:rPr>
              <a:t>A</a:t>
            </a:r>
            <a:r>
              <a:rPr lang="en-US" altLang="en-US" dirty="0">
                <a:solidFill>
                  <a:srgbClr val="000000"/>
                </a:solidFill>
              </a:rPr>
              <a:t>. Cockburn and B. </a:t>
            </a:r>
            <a:r>
              <a:rPr lang="en-US" altLang="en-US" dirty="0" smtClean="0">
                <a:solidFill>
                  <a:srgbClr val="000000"/>
                </a:solidFill>
              </a:rPr>
              <a:t>McKenzie. Evaluating </a:t>
            </a:r>
            <a:r>
              <a:rPr lang="en-US" altLang="en-US" dirty="0">
                <a:solidFill>
                  <a:srgbClr val="000000"/>
                </a:solidFill>
              </a:rPr>
              <a:t>the </a:t>
            </a:r>
            <a:r>
              <a:rPr lang="en-US" altLang="en-US" dirty="0" err="1">
                <a:solidFill>
                  <a:srgbClr val="000000"/>
                </a:solidFill>
              </a:rPr>
              <a:t>effectivenessof</a:t>
            </a:r>
            <a:r>
              <a:rPr lang="en-US" altLang="en-US" dirty="0">
                <a:solidFill>
                  <a:srgbClr val="000000"/>
                </a:solidFill>
              </a:rPr>
              <a:t> spatial memory in 2D and </a:t>
            </a:r>
            <a:r>
              <a:rPr lang="en-US" altLang="en-US" dirty="0" smtClean="0">
                <a:solidFill>
                  <a:srgbClr val="000000"/>
                </a:solidFill>
              </a:rPr>
              <a:t>3D physical </a:t>
            </a:r>
            <a:r>
              <a:rPr lang="en-US" altLang="en-US" dirty="0">
                <a:solidFill>
                  <a:srgbClr val="000000"/>
                </a:solidFill>
              </a:rPr>
              <a:t>and virtual environments</a:t>
            </a:r>
            <a:r>
              <a:rPr lang="en-US" altLang="en-US" dirty="0" smtClean="0">
                <a:solidFill>
                  <a:srgbClr val="000000"/>
                </a:solidFill>
              </a:rPr>
              <a:t>. CHI </a:t>
            </a:r>
            <a:r>
              <a:rPr lang="en-US" altLang="en-US" dirty="0">
                <a:solidFill>
                  <a:srgbClr val="000000"/>
                </a:solidFill>
              </a:rPr>
              <a:t>2002.</a:t>
            </a:r>
            <a:br>
              <a:rPr lang="en-US" altLang="en-US" dirty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  <a:hlinkClick r:id="rId3"/>
              </a:rPr>
              <a:t>http://</a:t>
            </a:r>
            <a:r>
              <a:rPr lang="en-US" altLang="en-US" dirty="0" smtClean="0">
                <a:solidFill>
                  <a:srgbClr val="000000"/>
                </a:solidFill>
                <a:hlinkClick r:id="rId3"/>
              </a:rPr>
              <a:t>scholar.google.ca/scholar?q=cockburn+mckenzie+evaluating+effectiveness+spatial+memory+2d+3d+physical+virtual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7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rganigramme : Disque magnétique 7"/>
          <p:cNvSpPr/>
          <p:nvPr/>
        </p:nvSpPr>
        <p:spPr>
          <a:xfrm>
            <a:off x="467544" y="1340768"/>
            <a:ext cx="432048" cy="576064"/>
          </a:xfrm>
          <a:prstGeom prst="flowChartMagneticDisk">
            <a:avLst/>
          </a:prstGeom>
          <a:solidFill>
            <a:srgbClr val="FF80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rganigramme : Disque magnétique 8"/>
          <p:cNvSpPr/>
          <p:nvPr/>
        </p:nvSpPr>
        <p:spPr>
          <a:xfrm>
            <a:off x="971600" y="1196752"/>
            <a:ext cx="720080" cy="960107"/>
          </a:xfrm>
          <a:prstGeom prst="flowChartMagneticDisk">
            <a:avLst/>
          </a:prstGeom>
          <a:solidFill>
            <a:srgbClr val="808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rganigramme : Disque magnétique 17"/>
          <p:cNvSpPr/>
          <p:nvPr/>
        </p:nvSpPr>
        <p:spPr>
          <a:xfrm>
            <a:off x="2411760" y="1340768"/>
            <a:ext cx="432048" cy="576064"/>
          </a:xfrm>
          <a:prstGeom prst="flowChartMagneticDisk">
            <a:avLst/>
          </a:prstGeom>
          <a:solidFill>
            <a:srgbClr val="FF80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rganigramme : Disque magnétique 18"/>
          <p:cNvSpPr/>
          <p:nvPr/>
        </p:nvSpPr>
        <p:spPr>
          <a:xfrm>
            <a:off x="2555776" y="1196752"/>
            <a:ext cx="720080" cy="960107"/>
          </a:xfrm>
          <a:prstGeom prst="flowChartMagneticDisk">
            <a:avLst/>
          </a:prstGeom>
          <a:solidFill>
            <a:srgbClr val="808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1520" y="1052736"/>
            <a:ext cx="15841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907704" y="1052736"/>
            <a:ext cx="15841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onnecteur droit 41"/>
          <p:cNvCxnSpPr/>
          <p:nvPr/>
        </p:nvCxnSpPr>
        <p:spPr>
          <a:xfrm>
            <a:off x="251520" y="2420888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1907704" y="2420888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2915816" y="1844824"/>
            <a:ext cx="0" cy="576064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1331640" y="1844824"/>
            <a:ext cx="0" cy="576064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467544" y="1700808"/>
            <a:ext cx="0" cy="72008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2411760" y="1700808"/>
            <a:ext cx="0" cy="72008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flipH="1">
            <a:off x="1043608" y="2420888"/>
            <a:ext cx="288032" cy="864096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467544" y="2420888"/>
            <a:ext cx="576064" cy="86409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H="1">
            <a:off x="2699792" y="2420888"/>
            <a:ext cx="216024" cy="864096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2411760" y="2420888"/>
            <a:ext cx="288032" cy="86409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e 55"/>
          <p:cNvGrpSpPr/>
          <p:nvPr/>
        </p:nvGrpSpPr>
        <p:grpSpPr>
          <a:xfrm rot="16200000">
            <a:off x="525105" y="3299432"/>
            <a:ext cx="975301" cy="946404"/>
            <a:chOff x="4067944" y="5301208"/>
            <a:chExt cx="695254" cy="674655"/>
          </a:xfrm>
        </p:grpSpPr>
        <p:sp>
          <p:nvSpPr>
            <p:cNvPr id="57" name="Arc 56"/>
            <p:cNvSpPr/>
            <p:nvPr/>
          </p:nvSpPr>
          <p:spPr>
            <a:xfrm rot="2700000">
              <a:off x="4067944" y="5301208"/>
              <a:ext cx="674655" cy="674655"/>
            </a:xfrm>
            <a:prstGeom prst="arc">
              <a:avLst>
                <a:gd name="adj1" fmla="val 1631907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8" name="Forme libre 57"/>
            <p:cNvSpPr/>
            <p:nvPr/>
          </p:nvSpPr>
          <p:spPr>
            <a:xfrm>
              <a:off x="4279804" y="5352661"/>
              <a:ext cx="483394" cy="581025"/>
            </a:xfrm>
            <a:custGeom>
              <a:avLst/>
              <a:gdLst>
                <a:gd name="connsiteX0" fmla="*/ 483394 w 483394"/>
                <a:gd name="connsiteY0" fmla="*/ 0 h 581025"/>
                <a:gd name="connsiteX1" fmla="*/ 0 w 483394"/>
                <a:gd name="connsiteY1" fmla="*/ 250031 h 581025"/>
                <a:gd name="connsiteX2" fmla="*/ 459581 w 483394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394" h="581025">
                  <a:moveTo>
                    <a:pt x="483394" y="0"/>
                  </a:moveTo>
                  <a:lnTo>
                    <a:pt x="0" y="250031"/>
                  </a:lnTo>
                  <a:lnTo>
                    <a:pt x="459581" y="581025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9" name="Groupe 58"/>
          <p:cNvGrpSpPr/>
          <p:nvPr/>
        </p:nvGrpSpPr>
        <p:grpSpPr>
          <a:xfrm rot="16200000">
            <a:off x="2181288" y="3299432"/>
            <a:ext cx="975301" cy="946404"/>
            <a:chOff x="4067944" y="5301208"/>
            <a:chExt cx="695254" cy="674655"/>
          </a:xfrm>
        </p:grpSpPr>
        <p:sp>
          <p:nvSpPr>
            <p:cNvPr id="60" name="Arc 59"/>
            <p:cNvSpPr/>
            <p:nvPr/>
          </p:nvSpPr>
          <p:spPr>
            <a:xfrm rot="2700000">
              <a:off x="4067944" y="5301208"/>
              <a:ext cx="674655" cy="674655"/>
            </a:xfrm>
            <a:prstGeom prst="arc">
              <a:avLst>
                <a:gd name="adj1" fmla="val 1631907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1" name="Forme libre 60"/>
            <p:cNvSpPr/>
            <p:nvPr/>
          </p:nvSpPr>
          <p:spPr>
            <a:xfrm>
              <a:off x="4279804" y="5352661"/>
              <a:ext cx="483394" cy="581025"/>
            </a:xfrm>
            <a:custGeom>
              <a:avLst/>
              <a:gdLst>
                <a:gd name="connsiteX0" fmla="*/ 483394 w 483394"/>
                <a:gd name="connsiteY0" fmla="*/ 0 h 581025"/>
                <a:gd name="connsiteX1" fmla="*/ 0 w 483394"/>
                <a:gd name="connsiteY1" fmla="*/ 250031 h 581025"/>
                <a:gd name="connsiteX2" fmla="*/ 459581 w 483394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394" h="581025">
                  <a:moveTo>
                    <a:pt x="483394" y="0"/>
                  </a:moveTo>
                  <a:lnTo>
                    <a:pt x="0" y="250031"/>
                  </a:lnTo>
                  <a:lnTo>
                    <a:pt x="459581" y="581025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8" name="Organigramme : Disque magnétique 37"/>
          <p:cNvSpPr/>
          <p:nvPr/>
        </p:nvSpPr>
        <p:spPr>
          <a:xfrm>
            <a:off x="4427984" y="1340768"/>
            <a:ext cx="432048" cy="576064"/>
          </a:xfrm>
          <a:prstGeom prst="flowChartMagneticDisk">
            <a:avLst/>
          </a:prstGeom>
          <a:solidFill>
            <a:srgbClr val="FF80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rganigramme : Disque magnétique 38"/>
          <p:cNvSpPr/>
          <p:nvPr/>
        </p:nvSpPr>
        <p:spPr>
          <a:xfrm>
            <a:off x="4932040" y="1196752"/>
            <a:ext cx="720080" cy="960107"/>
          </a:xfrm>
          <a:prstGeom prst="flowChartMagneticDisk">
            <a:avLst/>
          </a:prstGeom>
          <a:solidFill>
            <a:srgbClr val="808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rganigramme : Disque magnétique 40"/>
          <p:cNvSpPr/>
          <p:nvPr/>
        </p:nvSpPr>
        <p:spPr>
          <a:xfrm>
            <a:off x="6012160" y="1340768"/>
            <a:ext cx="432048" cy="576064"/>
          </a:xfrm>
          <a:prstGeom prst="flowChartMagneticDisk">
            <a:avLst/>
          </a:prstGeom>
          <a:solidFill>
            <a:srgbClr val="FF80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rganigramme : Disque magnétique 42"/>
          <p:cNvSpPr/>
          <p:nvPr/>
        </p:nvSpPr>
        <p:spPr>
          <a:xfrm>
            <a:off x="6156176" y="1196752"/>
            <a:ext cx="720080" cy="960107"/>
          </a:xfrm>
          <a:prstGeom prst="flowChartMagneticDisk">
            <a:avLst/>
          </a:prstGeom>
          <a:solidFill>
            <a:srgbClr val="808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139952" y="1052736"/>
            <a:ext cx="15841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796136" y="1052736"/>
            <a:ext cx="15841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Connecteur droit 51"/>
          <p:cNvCxnSpPr/>
          <p:nvPr/>
        </p:nvCxnSpPr>
        <p:spPr>
          <a:xfrm>
            <a:off x="4139952" y="2420888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5796136" y="2420888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6516216" y="1844824"/>
            <a:ext cx="0" cy="576064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5292080" y="1844824"/>
            <a:ext cx="0" cy="576064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4427984" y="1700808"/>
            <a:ext cx="0" cy="72008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>
            <a:off x="6012160" y="1700808"/>
            <a:ext cx="0" cy="72008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 flipH="1">
            <a:off x="4932040" y="2420888"/>
            <a:ext cx="360040" cy="864096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>
            <a:off x="4427984" y="2420888"/>
            <a:ext cx="504056" cy="86409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6516216" y="2420888"/>
            <a:ext cx="72008" cy="864096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6012160" y="2420888"/>
            <a:ext cx="576064" cy="86409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e 90"/>
          <p:cNvGrpSpPr/>
          <p:nvPr/>
        </p:nvGrpSpPr>
        <p:grpSpPr>
          <a:xfrm rot="16200000">
            <a:off x="4413536" y="3299433"/>
            <a:ext cx="975301" cy="946404"/>
            <a:chOff x="4067944" y="5301208"/>
            <a:chExt cx="695254" cy="674655"/>
          </a:xfrm>
        </p:grpSpPr>
        <p:sp>
          <p:nvSpPr>
            <p:cNvPr id="92" name="Arc 91"/>
            <p:cNvSpPr/>
            <p:nvPr/>
          </p:nvSpPr>
          <p:spPr>
            <a:xfrm rot="2700000">
              <a:off x="4067944" y="5301208"/>
              <a:ext cx="674655" cy="674655"/>
            </a:xfrm>
            <a:prstGeom prst="arc">
              <a:avLst>
                <a:gd name="adj1" fmla="val 1631907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3" name="Forme libre 92"/>
            <p:cNvSpPr/>
            <p:nvPr/>
          </p:nvSpPr>
          <p:spPr>
            <a:xfrm>
              <a:off x="4279804" y="5352661"/>
              <a:ext cx="483394" cy="581025"/>
            </a:xfrm>
            <a:custGeom>
              <a:avLst/>
              <a:gdLst>
                <a:gd name="connsiteX0" fmla="*/ 483394 w 483394"/>
                <a:gd name="connsiteY0" fmla="*/ 0 h 581025"/>
                <a:gd name="connsiteX1" fmla="*/ 0 w 483394"/>
                <a:gd name="connsiteY1" fmla="*/ 250031 h 581025"/>
                <a:gd name="connsiteX2" fmla="*/ 459581 w 483394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394" h="581025">
                  <a:moveTo>
                    <a:pt x="483394" y="0"/>
                  </a:moveTo>
                  <a:lnTo>
                    <a:pt x="0" y="250031"/>
                  </a:lnTo>
                  <a:lnTo>
                    <a:pt x="459581" y="581025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94" name="Groupe 93"/>
          <p:cNvGrpSpPr/>
          <p:nvPr/>
        </p:nvGrpSpPr>
        <p:grpSpPr>
          <a:xfrm rot="16200000">
            <a:off x="6069719" y="3299433"/>
            <a:ext cx="975301" cy="946404"/>
            <a:chOff x="4067944" y="5301208"/>
            <a:chExt cx="695254" cy="674655"/>
          </a:xfrm>
        </p:grpSpPr>
        <p:sp>
          <p:nvSpPr>
            <p:cNvPr id="95" name="Arc 94"/>
            <p:cNvSpPr/>
            <p:nvPr/>
          </p:nvSpPr>
          <p:spPr>
            <a:xfrm rot="2700000">
              <a:off x="4067944" y="5301208"/>
              <a:ext cx="674655" cy="674655"/>
            </a:xfrm>
            <a:prstGeom prst="arc">
              <a:avLst>
                <a:gd name="adj1" fmla="val 1631907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6" name="Forme libre 95"/>
            <p:cNvSpPr/>
            <p:nvPr/>
          </p:nvSpPr>
          <p:spPr>
            <a:xfrm>
              <a:off x="4279804" y="5352661"/>
              <a:ext cx="483394" cy="581025"/>
            </a:xfrm>
            <a:custGeom>
              <a:avLst/>
              <a:gdLst>
                <a:gd name="connsiteX0" fmla="*/ 483394 w 483394"/>
                <a:gd name="connsiteY0" fmla="*/ 0 h 581025"/>
                <a:gd name="connsiteX1" fmla="*/ 0 w 483394"/>
                <a:gd name="connsiteY1" fmla="*/ 250031 h 581025"/>
                <a:gd name="connsiteX2" fmla="*/ 459581 w 483394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394" h="581025">
                  <a:moveTo>
                    <a:pt x="483394" y="0"/>
                  </a:moveTo>
                  <a:lnTo>
                    <a:pt x="0" y="250031"/>
                  </a:lnTo>
                  <a:lnTo>
                    <a:pt x="459581" y="581025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7" name="ZoneTexte 36"/>
          <p:cNvSpPr txBox="1"/>
          <p:nvPr/>
        </p:nvSpPr>
        <p:spPr>
          <a:xfrm>
            <a:off x="107504" y="4221088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Mal </a:t>
            </a:r>
            <a:r>
              <a:rPr lang="en-US" sz="2400" dirty="0" err="1" smtClean="0"/>
              <a:t>calibré</a:t>
            </a:r>
            <a:r>
              <a:rPr lang="en-US" sz="2400" dirty="0" smtClean="0"/>
              <a:t>: les </a:t>
            </a:r>
            <a:r>
              <a:rPr lang="en-US" sz="2400" dirty="0" err="1" smtClean="0"/>
              <a:t>rayons</a:t>
            </a:r>
            <a:r>
              <a:rPr lang="en-US" sz="2400" dirty="0" smtClean="0"/>
              <a:t> bleus convergent, </a:t>
            </a:r>
            <a:r>
              <a:rPr lang="en-US" sz="2400" dirty="0" err="1" smtClean="0"/>
              <a:t>mais</a:t>
            </a:r>
            <a:r>
              <a:rPr lang="en-US" sz="2400" dirty="0" smtClean="0"/>
              <a:t> les </a:t>
            </a:r>
            <a:r>
              <a:rPr lang="en-US" sz="2400" dirty="0" err="1" smtClean="0"/>
              <a:t>rayons</a:t>
            </a:r>
            <a:r>
              <a:rPr lang="en-US" sz="2400" dirty="0" smtClean="0"/>
              <a:t> </a:t>
            </a:r>
            <a:r>
              <a:rPr lang="en-US" sz="2400" dirty="0" err="1" smtClean="0"/>
              <a:t>rougent</a:t>
            </a:r>
            <a:r>
              <a:rPr lang="en-US" sz="2400" dirty="0" smtClean="0"/>
              <a:t> divergent (!) </a:t>
            </a:r>
            <a:r>
              <a:rPr lang="en-US" sz="2400" dirty="0" err="1" smtClean="0"/>
              <a:t>ce</a:t>
            </a:r>
            <a:r>
              <a:rPr lang="en-US" sz="2400" dirty="0" smtClean="0"/>
              <a:t> qui ne </a:t>
            </a:r>
            <a:r>
              <a:rPr lang="en-US" sz="2400" dirty="0" err="1" smtClean="0"/>
              <a:t>pourrait</a:t>
            </a:r>
            <a:r>
              <a:rPr lang="en-US" sz="2400" dirty="0" smtClean="0"/>
              <a:t> pas arriver </a:t>
            </a:r>
            <a:r>
              <a:rPr lang="en-US" sz="2400" dirty="0" err="1" smtClean="0"/>
              <a:t>dans</a:t>
            </a:r>
            <a:r>
              <a:rPr lang="en-US" sz="2400" dirty="0" smtClean="0"/>
              <a:t> la </a:t>
            </a:r>
            <a:r>
              <a:rPr lang="en-US" sz="2400" dirty="0" err="1" smtClean="0"/>
              <a:t>vraie</a:t>
            </a:r>
            <a:r>
              <a:rPr lang="en-US" sz="2400" dirty="0" smtClean="0"/>
              <a:t> vie.</a:t>
            </a:r>
            <a:endParaRPr lang="en-US" sz="2400" dirty="0"/>
          </a:p>
        </p:txBody>
      </p:sp>
      <p:sp>
        <p:nvSpPr>
          <p:cNvPr id="97" name="ZoneTexte 96"/>
          <p:cNvSpPr txBox="1"/>
          <p:nvPr/>
        </p:nvSpPr>
        <p:spPr>
          <a:xfrm>
            <a:off x="3995936" y="4221088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Mieux</a:t>
            </a:r>
            <a:r>
              <a:rPr lang="en-US" sz="2400" dirty="0" smtClean="0"/>
              <a:t> </a:t>
            </a:r>
            <a:r>
              <a:rPr lang="en-US" sz="2400" dirty="0" err="1" smtClean="0"/>
              <a:t>calibré</a:t>
            </a:r>
            <a:r>
              <a:rPr lang="en-US" sz="2400" dirty="0" smtClean="0"/>
              <a:t>: les </a:t>
            </a:r>
            <a:r>
              <a:rPr lang="en-US" sz="2400" dirty="0" err="1" smtClean="0"/>
              <a:t>rayons</a:t>
            </a:r>
            <a:r>
              <a:rPr lang="en-US" sz="2400" dirty="0" smtClean="0"/>
              <a:t> bleus convergent </a:t>
            </a:r>
            <a:r>
              <a:rPr lang="en-US" sz="2400" dirty="0" err="1" smtClean="0"/>
              <a:t>rapidement</a:t>
            </a:r>
            <a:r>
              <a:rPr lang="en-US" sz="2400" dirty="0" smtClean="0"/>
              <a:t>, et les </a:t>
            </a:r>
            <a:r>
              <a:rPr lang="en-US" sz="2400" dirty="0" err="1" smtClean="0"/>
              <a:t>rayons</a:t>
            </a:r>
            <a:r>
              <a:rPr lang="en-US" sz="2400" dirty="0" smtClean="0"/>
              <a:t> </a:t>
            </a:r>
            <a:r>
              <a:rPr lang="en-US" sz="2400" dirty="0" err="1" smtClean="0"/>
              <a:t>rougent</a:t>
            </a:r>
            <a:r>
              <a:rPr lang="en-US" sz="2400" dirty="0" smtClean="0"/>
              <a:t> convergent </a:t>
            </a:r>
            <a:r>
              <a:rPr lang="en-US" sz="2400" dirty="0" err="1" smtClean="0"/>
              <a:t>légèrement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8" name="Accolade fermante 97"/>
          <p:cNvSpPr/>
          <p:nvPr/>
        </p:nvSpPr>
        <p:spPr>
          <a:xfrm>
            <a:off x="7596336" y="908720"/>
            <a:ext cx="360040" cy="1440160"/>
          </a:xfrm>
          <a:prstGeom prst="rightBrace">
            <a:avLst>
              <a:gd name="adj1" fmla="val 5511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Accolade fermante 98"/>
          <p:cNvSpPr/>
          <p:nvPr/>
        </p:nvSpPr>
        <p:spPr>
          <a:xfrm>
            <a:off x="7596336" y="2348880"/>
            <a:ext cx="360040" cy="1728192"/>
          </a:xfrm>
          <a:prstGeom prst="rightBrace">
            <a:avLst>
              <a:gd name="adj1" fmla="val 5511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ZoneTexte 99"/>
          <p:cNvSpPr txBox="1"/>
          <p:nvPr/>
        </p:nvSpPr>
        <p:spPr>
          <a:xfrm>
            <a:off x="8028384" y="1340768"/>
            <a:ext cx="111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Vue</a:t>
            </a:r>
            <a:r>
              <a:rPr lang="en-US" sz="2400" dirty="0" smtClean="0"/>
              <a:t> </a:t>
            </a:r>
            <a:r>
              <a:rPr lang="en-US" sz="2400" dirty="0" err="1" smtClean="0"/>
              <a:t>devant</a:t>
            </a:r>
            <a:endParaRPr lang="en-US" sz="2400" dirty="0"/>
          </a:p>
        </p:txBody>
      </p:sp>
      <p:sp>
        <p:nvSpPr>
          <p:cNvPr id="101" name="ZoneTexte 100"/>
          <p:cNvSpPr txBox="1"/>
          <p:nvPr/>
        </p:nvSpPr>
        <p:spPr>
          <a:xfrm>
            <a:off x="8017677" y="2924944"/>
            <a:ext cx="111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Vue</a:t>
            </a:r>
            <a:r>
              <a:rPr lang="en-US" sz="2400" dirty="0" smtClean="0"/>
              <a:t> de haut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030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Iron Man 2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098" name="Picture 2" descr="\\VBOXSVR\win\recovered\myOldDesktop\S_win\ets\courses\lecture0x.3DInterfaces\movies\IronMan2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36948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VBOXSVR\win\recovered\myOldDesktop\S_win\ets\courses\lecture0x.3DInterfaces\movies\IronMan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36948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VBOXSVR\win\recovered\myOldDesktop\S_win\ets\courses\lecture0x.3DInterfaces\movies\IronMan2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37628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>
          <a:xfrm>
            <a:off x="468313" y="15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SpaceTop</a:t>
            </a:r>
            <a:r>
              <a:rPr lang="en-US" altLang="en-US" dirty="0" smtClean="0"/>
              <a:t> (</a:t>
            </a:r>
            <a:r>
              <a:rPr lang="en-US" altLang="en-US" dirty="0" err="1" smtClean="0"/>
              <a:t>Jinha</a:t>
            </a:r>
            <a:r>
              <a:rPr lang="en-US" altLang="en-US" dirty="0" smtClean="0"/>
              <a:t> Lee)</a:t>
            </a:r>
            <a:br>
              <a:rPr lang="en-US" altLang="en-US" dirty="0" smtClean="0"/>
            </a:br>
            <a:r>
              <a:rPr lang="en-US" altLang="en-US" sz="2400" dirty="0" smtClean="0">
                <a:hlinkClick r:id="rId2"/>
              </a:rPr>
              <a:t>https://www.youtube.com/watch?v=pgo9YygqEow&amp;t=7s</a:t>
            </a:r>
            <a:r>
              <a:rPr lang="en-US" altLang="en-US" sz="2400" dirty="0" smtClean="0"/>
              <a:t> </a:t>
            </a:r>
            <a:endParaRPr lang="en-US" altLang="en-US" dirty="0" smtClean="0"/>
          </a:p>
        </p:txBody>
      </p:sp>
      <p:pic>
        <p:nvPicPr>
          <p:cNvPr id="77827" name="Picture 2" descr="http://www.theinquirer.net/IMG/744/251744/spacetop-see-through-computer-by-jinha-lee-microsoft-540x334.jpg%3F13620725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93813"/>
            <a:ext cx="8713787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85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>
          <a:xfrm>
            <a:off x="468313" y="15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BumpTop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400" dirty="0" smtClean="0">
                <a:hlinkClick r:id="rId2"/>
              </a:rPr>
              <a:t>YouTube (2:42)</a:t>
            </a:r>
            <a:r>
              <a:rPr lang="en-US" altLang="en-US" sz="2400" dirty="0"/>
              <a:t> - </a:t>
            </a:r>
            <a:r>
              <a:rPr lang="en-US" altLang="en-US" sz="2400" dirty="0">
                <a:hlinkClick r:id="rId3"/>
              </a:rPr>
              <a:t>https://</a:t>
            </a:r>
            <a:r>
              <a:rPr lang="en-US" altLang="en-US" sz="2400" dirty="0" err="1">
                <a:hlinkClick r:id="rId3"/>
              </a:rPr>
              <a:t>bumptop.github.io</a:t>
            </a:r>
            <a:r>
              <a:rPr lang="en-US" altLang="en-US" sz="2400" dirty="0" smtClean="0">
                <a:hlinkClick r:id="rId3"/>
              </a:rPr>
              <a:t>/</a:t>
            </a: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3" y="1489502"/>
            <a:ext cx="8128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4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>
          <a:xfrm>
            <a:off x="468313" y="15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Oculus Dash</a:t>
            </a:r>
            <a:br>
              <a:rPr lang="en-US" altLang="en-US" dirty="0" smtClean="0"/>
            </a:br>
            <a:r>
              <a:rPr lang="mr-IN" altLang="en-US" sz="2400" dirty="0" smtClean="0">
                <a:hlinkClick r:id="rId2"/>
              </a:rPr>
              <a:t>YouTube (0:34)</a:t>
            </a:r>
            <a:r>
              <a:rPr lang="en-US" altLang="en-US" sz="2400" dirty="0" smtClean="0"/>
              <a:t> - </a:t>
            </a:r>
            <a:r>
              <a:rPr lang="en-US" altLang="en-US" sz="2400" dirty="0" smtClean="0">
                <a:hlinkClick r:id="rId3"/>
              </a:rPr>
              <a:t>oculus.com</a:t>
            </a: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8933"/>
            <a:ext cx="9144000" cy="51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740" y="274638"/>
            <a:ext cx="414909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HoloLens</a:t>
            </a:r>
            <a:r>
              <a:rPr lang="en-US" dirty="0" smtClean="0"/>
              <a:t> de Microsoft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4469130"/>
            <a:ext cx="3703320" cy="1863090"/>
          </a:xfrm>
        </p:spPr>
        <p:txBody>
          <a:bodyPr>
            <a:noAutofit/>
          </a:bodyPr>
          <a:lstStyle/>
          <a:p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www.youtube.com/watch?v=aThCr0PsyuA</a:t>
            </a: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www.youtube.com/watch?v=aAKfdeOX3-o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510" y="0"/>
            <a:ext cx="5063490" cy="284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65" y="1883860"/>
            <a:ext cx="3869836" cy="183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47" y="3166758"/>
            <a:ext cx="5048553" cy="31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943600" y="2834640"/>
            <a:ext cx="168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Minecraft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5067300" y="6282928"/>
            <a:ext cx="303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Lorraine Bardeen de Microsoft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32" y="1045684"/>
            <a:ext cx="6439937" cy="58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7280"/>
          </a:xfrm>
        </p:spPr>
        <p:txBody>
          <a:bodyPr/>
          <a:lstStyle/>
          <a:p>
            <a:r>
              <a:rPr lang="en-US" dirty="0" err="1" smtClean="0"/>
              <a:t>Fenêtres</a:t>
            </a:r>
            <a:r>
              <a:rPr lang="en-US" dirty="0" smtClean="0"/>
              <a:t> </a:t>
            </a:r>
            <a:r>
              <a:rPr lang="en-US" dirty="0" err="1" smtClean="0"/>
              <a:t>virtuelles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HoloLens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4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en-US" dirty="0" smtClean="0"/>
              <a:t>Exercise de conception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760640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êtes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équipe</a:t>
            </a:r>
            <a:r>
              <a:rPr lang="en-US" dirty="0" smtClean="0"/>
              <a:t> </a:t>
            </a:r>
            <a:r>
              <a:rPr lang="en-US" dirty="0" err="1" smtClean="0"/>
              <a:t>industrielle</a:t>
            </a:r>
            <a:r>
              <a:rPr lang="en-US" dirty="0" smtClean="0"/>
              <a:t> R&amp;D avec un budget </a:t>
            </a:r>
            <a:r>
              <a:rPr lang="en-US" dirty="0" err="1" smtClean="0"/>
              <a:t>illimité</a:t>
            </a:r>
            <a:endParaRPr lang="en-US" dirty="0" smtClean="0"/>
          </a:p>
          <a:p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devez</a:t>
            </a:r>
            <a:r>
              <a:rPr lang="en-US" dirty="0" smtClean="0"/>
              <a:t> </a:t>
            </a:r>
            <a:r>
              <a:rPr lang="en-US" dirty="0" err="1" smtClean="0"/>
              <a:t>concevoir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interface de </a:t>
            </a:r>
            <a:r>
              <a:rPr lang="en-US" dirty="0" err="1" smtClean="0"/>
              <a:t>gestionnaire</a:t>
            </a:r>
            <a:r>
              <a:rPr lang="en-US" dirty="0" smtClean="0"/>
              <a:t> de </a:t>
            </a:r>
            <a:r>
              <a:rPr lang="en-US" dirty="0" err="1" smtClean="0"/>
              <a:t>fenêtres</a:t>
            </a:r>
            <a:r>
              <a:rPr lang="en-US" dirty="0" smtClean="0"/>
              <a:t> 3D avec les </a:t>
            </a:r>
            <a:r>
              <a:rPr lang="en-US" dirty="0" err="1" smtClean="0"/>
              <a:t>fonctions</a:t>
            </a:r>
            <a:r>
              <a:rPr lang="en-US" dirty="0" smtClean="0"/>
              <a:t> </a:t>
            </a:r>
            <a:r>
              <a:rPr lang="en-US" dirty="0" err="1" smtClean="0"/>
              <a:t>suivantes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Positionner</a:t>
            </a:r>
            <a:r>
              <a:rPr lang="en-US" dirty="0" smtClean="0"/>
              <a:t> et </a:t>
            </a:r>
            <a:r>
              <a:rPr lang="en-US" dirty="0" err="1" smtClean="0"/>
              <a:t>tourner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fenêtre</a:t>
            </a:r>
            <a:r>
              <a:rPr lang="en-US" dirty="0" smtClean="0"/>
              <a:t> en 3D</a:t>
            </a:r>
          </a:p>
          <a:p>
            <a:pPr lvl="1"/>
            <a:r>
              <a:rPr lang="en-US" dirty="0" err="1" smtClean="0"/>
              <a:t>Redimensionner</a:t>
            </a:r>
            <a:r>
              <a:rPr lang="en-US" dirty="0" smtClean="0"/>
              <a:t> la </a:t>
            </a:r>
            <a:r>
              <a:rPr lang="en-US" dirty="0" err="1" smtClean="0"/>
              <a:t>fenêtre</a:t>
            </a:r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Minimiser</a:t>
            </a:r>
            <a:r>
              <a:rPr lang="en-US" dirty="0" smtClean="0"/>
              <a:t>” la </a:t>
            </a:r>
            <a:r>
              <a:rPr lang="en-US" dirty="0" err="1" smtClean="0"/>
              <a:t>fenêtre</a:t>
            </a:r>
            <a:endParaRPr lang="en-US" dirty="0" smtClean="0"/>
          </a:p>
          <a:p>
            <a:pPr lvl="1"/>
            <a:r>
              <a:rPr lang="en-US" dirty="0" smtClean="0"/>
              <a:t>Pointer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fenêtre</a:t>
            </a:r>
            <a:r>
              <a:rPr lang="en-US" dirty="0" smtClean="0"/>
              <a:t> (pour </a:t>
            </a:r>
            <a:r>
              <a:rPr lang="en-US" dirty="0" err="1" smtClean="0"/>
              <a:t>sélectionner</a:t>
            </a:r>
            <a:r>
              <a:rPr lang="en-US" dirty="0" smtClean="0"/>
              <a:t> des </a:t>
            </a:r>
            <a:r>
              <a:rPr lang="en-US" dirty="0" err="1" smtClean="0"/>
              <a:t>objets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des widgets)</a:t>
            </a:r>
          </a:p>
          <a:p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devez</a:t>
            </a:r>
            <a:r>
              <a:rPr lang="en-US" dirty="0" smtClean="0"/>
              <a:t> </a:t>
            </a:r>
            <a:r>
              <a:rPr lang="en-US" dirty="0" err="1" smtClean="0"/>
              <a:t>choisir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plateforme</a:t>
            </a:r>
            <a:r>
              <a:rPr lang="en-US" dirty="0" smtClean="0"/>
              <a:t> </a:t>
            </a:r>
            <a:r>
              <a:rPr lang="en-US" dirty="0" err="1" smtClean="0"/>
              <a:t>matérielle</a:t>
            </a:r>
            <a:r>
              <a:rPr lang="en-US" dirty="0" smtClean="0"/>
              <a:t> (</a:t>
            </a:r>
            <a:r>
              <a:rPr lang="en-US" dirty="0" err="1" smtClean="0"/>
              <a:t>écran</a:t>
            </a:r>
            <a:r>
              <a:rPr lang="en-US" dirty="0" smtClean="0"/>
              <a:t> / lunettes, </a:t>
            </a:r>
            <a:r>
              <a:rPr lang="en-US" dirty="0" err="1" smtClean="0"/>
              <a:t>dispositif</a:t>
            </a:r>
            <a:r>
              <a:rPr lang="en-US" dirty="0" smtClean="0"/>
              <a:t>(s) </a:t>
            </a:r>
            <a:r>
              <a:rPr lang="en-US" dirty="0" err="1" smtClean="0"/>
              <a:t>d’entrée</a:t>
            </a:r>
            <a:r>
              <a:rPr lang="en-US" dirty="0" smtClean="0"/>
              <a:t>, mobile </a:t>
            </a:r>
            <a:r>
              <a:rPr lang="en-US" dirty="0" err="1" smtClean="0"/>
              <a:t>ou</a:t>
            </a:r>
            <a:r>
              <a:rPr lang="en-US" dirty="0" smtClean="0"/>
              <a:t> non)</a:t>
            </a:r>
          </a:p>
          <a:p>
            <a:r>
              <a:rPr lang="en-US" dirty="0" err="1" smtClean="0"/>
              <a:t>Débattre</a:t>
            </a:r>
            <a:r>
              <a:rPr lang="en-US" dirty="0" smtClean="0"/>
              <a:t> et </a:t>
            </a:r>
            <a:r>
              <a:rPr lang="en-US" dirty="0" err="1" smtClean="0"/>
              <a:t>conclure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serait</a:t>
            </a:r>
            <a:r>
              <a:rPr lang="en-US" dirty="0" smtClean="0"/>
              <a:t> </a:t>
            </a:r>
            <a:r>
              <a:rPr lang="en-US" dirty="0" err="1" smtClean="0"/>
              <a:t>intéressant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non à </a:t>
            </a:r>
            <a:r>
              <a:rPr lang="en-US" dirty="0" err="1" smtClean="0"/>
              <a:t>poursuivre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plan commercial, et </a:t>
            </a:r>
            <a:r>
              <a:rPr lang="en-US" dirty="0" err="1" smtClean="0"/>
              <a:t>avoir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raison pour justifier </a:t>
            </a:r>
            <a:r>
              <a:rPr lang="en-US" dirty="0" err="1" smtClean="0"/>
              <a:t>votre</a:t>
            </a:r>
            <a:r>
              <a:rPr lang="en-US" dirty="0" smtClean="0"/>
              <a:t> </a:t>
            </a:r>
            <a:r>
              <a:rPr lang="en-US" dirty="0" err="1" smtClean="0"/>
              <a:t>décision</a:t>
            </a:r>
            <a:r>
              <a:rPr lang="en-US" dirty="0" smtClean="0"/>
              <a:t>.  </a:t>
            </a:r>
            <a:r>
              <a:rPr lang="en-US" dirty="0" err="1" smtClean="0"/>
              <a:t>Imaginez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devez</a:t>
            </a:r>
            <a:r>
              <a:rPr lang="en-US" dirty="0" smtClean="0"/>
              <a:t> </a:t>
            </a:r>
            <a:r>
              <a:rPr lang="en-US" dirty="0" err="1" smtClean="0"/>
              <a:t>rendre</a:t>
            </a:r>
            <a:r>
              <a:rPr lang="en-US" dirty="0" smtClean="0"/>
              <a:t> </a:t>
            </a:r>
            <a:r>
              <a:rPr lang="en-US" dirty="0" err="1" smtClean="0"/>
              <a:t>votre</a:t>
            </a:r>
            <a:r>
              <a:rPr lang="en-US" dirty="0" smtClean="0"/>
              <a:t> recommendation à un patron.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en-US" dirty="0" smtClean="0"/>
              <a:t>Exercise de conception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760640"/>
          </a:xfrm>
        </p:spPr>
        <p:txBody>
          <a:bodyPr>
            <a:normAutofit/>
          </a:bodyPr>
          <a:lstStyle/>
          <a:p>
            <a:r>
              <a:rPr lang="en-US" dirty="0" smtClean="0"/>
              <a:t>Vote </a:t>
            </a:r>
            <a:r>
              <a:rPr lang="en-US" dirty="0" err="1" smtClean="0"/>
              <a:t>globale</a:t>
            </a:r>
            <a:r>
              <a:rPr lang="en-US" dirty="0" smtClean="0"/>
              <a:t> par la </a:t>
            </a:r>
            <a:r>
              <a:rPr lang="en-US" dirty="0" err="1" smtClean="0"/>
              <a:t>classe</a:t>
            </a:r>
            <a:r>
              <a:rPr lang="en-US" dirty="0" smtClean="0"/>
              <a:t> </a:t>
            </a:r>
            <a:r>
              <a:rPr lang="en-US" dirty="0"/>
              <a:t>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84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en-US" dirty="0" err="1" smtClean="0"/>
              <a:t>Stéréoscopie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073427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Termes </a:t>
            </a:r>
            <a:r>
              <a:rPr lang="fr-FR" dirty="0" smtClean="0"/>
              <a:t>reliés</a:t>
            </a:r>
            <a:r>
              <a:rPr lang="fr-FR" dirty="0"/>
              <a:t>: </a:t>
            </a:r>
            <a:r>
              <a:rPr lang="fr-FR" dirty="0" smtClean="0"/>
              <a:t>disparité binoculaire; « </a:t>
            </a:r>
            <a:r>
              <a:rPr lang="fr-FR" dirty="0" err="1" smtClean="0"/>
              <a:t>stereopsis</a:t>
            </a:r>
            <a:r>
              <a:rPr lang="fr-FR" dirty="0" smtClean="0"/>
              <a:t> »</a:t>
            </a:r>
            <a:endParaRPr lang="fr-FR" dirty="0"/>
          </a:p>
          <a:p>
            <a:r>
              <a:rPr lang="fr-FR" dirty="0" smtClean="0"/>
              <a:t>En </a:t>
            </a:r>
            <a:r>
              <a:rPr lang="fr-FR" dirty="0"/>
              <a:t>portant quelque chose sur nous:</a:t>
            </a:r>
          </a:p>
          <a:p>
            <a:pPr lvl="1"/>
            <a:r>
              <a:rPr lang="fr-FR" dirty="0"/>
              <a:t>Lunettes </a:t>
            </a:r>
            <a:r>
              <a:rPr lang="fr-FR" dirty="0" smtClean="0"/>
              <a:t>avec filtres rouge/vert </a:t>
            </a:r>
            <a:r>
              <a:rPr lang="fr-FR" dirty="0"/>
              <a:t>(anaglyphes)</a:t>
            </a:r>
          </a:p>
          <a:p>
            <a:pPr lvl="1"/>
            <a:r>
              <a:rPr lang="fr-FR" dirty="0" smtClean="0"/>
              <a:t>Lunettes polarisantes passives</a:t>
            </a:r>
            <a:br>
              <a:rPr lang="fr-FR" dirty="0" smtClean="0"/>
            </a:br>
            <a:r>
              <a:rPr lang="fr-FR" dirty="0" smtClean="0"/>
              <a:t>Exemple: IMAX</a:t>
            </a:r>
          </a:p>
          <a:p>
            <a:pPr lvl="1"/>
            <a:r>
              <a:rPr lang="fr-FR" dirty="0"/>
              <a:t>Lunettes à obturation (“LCD </a:t>
            </a:r>
            <a:r>
              <a:rPr lang="fr-FR" dirty="0" err="1"/>
              <a:t>shutters</a:t>
            </a:r>
            <a:r>
              <a:rPr lang="fr-FR" dirty="0" smtClean="0"/>
              <a:t>”) actives, synchronisées avec la projection</a:t>
            </a:r>
            <a:endParaRPr lang="fr-FR" dirty="0"/>
          </a:p>
          <a:p>
            <a:pPr lvl="1"/>
            <a:r>
              <a:rPr lang="en-US" dirty="0" err="1" smtClean="0"/>
              <a:t>Visiocasque</a:t>
            </a:r>
            <a:r>
              <a:rPr lang="en-US" dirty="0" smtClean="0"/>
              <a:t> (HMD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smtClean="0"/>
              <a:t>“Head-Mounted Display”)</a:t>
            </a:r>
            <a:br>
              <a:rPr lang="en-US" dirty="0" smtClean="0"/>
            </a:br>
            <a:r>
              <a:rPr lang="fr-FR" dirty="0" smtClean="0"/>
              <a:t>Exemple: Oculus Rift, HTC Vive</a:t>
            </a:r>
            <a:endParaRPr lang="fr-FR" dirty="0"/>
          </a:p>
          <a:p>
            <a:r>
              <a:rPr lang="fr-FR" dirty="0"/>
              <a:t>En ne portant rien: écrans </a:t>
            </a:r>
            <a:r>
              <a:rPr lang="fr-FR" dirty="0" err="1"/>
              <a:t>autostéréoscopiques</a:t>
            </a:r>
            <a:endParaRPr lang="fr-FR" dirty="0"/>
          </a:p>
          <a:p>
            <a:pPr lvl="1"/>
            <a:r>
              <a:rPr lang="fr-FR" dirty="0"/>
              <a:t>Écrans </a:t>
            </a:r>
            <a:r>
              <a:rPr lang="fr-FR" dirty="0" smtClean="0"/>
              <a:t>lenticulaires (exemple</a:t>
            </a:r>
            <a:r>
              <a:rPr lang="fr-FR" dirty="0"/>
              <a:t>: </a:t>
            </a:r>
            <a:r>
              <a:rPr lang="fr-FR" dirty="0">
                <a:hlinkClick r:id="rId2"/>
              </a:rPr>
              <a:t>http://www.dimenco.eu</a:t>
            </a:r>
            <a:r>
              <a:rPr lang="fr-FR" dirty="0" smtClean="0">
                <a:hlinkClick r:id="rId2"/>
              </a:rPr>
              <a:t>/</a:t>
            </a:r>
            <a:r>
              <a:rPr lang="fr-FR" dirty="0" smtClean="0"/>
              <a:t> )</a:t>
            </a:r>
          </a:p>
          <a:p>
            <a:pPr lvl="1"/>
            <a:r>
              <a:rPr lang="fr-FR" dirty="0" smtClean="0"/>
              <a:t>Écrans à barrière de parallaxe (exemple: Nintendo 3DS)</a:t>
            </a:r>
            <a:endParaRPr lang="fr-FR" dirty="0"/>
          </a:p>
          <a:p>
            <a:pPr lvl="1"/>
            <a:r>
              <a:rPr lang="fr-FR" dirty="0"/>
              <a:t>Écrans </a:t>
            </a:r>
            <a:r>
              <a:rPr lang="fr-FR" dirty="0" smtClean="0"/>
              <a:t>volumiques</a:t>
            </a:r>
          </a:p>
          <a:p>
            <a:pPr lvl="1"/>
            <a:r>
              <a:rPr lang="fr-FR" dirty="0" smtClean="0"/>
              <a:t>Par lasers et holographie (exemple: </a:t>
            </a:r>
            <a:r>
              <a:rPr lang="fr-FR" dirty="0" smtClean="0">
                <a:hlinkClick r:id="rId3"/>
              </a:rPr>
              <a:t>http://www.seereal.com</a:t>
            </a:r>
            <a:r>
              <a:rPr lang="fr-FR" dirty="0" smtClean="0"/>
              <a:t> )</a:t>
            </a:r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13901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184" y="0"/>
            <a:ext cx="8229600" cy="1143000"/>
          </a:xfrm>
        </p:spPr>
        <p:txBody>
          <a:bodyPr/>
          <a:lstStyle/>
          <a:p>
            <a:r>
              <a:rPr lang="en-CA" altLang="en-US" dirty="0" smtClean="0"/>
              <a:t>Lunettes </a:t>
            </a:r>
            <a:r>
              <a:rPr lang="en-CA" altLang="en-US" dirty="0" err="1" smtClean="0"/>
              <a:t>anaglyphes</a:t>
            </a:r>
            <a:endParaRPr lang="en-US" dirty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64" y="2015217"/>
            <a:ext cx="4660498" cy="355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lunette anaglyp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7306" y="2169486"/>
            <a:ext cx="4600470" cy="30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073427"/>
          </a:xfrm>
        </p:spPr>
        <p:txBody>
          <a:bodyPr>
            <a:normAutofit/>
          </a:bodyPr>
          <a:lstStyle/>
          <a:p>
            <a:r>
              <a:rPr lang="fr-CA" sz="2400" dirty="0" smtClean="0"/>
              <a:t>Deux </a:t>
            </a:r>
            <a:r>
              <a:rPr lang="fr-CA" sz="2400" dirty="0"/>
              <a:t>filtres </a:t>
            </a:r>
            <a:r>
              <a:rPr lang="fr-CA" sz="2400" dirty="0" smtClean="0"/>
              <a:t>(</a:t>
            </a:r>
            <a:r>
              <a:rPr lang="fr-CA" sz="2400" dirty="0"/>
              <a:t>rouge et cyan</a:t>
            </a:r>
            <a:r>
              <a:rPr lang="fr-CA" sz="2400" dirty="0" smtClean="0"/>
              <a:t>)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13286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184" y="0"/>
            <a:ext cx="8229600" cy="1143000"/>
          </a:xfrm>
        </p:spPr>
        <p:txBody>
          <a:bodyPr/>
          <a:lstStyle/>
          <a:p>
            <a:r>
              <a:rPr lang="en-CA" altLang="en-US" dirty="0" smtClean="0"/>
              <a:t>Lunettes </a:t>
            </a:r>
            <a:r>
              <a:rPr lang="en-CA" altLang="en-US" dirty="0" err="1" smtClean="0"/>
              <a:t>polarisantes</a:t>
            </a:r>
            <a:r>
              <a:rPr lang="en-CA" altLang="en-US" dirty="0" smtClean="0"/>
              <a:t> passives</a:t>
            </a:r>
            <a:endParaRPr lang="en-US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073427"/>
          </a:xfrm>
        </p:spPr>
        <p:txBody>
          <a:bodyPr>
            <a:normAutofit/>
          </a:bodyPr>
          <a:lstStyle/>
          <a:p>
            <a:endParaRPr lang="fr-FR" sz="2400" dirty="0"/>
          </a:p>
        </p:txBody>
      </p:sp>
      <p:pic>
        <p:nvPicPr>
          <p:cNvPr id="7172" name="Picture 4" descr="Image result for lunette 3d polarisa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9" y="997631"/>
            <a:ext cx="8110378" cy="510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lunette 3d polarisa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8476" y="5215094"/>
            <a:ext cx="3155299" cy="164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5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184" y="0"/>
            <a:ext cx="8229600" cy="1143000"/>
          </a:xfrm>
        </p:spPr>
        <p:txBody>
          <a:bodyPr/>
          <a:lstStyle/>
          <a:p>
            <a:r>
              <a:rPr lang="en-CA" altLang="en-US" dirty="0" err="1"/>
              <a:t>Téléviseur</a:t>
            </a:r>
            <a:r>
              <a:rPr lang="en-CA" altLang="en-US" dirty="0"/>
              <a:t> “Cinema 3D” de LG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017588"/>
            <a:ext cx="7391400" cy="491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76301" y="602700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Lunettes polarisantes </a:t>
            </a:r>
            <a:r>
              <a:rPr lang="fr-FR" sz="2400" dirty="0" smtClean="0"/>
              <a:t>passives:</a:t>
            </a:r>
            <a:br>
              <a:rPr lang="fr-FR" sz="2400" dirty="0" smtClean="0"/>
            </a:br>
            <a:r>
              <a:rPr lang="fr-FR" sz="2400" dirty="0" smtClean="0"/>
              <a:t>stéréoscopie + vergence + vue partageable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25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184" y="0"/>
            <a:ext cx="8229600" cy="1143000"/>
          </a:xfrm>
        </p:spPr>
        <p:txBody>
          <a:bodyPr/>
          <a:lstStyle/>
          <a:p>
            <a:r>
              <a:rPr lang="en-CA" altLang="en-US" dirty="0" smtClean="0"/>
              <a:t>Lunettes </a:t>
            </a:r>
            <a:r>
              <a:rPr lang="en-CA" altLang="en-US" dirty="0"/>
              <a:t>à obturation (</a:t>
            </a:r>
            <a:r>
              <a:rPr lang="en-CA" altLang="en-US" dirty="0" smtClean="0"/>
              <a:t>actives)</a:t>
            </a:r>
            <a:endParaRPr lang="en-US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073427"/>
          </a:xfrm>
        </p:spPr>
        <p:txBody>
          <a:bodyPr>
            <a:normAutofit/>
          </a:bodyPr>
          <a:lstStyle/>
          <a:p>
            <a:endParaRPr lang="fr-F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5725" y="6096929"/>
            <a:ext cx="501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http://s3.e-monsite.com/2010/11/23/06/lunettesactives.png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876929"/>
            <a:ext cx="7140833" cy="4925262"/>
          </a:xfrm>
          <a:prstGeom prst="rect">
            <a:avLst/>
          </a:prstGeom>
        </p:spPr>
      </p:pic>
      <p:pic>
        <p:nvPicPr>
          <p:cNvPr id="6146" name="Picture 2" descr="Image result for lunette 3d act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24" y="5652903"/>
            <a:ext cx="3506875" cy="119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5166" y="0"/>
            <a:ext cx="8229600" cy="908720"/>
          </a:xfrm>
        </p:spPr>
        <p:txBody>
          <a:bodyPr/>
          <a:lstStyle/>
          <a:p>
            <a:r>
              <a:rPr lang="en-US" dirty="0" err="1" smtClean="0"/>
              <a:t>Visiocasque</a:t>
            </a:r>
            <a:r>
              <a:rPr lang="en-US" dirty="0" smtClean="0"/>
              <a:t> de </a:t>
            </a:r>
            <a:r>
              <a:rPr lang="en-US" dirty="0" err="1" smtClean="0"/>
              <a:t>réalité</a:t>
            </a:r>
            <a:r>
              <a:rPr lang="en-US" dirty="0" smtClean="0"/>
              <a:t> </a:t>
            </a:r>
            <a:r>
              <a:rPr lang="en-US" dirty="0" err="1"/>
              <a:t>virtuelle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166" y="5240365"/>
            <a:ext cx="6086819" cy="148070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Immersif</a:t>
            </a:r>
            <a:r>
              <a:rPr lang="en-US" dirty="0"/>
              <a:t>, </a:t>
            </a:r>
            <a:r>
              <a:rPr lang="en-US" dirty="0" err="1"/>
              <a:t>mais</a:t>
            </a:r>
            <a:r>
              <a:rPr lang="en-US" dirty="0"/>
              <a:t> trop </a:t>
            </a:r>
            <a:r>
              <a:rPr lang="en-US" dirty="0" err="1"/>
              <a:t>encombrant</a:t>
            </a:r>
            <a:r>
              <a:rPr lang="en-US" dirty="0"/>
              <a:t> ?</a:t>
            </a:r>
          </a:p>
          <a:p>
            <a:r>
              <a:rPr lang="en-US" dirty="0" err="1"/>
              <a:t>Stéréoscopique</a:t>
            </a:r>
            <a:r>
              <a:rPr lang="en-US" dirty="0"/>
              <a:t> et convergence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si</a:t>
            </a:r>
            <a:r>
              <a:rPr lang="en-US" dirty="0"/>
              <a:t> les choses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bien</a:t>
            </a:r>
            <a:r>
              <a:rPr lang="en-US" dirty="0"/>
              <a:t> </a:t>
            </a:r>
            <a:r>
              <a:rPr lang="en-US" dirty="0" err="1"/>
              <a:t>calibrées</a:t>
            </a:r>
            <a:r>
              <a:rPr lang="en-US" dirty="0"/>
              <a:t>)</a:t>
            </a:r>
          </a:p>
          <a:p>
            <a:r>
              <a:rPr lang="en-US" dirty="0"/>
              <a:t>Pas </a:t>
            </a:r>
            <a:r>
              <a:rPr lang="en-US" dirty="0" err="1"/>
              <a:t>d’accommodation</a:t>
            </a:r>
            <a:r>
              <a:rPr lang="en-US" dirty="0"/>
              <a:t> </a:t>
            </a:r>
            <a:r>
              <a:rPr lang="en-US" dirty="0" err="1"/>
              <a:t>oculaire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214100" y="4392294"/>
            <a:ext cx="43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Visiocasque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(HMD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Head-Mounted Display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et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manettes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Image result for htc vi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1" y="948551"/>
            <a:ext cx="5868044" cy="330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089" y="948550"/>
            <a:ext cx="3353549" cy="3309769"/>
          </a:xfrm>
          <a:prstGeom prst="rect">
            <a:avLst/>
          </a:prstGeom>
        </p:spPr>
      </p:pic>
      <p:sp>
        <p:nvSpPr>
          <p:cNvPr id="9" name="ZoneTexte 6"/>
          <p:cNvSpPr txBox="1"/>
          <p:nvPr/>
        </p:nvSpPr>
        <p:spPr>
          <a:xfrm>
            <a:off x="5498088" y="4392293"/>
            <a:ext cx="335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Gant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haptique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7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/>
              <a:t>Visiocasque</a:t>
            </a:r>
            <a:r>
              <a:rPr lang="en-US" dirty="0"/>
              <a:t> de r</a:t>
            </a:r>
            <a:r>
              <a:rPr lang="fr-CA" dirty="0" err="1" smtClean="0"/>
              <a:t>éalité</a:t>
            </a:r>
            <a:r>
              <a:rPr lang="fr-CA" dirty="0" smtClean="0"/>
              <a:t> </a:t>
            </a:r>
            <a:r>
              <a:rPr lang="fr-CA" dirty="0"/>
              <a:t>augmentée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6668" y="4438062"/>
            <a:ext cx="8229600" cy="1959408"/>
          </a:xfrm>
        </p:spPr>
        <p:txBody>
          <a:bodyPr>
            <a:normAutofit/>
          </a:bodyPr>
          <a:lstStyle/>
          <a:p>
            <a:r>
              <a:rPr lang="fr-CA" sz="2400" dirty="0"/>
              <a:t>Par « </a:t>
            </a:r>
            <a:r>
              <a:rPr lang="fr-CA" sz="2400" dirty="0" err="1"/>
              <a:t>see-through</a:t>
            </a:r>
            <a:r>
              <a:rPr lang="fr-CA" sz="2400" dirty="0"/>
              <a:t> » ou par vidéo</a:t>
            </a:r>
          </a:p>
          <a:p>
            <a:r>
              <a:rPr lang="fr-CA" sz="2400" dirty="0" smtClean="0"/>
              <a:t>Objets virtuels affichés par dessus le monde physique</a:t>
            </a:r>
          </a:p>
          <a:p>
            <a:r>
              <a:rPr lang="en-US" sz="2400" dirty="0"/>
              <a:t>Pas </a:t>
            </a:r>
            <a:r>
              <a:rPr lang="en-US" sz="2400" dirty="0" err="1"/>
              <a:t>d’accommodation</a:t>
            </a:r>
            <a:r>
              <a:rPr lang="en-US" sz="2400" dirty="0"/>
              <a:t> </a:t>
            </a:r>
            <a:r>
              <a:rPr lang="en-US" sz="2400" dirty="0" err="1" smtClean="0"/>
              <a:t>oculaire</a:t>
            </a:r>
            <a:endParaRPr lang="en-US" sz="2400" dirty="0"/>
          </a:p>
          <a:p>
            <a:pPr lvl="1"/>
            <a:r>
              <a:rPr lang="en-US" sz="2000" dirty="0"/>
              <a:t>Exception: </a:t>
            </a:r>
            <a:r>
              <a:rPr lang="en-US" sz="2000" dirty="0">
                <a:hlinkClick r:id="rId2"/>
              </a:rPr>
              <a:t>https://www.avegant.com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fr-CA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858" y="1065125"/>
            <a:ext cx="4591142" cy="3012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48754" y="1065125"/>
            <a:ext cx="4920754" cy="30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/>
              <a:t>Pourquoi</a:t>
            </a:r>
            <a:r>
              <a:rPr lang="en-US" dirty="0" smtClean="0"/>
              <a:t> le 3D ?</a:t>
            </a:r>
          </a:p>
          <a:p>
            <a:r>
              <a:rPr lang="en-US" dirty="0" smtClean="0"/>
              <a:t>Du </a:t>
            </a:r>
            <a:r>
              <a:rPr lang="en-US" b="1" dirty="0" err="1" smtClean="0"/>
              <a:t>matériel</a:t>
            </a:r>
            <a:r>
              <a:rPr lang="en-US" b="1" dirty="0" smtClean="0"/>
              <a:t> de sortie</a:t>
            </a:r>
            <a:r>
              <a:rPr lang="en-US" dirty="0" smtClean="0"/>
              <a:t> 3D (</a:t>
            </a:r>
            <a:r>
              <a:rPr lang="en-US" dirty="0" err="1" smtClean="0"/>
              <a:t>écrans</a:t>
            </a:r>
            <a:r>
              <a:rPr lang="en-US" dirty="0" smtClean="0"/>
              <a:t>, lunettes)</a:t>
            </a:r>
          </a:p>
          <a:p>
            <a:r>
              <a:rPr lang="en-US" dirty="0" smtClean="0"/>
              <a:t>Du </a:t>
            </a:r>
            <a:r>
              <a:rPr lang="en-US" b="1" dirty="0" err="1" smtClean="0"/>
              <a:t>matériel</a:t>
            </a:r>
            <a:r>
              <a:rPr lang="en-US" b="1" dirty="0" smtClean="0"/>
              <a:t> </a:t>
            </a:r>
            <a:r>
              <a:rPr lang="en-US" b="1" dirty="0" err="1" smtClean="0"/>
              <a:t>d’entrée</a:t>
            </a:r>
            <a:r>
              <a:rPr lang="en-US" dirty="0" smtClean="0"/>
              <a:t> 3D (</a:t>
            </a:r>
            <a:r>
              <a:rPr lang="en-US" dirty="0" err="1" smtClean="0"/>
              <a:t>pointeurs</a:t>
            </a:r>
            <a:r>
              <a:rPr lang="en-US" dirty="0" smtClean="0"/>
              <a:t>, etc.)</a:t>
            </a:r>
          </a:p>
          <a:p>
            <a:r>
              <a:rPr lang="en-US" dirty="0" err="1" smtClean="0"/>
              <a:t>Exemples</a:t>
            </a:r>
            <a:r>
              <a:rPr lang="en-US" dirty="0" smtClean="0"/>
              <a:t> pour les “</a:t>
            </a:r>
            <a:r>
              <a:rPr lang="en-US" b="1" dirty="0" err="1" smtClean="0"/>
              <a:t>données</a:t>
            </a:r>
            <a:r>
              <a:rPr lang="en-US" b="1" dirty="0" smtClean="0"/>
              <a:t> 3D</a:t>
            </a:r>
            <a:r>
              <a:rPr lang="en-US" dirty="0" smtClean="0"/>
              <a:t>”</a:t>
            </a:r>
          </a:p>
          <a:p>
            <a:r>
              <a:rPr lang="en-US" dirty="0" err="1" smtClean="0"/>
              <a:t>Exemples</a:t>
            </a:r>
            <a:r>
              <a:rPr lang="en-US" dirty="0" smtClean="0"/>
              <a:t> pour les “</a:t>
            </a:r>
            <a:r>
              <a:rPr lang="en-US" b="1" dirty="0" err="1" smtClean="0"/>
              <a:t>données</a:t>
            </a:r>
            <a:r>
              <a:rPr lang="en-US" b="1" dirty="0" smtClean="0"/>
              <a:t> </a:t>
            </a:r>
            <a:r>
              <a:rPr lang="en-US" b="1" dirty="0" err="1" smtClean="0"/>
              <a:t>abstraites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Les </a:t>
            </a:r>
            <a:r>
              <a:rPr lang="en-US" b="1" dirty="0" err="1" smtClean="0"/>
              <a:t>contraintes</a:t>
            </a:r>
            <a:r>
              <a:rPr lang="en-US" dirty="0" smtClean="0"/>
              <a:t> pour simplifier </a:t>
            </a:r>
            <a:r>
              <a:rPr lang="en-US" dirty="0" err="1" smtClean="0"/>
              <a:t>l’interaction</a:t>
            </a:r>
            <a:endParaRPr lang="en-US" dirty="0" smtClean="0"/>
          </a:p>
          <a:p>
            <a:r>
              <a:rPr lang="en-US" dirty="0" smtClean="0"/>
              <a:t>Les </a:t>
            </a:r>
            <a:r>
              <a:rPr lang="en-US" b="1" dirty="0" smtClean="0"/>
              <a:t>indices </a:t>
            </a:r>
            <a:r>
              <a:rPr lang="en-US" b="1" dirty="0" err="1" smtClean="0"/>
              <a:t>visuels</a:t>
            </a:r>
            <a:r>
              <a:rPr lang="en-US" dirty="0" smtClean="0"/>
              <a:t> pour </a:t>
            </a:r>
            <a:r>
              <a:rPr lang="en-US" dirty="0" err="1" smtClean="0"/>
              <a:t>faciliter</a:t>
            </a:r>
            <a:r>
              <a:rPr lang="en-US" dirty="0" smtClean="0"/>
              <a:t> la </a:t>
            </a:r>
            <a:r>
              <a:rPr lang="en-US" dirty="0" err="1" smtClean="0"/>
              <a:t>compréhension</a:t>
            </a:r>
            <a:endParaRPr lang="en-US" dirty="0" smtClean="0"/>
          </a:p>
          <a:p>
            <a:r>
              <a:rPr lang="en-US" b="1" dirty="0" err="1" smtClean="0"/>
              <a:t>Leçons</a:t>
            </a:r>
            <a:r>
              <a:rPr lang="en-US" dirty="0" smtClean="0"/>
              <a:t> de conception</a:t>
            </a:r>
          </a:p>
        </p:txBody>
      </p:sp>
    </p:spTree>
    <p:extLst>
      <p:ext uri="{BB962C8B-B14F-4D97-AF65-F5344CB8AC3E}">
        <p14:creationId xmlns:p14="http://schemas.microsoft.com/office/powerpoint/2010/main" val="16675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mele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7448" y="0"/>
            <a:ext cx="4296552" cy="572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870" y="274638"/>
            <a:ext cx="4777740" cy="1143000"/>
          </a:xfrm>
        </p:spPr>
        <p:txBody>
          <a:bodyPr/>
          <a:lstStyle/>
          <a:p>
            <a:r>
              <a:rPr lang="en-US" dirty="0" smtClean="0"/>
              <a:t>Boom Chameleon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77340"/>
            <a:ext cx="4846320" cy="457168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Navigation </a:t>
            </a:r>
            <a:r>
              <a:rPr lang="en-US" dirty="0" err="1" smtClean="0"/>
              <a:t>très</a:t>
            </a:r>
            <a:r>
              <a:rPr lang="en-US" dirty="0" smtClean="0"/>
              <a:t> facile</a:t>
            </a:r>
            <a:br>
              <a:rPr lang="en-US" dirty="0" smtClean="0"/>
            </a:br>
            <a:r>
              <a:rPr lang="en-US" dirty="0" smtClean="0"/>
              <a:t>à </a:t>
            </a:r>
            <a:r>
              <a:rPr lang="en-US" dirty="0" err="1" smtClean="0"/>
              <a:t>apprendre</a:t>
            </a:r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vue</a:t>
            </a:r>
            <a:r>
              <a:rPr lang="en-US" dirty="0" smtClean="0"/>
              <a:t> 3D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partagée</a:t>
            </a:r>
            <a:endParaRPr lang="en-US" dirty="0" smtClean="0"/>
          </a:p>
          <a:p>
            <a:r>
              <a:rPr lang="en-US" dirty="0" err="1" smtClean="0"/>
              <a:t>N’est</a:t>
            </a:r>
            <a:r>
              <a:rPr lang="en-US" dirty="0" smtClean="0"/>
              <a:t> pas </a:t>
            </a:r>
            <a:r>
              <a:rPr lang="en-US" dirty="0" err="1" smtClean="0"/>
              <a:t>stéréoscopique</a:t>
            </a:r>
            <a:endParaRPr lang="en-US" dirty="0" smtClean="0"/>
          </a:p>
          <a:p>
            <a:r>
              <a:rPr lang="en-US" sz="1800" dirty="0" err="1" smtClean="0"/>
              <a:t>Vidéo</a:t>
            </a:r>
            <a:r>
              <a:rPr lang="en-US" sz="1800" dirty="0" smtClean="0"/>
              <a:t>:</a:t>
            </a:r>
            <a:br>
              <a:rPr lang="en-US" sz="1800" dirty="0" smtClean="0"/>
            </a:br>
            <a:r>
              <a:rPr lang="en-US" sz="1800" dirty="0" smtClean="0">
                <a:hlinkClick r:id="rId3"/>
              </a:rPr>
              <a:t>http://www.youtube.com/watch?v=t60JccjN_z0</a:t>
            </a:r>
            <a:r>
              <a:rPr lang="en-US" sz="1800" dirty="0" smtClean="0"/>
              <a:t> ; </a:t>
            </a:r>
            <a:r>
              <a:rPr lang="en-US" sz="1800" dirty="0">
                <a:hlinkClick r:id="rId4"/>
              </a:rPr>
              <a:t>http://www.dgp.toronto.edu/~</a:t>
            </a:r>
            <a:r>
              <a:rPr lang="en-US" sz="1800" dirty="0" smtClean="0">
                <a:hlinkClick r:id="rId4"/>
              </a:rPr>
              <a:t>gf/videos/boom_chameleon.mpg</a:t>
            </a:r>
            <a:r>
              <a:rPr lang="en-US" sz="1800" dirty="0" smtClean="0"/>
              <a:t> </a:t>
            </a:r>
            <a:r>
              <a:rPr lang="en-US" sz="1800" dirty="0"/>
              <a:t>;</a:t>
            </a:r>
            <a:br>
              <a:rPr lang="en-US" sz="1800" dirty="0"/>
            </a:br>
            <a:r>
              <a:rPr lang="en-US" sz="1800" dirty="0">
                <a:hlinkClick r:id="rId5"/>
              </a:rPr>
              <a:t>http://</a:t>
            </a:r>
            <a:r>
              <a:rPr lang="en-US" sz="1800" dirty="0" smtClean="0">
                <a:hlinkClick r:id="rId5"/>
              </a:rPr>
              <a:t>www.acm.org/uist/archive/videos/2002/p111-tsang.mov</a:t>
            </a:r>
            <a:r>
              <a:rPr lang="en-US" sz="1800" dirty="0" smtClean="0"/>
              <a:t> </a:t>
            </a:r>
            <a:endParaRPr lang="en-US" sz="1800" dirty="0"/>
          </a:p>
          <a:p>
            <a:r>
              <a:rPr lang="en-US" sz="1800" dirty="0" smtClean="0"/>
              <a:t>Article:  </a:t>
            </a:r>
            <a:r>
              <a:rPr lang="en-US" altLang="en-US" sz="1800" dirty="0" smtClean="0">
                <a:hlinkClick r:id="rId6"/>
              </a:rPr>
              <a:t>http</a:t>
            </a:r>
            <a:r>
              <a:rPr lang="en-US" altLang="en-US" sz="1800" dirty="0">
                <a:hlinkClick r:id="rId6"/>
              </a:rPr>
              <a:t>://scholar.google.ca/scholar?q=tsang+fitzmaurice+kurtenbach+boom+chameleon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4926330" y="5868769"/>
            <a:ext cx="421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http://www.dgp.toronto.edu/~</a:t>
            </a:r>
            <a:r>
              <a:rPr lang="en-US" dirty="0" smtClean="0">
                <a:hlinkClick r:id="rId7"/>
              </a:rPr>
              <a:t>gf/Research/Chameleon/ChameleonResearch.htm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62594"/>
          </a:xfrm>
        </p:spPr>
        <p:txBody>
          <a:bodyPr>
            <a:noAutofit/>
          </a:bodyPr>
          <a:lstStyle/>
          <a:p>
            <a:r>
              <a:rPr lang="en-US" dirty="0" err="1" smtClean="0"/>
              <a:t>Écran</a:t>
            </a:r>
            <a:r>
              <a:rPr lang="en-US" dirty="0" smtClean="0"/>
              <a:t> </a:t>
            </a:r>
            <a:r>
              <a:rPr lang="en-US" dirty="0" err="1" smtClean="0"/>
              <a:t>lenticulaire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 err="1" smtClean="0"/>
              <a:t>Voir</a:t>
            </a:r>
            <a:r>
              <a:rPr lang="en-US" sz="2000" dirty="0" smtClean="0"/>
              <a:t> </a:t>
            </a:r>
            <a:r>
              <a:rPr lang="en-US" sz="2000" dirty="0" err="1" smtClean="0"/>
              <a:t>l’entrée</a:t>
            </a:r>
            <a:r>
              <a:rPr lang="en-US" sz="2000" dirty="0" smtClean="0"/>
              <a:t> de la </a:t>
            </a:r>
            <a:r>
              <a:rPr lang="en-US" sz="2000" dirty="0" err="1" smtClean="0"/>
              <a:t>bibliothèque</a:t>
            </a:r>
            <a:r>
              <a:rPr lang="en-US" sz="2000" dirty="0" smtClean="0"/>
              <a:t> de </a:t>
            </a:r>
            <a:r>
              <a:rPr lang="en-US" sz="2000" dirty="0" err="1" smtClean="0"/>
              <a:t>l’ÉTS</a:t>
            </a:r>
            <a:r>
              <a:rPr lang="en-US" sz="2000" dirty="0" smtClean="0"/>
              <a:t> pour </a:t>
            </a:r>
            <a:r>
              <a:rPr lang="en-US" sz="2000" dirty="0" err="1" smtClean="0"/>
              <a:t>voir</a:t>
            </a:r>
            <a:r>
              <a:rPr lang="en-US" sz="2000" dirty="0" smtClean="0"/>
              <a:t> un </a:t>
            </a:r>
            <a:r>
              <a:rPr lang="en-US" sz="2000" dirty="0" err="1" smtClean="0"/>
              <a:t>écran</a:t>
            </a:r>
            <a:r>
              <a:rPr lang="en-US" sz="2000" dirty="0"/>
              <a:t> de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numerix3d.com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098" name="Picture 2" descr="http://neilnathanson.com/3d02/pics/lenticular-illust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77" y="1156767"/>
            <a:ext cx="5969725" cy="511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4503" y="6361611"/>
            <a:ext cx="692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http://neilnathanson.com/3d02/pics/lenticular-illustration.jpg </a:t>
            </a:r>
          </a:p>
        </p:txBody>
      </p:sp>
    </p:spTree>
    <p:extLst>
      <p:ext uri="{BB962C8B-B14F-4D97-AF65-F5344CB8AC3E}">
        <p14:creationId xmlns:p14="http://schemas.microsoft.com/office/powerpoint/2010/main" val="32904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38100" y="274637"/>
            <a:ext cx="4362681" cy="2942288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Comparaison</a:t>
            </a:r>
            <a:r>
              <a:rPr lang="en-US" sz="3600" dirty="0" smtClean="0"/>
              <a:t> de </a:t>
            </a:r>
            <a:r>
              <a:rPr lang="en-US" sz="3600" dirty="0" err="1" smtClean="0"/>
              <a:t>barrière</a:t>
            </a:r>
            <a:r>
              <a:rPr lang="en-US" sz="3600" dirty="0" smtClean="0"/>
              <a:t> de </a:t>
            </a:r>
            <a:r>
              <a:rPr lang="en-US" sz="3600" dirty="0" err="1" smtClean="0"/>
              <a:t>parallaxe</a:t>
            </a:r>
            <a:r>
              <a:rPr lang="en-US" sz="3600" dirty="0" smtClean="0"/>
              <a:t> et </a:t>
            </a:r>
            <a:r>
              <a:rPr lang="en-US" sz="3600" dirty="0" err="1" smtClean="0"/>
              <a:t>écran</a:t>
            </a:r>
            <a:r>
              <a:rPr lang="en-US" sz="3600" dirty="0" smtClean="0"/>
              <a:t> </a:t>
            </a:r>
            <a:r>
              <a:rPr lang="en-US" sz="3600" dirty="0" err="1" smtClean="0"/>
              <a:t>lenticulaire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5" y="134956"/>
            <a:ext cx="4384714" cy="65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012675" y="6290631"/>
            <a:ext cx="39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en.wikipedia.org/wiki/Parallax_barrier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653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8299"/>
          </a:xfrm>
        </p:spPr>
        <p:txBody>
          <a:bodyPr/>
          <a:lstStyle/>
          <a:p>
            <a:r>
              <a:rPr lang="en-US" dirty="0" err="1" smtClean="0"/>
              <a:t>Écran</a:t>
            </a:r>
            <a:r>
              <a:rPr lang="en-US" dirty="0" smtClean="0"/>
              <a:t> </a:t>
            </a:r>
            <a:r>
              <a:rPr lang="en-US" dirty="0" err="1" smtClean="0"/>
              <a:t>volumique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839" y="4620142"/>
            <a:ext cx="6585332" cy="1850834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(Auto)</a:t>
            </a:r>
            <a:r>
              <a:rPr lang="en-US" sz="2800" dirty="0" err="1" smtClean="0"/>
              <a:t>stéréoscopie</a:t>
            </a:r>
            <a:r>
              <a:rPr lang="en-US" sz="2800" dirty="0"/>
              <a:t> </a:t>
            </a:r>
            <a:r>
              <a:rPr lang="en-US" sz="2800" dirty="0" smtClean="0"/>
              <a:t>+ </a:t>
            </a:r>
            <a:r>
              <a:rPr lang="en-US" sz="2800" dirty="0" err="1" smtClean="0"/>
              <a:t>vergence</a:t>
            </a:r>
            <a:r>
              <a:rPr lang="en-US" sz="2800" dirty="0" smtClean="0"/>
              <a:t> + accommodation</a:t>
            </a:r>
            <a:br>
              <a:rPr lang="en-US" sz="2800" dirty="0" smtClean="0"/>
            </a:br>
            <a:r>
              <a:rPr lang="en-US" sz="2800" dirty="0" smtClean="0"/>
              <a:t>+ </a:t>
            </a:r>
            <a:r>
              <a:rPr lang="en-US" sz="2800" dirty="0" err="1" smtClean="0"/>
              <a:t>suivi</a:t>
            </a:r>
            <a:r>
              <a:rPr lang="en-US" sz="2800" dirty="0" smtClean="0"/>
              <a:t> de la tête + </a:t>
            </a:r>
            <a:r>
              <a:rPr lang="en-US" sz="2800" dirty="0" err="1" smtClean="0"/>
              <a:t>vue</a:t>
            </a:r>
            <a:r>
              <a:rPr lang="en-US" sz="2800" dirty="0" smtClean="0"/>
              <a:t> </a:t>
            </a:r>
            <a:r>
              <a:rPr lang="en-US" sz="2800" dirty="0" err="1" smtClean="0"/>
              <a:t>partageable</a:t>
            </a:r>
            <a:r>
              <a:rPr lang="en-US" sz="2800" dirty="0" smtClean="0"/>
              <a:t>!</a:t>
            </a:r>
          </a:p>
          <a:p>
            <a:r>
              <a:rPr lang="en-US" sz="2800" dirty="0" smtClean="0"/>
              <a:t>Pas possible de </a:t>
            </a:r>
            <a:r>
              <a:rPr lang="en-US" sz="2800" dirty="0" err="1" smtClean="0"/>
              <a:t>montrer</a:t>
            </a:r>
            <a:r>
              <a:rPr lang="en-US" sz="2800" dirty="0" smtClean="0"/>
              <a:t> de </a:t>
            </a:r>
            <a:r>
              <a:rPr lang="en-US" sz="2800" dirty="0" err="1" smtClean="0"/>
              <a:t>l’occlusion</a:t>
            </a:r>
            <a:r>
              <a:rPr lang="en-US" sz="2800" dirty="0" smtClean="0"/>
              <a:t>,</a:t>
            </a:r>
            <a:br>
              <a:rPr lang="en-US" sz="2800" dirty="0" smtClean="0"/>
            </a:br>
            <a:r>
              <a:rPr lang="en-US" sz="2800" dirty="0" err="1" smtClean="0"/>
              <a:t>ni</a:t>
            </a:r>
            <a:r>
              <a:rPr lang="en-US" sz="2800" dirty="0" smtClean="0"/>
              <a:t> de </a:t>
            </a:r>
            <a:r>
              <a:rPr lang="en-US" sz="2800" dirty="0" err="1" smtClean="0"/>
              <a:t>lissage</a:t>
            </a:r>
            <a:r>
              <a:rPr lang="en-US" sz="2800" dirty="0" smtClean="0"/>
              <a:t>, </a:t>
            </a:r>
            <a:r>
              <a:rPr lang="en-US" sz="2800" dirty="0" err="1" smtClean="0"/>
              <a:t>ni</a:t>
            </a:r>
            <a:r>
              <a:rPr lang="en-US" sz="2800" dirty="0" smtClean="0"/>
              <a:t> </a:t>
            </a:r>
            <a:r>
              <a:rPr lang="en-US" sz="2800" dirty="0" err="1" smtClean="0"/>
              <a:t>d’ombres</a:t>
            </a:r>
            <a:endParaRPr lang="en-US" sz="2800" dirty="0" smtClean="0"/>
          </a:p>
          <a:p>
            <a:r>
              <a:rPr lang="en-US" sz="2800" dirty="0" smtClean="0"/>
              <a:t>Pas possible </a:t>
            </a:r>
            <a:r>
              <a:rPr lang="en-US" sz="2800" dirty="0" err="1" smtClean="0"/>
              <a:t>d’exploiter</a:t>
            </a:r>
            <a:r>
              <a:rPr lang="en-US" sz="2800" dirty="0" smtClean="0"/>
              <a:t> des </a:t>
            </a:r>
            <a:r>
              <a:rPr lang="en-US" sz="2800" dirty="0" err="1" smtClean="0"/>
              <a:t>effets</a:t>
            </a:r>
            <a:r>
              <a:rPr lang="en-US" sz="2800" dirty="0" smtClean="0"/>
              <a:t> de perspective pour </a:t>
            </a:r>
            <a:r>
              <a:rPr lang="en-US" sz="2800" dirty="0" err="1" smtClean="0"/>
              <a:t>montrer</a:t>
            </a:r>
            <a:r>
              <a:rPr lang="en-US" sz="2800" dirty="0" smtClean="0"/>
              <a:t> des </a:t>
            </a:r>
            <a:r>
              <a:rPr lang="en-US" sz="2800" dirty="0" err="1" smtClean="0"/>
              <a:t>objets</a:t>
            </a:r>
            <a:r>
              <a:rPr lang="en-US" sz="2800" dirty="0" smtClean="0"/>
              <a:t> de </a:t>
            </a:r>
            <a:r>
              <a:rPr lang="en-US" sz="2800" dirty="0" err="1" smtClean="0"/>
              <a:t>tailles</a:t>
            </a:r>
            <a:r>
              <a:rPr lang="en-US" sz="2800" dirty="0" smtClean="0"/>
              <a:t> </a:t>
            </a:r>
            <a:r>
              <a:rPr lang="en-US" sz="2800" dirty="0" err="1" smtClean="0"/>
              <a:t>très</a:t>
            </a:r>
            <a:r>
              <a:rPr lang="en-US" sz="2800" dirty="0" smtClean="0"/>
              <a:t> </a:t>
            </a:r>
            <a:r>
              <a:rPr lang="en-US" sz="2800" dirty="0" err="1" smtClean="0"/>
              <a:t>différentes</a:t>
            </a:r>
            <a:r>
              <a:rPr lang="en-US" sz="2800" dirty="0" smtClean="0"/>
              <a:t> </a:t>
            </a:r>
            <a:r>
              <a:rPr lang="en-US" sz="2800" dirty="0" err="1" smtClean="0"/>
              <a:t>comme</a:t>
            </a:r>
            <a:r>
              <a:rPr lang="en-US" sz="2800" dirty="0" smtClean="0"/>
              <a:t> </a:t>
            </a:r>
            <a:r>
              <a:rPr lang="en-US" sz="2800" dirty="0" err="1" smtClean="0"/>
              <a:t>ici</a:t>
            </a:r>
            <a:endParaRPr lang="en-US" sz="2800" dirty="0"/>
          </a:p>
        </p:txBody>
      </p:sp>
      <p:pic>
        <p:nvPicPr>
          <p:cNvPr id="4" name="Picture 3" descr="perspec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856562"/>
            <a:ext cx="5334000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 descr="perspect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1618562"/>
            <a:ext cx="5562600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16943" y="856562"/>
            <a:ext cx="25779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err="1" smtClean="0">
                <a:solidFill>
                  <a:srgbClr val="000000"/>
                </a:solidFill>
              </a:rPr>
              <a:t>Perspecta</a:t>
            </a:r>
            <a:r>
              <a:rPr lang="en-US" altLang="en-US" sz="1400" dirty="0" smtClean="0">
                <a:solidFill>
                  <a:srgbClr val="000000"/>
                </a:solidFill>
              </a:rPr>
              <a:t> display</a:t>
            </a:r>
            <a:br>
              <a:rPr lang="en-US" altLang="en-US" sz="1400" dirty="0" smtClean="0">
                <a:solidFill>
                  <a:srgbClr val="000000"/>
                </a:solidFill>
              </a:rPr>
            </a:br>
            <a:r>
              <a:rPr lang="en-US" altLang="en-US" sz="1400" dirty="0" smtClean="0">
                <a:solidFill>
                  <a:srgbClr val="000000"/>
                </a:solidFill>
              </a:rPr>
              <a:t>www.actuality-systems.com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99" y="4296578"/>
            <a:ext cx="2391675" cy="239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6224530" y="5982159"/>
            <a:ext cx="276569" cy="132203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 rot="16200000">
            <a:off x="7046643" y="4727633"/>
            <a:ext cx="3999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http://cdn.instantshift.com/media/uploads/2010/08/beofpp.jpg</a:t>
            </a:r>
          </a:p>
        </p:txBody>
      </p:sp>
    </p:spTree>
    <p:extLst>
      <p:ext uri="{BB962C8B-B14F-4D97-AF65-F5344CB8AC3E}">
        <p14:creationId xmlns:p14="http://schemas.microsoft.com/office/powerpoint/2010/main" val="147867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689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Techniques </a:t>
            </a:r>
            <a:r>
              <a:rPr lang="en-US" altLang="en-US" dirty="0" err="1"/>
              <a:t>d’interaction</a:t>
            </a:r>
            <a:r>
              <a:rPr lang="en-US" altLang="en-US" dirty="0"/>
              <a:t> pour </a:t>
            </a:r>
            <a:r>
              <a:rPr lang="en-US" altLang="en-US" dirty="0" err="1"/>
              <a:t>écran</a:t>
            </a:r>
            <a:r>
              <a:rPr lang="en-US" altLang="en-US" dirty="0"/>
              <a:t> </a:t>
            </a:r>
            <a:r>
              <a:rPr lang="en-US" altLang="en-US" dirty="0" err="1"/>
              <a:t>volumique</a:t>
            </a:r>
            <a:r>
              <a:rPr lang="en-US" altLang="en-US" dirty="0"/>
              <a:t> (Grossman et al. 2004)</a:t>
            </a:r>
            <a:endParaRPr lang="en-US" dirty="0"/>
          </a:p>
        </p:txBody>
      </p:sp>
      <p:pic>
        <p:nvPicPr>
          <p:cNvPr id="7" name="Picture 4" descr="grossman2004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59" y="1471726"/>
            <a:ext cx="7315200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 rot="16200000">
            <a:off x="-2951947" y="2951947"/>
            <a:ext cx="6858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Article</a:t>
            </a:r>
            <a:r>
              <a:rPr lang="en-US" sz="1400" dirty="0"/>
              <a:t>: </a:t>
            </a: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scholar.google.ca/scholar?q=grossman+wigdor+balakrishnan+multi-finger+gestural+interaction+3d+volumetric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err="1" smtClean="0"/>
              <a:t>Vidéo</a:t>
            </a:r>
            <a:r>
              <a:rPr lang="en-US" sz="1400" dirty="0" smtClean="0"/>
              <a:t>: </a:t>
            </a:r>
            <a:r>
              <a:rPr lang="en-US" altLang="en-US" sz="1400" dirty="0" smtClean="0">
                <a:solidFill>
                  <a:srgbClr val="000000"/>
                </a:solidFill>
                <a:hlinkClick r:id="rId4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hlinkClick r:id="rId4"/>
              </a:rPr>
              <a:t>://www.dgp.toronto.edu/~tovi/videos/uist2004_volumetric.avi</a:t>
            </a: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/>
              <a:t> </a:t>
            </a:r>
            <a:r>
              <a:rPr lang="en-US" sz="1400" dirty="0"/>
              <a:t>;</a:t>
            </a:r>
            <a:br>
              <a:rPr lang="en-US" sz="1400" dirty="0"/>
            </a:br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www.acm.org/uist/archive/videos/2004/p61-grossman.mov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268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Techniques </a:t>
            </a:r>
            <a:r>
              <a:rPr lang="en-US" altLang="en-US" dirty="0" err="1"/>
              <a:t>d’interaction</a:t>
            </a:r>
            <a:r>
              <a:rPr lang="en-US" altLang="en-US" dirty="0"/>
              <a:t> pour </a:t>
            </a:r>
            <a:r>
              <a:rPr lang="en-US" altLang="en-US" dirty="0" err="1"/>
              <a:t>écran</a:t>
            </a:r>
            <a:r>
              <a:rPr lang="en-US" altLang="en-US" dirty="0"/>
              <a:t> </a:t>
            </a:r>
            <a:r>
              <a:rPr lang="en-US" altLang="en-US" dirty="0" err="1"/>
              <a:t>volumique</a:t>
            </a:r>
            <a:r>
              <a:rPr lang="en-US" altLang="en-US" dirty="0"/>
              <a:t> (Grossman et al. 2004)</a:t>
            </a:r>
            <a:endParaRPr lang="en-US" dirty="0"/>
          </a:p>
        </p:txBody>
      </p:sp>
      <p:pic>
        <p:nvPicPr>
          <p:cNvPr id="4" name="Picture 4" descr="grossman2004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99281"/>
            <a:ext cx="60960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grossman2004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99281"/>
            <a:ext cx="32797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83045" y="5665266"/>
            <a:ext cx="792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Article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scholar.google.ca/scholar?q=grossman+wigdor+balakrishnan+multi-finger+gestural+interaction+3d+volumetric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Vidéo</a:t>
            </a:r>
            <a:r>
              <a:rPr lang="en-US" dirty="0" smtClean="0"/>
              <a:t>: </a:t>
            </a:r>
            <a:r>
              <a:rPr lang="en-US" altLang="en-US" dirty="0" smtClean="0">
                <a:solidFill>
                  <a:srgbClr val="000000"/>
                </a:solidFill>
                <a:hlinkClick r:id="rId5"/>
              </a:rPr>
              <a:t>http</a:t>
            </a:r>
            <a:r>
              <a:rPr lang="en-US" altLang="en-US" dirty="0">
                <a:solidFill>
                  <a:srgbClr val="000000"/>
                </a:solidFill>
                <a:hlinkClick r:id="rId5"/>
              </a:rPr>
              <a:t>://www.dgp.toronto.edu/~tovi/videos/uist2004_volumetric.avi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dirty="0" smtClean="0"/>
              <a:t> </a:t>
            </a:r>
            <a:r>
              <a:rPr lang="en-US" dirty="0"/>
              <a:t>;</a:t>
            </a:r>
            <a:br>
              <a:rPr lang="en-US" dirty="0"/>
            </a:b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www.acm.org/uist/archive/videos/2004/p61-grossman.mov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3214"/>
          </a:xfrm>
        </p:spPr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Petits</a:t>
            </a:r>
            <a:r>
              <a:rPr lang="en-US" dirty="0" smtClean="0"/>
              <a:t>) </a:t>
            </a:r>
            <a:r>
              <a:rPr lang="en-US" dirty="0" err="1" smtClean="0"/>
              <a:t>écrans</a:t>
            </a:r>
            <a:r>
              <a:rPr lang="en-US" dirty="0" smtClean="0"/>
              <a:t> </a:t>
            </a:r>
            <a:r>
              <a:rPr lang="en-US" dirty="0" err="1" smtClean="0"/>
              <a:t>volumiques</a:t>
            </a:r>
            <a:endParaRPr lang="en-US" dirty="0"/>
          </a:p>
        </p:txBody>
      </p:sp>
      <p:pic>
        <p:nvPicPr>
          <p:cNvPr id="4" name="Picture 3" descr="volumetricPl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47307"/>
            <a:ext cx="37719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olumetric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823507"/>
            <a:ext cx="32226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olumetricWhate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7307"/>
            <a:ext cx="2879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4766857"/>
            <a:ext cx="20574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338110" y="5343177"/>
            <a:ext cx="557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</a:rPr>
              <a:t>Elizabeth Downing, </a:t>
            </a:r>
            <a:r>
              <a:rPr lang="en-US" altLang="en-US" sz="2400" dirty="0">
                <a:solidFill>
                  <a:srgbClr val="000000"/>
                </a:solidFill>
                <a:hlinkClick r:id="rId6"/>
              </a:rPr>
              <a:t>http://</a:t>
            </a:r>
            <a:r>
              <a:rPr lang="en-US" altLang="en-US" sz="2400" dirty="0" smtClean="0">
                <a:solidFill>
                  <a:srgbClr val="000000"/>
                </a:solidFill>
                <a:hlinkClick r:id="rId6"/>
              </a:rPr>
              <a:t>www.3dtl.com</a:t>
            </a:r>
            <a:r>
              <a:rPr lang="en-US" altLang="en-US" sz="2400" dirty="0" smtClean="0">
                <a:solidFill>
                  <a:srgbClr val="000000"/>
                </a:solidFill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86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0317"/>
          </a:xfrm>
        </p:spPr>
        <p:txBody>
          <a:bodyPr/>
          <a:lstStyle/>
          <a:p>
            <a:r>
              <a:rPr lang="en-US" dirty="0" smtClean="0"/>
              <a:t>Lunettes </a:t>
            </a:r>
            <a:r>
              <a:rPr lang="en-US" dirty="0" err="1" smtClean="0"/>
              <a:t>stéréoscopiques</a:t>
            </a:r>
            <a:r>
              <a:rPr lang="en-US" dirty="0" smtClean="0"/>
              <a:t> 3D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1228" y="830318"/>
            <a:ext cx="8776138" cy="569660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Lunettes de </a:t>
            </a:r>
            <a:r>
              <a:rPr lang="en-US" dirty="0" err="1"/>
              <a:t>réalité</a:t>
            </a:r>
            <a:r>
              <a:rPr lang="en-US" dirty="0"/>
              <a:t> </a:t>
            </a:r>
            <a:r>
              <a:rPr lang="en-US" dirty="0" err="1"/>
              <a:t>virtuelle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Oculus </a:t>
            </a:r>
            <a:r>
              <a:rPr lang="en-US" dirty="0" smtClean="0"/>
              <a:t>Rift (</a:t>
            </a:r>
            <a:r>
              <a:rPr lang="en-US" b="1" dirty="0" err="1" smtClean="0"/>
              <a:t>acheté</a:t>
            </a:r>
            <a:r>
              <a:rPr lang="en-US" b="1" dirty="0" smtClean="0"/>
              <a:t> par Facebook pour 2G$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HTC Vive</a:t>
            </a:r>
          </a:p>
          <a:p>
            <a:pPr lvl="1"/>
            <a:r>
              <a:rPr lang="en-US" dirty="0" smtClean="0"/>
              <a:t>PlayStation VR (</a:t>
            </a:r>
            <a:r>
              <a:rPr lang="en-US" dirty="0" err="1" smtClean="0"/>
              <a:t>anciennement</a:t>
            </a:r>
            <a:r>
              <a:rPr lang="en-US" dirty="0" smtClean="0"/>
              <a:t> “Project Morpheus”) </a:t>
            </a:r>
            <a:r>
              <a:rPr lang="en-US" dirty="0"/>
              <a:t>de Sony</a:t>
            </a:r>
          </a:p>
          <a:p>
            <a:pPr lvl="1"/>
            <a:r>
              <a:rPr lang="en-US" dirty="0" smtClean="0"/>
              <a:t>Samsung </a:t>
            </a:r>
            <a:r>
              <a:rPr lang="en-US" dirty="0"/>
              <a:t>Gear VR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en.wikipedia.org/wiki/Samsung_Gear_VR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Google </a:t>
            </a:r>
            <a:r>
              <a:rPr lang="en-US" dirty="0"/>
              <a:t>Cardboard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en.wikipedia.org/wiki/Google_Cardboard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Lunettes </a:t>
            </a:r>
            <a:r>
              <a:rPr lang="en-US" dirty="0"/>
              <a:t>de </a:t>
            </a:r>
            <a:r>
              <a:rPr lang="en-US" dirty="0" err="1"/>
              <a:t>réalité</a:t>
            </a:r>
            <a:r>
              <a:rPr lang="en-US" dirty="0"/>
              <a:t> </a:t>
            </a:r>
            <a:r>
              <a:rPr lang="en-US" dirty="0" err="1"/>
              <a:t>augmentée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Microsoft </a:t>
            </a:r>
            <a:r>
              <a:rPr lang="en-US" dirty="0" err="1"/>
              <a:t>HoloLens</a:t>
            </a:r>
            <a:endParaRPr lang="en-US" dirty="0"/>
          </a:p>
          <a:p>
            <a:pPr lvl="1"/>
            <a:r>
              <a:rPr lang="en-US" dirty="0"/>
              <a:t>Meta 2 </a:t>
            </a:r>
            <a:r>
              <a:rPr lang="en-US" dirty="0">
                <a:hlinkClick r:id="rId4"/>
              </a:rPr>
              <a:t>http://www.metavision.com/</a:t>
            </a:r>
            <a:endParaRPr lang="en-US" dirty="0"/>
          </a:p>
          <a:p>
            <a:pPr lvl="1"/>
            <a:r>
              <a:rPr lang="en-US" dirty="0" smtClean="0"/>
              <a:t>Magic Leap (</a:t>
            </a:r>
            <a:r>
              <a:rPr lang="en-US" b="1" dirty="0" err="1" smtClean="0"/>
              <a:t>dans</a:t>
            </a:r>
            <a:r>
              <a:rPr lang="en-US" b="1" dirty="0" smtClean="0"/>
              <a:t> </a:t>
            </a:r>
            <a:r>
              <a:rPr lang="en-US" b="1" dirty="0" err="1" smtClean="0"/>
              <a:t>lequel</a:t>
            </a:r>
            <a:r>
              <a:rPr lang="en-US" b="1" dirty="0" smtClean="0"/>
              <a:t> Google a </a:t>
            </a:r>
            <a:r>
              <a:rPr lang="en-US" b="1" dirty="0" err="1" smtClean="0"/>
              <a:t>investi</a:t>
            </a:r>
            <a:r>
              <a:rPr lang="en-US" b="1" dirty="0" smtClean="0"/>
              <a:t> &gt; 500M$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Sulon</a:t>
            </a:r>
            <a:r>
              <a:rPr lang="en-US" dirty="0" smtClean="0"/>
              <a:t> </a:t>
            </a:r>
            <a:r>
              <a:rPr lang="en-US" dirty="0"/>
              <a:t>Cortex </a:t>
            </a:r>
            <a:r>
              <a:rPr lang="en-US" dirty="0">
                <a:hlinkClick r:id="rId5"/>
              </a:rPr>
              <a:t>http://sulontechnologies.com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(</a:t>
            </a:r>
            <a:r>
              <a:rPr lang="en-US" dirty="0" err="1" smtClean="0"/>
              <a:t>entreprise</a:t>
            </a:r>
            <a:r>
              <a:rPr lang="en-US" dirty="0" smtClean="0"/>
              <a:t> à </a:t>
            </a:r>
            <a:r>
              <a:rPr lang="en-US" b="1" dirty="0" smtClean="0"/>
              <a:t>Toronto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Avegant</a:t>
            </a:r>
            <a:r>
              <a:rPr lang="en-US" dirty="0" smtClean="0"/>
              <a:t> </a:t>
            </a:r>
            <a:r>
              <a:rPr lang="en-US" dirty="0">
                <a:hlinkClick r:id="rId6"/>
              </a:rPr>
              <a:t>https://www.avegant.com/</a:t>
            </a:r>
            <a:endParaRPr lang="en-US" dirty="0"/>
          </a:p>
          <a:p>
            <a:pPr lvl="1"/>
            <a:r>
              <a:rPr lang="en-US" dirty="0" smtClean="0"/>
              <a:t>SEER</a:t>
            </a:r>
            <a:r>
              <a:rPr lang="en-US" dirty="0"/>
              <a:t>: </a:t>
            </a: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www.kickstarter.com/projects/1942860935/seer-the-first-ar-helmet-that-makes-you-a-real-iro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 smtClean="0"/>
              <a:t>Hybride</a:t>
            </a:r>
            <a:endParaRPr lang="en-US" dirty="0" smtClean="0"/>
          </a:p>
          <a:p>
            <a:pPr lvl="1"/>
            <a:r>
              <a:rPr lang="en-US" dirty="0" smtClean="0"/>
              <a:t>Totem de </a:t>
            </a:r>
            <a:r>
              <a:rPr lang="en-US" dirty="0" err="1" smtClean="0"/>
              <a:t>Vrvana</a:t>
            </a:r>
            <a:r>
              <a:rPr lang="en-US" dirty="0" smtClean="0"/>
              <a:t> (</a:t>
            </a:r>
            <a:r>
              <a:rPr lang="en-US" dirty="0" err="1" smtClean="0"/>
              <a:t>entreprise</a:t>
            </a:r>
            <a:r>
              <a:rPr lang="en-US" dirty="0" smtClean="0"/>
              <a:t> à </a:t>
            </a:r>
            <a:r>
              <a:rPr lang="en-US" b="1" dirty="0" smtClean="0"/>
              <a:t>Montréal, </a:t>
            </a:r>
            <a:r>
              <a:rPr lang="en-US" b="1" dirty="0" err="1" smtClean="0"/>
              <a:t>acheté</a:t>
            </a:r>
            <a:r>
              <a:rPr lang="en-US" b="1" dirty="0" smtClean="0"/>
              <a:t> par Apple pour 30M$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67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685800"/>
          </a:xfrm>
        </p:spPr>
        <p:txBody>
          <a:bodyPr/>
          <a:lstStyle/>
          <a:p>
            <a:r>
              <a:rPr lang="en-CA" altLang="en-US" sz="3200" smtClean="0">
                <a:latin typeface="Calibri" panose="020F0502020204030204" pitchFamily="34" charset="0"/>
                <a:cs typeface="Calibri" panose="020F0502020204030204" pitchFamily="34" charset="0"/>
              </a:rPr>
              <a:t>Exercise: </a:t>
            </a:r>
            <a:r>
              <a:rPr lang="en-CA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comparez</a:t>
            </a:r>
            <a:r>
              <a:rPr lang="en-CA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quelques</a:t>
            </a:r>
            <a:r>
              <a:rPr lang="en-CA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dispositifs</a:t>
            </a:r>
            <a:r>
              <a:rPr lang="en-CA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sortie 3D</a:t>
            </a:r>
          </a:p>
        </p:txBody>
      </p:sp>
      <p:sp>
        <p:nvSpPr>
          <p:cNvPr id="30723" name="Espace réservé du contenu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4800600"/>
          </a:xfrm>
        </p:spPr>
        <p:txBody>
          <a:bodyPr/>
          <a:lstStyle/>
          <a:p>
            <a:r>
              <a:rPr lang="en-CA" alt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Critères</a:t>
            </a:r>
            <a:r>
              <a:rPr lang="en-CA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alt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comparaison</a:t>
            </a:r>
            <a:r>
              <a:rPr lang="en-CA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Stéréoscopie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lvl="1"/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Vergence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lvl="1"/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Accommodation ?</a:t>
            </a:r>
          </a:p>
          <a:p>
            <a:pPr lvl="1"/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Répond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aux </a:t>
            </a:r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mouvements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 tête ?</a:t>
            </a:r>
          </a:p>
          <a:p>
            <a:pPr lvl="1"/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Plusieurs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utilisateurs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peuvent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partager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vue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sans </a:t>
            </a:r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dépenser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beaucoup plus </a:t>
            </a:r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d’argent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r>
              <a:rPr lang="en-CA" alt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Dispositifs</a:t>
            </a:r>
            <a:r>
              <a:rPr lang="en-CA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à comparer :</a:t>
            </a:r>
          </a:p>
          <a:p>
            <a:pPr lvl="1"/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Écran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LCD normal</a:t>
            </a:r>
          </a:p>
          <a:p>
            <a:pPr lvl="1"/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Lunettes à </a:t>
            </a:r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obturation</a:t>
            </a:r>
            <a:endParaRPr lang="en-CA" alt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Cinema 3D de LG</a:t>
            </a:r>
          </a:p>
          <a:p>
            <a:pPr lvl="1"/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Boom Chameleon</a:t>
            </a:r>
          </a:p>
          <a:p>
            <a:pPr lvl="1"/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Head-mounted display</a:t>
            </a:r>
          </a:p>
          <a:p>
            <a:pPr lvl="1"/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Écran</a:t>
            </a:r>
            <a:r>
              <a:rPr lang="en-CA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volumique</a:t>
            </a:r>
            <a:endParaRPr lang="en-CA" alt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CA" alt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CA" alt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60846"/>
              </p:ext>
            </p:extLst>
          </p:nvPr>
        </p:nvGraphicFramePr>
        <p:xfrm>
          <a:off x="304800" y="893618"/>
          <a:ext cx="84582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Stéréoscopie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Vergence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Accom-modation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Répond aux mouvements de la tête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Partageable</a:t>
                      </a:r>
                      <a:r>
                        <a:rPr lang="en-CA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sans </a:t>
                      </a:r>
                      <a:r>
                        <a:rPr lang="en-CA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dépenser</a:t>
                      </a:r>
                      <a:r>
                        <a:rPr lang="en-CA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beaucoup plus </a:t>
                      </a:r>
                      <a:r>
                        <a:rPr lang="en-CA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d’argent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Écran</a:t>
                      </a:r>
                      <a:r>
                        <a:rPr lang="en-CA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LCD normal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Lunettes à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obturation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Cinéma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3D de LG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Boom Chameleon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Head-Mounted Display (HMD)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Écran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volumique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9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796"/>
            <a:ext cx="8229600" cy="850106"/>
          </a:xfrm>
        </p:spPr>
        <p:txBody>
          <a:bodyPr/>
          <a:lstStyle/>
          <a:p>
            <a:r>
              <a:rPr lang="en-US" dirty="0" err="1" smtClean="0"/>
              <a:t>Pourquoi</a:t>
            </a:r>
            <a:r>
              <a:rPr lang="en-US" dirty="0" smtClean="0"/>
              <a:t> </a:t>
            </a:r>
            <a:r>
              <a:rPr lang="en-US" dirty="0" err="1" smtClean="0"/>
              <a:t>utiliser</a:t>
            </a:r>
            <a:r>
              <a:rPr lang="en-US" dirty="0" smtClean="0"/>
              <a:t> le 3D 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8721"/>
            <a:ext cx="9144000" cy="3528392"/>
          </a:xfrm>
        </p:spPr>
        <p:txBody>
          <a:bodyPr/>
          <a:lstStyle/>
          <a:p>
            <a:r>
              <a:rPr lang="fr-FR" dirty="0"/>
              <a:t>Pour montrer des objets ou des environnements qui ont intrinsèquement une forme en 3D (des plans </a:t>
            </a:r>
            <a:r>
              <a:rPr lang="fr-FR" dirty="0" smtClean="0"/>
              <a:t>architecturaux, </a:t>
            </a:r>
            <a:r>
              <a:rPr lang="fr-FR" dirty="0"/>
              <a:t>plans industriels, …).  Exemples:</a:t>
            </a:r>
          </a:p>
          <a:p>
            <a:pPr lvl="1"/>
            <a:r>
              <a:rPr lang="fr-FR" dirty="0"/>
              <a:t>Un design d’automobile</a:t>
            </a:r>
          </a:p>
          <a:p>
            <a:pPr lvl="1"/>
            <a:r>
              <a:rPr lang="fr-FR" dirty="0"/>
              <a:t>Une image médicale 3D</a:t>
            </a:r>
          </a:p>
          <a:p>
            <a:pPr lvl="1"/>
            <a:r>
              <a:rPr lang="fr-FR" dirty="0"/>
              <a:t>La réalité virtuelle pour magasiner un nouveau design d'intérieur pour votre domicile</a:t>
            </a:r>
            <a:endParaRPr lang="en-US" dirty="0"/>
          </a:p>
        </p:txBody>
      </p:sp>
      <p:sp>
        <p:nvSpPr>
          <p:cNvPr id="8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28" y="4437113"/>
            <a:ext cx="3432462" cy="2401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536" y="4103093"/>
            <a:ext cx="1580717" cy="269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12244"/>
              </p:ext>
            </p:extLst>
          </p:nvPr>
        </p:nvGraphicFramePr>
        <p:xfrm>
          <a:off x="304800" y="915748"/>
          <a:ext cx="84582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Stéréoscopie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Vergence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Accom-modation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Répond aux mouvements de la tête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Partageable</a:t>
                      </a:r>
                      <a:r>
                        <a:rPr lang="en-CA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sans </a:t>
                      </a:r>
                      <a:r>
                        <a:rPr lang="en-CA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dépenser</a:t>
                      </a:r>
                      <a:r>
                        <a:rPr lang="en-CA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beaucoup plus </a:t>
                      </a:r>
                      <a:r>
                        <a:rPr lang="en-CA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d’argent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Écran</a:t>
                      </a:r>
                      <a:r>
                        <a:rPr lang="en-CA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LCD normal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l’autre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Lunettes à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obturation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Oui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Possible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Possible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 (le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coût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des lunettes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n’est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pas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négligeable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Cinéma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3D de LG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Oui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Possible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l’autre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Boom Chameleon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l’autre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Head-Mounted Display (HMD)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Oui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Possible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Possible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Écran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volumique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Oui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Oui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Oui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Oui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Oui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19475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r>
              <a:rPr lang="en-US" sz="6600" dirty="0" err="1" smtClean="0"/>
              <a:t>Matériel</a:t>
            </a:r>
            <a:r>
              <a:rPr lang="en-US" sz="6600" dirty="0" smtClean="0"/>
              <a:t> </a:t>
            </a:r>
            <a:r>
              <a:rPr lang="en-US" sz="6600" dirty="0" err="1" smtClean="0"/>
              <a:t>d’entrée</a:t>
            </a:r>
            <a:r>
              <a:rPr lang="en-US" sz="6600" dirty="0" smtClean="0"/>
              <a:t> 3D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226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Spaceball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; Logitech Magellan</a:t>
            </a:r>
          </a:p>
        </p:txBody>
      </p:sp>
      <p:pic>
        <p:nvPicPr>
          <p:cNvPr id="16387" name="Picture 5" descr="I1666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676400"/>
            <a:ext cx="3962400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533400" y="5257800"/>
            <a:ext cx="8077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Avantage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degrés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liberté</a:t>
            </a:r>
            <a:endParaRPr lang="en-US" altLang="en-US" sz="24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Inconvénient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Contrôle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taux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(=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contrôle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vitesse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lieu de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contrôle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position</a:t>
            </a:r>
          </a:p>
        </p:txBody>
      </p:sp>
      <p:pic>
        <p:nvPicPr>
          <p:cNvPr id="16389" name="Picture 9" descr="space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50292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11"/>
          <p:cNvSpPr txBox="1">
            <a:spLocks noChangeArrowheads="1"/>
          </p:cNvSpPr>
          <p:nvPr/>
        </p:nvSpPr>
        <p:spPr bwMode="auto">
          <a:xfrm>
            <a:off x="838200" y="4495800"/>
            <a:ext cx="3352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http://www.alsos.com/Products/Devices/SpaceBall.html</a:t>
            </a:r>
          </a:p>
        </p:txBody>
      </p:sp>
    </p:spTree>
    <p:extLst>
      <p:ext uri="{BB962C8B-B14F-4D97-AF65-F5344CB8AC3E}">
        <p14:creationId xmlns:p14="http://schemas.microsoft.com/office/powerpoint/2010/main" val="13686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285875"/>
          </a:xfrm>
        </p:spPr>
        <p:txBody>
          <a:bodyPr/>
          <a:lstStyle/>
          <a:p>
            <a:r>
              <a:rPr lang="fr-CA" altLang="en-US" sz="4000" smtClean="0"/>
              <a:t>Périphériques de pointage</a:t>
            </a:r>
            <a:br>
              <a:rPr lang="fr-CA" altLang="en-US" sz="4000" smtClean="0"/>
            </a:br>
            <a:r>
              <a:rPr lang="fr-CA" altLang="en-US" sz="4000" smtClean="0"/>
              <a:t>à contrôle de vitesse, pour le 3D</a:t>
            </a:r>
          </a:p>
        </p:txBody>
      </p:sp>
      <p:pic>
        <p:nvPicPr>
          <p:cNvPr id="50179" name="Picture 2" descr="http://www.schrotthal.de/sgi/misc/spaceb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357313"/>
            <a:ext cx="2000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ZoneTexte 4"/>
          <p:cNvSpPr txBox="1">
            <a:spLocks noChangeArrowheads="1"/>
          </p:cNvSpPr>
          <p:nvPr/>
        </p:nvSpPr>
        <p:spPr bwMode="auto">
          <a:xfrm>
            <a:off x="1071563" y="307181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Spaceball</a:t>
            </a:r>
          </a:p>
        </p:txBody>
      </p:sp>
      <p:pic>
        <p:nvPicPr>
          <p:cNvPr id="50181" name="Picture 4" descr="spacem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357313"/>
            <a:ext cx="17033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ZoneTexte 6"/>
          <p:cNvSpPr txBox="1">
            <a:spLocks noChangeArrowheads="1"/>
          </p:cNvSpPr>
          <p:nvPr/>
        </p:nvSpPr>
        <p:spPr bwMode="auto">
          <a:xfrm>
            <a:off x="3714750" y="3286125"/>
            <a:ext cx="1643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Spacemouse</a:t>
            </a:r>
          </a:p>
        </p:txBody>
      </p:sp>
      <p:pic>
        <p:nvPicPr>
          <p:cNvPr id="50183" name="Picture 6" descr="Spaceb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357313"/>
            <a:ext cx="221456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ZoneTexte 8"/>
          <p:cNvSpPr txBox="1">
            <a:spLocks noChangeArrowheads="1"/>
          </p:cNvSpPr>
          <p:nvPr/>
        </p:nvSpPr>
        <p:spPr bwMode="auto">
          <a:xfrm>
            <a:off x="6143625" y="3143250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Spaceball 5000</a:t>
            </a:r>
          </a:p>
        </p:txBody>
      </p:sp>
      <p:pic>
        <p:nvPicPr>
          <p:cNvPr id="50185" name="Picture 8" descr="http://radiography.tees.ac.uk/soh_research/img/magell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43313"/>
            <a:ext cx="12827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ZoneTexte 11"/>
          <p:cNvSpPr txBox="1">
            <a:spLocks noChangeArrowheads="1"/>
          </p:cNvSpPr>
          <p:nvPr/>
        </p:nvSpPr>
        <p:spPr bwMode="auto">
          <a:xfrm>
            <a:off x="1214438" y="5715000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Magellan</a:t>
            </a:r>
          </a:p>
        </p:txBody>
      </p:sp>
      <p:pic>
        <p:nvPicPr>
          <p:cNvPr id="50187" name="Picture 10" descr="http://www.dgp.toronto.edu/~gf/papers/PhD%20-%20Graspable%20UIs/Thesis.gf56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714750"/>
            <a:ext cx="18796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071938"/>
            <a:ext cx="1357312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000500"/>
            <a:ext cx="371475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0" name="ZoneTexte 17"/>
          <p:cNvSpPr txBox="1">
            <a:spLocks noChangeArrowheads="1"/>
          </p:cNvSpPr>
          <p:nvPr/>
        </p:nvSpPr>
        <p:spPr bwMode="auto">
          <a:xfrm>
            <a:off x="3786188" y="5786438"/>
            <a:ext cx="2428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SpaceNavigator (60$)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3dconnexion.com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(en 2008)</a:t>
            </a:r>
          </a:p>
        </p:txBody>
      </p:sp>
      <p:sp>
        <p:nvSpPr>
          <p:cNvPr id="50191" name="ZoneTexte 18"/>
          <p:cNvSpPr txBox="1">
            <a:spLocks noChangeArrowheads="1"/>
          </p:cNvSpPr>
          <p:nvPr/>
        </p:nvSpPr>
        <p:spPr bwMode="auto">
          <a:xfrm>
            <a:off x="6429375" y="5786438"/>
            <a:ext cx="2428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D’autres produits de 3dconnexion.com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(en 2008)</a:t>
            </a:r>
          </a:p>
        </p:txBody>
      </p:sp>
    </p:spTree>
    <p:extLst>
      <p:ext uri="{BB962C8B-B14F-4D97-AF65-F5344CB8AC3E}">
        <p14:creationId xmlns:p14="http://schemas.microsoft.com/office/powerpoint/2010/main" val="210850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9" descr="sn_h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735388"/>
            <a:ext cx="370998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11" descr="3dx-spacenavig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372586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12"/>
          <p:cNvSpPr txBox="1">
            <a:spLocks noChangeArrowheads="1"/>
          </p:cNvSpPr>
          <p:nvPr/>
        </p:nvSpPr>
        <p:spPr bwMode="auto">
          <a:xfrm>
            <a:off x="2265363" y="5805488"/>
            <a:ext cx="48958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SpaceNavigator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prstClr val="black"/>
                </a:solidFill>
                <a:latin typeface="Arial" charset="0"/>
                <a:cs typeface="Arial" charset="0"/>
              </a:rPr>
              <a:t>http://www.3dconnexion.com/3dmouse/spacenavigator.php</a:t>
            </a:r>
            <a:endParaRPr lang="en-US" altLang="en-US" sz="100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499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>SpaceNavigator</a:t>
            </a:r>
          </a:p>
        </p:txBody>
      </p:sp>
      <p:pic>
        <p:nvPicPr>
          <p:cNvPr id="84998" name="Picture 4" descr="spacenavigato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50963"/>
            <a:ext cx="3671888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4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564395"/>
          </a:xfrm>
        </p:spPr>
        <p:txBody>
          <a:bodyPr/>
          <a:lstStyle/>
          <a:p>
            <a:r>
              <a:rPr lang="en-US" dirty="0" err="1" smtClean="0"/>
              <a:t>HandNavigator</a:t>
            </a:r>
            <a:r>
              <a:rPr lang="en-US" dirty="0" smtClean="0"/>
              <a:t> (Paul </a:t>
            </a:r>
            <a:r>
              <a:rPr lang="en-US" dirty="0" err="1" smtClean="0"/>
              <a:t>Kry</a:t>
            </a:r>
            <a:r>
              <a:rPr lang="en-US" dirty="0" smtClean="0"/>
              <a:t> et al. 2008)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75" y="1832532"/>
            <a:ext cx="4857025" cy="346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7" y="1832532"/>
            <a:ext cx="4552779" cy="346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71244" y="5769175"/>
            <a:ext cx="845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Article</a:t>
            </a:r>
            <a:r>
              <a:rPr lang="fr-FR" dirty="0"/>
              <a:t>: </a:t>
            </a:r>
            <a:r>
              <a:rPr lang="fr-FR" dirty="0">
                <a:hlinkClick r:id="rId4"/>
              </a:rPr>
              <a:t>http://</a:t>
            </a:r>
            <a:r>
              <a:rPr lang="fr-FR" dirty="0" smtClean="0">
                <a:hlinkClick r:id="rId4"/>
              </a:rPr>
              <a:t>scholar.google.ca/scholar?q=kry+pihuit+bernhardt+cani+handnavigator</a:t>
            </a:r>
            <a:r>
              <a:rPr lang="fr-FR" dirty="0" smtClean="0"/>
              <a:t> </a:t>
            </a:r>
            <a:endParaRPr lang="fr-FR" dirty="0"/>
          </a:p>
          <a:p>
            <a:r>
              <a:rPr lang="fr-FR" dirty="0"/>
              <a:t>Vidéo: </a:t>
            </a:r>
            <a:r>
              <a:rPr lang="fr-FR" dirty="0">
                <a:hlinkClick r:id="rId5"/>
              </a:rPr>
              <a:t>http://www.cs.mcgill.ca/~</a:t>
            </a:r>
            <a:r>
              <a:rPr lang="fr-FR" dirty="0" smtClean="0">
                <a:hlinkClick r:id="rId5"/>
              </a:rPr>
              <a:t>kry/pubs/hn/hn.mov</a:t>
            </a:r>
            <a:r>
              <a:rPr lang="fr-FR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64377" y="262836"/>
            <a:ext cx="4830896" cy="2271043"/>
          </a:xfrm>
        </p:spPr>
        <p:txBody>
          <a:bodyPr/>
          <a:lstStyle/>
          <a:p>
            <a:r>
              <a:rPr lang="en-US" dirty="0" err="1" smtClean="0"/>
              <a:t>Rockin</a:t>
            </a:r>
            <a:r>
              <a:rPr lang="en-US" dirty="0" smtClean="0"/>
              <a:t>’ Mouse</a:t>
            </a:r>
            <a:endParaRPr lang="en-US" dirty="0"/>
          </a:p>
        </p:txBody>
      </p:sp>
      <p:pic>
        <p:nvPicPr>
          <p:cNvPr id="4" name="Picture 4" descr="rockin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762000"/>
            <a:ext cx="3962400" cy="2435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 descr="rock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3276600"/>
            <a:ext cx="6629400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43219" y="5546725"/>
            <a:ext cx="8852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R</a:t>
            </a:r>
            <a:r>
              <a:rPr lang="en-US" altLang="en-US" dirty="0">
                <a:solidFill>
                  <a:srgbClr val="000000"/>
                </a:solidFill>
              </a:rPr>
              <a:t>. </a:t>
            </a:r>
            <a:r>
              <a:rPr lang="en-US" altLang="en-US" dirty="0" err="1">
                <a:solidFill>
                  <a:srgbClr val="000000"/>
                </a:solidFill>
              </a:rPr>
              <a:t>Balakrishnan</a:t>
            </a:r>
            <a:r>
              <a:rPr lang="en-US" altLang="en-US" dirty="0">
                <a:solidFill>
                  <a:srgbClr val="000000"/>
                </a:solidFill>
              </a:rPr>
              <a:t>, T. </a:t>
            </a:r>
            <a:r>
              <a:rPr lang="en-US" altLang="en-US" dirty="0" err="1">
                <a:solidFill>
                  <a:srgbClr val="000000"/>
                </a:solidFill>
              </a:rPr>
              <a:t>Baudel</a:t>
            </a:r>
            <a:r>
              <a:rPr lang="en-US" altLang="en-US" dirty="0">
                <a:solidFill>
                  <a:srgbClr val="000000"/>
                </a:solidFill>
              </a:rPr>
              <a:t>, G. </a:t>
            </a:r>
            <a:r>
              <a:rPr lang="en-US" altLang="en-US" dirty="0" err="1">
                <a:solidFill>
                  <a:srgbClr val="000000"/>
                </a:solidFill>
              </a:rPr>
              <a:t>Kurtenbach</a:t>
            </a:r>
            <a:r>
              <a:rPr lang="en-US" altLang="en-US" dirty="0">
                <a:solidFill>
                  <a:srgbClr val="000000"/>
                </a:solidFill>
              </a:rPr>
              <a:t>, G. Fitzmaurice (1997</a:t>
            </a:r>
            <a:r>
              <a:rPr lang="en-US" altLang="en-US" dirty="0" smtClean="0">
                <a:solidFill>
                  <a:srgbClr val="000000"/>
                </a:solidFill>
              </a:rPr>
              <a:t>).</a:t>
            </a:r>
            <a:br>
              <a:rPr lang="en-US" altLang="en-US" dirty="0" smtClean="0">
                <a:solidFill>
                  <a:srgbClr val="0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</a:rPr>
              <a:t>The </a:t>
            </a:r>
            <a:r>
              <a:rPr lang="en-US" altLang="en-US" dirty="0" err="1">
                <a:solidFill>
                  <a:srgbClr val="000000"/>
                </a:solidFill>
              </a:rPr>
              <a:t>Rockin</a:t>
            </a:r>
            <a:r>
              <a:rPr lang="en-US" altLang="en-US" dirty="0">
                <a:solidFill>
                  <a:srgbClr val="000000"/>
                </a:solidFill>
              </a:rPr>
              <a:t>’ Mouse: Integral 3D manipulation on a plane.  CHI’97</a:t>
            </a:r>
            <a:r>
              <a:rPr lang="en-US" altLang="en-US" dirty="0" smtClean="0">
                <a:solidFill>
                  <a:srgbClr val="000000"/>
                </a:solidFill>
              </a:rPr>
              <a:t>.</a:t>
            </a:r>
            <a:br>
              <a:rPr lang="en-US" altLang="en-US" dirty="0" smtClean="0">
                <a:solidFill>
                  <a:srgbClr val="000000"/>
                </a:solidFill>
              </a:rPr>
            </a:br>
            <a:r>
              <a:rPr lang="fr-FR" dirty="0"/>
              <a:t>Article: </a:t>
            </a:r>
            <a:r>
              <a:rPr lang="fr-FR" dirty="0">
                <a:hlinkClick r:id="rId4"/>
              </a:rPr>
              <a:t>http://</a:t>
            </a:r>
            <a:r>
              <a:rPr lang="fr-FR" dirty="0" smtClean="0">
                <a:hlinkClick r:id="rId4"/>
              </a:rPr>
              <a:t>scholar.google.ca/scholar?q=balakrishnan+baudel+kurtenbach+rockin+mouse</a:t>
            </a:r>
            <a:r>
              <a:rPr lang="fr-FR" dirty="0" smtClean="0"/>
              <a:t> </a:t>
            </a:r>
            <a:endParaRPr lang="fr-FR" dirty="0"/>
          </a:p>
          <a:p>
            <a:r>
              <a:rPr lang="fr-FR" dirty="0"/>
              <a:t>Vidéo: </a:t>
            </a:r>
            <a:r>
              <a:rPr lang="fr-FR" dirty="0">
                <a:hlinkClick r:id="rId5"/>
              </a:rPr>
              <a:t>http://www.dgp.utoronto.ca/~</a:t>
            </a:r>
            <a:r>
              <a:rPr lang="fr-FR" dirty="0" smtClean="0">
                <a:hlinkClick r:id="rId5"/>
              </a:rPr>
              <a:t>ravin/videos/chi99_rockmouse.mpg</a:t>
            </a:r>
            <a:r>
              <a:rPr lang="fr-F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5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Retour </a:t>
            </a:r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haptique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 le “Phantom”</a:t>
            </a:r>
          </a:p>
        </p:txBody>
      </p:sp>
      <p:pic>
        <p:nvPicPr>
          <p:cNvPr id="92163" name="Picture 3" descr="phant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51816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 descr="phantomSculp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828675"/>
            <a:ext cx="2471738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457200" y="59436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http://www.sensable.com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5715000" y="5791200"/>
            <a:ext cx="2895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R. Jagnow and J. Dorsey.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Virtual sculpting with haptic displacement maps.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Proceedings of Graphics Interface, 2002.</a:t>
            </a:r>
          </a:p>
        </p:txBody>
      </p:sp>
    </p:spTree>
    <p:extLst>
      <p:ext uri="{BB962C8B-B14F-4D97-AF65-F5344CB8AC3E}">
        <p14:creationId xmlns:p14="http://schemas.microsoft.com/office/powerpoint/2010/main" val="5215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0" y="0"/>
            <a:ext cx="9144000" cy="120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smtClean="0"/>
              <a:t>“Tête de poupée”: </a:t>
            </a:r>
            <a:r>
              <a:rPr lang="en-US" altLang="en-US" sz="2400" smtClean="0"/>
              <a:t>interface pour choisir un plan de coupe dans une image médicale d’une tête (Ken Hinckley)</a:t>
            </a:r>
            <a:br>
              <a:rPr lang="en-US" altLang="en-US" sz="2400" smtClean="0"/>
            </a:br>
            <a:r>
              <a:rPr lang="en-US" altLang="en-US" sz="2000" smtClean="0">
                <a:hlinkClick r:id="rId2"/>
              </a:rPr>
              <a:t>http://research.microsoft.com/en-us/um/people/kenh/PropsInterface.htm</a:t>
            </a:r>
            <a:r>
              <a:rPr lang="en-US" altLang="en-US" sz="2000" smtClean="0"/>
              <a:t> </a:t>
            </a:r>
            <a:endParaRPr lang="en-US" sz="2000" dirty="0"/>
          </a:p>
        </p:txBody>
      </p:sp>
      <p:pic>
        <p:nvPicPr>
          <p:cNvPr id="5" name="Picture 9" descr="picture of user holding pr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00839"/>
            <a:ext cx="36576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5" y="1200839"/>
            <a:ext cx="32766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5" y="4067864"/>
            <a:ext cx="32575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6613525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CA" altLang="en-US" sz="1000" dirty="0" smtClean="0">
                <a:solidFill>
                  <a:srgbClr val="000000"/>
                </a:solidFill>
              </a:rPr>
              <a:t>From slides by Chris North</a:t>
            </a:r>
            <a:endParaRPr lang="en-US" altLang="en-US" sz="1000" dirty="0" smtClean="0">
              <a:solidFill>
                <a:srgbClr val="00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05" y="4067864"/>
            <a:ext cx="2695919" cy="239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4110698"/>
            <a:ext cx="2207734" cy="250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1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File:Wii Remote Im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55563"/>
            <a:ext cx="36068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8"/>
          <p:cNvSpPr txBox="1">
            <a:spLocks noChangeArrowheads="1"/>
          </p:cNvSpPr>
          <p:nvPr/>
        </p:nvSpPr>
        <p:spPr bwMode="auto">
          <a:xfrm>
            <a:off x="739775" y="2997200"/>
            <a:ext cx="31670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Wiimote</a:t>
            </a:r>
            <a:r>
              <a:rPr lang="en-US" altLang="en-US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et </a:t>
            </a:r>
            <a:r>
              <a:rPr lang="en-US" altLang="en-US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Nunchuk</a:t>
            </a:r>
            <a:endParaRPr lang="en-US" altLang="en-US" sz="18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charset="0"/>
                <a:cs typeface="Arial" charset="0"/>
                <a:hlinkClick r:id="rId4"/>
              </a:rPr>
              <a:t>http://en.wikipedia.org/wiki/Wiimote</a:t>
            </a:r>
            <a:r>
              <a:rPr lang="en-US" altLang="en-US" sz="1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83972" name="Picture 5" descr="wiimote_nunchuk.jpg image by Arse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34988"/>
            <a:ext cx="4703762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6" descr="pry-wiimo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3789363"/>
            <a:ext cx="2919413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03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796"/>
            <a:ext cx="8229600" cy="850106"/>
          </a:xfrm>
        </p:spPr>
        <p:txBody>
          <a:bodyPr/>
          <a:lstStyle/>
          <a:p>
            <a:r>
              <a:rPr lang="en-US" dirty="0" err="1" smtClean="0"/>
              <a:t>Pourquoi</a:t>
            </a:r>
            <a:r>
              <a:rPr lang="en-US" dirty="0" smtClean="0"/>
              <a:t> </a:t>
            </a:r>
            <a:r>
              <a:rPr lang="en-US" dirty="0" err="1" smtClean="0"/>
              <a:t>utiliser</a:t>
            </a:r>
            <a:r>
              <a:rPr lang="en-US" dirty="0" smtClean="0"/>
              <a:t> le 3D 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8721"/>
            <a:ext cx="9144000" cy="1800199"/>
          </a:xfrm>
        </p:spPr>
        <p:txBody>
          <a:bodyPr/>
          <a:lstStyle/>
          <a:p>
            <a:r>
              <a:rPr lang="fr-FR" dirty="0"/>
              <a:t>Pour la visualisation </a:t>
            </a:r>
            <a:r>
              <a:rPr lang="fr-FR" dirty="0" smtClean="0"/>
              <a:t>scientifique/mathématique: quand </a:t>
            </a:r>
            <a:r>
              <a:rPr lang="fr-FR" dirty="0"/>
              <a:t>les données ont une structure 3D ou impliquent 3 variables </a:t>
            </a:r>
            <a:r>
              <a:rPr lang="fr-FR" dirty="0" smtClean="0"/>
              <a:t>réelles (ou plus!)</a:t>
            </a:r>
            <a:endParaRPr lang="fr-FR" dirty="0"/>
          </a:p>
          <a:p>
            <a:endParaRPr lang="en-US" dirty="0"/>
          </a:p>
        </p:txBody>
      </p:sp>
      <p:pic>
        <p:nvPicPr>
          <p:cNvPr id="7" name="Picture 11" descr="WeylScalarFieldsFromOrbitingBinaryNeutronSt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1242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ever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33289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blackHoleColli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81128"/>
            <a:ext cx="28194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0" y="3933056"/>
            <a:ext cx="23622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err="1"/>
              <a:t>Deux</a:t>
            </a:r>
            <a:r>
              <a:rPr lang="en-US" altLang="en-US" sz="1000" dirty="0"/>
              <a:t> </a:t>
            </a:r>
            <a:r>
              <a:rPr lang="en-US" altLang="en-US" sz="1000" dirty="0" err="1"/>
              <a:t>trous</a:t>
            </a:r>
            <a:r>
              <a:rPr lang="en-US" altLang="en-US" sz="1000" dirty="0"/>
              <a:t> noirs en collision.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/>
              <a:t>http://jean-luc.ncsa.uiuc.edu/Exhibits/exhibits.html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000" dirty="0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755576" y="2564904"/>
            <a:ext cx="17526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err="1"/>
              <a:t>Weyl</a:t>
            </a:r>
            <a:r>
              <a:rPr lang="en-US" altLang="en-US" sz="1000" dirty="0"/>
              <a:t> scalar fields from orbiting binary neutron stars.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/>
              <a:t>http://jean-luc.ncsa.uiuc.edu/Movies/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000" dirty="0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020272" y="2708920"/>
            <a:ext cx="16002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 err="1"/>
              <a:t>Retournement</a:t>
            </a:r>
            <a:r>
              <a:rPr lang="en-US" altLang="en-US" sz="1000" dirty="0"/>
              <a:t> (</a:t>
            </a:r>
            <a:r>
              <a:rPr lang="en-US" altLang="en-US" sz="1000" dirty="0" err="1"/>
              <a:t>éversion</a:t>
            </a:r>
            <a:r>
              <a:rPr lang="en-US" altLang="en-US" sz="1000" dirty="0"/>
              <a:t>) </a:t>
            </a:r>
            <a:r>
              <a:rPr lang="en-US" altLang="en-US" sz="1000" dirty="0" err="1"/>
              <a:t>d’une</a:t>
            </a:r>
            <a:r>
              <a:rPr lang="en-US" altLang="en-US" sz="1000" dirty="0"/>
              <a:t> </a:t>
            </a:r>
            <a:r>
              <a:rPr lang="en-US" altLang="en-US" sz="1000" dirty="0" err="1"/>
              <a:t>sphère</a:t>
            </a:r>
            <a:endParaRPr lang="en-US" altLang="en-US" sz="10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000" dirty="0"/>
          </a:p>
        </p:txBody>
      </p:sp>
      <p:sp>
        <p:nvSpPr>
          <p:cNvPr id="4" name="ZoneTexte 3"/>
          <p:cNvSpPr txBox="1"/>
          <p:nvPr/>
        </p:nvSpPr>
        <p:spPr>
          <a:xfrm rot="16200000">
            <a:off x="7276989" y="4779157"/>
            <a:ext cx="3426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http://profs.etsmtl.ca/mmcguffin/eversion</a:t>
            </a:r>
            <a:r>
              <a:rPr lang="en-US" sz="1400" dirty="0" smtClean="0">
                <a:hlinkClick r:id="rId5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3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86269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http://i.i.cbsi.com/cnwk.1d/i/tim2/2013/07/18/LeapMotionController_35823002_09_620x4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-387350"/>
            <a:ext cx="65595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re 1"/>
          <p:cNvSpPr>
            <a:spLocks noGrp="1"/>
          </p:cNvSpPr>
          <p:nvPr>
            <p:ph type="title"/>
          </p:nvPr>
        </p:nvSpPr>
        <p:spPr>
          <a:xfrm>
            <a:off x="6659563" y="0"/>
            <a:ext cx="2416175" cy="2133600"/>
          </a:xfrm>
        </p:spPr>
        <p:txBody>
          <a:bodyPr/>
          <a:lstStyle/>
          <a:p>
            <a:pPr eaLnBrk="1" hangingPunct="1"/>
            <a:r>
              <a:rPr lang="en-CA" altLang="en-US" smtClean="0"/>
              <a:t>Leap Motion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818438" y="3402013"/>
            <a:ext cx="1295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dirty="0">
                <a:solidFill>
                  <a:prstClr val="black"/>
                </a:solidFill>
              </a:rPr>
              <a:t>Iris </a:t>
            </a:r>
            <a:r>
              <a:rPr lang="en-CA" dirty="0" err="1">
                <a:solidFill>
                  <a:prstClr val="black"/>
                </a:solidFill>
              </a:rPr>
              <a:t>Classon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4194175"/>
            <a:ext cx="47355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748088"/>
            <a:ext cx="509905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 rot="5400000">
            <a:off x="4990306" y="1631157"/>
            <a:ext cx="3382963" cy="18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sz="600" dirty="0">
                <a:solidFill>
                  <a:prstClr val="black"/>
                </a:solidFill>
              </a:rPr>
              <a:t>http://i.i.cbsi.com/cnwk.1d/i/tim2/2013/07/18/LeapMotionController_35823002_09_620x433.jpg</a:t>
            </a:r>
          </a:p>
        </p:txBody>
      </p:sp>
      <p:sp>
        <p:nvSpPr>
          <p:cNvPr id="10" name="ZoneTexte 9"/>
          <p:cNvSpPr txBox="1"/>
          <p:nvPr/>
        </p:nvSpPr>
        <p:spPr>
          <a:xfrm rot="5400000">
            <a:off x="-1652588" y="5865813"/>
            <a:ext cx="3527425" cy="18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sz="600" dirty="0">
                <a:solidFill>
                  <a:prstClr val="black"/>
                </a:solidFill>
              </a:rPr>
              <a:t>http://i2.cdn.turner.com/cnn/dam/assets/130722023535-leap-motion-controller-setup-story-top.jpg</a:t>
            </a:r>
          </a:p>
        </p:txBody>
      </p:sp>
    </p:spTree>
    <p:extLst>
      <p:ext uri="{BB962C8B-B14F-4D97-AF65-F5344CB8AC3E}">
        <p14:creationId xmlns:p14="http://schemas.microsoft.com/office/powerpoint/2010/main" val="103078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8467"/>
          </a:xfrm>
        </p:spPr>
        <p:txBody>
          <a:bodyPr/>
          <a:lstStyle/>
          <a:p>
            <a:r>
              <a:rPr lang="en-US" dirty="0" smtClean="0"/>
              <a:t>STEM de </a:t>
            </a:r>
            <a:r>
              <a:rPr lang="en-US" dirty="0" smtClean="0">
                <a:hlinkClick r:id="rId2"/>
              </a:rPr>
              <a:t>http://sixense.com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0" y="881460"/>
            <a:ext cx="5362976" cy="288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94" y="3763982"/>
            <a:ext cx="1989083" cy="246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6230039"/>
            <a:ext cx="4635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5"/>
              </a:rPr>
              <a:t>http://www.kickstarter.com/projects/89577853/stem-system-the-best-way-to-interact-with-virtual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4102" name="Picture 6" descr="http://inventorspot.com/files/blog1/Sixense_Lightsab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82" y="849865"/>
            <a:ext cx="3448281" cy="34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14" y="4298147"/>
            <a:ext cx="4508187" cy="255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8467"/>
          </a:xfrm>
        </p:spPr>
        <p:txBody>
          <a:bodyPr/>
          <a:lstStyle/>
          <a:p>
            <a:r>
              <a:rPr lang="en-US" dirty="0"/>
              <a:t>HTC </a:t>
            </a:r>
            <a:r>
              <a:rPr lang="en-US" dirty="0" err="1"/>
              <a:t>Vive</a:t>
            </a:r>
            <a:r>
              <a:rPr lang="en-US" dirty="0"/>
              <a:t> + </a:t>
            </a:r>
            <a:r>
              <a:rPr lang="en-US" dirty="0" err="1"/>
              <a:t>Vive</a:t>
            </a:r>
            <a:r>
              <a:rPr lang="en-US" dirty="0"/>
              <a:t> trackers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93" y="1376521"/>
            <a:ext cx="2230507" cy="276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Image result for htc vi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613"/>
            <a:ext cx="4803112" cy="28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vive track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7920"/>
            <a:ext cx="3935203" cy="207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vive track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4" y="3355966"/>
            <a:ext cx="1523572" cy="9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vive track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70" y="3318884"/>
            <a:ext cx="1523572" cy="9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vive track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51" y="3355965"/>
            <a:ext cx="1523572" cy="9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063" y="4141894"/>
            <a:ext cx="4099100" cy="2716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3993" y="4335227"/>
            <a:ext cx="6069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Démo</a:t>
            </a:r>
            <a:r>
              <a:rPr lang="en-US" dirty="0"/>
              <a:t>: </a:t>
            </a:r>
            <a:r>
              <a:rPr lang="en-US" dirty="0">
                <a:hlinkClick r:id="rId7"/>
              </a:rPr>
              <a:t>https://youtu.be/TyCc2186viY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0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err="1" smtClean="0"/>
              <a:t>ShapeTape</a:t>
            </a:r>
            <a:r>
              <a:rPr lang="en-US" dirty="0" smtClean="0"/>
              <a:t> de </a:t>
            </a:r>
            <a:r>
              <a:rPr lang="en-US" dirty="0" err="1" smtClean="0"/>
              <a:t>Measurand</a:t>
            </a:r>
            <a:endParaRPr lang="en-US" dirty="0"/>
          </a:p>
        </p:txBody>
      </p:sp>
      <p:pic>
        <p:nvPicPr>
          <p:cNvPr id="4" name="Picture 4" descr="shapetap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220" y="914400"/>
            <a:ext cx="6351224" cy="59420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119870" y="3558448"/>
            <a:ext cx="2792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Vidéo</a:t>
            </a:r>
            <a:r>
              <a:rPr lang="en-US" dirty="0" smtClean="0"/>
              <a:t>:</a:t>
            </a:r>
          </a:p>
          <a:p>
            <a:r>
              <a:rPr lang="en-US" dirty="0" smtClean="0">
                <a:hlinkClick r:id="rId3"/>
              </a:rPr>
              <a:t>http://www.youtube.com/watch?v=z-ZvSPa_5-0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6434"/>
          </a:xfrm>
        </p:spPr>
        <p:txBody>
          <a:bodyPr/>
          <a:lstStyle/>
          <a:p>
            <a:r>
              <a:rPr lang="en-US" dirty="0" smtClean="0"/>
              <a:t>Entrée </a:t>
            </a:r>
            <a:r>
              <a:rPr lang="en-US" dirty="0" err="1" smtClean="0"/>
              <a:t>gestuelle</a:t>
            </a:r>
            <a:r>
              <a:rPr lang="en-US" dirty="0" smtClean="0"/>
              <a:t> avec </a:t>
            </a:r>
            <a:r>
              <a:rPr lang="en-US" dirty="0" err="1" smtClean="0"/>
              <a:t>ShapeTape</a:t>
            </a:r>
            <a:endParaRPr lang="en-US" dirty="0"/>
          </a:p>
        </p:txBody>
      </p:sp>
      <p:pic>
        <p:nvPicPr>
          <p:cNvPr id="4" name="Picture 4" descr="grossman2003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0" y="1220118"/>
            <a:ext cx="33909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12155" y="2115239"/>
            <a:ext cx="54216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Remarques: le </a:t>
            </a:r>
            <a:r>
              <a:rPr lang="fr-FR" dirty="0" err="1"/>
              <a:t>ShapeTape</a:t>
            </a:r>
            <a:r>
              <a:rPr lang="fr-FR" dirty="0"/>
              <a:t> ici ne sert pas seulement à modéliser des courbes et des surfaces, mais sert aussi à tourner la caméra (comme une souris), naviguer dans un menu, et à lancer des commandes (avec des gestes), pour éviter que l’utilisateur ait à basculer </a:t>
            </a:r>
            <a:r>
              <a:rPr lang="fr-FR" dirty="0" smtClean="0"/>
              <a:t>avec sa main entre </a:t>
            </a:r>
            <a:r>
              <a:rPr lang="fr-FR" dirty="0"/>
              <a:t>le </a:t>
            </a:r>
            <a:r>
              <a:rPr lang="fr-FR" dirty="0" err="1"/>
              <a:t>ShapeTape</a:t>
            </a:r>
            <a:r>
              <a:rPr lang="fr-FR" dirty="0"/>
              <a:t> et une souris ou une clavier.</a:t>
            </a:r>
          </a:p>
          <a:p>
            <a:endParaRPr lang="fr-FR" dirty="0" smtClean="0"/>
          </a:p>
          <a:p>
            <a:r>
              <a:rPr lang="fr-FR" dirty="0" smtClean="0"/>
              <a:t>Article</a:t>
            </a:r>
            <a:r>
              <a:rPr lang="fr-FR" dirty="0"/>
              <a:t>: </a:t>
            </a:r>
            <a:r>
              <a:rPr lang="fr-FR" dirty="0">
                <a:hlinkClick r:id="rId3"/>
              </a:rPr>
              <a:t>http://</a:t>
            </a:r>
            <a:r>
              <a:rPr lang="fr-FR" dirty="0" smtClean="0">
                <a:hlinkClick r:id="rId3"/>
              </a:rPr>
              <a:t>scholar.google.ca/scholar?q=grossman+balakrishnan+singh+interface+creating+curves+high+degree</a:t>
            </a:r>
            <a:r>
              <a:rPr lang="fr-FR" dirty="0" smtClean="0"/>
              <a:t> </a:t>
            </a:r>
            <a:endParaRPr lang="fr-FR" dirty="0"/>
          </a:p>
          <a:p>
            <a:r>
              <a:rPr lang="fr-FR" dirty="0"/>
              <a:t>Vidéo: </a:t>
            </a:r>
            <a:r>
              <a:rPr lang="fr-FR" dirty="0">
                <a:hlinkClick r:id="rId4"/>
              </a:rPr>
              <a:t>http://www.dgp.utoronto.ca/~</a:t>
            </a:r>
            <a:r>
              <a:rPr lang="fr-FR" dirty="0" smtClean="0">
                <a:hlinkClick r:id="rId4"/>
              </a:rPr>
              <a:t>ravin/videos/chi2003_curvemanipulation.mpg</a:t>
            </a:r>
            <a:r>
              <a:rPr lang="fr-FR" dirty="0" smtClean="0"/>
              <a:t> </a:t>
            </a:r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9503"/>
          </a:xfrm>
        </p:spPr>
        <p:txBody>
          <a:bodyPr/>
          <a:lstStyle/>
          <a:p>
            <a:r>
              <a:rPr lang="en-US" dirty="0" err="1" smtClean="0"/>
              <a:t>Dispositifs</a:t>
            </a:r>
            <a:r>
              <a:rPr lang="en-US" dirty="0" smtClean="0"/>
              <a:t> </a:t>
            </a:r>
            <a:r>
              <a:rPr lang="en-US" dirty="0" err="1" smtClean="0"/>
              <a:t>d’entrée</a:t>
            </a:r>
            <a:r>
              <a:rPr lang="en-US" dirty="0" smtClean="0"/>
              <a:t> 3D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93076"/>
            <a:ext cx="8229600" cy="5486400"/>
          </a:xfrm>
        </p:spPr>
        <p:txBody>
          <a:bodyPr/>
          <a:lstStyle/>
          <a:p>
            <a:r>
              <a:rPr lang="en-US" sz="2400" dirty="0" smtClean="0"/>
              <a:t>Leap </a:t>
            </a:r>
            <a:r>
              <a:rPr lang="en-US" sz="2400" dirty="0"/>
              <a:t>Motion</a:t>
            </a:r>
          </a:p>
          <a:p>
            <a:r>
              <a:rPr lang="en-US" sz="2400" dirty="0" smtClean="0"/>
              <a:t>Kinect</a:t>
            </a:r>
            <a:endParaRPr lang="en-US" sz="2400" dirty="0"/>
          </a:p>
          <a:p>
            <a:r>
              <a:rPr lang="en-US" sz="2400" dirty="0" err="1" smtClean="0"/>
              <a:t>Myo</a:t>
            </a:r>
            <a:r>
              <a:rPr lang="en-US" sz="2400" dirty="0" smtClean="0"/>
              <a:t> </a:t>
            </a: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www.youtube.com/watch?v=oWu9TFJjHaM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err="1" smtClean="0"/>
              <a:t>SpaceNavigator</a:t>
            </a:r>
            <a:r>
              <a:rPr lang="en-US" sz="2400" dirty="0" smtClean="0"/>
              <a:t>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www.3dconnexion.com/products/spacemouse/spacenavigator.html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err="1" smtClean="0"/>
              <a:t>Razer</a:t>
            </a:r>
            <a:r>
              <a:rPr lang="en-US" sz="2400" dirty="0" smtClean="0"/>
              <a:t> </a:t>
            </a:r>
            <a:r>
              <a:rPr lang="en-US" sz="2400" dirty="0"/>
              <a:t>Hydra et STEM </a:t>
            </a: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sixense.com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err="1" smtClean="0"/>
              <a:t>PrioVR</a:t>
            </a:r>
            <a:endParaRPr lang="en-US" sz="2400" dirty="0"/>
          </a:p>
          <a:p>
            <a:r>
              <a:rPr lang="en-US" sz="2400" dirty="0" err="1" smtClean="0"/>
              <a:t>ControlVR</a:t>
            </a:r>
            <a:endParaRPr lang="en-US" sz="2400" dirty="0"/>
          </a:p>
          <a:p>
            <a:r>
              <a:rPr lang="en-US" sz="2400" dirty="0" err="1" smtClean="0"/>
              <a:t>Noitom</a:t>
            </a:r>
            <a:r>
              <a:rPr lang="en-US" sz="2400" dirty="0" smtClean="0"/>
              <a:t> / Perception Neuron</a:t>
            </a:r>
            <a:endParaRPr lang="en-US" sz="2400" dirty="0"/>
          </a:p>
          <a:p>
            <a:r>
              <a:rPr lang="en-US" sz="2400" dirty="0" err="1" smtClean="0"/>
              <a:t>dexmo</a:t>
            </a:r>
            <a:r>
              <a:rPr lang="en-US" sz="2400" dirty="0" smtClean="0"/>
              <a:t> </a:t>
            </a:r>
            <a:r>
              <a:rPr lang="en-US" sz="2400" dirty="0"/>
              <a:t>exoskeleton hand trackers: </a:t>
            </a:r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www.dextarobotics.com/products/dexmo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Virtuix</a:t>
            </a:r>
            <a:r>
              <a:rPr lang="en-US" sz="2400" dirty="0" smtClean="0"/>
              <a:t> Omni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16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r>
              <a:rPr lang="en-US" sz="6600" dirty="0" err="1" smtClean="0"/>
              <a:t>Exemples</a:t>
            </a:r>
            <a:r>
              <a:rPr lang="en-US" sz="6600" dirty="0" smtClean="0"/>
              <a:t> de widgets </a:t>
            </a:r>
            <a:r>
              <a:rPr lang="en-US" sz="6600" dirty="0" err="1" smtClean="0"/>
              <a:t>d’interaction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8778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CA" altLang="en-US" sz="4000" smtClean="0"/>
              <a:t>Une manipulation (très) indirecte</a:t>
            </a:r>
            <a:br>
              <a:rPr lang="en-CA" altLang="en-US" sz="4000" smtClean="0"/>
            </a:br>
            <a:r>
              <a:rPr lang="en-CA" altLang="en-US" sz="4000" smtClean="0"/>
              <a:t>via des widgets conventionnels</a:t>
            </a:r>
            <a:endParaRPr lang="en-US" altLang="en-US" sz="4000" smtClean="0"/>
          </a:p>
        </p:txBody>
      </p:sp>
      <p:pic>
        <p:nvPicPr>
          <p:cNvPr id="83971" name="Picture 4" descr="h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300163"/>
            <a:ext cx="75628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5"/>
          <p:cNvSpPr txBox="1">
            <a:spLocks noChangeArrowheads="1"/>
          </p:cNvSpPr>
          <p:nvPr/>
        </p:nvSpPr>
        <p:spPr bwMode="auto">
          <a:xfrm>
            <a:off x="3505200" y="1600200"/>
            <a:ext cx="54864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CA" altLang="en-US" sz="2400" smtClean="0">
                <a:solidFill>
                  <a:srgbClr val="000000"/>
                </a:solidFill>
              </a:rPr>
              <a:t> Crée un problème d’attention divisé (“divided attention”)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CA" altLang="en-US" sz="2400" smtClean="0">
                <a:solidFill>
                  <a:srgbClr val="000000"/>
                </a:solidFill>
              </a:rPr>
              <a:t>L’utilisateur doit alterner entre la souris et le clavier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83973" name="Text Box 6"/>
          <p:cNvSpPr txBox="1">
            <a:spLocks noChangeArrowheads="1"/>
          </p:cNvSpPr>
          <p:nvPr/>
        </p:nvSpPr>
        <p:spPr bwMode="auto">
          <a:xfrm>
            <a:off x="3581400" y="33528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000000"/>
                </a:solidFill>
              </a:rPr>
              <a:t>Thomas Strothotte. “Computational Visualization: Graphics, Abstraction, and Interactivity”, p. 318</a:t>
            </a:r>
          </a:p>
        </p:txBody>
      </p:sp>
    </p:spTree>
    <p:extLst>
      <p:ext uri="{BB962C8B-B14F-4D97-AF65-F5344CB8AC3E}">
        <p14:creationId xmlns:p14="http://schemas.microsoft.com/office/powerpoint/2010/main" val="342494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CA" altLang="en-US" sz="4000" smtClean="0"/>
              <a:t>Une manipulation indirecte</a:t>
            </a:r>
            <a:br>
              <a:rPr lang="en-CA" altLang="en-US" sz="4000" smtClean="0"/>
            </a:br>
            <a:r>
              <a:rPr lang="en-CA" altLang="en-US" sz="4000" smtClean="0"/>
              <a:t>via des widgets 3D</a:t>
            </a:r>
            <a:endParaRPr lang="en-US" altLang="en-US" sz="4000" smtClean="0"/>
          </a:p>
        </p:txBody>
      </p:sp>
      <p:pic>
        <p:nvPicPr>
          <p:cNvPr id="84995" name="Picture 5" descr="cosmoplay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3434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6" descr="cosmoplay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98638"/>
            <a:ext cx="44958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 Box 7"/>
          <p:cNvSpPr txBox="1">
            <a:spLocks noChangeArrowheads="1"/>
          </p:cNvSpPr>
          <p:nvPr/>
        </p:nvSpPr>
        <p:spPr bwMode="auto">
          <a:xfrm>
            <a:off x="2286000" y="6172200"/>
            <a:ext cx="541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CA" altLang="en-US" sz="2400" smtClean="0">
                <a:solidFill>
                  <a:srgbClr val="000000"/>
                </a:solidFill>
              </a:rPr>
              <a:t>“Cosmo Player” VRML browser, by SGI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152400" y="5867400"/>
            <a:ext cx="381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http://hackberry.chem.trinity.edu/IJC/Text/adam.gif</a:t>
            </a:r>
          </a:p>
        </p:txBody>
      </p:sp>
      <p:sp>
        <p:nvSpPr>
          <p:cNvPr id="84999" name="Text Box 9"/>
          <p:cNvSpPr txBox="1">
            <a:spLocks noChangeArrowheads="1"/>
          </p:cNvSpPr>
          <p:nvPr/>
        </p:nvSpPr>
        <p:spPr bwMode="auto">
          <a:xfrm>
            <a:off x="4495800" y="5562600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http://www.refractions.net/terrainserver/screenshots/snapshot_vrml.jpg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http://www.mmu.ac.uk/art-des/arc/people/sforestiero/diss/FIG05.JPG</a:t>
            </a:r>
          </a:p>
        </p:txBody>
      </p:sp>
    </p:spTree>
    <p:extLst>
      <p:ext uri="{BB962C8B-B14F-4D97-AF65-F5344CB8AC3E}">
        <p14:creationId xmlns:p14="http://schemas.microsoft.com/office/powerpoint/2010/main" val="13966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Une manipulation (presque)</a:t>
            </a:r>
            <a:br>
              <a:rPr lang="en-US" altLang="en-US" sz="4000" smtClean="0"/>
            </a:br>
            <a:r>
              <a:rPr lang="en-US" altLang="en-US" sz="4000" smtClean="0"/>
              <a:t>directe via des widgets 3D</a:t>
            </a:r>
          </a:p>
        </p:txBody>
      </p:sp>
      <p:pic>
        <p:nvPicPr>
          <p:cNvPr id="86019" name="Picture 4" descr="mayaManip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295400"/>
            <a:ext cx="5486400" cy="536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6248400" y="1524000"/>
            <a:ext cx="2209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</a:rPr>
              <a:t>“Manipulators” in Maya for translating, rotating, and scaling a cube</a:t>
            </a:r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6248400" y="4191000"/>
            <a:ext cx="2514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All operations performed with a regular 2D mouse</a:t>
            </a:r>
          </a:p>
        </p:txBody>
      </p:sp>
    </p:spTree>
    <p:extLst>
      <p:ext uri="{BB962C8B-B14F-4D97-AF65-F5344CB8AC3E}">
        <p14:creationId xmlns:p14="http://schemas.microsoft.com/office/powerpoint/2010/main" val="316766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796"/>
            <a:ext cx="8229600" cy="850106"/>
          </a:xfrm>
        </p:spPr>
        <p:txBody>
          <a:bodyPr/>
          <a:lstStyle/>
          <a:p>
            <a:r>
              <a:rPr lang="en-US" dirty="0" err="1" smtClean="0"/>
              <a:t>Pourquoi</a:t>
            </a:r>
            <a:r>
              <a:rPr lang="en-US" dirty="0" smtClean="0"/>
              <a:t> </a:t>
            </a:r>
            <a:r>
              <a:rPr lang="en-US" dirty="0" err="1" smtClean="0"/>
              <a:t>utiliser</a:t>
            </a:r>
            <a:r>
              <a:rPr lang="en-US" dirty="0" smtClean="0"/>
              <a:t> le 3D 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8721"/>
            <a:ext cx="9144000" cy="3456383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Pour </a:t>
            </a:r>
            <a:r>
              <a:rPr lang="fr-FR" dirty="0"/>
              <a:t>ressembler </a:t>
            </a:r>
            <a:r>
              <a:rPr lang="fr-FR" dirty="0" smtClean="0"/>
              <a:t>à la </a:t>
            </a:r>
            <a:r>
              <a:rPr lang="fr-FR" dirty="0"/>
              <a:t>vie réelle ?</a:t>
            </a:r>
            <a:br>
              <a:rPr lang="fr-FR" dirty="0"/>
            </a:br>
            <a:r>
              <a:rPr lang="fr-FR" dirty="0"/>
              <a:t>Pour créer une métaphore de la vie réelle </a:t>
            </a:r>
            <a:r>
              <a:rPr lang="fr-FR" dirty="0" smtClean="0"/>
              <a:t>?</a:t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/>
              <a:t>exemple: bureau virtuel en 3D)</a:t>
            </a:r>
          </a:p>
          <a:p>
            <a:r>
              <a:rPr lang="fr-FR" dirty="0"/>
              <a:t>Pour exploiter les capacités humaines ?</a:t>
            </a:r>
          </a:p>
          <a:p>
            <a:pPr lvl="1"/>
            <a:r>
              <a:rPr lang="fr-FR" dirty="0"/>
              <a:t>Traitement </a:t>
            </a:r>
            <a:r>
              <a:rPr lang="fr-FR" dirty="0" err="1"/>
              <a:t>pré-conscient</a:t>
            </a:r>
            <a:r>
              <a:rPr lang="fr-FR" dirty="0"/>
              <a:t> par le système visuel humain</a:t>
            </a:r>
          </a:p>
          <a:p>
            <a:pPr lvl="1"/>
            <a:r>
              <a:rPr lang="fr-FR" dirty="0"/>
              <a:t>Mémoire </a:t>
            </a:r>
            <a:r>
              <a:rPr lang="fr-FR" dirty="0" smtClean="0"/>
              <a:t>spatiale</a:t>
            </a:r>
          </a:p>
          <a:p>
            <a:r>
              <a:rPr lang="fr-FR" dirty="0" smtClean="0"/>
              <a:t>Pour montrer </a:t>
            </a:r>
            <a:r>
              <a:rPr lang="fr-FR" dirty="0"/>
              <a:t>plus d’information, et des relations plus </a:t>
            </a:r>
            <a:r>
              <a:rPr lang="fr-FR" dirty="0" smtClean="0"/>
              <a:t>complexes</a:t>
            </a:r>
            <a:endParaRPr lang="en-US" dirty="0"/>
          </a:p>
        </p:txBody>
      </p:sp>
      <p:pic>
        <p:nvPicPr>
          <p:cNvPr id="13" name="Picture 5" descr="frame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11204"/>
            <a:ext cx="2520280" cy="273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mjm\Desktop\SAT_talk\source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2520280" cy="252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3dwm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23" y="4221088"/>
            <a:ext cx="3263397" cy="25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99937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CA" altLang="en-US" sz="4000" smtClean="0"/>
              <a:t>Des widgets 2D conventionnels</a:t>
            </a:r>
            <a:br>
              <a:rPr lang="en-CA" altLang="en-US" sz="4000" smtClean="0"/>
            </a:br>
            <a:r>
              <a:rPr lang="en-CA" altLang="en-US" sz="4000" smtClean="0"/>
              <a:t>qui flottent dans une scène 3D</a:t>
            </a:r>
            <a:endParaRPr lang="en-US" altLang="en-US" sz="4000" smtClean="0"/>
          </a:p>
        </p:txBody>
      </p:sp>
      <p:pic>
        <p:nvPicPr>
          <p:cNvPr id="87043" name="Picture 4" descr="sc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57313"/>
            <a:ext cx="70104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2819400" y="6583363"/>
            <a:ext cx="426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000000"/>
                </a:solidFill>
              </a:rPr>
              <a:t>http://www.ssec.wisc.edu/~billh/sc95.gif</a:t>
            </a:r>
          </a:p>
        </p:txBody>
      </p:sp>
    </p:spTree>
    <p:extLst>
      <p:ext uri="{BB962C8B-B14F-4D97-AF65-F5344CB8AC3E}">
        <p14:creationId xmlns:p14="http://schemas.microsoft.com/office/powerpoint/2010/main" val="193199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r>
              <a:rPr lang="en-US" sz="6600" dirty="0" err="1" smtClean="0"/>
              <a:t>Exemples</a:t>
            </a:r>
            <a:r>
              <a:rPr lang="en-US" sz="6600" dirty="0" smtClean="0"/>
              <a:t> de </a:t>
            </a:r>
            <a:r>
              <a:rPr lang="en-US" sz="6600" dirty="0" err="1" smtClean="0"/>
              <a:t>visualisations</a:t>
            </a:r>
            <a:r>
              <a:rPr lang="en-US" sz="6600" dirty="0" smtClean="0"/>
              <a:t> de </a:t>
            </a:r>
            <a:r>
              <a:rPr lang="en-US" sz="6600" dirty="0" err="1" smtClean="0"/>
              <a:t>données</a:t>
            </a:r>
            <a:r>
              <a:rPr lang="en-US" sz="6600" dirty="0" smtClean="0"/>
              <a:t> 3D (</a:t>
            </a:r>
            <a:r>
              <a:rPr lang="en-US" sz="6600" dirty="0" err="1" smtClean="0"/>
              <a:t>visualisations</a:t>
            </a:r>
            <a:r>
              <a:rPr lang="en-US" sz="6600" dirty="0" smtClean="0"/>
              <a:t> </a:t>
            </a:r>
            <a:r>
              <a:rPr lang="en-US" sz="6600" dirty="0" err="1" smtClean="0"/>
              <a:t>scientifiques</a:t>
            </a:r>
            <a:r>
              <a:rPr lang="en-US" sz="6600" dirty="0" smtClean="0"/>
              <a:t>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370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DSCN24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5438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2057400" y="6276975"/>
            <a:ext cx="5257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CA" altLang="en-US" sz="1600" smtClean="0">
                <a:solidFill>
                  <a:srgbClr val="000000"/>
                </a:solidFill>
              </a:rPr>
              <a:t>From an ad for GRAFTOOL software, made by 3-D Visions, appearing in the January 1992 issue of Scientific American.</a:t>
            </a:r>
            <a:endParaRPr lang="en-US" alt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6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DSCN24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61722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2057400" y="6276975"/>
            <a:ext cx="5257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CA" altLang="en-US" sz="1600" dirty="0" smtClean="0">
                <a:solidFill>
                  <a:srgbClr val="000000"/>
                </a:solidFill>
              </a:rPr>
              <a:t>From an ad for GRAFTOOL software, made by 3-D Visions, appearing in the January 1992 issue of Scientific American.</a:t>
            </a:r>
            <a:endParaRPr lang="en-US" alt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7282"/>
          </a:xfrm>
        </p:spPr>
        <p:txBody>
          <a:bodyPr/>
          <a:lstStyle/>
          <a:p>
            <a:r>
              <a:rPr lang="en-US" altLang="en-US" dirty="0" err="1"/>
              <a:t>Retournement</a:t>
            </a:r>
            <a:r>
              <a:rPr lang="en-US" altLang="en-US" dirty="0"/>
              <a:t> de </a:t>
            </a:r>
            <a:r>
              <a:rPr lang="en-US" altLang="en-US" dirty="0" err="1"/>
              <a:t>sphère</a:t>
            </a:r>
            <a:endParaRPr lang="en-US" dirty="0"/>
          </a:p>
        </p:txBody>
      </p:sp>
      <p:pic>
        <p:nvPicPr>
          <p:cNvPr id="4" name="Content Placeholder 3" descr="evers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969" y="921237"/>
            <a:ext cx="4848063" cy="4614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6269" y="5661651"/>
            <a:ext cx="8967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  <a:hlinkClick r:id="rId3"/>
              </a:rPr>
              <a:t>http://</a:t>
            </a:r>
            <a:r>
              <a:rPr lang="en-US" altLang="en-US" dirty="0" smtClean="0">
                <a:solidFill>
                  <a:srgbClr val="000000"/>
                </a:solidFill>
                <a:hlinkClick r:id="rId3"/>
              </a:rPr>
              <a:t>www.geom.umn.edu/graphics/pix/Video_Productions/Outside_In/blue-red-alpha.html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/>
            </a:r>
            <a:br>
              <a:rPr lang="en-US" altLang="en-US" dirty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  <a:hlinkClick r:id="rId4"/>
              </a:rPr>
              <a:t>http://profs.etsmtl.ca/mmcguffin/eversion</a:t>
            </a:r>
            <a:r>
              <a:rPr lang="en-US" altLang="en-US" dirty="0" smtClean="0">
                <a:solidFill>
                  <a:srgbClr val="000000"/>
                </a:solidFill>
                <a:hlinkClick r:id="rId4"/>
              </a:rPr>
              <a:t>/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/>
            </a:r>
            <a:br>
              <a:rPr lang="en-US" altLang="en-US" dirty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  <a:hlinkClick r:id="rId5"/>
              </a:rPr>
              <a:t>http://</a:t>
            </a:r>
            <a:r>
              <a:rPr lang="en-US" altLang="en-US" dirty="0" smtClean="0">
                <a:solidFill>
                  <a:srgbClr val="000000"/>
                </a:solidFill>
                <a:hlinkClick r:id="rId5"/>
              </a:rPr>
              <a:t>fr.wikipedia.org/wiki/Retournement_de_la_sph%C3%A8re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a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2225310" y="5858634"/>
            <a:ext cx="691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Du clip “4 Minutes” de Madonna, avec Justin Timberlake et </a:t>
            </a:r>
            <a:r>
              <a:rPr lang="en-CA" dirty="0" err="1" smtClean="0">
                <a:solidFill>
                  <a:schemeClr val="bg1"/>
                </a:solidFill>
              </a:rPr>
              <a:t>Timbaland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en-CA" dirty="0" smtClean="0">
                <a:solidFill>
                  <a:schemeClr val="bg1"/>
                </a:solidFill>
                <a:hlinkClick r:id="rId3"/>
              </a:rPr>
              <a:t>www.youtube.com/watch?v=bHHUhcV2eVY&amp;t=1m6s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5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li-gi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4813"/>
            <a:ext cx="2879725" cy="27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sonnet-avi2004-explosionPro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911600"/>
            <a:ext cx="5411788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assemblyInstruc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88913"/>
            <a:ext cx="236220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187450" y="3357563"/>
            <a:ext cx="230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altLang="en-US" sz="1600" smtClean="0">
                <a:solidFill>
                  <a:srgbClr val="000000"/>
                </a:solidFill>
              </a:rPr>
              <a:t>Agrawala et al. 2003</a:t>
            </a:r>
            <a:endParaRPr lang="en-US" altLang="en-US" sz="1600" smtClean="0">
              <a:solidFill>
                <a:srgbClr val="000000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148263" y="3357563"/>
            <a:ext cx="230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altLang="en-US" sz="1600" smtClean="0">
                <a:solidFill>
                  <a:srgbClr val="000000"/>
                </a:solidFill>
              </a:rPr>
              <a:t>Li et al. 2004</a:t>
            </a:r>
            <a:endParaRPr lang="en-US" altLang="en-US" sz="1600" smtClean="0">
              <a:solidFill>
                <a:srgbClr val="000000"/>
              </a:solidFill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3276600" y="6308725"/>
            <a:ext cx="230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altLang="en-US" sz="1600" smtClean="0">
                <a:solidFill>
                  <a:srgbClr val="000000"/>
                </a:solidFill>
              </a:rPr>
              <a:t>Sonnet et al. 2004</a:t>
            </a:r>
            <a:endParaRPr lang="en-US" alt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6610"/>
          </a:xfrm>
        </p:spPr>
        <p:txBody>
          <a:bodyPr>
            <a:normAutofit/>
          </a:bodyPr>
          <a:lstStyle/>
          <a:p>
            <a:r>
              <a:rPr lang="en-US" sz="6600" dirty="0" err="1" smtClean="0"/>
              <a:t>Exemples</a:t>
            </a:r>
            <a:r>
              <a:rPr lang="en-US" sz="6600" dirty="0" smtClean="0"/>
              <a:t> </a:t>
            </a:r>
            <a:r>
              <a:rPr lang="en-US" sz="6600" dirty="0" err="1" smtClean="0"/>
              <a:t>d’interfaces</a:t>
            </a:r>
            <a:r>
              <a:rPr lang="en-US" sz="6600" dirty="0" smtClean="0"/>
              <a:t> 3D pour des </a:t>
            </a:r>
            <a:r>
              <a:rPr lang="en-US" sz="6600" dirty="0" err="1" smtClean="0"/>
              <a:t>données</a:t>
            </a:r>
            <a:r>
              <a:rPr lang="en-US" sz="6600" dirty="0" smtClean="0"/>
              <a:t> </a:t>
            </a:r>
            <a:r>
              <a:rPr lang="en-US" sz="6600" dirty="0" err="1" smtClean="0"/>
              <a:t>abstraites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7048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La visualisation de l’information en 3D</a:t>
            </a:r>
          </a:p>
        </p:txBody>
      </p:sp>
      <p:pic>
        <p:nvPicPr>
          <p:cNvPr id="59395" name="Picture 5" descr="johnn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371600"/>
            <a:ext cx="60198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6" name="Text Box 7"/>
          <p:cNvSpPr txBox="1">
            <a:spLocks noChangeArrowheads="1"/>
          </p:cNvSpPr>
          <p:nvPr/>
        </p:nvSpPr>
        <p:spPr bwMode="auto">
          <a:xfrm>
            <a:off x="1752600" y="60960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</a:rPr>
              <a:t>Du film “Johnny Mnemonic” de Keanu Reeves</a:t>
            </a:r>
          </a:p>
        </p:txBody>
      </p:sp>
    </p:spTree>
    <p:extLst>
      <p:ext uri="{BB962C8B-B14F-4D97-AF65-F5344CB8AC3E}">
        <p14:creationId xmlns:p14="http://schemas.microsoft.com/office/powerpoint/2010/main" val="306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File System Navigator (FSN) de SGI</a:t>
            </a:r>
            <a:endParaRPr lang="en-US" altLang="en-US" dirty="0" smtClean="0"/>
          </a:p>
        </p:txBody>
      </p:sp>
      <p:pic>
        <p:nvPicPr>
          <p:cNvPr id="66563" name="Picture 3" descr="Image: File System Navigator (FSN)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2578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371600" y="5943600"/>
            <a:ext cx="167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CA" altLang="en-US" sz="1000" smtClean="0">
                <a:solidFill>
                  <a:srgbClr val="000000"/>
                </a:solidFill>
              </a:rPr>
              <a:t>From slides by Chris North</a:t>
            </a:r>
            <a:endParaRPr lang="en-US" altLang="en-US" sz="1000" smtClean="0">
              <a:solidFill>
                <a:srgbClr val="000000"/>
              </a:solidFill>
            </a:endParaRPr>
          </a:p>
        </p:txBody>
      </p:sp>
      <p:pic>
        <p:nvPicPr>
          <p:cNvPr id="66565" name="Picture 5" descr="fs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1447800"/>
            <a:ext cx="381158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5486400" y="5943600"/>
            <a:ext cx="3429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http://www.sgi.com/fun/freeware/3d_navigator.html</a:t>
            </a:r>
          </a:p>
        </p:txBody>
      </p:sp>
    </p:spTree>
    <p:extLst>
      <p:ext uri="{BB962C8B-B14F-4D97-AF65-F5344CB8AC3E}">
        <p14:creationId xmlns:p14="http://schemas.microsoft.com/office/powerpoint/2010/main" val="4424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796"/>
            <a:ext cx="8229600" cy="850106"/>
          </a:xfrm>
        </p:spPr>
        <p:txBody>
          <a:bodyPr/>
          <a:lstStyle/>
          <a:p>
            <a:r>
              <a:rPr lang="en-US" dirty="0" err="1" smtClean="0"/>
              <a:t>Pourquoi</a:t>
            </a:r>
            <a:r>
              <a:rPr lang="en-US" dirty="0" smtClean="0"/>
              <a:t> </a:t>
            </a:r>
            <a:r>
              <a:rPr lang="en-US" i="1" dirty="0" smtClean="0"/>
              <a:t>NE PAS</a:t>
            </a:r>
            <a:r>
              <a:rPr lang="en-US" dirty="0" smtClean="0"/>
              <a:t> </a:t>
            </a:r>
            <a:r>
              <a:rPr lang="en-US" dirty="0" err="1" smtClean="0"/>
              <a:t>utiliser</a:t>
            </a:r>
            <a:r>
              <a:rPr lang="en-US" dirty="0" smtClean="0"/>
              <a:t> le 3D 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8721"/>
            <a:ext cx="9144000" cy="4392487"/>
          </a:xfrm>
        </p:spPr>
        <p:txBody>
          <a:bodyPr>
            <a:normAutofit/>
          </a:bodyPr>
          <a:lstStyle/>
          <a:p>
            <a:r>
              <a:rPr lang="fr-FR" dirty="0" smtClean="0"/>
              <a:t>Ça </a:t>
            </a:r>
            <a:r>
              <a:rPr lang="fr-FR" dirty="0"/>
              <a:t>rajoute de la complexité pour les utilisateurs</a:t>
            </a:r>
            <a:br>
              <a:rPr lang="fr-FR" dirty="0"/>
            </a:br>
            <a:r>
              <a:rPr lang="fr-FR" dirty="0"/>
              <a:t>(et les concepteurs et programmeurs)</a:t>
            </a:r>
          </a:p>
          <a:p>
            <a:r>
              <a:rPr lang="fr-FR" dirty="0"/>
              <a:t>L’utilisateur aura plus de degrés de liberté à contrôler</a:t>
            </a:r>
          </a:p>
          <a:p>
            <a:r>
              <a:rPr lang="fr-FR" dirty="0"/>
              <a:t>Les dispositifs d’entrée et de sortie habituels </a:t>
            </a:r>
            <a:r>
              <a:rPr lang="fr-FR" dirty="0" smtClean="0"/>
              <a:t>(souris, écran LCD) ne </a:t>
            </a:r>
            <a:r>
              <a:rPr lang="fr-FR" dirty="0"/>
              <a:t>sont pas conçus pour le 3D</a:t>
            </a:r>
          </a:p>
          <a:p>
            <a:r>
              <a:rPr lang="fr-FR" dirty="0"/>
              <a:t>Problèmes d’occlusion (un objet qui cache d’autres)</a:t>
            </a:r>
          </a:p>
          <a:p>
            <a:r>
              <a:rPr lang="fr-FR" dirty="0"/>
              <a:t>Les interfaces 3D peuvent être difficiles à apprendre</a:t>
            </a:r>
          </a:p>
          <a:p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55576" y="5301208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</a:t>
            </a:r>
            <a:r>
              <a:rPr lang="fr-FR" sz="2800" dirty="0"/>
              <a:t>avantages d’une interface 3D devraient être plus importants que les inconvénients, sinon l’interface 3D ne vaut pas la peine!</a:t>
            </a:r>
            <a:endParaRPr lang="en-US" sz="2800" dirty="0"/>
          </a:p>
        </p:txBody>
      </p:sp>
      <p:sp>
        <p:nvSpPr>
          <p:cNvPr id="5" name="Flèche droite 4"/>
          <p:cNvSpPr/>
          <p:nvPr/>
        </p:nvSpPr>
        <p:spPr>
          <a:xfrm>
            <a:off x="107504" y="5373216"/>
            <a:ext cx="648072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9897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fsv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35814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6" descr="fsv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78300"/>
            <a:ext cx="35814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7" descr="fsv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78300"/>
            <a:ext cx="35814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en-US" sz="4000" smtClean="0"/>
              <a:t>File System Visualizer (FSV) http://fsv.sourceforge.net/</a:t>
            </a:r>
            <a:endParaRPr lang="en-US" altLang="en-US" sz="4000" smtClean="0"/>
          </a:p>
        </p:txBody>
      </p:sp>
      <p:pic>
        <p:nvPicPr>
          <p:cNvPr id="67590" name="Picture 4" descr="fsv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35814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2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Information Pyramids</a:t>
            </a:r>
          </a:p>
        </p:txBody>
      </p:sp>
      <p:pic>
        <p:nvPicPr>
          <p:cNvPr id="68611" name="Picture 4" descr="InformationPyrami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5626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5" descr="InformationPyrami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838200"/>
            <a:ext cx="34337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6" descr="InformationPyrami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609600" y="6019800"/>
            <a:ext cx="5334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000000"/>
                </a:solidFill>
              </a:rPr>
              <a:t>Andrews and Wolte and Pichler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000000"/>
                </a:solidFill>
              </a:rPr>
              <a:t>IEEE Visualization 1997, Late Breaking Hot Topics</a:t>
            </a:r>
          </a:p>
        </p:txBody>
      </p:sp>
    </p:spTree>
    <p:extLst>
      <p:ext uri="{BB962C8B-B14F-4D97-AF65-F5344CB8AC3E}">
        <p14:creationId xmlns:p14="http://schemas.microsoft.com/office/powerpoint/2010/main" val="3214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Cone Trees (G. Robertson et al.)</a:t>
            </a:r>
          </a:p>
        </p:txBody>
      </p:sp>
      <p:pic>
        <p:nvPicPr>
          <p:cNvPr id="69635" name="Picture 3" descr="conetree-g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990600"/>
            <a:ext cx="6400800" cy="4981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2590800" y="6156325"/>
            <a:ext cx="4038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G. Robertson, J. Mackinlay, and S. Card.  Cone trees: Animated 3d visualizations of hierarchical information.  CHI '91.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Image courtesy of G. Fitzmaurice.</a:t>
            </a:r>
          </a:p>
        </p:txBody>
      </p:sp>
    </p:spTree>
    <p:extLst>
      <p:ext uri="{BB962C8B-B14F-4D97-AF65-F5344CB8AC3E}">
        <p14:creationId xmlns:p14="http://schemas.microsoft.com/office/powerpoint/2010/main" val="21517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62"/>
          </a:xfrm>
        </p:spPr>
        <p:txBody>
          <a:bodyPr/>
          <a:lstStyle/>
          <a:p>
            <a:pPr eaLnBrk="1" hangingPunct="1"/>
            <a:r>
              <a:rPr lang="fr-CA" altLang="en-US" smtClean="0"/>
              <a:t>Visualisation en 3D :</a:t>
            </a:r>
            <a:br>
              <a:rPr lang="fr-CA" altLang="en-US" smtClean="0"/>
            </a:br>
            <a:r>
              <a:rPr lang="fr-CA" altLang="en-US" smtClean="0"/>
              <a:t>une arborescence</a:t>
            </a:r>
          </a:p>
        </p:txBody>
      </p:sp>
      <p:pic>
        <p:nvPicPr>
          <p:cNvPr id="38918" name="Picture 2" descr="C:\Users\mjm\Desktop\SAT_talk\source\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21" y="1844675"/>
            <a:ext cx="2785542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3" descr="C:\Users\mjm\Desktop\SAT_talk\source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255" y="1844675"/>
            <a:ext cx="2785542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4" descr="C:\Users\mjm\Desktop\SAT_talk\source\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2785542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1763713" y="6491288"/>
            <a:ext cx="6264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prstClr val="black"/>
                </a:solidFill>
                <a:hlinkClick r:id="rId5"/>
              </a:rPr>
              <a:t>http://profs.logti.etsmtl.ca/mmcguffin/research/conetree/</a:t>
            </a:r>
            <a:r>
              <a:rPr lang="en-US" altLang="en-US" dirty="0" smtClean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657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CA" altLang="en-US" smtClean="0">
                <a:solidFill>
                  <a:schemeClr val="bg1"/>
                </a:solidFill>
              </a:rPr>
              <a:t>Kodisein’s file browser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70659" name="Picture 5" descr="filebrowse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8486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457200" y="6583363"/>
            <a:ext cx="6248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FFFFFF"/>
                </a:solidFill>
              </a:rPr>
              <a:t>http://www.mulle-kybernetik.com/software/kodisein/manual/filebrowser.html</a:t>
            </a:r>
          </a:p>
        </p:txBody>
      </p:sp>
    </p:spTree>
    <p:extLst>
      <p:ext uri="{BB962C8B-B14F-4D97-AF65-F5344CB8AC3E}">
        <p14:creationId xmlns:p14="http://schemas.microsoft.com/office/powerpoint/2010/main" val="28007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07375" cy="1143000"/>
          </a:xfrm>
        </p:spPr>
        <p:txBody>
          <a:bodyPr/>
          <a:lstStyle/>
          <a:p>
            <a:pPr eaLnBrk="1" hangingPunct="1"/>
            <a:r>
              <a:rPr lang="en-CA" altLang="en-US" sz="4000" smtClean="0"/>
              <a:t>Information Cube (Rekimoto &amp; Green)</a:t>
            </a:r>
            <a:endParaRPr lang="en-US" altLang="en-US" sz="4000" smtClean="0"/>
          </a:p>
        </p:txBody>
      </p:sp>
      <p:pic>
        <p:nvPicPr>
          <p:cNvPr id="74755" name="Picture 3" descr="c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8775"/>
            <a:ext cx="62642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0" y="6613525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CA" altLang="en-US" sz="1000" smtClean="0">
                <a:solidFill>
                  <a:srgbClr val="000000"/>
                </a:solidFill>
              </a:rPr>
              <a:t>Adapted from slides by Chris North</a:t>
            </a:r>
            <a:endParaRPr lang="en-US" altLang="en-US" sz="1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9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2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Placement par force d’un </a:t>
            </a:r>
            <a:r>
              <a:rPr lang="en-US" dirty="0" err="1" smtClean="0"/>
              <a:t>graphe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3D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55466" y="963977"/>
            <a:ext cx="3288534" cy="5076021"/>
          </a:xfrm>
        </p:spPr>
        <p:txBody>
          <a:bodyPr>
            <a:normAutofit fontScale="85000" lnSpcReduction="10000"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altLang="en-US" dirty="0">
                <a:solidFill>
                  <a:srgbClr val="000000"/>
                </a:solidFill>
              </a:rPr>
              <a:t>Simulation pseudo-physique des masses et de </a:t>
            </a:r>
            <a:r>
              <a:rPr lang="en-CA" altLang="en-US" dirty="0" err="1">
                <a:solidFill>
                  <a:srgbClr val="000000"/>
                </a:solidFill>
              </a:rPr>
              <a:t>ressorts</a:t>
            </a:r>
            <a:r>
              <a:rPr lang="en-CA" altLang="en-US" dirty="0">
                <a:solidFill>
                  <a:srgbClr val="000000"/>
                </a:solidFill>
              </a:rPr>
              <a:t> qui </a:t>
            </a:r>
            <a:r>
              <a:rPr lang="en-CA" altLang="en-US" dirty="0" err="1" smtClean="0">
                <a:solidFill>
                  <a:srgbClr val="000000"/>
                </a:solidFill>
              </a:rPr>
              <a:t>mène</a:t>
            </a:r>
            <a:r>
              <a:rPr lang="en-CA" altLang="en-US" dirty="0" smtClean="0">
                <a:solidFill>
                  <a:srgbClr val="000000"/>
                </a:solidFill>
              </a:rPr>
              <a:t/>
            </a:r>
            <a:br>
              <a:rPr lang="en-CA" altLang="en-US" dirty="0" smtClean="0">
                <a:solidFill>
                  <a:srgbClr val="000000"/>
                </a:solidFill>
              </a:rPr>
            </a:br>
            <a:r>
              <a:rPr lang="en-CA" altLang="en-US" dirty="0" smtClean="0">
                <a:solidFill>
                  <a:srgbClr val="000000"/>
                </a:solidFill>
              </a:rPr>
              <a:t>à </a:t>
            </a:r>
            <a:r>
              <a:rPr lang="en-CA" altLang="en-US" dirty="0">
                <a:solidFill>
                  <a:srgbClr val="000000"/>
                </a:solidFill>
              </a:rPr>
              <a:t>un “layout” final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altLang="en-US" dirty="0">
                <a:solidFill>
                  <a:srgbClr val="000000"/>
                </a:solidFill>
              </a:rPr>
              <a:t>Les </a:t>
            </a:r>
            <a:r>
              <a:rPr lang="en-CA" altLang="en-US" dirty="0" err="1">
                <a:solidFill>
                  <a:srgbClr val="000000"/>
                </a:solidFill>
              </a:rPr>
              <a:t>noeuds</a:t>
            </a:r>
            <a:r>
              <a:rPr lang="en-CA" altLang="en-US" dirty="0">
                <a:solidFill>
                  <a:srgbClr val="000000"/>
                </a:solidFill>
              </a:rPr>
              <a:t> </a:t>
            </a:r>
            <a:r>
              <a:rPr lang="en-CA" altLang="en-US" dirty="0" err="1">
                <a:solidFill>
                  <a:srgbClr val="000000"/>
                </a:solidFill>
              </a:rPr>
              <a:t>sont</a:t>
            </a:r>
            <a:r>
              <a:rPr lang="en-CA" altLang="en-US" dirty="0">
                <a:solidFill>
                  <a:srgbClr val="000000"/>
                </a:solidFill>
              </a:rPr>
              <a:t> des masses </a:t>
            </a:r>
            <a:r>
              <a:rPr lang="en-CA" altLang="en-US" dirty="0" err="1">
                <a:solidFill>
                  <a:srgbClr val="000000"/>
                </a:solidFill>
              </a:rPr>
              <a:t>mutuellement</a:t>
            </a:r>
            <a:r>
              <a:rPr lang="en-CA" altLang="en-US" dirty="0">
                <a:solidFill>
                  <a:srgbClr val="000000"/>
                </a:solidFill>
              </a:rPr>
              <a:t> </a:t>
            </a:r>
            <a:r>
              <a:rPr lang="en-CA" altLang="en-US" dirty="0" err="1">
                <a:solidFill>
                  <a:srgbClr val="000000"/>
                </a:solidFill>
              </a:rPr>
              <a:t>repoussées</a:t>
            </a:r>
            <a:r>
              <a:rPr lang="en-CA" altLang="en-US" dirty="0">
                <a:solidFill>
                  <a:srgbClr val="000000"/>
                </a:solidFill>
              </a:rPr>
              <a:t> par </a:t>
            </a:r>
            <a:r>
              <a:rPr lang="en-CA" altLang="en-US" dirty="0" err="1">
                <a:solidFill>
                  <a:srgbClr val="000000"/>
                </a:solidFill>
              </a:rPr>
              <a:t>une</a:t>
            </a:r>
            <a:r>
              <a:rPr lang="en-CA" altLang="en-US" dirty="0">
                <a:solidFill>
                  <a:srgbClr val="000000"/>
                </a:solidFill>
              </a:rPr>
              <a:t> force </a:t>
            </a:r>
            <a:r>
              <a:rPr lang="en-CA" altLang="en-US" dirty="0" err="1" smtClean="0">
                <a:solidFill>
                  <a:srgbClr val="000000"/>
                </a:solidFill>
              </a:rPr>
              <a:t>électrique</a:t>
            </a:r>
            <a:endParaRPr lang="en-CA" alt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altLang="en-US" dirty="0" smtClean="0">
                <a:solidFill>
                  <a:srgbClr val="000000"/>
                </a:solidFill>
              </a:rPr>
              <a:t>Les </a:t>
            </a:r>
            <a:r>
              <a:rPr lang="en-CA" altLang="en-US" dirty="0">
                <a:solidFill>
                  <a:srgbClr val="000000"/>
                </a:solidFill>
              </a:rPr>
              <a:t>arêtes </a:t>
            </a:r>
            <a:r>
              <a:rPr lang="en-CA" altLang="en-US" dirty="0" err="1">
                <a:solidFill>
                  <a:srgbClr val="000000"/>
                </a:solidFill>
              </a:rPr>
              <a:t>sont</a:t>
            </a:r>
            <a:r>
              <a:rPr lang="en-CA" altLang="en-US" dirty="0">
                <a:solidFill>
                  <a:srgbClr val="000000"/>
                </a:solidFill>
              </a:rPr>
              <a:t> des </a:t>
            </a:r>
            <a:r>
              <a:rPr lang="en-CA" altLang="en-US" dirty="0" err="1">
                <a:solidFill>
                  <a:srgbClr val="000000"/>
                </a:solidFill>
              </a:rPr>
              <a:t>ressorts</a:t>
            </a:r>
            <a:endParaRPr lang="en-US" dirty="0"/>
          </a:p>
        </p:txBody>
      </p:sp>
      <p:pic>
        <p:nvPicPr>
          <p:cNvPr id="4" name="Picture 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5248"/>
            <a:ext cx="5562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883884" y="6377848"/>
            <a:ext cx="637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http://profs.etsmtl.ca/mmcguffin/research/graph3D/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CA" altLang="en-US" sz="4000" smtClean="0"/>
              <a:t>A static diagram of the</a:t>
            </a:r>
            <a:br>
              <a:rPr lang="en-CA" altLang="en-US" sz="4000" smtClean="0"/>
            </a:br>
            <a:r>
              <a:rPr lang="en-CA" altLang="en-US" sz="4000" smtClean="0"/>
              <a:t>Prothos Application Framework</a:t>
            </a:r>
            <a:endParaRPr lang="en-US" altLang="en-US" sz="4000" smtClean="0"/>
          </a:p>
        </p:txBody>
      </p:sp>
      <p:pic>
        <p:nvPicPr>
          <p:cNvPr id="62467" name="Picture 5" descr="frame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46418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1447800" y="6308725"/>
            <a:ext cx="6705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000000"/>
                </a:solidFill>
              </a:rPr>
              <a:t>http://www.cs.ualberta.ca/~hoover/cmput660/readings/SoftwareArch/section/prothos.htm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000000"/>
                </a:solidFill>
              </a:rPr>
              <a:t>http://www.cs.ualberta.ca/~hoover/cmput660/readings/SoftwareArch/image/framework.gif</a:t>
            </a:r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5562600" y="2895600"/>
            <a:ext cx="3429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CA" altLang="en-US" sz="2400" smtClean="0">
                <a:solidFill>
                  <a:srgbClr val="000000"/>
                </a:solidFill>
              </a:rPr>
              <a:t>What problems would arise if this diagram were dynamic/interactive ?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718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Visualisation de </a:t>
            </a:r>
            <a:r>
              <a:rPr lang="en-CA" dirty="0" err="1" smtClean="0"/>
              <a:t>réseaux</a:t>
            </a:r>
            <a:r>
              <a:rPr lang="en-CA" dirty="0" smtClean="0"/>
              <a:t> </a:t>
            </a:r>
            <a:r>
              <a:rPr lang="en-CA" dirty="0" err="1" smtClean="0"/>
              <a:t>bayésiens</a:t>
            </a:r>
            <a:r>
              <a:rPr lang="en-CA" dirty="0" smtClean="0"/>
              <a:t> </a:t>
            </a:r>
            <a:r>
              <a:rPr lang="en-CA" dirty="0" err="1" smtClean="0"/>
              <a:t>en</a:t>
            </a:r>
            <a:r>
              <a:rPr lang="en-CA" dirty="0" smtClean="0"/>
              <a:t> </a:t>
            </a:r>
            <a:r>
              <a:rPr lang="en-CA" dirty="0" err="1" smtClean="0"/>
              <a:t>réalité</a:t>
            </a:r>
            <a:r>
              <a:rPr lang="en-CA" dirty="0" smtClean="0"/>
              <a:t> </a:t>
            </a:r>
            <a:r>
              <a:rPr lang="en-CA" dirty="0" err="1" smtClean="0"/>
              <a:t>virtuelle</a:t>
            </a:r>
            <a:r>
              <a:rPr lang="en-CA" dirty="0" smtClean="0"/>
              <a:t>, pour le "knowledge discovery", par </a:t>
            </a:r>
            <a:r>
              <a:rPr lang="en-CA" dirty="0" err="1" smtClean="0"/>
              <a:t>Bayesia</a:t>
            </a:r>
            <a:r>
              <a:rPr lang="en-CA" dirty="0" smtClean="0"/>
              <a:t> USA (2018)</a:t>
            </a:r>
            <a:endParaRPr lang="en-CA" dirty="0"/>
          </a:p>
        </p:txBody>
      </p:sp>
      <p:pic>
        <p:nvPicPr>
          <p:cNvPr id="4098" name="Picture 2" descr="Image may contain: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5895"/>
            <a:ext cx="9144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915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355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Irani</a:t>
            </a:r>
            <a:r>
              <a:rPr lang="en-US" dirty="0"/>
              <a:t> et Ware (2000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altLang="en-US" sz="1300" dirty="0"/>
              <a:t>Diagrams based on structured object perception. Advanced Visual </a:t>
            </a:r>
            <a:r>
              <a:rPr lang="en-US" altLang="en-US" sz="1300" dirty="0" smtClean="0"/>
              <a:t>Interfaces (AVI) 2000.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scholar.google.ca/scholar?q=irani+ware+diagrams+based+structural+object+perception</a:t>
            </a:r>
            <a:r>
              <a:rPr lang="en-US" sz="1800" dirty="0" smtClean="0"/>
              <a:t> </a:t>
            </a:r>
            <a:endParaRPr lang="en-US" dirty="0"/>
          </a:p>
        </p:txBody>
      </p:sp>
      <p:pic>
        <p:nvPicPr>
          <p:cNvPr id="4" name="Picture 4" descr="irani_geon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9" y="3767768"/>
            <a:ext cx="5381456" cy="309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rani_geon_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" y="1060354"/>
            <a:ext cx="5953285" cy="270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169446" y="1782609"/>
            <a:ext cx="28533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 résumé de </a:t>
            </a:r>
            <a:r>
              <a:rPr lang="en-US" dirty="0" err="1" smtClean="0"/>
              <a:t>l’article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“[…] The </a:t>
            </a:r>
            <a:r>
              <a:rPr lang="en-US" dirty="0"/>
              <a:t>results of these experiments show that </a:t>
            </a:r>
            <a:r>
              <a:rPr lang="en-US" dirty="0" err="1"/>
              <a:t>geon</a:t>
            </a:r>
            <a:r>
              <a:rPr lang="en-US" dirty="0"/>
              <a:t> diagrams can be visually analyzed more rapidly, with fewer errors, and can be remembered better in comparison with equivalent UML diagrams</a:t>
            </a:r>
            <a:r>
              <a:rPr lang="en-US" dirty="0" smtClean="0"/>
              <a:t>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est-ce</a:t>
            </a:r>
            <a:r>
              <a:rPr lang="en-US" dirty="0" smtClean="0"/>
              <a:t> </a:t>
            </a:r>
            <a:r>
              <a:rPr lang="en-US" dirty="0" err="1" smtClean="0"/>
              <a:t>vraiment</a:t>
            </a:r>
            <a:r>
              <a:rPr lang="en-US" dirty="0" smtClean="0"/>
              <a:t> </a:t>
            </a:r>
            <a:r>
              <a:rPr lang="en-US" dirty="0" err="1" smtClean="0"/>
              <a:t>dû</a:t>
            </a:r>
            <a:r>
              <a:rPr lang="en-US" dirty="0" smtClean="0"/>
              <a:t> à </a:t>
            </a:r>
            <a:r>
              <a:rPr lang="en-US" dirty="0" err="1" smtClean="0"/>
              <a:t>l’aspect</a:t>
            </a:r>
            <a:r>
              <a:rPr lang="en-US" dirty="0" smtClean="0"/>
              <a:t> 3D,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juste</a:t>
            </a:r>
            <a:r>
              <a:rPr lang="en-US" dirty="0" smtClean="0"/>
              <a:t> les </a:t>
            </a:r>
            <a:r>
              <a:rPr lang="en-US" dirty="0" err="1" smtClean="0"/>
              <a:t>couleurs</a:t>
            </a:r>
            <a:r>
              <a:rPr lang="en-US" dirty="0" smtClean="0"/>
              <a:t> </a:t>
            </a:r>
            <a:r>
              <a:rPr lang="en-US" dirty="0" err="1" smtClean="0"/>
              <a:t>seraient</a:t>
            </a:r>
            <a:r>
              <a:rPr lang="en-US" dirty="0" smtClean="0"/>
              <a:t> </a:t>
            </a:r>
            <a:r>
              <a:rPr lang="en-US" dirty="0" err="1" smtClean="0"/>
              <a:t>assez</a:t>
            </a:r>
            <a:r>
              <a:rPr lang="en-US" dirty="0" smtClean="0"/>
              <a:t> pour </a:t>
            </a:r>
            <a:r>
              <a:rPr lang="en-US" dirty="0" err="1" smtClean="0"/>
              <a:t>donner</a:t>
            </a:r>
            <a:r>
              <a:rPr lang="en-US" dirty="0" smtClean="0"/>
              <a:t> le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avantage</a:t>
            </a:r>
            <a:r>
              <a:rPr lang="en-US" dirty="0" smtClean="0"/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r>
              <a:rPr lang="en-US" sz="6600" dirty="0" err="1" smtClean="0"/>
              <a:t>Matériel</a:t>
            </a:r>
            <a:r>
              <a:rPr lang="en-US" sz="6600" dirty="0" smtClean="0"/>
              <a:t> de sortie 3D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762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6610"/>
          </a:xfrm>
        </p:spPr>
        <p:txBody>
          <a:bodyPr>
            <a:normAutofit/>
          </a:bodyPr>
          <a:lstStyle/>
          <a:p>
            <a:r>
              <a:rPr lang="en-US" sz="6600" dirty="0" err="1" smtClean="0"/>
              <a:t>Exemples</a:t>
            </a:r>
            <a:r>
              <a:rPr lang="en-US" sz="6600" dirty="0" smtClean="0"/>
              <a:t> de </a:t>
            </a:r>
            <a:r>
              <a:rPr lang="en-US" sz="6600" dirty="0" err="1" smtClean="0"/>
              <a:t>contraintes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87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46234"/>
          </a:xfrm>
        </p:spPr>
        <p:txBody>
          <a:bodyPr>
            <a:noAutofit/>
          </a:bodyPr>
          <a:lstStyle/>
          <a:p>
            <a:r>
              <a:rPr lang="en-US" sz="3600" dirty="0" smtClean="0"/>
              <a:t>(</a:t>
            </a:r>
            <a:r>
              <a:rPr lang="en-US" sz="3600" dirty="0" err="1" smtClean="0"/>
              <a:t>Parenthèse</a:t>
            </a:r>
            <a:r>
              <a:rPr lang="en-US" sz="3600" dirty="0" smtClean="0"/>
              <a:t>: </a:t>
            </a:r>
            <a:r>
              <a:rPr lang="en-US" sz="3600" dirty="0" err="1" smtClean="0"/>
              <a:t>Qu’est</a:t>
            </a:r>
            <a:r>
              <a:rPr lang="en-US" sz="3600" dirty="0" smtClean="0"/>
              <a:t> </a:t>
            </a:r>
            <a:r>
              <a:rPr lang="en-US" sz="3600" dirty="0" err="1" smtClean="0"/>
              <a:t>qu’un</a:t>
            </a:r>
            <a:r>
              <a:rPr lang="en-US" sz="3600" dirty="0" smtClean="0"/>
              <a:t> </a:t>
            </a:r>
            <a:r>
              <a:rPr lang="en-US" sz="3600" dirty="0" err="1" smtClean="0"/>
              <a:t>degré</a:t>
            </a:r>
            <a:r>
              <a:rPr lang="en-US" sz="3600" dirty="0" smtClean="0"/>
              <a:t> de </a:t>
            </a:r>
            <a:r>
              <a:rPr lang="en-US" sz="3600" dirty="0" err="1" smtClean="0"/>
              <a:t>liberté</a:t>
            </a:r>
            <a:r>
              <a:rPr lang="en-US" sz="3600" dirty="0" smtClean="0"/>
              <a:t>?)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1" y="1410355"/>
            <a:ext cx="4951708" cy="442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097519" y="746235"/>
            <a:ext cx="40044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Les </a:t>
            </a:r>
            <a:r>
              <a:rPr lang="en-US" sz="2400" dirty="0" err="1" smtClean="0"/>
              <a:t>degrés</a:t>
            </a:r>
            <a:r>
              <a:rPr lang="en-US" sz="2400" dirty="0" smtClean="0"/>
              <a:t> de </a:t>
            </a:r>
            <a:r>
              <a:rPr lang="en-US" sz="2400" dirty="0" err="1" smtClean="0"/>
              <a:t>liberté</a:t>
            </a:r>
            <a:r>
              <a:rPr lang="en-US" sz="2400" dirty="0" smtClean="0"/>
              <a:t> d’un </a:t>
            </a:r>
            <a:r>
              <a:rPr lang="en-US" sz="2400" dirty="0" err="1" smtClean="0"/>
              <a:t>système</a:t>
            </a:r>
            <a:r>
              <a:rPr lang="en-US" sz="2400" dirty="0" smtClean="0"/>
              <a:t> </a:t>
            </a:r>
            <a:r>
              <a:rPr lang="en-US" sz="2400" dirty="0" err="1" smtClean="0"/>
              <a:t>sont</a:t>
            </a:r>
            <a:r>
              <a:rPr lang="en-US" sz="2400" dirty="0" smtClean="0"/>
              <a:t> les </a:t>
            </a:r>
            <a:r>
              <a:rPr lang="en-US" sz="2400" dirty="0" err="1" smtClean="0"/>
              <a:t>paramètres</a:t>
            </a:r>
            <a:r>
              <a:rPr lang="en-US" sz="2400" dirty="0" smtClean="0"/>
              <a:t> qui </a:t>
            </a:r>
            <a:r>
              <a:rPr lang="en-US" sz="2400" dirty="0" err="1" smtClean="0"/>
              <a:t>peuvent</a:t>
            </a:r>
            <a:r>
              <a:rPr lang="en-US" sz="2400" dirty="0" smtClean="0"/>
              <a:t> </a:t>
            </a:r>
            <a:r>
              <a:rPr lang="en-US" sz="2400" dirty="0" err="1" smtClean="0"/>
              <a:t>varier</a:t>
            </a:r>
            <a:r>
              <a:rPr lang="en-US" sz="2400" dirty="0" smtClean="0"/>
              <a:t> de </a:t>
            </a:r>
            <a:r>
              <a:rPr lang="en-US" sz="2400" dirty="0" err="1" smtClean="0"/>
              <a:t>façon</a:t>
            </a:r>
            <a:r>
              <a:rPr lang="en-US" sz="2400" dirty="0" smtClean="0"/>
              <a:t> </a:t>
            </a:r>
            <a:r>
              <a:rPr lang="en-US" sz="2400" dirty="0" err="1" smtClean="0"/>
              <a:t>indépendente</a:t>
            </a:r>
            <a:r>
              <a:rPr lang="en-US" sz="2400" dirty="0" smtClean="0"/>
              <a:t>. Le </a:t>
            </a:r>
            <a:r>
              <a:rPr lang="en-US" sz="2400" dirty="0" err="1" smtClean="0"/>
              <a:t>nombre</a:t>
            </a:r>
            <a:r>
              <a:rPr lang="en-US" sz="2400" dirty="0" smtClean="0"/>
              <a:t> de </a:t>
            </a:r>
            <a:r>
              <a:rPr lang="en-US" sz="2400" dirty="0" err="1" smtClean="0"/>
              <a:t>degrés</a:t>
            </a:r>
            <a:r>
              <a:rPr lang="en-US" sz="2400" dirty="0" smtClean="0"/>
              <a:t> de </a:t>
            </a:r>
            <a:r>
              <a:rPr lang="en-US" sz="2400" dirty="0" err="1" smtClean="0"/>
              <a:t>liberté</a:t>
            </a:r>
            <a:r>
              <a:rPr lang="en-US" sz="2400" dirty="0" smtClean="0"/>
              <a:t> </a:t>
            </a:r>
            <a:r>
              <a:rPr lang="en-US" sz="2400" dirty="0" err="1" smtClean="0"/>
              <a:t>est</a:t>
            </a:r>
            <a:r>
              <a:rPr lang="en-US" sz="2400" dirty="0" smtClean="0"/>
              <a:t> le </a:t>
            </a:r>
            <a:r>
              <a:rPr lang="en-US" sz="2400" dirty="0" err="1" smtClean="0"/>
              <a:t>nombre</a:t>
            </a:r>
            <a:r>
              <a:rPr lang="en-US" sz="2400" dirty="0" smtClean="0"/>
              <a:t> de </a:t>
            </a:r>
            <a:r>
              <a:rPr lang="en-US" sz="2400" dirty="0" err="1" smtClean="0"/>
              <a:t>paramètres</a:t>
            </a:r>
            <a:r>
              <a:rPr lang="en-US" sz="2400" dirty="0" smtClean="0"/>
              <a:t> </a:t>
            </a:r>
            <a:r>
              <a:rPr lang="en-US" sz="2400" dirty="0" err="1" smtClean="0"/>
              <a:t>nécessaires</a:t>
            </a:r>
            <a:r>
              <a:rPr lang="en-US" sz="2400" dirty="0" smtClean="0"/>
              <a:t> pour </a:t>
            </a:r>
            <a:r>
              <a:rPr lang="en-US" sz="2400" dirty="0" err="1" smtClean="0"/>
              <a:t>décrire</a:t>
            </a:r>
            <a:endParaRPr lang="en-US" sz="2400" dirty="0"/>
          </a:p>
          <a:p>
            <a:r>
              <a:rPr lang="en-US" sz="2400" dirty="0" err="1" smtClean="0"/>
              <a:t>l’état</a:t>
            </a:r>
            <a:r>
              <a:rPr lang="en-US" sz="2400" dirty="0" smtClean="0"/>
              <a:t> du </a:t>
            </a:r>
            <a:r>
              <a:rPr lang="en-US" sz="2400" dirty="0" err="1" smtClean="0"/>
              <a:t>système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l’exemple</a:t>
            </a:r>
            <a:r>
              <a:rPr lang="en-US" sz="2400" dirty="0" smtClean="0"/>
              <a:t> du robot à gauche, </a:t>
            </a:r>
            <a:r>
              <a:rPr lang="en-US" sz="2400" dirty="0" err="1" smtClean="0"/>
              <a:t>il</a:t>
            </a:r>
            <a:r>
              <a:rPr lang="en-US" sz="2400" dirty="0" smtClean="0"/>
              <a:t> y a 6 </a:t>
            </a:r>
            <a:r>
              <a:rPr lang="en-US" sz="2400" dirty="0" err="1" smtClean="0"/>
              <a:t>degrés</a:t>
            </a:r>
            <a:r>
              <a:rPr lang="en-US" sz="2400" dirty="0" smtClean="0"/>
              <a:t> de </a:t>
            </a:r>
            <a:r>
              <a:rPr lang="en-US" sz="2400" dirty="0" err="1" smtClean="0"/>
              <a:t>liberté</a:t>
            </a:r>
            <a:r>
              <a:rPr lang="en-US" sz="2400" dirty="0" smtClean="0"/>
              <a:t> (6 axes de rotation).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68000" y="5828014"/>
            <a:ext cx="51397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http://www.applicadthai.com/business/system/files/articles/Industrial_Robot_6.gif</a:t>
            </a:r>
          </a:p>
        </p:txBody>
      </p:sp>
    </p:spTree>
    <p:extLst>
      <p:ext uri="{BB962C8B-B14F-4D97-AF65-F5344CB8AC3E}">
        <p14:creationId xmlns:p14="http://schemas.microsoft.com/office/powerpoint/2010/main" val="12890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4" y="3310759"/>
            <a:ext cx="3082955" cy="27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2593" y="6311490"/>
            <a:ext cx="51397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http://www.applicadthai.com/business/system/files/articles/Industrial_Robot_6.gif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2152"/>
          </a:xfrm>
        </p:spPr>
        <p:txBody>
          <a:bodyPr>
            <a:no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Parenthèse</a:t>
            </a:r>
            <a:r>
              <a:rPr lang="en-US" sz="2400" dirty="0" smtClean="0"/>
              <a:t>: </a:t>
            </a:r>
            <a:r>
              <a:rPr lang="en-US" sz="2400" dirty="0" err="1" smtClean="0"/>
              <a:t>Combien</a:t>
            </a:r>
            <a:r>
              <a:rPr lang="en-US" sz="2400" dirty="0" smtClean="0"/>
              <a:t> de </a:t>
            </a:r>
            <a:r>
              <a:rPr lang="en-US" sz="2400" dirty="0" err="1" smtClean="0"/>
              <a:t>degrés</a:t>
            </a:r>
            <a:r>
              <a:rPr lang="en-US" sz="2400" dirty="0" smtClean="0"/>
              <a:t> de </a:t>
            </a:r>
            <a:r>
              <a:rPr lang="en-US" sz="2400" dirty="0" err="1" smtClean="0"/>
              <a:t>liberté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ces</a:t>
            </a:r>
            <a:r>
              <a:rPr lang="en-US" sz="2400" dirty="0" smtClean="0"/>
              <a:t> </a:t>
            </a:r>
            <a:r>
              <a:rPr lang="en-US" sz="2400" dirty="0" err="1" smtClean="0"/>
              <a:t>exemples</a:t>
            </a:r>
            <a:r>
              <a:rPr lang="en-US" sz="2400" dirty="0" smtClean="0"/>
              <a:t>?)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2" y="662153"/>
            <a:ext cx="5926850" cy="450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94234" y="5182353"/>
            <a:ext cx="52436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http://blogs.unpad.ac.id/setiawanhadi/wp-content/uploads/2013/10/nao-robot-dof.jpeg</a:t>
            </a:r>
          </a:p>
        </p:txBody>
      </p:sp>
    </p:spTree>
    <p:extLst>
      <p:ext uri="{BB962C8B-B14F-4D97-AF65-F5344CB8AC3E}">
        <p14:creationId xmlns:p14="http://schemas.microsoft.com/office/powerpoint/2010/main" val="16923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76" y="2733673"/>
            <a:ext cx="2669557" cy="266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22" y="2728709"/>
            <a:ext cx="2669557" cy="266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68" y="2728709"/>
            <a:ext cx="2669557" cy="266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34" y="727122"/>
            <a:ext cx="2464301" cy="246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66" y="727122"/>
            <a:ext cx="2464301" cy="246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1251"/>
            <a:ext cx="8610600" cy="738914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La navigation: </a:t>
            </a:r>
            <a:r>
              <a:rPr lang="en-US" altLang="en-US" dirty="0" err="1" smtClean="0">
                <a:solidFill>
                  <a:schemeClr val="bg1"/>
                </a:solidFill>
              </a:rPr>
              <a:t>mouvements</a:t>
            </a:r>
            <a:r>
              <a:rPr lang="en-US" altLang="en-US" dirty="0" smtClean="0">
                <a:solidFill>
                  <a:schemeClr val="bg1"/>
                </a:solidFill>
              </a:rPr>
              <a:t> de la </a:t>
            </a:r>
            <a:r>
              <a:rPr lang="en-US" altLang="en-US" dirty="0" err="1" smtClean="0">
                <a:solidFill>
                  <a:schemeClr val="bg1"/>
                </a:solidFill>
              </a:rPr>
              <a:t>caméra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822061"/>
            <a:ext cx="2087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solidFill>
                  <a:srgbClr val="FFFFFF"/>
                </a:solidFill>
              </a:rPr>
              <a:t>Translation </a:t>
            </a:r>
            <a:r>
              <a:rPr lang="en-US" altLang="en-US" sz="2400" dirty="0" err="1">
                <a:solidFill>
                  <a:srgbClr val="FFFFFF"/>
                </a:solidFill>
              </a:rPr>
              <a:t>dans</a:t>
            </a:r>
            <a:r>
              <a:rPr lang="en-US" altLang="en-US" sz="2400" dirty="0">
                <a:solidFill>
                  <a:srgbClr val="FFFFFF"/>
                </a:solidFill>
              </a:rPr>
              <a:t> le plan de la </a:t>
            </a:r>
            <a:r>
              <a:rPr lang="en-US" altLang="en-US" sz="2400" dirty="0" err="1">
                <a:solidFill>
                  <a:srgbClr val="FFFFFF"/>
                </a:solidFill>
              </a:rPr>
              <a:t>caméra</a:t>
            </a:r>
            <a:r>
              <a:rPr lang="en-US" altLang="en-US" sz="2400" dirty="0">
                <a:solidFill>
                  <a:srgbClr val="FFFFFF"/>
                </a:solidFill>
              </a:rPr>
              <a:t> (“pan”)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056016" y="822061"/>
            <a:ext cx="2087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solidFill>
                  <a:srgbClr val="FFFFFF"/>
                </a:solidFill>
              </a:rPr>
              <a:t>Translation </a:t>
            </a:r>
            <a:r>
              <a:rPr lang="en-US" altLang="en-US" sz="2400" dirty="0" err="1">
                <a:solidFill>
                  <a:srgbClr val="FFFFFF"/>
                </a:solidFill>
              </a:rPr>
              <a:t>avant</a:t>
            </a:r>
            <a:r>
              <a:rPr lang="en-US" altLang="en-US" sz="2400" dirty="0">
                <a:solidFill>
                  <a:srgbClr val="FFFFFF"/>
                </a:solidFill>
              </a:rPr>
              <a:t>/</a:t>
            </a:r>
            <a:r>
              <a:rPr lang="en-US" altLang="en-US" sz="2400" dirty="0" err="1">
                <a:solidFill>
                  <a:srgbClr val="FFFFFF"/>
                </a:solidFill>
              </a:rPr>
              <a:t>arrière</a:t>
            </a:r>
            <a:r>
              <a:rPr lang="en-US" altLang="en-US" sz="2400" dirty="0">
                <a:solidFill>
                  <a:srgbClr val="FFFFFF"/>
                </a:solidFill>
              </a:rPr>
              <a:t/>
            </a:r>
            <a:br>
              <a:rPr lang="en-US" altLang="en-US" sz="2400" dirty="0">
                <a:solidFill>
                  <a:srgbClr val="FFFFFF"/>
                </a:solidFill>
              </a:rPr>
            </a:br>
            <a:r>
              <a:rPr lang="en-US" altLang="en-US" sz="2400" dirty="0">
                <a:solidFill>
                  <a:srgbClr val="FFFFFF"/>
                </a:solidFill>
              </a:rPr>
              <a:t>(“dolly”)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335" y="4880302"/>
            <a:ext cx="307003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en-US" sz="2400" dirty="0" err="1" smtClean="0">
                <a:solidFill>
                  <a:srgbClr val="FFFFFF"/>
                </a:solidFill>
              </a:rPr>
              <a:t>Tangage</a:t>
            </a:r>
            <a:r>
              <a:rPr lang="en-US" altLang="en-US" sz="2400" dirty="0" smtClean="0">
                <a:solidFill>
                  <a:srgbClr val="FFFFFF"/>
                </a:solidFill>
              </a:rPr>
              <a:t> </a:t>
            </a:r>
            <a:r>
              <a:rPr lang="en-US" altLang="en-US" sz="2400" dirty="0">
                <a:solidFill>
                  <a:srgbClr val="FFFFFF"/>
                </a:solidFill>
              </a:rPr>
              <a:t>(“pitch</a:t>
            </a:r>
            <a:r>
              <a:rPr lang="en-US" altLang="en-US" sz="2400" dirty="0" smtClean="0">
                <a:solidFill>
                  <a:srgbClr val="FFFFFF"/>
                </a:solidFill>
              </a:rPr>
              <a:t>”)</a:t>
            </a:r>
            <a:br>
              <a:rPr lang="en-US" altLang="en-US" sz="2400" dirty="0" smtClean="0">
                <a:solidFill>
                  <a:srgbClr val="FFFFFF"/>
                </a:solidFill>
              </a:rPr>
            </a:br>
            <a:r>
              <a:rPr lang="en-US" altLang="en-US" sz="2400" dirty="0" smtClean="0">
                <a:solidFill>
                  <a:srgbClr val="FFFFFF"/>
                </a:solidFill>
              </a:rPr>
              <a:t>= </a:t>
            </a:r>
            <a:r>
              <a:rPr lang="en-US" altLang="en-US" sz="2400" dirty="0" err="1" smtClean="0">
                <a:solidFill>
                  <a:srgbClr val="FFFFFF"/>
                </a:solidFill>
              </a:rPr>
              <a:t>élévation</a:t>
            </a:r>
            <a:r>
              <a:rPr lang="en-US" altLang="en-US" sz="2400" dirty="0">
                <a:solidFill>
                  <a:srgbClr val="FFFFFF"/>
                </a:solidFill>
              </a:rPr>
              <a:t> </a:t>
            </a:r>
            <a:r>
              <a:rPr lang="en-US" altLang="en-US" sz="2400" dirty="0" smtClean="0">
                <a:solidFill>
                  <a:srgbClr val="FFFFFF"/>
                </a:solidFill>
              </a:rPr>
              <a:t>= </a:t>
            </a:r>
            <a:r>
              <a:rPr lang="en-US" altLang="en-US" sz="2400" dirty="0">
                <a:solidFill>
                  <a:srgbClr val="FFFFFF"/>
                </a:solidFill>
              </a:rPr>
              <a:t>dire </a:t>
            </a:r>
            <a:r>
              <a:rPr lang="en-US" altLang="en-US" sz="2400" dirty="0" err="1" smtClean="0">
                <a:solidFill>
                  <a:srgbClr val="FFFFFF"/>
                </a:solidFill>
              </a:rPr>
              <a:t>oui</a:t>
            </a:r>
            <a:r>
              <a:rPr lang="en-US" altLang="en-US" sz="2400" dirty="0" smtClean="0">
                <a:solidFill>
                  <a:srgbClr val="FFFFFF"/>
                </a:solidFill>
              </a:rPr>
              <a:t>;</a:t>
            </a:r>
            <a:br>
              <a:rPr lang="en-US" altLang="en-US" sz="2400" dirty="0" smtClean="0">
                <a:solidFill>
                  <a:srgbClr val="FFFFFF"/>
                </a:solidFill>
              </a:rPr>
            </a:br>
            <a:r>
              <a:rPr lang="en-US" altLang="en-US" sz="800" dirty="0" smtClean="0">
                <a:solidFill>
                  <a:srgbClr val="FFFFFF"/>
                </a:solidFill>
              </a:rPr>
              <a:t/>
            </a:r>
            <a:br>
              <a:rPr lang="en-US" altLang="en-US" sz="800" dirty="0" smtClean="0">
                <a:solidFill>
                  <a:srgbClr val="FFFFFF"/>
                </a:solidFill>
              </a:rPr>
            </a:br>
            <a:r>
              <a:rPr lang="en-US" altLang="en-US" sz="2400" dirty="0" err="1" smtClean="0">
                <a:solidFill>
                  <a:srgbClr val="FFFFFF"/>
                </a:solidFill>
              </a:rPr>
              <a:t>Lacet</a:t>
            </a:r>
            <a:r>
              <a:rPr lang="en-US" altLang="en-US" sz="2400" dirty="0" smtClean="0">
                <a:solidFill>
                  <a:srgbClr val="FFFFFF"/>
                </a:solidFill>
              </a:rPr>
              <a:t> </a:t>
            </a:r>
            <a:r>
              <a:rPr lang="en-US" altLang="en-US" sz="2400" dirty="0">
                <a:solidFill>
                  <a:srgbClr val="FFFFFF"/>
                </a:solidFill>
              </a:rPr>
              <a:t>(“yaw</a:t>
            </a:r>
            <a:r>
              <a:rPr lang="en-US" altLang="en-US" sz="2400" dirty="0" smtClean="0">
                <a:solidFill>
                  <a:srgbClr val="FFFFFF"/>
                </a:solidFill>
              </a:rPr>
              <a:t>”)</a:t>
            </a:r>
            <a:br>
              <a:rPr lang="en-US" altLang="en-US" sz="2400" dirty="0" smtClean="0">
                <a:solidFill>
                  <a:srgbClr val="FFFFFF"/>
                </a:solidFill>
              </a:rPr>
            </a:br>
            <a:r>
              <a:rPr lang="en-US" altLang="en-US" sz="2400" dirty="0" smtClean="0">
                <a:solidFill>
                  <a:srgbClr val="FFFFFF"/>
                </a:solidFill>
              </a:rPr>
              <a:t>= azimuth = dire non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046229" y="4880302"/>
            <a:ext cx="293251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solidFill>
                  <a:srgbClr val="FFFFFF"/>
                </a:solidFill>
              </a:rPr>
              <a:t>Orbiter </a:t>
            </a:r>
            <a:r>
              <a:rPr lang="en-US" altLang="en-US" sz="2400" dirty="0" err="1" smtClean="0">
                <a:solidFill>
                  <a:srgbClr val="FFFFFF"/>
                </a:solidFill>
              </a:rPr>
              <a:t>autour</a:t>
            </a:r>
            <a:r>
              <a:rPr lang="en-US" altLang="en-US" sz="2400" dirty="0" smtClean="0">
                <a:solidFill>
                  <a:srgbClr val="FFFFFF"/>
                </a:solidFill>
              </a:rPr>
              <a:t> d’un point </a:t>
            </a:r>
            <a:r>
              <a:rPr lang="en-US" altLang="en-US" sz="2400" dirty="0" err="1" smtClean="0">
                <a:solidFill>
                  <a:srgbClr val="FFFFFF"/>
                </a:solidFill>
              </a:rPr>
              <a:t>d’intérêt</a:t>
            </a:r>
            <a:r>
              <a:rPr lang="en-US" altLang="en-US" sz="2400" dirty="0" smtClean="0">
                <a:solidFill>
                  <a:srgbClr val="FFFFFF"/>
                </a:solidFill>
              </a:rPr>
              <a:t> (</a:t>
            </a:r>
            <a:r>
              <a:rPr lang="en-US" altLang="en-US" sz="2400" dirty="0" err="1" smtClean="0">
                <a:solidFill>
                  <a:srgbClr val="FFFFFF"/>
                </a:solidFill>
              </a:rPr>
              <a:t>éxocentrique</a:t>
            </a:r>
            <a:r>
              <a:rPr lang="en-US" altLang="en-US" sz="2400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097772" y="4880302"/>
            <a:ext cx="294845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 err="1" smtClean="0">
                <a:solidFill>
                  <a:srgbClr val="FFFFFF"/>
                </a:solidFill>
              </a:rPr>
              <a:t>Roulis</a:t>
            </a:r>
            <a:r>
              <a:rPr lang="en-US" altLang="en-US" sz="2400" dirty="0" smtClean="0">
                <a:solidFill>
                  <a:srgbClr val="FFFFFF"/>
                </a:solidFill>
              </a:rPr>
              <a:t> </a:t>
            </a:r>
            <a:r>
              <a:rPr lang="en-US" altLang="en-US" sz="2400" dirty="0">
                <a:solidFill>
                  <a:srgbClr val="FFFFFF"/>
                </a:solidFill>
              </a:rPr>
              <a:t>(“roll</a:t>
            </a:r>
            <a:r>
              <a:rPr lang="en-US" altLang="en-US" sz="2400" dirty="0" smtClean="0">
                <a:solidFill>
                  <a:srgbClr val="FFFFFF"/>
                </a:solidFill>
              </a:rPr>
              <a:t>”)</a:t>
            </a:r>
            <a:br>
              <a:rPr lang="en-US" altLang="en-US" sz="2400" dirty="0" smtClean="0">
                <a:solidFill>
                  <a:srgbClr val="FFFFFF"/>
                </a:solidFill>
              </a:rPr>
            </a:b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ZoneTexte 4"/>
          <p:cNvSpPr txBox="1">
            <a:spLocks noChangeArrowheads="1"/>
          </p:cNvSpPr>
          <p:nvPr/>
        </p:nvSpPr>
        <p:spPr bwMode="auto">
          <a:xfrm>
            <a:off x="8150028" y="525364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À </a:t>
            </a:r>
            <a:r>
              <a:rPr lang="en-US" altLang="en-US" sz="1800" dirty="0" err="1">
                <a:solidFill>
                  <a:schemeClr val="bg1"/>
                </a:solidFill>
              </a:rPr>
              <a:t>retenir</a:t>
            </a:r>
            <a:r>
              <a:rPr lang="en-US" altLang="en-US" sz="18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7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Combien</a:t>
            </a:r>
            <a:r>
              <a:rPr lang="en-US" dirty="0" smtClean="0"/>
              <a:t> de </a:t>
            </a:r>
            <a:r>
              <a:rPr lang="en-US" dirty="0" err="1" smtClean="0"/>
              <a:t>degrés</a:t>
            </a:r>
            <a:r>
              <a:rPr lang="en-US" dirty="0" smtClean="0"/>
              <a:t> de </a:t>
            </a:r>
            <a:r>
              <a:rPr lang="en-US" dirty="0" err="1" smtClean="0"/>
              <a:t>liberté</a:t>
            </a:r>
            <a:r>
              <a:rPr lang="en-US" dirty="0" smtClean="0"/>
              <a:t> a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caméra</a:t>
            </a:r>
            <a:r>
              <a:rPr lang="en-US" dirty="0" smtClean="0"/>
              <a:t> en 3D ?</a:t>
            </a:r>
          </a:p>
          <a:p>
            <a:r>
              <a:rPr lang="en-US" dirty="0" err="1" smtClean="0"/>
              <a:t>Habituellement</a:t>
            </a:r>
            <a:r>
              <a:rPr lang="en-US" dirty="0" smtClean="0"/>
              <a:t>, </a:t>
            </a:r>
            <a:r>
              <a:rPr lang="en-US" dirty="0" err="1" smtClean="0"/>
              <a:t>est-ce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l’utilisateur</a:t>
            </a:r>
            <a:r>
              <a:rPr lang="en-US" dirty="0" smtClean="0"/>
              <a:t> a </a:t>
            </a:r>
            <a:r>
              <a:rPr lang="en-US" dirty="0" err="1" smtClean="0"/>
              <a:t>besoin</a:t>
            </a:r>
            <a:r>
              <a:rPr lang="en-US" dirty="0" smtClean="0"/>
              <a:t> </a:t>
            </a:r>
            <a:r>
              <a:rPr lang="en-US" dirty="0" err="1" smtClean="0"/>
              <a:t>d’avoir</a:t>
            </a:r>
            <a:r>
              <a:rPr lang="en-US" dirty="0" smtClean="0"/>
              <a:t> un </a:t>
            </a:r>
            <a:r>
              <a:rPr lang="en-US" dirty="0" err="1" smtClean="0"/>
              <a:t>contrôle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tous</a:t>
            </a:r>
            <a:r>
              <a:rPr lang="en-US" dirty="0" smtClean="0"/>
              <a:t> </a:t>
            </a:r>
            <a:r>
              <a:rPr lang="en-US" dirty="0" err="1" smtClean="0"/>
              <a:t>ces</a:t>
            </a:r>
            <a:r>
              <a:rPr lang="en-US" dirty="0" smtClean="0"/>
              <a:t> </a:t>
            </a:r>
            <a:r>
              <a:rPr lang="en-US" dirty="0" err="1" smtClean="0"/>
              <a:t>degrés</a:t>
            </a:r>
            <a:r>
              <a:rPr lang="en-US" dirty="0" smtClean="0"/>
              <a:t> de </a:t>
            </a:r>
            <a:r>
              <a:rPr lang="en-US" dirty="0" err="1" smtClean="0"/>
              <a:t>liberté</a:t>
            </a:r>
            <a:r>
              <a:rPr lang="en-US" dirty="0" smtClean="0"/>
              <a:t> ?  </a:t>
            </a:r>
            <a:r>
              <a:rPr lang="en-US" dirty="0" err="1" smtClean="0"/>
              <a:t>Sinon</a:t>
            </a:r>
            <a:r>
              <a:rPr lang="en-US" dirty="0" smtClean="0"/>
              <a:t>, </a:t>
            </a:r>
            <a:r>
              <a:rPr lang="en-US" dirty="0" err="1" smtClean="0"/>
              <a:t>combien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habituellement</a:t>
            </a:r>
            <a:r>
              <a:rPr lang="en-US" dirty="0" smtClean="0"/>
              <a:t> </a:t>
            </a:r>
            <a:r>
              <a:rPr lang="en-US" dirty="0" err="1" smtClean="0"/>
              <a:t>nécessaires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55932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72956" cy="1143000"/>
          </a:xfrm>
        </p:spPr>
        <p:txBody>
          <a:bodyPr/>
          <a:lstStyle/>
          <a:p>
            <a:pPr eaLnBrk="1" hangingPunct="1"/>
            <a:r>
              <a:rPr lang="en-US" altLang="en-US" sz="4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Zoomer</a:t>
            </a:r>
            <a:r>
              <a:rPr lang="en-US" altLang="en-US" sz="4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 Translation </a:t>
            </a:r>
            <a:r>
              <a:rPr lang="en-US" altLang="en-US" sz="4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</a:t>
            </a:r>
            <a:r>
              <a:rPr lang="en-US" altLang="en-US" sz="4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n-US" sz="4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arrière</a:t>
            </a:r>
            <a:endParaRPr lang="en-US" altLang="en-US" sz="4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066800" y="1066800"/>
            <a:ext cx="1066800" cy="1066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1371600" y="2286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1600200" y="4343400"/>
            <a:ext cx="152400" cy="152400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685800" y="2133600"/>
            <a:ext cx="990600" cy="22860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V="1">
            <a:off x="1676400" y="2057400"/>
            <a:ext cx="914400" cy="2362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20" name="Oval 8"/>
          <p:cNvSpPr>
            <a:spLocks noChangeArrowheads="1"/>
          </p:cNvSpPr>
          <p:nvPr/>
        </p:nvSpPr>
        <p:spPr bwMode="auto">
          <a:xfrm>
            <a:off x="1143000" y="5257800"/>
            <a:ext cx="1066800" cy="1066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1447800" y="55626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914400" y="4953000"/>
            <a:ext cx="15240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4191000" y="1066800"/>
            <a:ext cx="1066800" cy="1066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24" name="Oval 12"/>
          <p:cNvSpPr>
            <a:spLocks noChangeArrowheads="1"/>
          </p:cNvSpPr>
          <p:nvPr/>
        </p:nvSpPr>
        <p:spPr bwMode="auto">
          <a:xfrm>
            <a:off x="4495800" y="2286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4724400" y="4343400"/>
            <a:ext cx="152400" cy="152400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 flipV="1">
            <a:off x="4114800" y="1295400"/>
            <a:ext cx="685800" cy="3124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V="1">
            <a:off x="4800600" y="1219200"/>
            <a:ext cx="533400" cy="3200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4038600" y="4953000"/>
            <a:ext cx="1524000" cy="1600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4267200" y="5181600"/>
            <a:ext cx="1066800" cy="1143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4038600" y="4953000"/>
            <a:ext cx="15240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7162800" y="1066800"/>
            <a:ext cx="1066800" cy="1066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7467600" y="2286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7010400" y="4953000"/>
            <a:ext cx="1524000" cy="1600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7010400" y="4953000"/>
            <a:ext cx="1524000" cy="1600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7010400" y="4953000"/>
            <a:ext cx="15240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36" name="AutoShape 24"/>
          <p:cNvSpPr>
            <a:spLocks noChangeArrowheads="1"/>
          </p:cNvSpPr>
          <p:nvPr/>
        </p:nvSpPr>
        <p:spPr bwMode="auto">
          <a:xfrm>
            <a:off x="7620000" y="3124200"/>
            <a:ext cx="152400" cy="152400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smtClean="0">
              <a:solidFill>
                <a:srgbClr val="000000"/>
              </a:solidFill>
            </a:endParaRPr>
          </a:p>
        </p:txBody>
      </p:sp>
      <p:sp>
        <p:nvSpPr>
          <p:cNvPr id="13337" name="Line 25"/>
          <p:cNvSpPr>
            <a:spLocks noChangeShapeType="1"/>
          </p:cNvSpPr>
          <p:nvPr/>
        </p:nvSpPr>
        <p:spPr bwMode="auto">
          <a:xfrm flipH="1" flipV="1">
            <a:off x="6705600" y="914400"/>
            <a:ext cx="990600" cy="22860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 flipV="1">
            <a:off x="7696200" y="838200"/>
            <a:ext cx="914400" cy="2362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0" y="6613525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CA" altLang="en-US" sz="1000" smtClean="0">
                <a:solidFill>
                  <a:srgbClr val="000000"/>
                </a:solidFill>
              </a:rPr>
              <a:t>From slides by Chris North</a:t>
            </a:r>
            <a:endParaRPr lang="en-US" altLang="en-US" sz="1000" smtClean="0">
              <a:solidFill>
                <a:srgbClr val="000000"/>
              </a:solidFill>
            </a:endParaRPr>
          </a:p>
        </p:txBody>
      </p:sp>
      <p:sp>
        <p:nvSpPr>
          <p:cNvPr id="13340" name="ZoneTexte 1"/>
          <p:cNvSpPr txBox="1">
            <a:spLocks noChangeArrowheads="1"/>
          </p:cNvSpPr>
          <p:nvPr/>
        </p:nvSpPr>
        <p:spPr bwMode="auto">
          <a:xfrm rot="-4797131">
            <a:off x="4413251" y="2968625"/>
            <a:ext cx="205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Zoomer = réduire</a:t>
            </a:r>
            <a:br>
              <a:rPr lang="en-CA" alt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alt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champ visuel</a:t>
            </a:r>
          </a:p>
        </p:txBody>
      </p:sp>
      <p:sp>
        <p:nvSpPr>
          <p:cNvPr id="13341" name="ZoneTexte 30"/>
          <p:cNvSpPr txBox="1">
            <a:spLocks noChangeArrowheads="1"/>
          </p:cNvSpPr>
          <p:nvPr/>
        </p:nvSpPr>
        <p:spPr bwMode="auto">
          <a:xfrm>
            <a:off x="7077075" y="3322638"/>
            <a:ext cx="1409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Translation vers l’avant</a:t>
            </a:r>
          </a:p>
        </p:txBody>
      </p:sp>
      <p:sp>
        <p:nvSpPr>
          <p:cNvPr id="30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14194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92337" y="3486924"/>
            <a:ext cx="419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Caméra</a:t>
            </a:r>
            <a:r>
              <a:rPr lang="en-US" sz="1600" dirty="0" smtClean="0"/>
              <a:t> </a:t>
            </a:r>
            <a:r>
              <a:rPr lang="en-US" sz="1600" dirty="0" err="1" smtClean="0"/>
              <a:t>avancée</a:t>
            </a:r>
            <a:r>
              <a:rPr lang="en-US" sz="1600" dirty="0" smtClean="0"/>
              <a:t> </a:t>
            </a:r>
            <a:r>
              <a:rPr lang="en-US" sz="1600" dirty="0" err="1" smtClean="0"/>
              <a:t>vers</a:t>
            </a:r>
            <a:r>
              <a:rPr lang="en-US" sz="1600" dirty="0" smtClean="0"/>
              <a:t> </a:t>
            </a:r>
            <a:r>
              <a:rPr lang="en-US" sz="1600" dirty="0" err="1" smtClean="0"/>
              <a:t>l’avant</a:t>
            </a:r>
            <a:r>
              <a:rPr lang="en-US" sz="1600" dirty="0"/>
              <a:t> </a:t>
            </a:r>
            <a:r>
              <a:rPr lang="en-US" sz="1600" dirty="0" smtClean="0"/>
              <a:t>(plus </a:t>
            </a:r>
            <a:r>
              <a:rPr lang="en-US" sz="1600" dirty="0" err="1" smtClean="0"/>
              <a:t>proche</a:t>
            </a:r>
            <a:r>
              <a:rPr lang="en-US" sz="1600" dirty="0" smtClean="0"/>
              <a:t> de </a:t>
            </a:r>
            <a:r>
              <a:rPr lang="en-US" sz="1600" dirty="0" err="1" smtClean="0"/>
              <a:t>l’acteur</a:t>
            </a:r>
            <a:r>
              <a:rPr lang="en-US" sz="1600" dirty="0" smtClean="0"/>
              <a:t>) + champ </a:t>
            </a:r>
            <a:r>
              <a:rPr lang="en-US" sz="1600" dirty="0" err="1" smtClean="0"/>
              <a:t>visuel</a:t>
            </a:r>
            <a:r>
              <a:rPr lang="en-US" sz="1600" dirty="0" smtClean="0"/>
              <a:t> plus grand (zoom out)</a:t>
            </a:r>
            <a:endParaRPr lang="en-US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472239" y="4313611"/>
            <a:ext cx="2654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</a:t>
            </a:r>
            <a:r>
              <a:rPr lang="en-US" sz="1600" dirty="0" err="1" smtClean="0"/>
              <a:t>Caméra</a:t>
            </a:r>
            <a:r>
              <a:rPr lang="en-US" sz="1600" dirty="0" smtClean="0"/>
              <a:t> </a:t>
            </a:r>
            <a:r>
              <a:rPr lang="en-US" sz="1600" dirty="0" err="1" smtClean="0"/>
              <a:t>reculée</a:t>
            </a:r>
            <a:r>
              <a:rPr lang="en-US" sz="1600" dirty="0" smtClean="0"/>
              <a:t> </a:t>
            </a:r>
            <a:r>
              <a:rPr lang="en-US" sz="1600" dirty="0" err="1" smtClean="0"/>
              <a:t>vers</a:t>
            </a:r>
            <a:r>
              <a:rPr lang="en-US" sz="1600" dirty="0" smtClean="0"/>
              <a:t> </a:t>
            </a:r>
            <a:r>
              <a:rPr lang="en-US" sz="1600" dirty="0" err="1" smtClean="0"/>
              <a:t>l’arrière</a:t>
            </a:r>
            <a:r>
              <a:rPr lang="en-US" sz="1600" dirty="0" smtClean="0"/>
              <a:t> (plus loin du robot) + champ </a:t>
            </a:r>
            <a:r>
              <a:rPr lang="en-US" sz="1600" dirty="0" err="1" smtClean="0"/>
              <a:t>visuel</a:t>
            </a:r>
            <a:r>
              <a:rPr lang="en-US" sz="1600" dirty="0" smtClean="0"/>
              <a:t> plus petit (zoom in)</a:t>
            </a:r>
            <a:endParaRPr lang="en-US" sz="16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10233"/>
            <a:ext cx="8077201" cy="904167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Zolly</a:t>
            </a:r>
            <a:r>
              <a:rPr lang="en-US" sz="3600" dirty="0" smtClean="0"/>
              <a:t> (“zoom dolly”) </a:t>
            </a:r>
            <a:r>
              <a:rPr lang="en-US" sz="3600" dirty="0" err="1" smtClean="0"/>
              <a:t>ou</a:t>
            </a:r>
            <a:r>
              <a:rPr lang="en-US" sz="3600" dirty="0" smtClean="0"/>
              <a:t> contra-zoom</a:t>
            </a:r>
            <a:endParaRPr lang="en-US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57417" y="770731"/>
            <a:ext cx="6252072" cy="627961"/>
          </a:xfrm>
        </p:spPr>
        <p:txBody>
          <a:bodyPr/>
          <a:lstStyle/>
          <a:p>
            <a:r>
              <a:rPr lang="en-US" dirty="0" err="1" smtClean="0"/>
              <a:t>Effet</a:t>
            </a:r>
            <a:r>
              <a:rPr lang="en-US" dirty="0" smtClean="0"/>
              <a:t> </a:t>
            </a:r>
            <a:r>
              <a:rPr lang="en-US" dirty="0" err="1" smtClean="0"/>
              <a:t>parfois</a:t>
            </a:r>
            <a:r>
              <a:rPr lang="en-US" dirty="0" smtClean="0"/>
              <a:t> vu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filmes</a:t>
            </a:r>
            <a:endParaRPr lang="en-US" dirty="0" smtClean="0"/>
          </a:p>
        </p:txBody>
      </p:sp>
      <p:pic>
        <p:nvPicPr>
          <p:cNvPr id="5122" name="Picture 2" descr="\\VBOXSVR\win\recovered\myOldDesktop\S_win\ets\courses\lecture0x.3DInterfaces\movies\dollyZoo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44" y="1398692"/>
            <a:ext cx="448621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VBOXSVR\win\recovered\myOldDesktop\S_win\ets\courses\lecture0x.3DInterfaces\movies\dollyZoom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0" y="1398692"/>
            <a:ext cx="448621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3374627" y="1667674"/>
            <a:ext cx="704454" cy="414238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 rot="799799">
            <a:off x="7083707" y="2340160"/>
            <a:ext cx="522670" cy="320168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865568" y="6193966"/>
            <a:ext cx="5121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http://www.youtube.com/watch?v=VNO3BtNT9bY</a:t>
            </a:r>
            <a:r>
              <a:rPr lang="en-US" dirty="0" smtClean="0"/>
              <a:t>  </a:t>
            </a:r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://www.youtube.com/watch?v=1h9ZzYhvSyE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56" y="4203901"/>
            <a:ext cx="2967887" cy="180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27" y="4203901"/>
            <a:ext cx="2967887" cy="180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èche droite 7"/>
          <p:cNvSpPr/>
          <p:nvPr/>
        </p:nvSpPr>
        <p:spPr>
          <a:xfrm rot="16200000">
            <a:off x="4659129" y="3514726"/>
            <a:ext cx="228311" cy="2203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èche droite 12"/>
          <p:cNvSpPr/>
          <p:nvPr/>
        </p:nvSpPr>
        <p:spPr>
          <a:xfrm rot="10800000">
            <a:off x="6402184" y="4357679"/>
            <a:ext cx="228311" cy="2203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6472239" y="5738940"/>
            <a:ext cx="2654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Remarquez</a:t>
            </a:r>
            <a:r>
              <a:rPr lang="en-US" sz="1600" dirty="0" smtClean="0"/>
              <a:t> </a:t>
            </a:r>
            <a:r>
              <a:rPr lang="en-US" sz="1600" dirty="0" err="1" smtClean="0"/>
              <a:t>qu’un</a:t>
            </a:r>
            <a:r>
              <a:rPr lang="en-US" sz="1600" dirty="0" smtClean="0"/>
              <a:t> champ </a:t>
            </a:r>
            <a:r>
              <a:rPr lang="en-US" sz="1600" dirty="0" err="1" smtClean="0"/>
              <a:t>visuel</a:t>
            </a:r>
            <a:r>
              <a:rPr lang="en-US" sz="1600" dirty="0" smtClean="0"/>
              <a:t> plus grand (zoom out) </a:t>
            </a:r>
            <a:r>
              <a:rPr lang="en-US" sz="1600" dirty="0" err="1" smtClean="0"/>
              <a:t>exagère</a:t>
            </a:r>
            <a:r>
              <a:rPr lang="en-US" sz="1600" dirty="0" smtClean="0"/>
              <a:t> </a:t>
            </a:r>
            <a:r>
              <a:rPr lang="en-US" sz="1600" dirty="0" err="1" smtClean="0"/>
              <a:t>l’effet</a:t>
            </a:r>
            <a:r>
              <a:rPr lang="en-US" sz="1600" dirty="0" smtClean="0"/>
              <a:t> de perspective (</a:t>
            </a:r>
            <a:r>
              <a:rPr lang="en-US" sz="1600" dirty="0" err="1" smtClean="0"/>
              <a:t>lignes</a:t>
            </a:r>
            <a:r>
              <a:rPr lang="en-US" sz="1600" dirty="0" smtClean="0"/>
              <a:t> </a:t>
            </a:r>
            <a:r>
              <a:rPr lang="en-US" sz="1600" dirty="0" err="1" smtClean="0"/>
              <a:t>convergentes</a:t>
            </a:r>
            <a:r>
              <a:rPr lang="en-US" sz="1600" dirty="0" smtClean="0"/>
              <a:t>) (     )</a:t>
            </a:r>
            <a:endParaRPr lang="en-US" sz="1600" b="1" dirty="0"/>
          </a:p>
        </p:txBody>
      </p:sp>
      <p:sp>
        <p:nvSpPr>
          <p:cNvPr id="9" name="Étoile à 5 branches 8"/>
          <p:cNvSpPr/>
          <p:nvPr/>
        </p:nvSpPr>
        <p:spPr>
          <a:xfrm>
            <a:off x="8418493" y="6515087"/>
            <a:ext cx="238138" cy="23813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Étoile à 5 branches 16"/>
          <p:cNvSpPr/>
          <p:nvPr/>
        </p:nvSpPr>
        <p:spPr>
          <a:xfrm>
            <a:off x="236656" y="4238610"/>
            <a:ext cx="424356" cy="42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Étoile à 5 branches 17"/>
          <p:cNvSpPr/>
          <p:nvPr/>
        </p:nvSpPr>
        <p:spPr>
          <a:xfrm>
            <a:off x="8697817" y="1377106"/>
            <a:ext cx="424356" cy="42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18823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8" grpId="0" animBg="1"/>
      <p:bldP spid="13" grpId="0" animBg="1"/>
      <p:bldP spid="15" grpId="0"/>
      <p:bldP spid="9" grpId="0" animBg="1"/>
      <p:bldP spid="17" grpId="0" animBg="1"/>
      <p:bldP spid="1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CA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en-CA" alt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métaphores</a:t>
            </a:r>
            <a:r>
              <a:rPr lang="en-CA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pour</a:t>
            </a:r>
            <a:br>
              <a:rPr lang="en-CA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n-CA" alt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façons</a:t>
            </a:r>
            <a:r>
              <a:rPr lang="en-CA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alt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contrôler</a:t>
            </a:r>
            <a:r>
              <a:rPr lang="en-CA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CA" alt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caméra</a:t>
            </a:r>
            <a:endParaRPr lang="en-US" altLang="en-US" sz="4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CA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Monde-dans-la-main (éxocentrique)</a:t>
            </a:r>
          </a:p>
          <a:p>
            <a:pPr eaLnBrk="1" hangingPunct="1"/>
            <a:r>
              <a:rPr lang="en-CA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Oeil-dans-la-main (égocentrique)</a:t>
            </a:r>
          </a:p>
          <a:p>
            <a:pPr eaLnBrk="1" hangingPunct="1"/>
            <a:r>
              <a:rPr lang="en-CA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Marcher</a:t>
            </a:r>
          </a:p>
          <a:p>
            <a:pPr eaLnBrk="1" hangingPunct="1"/>
            <a:r>
              <a:rPr lang="en-CA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Voler</a:t>
            </a:r>
          </a:p>
          <a:p>
            <a:pPr eaLnBrk="1" hangingPunct="1"/>
            <a:endParaRPr lang="en-US" altLang="en-US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11220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Degrés</a:t>
            </a:r>
            <a:r>
              <a:rPr lang="en-US" dirty="0" smtClean="0"/>
              <a:t> de </a:t>
            </a:r>
            <a:r>
              <a:rPr lang="en-US" dirty="0" err="1" smtClean="0"/>
              <a:t>liberté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caméra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Au total, </a:t>
            </a:r>
            <a:r>
              <a:rPr lang="en-US" dirty="0" err="1" smtClean="0"/>
              <a:t>il</a:t>
            </a:r>
            <a:r>
              <a:rPr lang="en-US" dirty="0" smtClean="0"/>
              <a:t> y a 7 </a:t>
            </a:r>
            <a:r>
              <a:rPr lang="en-US" dirty="0" err="1" smtClean="0"/>
              <a:t>degrés</a:t>
            </a:r>
            <a:r>
              <a:rPr lang="en-US" dirty="0" smtClean="0"/>
              <a:t> de </a:t>
            </a:r>
            <a:r>
              <a:rPr lang="en-US" dirty="0" err="1" smtClean="0"/>
              <a:t>liberté</a:t>
            </a:r>
            <a:r>
              <a:rPr lang="en-US" dirty="0" smtClean="0"/>
              <a:t> </a:t>
            </a:r>
            <a:r>
              <a:rPr lang="en-US" dirty="0" err="1" smtClean="0"/>
              <a:t>possibles</a:t>
            </a:r>
            <a:r>
              <a:rPr lang="en-US" dirty="0" smtClean="0"/>
              <a:t> pour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caméra</a:t>
            </a:r>
            <a:r>
              <a:rPr lang="en-US" dirty="0" smtClean="0"/>
              <a:t> (3 axes de translation, 3 axes de rotation, et le zoom qui change </a:t>
            </a:r>
            <a:r>
              <a:rPr lang="en-US" dirty="0" err="1" smtClean="0"/>
              <a:t>l’angle</a:t>
            </a:r>
            <a:r>
              <a:rPr lang="en-US" dirty="0" smtClean="0"/>
              <a:t> du champ </a:t>
            </a:r>
            <a:r>
              <a:rPr lang="en-US" dirty="0" err="1" smtClean="0"/>
              <a:t>visuel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“field of view”)</a:t>
            </a:r>
          </a:p>
          <a:p>
            <a:r>
              <a:rPr lang="en-US" dirty="0" err="1" smtClean="0"/>
              <a:t>Souvent</a:t>
            </a:r>
            <a:r>
              <a:rPr lang="en-US" dirty="0" smtClean="0"/>
              <a:t>, 5 </a:t>
            </a:r>
            <a:r>
              <a:rPr lang="en-US" dirty="0" err="1" smtClean="0"/>
              <a:t>degrés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suffisants</a:t>
            </a:r>
            <a:r>
              <a:rPr lang="en-US" dirty="0" smtClean="0"/>
              <a:t> pour </a:t>
            </a:r>
            <a:r>
              <a:rPr lang="en-US" dirty="0" err="1" smtClean="0"/>
              <a:t>visualiser</a:t>
            </a:r>
            <a:r>
              <a:rPr lang="en-US" dirty="0" smtClean="0"/>
              <a:t> un objet:</a:t>
            </a:r>
          </a:p>
          <a:p>
            <a:pPr lvl="1"/>
            <a:r>
              <a:rPr lang="en-US" dirty="0" err="1" smtClean="0"/>
              <a:t>Métaphore</a:t>
            </a:r>
            <a:r>
              <a:rPr lang="en-US" dirty="0" smtClean="0"/>
              <a:t> </a:t>
            </a:r>
            <a:r>
              <a:rPr lang="en-US" dirty="0" err="1" smtClean="0"/>
              <a:t>éxocentrique</a:t>
            </a:r>
            <a:r>
              <a:rPr lang="en-US" dirty="0" smtClean="0"/>
              <a:t>: 3 axes de translation</a:t>
            </a:r>
            <a:br>
              <a:rPr lang="en-US" dirty="0" smtClean="0"/>
            </a:br>
            <a:r>
              <a:rPr lang="en-US" dirty="0" smtClean="0"/>
              <a:t>+ 2 axes pour orbiter </a:t>
            </a:r>
            <a:r>
              <a:rPr lang="en-US" dirty="0" err="1" smtClean="0"/>
              <a:t>autour</a:t>
            </a:r>
            <a:r>
              <a:rPr lang="en-US" dirty="0" smtClean="0"/>
              <a:t> d’un </a:t>
            </a:r>
            <a:r>
              <a:rPr lang="en-US" dirty="0" err="1" smtClean="0"/>
              <a:t>centre</a:t>
            </a:r>
            <a:r>
              <a:rPr lang="en-US" dirty="0" smtClean="0"/>
              <a:t> </a:t>
            </a:r>
            <a:r>
              <a:rPr lang="en-US" dirty="0" err="1" smtClean="0"/>
              <a:t>d’intérêt</a:t>
            </a:r>
            <a:endParaRPr lang="en-US" dirty="0" smtClean="0"/>
          </a:p>
          <a:p>
            <a:pPr lvl="1"/>
            <a:r>
              <a:rPr lang="en-US" dirty="0" err="1" smtClean="0"/>
              <a:t>Métaphore</a:t>
            </a:r>
            <a:r>
              <a:rPr lang="en-US" dirty="0" smtClean="0"/>
              <a:t> </a:t>
            </a:r>
            <a:r>
              <a:rPr lang="en-US" dirty="0" err="1" smtClean="0"/>
              <a:t>égocentrique</a:t>
            </a:r>
            <a:r>
              <a:rPr lang="en-US" dirty="0" smtClean="0"/>
              <a:t>: 3 axes de translation</a:t>
            </a:r>
            <a:br>
              <a:rPr lang="en-US" dirty="0" smtClean="0"/>
            </a:br>
            <a:r>
              <a:rPr lang="en-US" dirty="0" smtClean="0"/>
              <a:t>+ 2 axes de rotation </a:t>
            </a:r>
            <a:r>
              <a:rPr lang="en-US" dirty="0" err="1" smtClean="0"/>
              <a:t>autour</a:t>
            </a:r>
            <a:r>
              <a:rPr lang="en-US" dirty="0" smtClean="0"/>
              <a:t> de </a:t>
            </a:r>
            <a:r>
              <a:rPr lang="en-US" dirty="0" err="1" smtClean="0"/>
              <a:t>soi-même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lacet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err="1" smtClean="0"/>
              <a:t>tangage</a:t>
            </a:r>
            <a:r>
              <a:rPr lang="en-US" dirty="0" smtClean="0"/>
              <a:t>, c.-à-d. azimuth + </a:t>
            </a:r>
            <a:r>
              <a:rPr lang="en-US" dirty="0" err="1" smtClean="0"/>
              <a:t>élévation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moins</a:t>
            </a:r>
            <a:r>
              <a:rPr lang="en-US" dirty="0" smtClean="0"/>
              <a:t>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suffire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Métaphore</a:t>
            </a:r>
            <a:r>
              <a:rPr lang="en-US" dirty="0" smtClean="0"/>
              <a:t> de marcher </a:t>
            </a:r>
            <a:r>
              <a:rPr lang="en-US" dirty="0" err="1" smtClean="0"/>
              <a:t>ou</a:t>
            </a:r>
            <a:r>
              <a:rPr lang="en-US" dirty="0" smtClean="0"/>
              <a:t> de </a:t>
            </a:r>
            <a:r>
              <a:rPr lang="en-US" dirty="0" err="1" smtClean="0"/>
              <a:t>voler</a:t>
            </a:r>
            <a:r>
              <a:rPr lang="en-US" dirty="0" smtClean="0"/>
              <a:t>: 1 </a:t>
            </a:r>
            <a:r>
              <a:rPr lang="en-US" dirty="0" err="1" smtClean="0"/>
              <a:t>ou</a:t>
            </a:r>
            <a:r>
              <a:rPr lang="en-US" dirty="0" smtClean="0"/>
              <a:t> 2 axes de translation (</a:t>
            </a:r>
            <a:r>
              <a:rPr lang="en-US" dirty="0" err="1" smtClean="0"/>
              <a:t>avant</a:t>
            </a:r>
            <a:r>
              <a:rPr lang="en-US" dirty="0" smtClean="0"/>
              <a:t>/</a:t>
            </a:r>
            <a:r>
              <a:rPr lang="en-US" dirty="0" err="1" smtClean="0"/>
              <a:t>arrière</a:t>
            </a:r>
            <a:r>
              <a:rPr lang="en-US" dirty="0" smtClean="0"/>
              <a:t> et </a:t>
            </a:r>
            <a:r>
              <a:rPr lang="en-US" dirty="0" err="1" smtClean="0"/>
              <a:t>peut-être</a:t>
            </a:r>
            <a:r>
              <a:rPr lang="en-US" dirty="0" smtClean="0"/>
              <a:t> gauche/droit,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juste</a:t>
            </a:r>
            <a:r>
              <a:rPr lang="en-US" dirty="0" smtClean="0"/>
              <a:t> </a:t>
            </a:r>
            <a:r>
              <a:rPr lang="en-US" dirty="0" err="1" smtClean="0"/>
              <a:t>vitesse</a:t>
            </a:r>
            <a:r>
              <a:rPr lang="en-US" dirty="0" smtClean="0"/>
              <a:t> de </a:t>
            </a:r>
            <a:r>
              <a:rPr lang="en-US" dirty="0" err="1" smtClean="0"/>
              <a:t>vol</a:t>
            </a:r>
            <a:r>
              <a:rPr lang="en-US" dirty="0" smtClean="0"/>
              <a:t>) + 2 axes de rotation </a:t>
            </a:r>
            <a:r>
              <a:rPr lang="en-US" dirty="0" err="1" smtClean="0"/>
              <a:t>autour</a:t>
            </a:r>
            <a:r>
              <a:rPr lang="en-US" dirty="0" smtClean="0"/>
              <a:t> de </a:t>
            </a:r>
            <a:r>
              <a:rPr lang="en-US" dirty="0" err="1" smtClean="0"/>
              <a:t>soi-même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lacet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err="1"/>
              <a:t>tangage</a:t>
            </a:r>
            <a:r>
              <a:rPr lang="en-US" dirty="0"/>
              <a:t>, c.-à-d. azimuth + </a:t>
            </a:r>
            <a:r>
              <a:rPr lang="en-US" dirty="0" err="1"/>
              <a:t>élévation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0980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autre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façon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naviguer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3D: avec les </a:t>
            </a:r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mouvements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du corps</a:t>
            </a:r>
          </a:p>
        </p:txBody>
      </p:sp>
      <p:graphicFrame>
        <p:nvGraphicFramePr>
          <p:cNvPr id="9011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747713" y="1962150"/>
          <a:ext cx="3638550" cy="341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0" name="Bitmap Image" r:id="rId4" imgW="3638095" imgH="3419952" progId="Paint.Picture">
                  <p:embed/>
                </p:oleObj>
              </mc:Choice>
              <mc:Fallback>
                <p:oleObj name="Bitmap Image" r:id="rId4" imgW="3638095" imgH="3419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1962150"/>
                        <a:ext cx="3638550" cy="341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724400" y="2209800"/>
          <a:ext cx="3609975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1" name="Bitmap Image" r:id="rId6" imgW="3610479" imgH="2924583" progId="Paint.Picture">
                  <p:embed/>
                </p:oleObj>
              </mc:Choice>
              <mc:Fallback>
                <p:oleObj name="Bitmap Image" r:id="rId6" imgW="3610479" imgH="292458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209800"/>
                        <a:ext cx="3609975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143000" y="6019800"/>
            <a:ext cx="7315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for above pictures: Mine et al., "Moving objects in space: exploiting proprioception in virtual-environment interaction", SIGGRAPH '97.  For related work, see also Pierce, Conway, van </a:t>
            </a:r>
            <a:r>
              <a:rPr lang="en-US" altLang="en-US" sz="1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Dantzich</a:t>
            </a:r>
            <a:r>
              <a:rPr lang="en-US" alt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Robertson (1999), </a:t>
            </a:r>
            <a:r>
              <a:rPr lang="en-US" altLang="en-US" sz="1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Toolspaces</a:t>
            </a:r>
            <a:r>
              <a:rPr lang="en-US" alt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Glances, I3D’99</a:t>
            </a:r>
          </a:p>
        </p:txBody>
      </p:sp>
    </p:spTree>
    <p:extLst>
      <p:ext uri="{BB962C8B-B14F-4D97-AF65-F5344CB8AC3E}">
        <p14:creationId xmlns:p14="http://schemas.microsoft.com/office/powerpoint/2010/main" val="249904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529005" cy="1524000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Pour </a:t>
            </a:r>
            <a:r>
              <a:rPr lang="en-US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afficher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image 3D qui </a:t>
            </a:r>
            <a:r>
              <a:rPr lang="en-US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reproduit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les</a:t>
            </a:r>
            <a:b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stimulis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du monde physique, nous </a:t>
            </a:r>
            <a:r>
              <a:rPr lang="en-US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avons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besoin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idéalement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de </a:t>
            </a:r>
            <a:r>
              <a:rPr lang="en-US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recréer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effets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4582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Stéréoscopie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chaque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oeil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voit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image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légèrement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différente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disparité binoculaire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les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différences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étant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plus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importantes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pour des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objets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plus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près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Vergence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l'angle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entre les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yeux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change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fonction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 la distance d’un point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fixé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l’angle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rapprochant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zéro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pour un point focal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lointain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Accommodation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(les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lentilles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yeux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changent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longueur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focale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fonction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 distance d’un point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fixé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Suivi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tête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mise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à jour de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l’image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fonction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mouvements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 tête (“head-coupled perspective”)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2" name="ZoneTexte 1"/>
          <p:cNvSpPr txBox="1">
            <a:spLocks noChangeArrowheads="1"/>
          </p:cNvSpPr>
          <p:nvPr/>
        </p:nvSpPr>
        <p:spPr bwMode="auto">
          <a:xfrm>
            <a:off x="457200" y="5445266"/>
            <a:ext cx="800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(… en plus de recréer des effets visuels comme les ombres, les reflets, l’éclairage, etc. qui sont relativement faciles à recréer, même sur un écran 2D conventionnel)</a:t>
            </a:r>
            <a:endParaRPr lang="en-CA" altLang="en-US" sz="24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3915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2338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Navigation de </a:t>
            </a:r>
            <a:r>
              <a:rPr lang="en-US" dirty="0" err="1" smtClean="0"/>
              <a:t>caméra</a:t>
            </a:r>
            <a:r>
              <a:rPr lang="en-US" dirty="0" smtClean="0"/>
              <a:t> </a:t>
            </a:r>
            <a:r>
              <a:rPr lang="en-US" dirty="0" err="1" smtClean="0"/>
              <a:t>très</a:t>
            </a:r>
            <a:r>
              <a:rPr lang="en-US" dirty="0" smtClean="0"/>
              <a:t> facile:</a:t>
            </a:r>
            <a:br>
              <a:rPr lang="en-US" dirty="0" smtClean="0"/>
            </a:br>
            <a:r>
              <a:rPr lang="en-US" dirty="0" err="1" smtClean="0"/>
              <a:t>AppBlaster</a:t>
            </a:r>
            <a:r>
              <a:rPr lang="en-US" dirty="0" smtClean="0"/>
              <a:t> pour iPhone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91" y="1345887"/>
            <a:ext cx="7125618" cy="46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 rot="16200000">
            <a:off x="6737603" y="3013112"/>
            <a:ext cx="4175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http://regmedia.co.uk/2011/09/07/apptoyz_appblaster_3.jpg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73716" y="6136395"/>
            <a:ext cx="584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http://www.youtube.com/watch?v=5I04Mbs6ETk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Des caméras plus intélligentes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Une caméra qui reste toujours “debout”, qui ne permet pas de roulis</a:t>
            </a:r>
          </a:p>
          <a:p>
            <a:pPr eaLnBrk="1" hangingPunct="1"/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Une caméra qui détecte la géométrie des objets qui l’entourent, et qui, par exemple, ne permet pas de passer à travers des murs</a:t>
            </a:r>
          </a:p>
          <a:p>
            <a:pPr eaLnBrk="1" hangingPunct="1"/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Les coups d’oeil (“glances”) (J. Pierce et al.)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447800" y="6096000"/>
            <a:ext cx="4953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J. S. Pierce, M. Conway, M. Van Dantzich, G. Robertson.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Toolspaces and Glances.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</a:rPr>
              <a:t>1999 Symposium on Interactive 3D Graphics (I3D '99).</a:t>
            </a:r>
          </a:p>
        </p:txBody>
      </p:sp>
    </p:spTree>
    <p:extLst>
      <p:ext uri="{BB962C8B-B14F-4D97-AF65-F5344CB8AC3E}">
        <p14:creationId xmlns:p14="http://schemas.microsoft.com/office/powerpoint/2010/main" val="648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81349"/>
          </a:xfrm>
        </p:spPr>
        <p:txBody>
          <a:bodyPr>
            <a:normAutofit/>
          </a:bodyPr>
          <a:lstStyle/>
          <a:p>
            <a:r>
              <a:rPr lang="en-US" dirty="0" err="1" smtClean="0"/>
              <a:t>StyleCam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251" y="1073221"/>
            <a:ext cx="6459538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969287" y="2489811"/>
            <a:ext cx="30535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fr-FR" dirty="0"/>
              <a:t>Article: </a:t>
            </a:r>
            <a:r>
              <a:rPr lang="fr-FR" dirty="0">
                <a:hlinkClick r:id="rId3"/>
              </a:rPr>
              <a:t>http://</a:t>
            </a:r>
            <a:r>
              <a:rPr lang="fr-FR" dirty="0" smtClean="0">
                <a:hlinkClick r:id="rId3"/>
              </a:rPr>
              <a:t>scholar.google.ca/scholar?q=burtnyk+khan+fitzmaurice+stylecam+interactive+stylized+3d</a:t>
            </a:r>
            <a:r>
              <a:rPr lang="fr-FR" dirty="0" smtClean="0"/>
              <a:t> </a:t>
            </a:r>
            <a:endParaRPr lang="fr-FR" dirty="0"/>
          </a:p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Vidéo</a:t>
            </a:r>
            <a:r>
              <a:rPr lang="fr-FR" dirty="0"/>
              <a:t>: </a:t>
            </a:r>
            <a:r>
              <a:rPr lang="fr-FR" dirty="0">
                <a:hlinkClick r:id="rId4"/>
              </a:rPr>
              <a:t>http://</a:t>
            </a:r>
            <a:r>
              <a:rPr lang="fr-FR" dirty="0" smtClean="0">
                <a:hlinkClick r:id="rId4"/>
              </a:rPr>
              <a:t>www.autodeskresearch.com/publications/stylecam</a:t>
            </a:r>
            <a:r>
              <a:rPr lang="fr-FR" dirty="0" smtClean="0"/>
              <a:t> </a:t>
            </a:r>
            <a:endParaRPr lang="fr-FR" dirty="0"/>
          </a:p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Vidéo</a:t>
            </a:r>
            <a:r>
              <a:rPr lang="fr-FR" dirty="0"/>
              <a:t>: </a:t>
            </a:r>
            <a:r>
              <a:rPr lang="fr-FR" dirty="0">
                <a:hlinkClick r:id="rId5"/>
              </a:rPr>
              <a:t>http://</a:t>
            </a:r>
            <a:r>
              <a:rPr lang="fr-FR" dirty="0" smtClean="0">
                <a:hlinkClick r:id="rId5"/>
              </a:rPr>
              <a:t>www.acm.org/uist/archive/videos/2002/p101-burtnyk.mov</a:t>
            </a:r>
            <a:r>
              <a:rPr lang="fr-FR" dirty="0" smtClean="0"/>
              <a:t> </a:t>
            </a:r>
            <a:endParaRPr lang="fr-FR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40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4301"/>
            <a:ext cx="8229600" cy="91518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Caméra</a:t>
            </a:r>
            <a:r>
              <a:rPr lang="en-US" dirty="0" smtClean="0"/>
              <a:t> </a:t>
            </a:r>
            <a:r>
              <a:rPr lang="en-US" dirty="0" err="1" smtClean="0"/>
              <a:t>intelligente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Ninja </a:t>
            </a:r>
            <a:r>
              <a:rPr lang="en-US" dirty="0" err="1" smtClean="0"/>
              <a:t>Gaiden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58" y="940360"/>
            <a:ext cx="6455884" cy="43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81350" y="5316144"/>
            <a:ext cx="8163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Observez</a:t>
            </a:r>
            <a:r>
              <a:rPr lang="en-US" sz="2400" dirty="0" smtClean="0"/>
              <a:t> comment la </a:t>
            </a:r>
            <a:r>
              <a:rPr lang="en-US" sz="2400" dirty="0" err="1" smtClean="0"/>
              <a:t>caméra</a:t>
            </a:r>
            <a:r>
              <a:rPr lang="en-US" sz="2400" dirty="0" smtClean="0"/>
              <a:t> </a:t>
            </a:r>
            <a:r>
              <a:rPr lang="en-US" sz="2400" dirty="0" err="1" smtClean="0"/>
              <a:t>tourne</a:t>
            </a:r>
            <a:r>
              <a:rPr lang="en-US" sz="2400" dirty="0" smtClean="0"/>
              <a:t> et nous suit </a:t>
            </a:r>
            <a:r>
              <a:rPr lang="en-US" sz="2400" dirty="0" err="1" smtClean="0"/>
              <a:t>automatiquement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le </a:t>
            </a:r>
            <a:r>
              <a:rPr lang="en-US" sz="2400" dirty="0" err="1" smtClean="0"/>
              <a:t>jeu</a:t>
            </a:r>
            <a:r>
              <a:rPr lang="en-US" sz="2400" dirty="0" smtClean="0"/>
              <a:t> </a:t>
            </a:r>
            <a:r>
              <a:rPr lang="en-US" sz="2400" dirty="0" err="1" smtClean="0"/>
              <a:t>vidéo</a:t>
            </a:r>
            <a:r>
              <a:rPr lang="en-US" sz="2400" dirty="0" smtClean="0"/>
              <a:t> Ninja </a:t>
            </a:r>
            <a:r>
              <a:rPr lang="en-US" sz="2400" dirty="0" err="1" smtClean="0"/>
              <a:t>Gaiden</a:t>
            </a:r>
            <a:r>
              <a:rPr lang="en-US" sz="2400" dirty="0" smtClean="0"/>
              <a:t> </a:t>
            </a: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www.youtube.com/watch?v=pwhgovdS7Uk&amp;t=1m17s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39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babillard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3D</a:t>
            </a:r>
          </a:p>
        </p:txBody>
      </p:sp>
      <p:pic>
        <p:nvPicPr>
          <p:cNvPr id="60419" name="Picture 3" descr="collectiveSpace1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56388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699655" y="5105400"/>
            <a:ext cx="783474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Semble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cool,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L’utilisateur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passe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plupart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leur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temps à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naviguer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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Comment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l’améliorer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?</a:t>
            </a:r>
            <a:endParaRPr lang="en-US" altLang="en-US" sz="24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5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6927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US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babillard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3D</a:t>
            </a:r>
          </a:p>
        </p:txBody>
      </p:sp>
      <p:pic>
        <p:nvPicPr>
          <p:cNvPr id="61443" name="Picture 3" descr="collectiveSpace1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219200"/>
            <a:ext cx="4365185" cy="468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collectiveSpace1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78" y="1219200"/>
            <a:ext cx="4366710" cy="468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88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/>
              <a:t>Leçon</a:t>
            </a:r>
            <a:r>
              <a:rPr lang="en-US" sz="5400" dirty="0" smtClean="0"/>
              <a:t>: les </a:t>
            </a:r>
            <a:r>
              <a:rPr lang="en-US" sz="5400" dirty="0" err="1" smtClean="0"/>
              <a:t>contraintes</a:t>
            </a:r>
            <a:r>
              <a:rPr lang="en-US" sz="5400" dirty="0" smtClean="0"/>
              <a:t> …</a:t>
            </a:r>
            <a:endParaRPr lang="en-US" sz="5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Simplifient</a:t>
            </a:r>
            <a:r>
              <a:rPr lang="en-US" sz="4000" dirty="0" smtClean="0"/>
              <a:t> </a:t>
            </a:r>
            <a:r>
              <a:rPr lang="en-US" sz="4000" dirty="0" err="1" smtClean="0"/>
              <a:t>l’interaction</a:t>
            </a:r>
            <a:r>
              <a:rPr lang="en-US" sz="4000" dirty="0" smtClean="0"/>
              <a:t> et </a:t>
            </a:r>
            <a:r>
              <a:rPr lang="en-US" sz="4000" dirty="0" err="1" smtClean="0"/>
              <a:t>rendent</a:t>
            </a:r>
            <a:r>
              <a:rPr lang="en-US" sz="4000" dirty="0" smtClean="0"/>
              <a:t> </a:t>
            </a:r>
            <a:r>
              <a:rPr lang="en-US" sz="4000" dirty="0" err="1" smtClean="0"/>
              <a:t>l’utilisation</a:t>
            </a:r>
            <a:r>
              <a:rPr lang="en-US" sz="4000" dirty="0" smtClean="0"/>
              <a:t> plus facile</a:t>
            </a:r>
          </a:p>
        </p:txBody>
      </p:sp>
    </p:spTree>
    <p:extLst>
      <p:ext uri="{BB962C8B-B14F-4D97-AF65-F5344CB8AC3E}">
        <p14:creationId xmlns:p14="http://schemas.microsoft.com/office/powerpoint/2010/main" val="42336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661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Les indices </a:t>
            </a:r>
            <a:r>
              <a:rPr lang="en-US" sz="6600" dirty="0" err="1" smtClean="0"/>
              <a:t>visuels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(indices de </a:t>
            </a:r>
            <a:r>
              <a:rPr lang="en-US" sz="6600" dirty="0" err="1" smtClean="0"/>
              <a:t>profondeur</a:t>
            </a: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>et </a:t>
            </a:r>
            <a:r>
              <a:rPr lang="en-US" sz="6600" dirty="0" err="1" smtClean="0"/>
              <a:t>autres</a:t>
            </a:r>
            <a:r>
              <a:rPr lang="en-US" sz="6600" dirty="0" smtClean="0"/>
              <a:t>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7613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CA" alt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Exemples</a:t>
            </a:r>
            <a:r>
              <a:rPr lang="en-CA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d’indices</a:t>
            </a:r>
            <a:r>
              <a:rPr lang="en-CA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alt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profondeur</a:t>
            </a:r>
            <a:endParaRPr lang="en-US" altLang="en-US" sz="4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676400" y="6019800"/>
            <a:ext cx="5410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000000"/>
                </a:solidFill>
              </a:rPr>
              <a:t>Vida Dujmovi\'{c}, Pat Morin, David R. Wood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000000"/>
                </a:solidFill>
              </a:rPr>
              <a:t>Path-Width and Three-Dimensional Straight-Line Grid Drawings of Graphs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000000"/>
                </a:solidFill>
              </a:rPr>
              <a:t>GD 2002</a:t>
            </a:r>
          </a:p>
        </p:txBody>
      </p:sp>
      <p:pic>
        <p:nvPicPr>
          <p:cNvPr id="3994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543800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6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DSCN36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305800" cy="762000"/>
          </a:xfrm>
        </p:spPr>
        <p:txBody>
          <a:bodyPr/>
          <a:lstStyle/>
          <a:p>
            <a:pPr eaLnBrk="1" hangingPunct="1"/>
            <a:r>
              <a:rPr lang="en-CA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Lecteurs</a:t>
            </a:r>
            <a:r>
              <a:rPr lang="en-CA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cartes</a:t>
            </a:r>
            <a:r>
              <a:rPr lang="en-CA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/argent</a:t>
            </a:r>
            <a:endParaRPr lang="en-US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64" name="Picture 4" descr="DSCN2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657600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DSCN31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990600"/>
            <a:ext cx="29146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DSCN31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63963"/>
            <a:ext cx="2320925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DSCN31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3434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1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mtClean="0"/>
              <a:t>L’oeil humain</a:t>
            </a:r>
          </a:p>
        </p:txBody>
      </p:sp>
      <p:grpSp>
        <p:nvGrpSpPr>
          <p:cNvPr id="8195" name="Group 4"/>
          <p:cNvGrpSpPr>
            <a:grpSpLocks/>
          </p:cNvGrpSpPr>
          <p:nvPr/>
        </p:nvGrpSpPr>
        <p:grpSpPr bwMode="auto">
          <a:xfrm>
            <a:off x="-131617" y="2253096"/>
            <a:ext cx="4775056" cy="3454977"/>
            <a:chOff x="1204" y="776"/>
            <a:chExt cx="3313" cy="2412"/>
          </a:xfrm>
        </p:grpSpPr>
        <p:pic>
          <p:nvPicPr>
            <p:cNvPr id="8197" name="Picture 5" descr="ey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" y="776"/>
              <a:ext cx="3313" cy="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8" name="Rectangle 6"/>
            <p:cNvSpPr>
              <a:spLocks noChangeArrowheads="1"/>
            </p:cNvSpPr>
            <p:nvPr/>
          </p:nvSpPr>
          <p:spPr bwMode="auto">
            <a:xfrm>
              <a:off x="1536" y="1530"/>
              <a:ext cx="40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CA" altLang="en-US" sz="1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8196" name="Picture 7" descr="http://upload.wikimedia.org/wikipedia/commons/e/ee/Coupe_oe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48" y="2091789"/>
            <a:ext cx="5062797" cy="361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3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CA" alt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Éclairage</a:t>
            </a:r>
            <a:r>
              <a:rPr lang="en-CA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(“lighting”) avec les </a:t>
            </a:r>
            <a:r>
              <a:rPr lang="en-CA" alt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normales</a:t>
            </a:r>
            <a:r>
              <a:rPr lang="en-CA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surface</a:t>
            </a:r>
            <a:endParaRPr lang="en-US" altLang="en-US" sz="4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203848" y="6581001"/>
            <a:ext cx="27342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(images </a:t>
            </a:r>
            <a:r>
              <a:rPr lang="en-US" altLang="en-US" sz="12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créées</a:t>
            </a: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 Michael McGuffin)</a:t>
            </a:r>
          </a:p>
        </p:txBody>
      </p:sp>
      <p:pic>
        <p:nvPicPr>
          <p:cNvPr id="41988" name="Picture 4" descr="volumeWithoutNor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volumeWith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5576" y="59492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Sans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éclairage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92080" y="59492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Avec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éclairage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re 1"/>
          <p:cNvSpPr>
            <a:spLocks noGrp="1"/>
          </p:cNvSpPr>
          <p:nvPr>
            <p:ph type="title"/>
          </p:nvPr>
        </p:nvSpPr>
        <p:spPr>
          <a:xfrm>
            <a:off x="0" y="88135"/>
            <a:ext cx="9144000" cy="1861851"/>
          </a:xfrm>
        </p:spPr>
        <p:txBody>
          <a:bodyPr/>
          <a:lstStyle/>
          <a:p>
            <a:r>
              <a:rPr lang="fr-CA" altLang="en-US" dirty="0" smtClean="0"/>
              <a:t>Exemple: lissage et </a:t>
            </a:r>
            <a:r>
              <a:rPr lang="fr-CA" altLang="en-US" dirty="0"/>
              <a:t>perspective  (grosseur variable des lignes</a:t>
            </a:r>
            <a:r>
              <a:rPr lang="fr-CA" altLang="en-US" dirty="0" smtClean="0"/>
              <a:t>) exagérés pour indiquer la profondeur</a:t>
            </a:r>
          </a:p>
        </p:txBody>
      </p:sp>
      <p:pic>
        <p:nvPicPr>
          <p:cNvPr id="113667" name="Picture 3" descr="widget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2071688"/>
            <a:ext cx="3813175" cy="3965575"/>
          </a:xfrm>
        </p:spPr>
      </p:pic>
      <p:pic>
        <p:nvPicPr>
          <p:cNvPr id="113668" name="Picture 4" descr="widge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071688"/>
            <a:ext cx="3783013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03848" y="6581001"/>
            <a:ext cx="27342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(images </a:t>
            </a:r>
            <a:r>
              <a:rPr lang="en-US" altLang="en-US" sz="1200" dirty="0" err="1" smtClean="0">
                <a:solidFill>
                  <a:srgbClr val="000000"/>
                </a:solidFill>
              </a:rPr>
              <a:t>créées</a:t>
            </a:r>
            <a:r>
              <a:rPr lang="en-US" altLang="en-US" sz="1200" dirty="0" smtClean="0">
                <a:solidFill>
                  <a:srgbClr val="000000"/>
                </a:solidFill>
              </a:rPr>
              <a:t> par Michael McGuffin)</a:t>
            </a:r>
          </a:p>
        </p:txBody>
      </p:sp>
    </p:spTree>
    <p:extLst>
      <p:ext uri="{BB962C8B-B14F-4D97-AF65-F5344CB8AC3E}">
        <p14:creationId xmlns:p14="http://schemas.microsoft.com/office/powerpoint/2010/main" val="37168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Un logo</a:t>
            </a:r>
            <a:endParaRPr lang="en-US" altLang="en-US" dirty="0" smtClean="0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04800" y="4495800"/>
            <a:ext cx="4267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http://www.cri-mw.co.jp/products/product_adx_e.htm</a:t>
            </a:r>
          </a:p>
        </p:txBody>
      </p:sp>
      <p:pic>
        <p:nvPicPr>
          <p:cNvPr id="43012" name="Picture 4" descr="cri-adx-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4963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cri-ad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37125"/>
            <a:ext cx="43688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78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CA" altLang="en-US" dirty="0" err="1" smtClean="0"/>
              <a:t>Exemples</a:t>
            </a:r>
            <a:r>
              <a:rPr lang="en-CA" altLang="en-US" dirty="0" smtClean="0"/>
              <a:t> </a:t>
            </a:r>
            <a:r>
              <a:rPr lang="en-CA" altLang="en-US" dirty="0" err="1" smtClean="0"/>
              <a:t>d’indices</a:t>
            </a:r>
            <a:r>
              <a:rPr lang="en-CA" altLang="en-US" dirty="0" smtClean="0"/>
              <a:t> de </a:t>
            </a:r>
            <a:r>
              <a:rPr lang="en-CA" altLang="en-US" dirty="0" err="1" smtClean="0"/>
              <a:t>profondeur</a:t>
            </a:r>
            <a:endParaRPr lang="en-US" altLang="en-US" dirty="0" smtClean="0"/>
          </a:p>
        </p:txBody>
      </p:sp>
      <p:pic>
        <p:nvPicPr>
          <p:cNvPr id="44035" name="Picture 3" descr="PlumbDesignVisualThesau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525303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52400" y="2895600"/>
            <a:ext cx="3657600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srgbClr val="000000"/>
                </a:solidFill>
              </a:rPr>
              <a:t>Plumb Design’s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srgbClr val="000000"/>
                </a:solidFill>
              </a:rPr>
              <a:t>Visual Thesaurus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</a:rPr>
              <a:t>http://www.visualthesaurus.com/ </a:t>
            </a:r>
          </a:p>
        </p:txBody>
      </p:sp>
    </p:spTree>
    <p:extLst>
      <p:ext uri="{BB962C8B-B14F-4D97-AF65-F5344CB8AC3E}">
        <p14:creationId xmlns:p14="http://schemas.microsoft.com/office/powerpoint/2010/main" val="202737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4569"/>
          </a:xfrm>
        </p:spPr>
        <p:txBody>
          <a:bodyPr/>
          <a:lstStyle/>
          <a:p>
            <a:r>
              <a:rPr lang="en-US" dirty="0" smtClean="0"/>
              <a:t>Indices de </a:t>
            </a:r>
            <a:r>
              <a:rPr lang="en-US" dirty="0" err="1" smtClean="0"/>
              <a:t>profondeur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55923"/>
            <a:ext cx="8738244" cy="542029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L’occlusion</a:t>
            </a:r>
            <a:r>
              <a:rPr lang="en-US" dirty="0" smtClean="0"/>
              <a:t> (le fait que </a:t>
            </a:r>
            <a:r>
              <a:rPr lang="en-US" dirty="0" err="1" smtClean="0"/>
              <a:t>certains</a:t>
            </a:r>
            <a:r>
              <a:rPr lang="en-US" dirty="0" smtClean="0"/>
              <a:t> </a:t>
            </a:r>
            <a:r>
              <a:rPr lang="en-US" dirty="0" err="1" smtClean="0"/>
              <a:t>objets</a:t>
            </a:r>
            <a:r>
              <a:rPr lang="en-US" dirty="0" smtClean="0"/>
              <a:t> </a:t>
            </a:r>
            <a:r>
              <a:rPr lang="en-US" dirty="0" err="1" smtClean="0"/>
              <a:t>cachent</a:t>
            </a:r>
            <a:r>
              <a:rPr lang="en-US" dirty="0" smtClean="0"/>
              <a:t> </a:t>
            </a:r>
            <a:r>
              <a:rPr lang="en-US" dirty="0" err="1" smtClean="0"/>
              <a:t>d'autres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La perspective</a:t>
            </a:r>
          </a:p>
          <a:p>
            <a:pPr lvl="1"/>
            <a:r>
              <a:rPr lang="en-US" dirty="0" err="1" smtClean="0"/>
              <a:t>Taille</a:t>
            </a:r>
            <a:r>
              <a:rPr lang="en-US" dirty="0" smtClean="0"/>
              <a:t> relative (les </a:t>
            </a:r>
            <a:r>
              <a:rPr lang="en-US" dirty="0" err="1" smtClean="0"/>
              <a:t>objets</a:t>
            </a:r>
            <a:r>
              <a:rPr lang="en-US" dirty="0" smtClean="0"/>
              <a:t> plus </a:t>
            </a:r>
            <a:r>
              <a:rPr lang="en-US" dirty="0" err="1" smtClean="0"/>
              <a:t>petits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plus </a:t>
            </a:r>
            <a:r>
              <a:rPr lang="en-US" dirty="0" err="1" smtClean="0"/>
              <a:t>lointains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Les </a:t>
            </a:r>
            <a:r>
              <a:rPr lang="en-US" dirty="0" err="1" smtClean="0"/>
              <a:t>lignes</a:t>
            </a:r>
            <a:r>
              <a:rPr lang="en-US" dirty="0" smtClean="0"/>
              <a:t> </a:t>
            </a:r>
            <a:r>
              <a:rPr lang="en-US" dirty="0" err="1" smtClean="0"/>
              <a:t>parallèles</a:t>
            </a:r>
            <a:r>
              <a:rPr lang="en-US" dirty="0" smtClean="0"/>
              <a:t> </a:t>
            </a:r>
            <a:r>
              <a:rPr lang="en-US" dirty="0" err="1" smtClean="0"/>
              <a:t>semblent</a:t>
            </a:r>
            <a:r>
              <a:rPr lang="en-US" dirty="0" smtClean="0"/>
              <a:t> </a:t>
            </a:r>
            <a:r>
              <a:rPr lang="en-US" dirty="0" err="1" smtClean="0"/>
              <a:t>converger</a:t>
            </a:r>
            <a:endParaRPr lang="en-US" dirty="0" smtClean="0"/>
          </a:p>
          <a:p>
            <a:r>
              <a:rPr lang="en-US" dirty="0" err="1" smtClean="0"/>
              <a:t>Éclairage</a:t>
            </a:r>
            <a:r>
              <a:rPr lang="en-US" dirty="0" smtClean="0"/>
              <a:t>, </a:t>
            </a:r>
            <a:r>
              <a:rPr lang="en-US" dirty="0" err="1" smtClean="0"/>
              <a:t>lissage</a:t>
            </a:r>
            <a:r>
              <a:rPr lang="en-US" dirty="0"/>
              <a:t> </a:t>
            </a:r>
            <a:r>
              <a:rPr lang="en-US" dirty="0" smtClean="0"/>
              <a:t>(“shading”), </a:t>
            </a:r>
            <a:r>
              <a:rPr lang="en-US" dirty="0" err="1" smtClean="0"/>
              <a:t>dégradés</a:t>
            </a:r>
            <a:endParaRPr lang="en-US" dirty="0" smtClean="0"/>
          </a:p>
          <a:p>
            <a:r>
              <a:rPr lang="en-US" dirty="0" err="1" smtClean="0"/>
              <a:t>Brouillard</a:t>
            </a:r>
            <a:r>
              <a:rPr lang="en-US" dirty="0" smtClean="0"/>
              <a:t> (les </a:t>
            </a:r>
            <a:r>
              <a:rPr lang="en-US" dirty="0" err="1" smtClean="0"/>
              <a:t>objets</a:t>
            </a:r>
            <a:r>
              <a:rPr lang="en-US" dirty="0" smtClean="0"/>
              <a:t> </a:t>
            </a:r>
            <a:r>
              <a:rPr lang="en-US" dirty="0" err="1" smtClean="0"/>
              <a:t>moins</a:t>
            </a:r>
            <a:r>
              <a:rPr lang="en-US" dirty="0" smtClean="0"/>
              <a:t> </a:t>
            </a:r>
            <a:r>
              <a:rPr lang="en-US" dirty="0" err="1" smtClean="0"/>
              <a:t>distincts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plus loins)</a:t>
            </a:r>
          </a:p>
          <a:p>
            <a:r>
              <a:rPr lang="en-US" dirty="0" err="1" smtClean="0"/>
              <a:t>Ombres</a:t>
            </a:r>
            <a:r>
              <a:rPr lang="en-US" dirty="0" smtClean="0"/>
              <a:t>, transparence, </a:t>
            </a:r>
            <a:r>
              <a:rPr lang="en-US" dirty="0" err="1" smtClean="0"/>
              <a:t>reflets</a:t>
            </a:r>
            <a:endParaRPr lang="en-US" dirty="0" smtClean="0"/>
          </a:p>
          <a:p>
            <a:r>
              <a:rPr lang="en-US" dirty="0" err="1" smtClean="0"/>
              <a:t>Parallaxe</a:t>
            </a:r>
            <a:r>
              <a:rPr lang="en-US" dirty="0" smtClean="0"/>
              <a:t> du </a:t>
            </a:r>
            <a:r>
              <a:rPr lang="en-US" dirty="0" err="1" smtClean="0"/>
              <a:t>mouvement</a:t>
            </a:r>
            <a:r>
              <a:rPr lang="en-US" dirty="0" smtClean="0"/>
              <a:t>: </a:t>
            </a:r>
            <a:r>
              <a:rPr lang="en-US" dirty="0" err="1" smtClean="0"/>
              <a:t>lorsqu'un</a:t>
            </a:r>
            <a:r>
              <a:rPr lang="en-US" dirty="0" smtClean="0"/>
              <a:t> </a:t>
            </a:r>
            <a:r>
              <a:rPr lang="en-US" dirty="0" err="1" smtClean="0"/>
              <a:t>observateur</a:t>
            </a:r>
            <a:r>
              <a:rPr lang="en-US" dirty="0"/>
              <a:t> se </a:t>
            </a:r>
            <a:r>
              <a:rPr lang="en-US" dirty="0" err="1" smtClean="0"/>
              <a:t>déplace</a:t>
            </a:r>
            <a:r>
              <a:rPr lang="en-US" dirty="0"/>
              <a:t> la </a:t>
            </a:r>
            <a:r>
              <a:rPr lang="en-US" dirty="0" smtClean="0"/>
              <a:t>tête </a:t>
            </a:r>
            <a:r>
              <a:rPr lang="en-US" dirty="0"/>
              <a:t>de gauche </a:t>
            </a:r>
            <a:r>
              <a:rPr lang="en-US" dirty="0" smtClean="0"/>
              <a:t>à </a:t>
            </a:r>
            <a:r>
              <a:rPr lang="en-US" dirty="0" err="1" smtClean="0"/>
              <a:t>droite</a:t>
            </a:r>
            <a:r>
              <a:rPr lang="en-US" dirty="0" smtClean="0"/>
              <a:t>, les </a:t>
            </a:r>
            <a:r>
              <a:rPr lang="en-US" dirty="0" err="1" smtClean="0"/>
              <a:t>objets</a:t>
            </a:r>
            <a:r>
              <a:rPr lang="en-US" dirty="0" smtClean="0"/>
              <a:t> </a:t>
            </a:r>
            <a:r>
              <a:rPr lang="en-US" dirty="0" err="1" smtClean="0"/>
              <a:t>lointains</a:t>
            </a:r>
            <a:r>
              <a:rPr lang="en-US" dirty="0" smtClean="0"/>
              <a:t> </a:t>
            </a:r>
            <a:r>
              <a:rPr lang="en-US" dirty="0" err="1" smtClean="0"/>
              <a:t>semblent</a:t>
            </a:r>
            <a:r>
              <a:rPr lang="en-US" dirty="0"/>
              <a:t> se </a:t>
            </a:r>
            <a:r>
              <a:rPr lang="en-US" dirty="0" err="1" smtClean="0"/>
              <a:t>déplacer</a:t>
            </a:r>
            <a:r>
              <a:rPr lang="en-US" dirty="0" smtClean="0"/>
              <a:t> </a:t>
            </a:r>
            <a:r>
              <a:rPr lang="en-US" dirty="0" err="1" smtClean="0"/>
              <a:t>moins</a:t>
            </a:r>
            <a:r>
              <a:rPr lang="en-US" dirty="0" smtClean="0"/>
              <a:t> </a:t>
            </a:r>
            <a:r>
              <a:rPr lang="en-US" dirty="0" err="1" smtClean="0"/>
              <a:t>vite</a:t>
            </a:r>
            <a:r>
              <a:rPr lang="en-US" dirty="0" smtClean="0"/>
              <a:t> que les </a:t>
            </a:r>
            <a:r>
              <a:rPr lang="en-US" dirty="0" err="1" smtClean="0"/>
              <a:t>objets</a:t>
            </a:r>
            <a:r>
              <a:rPr lang="en-US" dirty="0" smtClean="0"/>
              <a:t> </a:t>
            </a:r>
            <a:r>
              <a:rPr lang="en-US" dirty="0" err="1" smtClean="0"/>
              <a:t>proches</a:t>
            </a:r>
            <a:r>
              <a:rPr lang="en-US" dirty="0" smtClean="0"/>
              <a:t>.  </a:t>
            </a:r>
            <a:r>
              <a:rPr lang="en-US" dirty="0" err="1" smtClean="0"/>
              <a:t>Lorsqu'une</a:t>
            </a:r>
            <a:r>
              <a:rPr lang="en-US" dirty="0"/>
              <a:t> </a:t>
            </a:r>
            <a:r>
              <a:rPr lang="en-US" dirty="0" smtClean="0"/>
              <a:t>scène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rotation, les </a:t>
            </a:r>
            <a:r>
              <a:rPr lang="en-US" dirty="0" err="1" smtClean="0"/>
              <a:t>objets</a:t>
            </a:r>
            <a:r>
              <a:rPr lang="en-US" dirty="0" smtClean="0"/>
              <a:t> loins de </a:t>
            </a:r>
            <a:r>
              <a:rPr lang="en-US" dirty="0" err="1" smtClean="0"/>
              <a:t>l'axe</a:t>
            </a:r>
            <a:r>
              <a:rPr lang="en-US" dirty="0" smtClean="0"/>
              <a:t> de rotation </a:t>
            </a:r>
            <a:r>
              <a:rPr lang="en-US" dirty="0" err="1" smtClean="0"/>
              <a:t>semblent</a:t>
            </a:r>
            <a:r>
              <a:rPr lang="en-US" dirty="0"/>
              <a:t> se </a:t>
            </a:r>
            <a:r>
              <a:rPr lang="en-US" dirty="0" err="1" smtClean="0"/>
              <a:t>déplacer</a:t>
            </a:r>
            <a:r>
              <a:rPr lang="en-US" dirty="0" smtClean="0"/>
              <a:t> plus </a:t>
            </a:r>
            <a:r>
              <a:rPr lang="en-US" dirty="0" err="1" smtClean="0"/>
              <a:t>vite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Application: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en.wikipedia.org/wiki/Wiggle_stereoscopy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Stéréoscopie</a:t>
            </a:r>
            <a:r>
              <a:rPr lang="en-US" dirty="0" smtClean="0"/>
              <a:t>, accommodation, </a:t>
            </a:r>
            <a:r>
              <a:rPr lang="en-US" dirty="0" err="1" smtClean="0"/>
              <a:t>vergence</a:t>
            </a:r>
            <a:r>
              <a:rPr lang="en-US" dirty="0" smtClean="0"/>
              <a:t> des </a:t>
            </a:r>
            <a:r>
              <a:rPr lang="en-US" dirty="0" err="1" smtClean="0"/>
              <a:t>yeux</a:t>
            </a:r>
            <a:r>
              <a:rPr lang="en-US" dirty="0" smtClean="0"/>
              <a:t>, </a:t>
            </a:r>
            <a:r>
              <a:rPr lang="en-US" dirty="0" err="1" smtClean="0"/>
              <a:t>suivi</a:t>
            </a:r>
            <a:r>
              <a:rPr lang="en-US" dirty="0" smtClean="0"/>
              <a:t> de la tête: </a:t>
            </a:r>
            <a:r>
              <a:rPr lang="en-US" dirty="0" err="1" smtClean="0"/>
              <a:t>ces</a:t>
            </a:r>
            <a:r>
              <a:rPr lang="en-US" dirty="0" smtClean="0"/>
              <a:t> </a:t>
            </a:r>
            <a:r>
              <a:rPr lang="en-US" dirty="0" err="1" smtClean="0"/>
              <a:t>quatre</a:t>
            </a:r>
            <a:r>
              <a:rPr lang="en-US" dirty="0" smtClean="0"/>
              <a:t> indices </a:t>
            </a:r>
            <a:r>
              <a:rPr lang="en-US" dirty="0" err="1" smtClean="0"/>
              <a:t>dépendent</a:t>
            </a:r>
            <a:r>
              <a:rPr lang="en-US" dirty="0" smtClean="0"/>
              <a:t> </a:t>
            </a:r>
            <a:r>
              <a:rPr lang="en-US" dirty="0"/>
              <a:t>du </a:t>
            </a:r>
            <a:r>
              <a:rPr lang="en-US" dirty="0" err="1" smtClean="0"/>
              <a:t>matériel</a:t>
            </a:r>
            <a:r>
              <a:rPr lang="en-US" dirty="0" smtClean="0"/>
              <a:t> </a:t>
            </a:r>
            <a:r>
              <a:rPr lang="en-US" dirty="0" err="1" smtClean="0"/>
              <a:t>d'affichage</a:t>
            </a:r>
            <a:endParaRPr lang="en-US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8610600" y="357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77200" y="492996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405341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 smtClean="0"/>
              <a:t>Occlusion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65F57-5BAE-45DD-88FD-AC32C8D07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53" y="1475858"/>
            <a:ext cx="8552293" cy="383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 err="1" smtClean="0"/>
              <a:t>Taille</a:t>
            </a:r>
            <a:r>
              <a:rPr lang="en-CA" dirty="0" smtClean="0"/>
              <a:t> relative et perspective</a:t>
            </a:r>
            <a:endParaRPr lang="en-US" dirty="0"/>
          </a:p>
        </p:txBody>
      </p:sp>
      <p:pic>
        <p:nvPicPr>
          <p:cNvPr id="7170" name="Picture 2" descr="http://4.bp.blogspot.com/-TBuKTCBdU0U/VFZiP3eKsyI/AAAAAAAAADA/IVqhd5r4pMo/s1600/Relative_Size_2.jpg">
            <a:extLst>
              <a:ext uri="{FF2B5EF4-FFF2-40B4-BE49-F238E27FC236}">
                <a16:creationId xmlns:a16="http://schemas.microsoft.com/office/drawing/2014/main" id="{42497F03-C9D5-43DF-8EB3-91BC5B2A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7" y="925682"/>
            <a:ext cx="8456107" cy="558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4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CA" dirty="0" smtClean="0"/>
              <a:t>Brouillard</a:t>
            </a:r>
            <a:endParaRPr lang="en-US" dirty="0"/>
          </a:p>
        </p:txBody>
      </p:sp>
      <p:pic>
        <p:nvPicPr>
          <p:cNvPr id="20482" name="Picture 2" descr="Related image">
            <a:extLst>
              <a:ext uri="{FF2B5EF4-FFF2-40B4-BE49-F238E27FC236}">
                <a16:creationId xmlns:a16="http://schemas.microsoft.com/office/drawing/2014/main" id="{DC631343-1665-40E5-A53B-196CBB170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247"/>
            <a:ext cx="9144000" cy="330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97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8637"/>
          </a:xfrm>
        </p:spPr>
        <p:txBody>
          <a:bodyPr/>
          <a:lstStyle/>
          <a:p>
            <a:r>
              <a:rPr lang="en-CA" dirty="0" err="1" smtClean="0"/>
              <a:t>Ombres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EFE33-9027-4924-86ED-CE29BDC49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89" y="798637"/>
            <a:ext cx="8782720" cy="59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CA" dirty="0" err="1" smtClean="0"/>
              <a:t>Exemple</a:t>
            </a:r>
            <a:r>
              <a:rPr lang="en-CA" dirty="0" smtClean="0"/>
              <a:t> de </a:t>
            </a:r>
            <a:r>
              <a:rPr lang="en-CA" dirty="0" err="1" smtClean="0"/>
              <a:t>parallaxe</a:t>
            </a:r>
            <a:r>
              <a:rPr lang="en-CA" dirty="0" smtClean="0"/>
              <a:t> du </a:t>
            </a:r>
            <a:r>
              <a:rPr lang="en-CA" dirty="0" err="1" smtClean="0"/>
              <a:t>mouvement</a:t>
            </a:r>
            <a:endParaRPr lang="en-CA" dirty="0"/>
          </a:p>
        </p:txBody>
      </p:sp>
      <p:pic>
        <p:nvPicPr>
          <p:cNvPr id="4098" name="Picture 2" descr="http://www.sessions.edu/notes-on-design/files/2014/07/parallax-mari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33" y="1197625"/>
            <a:ext cx="8663135" cy="48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4170" y="6484147"/>
            <a:ext cx="7205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http://www.sessions.edu/notes-on-design/files/2014/07/parallax-mario.gif</a:t>
            </a:r>
          </a:p>
        </p:txBody>
      </p:sp>
    </p:spTree>
    <p:extLst>
      <p:ext uri="{BB962C8B-B14F-4D97-AF65-F5344CB8AC3E}">
        <p14:creationId xmlns:p14="http://schemas.microsoft.com/office/powerpoint/2010/main" val="13982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9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0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3271</Words>
  <Application>Microsoft Office PowerPoint</Application>
  <PresentationFormat>On-screen Show (4:3)</PresentationFormat>
  <Paragraphs>543</Paragraphs>
  <Slides>127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58" baseType="lpstr">
      <vt:lpstr>Arial</vt:lpstr>
      <vt:lpstr>Calibri</vt:lpstr>
      <vt:lpstr>Mangal</vt:lpstr>
      <vt:lpstr>Times New Roman</vt:lpstr>
      <vt:lpstr>Wingdings</vt:lpstr>
      <vt:lpstr>Thème Office</vt:lpstr>
      <vt:lpstr>3_Thème Office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6_Thème Office</vt:lpstr>
      <vt:lpstr>7_Default Design</vt:lpstr>
      <vt:lpstr>7_Thème Office</vt:lpstr>
      <vt:lpstr>9_Default Design</vt:lpstr>
      <vt:lpstr>10_Default Design</vt:lpstr>
      <vt:lpstr>1_Thème Office</vt:lpstr>
      <vt:lpstr>11_Default Design</vt:lpstr>
      <vt:lpstr>12_Default Design</vt:lpstr>
      <vt:lpstr>13_Default Design</vt:lpstr>
      <vt:lpstr>2_Thème Office</vt:lpstr>
      <vt:lpstr>4_Thème Office</vt:lpstr>
      <vt:lpstr>5_Thème Office</vt:lpstr>
      <vt:lpstr>8_Thème Office</vt:lpstr>
      <vt:lpstr>9_Thème Office</vt:lpstr>
      <vt:lpstr>10_Thème Office</vt:lpstr>
      <vt:lpstr>11_Thème Office</vt:lpstr>
      <vt:lpstr>Bitmap Image</vt:lpstr>
      <vt:lpstr>Les interfaces 3D</vt:lpstr>
      <vt:lpstr>Plan</vt:lpstr>
      <vt:lpstr>Pourquoi utiliser le 3D ?</vt:lpstr>
      <vt:lpstr>Pourquoi utiliser le 3D ?</vt:lpstr>
      <vt:lpstr>Pourquoi utiliser le 3D ?</vt:lpstr>
      <vt:lpstr>Pourquoi NE PAS utiliser le 3D ?</vt:lpstr>
      <vt:lpstr>Matériel de sortie 3D</vt:lpstr>
      <vt:lpstr>Pour afficher une image 3D qui reproduit les stimulis du monde physique, nous avons besoin, idéalement, de recréer 4 effets:</vt:lpstr>
      <vt:lpstr>L’oeil humain</vt:lpstr>
      <vt:lpstr>http://en.wikipedia.org/wiki/Zonule_of_Zinn </vt:lpstr>
      <vt:lpstr>La stéréoscopie permet de recréer l’effet de vergence, mais seulement si les choses sont bien calibrées</vt:lpstr>
      <vt:lpstr>PowerPoint Presentation</vt:lpstr>
      <vt:lpstr>Stéréoscopie</vt:lpstr>
      <vt:lpstr>Lunettes anaglyphes</vt:lpstr>
      <vt:lpstr>Lunettes polarisantes passives</vt:lpstr>
      <vt:lpstr>Téléviseur “Cinema 3D” de LG</vt:lpstr>
      <vt:lpstr>Lunettes à obturation (actives)</vt:lpstr>
      <vt:lpstr>Visiocasque de réalité virtuelle</vt:lpstr>
      <vt:lpstr>Visiocasque de réalité augmentée</vt:lpstr>
      <vt:lpstr>Boom Chameleon</vt:lpstr>
      <vt:lpstr>Écran lenticulaire Voir l’entrée de la bibliothèque de l’ÉTS pour voir un écran de http://numerix3d.com </vt:lpstr>
      <vt:lpstr>Comparaison de barrière de parallaxe et écran lenticulaire</vt:lpstr>
      <vt:lpstr>Écran volumique</vt:lpstr>
      <vt:lpstr>Techniques d’interaction pour écran volumique (Grossman et al. 2004)</vt:lpstr>
      <vt:lpstr>Techniques d’interaction pour écran volumique (Grossman et al. 2004)</vt:lpstr>
      <vt:lpstr>(Petits) écrans volumiques</vt:lpstr>
      <vt:lpstr>Lunettes stéréoscopiques 3D</vt:lpstr>
      <vt:lpstr>Exercise: comparez quelques dispositifs de sortie 3D</vt:lpstr>
      <vt:lpstr>PowerPoint Presentation</vt:lpstr>
      <vt:lpstr>PowerPoint Presentation</vt:lpstr>
      <vt:lpstr>Matériel d’entrée 3D</vt:lpstr>
      <vt:lpstr>Spaceball; Logitech Magellan</vt:lpstr>
      <vt:lpstr>Périphériques de pointage à contrôle de vitesse, pour le 3D</vt:lpstr>
      <vt:lpstr>SpaceNavigator</vt:lpstr>
      <vt:lpstr>HandNavigator (Paul Kry et al. 2008)</vt:lpstr>
      <vt:lpstr>Rockin’ Mouse</vt:lpstr>
      <vt:lpstr>Retour haptique: le “Phantom”</vt:lpstr>
      <vt:lpstr>PowerPoint Presentation</vt:lpstr>
      <vt:lpstr>PowerPoint Presentation</vt:lpstr>
      <vt:lpstr>Leap Motion</vt:lpstr>
      <vt:lpstr>STEM de http://sixense.com  </vt:lpstr>
      <vt:lpstr>HTC Vive + Vive trackers</vt:lpstr>
      <vt:lpstr>ShapeTape de Measurand</vt:lpstr>
      <vt:lpstr>Entrée gestuelle avec ShapeTape</vt:lpstr>
      <vt:lpstr>Dispositifs d’entrée 3D</vt:lpstr>
      <vt:lpstr>Exemples de widgets d’interaction</vt:lpstr>
      <vt:lpstr>Une manipulation (très) indirecte via des widgets conventionnels</vt:lpstr>
      <vt:lpstr>Une manipulation indirecte via des widgets 3D</vt:lpstr>
      <vt:lpstr>Une manipulation (presque) directe via des widgets 3D</vt:lpstr>
      <vt:lpstr>Des widgets 2D conventionnels qui flottent dans une scène 3D</vt:lpstr>
      <vt:lpstr>Exemples de visualisations de données 3D (visualisations scientifiques)</vt:lpstr>
      <vt:lpstr>PowerPoint Presentation</vt:lpstr>
      <vt:lpstr>PowerPoint Presentation</vt:lpstr>
      <vt:lpstr>Retournement de sphère</vt:lpstr>
      <vt:lpstr>PowerPoint Presentation</vt:lpstr>
      <vt:lpstr>PowerPoint Presentation</vt:lpstr>
      <vt:lpstr>Exemples d’interfaces 3D pour des données abstraites</vt:lpstr>
      <vt:lpstr>La visualisation de l’information en 3D</vt:lpstr>
      <vt:lpstr>File System Navigator (FSN) de SGI</vt:lpstr>
      <vt:lpstr>File System Visualizer (FSV) http://fsv.sourceforge.net/</vt:lpstr>
      <vt:lpstr>Information Pyramids</vt:lpstr>
      <vt:lpstr>Cone Trees (G. Robertson et al.)</vt:lpstr>
      <vt:lpstr>Visualisation en 3D : une arborescence</vt:lpstr>
      <vt:lpstr>Kodisein’s file browser</vt:lpstr>
      <vt:lpstr>Information Cube (Rekimoto &amp; Green)</vt:lpstr>
      <vt:lpstr>Placement par force d’un graphe en 3D</vt:lpstr>
      <vt:lpstr>A static diagram of the Prothos Application Framework</vt:lpstr>
      <vt:lpstr>Visualisation de réseaux bayésiens en réalité virtuelle, pour le "knowledge discovery", par Bayesia USA (2018)</vt:lpstr>
      <vt:lpstr>Irani et Ware (2000) Diagrams based on structured object perception. Advanced Visual Interfaces (AVI) 2000. http://scholar.google.ca/scholar?q=irani+ware+diagrams+based+structural+object+perception </vt:lpstr>
      <vt:lpstr>Exemples de contraintes</vt:lpstr>
      <vt:lpstr>(Parenthèse: Qu’est qu’un degré de liberté?)</vt:lpstr>
      <vt:lpstr>(Parenthèse: Combien de degrés de liberté dans ces exemples?)</vt:lpstr>
      <vt:lpstr>La navigation: mouvements de la caméra</vt:lpstr>
      <vt:lpstr>Question</vt:lpstr>
      <vt:lpstr>Zoomer vs Translation avant/arrière</vt:lpstr>
      <vt:lpstr>Zolly (“zoom dolly”) ou contra-zoom</vt:lpstr>
      <vt:lpstr>Des métaphores pour les façons de contrôler la caméra</vt:lpstr>
      <vt:lpstr>Degrés de liberté d’une caméra</vt:lpstr>
      <vt:lpstr>Une autre façon de naviguer en 3D: avec les mouvements du corps</vt:lpstr>
      <vt:lpstr>Navigation de caméra très facile: AppBlaster pour iPhone</vt:lpstr>
      <vt:lpstr>Des caméras plus intélligentes</vt:lpstr>
      <vt:lpstr>StyleCam</vt:lpstr>
      <vt:lpstr>Caméra intelligente dans Ninja Gaiden</vt:lpstr>
      <vt:lpstr>Un babillard 3D</vt:lpstr>
      <vt:lpstr>Un babillard 3D</vt:lpstr>
      <vt:lpstr>Leçon: les contraintes …</vt:lpstr>
      <vt:lpstr>Les indices visuels (indices de profondeur et autres)</vt:lpstr>
      <vt:lpstr>Exemples d’indices de profondeur</vt:lpstr>
      <vt:lpstr>Lecteurs de cartes/argent</vt:lpstr>
      <vt:lpstr>Éclairage (“lighting”) avec les normales de surface</vt:lpstr>
      <vt:lpstr>Exemple: lissage et perspective  (grosseur variable des lignes) exagérés pour indiquer la profondeur</vt:lpstr>
      <vt:lpstr>Un logo</vt:lpstr>
      <vt:lpstr>Exemples d’indices de profondeur</vt:lpstr>
      <vt:lpstr>Indices de profondeur</vt:lpstr>
      <vt:lpstr>Occlusion</vt:lpstr>
      <vt:lpstr>Taille relative et perspective</vt:lpstr>
      <vt:lpstr>Brouillard</vt:lpstr>
      <vt:lpstr>Ombres</vt:lpstr>
      <vt:lpstr>Exemple de parallaxe du mouvement</vt:lpstr>
      <vt:lpstr>D’autres indices visuels pour aider l’utilisateur à se retrouver</vt:lpstr>
      <vt:lpstr>D’autres indices visuels pour aider l’utilisateur à se retrouver</vt:lpstr>
      <vt:lpstr>Résumé et leçons</vt:lpstr>
      <vt:lpstr>Rappel</vt:lpstr>
      <vt:lpstr>Leçons ?</vt:lpstr>
      <vt:lpstr>PowerPoint Presentation</vt:lpstr>
      <vt:lpstr>Exemples d’espaces de travail virtuels</vt:lpstr>
      <vt:lpstr>PowerPoint Presentation</vt:lpstr>
      <vt:lpstr>3D desktop (3dna.net)</vt:lpstr>
      <vt:lpstr>Win3D, by clockwise3d.com</vt:lpstr>
      <vt:lpstr>3D OS X</vt:lpstr>
      <vt:lpstr>Project Looking Glass (Sun Microsystems)</vt:lpstr>
      <vt:lpstr>Gestionnaire de fenêtres 3D (www.3dwm.org)</vt:lpstr>
      <vt:lpstr>www.3dwm.org</vt:lpstr>
      <vt:lpstr>www.3dwm.org</vt:lpstr>
      <vt:lpstr>Metisse (http://insitu.lri.fr/metisse/   Olivier Chapuis and Nicolas Roussel)</vt:lpstr>
      <vt:lpstr>Compiz (gestionnaire de fenêtres pour linux)</vt:lpstr>
      <vt:lpstr>Task Gallery (G. Robertson et al.)</vt:lpstr>
      <vt:lpstr>Data Mountain</vt:lpstr>
      <vt:lpstr>Le 2D versus le 3D</vt:lpstr>
      <vt:lpstr>Iron Man 2</vt:lpstr>
      <vt:lpstr>SpaceTop (Jinha Lee) https://www.youtube.com/watch?v=pgo9YygqEow&amp;t=7s </vt:lpstr>
      <vt:lpstr>BumpTop YouTube (2:42) - https://bumptop.github.io/</vt:lpstr>
      <vt:lpstr>Oculus Dash YouTube (0:34) - oculus.com</vt:lpstr>
      <vt:lpstr>HoloLens de Microsoft</vt:lpstr>
      <vt:lpstr>Fenêtres virtuelles dans HoloLens</vt:lpstr>
      <vt:lpstr>Exercise de conception</vt:lpstr>
      <vt:lpstr>Exercise de conception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interfaces 3D</dc:title>
  <dc:creator>mjm</dc:creator>
  <cp:lastModifiedBy>Michael McGuffin</cp:lastModifiedBy>
  <cp:revision>119</cp:revision>
  <dcterms:created xsi:type="dcterms:W3CDTF">2014-01-20T15:48:29Z</dcterms:created>
  <dcterms:modified xsi:type="dcterms:W3CDTF">2018-01-16T17:41:41Z</dcterms:modified>
</cp:coreProperties>
</file>