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6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64" y="3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C826-23BD-472B-BCAB-3F800477CEEE}" type="datetimeFigureOut">
              <a:rPr lang="en-CA" smtClean="0"/>
              <a:t>2016-09-24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9A192-973B-47F9-88DF-28B4C99EDA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567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C826-23BD-472B-BCAB-3F800477CEEE}" type="datetimeFigureOut">
              <a:rPr lang="en-CA" smtClean="0"/>
              <a:t>2016-09-24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9A192-973B-47F9-88DF-28B4C99EDA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9139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C826-23BD-472B-BCAB-3F800477CEEE}" type="datetimeFigureOut">
              <a:rPr lang="en-CA" smtClean="0"/>
              <a:t>2016-09-24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9A192-973B-47F9-88DF-28B4C99EDA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094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C826-23BD-472B-BCAB-3F800477CEEE}" type="datetimeFigureOut">
              <a:rPr lang="en-CA" smtClean="0"/>
              <a:t>2016-09-24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9A192-973B-47F9-88DF-28B4C99EDA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517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C826-23BD-472B-BCAB-3F800477CEEE}" type="datetimeFigureOut">
              <a:rPr lang="en-CA" smtClean="0"/>
              <a:t>2016-09-24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9A192-973B-47F9-88DF-28B4C99EDA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8181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C826-23BD-472B-BCAB-3F800477CEEE}" type="datetimeFigureOut">
              <a:rPr lang="en-CA" smtClean="0"/>
              <a:t>2016-09-24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9A192-973B-47F9-88DF-28B4C99EDA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385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C826-23BD-472B-BCAB-3F800477CEEE}" type="datetimeFigureOut">
              <a:rPr lang="en-CA" smtClean="0"/>
              <a:t>2016-09-24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9A192-973B-47F9-88DF-28B4C99EDA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226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C826-23BD-472B-BCAB-3F800477CEEE}" type="datetimeFigureOut">
              <a:rPr lang="en-CA" smtClean="0"/>
              <a:t>2016-09-24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9A192-973B-47F9-88DF-28B4C99EDA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796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C826-23BD-472B-BCAB-3F800477CEEE}" type="datetimeFigureOut">
              <a:rPr lang="en-CA" smtClean="0"/>
              <a:t>2016-09-24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9A192-973B-47F9-88DF-28B4C99EDA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146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C826-23BD-472B-BCAB-3F800477CEEE}" type="datetimeFigureOut">
              <a:rPr lang="en-CA" smtClean="0"/>
              <a:t>2016-09-24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9A192-973B-47F9-88DF-28B4C99EDA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39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C826-23BD-472B-BCAB-3F800477CEEE}" type="datetimeFigureOut">
              <a:rPr lang="en-CA" smtClean="0"/>
              <a:t>2016-09-24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9A192-973B-47F9-88DF-28B4C99EDA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124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6C826-23BD-472B-BCAB-3F800477CEEE}" type="datetimeFigureOut">
              <a:rPr lang="en-CA" smtClean="0"/>
              <a:t>2016-09-24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9A192-973B-47F9-88DF-28B4C99EDA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181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t.co/L5BPrQ9AE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en-CA" sz="13800" dirty="0" smtClean="0"/>
              <a:t>Le JavaScript</a:t>
            </a:r>
            <a:endParaRPr lang="en-CA" sz="1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7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730" y="37209"/>
            <a:ext cx="7434464" cy="6770914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665384" y="5403868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676271" y="5871953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676270" y="6340038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654502" y="544286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654501" y="1012371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654502" y="1480456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654501" y="1948541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665387" y="2434097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665386" y="2902182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/>
          <p:cNvSpPr/>
          <p:nvPr/>
        </p:nvSpPr>
        <p:spPr>
          <a:xfrm>
            <a:off x="654501" y="3459633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/>
          <p:cNvSpPr/>
          <p:nvPr/>
        </p:nvSpPr>
        <p:spPr>
          <a:xfrm>
            <a:off x="654500" y="3927718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/>
        </p:nvSpPr>
        <p:spPr>
          <a:xfrm>
            <a:off x="665387" y="4395803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Rectangle 29"/>
          <p:cNvSpPr/>
          <p:nvPr/>
        </p:nvSpPr>
        <p:spPr>
          <a:xfrm>
            <a:off x="665386" y="4863888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7848600" y="2291872"/>
            <a:ext cx="41256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/>
              <a:t>c</a:t>
            </a:r>
            <a:r>
              <a:rPr lang="en-CA" sz="4000" dirty="0" smtClean="0"/>
              <a:t>ube </a:t>
            </a:r>
            <a:r>
              <a:rPr lang="en-CA" sz="4000" dirty="0" err="1" smtClean="0"/>
              <a:t>est</a:t>
            </a:r>
            <a:r>
              <a:rPr lang="en-CA" sz="4000" dirty="0" smtClean="0"/>
              <a:t> </a:t>
            </a:r>
            <a:r>
              <a:rPr lang="en-CA" sz="4000" dirty="0" err="1" smtClean="0"/>
              <a:t>une</a:t>
            </a:r>
            <a:r>
              <a:rPr lang="en-CA" sz="4000" dirty="0" smtClean="0"/>
              <a:t> </a:t>
            </a:r>
            <a:r>
              <a:rPr lang="en-CA" sz="4000" b="1" dirty="0" err="1" smtClean="0"/>
              <a:t>fonction</a:t>
            </a:r>
            <a:r>
              <a:rPr lang="en-CA" sz="4000" dirty="0" smtClean="0"/>
              <a:t> : un bout de code </a:t>
            </a:r>
            <a:r>
              <a:rPr lang="en-CA" sz="4000" dirty="0" err="1" smtClean="0"/>
              <a:t>qu’on</a:t>
            </a:r>
            <a:r>
              <a:rPr lang="en-CA" sz="4000" dirty="0" smtClean="0"/>
              <a:t> </a:t>
            </a:r>
            <a:r>
              <a:rPr lang="en-CA" sz="4000" dirty="0" err="1" smtClean="0"/>
              <a:t>peut</a:t>
            </a:r>
            <a:r>
              <a:rPr lang="en-CA" sz="4000" dirty="0" smtClean="0"/>
              <a:t> </a:t>
            </a:r>
            <a:r>
              <a:rPr lang="en-CA" sz="4000" dirty="0" err="1" smtClean="0"/>
              <a:t>appeler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95004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8719457" y="2781729"/>
            <a:ext cx="335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 err="1" smtClean="0"/>
              <a:t>Cet</a:t>
            </a:r>
            <a:r>
              <a:rPr lang="en-CA" sz="4000" dirty="0" smtClean="0"/>
              <a:t> </a:t>
            </a:r>
            <a:r>
              <a:rPr lang="en-CA" sz="4000" dirty="0" err="1" smtClean="0"/>
              <a:t>exemple</a:t>
            </a:r>
            <a:r>
              <a:rPr lang="en-CA" sz="4000" dirty="0" smtClean="0"/>
              <a:t> combine un </a:t>
            </a:r>
            <a:r>
              <a:rPr lang="en-CA" sz="4000" b="1" dirty="0" smtClean="0"/>
              <a:t>tableau</a:t>
            </a:r>
            <a:r>
              <a:rPr lang="en-CA" sz="4000" dirty="0" smtClean="0"/>
              <a:t>, </a:t>
            </a:r>
            <a:r>
              <a:rPr lang="en-CA" sz="4000" dirty="0" err="1" smtClean="0"/>
              <a:t>une</a:t>
            </a:r>
            <a:r>
              <a:rPr lang="en-CA" sz="4000" dirty="0" smtClean="0"/>
              <a:t> </a:t>
            </a:r>
            <a:r>
              <a:rPr lang="en-CA" sz="4000" b="1" dirty="0" smtClean="0"/>
              <a:t>boucle</a:t>
            </a:r>
            <a:r>
              <a:rPr lang="en-CA" sz="4000" dirty="0" smtClean="0"/>
              <a:t>, et </a:t>
            </a:r>
            <a:r>
              <a:rPr lang="en-CA" sz="4000" dirty="0" err="1" smtClean="0"/>
              <a:t>une</a:t>
            </a:r>
            <a:r>
              <a:rPr lang="en-CA" sz="4000" dirty="0" smtClean="0"/>
              <a:t> </a:t>
            </a:r>
            <a:r>
              <a:rPr lang="en-CA" sz="4000" b="1" dirty="0" err="1" smtClean="0"/>
              <a:t>fonction</a:t>
            </a:r>
            <a:r>
              <a:rPr lang="en-CA" sz="4000" dirty="0" smtClean="0"/>
              <a:t> </a:t>
            </a:r>
            <a:endParaRPr lang="en-CA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128" y="140153"/>
            <a:ext cx="8174955" cy="4706264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291215" y="4182388"/>
            <a:ext cx="8055867" cy="2098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414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85" y="640878"/>
            <a:ext cx="12025567" cy="354151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217714" y="3548743"/>
            <a:ext cx="11894937" cy="2732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904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" y="110217"/>
            <a:ext cx="10571649" cy="6584497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217715" y="2699657"/>
            <a:ext cx="10831286" cy="39950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773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8" y="149224"/>
            <a:ext cx="10986656" cy="6632575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 smtClean="0"/>
              <a:t>&lt;</a:t>
            </a:r>
            <a:r>
              <a:rPr lang="en-CA" dirty="0"/>
              <a:t>html&gt;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&lt;body&gt;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&lt;canvas id="</a:t>
            </a:r>
            <a:r>
              <a:rPr lang="en-CA" dirty="0" err="1"/>
              <a:t>canv</a:t>
            </a:r>
            <a:r>
              <a:rPr lang="en-CA" dirty="0"/>
              <a:t>" width="300" height="300" style="border:2px solid black;"&gt; &lt;/canvas&gt;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&lt;script&gt;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</a:t>
            </a:r>
            <a:r>
              <a:rPr lang="en-CA" dirty="0" err="1"/>
              <a:t>var</a:t>
            </a:r>
            <a:r>
              <a:rPr lang="en-CA" dirty="0"/>
              <a:t> canvas = </a:t>
            </a:r>
            <a:r>
              <a:rPr lang="en-CA" dirty="0" err="1"/>
              <a:t>document.getElementById</a:t>
            </a:r>
            <a:r>
              <a:rPr lang="en-CA" dirty="0"/>
              <a:t>("</a:t>
            </a:r>
            <a:r>
              <a:rPr lang="en-CA" dirty="0" err="1"/>
              <a:t>canv</a:t>
            </a:r>
            <a:r>
              <a:rPr lang="en-CA" dirty="0"/>
              <a:t>");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</a:t>
            </a:r>
            <a:r>
              <a:rPr lang="en-CA" dirty="0" err="1"/>
              <a:t>var</a:t>
            </a:r>
            <a:r>
              <a:rPr lang="en-CA" dirty="0"/>
              <a:t> c = </a:t>
            </a:r>
            <a:r>
              <a:rPr lang="en-CA" dirty="0" err="1"/>
              <a:t>canvas.getContext</a:t>
            </a:r>
            <a:r>
              <a:rPr lang="en-CA" dirty="0"/>
              <a:t>("2d");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endParaRPr lang="en-CA" dirty="0"/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</a:t>
            </a:r>
            <a:r>
              <a:rPr lang="en-CA" dirty="0" err="1"/>
              <a:t>var</a:t>
            </a:r>
            <a:r>
              <a:rPr lang="en-CA" dirty="0"/>
              <a:t> draw = function() {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   </a:t>
            </a:r>
            <a:r>
              <a:rPr lang="en-CA" dirty="0" err="1"/>
              <a:t>c.clearRect</a:t>
            </a:r>
            <a:r>
              <a:rPr lang="en-CA" dirty="0"/>
              <a:t>(0, 0, </a:t>
            </a:r>
            <a:r>
              <a:rPr lang="en-CA" dirty="0" err="1"/>
              <a:t>canvas.width</a:t>
            </a:r>
            <a:r>
              <a:rPr lang="en-CA" dirty="0"/>
              <a:t>, </a:t>
            </a:r>
            <a:r>
              <a:rPr lang="en-CA" dirty="0" err="1"/>
              <a:t>canvas.height</a:t>
            </a:r>
            <a:r>
              <a:rPr lang="en-CA" dirty="0"/>
              <a:t>);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endParaRPr lang="en-CA" dirty="0"/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   </a:t>
            </a:r>
            <a:r>
              <a:rPr lang="en-CA" dirty="0" err="1"/>
              <a:t>c.strokeStyle</a:t>
            </a:r>
            <a:r>
              <a:rPr lang="en-CA" dirty="0"/>
              <a:t> = "green";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   </a:t>
            </a:r>
            <a:r>
              <a:rPr lang="en-CA" dirty="0" err="1"/>
              <a:t>c.strokeRect</a:t>
            </a:r>
            <a:r>
              <a:rPr lang="en-CA" dirty="0"/>
              <a:t>( 30, 10, 100, 50 );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}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endParaRPr lang="en-CA" dirty="0"/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draw(); // </a:t>
            </a:r>
            <a:r>
              <a:rPr lang="en-CA" dirty="0" err="1"/>
              <a:t>appeler</a:t>
            </a:r>
            <a:r>
              <a:rPr lang="en-CA" dirty="0"/>
              <a:t> la </a:t>
            </a:r>
            <a:r>
              <a:rPr lang="en-CA" dirty="0" err="1"/>
              <a:t>fonction</a:t>
            </a:r>
            <a:r>
              <a:rPr lang="en-CA" dirty="0"/>
              <a:t>, pour </a:t>
            </a:r>
            <a:r>
              <a:rPr lang="en-CA" dirty="0" err="1"/>
              <a:t>l'exécuter</a:t>
            </a:r>
            <a:endParaRPr lang="en-CA" dirty="0"/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&lt;/script</a:t>
            </a:r>
            <a:r>
              <a:rPr lang="en-CA" dirty="0" smtClean="0"/>
              <a:t>&gt;</a:t>
            </a:r>
            <a:endParaRPr lang="en-CA" dirty="0"/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&lt;/body&gt;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&lt;/html&gt;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0806546" y="149224"/>
            <a:ext cx="1385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Exemple</a:t>
            </a:r>
            <a:r>
              <a:rPr lang="en-CA" dirty="0" smtClean="0"/>
              <a:t> 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138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8" y="0"/>
            <a:ext cx="10986656" cy="6858000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 smtClean="0"/>
              <a:t>&lt;</a:t>
            </a:r>
            <a:r>
              <a:rPr lang="en-CA" dirty="0"/>
              <a:t>html&gt;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&lt;body&gt;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&lt;canvas id="</a:t>
            </a:r>
            <a:r>
              <a:rPr lang="en-CA" dirty="0" err="1"/>
              <a:t>canv</a:t>
            </a:r>
            <a:r>
              <a:rPr lang="en-CA" dirty="0"/>
              <a:t>" width="300" height="300" style="border:2px solid black;"&gt; &lt;/canvas&gt;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&lt;script&gt;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</a:t>
            </a:r>
            <a:r>
              <a:rPr lang="en-CA" dirty="0" err="1"/>
              <a:t>var</a:t>
            </a:r>
            <a:r>
              <a:rPr lang="en-CA" dirty="0"/>
              <a:t> canvas = </a:t>
            </a:r>
            <a:r>
              <a:rPr lang="en-CA" dirty="0" err="1"/>
              <a:t>document.getElementById</a:t>
            </a:r>
            <a:r>
              <a:rPr lang="en-CA" dirty="0"/>
              <a:t>("</a:t>
            </a:r>
            <a:r>
              <a:rPr lang="en-CA" dirty="0" err="1"/>
              <a:t>canv</a:t>
            </a:r>
            <a:r>
              <a:rPr lang="en-CA" dirty="0"/>
              <a:t>");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</a:t>
            </a:r>
            <a:r>
              <a:rPr lang="en-CA" dirty="0" err="1"/>
              <a:t>var</a:t>
            </a:r>
            <a:r>
              <a:rPr lang="en-CA" dirty="0"/>
              <a:t> c = </a:t>
            </a:r>
            <a:r>
              <a:rPr lang="en-CA" dirty="0" err="1"/>
              <a:t>canvas.getContext</a:t>
            </a:r>
            <a:r>
              <a:rPr lang="en-CA" dirty="0"/>
              <a:t>("2d");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endParaRPr lang="en-CA" dirty="0"/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</a:t>
            </a:r>
            <a:r>
              <a:rPr lang="en-CA" dirty="0" err="1"/>
              <a:t>var</a:t>
            </a:r>
            <a:r>
              <a:rPr lang="en-CA" dirty="0"/>
              <a:t> draw = function() {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   </a:t>
            </a:r>
            <a:r>
              <a:rPr lang="en-CA" dirty="0" err="1"/>
              <a:t>c.clearRect</a:t>
            </a:r>
            <a:r>
              <a:rPr lang="en-CA" dirty="0"/>
              <a:t>(0, 0, </a:t>
            </a:r>
            <a:r>
              <a:rPr lang="en-CA" dirty="0" err="1"/>
              <a:t>canvas.width</a:t>
            </a:r>
            <a:r>
              <a:rPr lang="en-CA" dirty="0"/>
              <a:t>, </a:t>
            </a:r>
            <a:r>
              <a:rPr lang="en-CA" dirty="0" err="1"/>
              <a:t>canvas.height</a:t>
            </a:r>
            <a:r>
              <a:rPr lang="en-CA" dirty="0"/>
              <a:t>);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endParaRPr lang="en-CA" dirty="0"/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   </a:t>
            </a:r>
            <a:r>
              <a:rPr lang="en-CA" dirty="0" err="1"/>
              <a:t>c.strokeStyle</a:t>
            </a:r>
            <a:r>
              <a:rPr lang="en-CA" dirty="0"/>
              <a:t> = "green";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   </a:t>
            </a:r>
            <a:r>
              <a:rPr lang="en-CA" b="1" dirty="0">
                <a:solidFill>
                  <a:srgbClr val="00B050"/>
                </a:solidFill>
              </a:rPr>
              <a:t>for ( x = 0; x &lt; 10; x=x+1 ) {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b="1" dirty="0">
                <a:solidFill>
                  <a:srgbClr val="00B050"/>
                </a:solidFill>
              </a:rPr>
              <a:t>            </a:t>
            </a:r>
            <a:r>
              <a:rPr lang="en-CA" b="1" dirty="0" err="1">
                <a:solidFill>
                  <a:srgbClr val="00B050"/>
                </a:solidFill>
              </a:rPr>
              <a:t>c.strokeRect</a:t>
            </a:r>
            <a:r>
              <a:rPr lang="en-CA" b="1" dirty="0">
                <a:solidFill>
                  <a:srgbClr val="00B050"/>
                </a:solidFill>
              </a:rPr>
              <a:t>( 10*x, 20*x, 30+5*x, 30+10*x );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b="1" dirty="0">
                <a:solidFill>
                  <a:srgbClr val="00B050"/>
                </a:solidFill>
              </a:rPr>
              <a:t>         }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}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endParaRPr lang="en-CA" dirty="0"/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  draw(); // </a:t>
            </a:r>
            <a:r>
              <a:rPr lang="en-CA" dirty="0" err="1"/>
              <a:t>appeler</a:t>
            </a:r>
            <a:r>
              <a:rPr lang="en-CA" dirty="0"/>
              <a:t> la </a:t>
            </a:r>
            <a:r>
              <a:rPr lang="en-CA" dirty="0" err="1"/>
              <a:t>fonction</a:t>
            </a:r>
            <a:r>
              <a:rPr lang="en-CA" dirty="0"/>
              <a:t>, pour </a:t>
            </a:r>
            <a:r>
              <a:rPr lang="en-CA" dirty="0" err="1"/>
              <a:t>l'exécuter</a:t>
            </a:r>
            <a:endParaRPr lang="en-CA" dirty="0"/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  &lt;/script</a:t>
            </a:r>
            <a:r>
              <a:rPr lang="en-CA" dirty="0" smtClean="0"/>
              <a:t>&gt;</a:t>
            </a:r>
            <a:endParaRPr lang="en-CA" dirty="0"/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  &lt;/body&gt;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CA" dirty="0"/>
              <a:t>&lt;/html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0806546" y="149224"/>
            <a:ext cx="1385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Exemple</a:t>
            </a:r>
            <a:r>
              <a:rPr lang="en-CA" dirty="0" smtClean="0"/>
              <a:t> 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520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8" y="0"/>
            <a:ext cx="10986656" cy="6858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dirty="0"/>
              <a:t>&lt;html&gt; &lt;body&gt;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dirty="0"/>
              <a:t>&lt;canvas id="</a:t>
            </a:r>
            <a:r>
              <a:rPr lang="en-CA" sz="1600" dirty="0" err="1"/>
              <a:t>canv</a:t>
            </a:r>
            <a:r>
              <a:rPr lang="en-CA" sz="1600" dirty="0"/>
              <a:t>" width="300" height="300" style="border:2px solid black;"&gt; &lt;/canvas&gt;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dirty="0"/>
              <a:t>&lt;script&gt;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canvas = </a:t>
            </a:r>
            <a:r>
              <a:rPr lang="en-CA" sz="1600" dirty="0" err="1"/>
              <a:t>document.getElementById</a:t>
            </a:r>
            <a:r>
              <a:rPr lang="en-CA" sz="1600" dirty="0"/>
              <a:t>("</a:t>
            </a:r>
            <a:r>
              <a:rPr lang="en-CA" sz="1600" dirty="0" err="1"/>
              <a:t>canv</a:t>
            </a:r>
            <a:r>
              <a:rPr lang="en-CA" sz="1600" dirty="0"/>
              <a:t>");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c = </a:t>
            </a:r>
            <a:r>
              <a:rPr lang="en-CA" sz="1600" dirty="0" err="1"/>
              <a:t>canvas.getContext</a:t>
            </a:r>
            <a:r>
              <a:rPr lang="en-CA" sz="1600" dirty="0"/>
              <a:t>("2d");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 err="1">
                <a:solidFill>
                  <a:srgbClr val="00B050"/>
                </a:solidFill>
              </a:rPr>
              <a:t>var</a:t>
            </a:r>
            <a:r>
              <a:rPr lang="en-CA" sz="1600" b="1" dirty="0">
                <a:solidFill>
                  <a:srgbClr val="00B050"/>
                </a:solidFill>
              </a:rPr>
              <a:t> </a:t>
            </a:r>
            <a:r>
              <a:rPr lang="en-CA" sz="1600" b="1" dirty="0" err="1">
                <a:solidFill>
                  <a:srgbClr val="00B050"/>
                </a:solidFill>
              </a:rPr>
              <a:t>souris_x</a:t>
            </a:r>
            <a:r>
              <a:rPr lang="en-CA" sz="1600" b="1" dirty="0">
                <a:solidFill>
                  <a:srgbClr val="00B050"/>
                </a:solidFill>
              </a:rPr>
              <a:t> = 0;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 err="1">
                <a:solidFill>
                  <a:srgbClr val="00B050"/>
                </a:solidFill>
              </a:rPr>
              <a:t>var</a:t>
            </a:r>
            <a:r>
              <a:rPr lang="en-CA" sz="1600" b="1" dirty="0">
                <a:solidFill>
                  <a:srgbClr val="00B050"/>
                </a:solidFill>
              </a:rPr>
              <a:t> </a:t>
            </a:r>
            <a:r>
              <a:rPr lang="en-CA" sz="1600" b="1" dirty="0" err="1">
                <a:solidFill>
                  <a:srgbClr val="00B050"/>
                </a:solidFill>
              </a:rPr>
              <a:t>souris_y</a:t>
            </a:r>
            <a:r>
              <a:rPr lang="en-CA" sz="1600" b="1" dirty="0">
                <a:solidFill>
                  <a:srgbClr val="00B050"/>
                </a:solidFill>
              </a:rPr>
              <a:t> = 0;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CA" sz="1600" b="1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 err="1">
                <a:solidFill>
                  <a:srgbClr val="00B050"/>
                </a:solidFill>
              </a:rPr>
              <a:t>var</a:t>
            </a:r>
            <a:r>
              <a:rPr lang="en-CA" sz="1600" b="1" dirty="0">
                <a:solidFill>
                  <a:srgbClr val="00B050"/>
                </a:solidFill>
              </a:rPr>
              <a:t> </a:t>
            </a:r>
            <a:r>
              <a:rPr lang="en-CA" sz="1600" b="1" dirty="0" err="1">
                <a:solidFill>
                  <a:srgbClr val="00B050"/>
                </a:solidFill>
              </a:rPr>
              <a:t>redessiner</a:t>
            </a:r>
            <a:r>
              <a:rPr lang="en-CA" sz="1600" b="1" dirty="0">
                <a:solidFill>
                  <a:srgbClr val="00B050"/>
                </a:solidFill>
              </a:rPr>
              <a:t> = function() {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</a:t>
            </a:r>
            <a:r>
              <a:rPr lang="en-CA" sz="1600" b="1" dirty="0" err="1">
                <a:solidFill>
                  <a:srgbClr val="00B050"/>
                </a:solidFill>
              </a:rPr>
              <a:t>c.clearRect</a:t>
            </a:r>
            <a:r>
              <a:rPr lang="en-CA" sz="1600" b="1" dirty="0">
                <a:solidFill>
                  <a:srgbClr val="00B050"/>
                </a:solidFill>
              </a:rPr>
              <a:t>( 0, 0, </a:t>
            </a:r>
            <a:r>
              <a:rPr lang="en-CA" sz="1600" b="1" dirty="0" err="1">
                <a:solidFill>
                  <a:srgbClr val="00B050"/>
                </a:solidFill>
              </a:rPr>
              <a:t>canvas.width</a:t>
            </a:r>
            <a:r>
              <a:rPr lang="en-CA" sz="1600" b="1" dirty="0">
                <a:solidFill>
                  <a:srgbClr val="00B050"/>
                </a:solidFill>
              </a:rPr>
              <a:t>, </a:t>
            </a:r>
            <a:r>
              <a:rPr lang="en-CA" sz="1600" b="1" dirty="0" err="1">
                <a:solidFill>
                  <a:srgbClr val="00B050"/>
                </a:solidFill>
              </a:rPr>
              <a:t>canvas.height</a:t>
            </a:r>
            <a:r>
              <a:rPr lang="en-CA" sz="1600" b="1" dirty="0">
                <a:solidFill>
                  <a:srgbClr val="00B050"/>
                </a:solidFill>
              </a:rPr>
              <a:t> );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</a:t>
            </a:r>
            <a:r>
              <a:rPr lang="en-CA" sz="1600" b="1" dirty="0" err="1">
                <a:solidFill>
                  <a:srgbClr val="00B050"/>
                </a:solidFill>
              </a:rPr>
              <a:t>c.strokeStyle</a:t>
            </a:r>
            <a:r>
              <a:rPr lang="en-CA" sz="1600" b="1" dirty="0">
                <a:solidFill>
                  <a:srgbClr val="00B050"/>
                </a:solidFill>
              </a:rPr>
              <a:t> = "green";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</a:t>
            </a:r>
            <a:r>
              <a:rPr lang="en-CA" sz="1600" b="1" dirty="0" err="1">
                <a:solidFill>
                  <a:srgbClr val="00B050"/>
                </a:solidFill>
              </a:rPr>
              <a:t>c.strokeRect</a:t>
            </a:r>
            <a:r>
              <a:rPr lang="en-CA" sz="1600" b="1" dirty="0">
                <a:solidFill>
                  <a:srgbClr val="00B050"/>
                </a:solidFill>
              </a:rPr>
              <a:t>( souris_x-20, souris_y-20, 40, 40 );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CA" sz="1600" b="1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 err="1">
                <a:solidFill>
                  <a:srgbClr val="00B050"/>
                </a:solidFill>
              </a:rPr>
              <a:t>var</a:t>
            </a:r>
            <a:r>
              <a:rPr lang="en-CA" sz="1600" b="1" dirty="0">
                <a:solidFill>
                  <a:srgbClr val="00B050"/>
                </a:solidFill>
              </a:rPr>
              <a:t> </a:t>
            </a:r>
            <a:r>
              <a:rPr lang="en-CA" sz="1600" b="1" dirty="0" err="1">
                <a:solidFill>
                  <a:srgbClr val="00B050"/>
                </a:solidFill>
              </a:rPr>
              <a:t>mouvementDeSouris</a:t>
            </a:r>
            <a:r>
              <a:rPr lang="en-CA" sz="1600" b="1" dirty="0">
                <a:solidFill>
                  <a:srgbClr val="00B050"/>
                </a:solidFill>
              </a:rPr>
              <a:t> = function(e) </a:t>
            </a:r>
            <a:r>
              <a:rPr lang="en-CA" sz="1600" b="1" dirty="0" smtClean="0">
                <a:solidFill>
                  <a:srgbClr val="00B050"/>
                </a:solidFill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</a:t>
            </a:r>
            <a:r>
              <a:rPr lang="en-CA" sz="1600" b="1" dirty="0" smtClean="0">
                <a:solidFill>
                  <a:srgbClr val="00B050"/>
                </a:solidFill>
              </a:rPr>
              <a:t>  </a:t>
            </a:r>
            <a:r>
              <a:rPr lang="en-CA" sz="1600" b="1" dirty="0" err="1" smtClean="0">
                <a:solidFill>
                  <a:srgbClr val="00B050"/>
                </a:solidFill>
              </a:rPr>
              <a:t>var</a:t>
            </a:r>
            <a:r>
              <a:rPr lang="en-CA" sz="1600" b="1" dirty="0" smtClean="0">
                <a:solidFill>
                  <a:srgbClr val="00B050"/>
                </a:solidFill>
              </a:rPr>
              <a:t> rectangle = </a:t>
            </a:r>
            <a:r>
              <a:rPr lang="en-CA" sz="1600" b="1" dirty="0" err="1" smtClean="0">
                <a:solidFill>
                  <a:srgbClr val="00B050"/>
                </a:solidFill>
              </a:rPr>
              <a:t>canvas.getBoundingClientRect</a:t>
            </a:r>
            <a:r>
              <a:rPr lang="en-CA" sz="1600" b="1" dirty="0" smtClean="0">
                <a:solidFill>
                  <a:srgbClr val="00B050"/>
                </a:solidFill>
              </a:rPr>
              <a:t>();</a:t>
            </a:r>
            <a:endParaRPr lang="en-CA" sz="1600" b="1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</a:t>
            </a:r>
            <a:r>
              <a:rPr lang="en-CA" sz="1600" b="1" dirty="0" err="1">
                <a:solidFill>
                  <a:srgbClr val="00B050"/>
                </a:solidFill>
              </a:rPr>
              <a:t>souris_x</a:t>
            </a:r>
            <a:r>
              <a:rPr lang="en-CA" sz="1600" b="1" dirty="0">
                <a:solidFill>
                  <a:srgbClr val="00B050"/>
                </a:solidFill>
              </a:rPr>
              <a:t> = </a:t>
            </a:r>
            <a:r>
              <a:rPr lang="en-CA" sz="1600" b="1" dirty="0" err="1" smtClean="0">
                <a:solidFill>
                  <a:srgbClr val="00B050"/>
                </a:solidFill>
              </a:rPr>
              <a:t>e.clientX</a:t>
            </a:r>
            <a:r>
              <a:rPr lang="en-CA" sz="1600" b="1" dirty="0" smtClean="0">
                <a:solidFill>
                  <a:srgbClr val="00B050"/>
                </a:solidFill>
              </a:rPr>
              <a:t> – </a:t>
            </a:r>
            <a:r>
              <a:rPr lang="en-CA" sz="1600" b="1" dirty="0" err="1" smtClean="0">
                <a:solidFill>
                  <a:srgbClr val="00B050"/>
                </a:solidFill>
              </a:rPr>
              <a:t>rectangle.left</a:t>
            </a:r>
            <a:r>
              <a:rPr lang="en-CA" sz="1600" b="1" dirty="0" smtClean="0">
                <a:solidFill>
                  <a:srgbClr val="00B050"/>
                </a:solidFill>
              </a:rPr>
              <a:t>;</a:t>
            </a:r>
            <a:endParaRPr lang="en-CA" sz="1600" b="1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</a:t>
            </a:r>
            <a:r>
              <a:rPr lang="en-CA" sz="1600" b="1" dirty="0" err="1">
                <a:solidFill>
                  <a:srgbClr val="00B050"/>
                </a:solidFill>
              </a:rPr>
              <a:t>souris_y</a:t>
            </a:r>
            <a:r>
              <a:rPr lang="en-CA" sz="1600" b="1" dirty="0">
                <a:solidFill>
                  <a:srgbClr val="00B050"/>
                </a:solidFill>
              </a:rPr>
              <a:t> = </a:t>
            </a:r>
            <a:r>
              <a:rPr lang="en-CA" sz="1600" b="1" dirty="0" err="1" smtClean="0">
                <a:solidFill>
                  <a:srgbClr val="00B050"/>
                </a:solidFill>
              </a:rPr>
              <a:t>e.clientY</a:t>
            </a:r>
            <a:r>
              <a:rPr lang="en-CA" sz="1600" b="1" dirty="0" smtClean="0">
                <a:solidFill>
                  <a:srgbClr val="00B050"/>
                </a:solidFill>
              </a:rPr>
              <a:t> – </a:t>
            </a:r>
            <a:r>
              <a:rPr lang="en-CA" sz="1600" b="1" dirty="0" err="1" smtClean="0">
                <a:solidFill>
                  <a:srgbClr val="00B050"/>
                </a:solidFill>
              </a:rPr>
              <a:t>rectangle.top</a:t>
            </a:r>
            <a:r>
              <a:rPr lang="en-CA" sz="1600" b="1" dirty="0" smtClean="0">
                <a:solidFill>
                  <a:srgbClr val="00B050"/>
                </a:solidFill>
              </a:rPr>
              <a:t>;</a:t>
            </a:r>
            <a:endParaRPr lang="en-CA" sz="1600" b="1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</a:t>
            </a:r>
            <a:r>
              <a:rPr lang="en-CA" sz="1600" b="1" dirty="0" err="1">
                <a:solidFill>
                  <a:srgbClr val="00B050"/>
                </a:solidFill>
              </a:rPr>
              <a:t>redessiner</a:t>
            </a:r>
            <a:r>
              <a:rPr lang="en-CA" sz="1600" b="1" dirty="0">
                <a:solidFill>
                  <a:srgbClr val="00B050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b="1" dirty="0" err="1" smtClean="0">
                <a:solidFill>
                  <a:srgbClr val="00B050"/>
                </a:solidFill>
              </a:rPr>
              <a:t>canvas.addEventListener</a:t>
            </a:r>
            <a:r>
              <a:rPr lang="en-CA" sz="1600" b="1" dirty="0">
                <a:solidFill>
                  <a:srgbClr val="00B050"/>
                </a:solidFill>
              </a:rPr>
              <a:t>('</a:t>
            </a:r>
            <a:r>
              <a:rPr lang="en-CA" sz="1600" b="1" dirty="0" err="1">
                <a:solidFill>
                  <a:srgbClr val="00B050"/>
                </a:solidFill>
              </a:rPr>
              <a:t>mousemove</a:t>
            </a:r>
            <a:r>
              <a:rPr lang="en-CA" sz="1600" b="1" dirty="0">
                <a:solidFill>
                  <a:srgbClr val="00B050"/>
                </a:solidFill>
              </a:rPr>
              <a:t>',</a:t>
            </a:r>
            <a:r>
              <a:rPr lang="en-CA" sz="1600" b="1" dirty="0" err="1">
                <a:solidFill>
                  <a:srgbClr val="00B050"/>
                </a:solidFill>
              </a:rPr>
              <a:t>mouvementDeSouris</a:t>
            </a:r>
            <a:r>
              <a:rPr lang="en-CA" sz="1600" b="1" dirty="0">
                <a:solidFill>
                  <a:srgbClr val="00B050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1600" dirty="0" smtClean="0"/>
              <a:t>&lt;/</a:t>
            </a:r>
            <a:r>
              <a:rPr lang="en-CA" sz="1600" dirty="0"/>
              <a:t>script&gt; &lt;/body&gt; &lt;/html</a:t>
            </a:r>
            <a:r>
              <a:rPr lang="en-CA" sz="1600" dirty="0" smtClean="0"/>
              <a:t>&gt;</a:t>
            </a:r>
            <a:endParaRPr lang="en-CA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0806546" y="149224"/>
            <a:ext cx="1385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Exemple</a:t>
            </a:r>
            <a:r>
              <a:rPr lang="en-CA" dirty="0" smtClean="0"/>
              <a:t> 3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9159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8" y="0"/>
            <a:ext cx="10986656" cy="6858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err="1" smtClean="0"/>
              <a:t>var</a:t>
            </a:r>
            <a:r>
              <a:rPr lang="en-CA" sz="1600" dirty="0" smtClean="0"/>
              <a:t> </a:t>
            </a:r>
            <a:r>
              <a:rPr lang="en-CA" sz="1600" dirty="0"/>
              <a:t>canvas = </a:t>
            </a:r>
            <a:r>
              <a:rPr lang="en-CA" sz="1600" dirty="0" err="1"/>
              <a:t>document.getElementById</a:t>
            </a:r>
            <a:r>
              <a:rPr lang="en-CA" sz="1600" dirty="0"/>
              <a:t>("</a:t>
            </a:r>
            <a:r>
              <a:rPr lang="en-CA" sz="1600" dirty="0" err="1"/>
              <a:t>canv</a:t>
            </a:r>
            <a:r>
              <a:rPr lang="en-CA" sz="1600" dirty="0"/>
              <a:t>");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c = </a:t>
            </a:r>
            <a:r>
              <a:rPr lang="en-CA" sz="1600" dirty="0" err="1"/>
              <a:t>canvas.getContext</a:t>
            </a:r>
            <a:r>
              <a:rPr lang="en-CA" sz="1600" dirty="0"/>
              <a:t>("2d");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b="1" dirty="0" err="1">
                <a:solidFill>
                  <a:srgbClr val="00B050"/>
                </a:solidFill>
              </a:rPr>
              <a:t>var</a:t>
            </a:r>
            <a:r>
              <a:rPr lang="en-CA" sz="1600" b="1" dirty="0">
                <a:solidFill>
                  <a:srgbClr val="00B050"/>
                </a:solidFill>
              </a:rPr>
              <a:t> t = []; // tableau de </a:t>
            </a:r>
            <a:r>
              <a:rPr lang="en-CA" sz="1600" b="1" dirty="0" err="1">
                <a:solidFill>
                  <a:srgbClr val="00B050"/>
                </a:solidFill>
              </a:rPr>
              <a:t>coordonnées</a:t>
            </a:r>
            <a:r>
              <a:rPr lang="en-CA" sz="1600" b="1" dirty="0">
                <a:solidFill>
                  <a:srgbClr val="00B050"/>
                </a:solidFill>
              </a:rPr>
              <a:t> de </a:t>
            </a:r>
            <a:r>
              <a:rPr lang="en-CA" sz="1600" b="1" dirty="0" err="1">
                <a:solidFill>
                  <a:srgbClr val="00B050"/>
                </a:solidFill>
              </a:rPr>
              <a:t>souris</a:t>
            </a:r>
            <a:endParaRPr lang="en-CA" sz="1600" b="1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CA" sz="16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</a:t>
            </a:r>
            <a:r>
              <a:rPr lang="en-CA" sz="1600" dirty="0" err="1"/>
              <a:t>redessiner</a:t>
            </a:r>
            <a:r>
              <a:rPr lang="en-CA" sz="1600" dirty="0"/>
              <a:t> = function()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c.clearRect</a:t>
            </a:r>
            <a:r>
              <a:rPr lang="en-CA" sz="1600" dirty="0"/>
              <a:t>( 0, 0, </a:t>
            </a:r>
            <a:r>
              <a:rPr lang="en-CA" sz="1600" dirty="0" err="1"/>
              <a:t>canvas.width</a:t>
            </a:r>
            <a:r>
              <a:rPr lang="en-CA" sz="1600" dirty="0"/>
              <a:t>, </a:t>
            </a:r>
            <a:r>
              <a:rPr lang="en-CA" sz="1600" dirty="0" err="1"/>
              <a:t>canvas.height</a:t>
            </a:r>
            <a:r>
              <a:rPr lang="en-CA" sz="1600" dirty="0"/>
              <a:t> 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c.strokeStyle</a:t>
            </a:r>
            <a:r>
              <a:rPr lang="en-CA" sz="1600" dirty="0"/>
              <a:t> = "green";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</a:t>
            </a:r>
            <a:r>
              <a:rPr lang="en-CA" sz="1600" b="1" dirty="0">
                <a:solidFill>
                  <a:srgbClr val="00B050"/>
                </a:solidFill>
              </a:rPr>
              <a:t>for ( </a:t>
            </a:r>
            <a:r>
              <a:rPr lang="en-CA" sz="1600" b="1" dirty="0" err="1">
                <a:solidFill>
                  <a:srgbClr val="00B050"/>
                </a:solidFill>
              </a:rPr>
              <a:t>i</a:t>
            </a:r>
            <a:r>
              <a:rPr lang="en-CA" sz="1600" b="1" dirty="0">
                <a:solidFill>
                  <a:srgbClr val="00B050"/>
                </a:solidFill>
              </a:rPr>
              <a:t> = 0; </a:t>
            </a:r>
            <a:r>
              <a:rPr lang="en-CA" sz="1600" b="1" dirty="0" err="1">
                <a:solidFill>
                  <a:srgbClr val="00B050"/>
                </a:solidFill>
              </a:rPr>
              <a:t>i</a:t>
            </a:r>
            <a:r>
              <a:rPr lang="en-CA" sz="1600" b="1" dirty="0">
                <a:solidFill>
                  <a:srgbClr val="00B050"/>
                </a:solidFill>
              </a:rPr>
              <a:t> &lt; </a:t>
            </a:r>
            <a:r>
              <a:rPr lang="en-CA" sz="1600" b="1" dirty="0" err="1">
                <a:solidFill>
                  <a:srgbClr val="00B050"/>
                </a:solidFill>
              </a:rPr>
              <a:t>t.length</a:t>
            </a:r>
            <a:r>
              <a:rPr lang="en-CA" sz="1600" b="1" dirty="0">
                <a:solidFill>
                  <a:srgbClr val="00B050"/>
                </a:solidFill>
              </a:rPr>
              <a:t>; </a:t>
            </a:r>
            <a:r>
              <a:rPr lang="en-CA" sz="1600" b="1" dirty="0" err="1">
                <a:solidFill>
                  <a:srgbClr val="00B050"/>
                </a:solidFill>
              </a:rPr>
              <a:t>i</a:t>
            </a:r>
            <a:r>
              <a:rPr lang="en-CA" sz="1600" b="1" dirty="0">
                <a:solidFill>
                  <a:srgbClr val="00B050"/>
                </a:solidFill>
              </a:rPr>
              <a:t>=i+1 )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   </a:t>
            </a:r>
            <a:r>
              <a:rPr lang="en-CA" sz="1600" b="1" dirty="0" err="1">
                <a:solidFill>
                  <a:srgbClr val="00B050"/>
                </a:solidFill>
              </a:rPr>
              <a:t>var</a:t>
            </a:r>
            <a:r>
              <a:rPr lang="en-CA" sz="1600" b="1" dirty="0">
                <a:solidFill>
                  <a:srgbClr val="00B050"/>
                </a:solidFill>
              </a:rPr>
              <a:t> x = t[</a:t>
            </a:r>
            <a:r>
              <a:rPr lang="en-CA" sz="1600" b="1" dirty="0" err="1">
                <a:solidFill>
                  <a:srgbClr val="00B050"/>
                </a:solidFill>
              </a:rPr>
              <a:t>i</a:t>
            </a:r>
            <a:r>
              <a:rPr lang="en-CA" sz="1600" b="1" dirty="0">
                <a:solidFill>
                  <a:srgbClr val="00B050"/>
                </a:solidFill>
              </a:rPr>
              <a:t>][0];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   </a:t>
            </a:r>
            <a:r>
              <a:rPr lang="en-CA" sz="1600" b="1" dirty="0" err="1">
                <a:solidFill>
                  <a:srgbClr val="00B050"/>
                </a:solidFill>
              </a:rPr>
              <a:t>var</a:t>
            </a:r>
            <a:r>
              <a:rPr lang="en-CA" sz="1600" b="1" dirty="0">
                <a:solidFill>
                  <a:srgbClr val="00B050"/>
                </a:solidFill>
              </a:rPr>
              <a:t> y = t[</a:t>
            </a:r>
            <a:r>
              <a:rPr lang="en-CA" sz="1600" b="1" dirty="0" err="1">
                <a:solidFill>
                  <a:srgbClr val="00B050"/>
                </a:solidFill>
              </a:rPr>
              <a:t>i</a:t>
            </a:r>
            <a:r>
              <a:rPr lang="en-CA" sz="1600" b="1" dirty="0">
                <a:solidFill>
                  <a:srgbClr val="00B050"/>
                </a:solidFill>
              </a:rPr>
              <a:t>][1];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   </a:t>
            </a:r>
            <a:r>
              <a:rPr lang="en-CA" sz="1600" b="1" dirty="0" err="1">
                <a:solidFill>
                  <a:srgbClr val="00B050"/>
                </a:solidFill>
              </a:rPr>
              <a:t>c.strokeRect</a:t>
            </a:r>
            <a:r>
              <a:rPr lang="en-CA" sz="1600" b="1" dirty="0">
                <a:solidFill>
                  <a:srgbClr val="00B050"/>
                </a:solidFill>
              </a:rPr>
              <a:t>( x-20, y-20, 40, 40 );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CA" sz="16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</a:t>
            </a:r>
            <a:r>
              <a:rPr lang="en-CA" sz="1600" dirty="0" err="1"/>
              <a:t>mouvementDeSouris</a:t>
            </a:r>
            <a:r>
              <a:rPr lang="en-CA" sz="1600" dirty="0"/>
              <a:t> = function(e) </a:t>
            </a:r>
            <a:r>
              <a:rPr lang="en-CA" sz="1600" dirty="0" smtClean="0"/>
              <a:t>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smtClean="0"/>
              <a:t>   </a:t>
            </a:r>
            <a:r>
              <a:rPr lang="en-CA" sz="1600" dirty="0" err="1"/>
              <a:t>var</a:t>
            </a:r>
            <a:r>
              <a:rPr lang="en-CA" sz="1600" dirty="0"/>
              <a:t> rectangle = </a:t>
            </a:r>
            <a:r>
              <a:rPr lang="en-CA" sz="1600" dirty="0" err="1"/>
              <a:t>canvas.getBoundingClientRect</a:t>
            </a:r>
            <a:r>
              <a:rPr lang="en-CA" sz="1600" dirty="0"/>
              <a:t>();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</a:t>
            </a:r>
            <a:r>
              <a:rPr lang="en-CA" sz="1600" b="1" dirty="0" err="1" smtClean="0">
                <a:solidFill>
                  <a:srgbClr val="00B050"/>
                </a:solidFill>
              </a:rPr>
              <a:t>var</a:t>
            </a:r>
            <a:r>
              <a:rPr lang="en-CA" sz="1600" b="1" dirty="0" smtClean="0">
                <a:solidFill>
                  <a:srgbClr val="00B050"/>
                </a:solidFill>
              </a:rPr>
              <a:t> x</a:t>
            </a:r>
            <a:r>
              <a:rPr lang="en-CA" sz="1600" dirty="0" smtClean="0"/>
              <a:t> </a:t>
            </a:r>
            <a:r>
              <a:rPr lang="en-CA" sz="1600" dirty="0"/>
              <a:t>= </a:t>
            </a:r>
            <a:r>
              <a:rPr lang="en-CA" sz="1600" dirty="0" err="1"/>
              <a:t>e.clientX</a:t>
            </a:r>
            <a:r>
              <a:rPr lang="en-CA" sz="1600" dirty="0"/>
              <a:t> – </a:t>
            </a:r>
            <a:r>
              <a:rPr lang="en-CA" sz="1600" dirty="0" err="1"/>
              <a:t>rectangle.left</a:t>
            </a:r>
            <a:r>
              <a:rPr lang="en-CA" sz="1600" dirty="0"/>
              <a:t>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</a:t>
            </a:r>
            <a:r>
              <a:rPr lang="en-CA" sz="1600" b="1" dirty="0" err="1" smtClean="0">
                <a:solidFill>
                  <a:srgbClr val="00B050"/>
                </a:solidFill>
              </a:rPr>
              <a:t>var</a:t>
            </a:r>
            <a:r>
              <a:rPr lang="en-CA" sz="1600" b="1" dirty="0" smtClean="0">
                <a:solidFill>
                  <a:srgbClr val="00B050"/>
                </a:solidFill>
              </a:rPr>
              <a:t> y</a:t>
            </a:r>
            <a:r>
              <a:rPr lang="en-CA" sz="1600" dirty="0" smtClean="0"/>
              <a:t> </a:t>
            </a:r>
            <a:r>
              <a:rPr lang="en-CA" sz="1600" dirty="0"/>
              <a:t>= </a:t>
            </a:r>
            <a:r>
              <a:rPr lang="en-CA" sz="1600" dirty="0" err="1"/>
              <a:t>e.clientY</a:t>
            </a:r>
            <a:r>
              <a:rPr lang="en-CA" sz="1600" dirty="0"/>
              <a:t> – </a:t>
            </a:r>
            <a:r>
              <a:rPr lang="en-CA" sz="1600" dirty="0" err="1"/>
              <a:t>rectangle.top</a:t>
            </a:r>
            <a:r>
              <a:rPr lang="en-CA" sz="1600" dirty="0"/>
              <a:t>;</a:t>
            </a:r>
            <a:endParaRPr lang="en-CA" sz="16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b="1" dirty="0" smtClean="0">
                <a:solidFill>
                  <a:srgbClr val="00B050"/>
                </a:solidFill>
              </a:rPr>
              <a:t>   </a:t>
            </a:r>
            <a:r>
              <a:rPr lang="en-CA" sz="1600" b="1" dirty="0" err="1">
                <a:solidFill>
                  <a:srgbClr val="00B050"/>
                </a:solidFill>
              </a:rPr>
              <a:t>t.push</a:t>
            </a:r>
            <a:r>
              <a:rPr lang="en-CA" sz="1600" b="1" dirty="0">
                <a:solidFill>
                  <a:srgbClr val="00B050"/>
                </a:solidFill>
              </a:rPr>
              <a:t>( [ x, y ] ); // </a:t>
            </a:r>
            <a:r>
              <a:rPr lang="en-CA" sz="1600" b="1" dirty="0" err="1">
                <a:solidFill>
                  <a:srgbClr val="00B050"/>
                </a:solidFill>
              </a:rPr>
              <a:t>ajouter</a:t>
            </a:r>
            <a:r>
              <a:rPr lang="en-CA" sz="1600" b="1" dirty="0">
                <a:solidFill>
                  <a:srgbClr val="00B050"/>
                </a:solidFill>
              </a:rPr>
              <a:t> un </a:t>
            </a:r>
            <a:r>
              <a:rPr lang="en-CA" sz="1600" b="1" dirty="0" err="1">
                <a:solidFill>
                  <a:srgbClr val="00B050"/>
                </a:solidFill>
              </a:rPr>
              <a:t>élément</a:t>
            </a:r>
            <a:r>
              <a:rPr lang="en-CA" sz="1600" b="1" dirty="0">
                <a:solidFill>
                  <a:srgbClr val="00B050"/>
                </a:solidFill>
              </a:rPr>
              <a:t> à la fin du tableau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if ( </a:t>
            </a:r>
            <a:r>
              <a:rPr lang="en-CA" sz="1600" b="1" dirty="0" err="1">
                <a:solidFill>
                  <a:srgbClr val="00B050"/>
                </a:solidFill>
              </a:rPr>
              <a:t>t.length</a:t>
            </a:r>
            <a:r>
              <a:rPr lang="en-CA" sz="1600" b="1" dirty="0">
                <a:solidFill>
                  <a:srgbClr val="00B050"/>
                </a:solidFill>
              </a:rPr>
              <a:t> &gt; 50 )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   </a:t>
            </a:r>
            <a:r>
              <a:rPr lang="en-CA" sz="1600" b="1" dirty="0" err="1">
                <a:solidFill>
                  <a:srgbClr val="00B050"/>
                </a:solidFill>
              </a:rPr>
              <a:t>t.shift</a:t>
            </a:r>
            <a:r>
              <a:rPr lang="en-CA" sz="1600" b="1" dirty="0">
                <a:solidFill>
                  <a:srgbClr val="00B050"/>
                </a:solidFill>
              </a:rPr>
              <a:t>(); // </a:t>
            </a:r>
            <a:r>
              <a:rPr lang="en-CA" sz="1600" b="1" dirty="0" err="1">
                <a:solidFill>
                  <a:srgbClr val="00B050"/>
                </a:solidFill>
              </a:rPr>
              <a:t>enlever</a:t>
            </a:r>
            <a:r>
              <a:rPr lang="en-CA" sz="1600" b="1" dirty="0">
                <a:solidFill>
                  <a:srgbClr val="00B050"/>
                </a:solidFill>
              </a:rPr>
              <a:t> le premier </a:t>
            </a:r>
            <a:r>
              <a:rPr lang="en-CA" sz="1600" b="1" dirty="0" err="1">
                <a:solidFill>
                  <a:srgbClr val="00B050"/>
                </a:solidFill>
              </a:rPr>
              <a:t>élément</a:t>
            </a:r>
            <a:r>
              <a:rPr lang="en-CA" sz="1600" b="1" dirty="0">
                <a:solidFill>
                  <a:srgbClr val="00B050"/>
                </a:solidFill>
              </a:rPr>
              <a:t> du tableau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redessiner</a:t>
            </a:r>
            <a:r>
              <a:rPr lang="en-CA" sz="1600" dirty="0"/>
              <a:t>();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err="1" smtClean="0"/>
              <a:t>canvas.addEventListener</a:t>
            </a:r>
            <a:r>
              <a:rPr lang="en-CA" sz="1600" dirty="0"/>
              <a:t>('</a:t>
            </a:r>
            <a:r>
              <a:rPr lang="en-CA" sz="1600" dirty="0" err="1"/>
              <a:t>mousemove</a:t>
            </a:r>
            <a:r>
              <a:rPr lang="en-CA" sz="1600" dirty="0"/>
              <a:t>',</a:t>
            </a:r>
            <a:r>
              <a:rPr lang="en-CA" sz="1600" dirty="0" err="1"/>
              <a:t>mouvementDeSouris</a:t>
            </a:r>
            <a:r>
              <a:rPr lang="en-CA" sz="1600" dirty="0" smtClean="0"/>
              <a:t>);</a:t>
            </a:r>
            <a:endParaRPr lang="en-CA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0806546" y="149224"/>
            <a:ext cx="1385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Exemple</a:t>
            </a:r>
            <a:r>
              <a:rPr lang="en-CA" dirty="0" smtClean="0"/>
              <a:t> 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20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8" y="0"/>
            <a:ext cx="10986656" cy="6858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err="1" smtClean="0"/>
              <a:t>var</a:t>
            </a:r>
            <a:r>
              <a:rPr lang="en-CA" sz="1600" dirty="0" smtClean="0"/>
              <a:t> </a:t>
            </a:r>
            <a:r>
              <a:rPr lang="en-CA" sz="1600" dirty="0"/>
              <a:t>canvas = </a:t>
            </a:r>
            <a:r>
              <a:rPr lang="en-CA" sz="1600" dirty="0" err="1"/>
              <a:t>document.getElementById</a:t>
            </a:r>
            <a:r>
              <a:rPr lang="en-CA" sz="1600" dirty="0"/>
              <a:t>("</a:t>
            </a:r>
            <a:r>
              <a:rPr lang="en-CA" sz="1600" dirty="0" err="1"/>
              <a:t>canv</a:t>
            </a:r>
            <a:r>
              <a:rPr lang="en-CA" sz="1600" dirty="0"/>
              <a:t>");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c = </a:t>
            </a:r>
            <a:r>
              <a:rPr lang="en-CA" sz="1600" dirty="0" err="1"/>
              <a:t>canvas.getContext</a:t>
            </a:r>
            <a:r>
              <a:rPr lang="en-CA" sz="1600" dirty="0"/>
              <a:t>("2d</a:t>
            </a:r>
            <a:r>
              <a:rPr lang="en-CA" sz="1600" dirty="0" smtClean="0"/>
              <a:t>");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t = []; // tableau de </a:t>
            </a:r>
            <a:r>
              <a:rPr lang="en-CA" sz="1600" dirty="0" err="1"/>
              <a:t>coordonnées</a:t>
            </a:r>
            <a:r>
              <a:rPr lang="en-CA" sz="1600" dirty="0"/>
              <a:t> de </a:t>
            </a:r>
            <a:r>
              <a:rPr lang="en-CA" sz="1600" dirty="0" err="1"/>
              <a:t>souris</a:t>
            </a:r>
            <a:endParaRPr lang="en-CA" sz="16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CA" sz="16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</a:t>
            </a:r>
            <a:r>
              <a:rPr lang="en-CA" sz="1600" dirty="0" err="1"/>
              <a:t>redessiner</a:t>
            </a:r>
            <a:r>
              <a:rPr lang="en-CA" sz="1600" dirty="0"/>
              <a:t> = function()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c.clearRect</a:t>
            </a:r>
            <a:r>
              <a:rPr lang="en-CA" sz="1600" dirty="0"/>
              <a:t>( 0, 0, </a:t>
            </a:r>
            <a:r>
              <a:rPr lang="en-CA" sz="1600" dirty="0" err="1"/>
              <a:t>canvas.width</a:t>
            </a:r>
            <a:r>
              <a:rPr lang="en-CA" sz="1600" dirty="0"/>
              <a:t>, </a:t>
            </a:r>
            <a:r>
              <a:rPr lang="en-CA" sz="1600" dirty="0" err="1"/>
              <a:t>canvas.height</a:t>
            </a:r>
            <a:r>
              <a:rPr lang="en-CA" sz="1600" dirty="0"/>
              <a:t> 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c.strokeStyle</a:t>
            </a:r>
            <a:r>
              <a:rPr lang="en-CA" sz="1600" dirty="0"/>
              <a:t> = "green";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for ( </a:t>
            </a:r>
            <a:r>
              <a:rPr lang="en-CA" sz="1600" dirty="0" err="1"/>
              <a:t>i</a:t>
            </a:r>
            <a:r>
              <a:rPr lang="en-CA" sz="1600" dirty="0"/>
              <a:t> = 0; </a:t>
            </a:r>
            <a:r>
              <a:rPr lang="en-CA" sz="1600" dirty="0" err="1"/>
              <a:t>i</a:t>
            </a:r>
            <a:r>
              <a:rPr lang="en-CA" sz="1600" dirty="0"/>
              <a:t> &lt; </a:t>
            </a:r>
            <a:r>
              <a:rPr lang="en-CA" sz="1600" dirty="0" err="1"/>
              <a:t>t.length</a:t>
            </a:r>
            <a:r>
              <a:rPr lang="en-CA" sz="1600" dirty="0"/>
              <a:t>; </a:t>
            </a:r>
            <a:r>
              <a:rPr lang="en-CA" sz="1600" dirty="0" err="1"/>
              <a:t>i</a:t>
            </a:r>
            <a:r>
              <a:rPr lang="en-CA" sz="1600" dirty="0"/>
              <a:t>=i+1 )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   </a:t>
            </a:r>
            <a:r>
              <a:rPr lang="en-CA" sz="1600" dirty="0" err="1"/>
              <a:t>var</a:t>
            </a:r>
            <a:r>
              <a:rPr lang="en-CA" sz="1600" dirty="0"/>
              <a:t> x = t[</a:t>
            </a:r>
            <a:r>
              <a:rPr lang="en-CA" sz="1600" dirty="0" err="1"/>
              <a:t>i</a:t>
            </a:r>
            <a:r>
              <a:rPr lang="en-CA" sz="1600" dirty="0"/>
              <a:t>][0];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   </a:t>
            </a:r>
            <a:r>
              <a:rPr lang="en-CA" sz="1600" dirty="0" err="1"/>
              <a:t>var</a:t>
            </a:r>
            <a:r>
              <a:rPr lang="en-CA" sz="1600" dirty="0"/>
              <a:t> y = t[</a:t>
            </a:r>
            <a:r>
              <a:rPr lang="en-CA" sz="1600" dirty="0" err="1"/>
              <a:t>i</a:t>
            </a:r>
            <a:r>
              <a:rPr lang="en-CA" sz="1600" dirty="0"/>
              <a:t>][1];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   </a:t>
            </a:r>
            <a:r>
              <a:rPr lang="en-CA" sz="1600" b="1" dirty="0" err="1" smtClean="0">
                <a:solidFill>
                  <a:srgbClr val="00B050"/>
                </a:solidFill>
              </a:rPr>
              <a:t>var</a:t>
            </a:r>
            <a:r>
              <a:rPr lang="en-CA" sz="1600" b="1" dirty="0" smtClean="0">
                <a:solidFill>
                  <a:srgbClr val="00B050"/>
                </a:solidFill>
              </a:rPr>
              <a:t> </a:t>
            </a:r>
            <a:r>
              <a:rPr lang="en-CA" sz="1600" b="1" dirty="0" err="1" smtClean="0">
                <a:solidFill>
                  <a:srgbClr val="00B050"/>
                </a:solidFill>
              </a:rPr>
              <a:t>taille</a:t>
            </a:r>
            <a:r>
              <a:rPr lang="en-CA" sz="1600" b="1" dirty="0" smtClean="0">
                <a:solidFill>
                  <a:srgbClr val="00B050"/>
                </a:solidFill>
              </a:rPr>
              <a:t> = 2*</a:t>
            </a:r>
            <a:r>
              <a:rPr lang="en-CA" sz="1600" b="1" dirty="0" err="1" smtClean="0">
                <a:solidFill>
                  <a:srgbClr val="00B050"/>
                </a:solidFill>
              </a:rPr>
              <a:t>i</a:t>
            </a:r>
            <a:r>
              <a:rPr lang="en-CA" sz="1600" b="1" dirty="0" smtClean="0">
                <a:solidFill>
                  <a:srgbClr val="00B050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b="1" dirty="0" smtClean="0">
                <a:solidFill>
                  <a:srgbClr val="00B050"/>
                </a:solidFill>
              </a:rPr>
              <a:t>      </a:t>
            </a:r>
            <a:r>
              <a:rPr lang="en-CA" sz="1600" b="1" dirty="0" err="1" smtClean="0">
                <a:solidFill>
                  <a:srgbClr val="00B050"/>
                </a:solidFill>
              </a:rPr>
              <a:t>c.strokeRect</a:t>
            </a:r>
            <a:r>
              <a:rPr lang="en-CA" sz="1600" b="1" dirty="0" smtClean="0">
                <a:solidFill>
                  <a:srgbClr val="00B050"/>
                </a:solidFill>
              </a:rPr>
              <a:t>( x-</a:t>
            </a:r>
            <a:r>
              <a:rPr lang="en-CA" sz="1600" b="1" dirty="0" err="1" smtClean="0">
                <a:solidFill>
                  <a:srgbClr val="00B050"/>
                </a:solidFill>
              </a:rPr>
              <a:t>taille</a:t>
            </a:r>
            <a:r>
              <a:rPr lang="en-CA" sz="1600" b="1" dirty="0" smtClean="0">
                <a:solidFill>
                  <a:srgbClr val="00B050"/>
                </a:solidFill>
              </a:rPr>
              <a:t>/2, y-</a:t>
            </a:r>
            <a:r>
              <a:rPr lang="en-CA" sz="1600" b="1" dirty="0" err="1" smtClean="0">
                <a:solidFill>
                  <a:srgbClr val="00B050"/>
                </a:solidFill>
              </a:rPr>
              <a:t>taille</a:t>
            </a:r>
            <a:r>
              <a:rPr lang="en-CA" sz="1600" b="1" dirty="0" smtClean="0">
                <a:solidFill>
                  <a:srgbClr val="00B050"/>
                </a:solidFill>
              </a:rPr>
              <a:t>/2, </a:t>
            </a:r>
            <a:r>
              <a:rPr lang="en-CA" sz="1600" b="1" dirty="0" err="1" smtClean="0">
                <a:solidFill>
                  <a:srgbClr val="00B050"/>
                </a:solidFill>
              </a:rPr>
              <a:t>taille</a:t>
            </a:r>
            <a:r>
              <a:rPr lang="en-CA" sz="1600" b="1" dirty="0" smtClean="0">
                <a:solidFill>
                  <a:srgbClr val="00B050"/>
                </a:solidFill>
              </a:rPr>
              <a:t>, </a:t>
            </a:r>
            <a:r>
              <a:rPr lang="en-CA" sz="1600" b="1" dirty="0" err="1" smtClean="0">
                <a:solidFill>
                  <a:srgbClr val="00B050"/>
                </a:solidFill>
              </a:rPr>
              <a:t>taille</a:t>
            </a:r>
            <a:r>
              <a:rPr lang="en-CA" sz="1600" b="1" dirty="0" smtClean="0">
                <a:solidFill>
                  <a:srgbClr val="00B050"/>
                </a:solidFill>
              </a:rPr>
              <a:t> 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smtClean="0"/>
              <a:t>   </a:t>
            </a:r>
            <a:r>
              <a:rPr lang="en-CA" sz="1600" dirty="0"/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CA" sz="16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</a:t>
            </a:r>
            <a:r>
              <a:rPr lang="en-CA" sz="1600" dirty="0" err="1"/>
              <a:t>mouvementDeSouris</a:t>
            </a:r>
            <a:r>
              <a:rPr lang="en-CA" sz="1600" dirty="0"/>
              <a:t> = function(e) </a:t>
            </a:r>
            <a:r>
              <a:rPr lang="en-CA" sz="1600" dirty="0" smtClean="0"/>
              <a:t>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smtClean="0"/>
              <a:t>   </a:t>
            </a:r>
            <a:r>
              <a:rPr lang="en-CA" sz="1600" dirty="0" err="1"/>
              <a:t>var</a:t>
            </a:r>
            <a:r>
              <a:rPr lang="en-CA" sz="1600" dirty="0"/>
              <a:t> rectangle = </a:t>
            </a:r>
            <a:r>
              <a:rPr lang="en-CA" sz="1600" dirty="0" err="1"/>
              <a:t>canvas.getBoundingClientRect</a:t>
            </a:r>
            <a:r>
              <a:rPr lang="en-CA" sz="1600" dirty="0"/>
              <a:t>();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var</a:t>
            </a:r>
            <a:r>
              <a:rPr lang="en-CA" sz="1600" dirty="0"/>
              <a:t> x = </a:t>
            </a:r>
            <a:r>
              <a:rPr lang="en-CA" sz="1600" dirty="0" err="1"/>
              <a:t>e.clientX</a:t>
            </a:r>
            <a:r>
              <a:rPr lang="en-CA" sz="1600" dirty="0"/>
              <a:t> – </a:t>
            </a:r>
            <a:r>
              <a:rPr lang="en-CA" sz="1600" dirty="0" err="1"/>
              <a:t>rectangle.left</a:t>
            </a:r>
            <a:r>
              <a:rPr lang="en-CA" sz="1600" dirty="0"/>
              <a:t>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var</a:t>
            </a:r>
            <a:r>
              <a:rPr lang="en-CA" sz="1600" dirty="0"/>
              <a:t> y = </a:t>
            </a:r>
            <a:r>
              <a:rPr lang="en-CA" sz="1600" dirty="0" err="1"/>
              <a:t>e.clientY</a:t>
            </a:r>
            <a:r>
              <a:rPr lang="en-CA" sz="1600" dirty="0"/>
              <a:t> – </a:t>
            </a:r>
            <a:r>
              <a:rPr lang="en-CA" sz="1600" dirty="0" err="1"/>
              <a:t>rectangle.top</a:t>
            </a:r>
            <a:r>
              <a:rPr lang="en-CA" sz="1600" dirty="0" smtClean="0"/>
              <a:t>;</a:t>
            </a:r>
            <a:endParaRPr lang="en-CA" sz="16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t.push</a:t>
            </a:r>
            <a:r>
              <a:rPr lang="en-CA" sz="1600" dirty="0"/>
              <a:t>( [ x, y ] ); // </a:t>
            </a:r>
            <a:r>
              <a:rPr lang="en-CA" sz="1600" dirty="0" err="1"/>
              <a:t>ajouter</a:t>
            </a:r>
            <a:r>
              <a:rPr lang="en-CA" sz="1600" dirty="0"/>
              <a:t> un </a:t>
            </a:r>
            <a:r>
              <a:rPr lang="en-CA" sz="1600" dirty="0" err="1"/>
              <a:t>élément</a:t>
            </a:r>
            <a:r>
              <a:rPr lang="en-CA" sz="1600" dirty="0"/>
              <a:t> à la fin du tableau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if ( </a:t>
            </a:r>
            <a:r>
              <a:rPr lang="en-CA" sz="1600" dirty="0" err="1"/>
              <a:t>t.length</a:t>
            </a:r>
            <a:r>
              <a:rPr lang="en-CA" sz="1600" dirty="0"/>
              <a:t> &gt; 50 )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   </a:t>
            </a:r>
            <a:r>
              <a:rPr lang="en-CA" sz="1600" dirty="0" err="1"/>
              <a:t>t.shift</a:t>
            </a:r>
            <a:r>
              <a:rPr lang="en-CA" sz="1600" dirty="0"/>
              <a:t>(); // </a:t>
            </a:r>
            <a:r>
              <a:rPr lang="en-CA" sz="1600" dirty="0" err="1"/>
              <a:t>enlever</a:t>
            </a:r>
            <a:r>
              <a:rPr lang="en-CA" sz="1600" dirty="0"/>
              <a:t> le premier </a:t>
            </a:r>
            <a:r>
              <a:rPr lang="en-CA" sz="1600" dirty="0" err="1"/>
              <a:t>élément</a:t>
            </a:r>
            <a:r>
              <a:rPr lang="en-CA" sz="1600" dirty="0"/>
              <a:t> du tableau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redessiner</a:t>
            </a:r>
            <a:r>
              <a:rPr lang="en-CA" sz="1600" dirty="0"/>
              <a:t>();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/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600" dirty="0" err="1" smtClean="0"/>
              <a:t>canvas.addEventListener</a:t>
            </a:r>
            <a:r>
              <a:rPr lang="en-CA" sz="1600" dirty="0"/>
              <a:t>('</a:t>
            </a:r>
            <a:r>
              <a:rPr lang="en-CA" sz="1600" dirty="0" err="1"/>
              <a:t>mousemove</a:t>
            </a:r>
            <a:r>
              <a:rPr lang="en-CA" sz="1600" dirty="0"/>
              <a:t>',</a:t>
            </a:r>
            <a:r>
              <a:rPr lang="en-CA" sz="1600" dirty="0" err="1"/>
              <a:t>mouvementDeSouris</a:t>
            </a:r>
            <a:r>
              <a:rPr lang="en-CA" sz="1600" dirty="0" smtClean="0"/>
              <a:t>);</a:t>
            </a:r>
            <a:endParaRPr lang="en-CA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0806546" y="149224"/>
            <a:ext cx="1385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Exemple</a:t>
            </a:r>
            <a:r>
              <a:rPr lang="en-CA" dirty="0" smtClean="0"/>
              <a:t> 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953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8" y="0"/>
            <a:ext cx="10986656" cy="6858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 err="1" smtClean="0"/>
              <a:t>var</a:t>
            </a:r>
            <a:r>
              <a:rPr lang="en-CA" sz="1600" dirty="0" smtClean="0"/>
              <a:t> </a:t>
            </a:r>
            <a:r>
              <a:rPr lang="en-CA" sz="1600" dirty="0"/>
              <a:t>canvas = </a:t>
            </a:r>
            <a:r>
              <a:rPr lang="en-CA" sz="1600" dirty="0" err="1"/>
              <a:t>document.getElementById</a:t>
            </a:r>
            <a:r>
              <a:rPr lang="en-CA" sz="1600" dirty="0"/>
              <a:t>("</a:t>
            </a:r>
            <a:r>
              <a:rPr lang="en-CA" sz="1600" dirty="0" err="1"/>
              <a:t>canv</a:t>
            </a:r>
            <a:r>
              <a:rPr lang="en-CA" sz="1600" dirty="0"/>
              <a:t>");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c = </a:t>
            </a:r>
            <a:r>
              <a:rPr lang="en-CA" sz="1600" dirty="0" err="1"/>
              <a:t>canvas.getContext</a:t>
            </a:r>
            <a:r>
              <a:rPr lang="en-CA" sz="1600" dirty="0"/>
              <a:t>("2d</a:t>
            </a:r>
            <a:r>
              <a:rPr lang="en-CA" sz="1600" dirty="0" smtClean="0"/>
              <a:t>");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t = []; // tableau de </a:t>
            </a:r>
            <a:r>
              <a:rPr lang="en-CA" sz="1600" dirty="0" err="1"/>
              <a:t>coordonnées</a:t>
            </a:r>
            <a:r>
              <a:rPr lang="en-CA" sz="1600" dirty="0"/>
              <a:t> de </a:t>
            </a:r>
            <a:r>
              <a:rPr lang="en-CA" sz="1600" dirty="0" err="1"/>
              <a:t>souris</a:t>
            </a:r>
            <a:endParaRPr lang="en-CA" sz="1600" dirty="0"/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endParaRPr lang="en-CA" sz="1600" dirty="0"/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</a:t>
            </a:r>
            <a:r>
              <a:rPr lang="en-CA" sz="1600" dirty="0" err="1"/>
              <a:t>redessiner</a:t>
            </a:r>
            <a:r>
              <a:rPr lang="en-CA" sz="1600" dirty="0"/>
              <a:t> = function() {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</a:t>
            </a:r>
            <a:r>
              <a:rPr lang="en-CA" sz="1600" dirty="0" smtClean="0"/>
              <a:t>  </a:t>
            </a:r>
            <a:r>
              <a:rPr lang="en-CA" sz="1600" dirty="0" err="1" smtClean="0"/>
              <a:t>c.clearRect</a:t>
            </a:r>
            <a:r>
              <a:rPr lang="en-CA" sz="1600" dirty="0"/>
              <a:t>( 0, 0, </a:t>
            </a:r>
            <a:r>
              <a:rPr lang="en-CA" sz="1600" dirty="0" err="1"/>
              <a:t>canvas.width</a:t>
            </a:r>
            <a:r>
              <a:rPr lang="en-CA" sz="1600" dirty="0"/>
              <a:t>, </a:t>
            </a:r>
            <a:r>
              <a:rPr lang="en-CA" sz="1600" dirty="0" err="1"/>
              <a:t>canvas.height</a:t>
            </a:r>
            <a:r>
              <a:rPr lang="en-CA" sz="1600" dirty="0"/>
              <a:t> );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for ( </a:t>
            </a:r>
            <a:r>
              <a:rPr lang="en-CA" sz="1600" dirty="0" err="1"/>
              <a:t>i</a:t>
            </a:r>
            <a:r>
              <a:rPr lang="en-CA" sz="1600" dirty="0"/>
              <a:t> = 0; </a:t>
            </a:r>
            <a:r>
              <a:rPr lang="en-CA" sz="1600" dirty="0" err="1"/>
              <a:t>i</a:t>
            </a:r>
            <a:r>
              <a:rPr lang="en-CA" sz="1600" dirty="0"/>
              <a:t> &lt; </a:t>
            </a:r>
            <a:r>
              <a:rPr lang="en-CA" sz="1600" dirty="0" err="1"/>
              <a:t>t.length</a:t>
            </a:r>
            <a:r>
              <a:rPr lang="en-CA" sz="1600" dirty="0"/>
              <a:t>; </a:t>
            </a:r>
            <a:r>
              <a:rPr lang="en-CA" sz="1600" dirty="0" err="1"/>
              <a:t>i</a:t>
            </a:r>
            <a:r>
              <a:rPr lang="en-CA" sz="1600" dirty="0"/>
              <a:t>=i+1 ) {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   </a:t>
            </a:r>
            <a:r>
              <a:rPr lang="en-CA" sz="1600" dirty="0" err="1"/>
              <a:t>var</a:t>
            </a:r>
            <a:r>
              <a:rPr lang="en-CA" sz="1600" dirty="0"/>
              <a:t> x = t[</a:t>
            </a:r>
            <a:r>
              <a:rPr lang="en-CA" sz="1600" dirty="0" err="1"/>
              <a:t>i</a:t>
            </a:r>
            <a:r>
              <a:rPr lang="en-CA" sz="1600" dirty="0"/>
              <a:t>][0];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   </a:t>
            </a:r>
            <a:r>
              <a:rPr lang="en-CA" sz="1600" dirty="0" err="1"/>
              <a:t>var</a:t>
            </a:r>
            <a:r>
              <a:rPr lang="en-CA" sz="1600" dirty="0"/>
              <a:t> y = t[</a:t>
            </a:r>
            <a:r>
              <a:rPr lang="en-CA" sz="1600" dirty="0" err="1"/>
              <a:t>i</a:t>
            </a:r>
            <a:r>
              <a:rPr lang="en-CA" sz="1600" dirty="0"/>
              <a:t>][1];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   </a:t>
            </a:r>
            <a:r>
              <a:rPr lang="en-CA" sz="1600" dirty="0" err="1"/>
              <a:t>var</a:t>
            </a:r>
            <a:r>
              <a:rPr lang="en-CA" sz="1600" dirty="0"/>
              <a:t> </a:t>
            </a:r>
            <a:r>
              <a:rPr lang="en-CA" sz="1600" dirty="0" err="1"/>
              <a:t>taille</a:t>
            </a:r>
            <a:r>
              <a:rPr lang="en-CA" sz="1600" dirty="0"/>
              <a:t> = 2*</a:t>
            </a:r>
            <a:r>
              <a:rPr lang="en-CA" sz="1600" dirty="0" err="1"/>
              <a:t>i</a:t>
            </a:r>
            <a:r>
              <a:rPr lang="en-CA" sz="1600" dirty="0"/>
              <a:t>;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   </a:t>
            </a:r>
            <a:r>
              <a:rPr lang="en-CA" sz="1600" b="1" dirty="0" err="1">
                <a:solidFill>
                  <a:srgbClr val="00B050"/>
                </a:solidFill>
              </a:rPr>
              <a:t>var</a:t>
            </a:r>
            <a:r>
              <a:rPr lang="en-CA" sz="1600" b="1" dirty="0">
                <a:solidFill>
                  <a:srgbClr val="00B050"/>
                </a:solidFill>
              </a:rPr>
              <a:t> f = </a:t>
            </a:r>
            <a:r>
              <a:rPr lang="en-CA" sz="1600" b="1" dirty="0" err="1">
                <a:solidFill>
                  <a:srgbClr val="00B050"/>
                </a:solidFill>
              </a:rPr>
              <a:t>Math.round</a:t>
            </a:r>
            <a:r>
              <a:rPr lang="en-CA" sz="1600" b="1" dirty="0">
                <a:solidFill>
                  <a:srgbClr val="00B050"/>
                </a:solidFill>
              </a:rPr>
              <a:t>( 255 * </a:t>
            </a:r>
            <a:r>
              <a:rPr lang="en-CA" sz="1600" b="1" dirty="0" err="1">
                <a:solidFill>
                  <a:srgbClr val="00B050"/>
                </a:solidFill>
              </a:rPr>
              <a:t>i</a:t>
            </a:r>
            <a:r>
              <a:rPr lang="en-CA" sz="1600" b="1" dirty="0">
                <a:solidFill>
                  <a:srgbClr val="00B050"/>
                </a:solidFill>
              </a:rPr>
              <a:t> / </a:t>
            </a:r>
            <a:r>
              <a:rPr lang="en-CA" sz="1600" b="1" dirty="0" err="1">
                <a:solidFill>
                  <a:srgbClr val="00B050"/>
                </a:solidFill>
              </a:rPr>
              <a:t>t.length</a:t>
            </a:r>
            <a:r>
              <a:rPr lang="en-CA" sz="1600" b="1" dirty="0">
                <a:solidFill>
                  <a:srgbClr val="00B050"/>
                </a:solidFill>
              </a:rPr>
              <a:t> );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b="1" dirty="0">
                <a:solidFill>
                  <a:srgbClr val="00B050"/>
                </a:solidFill>
              </a:rPr>
              <a:t>      </a:t>
            </a:r>
            <a:r>
              <a:rPr lang="en-CA" sz="1600" b="1" dirty="0" err="1">
                <a:solidFill>
                  <a:srgbClr val="00B050"/>
                </a:solidFill>
              </a:rPr>
              <a:t>c.strokeStyle</a:t>
            </a:r>
            <a:r>
              <a:rPr lang="en-CA" sz="1600" b="1" dirty="0">
                <a:solidFill>
                  <a:srgbClr val="00B050"/>
                </a:solidFill>
              </a:rPr>
              <a:t> = "</a:t>
            </a:r>
            <a:r>
              <a:rPr lang="en-CA" sz="1600" b="1" dirty="0" err="1">
                <a:solidFill>
                  <a:srgbClr val="00B050"/>
                </a:solidFill>
              </a:rPr>
              <a:t>rgb</a:t>
            </a:r>
            <a:r>
              <a:rPr lang="en-CA" sz="1600" b="1" dirty="0">
                <a:solidFill>
                  <a:srgbClr val="00B050"/>
                </a:solidFill>
              </a:rPr>
              <a:t>(" + f + "," + (255-f) + ",0)";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   </a:t>
            </a:r>
            <a:r>
              <a:rPr lang="en-CA" sz="1600" dirty="0" err="1"/>
              <a:t>c.strokeRect</a:t>
            </a:r>
            <a:r>
              <a:rPr lang="en-CA" sz="1600" dirty="0"/>
              <a:t>( x-</a:t>
            </a:r>
            <a:r>
              <a:rPr lang="en-CA" sz="1600" dirty="0" err="1"/>
              <a:t>taille</a:t>
            </a:r>
            <a:r>
              <a:rPr lang="en-CA" sz="1600" dirty="0"/>
              <a:t>/2, y-</a:t>
            </a:r>
            <a:r>
              <a:rPr lang="en-CA" sz="1600" dirty="0" err="1"/>
              <a:t>taille</a:t>
            </a:r>
            <a:r>
              <a:rPr lang="en-CA" sz="1600" dirty="0"/>
              <a:t>/2, </a:t>
            </a:r>
            <a:r>
              <a:rPr lang="en-CA" sz="1600" dirty="0" err="1"/>
              <a:t>taille</a:t>
            </a:r>
            <a:r>
              <a:rPr lang="en-CA" sz="1600" dirty="0"/>
              <a:t>, </a:t>
            </a:r>
            <a:r>
              <a:rPr lang="en-CA" sz="1600" dirty="0" err="1"/>
              <a:t>taille</a:t>
            </a:r>
            <a:r>
              <a:rPr lang="en-CA" sz="1600" dirty="0"/>
              <a:t> );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</a:t>
            </a:r>
            <a:r>
              <a:rPr lang="en-CA" sz="1600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 smtClean="0"/>
              <a:t>}</a:t>
            </a:r>
            <a:endParaRPr lang="en-CA" sz="1600" dirty="0"/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endParaRPr lang="en-CA" sz="1600" dirty="0"/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 err="1"/>
              <a:t>var</a:t>
            </a:r>
            <a:r>
              <a:rPr lang="en-CA" sz="1600" dirty="0"/>
              <a:t> </a:t>
            </a:r>
            <a:r>
              <a:rPr lang="en-CA" sz="1600" dirty="0" err="1"/>
              <a:t>mouvementDeSouris</a:t>
            </a:r>
            <a:r>
              <a:rPr lang="en-CA" sz="1600" dirty="0"/>
              <a:t> = function(e) </a:t>
            </a:r>
            <a:r>
              <a:rPr lang="en-CA" sz="1600" dirty="0" smtClean="0"/>
              <a:t>{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 smtClean="0"/>
              <a:t>   </a:t>
            </a:r>
            <a:r>
              <a:rPr lang="en-CA" sz="1600" dirty="0" err="1"/>
              <a:t>var</a:t>
            </a:r>
            <a:r>
              <a:rPr lang="en-CA" sz="1600" dirty="0"/>
              <a:t> rectangle = </a:t>
            </a:r>
            <a:r>
              <a:rPr lang="en-CA" sz="1600" dirty="0" err="1"/>
              <a:t>canvas.getBoundingClientRect</a:t>
            </a:r>
            <a:r>
              <a:rPr lang="en-CA" sz="1600" dirty="0"/>
              <a:t>();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var</a:t>
            </a:r>
            <a:r>
              <a:rPr lang="en-CA" sz="1600" dirty="0"/>
              <a:t> x = </a:t>
            </a:r>
            <a:r>
              <a:rPr lang="en-CA" sz="1600" dirty="0" err="1"/>
              <a:t>e.clientX</a:t>
            </a:r>
            <a:r>
              <a:rPr lang="en-CA" sz="1600" dirty="0"/>
              <a:t> – </a:t>
            </a:r>
            <a:r>
              <a:rPr lang="en-CA" sz="1600" dirty="0" err="1"/>
              <a:t>rectangle.left</a:t>
            </a:r>
            <a:r>
              <a:rPr lang="en-CA" sz="1600" dirty="0"/>
              <a:t>;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var</a:t>
            </a:r>
            <a:r>
              <a:rPr lang="en-CA" sz="1600" dirty="0"/>
              <a:t> y = </a:t>
            </a:r>
            <a:r>
              <a:rPr lang="en-CA" sz="1600" dirty="0" err="1"/>
              <a:t>e.clientY</a:t>
            </a:r>
            <a:r>
              <a:rPr lang="en-CA" sz="1600" dirty="0"/>
              <a:t> – </a:t>
            </a:r>
            <a:r>
              <a:rPr lang="en-CA" sz="1600" dirty="0" err="1"/>
              <a:t>rectangle.top</a:t>
            </a:r>
            <a:r>
              <a:rPr lang="en-CA" sz="1600" dirty="0" smtClean="0"/>
              <a:t>;</a:t>
            </a:r>
            <a:endParaRPr lang="en-CA" sz="1600" dirty="0"/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t.push</a:t>
            </a:r>
            <a:r>
              <a:rPr lang="en-CA" sz="1600" dirty="0"/>
              <a:t>( [ x, y ] ); // </a:t>
            </a:r>
            <a:r>
              <a:rPr lang="en-CA" sz="1600" dirty="0" err="1"/>
              <a:t>ajouter</a:t>
            </a:r>
            <a:r>
              <a:rPr lang="en-CA" sz="1600" dirty="0"/>
              <a:t> un </a:t>
            </a:r>
            <a:r>
              <a:rPr lang="en-CA" sz="1600" dirty="0" err="1"/>
              <a:t>élément</a:t>
            </a:r>
            <a:r>
              <a:rPr lang="en-CA" sz="1600" dirty="0"/>
              <a:t> à la fin du tableau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if ( </a:t>
            </a:r>
            <a:r>
              <a:rPr lang="en-CA" sz="1600" dirty="0" err="1"/>
              <a:t>t.length</a:t>
            </a:r>
            <a:r>
              <a:rPr lang="en-CA" sz="1600" dirty="0"/>
              <a:t> &gt; 50 ) {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   </a:t>
            </a:r>
            <a:r>
              <a:rPr lang="en-CA" sz="1600" dirty="0" err="1"/>
              <a:t>t.shift</a:t>
            </a:r>
            <a:r>
              <a:rPr lang="en-CA" sz="1600" dirty="0"/>
              <a:t>(); // </a:t>
            </a:r>
            <a:r>
              <a:rPr lang="en-CA" sz="1600" dirty="0" err="1"/>
              <a:t>enlever</a:t>
            </a:r>
            <a:r>
              <a:rPr lang="en-CA" sz="1600" dirty="0"/>
              <a:t> le premier </a:t>
            </a:r>
            <a:r>
              <a:rPr lang="en-CA" sz="1600" dirty="0" err="1"/>
              <a:t>élément</a:t>
            </a:r>
            <a:r>
              <a:rPr lang="en-CA" sz="1600" dirty="0"/>
              <a:t> du tableau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}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   </a:t>
            </a:r>
            <a:r>
              <a:rPr lang="en-CA" sz="1600" dirty="0" err="1"/>
              <a:t>redessiner</a:t>
            </a:r>
            <a:r>
              <a:rPr lang="en-CA" sz="1600" dirty="0"/>
              <a:t>();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/>
              <a:t>}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CA" sz="1600" dirty="0" err="1" smtClean="0"/>
              <a:t>canvas.addEventListener</a:t>
            </a:r>
            <a:r>
              <a:rPr lang="en-CA" sz="1600" dirty="0"/>
              <a:t>('</a:t>
            </a:r>
            <a:r>
              <a:rPr lang="en-CA" sz="1600" dirty="0" err="1"/>
              <a:t>mousemove</a:t>
            </a:r>
            <a:r>
              <a:rPr lang="en-CA" sz="1600" dirty="0"/>
              <a:t>',</a:t>
            </a:r>
            <a:r>
              <a:rPr lang="en-CA" sz="1600" dirty="0" err="1"/>
              <a:t>mouvementDeSouris</a:t>
            </a:r>
            <a:r>
              <a:rPr lang="en-CA" sz="1600" dirty="0" smtClean="0"/>
              <a:t>);</a:t>
            </a:r>
            <a:endParaRPr lang="en-CA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0806546" y="149224"/>
            <a:ext cx="1385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Exemple</a:t>
            </a:r>
            <a:r>
              <a:rPr lang="en-CA" dirty="0" smtClean="0"/>
              <a:t> 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1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035" y="84755"/>
            <a:ext cx="9333930" cy="6683189"/>
          </a:xfrm>
          <a:prstGeom prst="rect">
            <a:avLst/>
          </a:prstGeom>
        </p:spPr>
      </p:pic>
      <p:pic>
        <p:nvPicPr>
          <p:cNvPr id="6" name="Picture 15" descr="cursorX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0291" y="706581"/>
            <a:ext cx="3651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cursorX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109" y="3006436"/>
            <a:ext cx="3651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5" descr="cursorX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655" y="4440381"/>
            <a:ext cx="3651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90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10" y="475962"/>
            <a:ext cx="6470073" cy="1325563"/>
          </a:xfrm>
        </p:spPr>
        <p:txBody>
          <a:bodyPr/>
          <a:lstStyle/>
          <a:p>
            <a:r>
              <a:rPr lang="en-CA" dirty="0" smtClean="0"/>
              <a:t>Un </a:t>
            </a:r>
            <a:r>
              <a:rPr lang="en-CA" dirty="0" err="1" smtClean="0"/>
              <a:t>exemple</a:t>
            </a:r>
            <a:r>
              <a:rPr lang="en-CA" dirty="0" smtClean="0"/>
              <a:t> </a:t>
            </a:r>
            <a:r>
              <a:rPr lang="en-CA" dirty="0" err="1" smtClean="0"/>
              <a:t>en</a:t>
            </a:r>
            <a:r>
              <a:rPr lang="en-CA" dirty="0" smtClean="0"/>
              <a:t> 3D:</a:t>
            </a:r>
            <a:br>
              <a:rPr lang="en-CA" dirty="0" smtClean="0"/>
            </a:br>
            <a:r>
              <a:rPr lang="en-CA" dirty="0" smtClean="0">
                <a:hlinkClick r:id="rId2"/>
              </a:rPr>
              <a:t>http://t.co/L5BPrQ9AEY</a:t>
            </a:r>
            <a:r>
              <a:rPr lang="en-CA" dirty="0" smtClean="0"/>
              <a:t> 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0582" y="625186"/>
            <a:ext cx="5853545" cy="58535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349" y="2813339"/>
            <a:ext cx="3990975" cy="3600450"/>
          </a:xfrm>
          <a:prstGeom prst="rect">
            <a:avLst/>
          </a:prstGeom>
        </p:spPr>
      </p:pic>
      <p:pic>
        <p:nvPicPr>
          <p:cNvPr id="7" name="Picture 15" descr="cursorX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946" y="5869131"/>
            <a:ext cx="3651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671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44" y="1040396"/>
            <a:ext cx="9240924" cy="66031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75070" y="197306"/>
            <a:ext cx="2468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 smtClean="0"/>
              <a:t>Console</a:t>
            </a:r>
            <a:endParaRPr lang="en-CA" sz="4000" dirty="0"/>
          </a:p>
        </p:txBody>
      </p:sp>
      <p:sp>
        <p:nvSpPr>
          <p:cNvPr id="6" name="Right Arrow 5"/>
          <p:cNvSpPr/>
          <p:nvPr/>
        </p:nvSpPr>
        <p:spPr>
          <a:xfrm rot="5400000">
            <a:off x="6058196" y="1079108"/>
            <a:ext cx="798022" cy="54032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5725886" y="3407976"/>
            <a:ext cx="484414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/>
              <a:t>i</a:t>
            </a:r>
            <a:r>
              <a:rPr lang="en-CA" sz="4000" dirty="0" smtClean="0"/>
              <a:t>nvite (“prompt”)</a:t>
            </a:r>
          </a:p>
          <a:p>
            <a:endParaRPr lang="en-CA" sz="4000" dirty="0"/>
          </a:p>
          <a:p>
            <a:r>
              <a:rPr lang="en-CA" sz="4000" dirty="0" err="1" smtClean="0"/>
              <a:t>Faites</a:t>
            </a:r>
            <a:r>
              <a:rPr lang="en-CA" sz="4000" dirty="0" smtClean="0"/>
              <a:t> </a:t>
            </a:r>
            <a:r>
              <a:rPr lang="en-CA" sz="4000" dirty="0" err="1" smtClean="0"/>
              <a:t>Ctrl+Roulette</a:t>
            </a:r>
            <a:endParaRPr lang="en-CA" sz="4000" dirty="0" smtClean="0"/>
          </a:p>
          <a:p>
            <a:r>
              <a:rPr lang="en-CA" sz="4000" dirty="0" smtClean="0"/>
              <a:t>pour changer la </a:t>
            </a:r>
            <a:r>
              <a:rPr lang="en-CA" sz="4000" dirty="0" err="1" smtClean="0"/>
              <a:t>taille</a:t>
            </a:r>
            <a:r>
              <a:rPr lang="en-CA" sz="4000" dirty="0" smtClean="0"/>
              <a:t> de police</a:t>
            </a:r>
            <a:endParaRPr lang="en-CA" sz="4000" dirty="0"/>
          </a:p>
        </p:txBody>
      </p:sp>
      <p:sp>
        <p:nvSpPr>
          <p:cNvPr id="8" name="Right Arrow 7"/>
          <p:cNvSpPr/>
          <p:nvPr/>
        </p:nvSpPr>
        <p:spPr>
          <a:xfrm rot="14084803">
            <a:off x="5176058" y="2864366"/>
            <a:ext cx="798022" cy="54032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049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7959" y="232897"/>
            <a:ext cx="6279697" cy="64414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77958" y="783771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3277957" y="1251856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3277958" y="1719941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3277957" y="2188026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3288843" y="2673582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3288842" y="3141667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3277957" y="3699118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3277956" y="4167203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3288843" y="4635288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/>
          <p:cNvSpPr/>
          <p:nvPr/>
        </p:nvSpPr>
        <p:spPr>
          <a:xfrm>
            <a:off x="3288842" y="5103373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>
            <a:off x="3288843" y="5588929"/>
            <a:ext cx="7313841" cy="11028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8545285" y="2556659"/>
            <a:ext cx="36467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 smtClean="0"/>
              <a:t>Des expressions</a:t>
            </a:r>
            <a:endParaRPr lang="en-CA" sz="4000" dirty="0"/>
          </a:p>
        </p:txBody>
      </p:sp>
      <p:sp>
        <p:nvSpPr>
          <p:cNvPr id="18" name="Right Brace 17"/>
          <p:cNvSpPr/>
          <p:nvPr/>
        </p:nvSpPr>
        <p:spPr>
          <a:xfrm>
            <a:off x="7685314" y="232898"/>
            <a:ext cx="587827" cy="5356032"/>
          </a:xfrm>
          <a:prstGeom prst="rightBrace">
            <a:avLst>
              <a:gd name="adj1" fmla="val 46428"/>
              <a:gd name="adj2" fmla="val 50000"/>
            </a:avLst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/>
          <p:nvPr/>
        </p:nvSpPr>
        <p:spPr>
          <a:xfrm>
            <a:off x="6803571" y="4155891"/>
            <a:ext cx="2754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arrondir</a:t>
            </a:r>
            <a:endParaRPr lang="en-CA" dirty="0"/>
          </a:p>
        </p:txBody>
      </p:sp>
      <p:sp>
        <p:nvSpPr>
          <p:cNvPr id="20" name="TextBox 19"/>
          <p:cNvSpPr txBox="1"/>
          <p:nvPr/>
        </p:nvSpPr>
        <p:spPr>
          <a:xfrm>
            <a:off x="6803571" y="5099215"/>
            <a:ext cx="2754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partie</a:t>
            </a:r>
            <a:r>
              <a:rPr lang="en-CA" dirty="0" smtClean="0"/>
              <a:t> </a:t>
            </a:r>
            <a:r>
              <a:rPr lang="en-CA" dirty="0" err="1" smtClean="0"/>
              <a:t>entière</a:t>
            </a:r>
            <a:endParaRPr lang="en-CA" dirty="0"/>
          </a:p>
        </p:txBody>
      </p:sp>
      <p:sp>
        <p:nvSpPr>
          <p:cNvPr id="21" name="TextBox 20"/>
          <p:cNvSpPr txBox="1"/>
          <p:nvPr/>
        </p:nvSpPr>
        <p:spPr>
          <a:xfrm>
            <a:off x="6743699" y="3160901"/>
            <a:ext cx="2754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square root = </a:t>
            </a:r>
            <a:r>
              <a:rPr lang="en-CA" dirty="0" err="1" smtClean="0"/>
              <a:t>racine</a:t>
            </a:r>
            <a:r>
              <a:rPr lang="en-CA" dirty="0" smtClean="0"/>
              <a:t> </a:t>
            </a:r>
            <a:r>
              <a:rPr lang="en-CA" dirty="0" err="1" smtClean="0"/>
              <a:t>carrée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353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/>
      <p:bldP spid="18" grpId="0" animBg="1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2878" y="312774"/>
            <a:ext cx="6324032" cy="580499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77958" y="783771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3277957" y="1251856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3277958" y="1719941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3277957" y="2188026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3288843" y="2673582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3288842" y="3141667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3277957" y="3699118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3277956" y="4167203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3288843" y="4635288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/>
          <p:cNvSpPr/>
          <p:nvPr/>
        </p:nvSpPr>
        <p:spPr>
          <a:xfrm>
            <a:off x="3288842" y="5103373"/>
            <a:ext cx="7313841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>
            <a:off x="3288843" y="5588929"/>
            <a:ext cx="7313841" cy="11028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8545285" y="2567545"/>
            <a:ext cx="36467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 smtClean="0"/>
              <a:t>x et </a:t>
            </a:r>
            <a:r>
              <a:rPr lang="en-CA" sz="4000" dirty="0" err="1" smtClean="0"/>
              <a:t>hypot</a:t>
            </a:r>
            <a:r>
              <a:rPr lang="en-CA" sz="4000" dirty="0" smtClean="0"/>
              <a:t> </a:t>
            </a:r>
            <a:r>
              <a:rPr lang="en-CA" sz="4000" dirty="0" err="1" smtClean="0"/>
              <a:t>sont</a:t>
            </a:r>
            <a:r>
              <a:rPr lang="en-CA" sz="4000" dirty="0" smtClean="0"/>
              <a:t> des </a:t>
            </a:r>
            <a:r>
              <a:rPr lang="en-CA" sz="4000" b="1" dirty="0" smtClean="0"/>
              <a:t>variables</a:t>
            </a:r>
            <a:endParaRPr lang="en-CA" sz="4000" b="1" dirty="0"/>
          </a:p>
        </p:txBody>
      </p:sp>
    </p:spTree>
    <p:extLst>
      <p:ext uri="{BB962C8B-B14F-4D97-AF65-F5344CB8AC3E}">
        <p14:creationId xmlns:p14="http://schemas.microsoft.com/office/powerpoint/2010/main" val="141859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01" y="127227"/>
            <a:ext cx="8009468" cy="65130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07827" y="222415"/>
            <a:ext cx="3777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Terminer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ligne</a:t>
            </a:r>
            <a:r>
              <a:rPr lang="en-CA" dirty="0" smtClean="0"/>
              <a:t> avec </a:t>
            </a:r>
            <a:r>
              <a:rPr lang="en-CA" dirty="0" err="1" smtClean="0"/>
              <a:t>Shift+Enter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8207826" y="591747"/>
            <a:ext cx="3777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Terminer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ligne</a:t>
            </a:r>
            <a:r>
              <a:rPr lang="en-CA" dirty="0" smtClean="0"/>
              <a:t> avec </a:t>
            </a:r>
            <a:r>
              <a:rPr lang="en-CA" dirty="0" err="1" smtClean="0"/>
              <a:t>Shift+Enter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308201" y="1251857"/>
            <a:ext cx="8106456" cy="5388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8545285" y="2567545"/>
            <a:ext cx="36467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 err="1" smtClean="0"/>
              <a:t>Une</a:t>
            </a:r>
            <a:r>
              <a:rPr lang="en-CA" sz="4000" dirty="0" smtClean="0"/>
              <a:t> </a:t>
            </a:r>
            <a:r>
              <a:rPr lang="en-CA" sz="4000" b="1" dirty="0" smtClean="0"/>
              <a:t>boucle</a:t>
            </a:r>
            <a:r>
              <a:rPr lang="en-CA" sz="4000" dirty="0" smtClean="0"/>
              <a:t> (“loop”)</a:t>
            </a:r>
            <a:endParaRPr lang="en-CA" sz="4000" b="1" dirty="0"/>
          </a:p>
        </p:txBody>
      </p:sp>
    </p:spTree>
    <p:extLst>
      <p:ext uri="{BB962C8B-B14F-4D97-AF65-F5344CB8AC3E}">
        <p14:creationId xmlns:p14="http://schemas.microsoft.com/office/powerpoint/2010/main" val="358092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60" y="112857"/>
            <a:ext cx="8439123" cy="652742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78899" y="1143001"/>
            <a:ext cx="8460899" cy="58020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8610603" y="112857"/>
            <a:ext cx="3777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Terminer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ligne</a:t>
            </a:r>
            <a:r>
              <a:rPr lang="en-CA" dirty="0" smtClean="0"/>
              <a:t> avec </a:t>
            </a:r>
            <a:r>
              <a:rPr lang="en-CA" dirty="0" err="1" smtClean="0"/>
              <a:t>Shift+Enter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8610602" y="482189"/>
            <a:ext cx="3777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Terminer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ligne</a:t>
            </a:r>
            <a:r>
              <a:rPr lang="en-CA" dirty="0" smtClean="0"/>
              <a:t> avec </a:t>
            </a:r>
            <a:r>
              <a:rPr lang="en-CA" dirty="0" err="1" smtClean="0"/>
              <a:t>Shift+Enter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8545285" y="2567545"/>
            <a:ext cx="36467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 err="1" smtClean="0"/>
              <a:t>Une</a:t>
            </a:r>
            <a:r>
              <a:rPr lang="en-CA" sz="4000" dirty="0" smtClean="0"/>
              <a:t> </a:t>
            </a:r>
            <a:r>
              <a:rPr lang="en-CA" sz="4000" dirty="0" err="1" smtClean="0"/>
              <a:t>autre</a:t>
            </a:r>
            <a:r>
              <a:rPr lang="en-CA" sz="4000" dirty="0" smtClean="0"/>
              <a:t> </a:t>
            </a:r>
            <a:r>
              <a:rPr lang="en-CA" sz="4000" b="1" dirty="0" smtClean="0"/>
              <a:t>boucle</a:t>
            </a:r>
            <a:r>
              <a:rPr lang="en-CA" sz="4000" dirty="0" smtClean="0"/>
              <a:t> (“loop”)</a:t>
            </a:r>
            <a:endParaRPr lang="en-CA" sz="4000" b="1" dirty="0"/>
          </a:p>
        </p:txBody>
      </p:sp>
    </p:spTree>
    <p:extLst>
      <p:ext uri="{BB962C8B-B14F-4D97-AF65-F5344CB8AC3E}">
        <p14:creationId xmlns:p14="http://schemas.microsoft.com/office/powerpoint/2010/main" val="262007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773" y="0"/>
            <a:ext cx="8339914" cy="6860914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65384" y="5403868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676271" y="5871953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676270" y="6340038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654502" y="544286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654501" y="1012371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654502" y="1480456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654501" y="1948541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665387" y="2434097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665386" y="2902182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654501" y="3459633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654500" y="3927718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/>
          <p:cNvSpPr/>
          <p:nvPr/>
        </p:nvSpPr>
        <p:spPr>
          <a:xfrm>
            <a:off x="665387" y="4395803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>
            <a:off x="665386" y="4863888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8229600" y="2291872"/>
            <a:ext cx="37446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 smtClean="0"/>
              <a:t>Un </a:t>
            </a:r>
            <a:r>
              <a:rPr lang="en-CA" sz="4000" b="1" dirty="0" smtClean="0"/>
              <a:t>tableau</a:t>
            </a:r>
            <a:r>
              <a:rPr lang="en-CA" sz="4000" dirty="0" smtClean="0"/>
              <a:t> (“array”) pour stocker </a:t>
            </a:r>
            <a:r>
              <a:rPr lang="en-CA" sz="4000" dirty="0" err="1" smtClean="0"/>
              <a:t>plusieurs</a:t>
            </a:r>
            <a:r>
              <a:rPr lang="en-CA" sz="4000" dirty="0" smtClean="0"/>
              <a:t> </a:t>
            </a:r>
            <a:r>
              <a:rPr lang="en-CA" sz="4000" dirty="0" err="1" smtClean="0"/>
              <a:t>valeurs</a:t>
            </a:r>
            <a:endParaRPr lang="en-CA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5475513" y="3941147"/>
            <a:ext cx="2754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ajoute</a:t>
            </a:r>
            <a:r>
              <a:rPr lang="en-CA" dirty="0" smtClean="0"/>
              <a:t> à la fin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066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110" y="61011"/>
            <a:ext cx="5208292" cy="6709903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665384" y="5403868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676271" y="5871953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676270" y="6340038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654502" y="544286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654501" y="1012371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654502" y="1480456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654501" y="1948541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665387" y="2434097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665386" y="2902182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/>
          <p:cNvSpPr/>
          <p:nvPr/>
        </p:nvSpPr>
        <p:spPr>
          <a:xfrm>
            <a:off x="654501" y="3459633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/>
          <p:cNvSpPr/>
          <p:nvPr/>
        </p:nvSpPr>
        <p:spPr>
          <a:xfrm>
            <a:off x="654500" y="3927718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/>
        </p:nvSpPr>
        <p:spPr>
          <a:xfrm>
            <a:off x="665387" y="4395803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Rectangle 29"/>
          <p:cNvSpPr/>
          <p:nvPr/>
        </p:nvSpPr>
        <p:spPr>
          <a:xfrm>
            <a:off x="665386" y="4863888"/>
            <a:ext cx="8881385" cy="468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8229600" y="2291872"/>
            <a:ext cx="37446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 smtClean="0"/>
              <a:t>Un </a:t>
            </a:r>
            <a:r>
              <a:rPr lang="en-CA" sz="4000" b="1" dirty="0" smtClean="0"/>
              <a:t>tableau</a:t>
            </a:r>
            <a:r>
              <a:rPr lang="en-CA" sz="4000" dirty="0" smtClean="0"/>
              <a:t> (“array”) pour stocker </a:t>
            </a:r>
            <a:r>
              <a:rPr lang="en-CA" sz="4000" dirty="0" err="1" smtClean="0"/>
              <a:t>plusieurs</a:t>
            </a:r>
            <a:r>
              <a:rPr lang="en-CA" sz="4000" dirty="0" smtClean="0"/>
              <a:t> </a:t>
            </a:r>
            <a:r>
              <a:rPr lang="en-CA" sz="4000" dirty="0" err="1" smtClean="0"/>
              <a:t>valeurs</a:t>
            </a:r>
            <a:endParaRPr lang="en-CA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5475513" y="3941147"/>
            <a:ext cx="2754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ajoute</a:t>
            </a:r>
            <a:r>
              <a:rPr lang="en-CA" dirty="0" smtClean="0"/>
              <a:t> à la fin</a:t>
            </a:r>
            <a:endParaRPr lang="en-CA" dirty="0"/>
          </a:p>
        </p:txBody>
      </p:sp>
      <p:sp>
        <p:nvSpPr>
          <p:cNvPr id="32" name="TextBox 31"/>
          <p:cNvSpPr txBox="1"/>
          <p:nvPr/>
        </p:nvSpPr>
        <p:spPr>
          <a:xfrm>
            <a:off x="5475513" y="5817529"/>
            <a:ext cx="2754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ça</a:t>
            </a:r>
            <a:r>
              <a:rPr lang="en-CA" dirty="0" smtClean="0"/>
              <a:t> fait quoi?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086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17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1036</Words>
  <Application>Microsoft Office PowerPoint</Application>
  <PresentationFormat>Widescreen</PresentationFormat>
  <Paragraphs>169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Le JavaScript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 exemple en 3D: http://t.co/L5BPrQ9AEY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McGuffin</dc:creator>
  <cp:lastModifiedBy>Michael McGuffin</cp:lastModifiedBy>
  <cp:revision>21</cp:revision>
  <dcterms:created xsi:type="dcterms:W3CDTF">2016-07-12T14:16:08Z</dcterms:created>
  <dcterms:modified xsi:type="dcterms:W3CDTF">2016-09-25T00:50:13Z</dcterms:modified>
</cp:coreProperties>
</file>