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4"/>
  </p:notesMasterIdLst>
  <p:sldIdLst>
    <p:sldId id="293" r:id="rId3"/>
    <p:sldId id="264" r:id="rId4"/>
    <p:sldId id="266" r:id="rId5"/>
    <p:sldId id="265" r:id="rId6"/>
    <p:sldId id="257" r:id="rId7"/>
    <p:sldId id="329" r:id="rId8"/>
    <p:sldId id="327" r:id="rId9"/>
    <p:sldId id="328" r:id="rId10"/>
    <p:sldId id="258" r:id="rId11"/>
    <p:sldId id="259" r:id="rId12"/>
    <p:sldId id="275" r:id="rId13"/>
    <p:sldId id="260" r:id="rId14"/>
    <p:sldId id="261" r:id="rId15"/>
    <p:sldId id="263" r:id="rId16"/>
    <p:sldId id="268" r:id="rId17"/>
    <p:sldId id="269" r:id="rId18"/>
    <p:sldId id="270" r:id="rId19"/>
    <p:sldId id="271" r:id="rId20"/>
    <p:sldId id="330" r:id="rId21"/>
    <p:sldId id="332" r:id="rId22"/>
    <p:sldId id="334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325" r:id="rId32"/>
    <p:sldId id="281" r:id="rId33"/>
    <p:sldId id="317" r:id="rId34"/>
    <p:sldId id="289" r:id="rId35"/>
    <p:sldId id="290" r:id="rId36"/>
    <p:sldId id="291" r:id="rId37"/>
    <p:sldId id="292" r:id="rId38"/>
    <p:sldId id="309" r:id="rId39"/>
    <p:sldId id="324" r:id="rId40"/>
    <p:sldId id="286" r:id="rId41"/>
    <p:sldId id="288" r:id="rId42"/>
    <p:sldId id="287" r:id="rId43"/>
    <p:sldId id="335" r:id="rId44"/>
    <p:sldId id="336" r:id="rId45"/>
    <p:sldId id="338" r:id="rId46"/>
    <p:sldId id="326" r:id="rId47"/>
    <p:sldId id="337" r:id="rId48"/>
    <p:sldId id="305" r:id="rId49"/>
    <p:sldId id="282" r:id="rId50"/>
    <p:sldId id="283" r:id="rId51"/>
    <p:sldId id="284" r:id="rId52"/>
    <p:sldId id="295" r:id="rId53"/>
    <p:sldId id="296" r:id="rId54"/>
    <p:sldId id="297" r:id="rId55"/>
    <p:sldId id="310" r:id="rId56"/>
    <p:sldId id="320" r:id="rId57"/>
    <p:sldId id="321" r:id="rId58"/>
    <p:sldId id="322" r:id="rId59"/>
    <p:sldId id="312" r:id="rId60"/>
    <p:sldId id="314" r:id="rId61"/>
    <p:sldId id="316" r:id="rId62"/>
    <p:sldId id="285" r:id="rId63"/>
    <p:sldId id="306" r:id="rId64"/>
    <p:sldId id="298" r:id="rId65"/>
    <p:sldId id="299" r:id="rId66"/>
    <p:sldId id="300" r:id="rId67"/>
    <p:sldId id="301" r:id="rId68"/>
    <p:sldId id="302" r:id="rId69"/>
    <p:sldId id="303" r:id="rId70"/>
    <p:sldId id="304" r:id="rId71"/>
    <p:sldId id="318" r:id="rId72"/>
    <p:sldId id="319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4660"/>
  </p:normalViewPr>
  <p:slideViewPr>
    <p:cSldViewPr snapToGrid="0">
      <p:cViewPr varScale="1">
        <p:scale>
          <a:sx n="96" d="100"/>
          <a:sy n="96" d="100"/>
        </p:scale>
        <p:origin x="64" y="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81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017F8-7525-417D-ABC1-AFE9754D0BEB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F4E8-D10C-48BF-A77F-4882E9E4FD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5944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8F4E8-D10C-48BF-A77F-4882E9E4FD2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837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320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301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22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329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38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20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7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503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605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18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57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1946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063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959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82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009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550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46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543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210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05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9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5CE9E-7381-4DAC-9795-AE396BEB94EE}" type="datetimeFigureOut">
              <a:rPr lang="en-CA" smtClean="0"/>
              <a:t>2018-01-10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F60BE-EFCF-4871-A795-981AF8283FC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034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6C826-23BD-472B-BCAB-3F800477CEEE}" type="datetimeFigureOut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2018-01-10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9A192-973B-47F9-88DF-28B4C99EDA8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1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2485423/is-using-var-to-declare-variables-optiona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1963102/what-does-the-jslint-error-body-of-a-for-in-should-be-wrapped-in-an-if-statemen" TargetMode="External"/><Relationship Id="rId2" Type="http://schemas.openxmlformats.org/officeDocument/2006/relationships/hyperlink" Target="https://stackoverflow.com/questions/3010840/loop-through-an-array-in-javascrip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questions/15455009/javascript-call-apply-vs-bind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s.google.com/web/tools/chrome-devtools/console/command-line-reference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jshint.com/" TargetMode="External"/><Relationship Id="rId2" Type="http://schemas.openxmlformats.org/officeDocument/2006/relationships/hyperlink" Target="https://stackoverflow.com/questions/1335851/what-does-use-strict-do-in-javascript-and-what-is-the-reasoning-behind-i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haelmcguffin.com/ets/diapos/ETS-mcguffin-evenementielle-javascrip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hydoeseverythingsuck.com/2008/08/ru-roh-adobe-screwed-by-ecmascript.html" TargetMode="External"/><Relationship Id="rId2" Type="http://schemas.openxmlformats.org/officeDocument/2006/relationships/hyperlink" Target="http://kangax.github.io/compat-table/es5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4166616/understanding-the-difference-between-object-create-and-new-somefunction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javascript.crockford.com/privat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s.statcounter.com/browser-market-share/desktop/worldwide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stackoverflow.com/questions/14063064/how-to-find-the-global-variables-used-in-my-javascript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mozilla.org/en/docs/Web/JavaScript/Reference/Global_Objects/Object/create" TargetMode="External"/><Relationship Id="rId3" Type="http://schemas.openxmlformats.org/officeDocument/2006/relationships/hyperlink" Target="http://javascriptissexy.com/oop-in-javascript-what-you-need-to-know/" TargetMode="External"/><Relationship Id="rId7" Type="http://schemas.openxmlformats.org/officeDocument/2006/relationships/hyperlink" Target="http://pivotallabs.com/javascript-constructors-prototypes-and-the-new-keyword/" TargetMode="External"/><Relationship Id="rId2" Type="http://schemas.openxmlformats.org/officeDocument/2006/relationships/hyperlink" Target="http://www.htmlgoodies.com/beyond/javascript/object.create-the-new-way-to-create-objects-in-javascrip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evinoncode.blogspot.ca/2011/04/understanding-javascript-inheritance.html" TargetMode="External"/><Relationship Id="rId5" Type="http://schemas.openxmlformats.org/officeDocument/2006/relationships/hyperlink" Target="http://javascript.crockford.com/prototypal.html" TargetMode="External"/><Relationship Id="rId4" Type="http://schemas.openxmlformats.org/officeDocument/2006/relationships/hyperlink" Target="http://code.tutsplus.com/tutorials/the-basics-of-object-oriented-javascript--net-7670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-5obm1G_FY&amp;t=5m2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ckoverflow.com/questions/2002923/javascript-using-integer-as-key-in-associative-arra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JavaScript, HTML, DOM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8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84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smtClean="0">
                <a:solidFill>
                  <a:srgbClr val="00B050"/>
                </a:solidFill>
              </a:rPr>
              <a:t>number</a:t>
            </a:r>
            <a:r>
              <a:rPr lang="en-CA" dirty="0" smtClean="0"/>
              <a:t>: </a:t>
            </a:r>
            <a:r>
              <a:rPr lang="en-CA" dirty="0" err="1" smtClean="0"/>
              <a:t>toujours</a:t>
            </a:r>
            <a:r>
              <a:rPr lang="en-CA" dirty="0" smtClean="0"/>
              <a:t> </a:t>
            </a:r>
            <a:r>
              <a:rPr lang="en-CA" dirty="0" err="1" smtClean="0"/>
              <a:t>stocké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</a:t>
            </a:r>
            <a:r>
              <a:rPr lang="fr-FR" dirty="0" smtClean="0"/>
              <a:t>virgule flottante, double précision</a:t>
            </a:r>
            <a:r>
              <a:rPr lang="en-CA" dirty="0" smtClean="0"/>
              <a:t>: 64 bits</a:t>
            </a:r>
          </a:p>
          <a:p>
            <a:pPr marL="0" indent="0">
              <a:buNone/>
            </a:pPr>
            <a:r>
              <a:rPr lang="en-CA" dirty="0" smtClean="0"/>
              <a:t>1.0 === 1   // true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x = 3; // x === 3;</a:t>
            </a:r>
          </a:p>
          <a:p>
            <a:pPr marL="0" indent="0">
              <a:buNone/>
            </a:pPr>
            <a:r>
              <a:rPr lang="en-CA" dirty="0" smtClean="0"/>
              <a:t>x = 3.14; // x === 3.14</a:t>
            </a:r>
          </a:p>
          <a:p>
            <a:pPr marL="0" indent="0">
              <a:buNone/>
            </a:pPr>
            <a:r>
              <a:rPr lang="en-CA" dirty="0" smtClean="0"/>
              <a:t>x = </a:t>
            </a:r>
            <a:r>
              <a:rPr lang="en-CA" dirty="0"/>
              <a:t>355/113</a:t>
            </a:r>
            <a:r>
              <a:rPr lang="en-CA" dirty="0" smtClean="0"/>
              <a:t>; // x === 3.1415929203539825</a:t>
            </a:r>
          </a:p>
          <a:p>
            <a:pPr marL="0" indent="0">
              <a:buNone/>
            </a:pPr>
            <a:r>
              <a:rPr lang="en-CA" b="1" dirty="0" err="1" smtClean="0">
                <a:solidFill>
                  <a:srgbClr val="00B050"/>
                </a:solidFill>
              </a:rPr>
              <a:t>Math.floor</a:t>
            </a:r>
            <a:r>
              <a:rPr lang="en-CA" dirty="0" smtClean="0"/>
              <a:t>(x) === 3  // </a:t>
            </a:r>
            <a:r>
              <a:rPr lang="en-CA" dirty="0" err="1" smtClean="0"/>
              <a:t>partie</a:t>
            </a:r>
            <a:r>
              <a:rPr lang="en-CA" dirty="0" smtClean="0"/>
              <a:t> </a:t>
            </a:r>
            <a:r>
              <a:rPr lang="en-CA" dirty="0" err="1" smtClean="0"/>
              <a:t>entière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x = 1/137; // approximation de la </a:t>
            </a:r>
            <a:r>
              <a:rPr lang="fr-FR" dirty="0" smtClean="0"/>
              <a:t>constante de structure fine</a:t>
            </a:r>
          </a:p>
          <a:p>
            <a:pPr marL="0" indent="0">
              <a:buNone/>
            </a:pPr>
            <a:r>
              <a:rPr lang="fr-FR" dirty="0" smtClean="0"/>
              <a:t>// x === 0.0072992700729927005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x = 1/0; // x === </a:t>
            </a:r>
            <a:r>
              <a:rPr lang="en-CA" b="1" dirty="0" smtClean="0">
                <a:solidFill>
                  <a:srgbClr val="00B050"/>
                </a:solidFill>
              </a:rPr>
              <a:t>Infinity</a:t>
            </a:r>
          </a:p>
          <a:p>
            <a:pPr marL="0" indent="0">
              <a:buNone/>
            </a:pPr>
            <a:r>
              <a:rPr lang="en-CA" dirty="0" smtClean="0"/>
              <a:t>x=0/0; // x === </a:t>
            </a:r>
            <a:r>
              <a:rPr lang="en-CA" b="1" dirty="0" err="1" smtClean="0">
                <a:solidFill>
                  <a:srgbClr val="00B050"/>
                </a:solidFill>
              </a:rPr>
              <a:t>NaN</a:t>
            </a:r>
            <a:endParaRPr lang="en-CA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049000" y="509716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12467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Conversion entre </a:t>
            </a:r>
            <a:r>
              <a:rPr lang="en-CA" dirty="0" err="1" smtClean="0"/>
              <a:t>chaînes</a:t>
            </a:r>
            <a:r>
              <a:rPr lang="en-CA" dirty="0" smtClean="0"/>
              <a:t> et </a:t>
            </a:r>
            <a:r>
              <a:rPr lang="en-CA" dirty="0" err="1" smtClean="0"/>
              <a:t>nombres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x = 32;</a:t>
            </a:r>
          </a:p>
          <a:p>
            <a:pPr marL="0" indent="0">
              <a:buNone/>
            </a:pPr>
            <a:r>
              <a:rPr lang="en-CA" dirty="0" err="1" smtClean="0"/>
              <a:t>x.toString</a:t>
            </a:r>
            <a:r>
              <a:rPr lang="en-CA" dirty="0" smtClean="0"/>
              <a:t>() === "32"</a:t>
            </a:r>
          </a:p>
          <a:p>
            <a:pPr marL="0" indent="0">
              <a:buNone/>
            </a:pPr>
            <a:r>
              <a:rPr lang="en-CA" dirty="0" err="1" smtClean="0"/>
              <a:t>x.toString</a:t>
            </a:r>
            <a:r>
              <a:rPr lang="en-CA" dirty="0" smtClean="0"/>
              <a:t>(16) === "20"  // base 16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parseInt</a:t>
            </a:r>
            <a:r>
              <a:rPr lang="en-CA" dirty="0" smtClean="0"/>
              <a:t>("20") === 20</a:t>
            </a:r>
          </a:p>
          <a:p>
            <a:pPr marL="0" indent="0">
              <a:buNone/>
            </a:pPr>
            <a:r>
              <a:rPr lang="en-CA" dirty="0" err="1" smtClean="0"/>
              <a:t>parseInt</a:t>
            </a:r>
            <a:r>
              <a:rPr lang="en-CA" dirty="0" smtClean="0"/>
              <a:t>("20",16) === 32</a:t>
            </a:r>
          </a:p>
          <a:p>
            <a:pPr marL="0" indent="0">
              <a:buNone/>
            </a:pPr>
            <a:r>
              <a:rPr lang="en-CA" dirty="0" smtClean="0"/>
              <a:t>Le </a:t>
            </a:r>
            <a:r>
              <a:rPr lang="en-CA" dirty="0" err="1" smtClean="0"/>
              <a:t>deuxième</a:t>
            </a:r>
            <a:r>
              <a:rPr lang="en-CA" dirty="0" smtClean="0"/>
              <a:t> </a:t>
            </a:r>
            <a:r>
              <a:rPr lang="en-CA" dirty="0" err="1" smtClean="0"/>
              <a:t>paramètre</a:t>
            </a:r>
            <a:r>
              <a:rPr lang="en-CA" dirty="0" smtClean="0"/>
              <a:t> à </a:t>
            </a:r>
            <a:r>
              <a:rPr lang="en-CA" dirty="0" err="1" smtClean="0"/>
              <a:t>parseInt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la base, qui </a:t>
            </a:r>
            <a:r>
              <a:rPr lang="en-CA" dirty="0" err="1" smtClean="0"/>
              <a:t>est</a:t>
            </a:r>
            <a:r>
              <a:rPr lang="en-CA" dirty="0" smtClean="0"/>
              <a:t> 10 par </a:t>
            </a:r>
            <a:r>
              <a:rPr lang="en-CA" dirty="0" err="1" smtClean="0"/>
              <a:t>défaut</a:t>
            </a:r>
            <a:r>
              <a:rPr lang="en-CA" dirty="0" smtClean="0"/>
              <a:t>.  </a:t>
            </a:r>
            <a:r>
              <a:rPr lang="en-CA" b="1" dirty="0" smtClean="0"/>
              <a:t>Il </a:t>
            </a:r>
            <a:r>
              <a:rPr lang="en-CA" b="1" dirty="0" err="1" smtClean="0"/>
              <a:t>est</a:t>
            </a:r>
            <a:r>
              <a:rPr lang="en-CA" b="1" dirty="0" smtClean="0"/>
              <a:t> </a:t>
            </a:r>
            <a:r>
              <a:rPr lang="en-CA" b="1" dirty="0" err="1" smtClean="0"/>
              <a:t>conseillé</a:t>
            </a:r>
            <a:r>
              <a:rPr lang="en-CA" b="1" dirty="0" smtClean="0"/>
              <a:t> de </a:t>
            </a:r>
            <a:r>
              <a:rPr lang="en-CA" b="1" dirty="0" err="1" smtClean="0"/>
              <a:t>toujours</a:t>
            </a:r>
            <a:r>
              <a:rPr lang="en-CA" b="1" dirty="0" smtClean="0"/>
              <a:t> </a:t>
            </a:r>
            <a:r>
              <a:rPr lang="en-CA" b="1" dirty="0" err="1" smtClean="0"/>
              <a:t>fournir</a:t>
            </a:r>
            <a:r>
              <a:rPr lang="en-CA" b="1" dirty="0" smtClean="0"/>
              <a:t> </a:t>
            </a:r>
            <a:r>
              <a:rPr lang="en-CA" b="1" dirty="0" err="1" smtClean="0"/>
              <a:t>cette</a:t>
            </a:r>
            <a:r>
              <a:rPr lang="en-CA" b="1" dirty="0" smtClean="0"/>
              <a:t> base</a:t>
            </a:r>
            <a:r>
              <a:rPr lang="en-CA" dirty="0" smtClean="0"/>
              <a:t>, car </a:t>
            </a:r>
            <a:r>
              <a:rPr lang="en-CA" dirty="0" err="1" smtClean="0"/>
              <a:t>sinon</a:t>
            </a:r>
            <a:r>
              <a:rPr lang="en-CA" dirty="0" smtClean="0"/>
              <a:t>,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chaîne</a:t>
            </a:r>
            <a:r>
              <a:rPr lang="en-CA" dirty="0" smtClean="0"/>
              <a:t> </a:t>
            </a:r>
            <a:r>
              <a:rPr lang="en-CA" dirty="0" err="1" smtClean="0"/>
              <a:t>commençant</a:t>
            </a:r>
            <a:r>
              <a:rPr lang="en-CA" dirty="0" smtClean="0"/>
              <a:t> avec un </a:t>
            </a:r>
            <a:r>
              <a:rPr lang="en-CA" dirty="0" err="1" smtClean="0"/>
              <a:t>zéro</a:t>
            </a:r>
            <a:r>
              <a:rPr lang="en-CA" dirty="0" smtClean="0"/>
              <a:t> </a:t>
            </a:r>
            <a:r>
              <a:rPr lang="en-CA" dirty="0" err="1" smtClean="0"/>
              <a:t>pourra</a:t>
            </a:r>
            <a:r>
              <a:rPr lang="en-CA" dirty="0" smtClean="0"/>
              <a:t> </a:t>
            </a:r>
            <a:r>
              <a:rPr lang="en-CA" dirty="0" err="1" smtClean="0"/>
              <a:t>être</a:t>
            </a:r>
            <a:r>
              <a:rPr lang="en-CA" dirty="0" smtClean="0"/>
              <a:t> </a:t>
            </a:r>
            <a:r>
              <a:rPr lang="en-CA" dirty="0" err="1" smtClean="0"/>
              <a:t>interprétée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base 8 (octal), </a:t>
            </a:r>
            <a:r>
              <a:rPr lang="en-CA" dirty="0" err="1" smtClean="0"/>
              <a:t>ce</a:t>
            </a:r>
            <a:r>
              <a:rPr lang="en-CA" dirty="0" smtClean="0"/>
              <a:t> qui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problématique</a:t>
            </a:r>
            <a:r>
              <a:rPr lang="en-CA" dirty="0" smtClean="0"/>
              <a:t> avec les dates.</a:t>
            </a:r>
          </a:p>
          <a:p>
            <a:pPr marL="0" indent="0">
              <a:buNone/>
            </a:pPr>
            <a:r>
              <a:rPr lang="en-CA" dirty="0" err="1" smtClean="0"/>
              <a:t>parseInt</a:t>
            </a:r>
            <a:r>
              <a:rPr lang="en-CA" dirty="0" smtClean="0"/>
              <a:t>("09") === 0 // </a:t>
            </a:r>
            <a:r>
              <a:rPr lang="en-CA" dirty="0" err="1" smtClean="0"/>
              <a:t>avant</a:t>
            </a:r>
            <a:r>
              <a:rPr lang="en-CA" dirty="0" smtClean="0"/>
              <a:t> </a:t>
            </a:r>
            <a:r>
              <a:rPr lang="en-CA" dirty="0"/>
              <a:t>ECMAScript </a:t>
            </a:r>
            <a:r>
              <a:rPr lang="en-CA" dirty="0" smtClean="0"/>
              <a:t>5</a:t>
            </a:r>
          </a:p>
          <a:p>
            <a:pPr marL="0" indent="0">
              <a:buNone/>
            </a:pPr>
            <a:r>
              <a:rPr lang="en-CA" dirty="0" err="1" smtClean="0"/>
              <a:t>parseInt</a:t>
            </a:r>
            <a:r>
              <a:rPr lang="en-CA" dirty="0" smtClean="0"/>
              <a:t>("09") === 9 // ECMAScript 5</a:t>
            </a:r>
          </a:p>
          <a:p>
            <a:pPr marL="0" indent="0">
              <a:buNone/>
            </a:pPr>
            <a:r>
              <a:rPr lang="en-CA" dirty="0" err="1" smtClean="0"/>
              <a:t>parseInt</a:t>
            </a:r>
            <a:r>
              <a:rPr lang="en-CA" dirty="0" smtClean="0"/>
              <a:t>("0x100") === 256  // base 16, car la </a:t>
            </a:r>
            <a:r>
              <a:rPr lang="en-CA" dirty="0" err="1" smtClean="0"/>
              <a:t>chaîne</a:t>
            </a:r>
            <a:r>
              <a:rPr lang="en-CA" dirty="0" smtClean="0"/>
              <a:t> commence par 0x</a:t>
            </a:r>
          </a:p>
        </p:txBody>
      </p:sp>
    </p:spTree>
    <p:extLst>
      <p:ext uri="{BB962C8B-B14F-4D97-AF65-F5344CB8AC3E}">
        <p14:creationId xmlns:p14="http://schemas.microsoft.com/office/powerpoint/2010/main" val="22845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dirty="0" err="1" smtClean="0"/>
              <a:t>commentaire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/* </a:t>
            </a:r>
            <a:r>
              <a:rPr lang="en-CA" dirty="0" err="1" smtClean="0"/>
              <a:t>commentaire</a:t>
            </a:r>
            <a:r>
              <a:rPr lang="en-CA" dirty="0" smtClean="0"/>
              <a:t> (</a:t>
            </a:r>
            <a:r>
              <a:rPr lang="en-CA" dirty="0" err="1" smtClean="0"/>
              <a:t>déconseillé</a:t>
            </a:r>
            <a:r>
              <a:rPr lang="en-CA" dirty="0" smtClean="0"/>
              <a:t>) */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81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err="1" smtClean="0">
                <a:solidFill>
                  <a:srgbClr val="00B050"/>
                </a:solidFill>
              </a:rPr>
              <a:t>Opérateurs</a:t>
            </a:r>
            <a:endParaRPr lang="en-CA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CA" dirty="0" smtClean="0"/>
              <a:t>// !     </a:t>
            </a:r>
            <a:r>
              <a:rPr lang="en-CA" dirty="0" err="1" smtClean="0"/>
              <a:t>négation</a:t>
            </a:r>
            <a:r>
              <a:rPr lang="en-CA" dirty="0" smtClean="0"/>
              <a:t> </a:t>
            </a:r>
            <a:r>
              <a:rPr lang="en-CA" dirty="0" err="1" smtClean="0"/>
              <a:t>booléenne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! true === false</a:t>
            </a:r>
          </a:p>
          <a:p>
            <a:pPr marL="0" indent="0">
              <a:buNone/>
            </a:pPr>
            <a:r>
              <a:rPr lang="en-CA" dirty="0" smtClean="0"/>
              <a:t>// + - * / %     </a:t>
            </a:r>
            <a:r>
              <a:rPr lang="en-CA" dirty="0" err="1" smtClean="0"/>
              <a:t>opérateurs</a:t>
            </a:r>
            <a:r>
              <a:rPr lang="en-CA" dirty="0" smtClean="0"/>
              <a:t> </a:t>
            </a:r>
            <a:r>
              <a:rPr lang="en-CA" dirty="0" err="1" smtClean="0"/>
              <a:t>arithmétiques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12 % 5 === 2  // "modulo"; </a:t>
            </a:r>
            <a:r>
              <a:rPr lang="en-CA" dirty="0" err="1" smtClean="0"/>
              <a:t>reste</a:t>
            </a:r>
            <a:r>
              <a:rPr lang="en-CA" dirty="0" smtClean="0"/>
              <a:t> </a:t>
            </a:r>
            <a:r>
              <a:rPr lang="en-CA" dirty="0" err="1" smtClean="0"/>
              <a:t>d'une</a:t>
            </a:r>
            <a:r>
              <a:rPr lang="en-CA" dirty="0" smtClean="0"/>
              <a:t> division</a:t>
            </a:r>
          </a:p>
          <a:p>
            <a:pPr marL="0" indent="0">
              <a:buNone/>
            </a:pPr>
            <a:r>
              <a:rPr lang="en-CA" dirty="0" smtClean="0"/>
              <a:t>12.3 % 5.1 === 2.1</a:t>
            </a:r>
          </a:p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smtClean="0"/>
              <a:t>===  !==  </a:t>
            </a:r>
            <a:r>
              <a:rPr lang="en-CA" dirty="0" smtClean="0"/>
              <a:t>&lt;  &lt;=  &gt;  &gt;=     </a:t>
            </a:r>
            <a:r>
              <a:rPr lang="en-CA" dirty="0" err="1" smtClean="0"/>
              <a:t>égalité</a:t>
            </a:r>
            <a:r>
              <a:rPr lang="en-CA" dirty="0" smtClean="0"/>
              <a:t> et </a:t>
            </a:r>
            <a:r>
              <a:rPr lang="en-CA" dirty="0" err="1" smtClean="0"/>
              <a:t>inégalité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Il </a:t>
            </a:r>
            <a:r>
              <a:rPr lang="en-CA" dirty="0" err="1" smtClean="0"/>
              <a:t>existe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== et !=, </a:t>
            </a:r>
            <a:r>
              <a:rPr lang="en-CA" dirty="0" err="1" smtClean="0"/>
              <a:t>mais</a:t>
            </a:r>
            <a:r>
              <a:rPr lang="en-CA" dirty="0" smtClean="0"/>
              <a:t> </a:t>
            </a:r>
            <a:r>
              <a:rPr lang="en-CA" dirty="0" err="1" smtClean="0"/>
              <a:t>ils</a:t>
            </a:r>
            <a:r>
              <a:rPr lang="en-CA" dirty="0" smtClean="0"/>
              <a:t>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déconseillés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&amp;&amp;  ||     ET </a:t>
            </a:r>
            <a:r>
              <a:rPr lang="en-CA" dirty="0" err="1" smtClean="0"/>
              <a:t>logique</a:t>
            </a:r>
            <a:r>
              <a:rPr lang="en-CA" dirty="0" smtClean="0"/>
              <a:t>, OU </a:t>
            </a:r>
            <a:r>
              <a:rPr lang="en-CA" dirty="0" err="1" smtClean="0"/>
              <a:t>logique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? :     </a:t>
            </a:r>
            <a:r>
              <a:rPr lang="en-CA" dirty="0" err="1" smtClean="0"/>
              <a:t>opérateur</a:t>
            </a:r>
            <a:r>
              <a:rPr lang="en-CA" dirty="0" smtClean="0"/>
              <a:t> </a:t>
            </a:r>
            <a:r>
              <a:rPr lang="en-CA" dirty="0" err="1" smtClean="0"/>
              <a:t>ternaire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(</a:t>
            </a:r>
            <a:r>
              <a:rPr lang="en-CA" dirty="0" err="1" smtClean="0"/>
              <a:t>a?b:c</a:t>
            </a:r>
            <a:r>
              <a:rPr lang="en-CA" dirty="0" smtClean="0"/>
              <a:t>) // </a:t>
            </a:r>
            <a:r>
              <a:rPr lang="en-CA" dirty="0" err="1" smtClean="0"/>
              <a:t>égale</a:t>
            </a:r>
            <a:r>
              <a:rPr lang="en-CA" dirty="0" smtClean="0"/>
              <a:t> à b </a:t>
            </a:r>
            <a:r>
              <a:rPr lang="en-CA" dirty="0" err="1" smtClean="0"/>
              <a:t>si</a:t>
            </a:r>
            <a:r>
              <a:rPr lang="en-CA" dirty="0" smtClean="0"/>
              <a:t> a </a:t>
            </a:r>
            <a:r>
              <a:rPr lang="en-CA" dirty="0" err="1" smtClean="0"/>
              <a:t>est</a:t>
            </a:r>
            <a:r>
              <a:rPr lang="en-CA" dirty="0" smtClean="0"/>
              <a:t> true; </a:t>
            </a:r>
            <a:r>
              <a:rPr lang="en-CA" dirty="0" err="1" smtClean="0"/>
              <a:t>autrement</a:t>
            </a:r>
            <a:r>
              <a:rPr lang="en-CA" dirty="0" smtClean="0"/>
              <a:t> </a:t>
            </a:r>
            <a:r>
              <a:rPr lang="en-CA" dirty="0" err="1" smtClean="0"/>
              <a:t>égale</a:t>
            </a:r>
            <a:r>
              <a:rPr lang="en-CA" dirty="0" smtClean="0"/>
              <a:t> à c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791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dirty="0" err="1" smtClean="0"/>
              <a:t>Pourquoi</a:t>
            </a:r>
            <a:r>
              <a:rPr lang="en-CA" dirty="0" smtClean="0"/>
              <a:t> == et !=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déconseillés</a:t>
            </a:r>
            <a:r>
              <a:rPr lang="en-CA" dirty="0" smtClean="0"/>
              <a:t>? </a:t>
            </a:r>
            <a:r>
              <a:rPr lang="en-CA" dirty="0" err="1" smtClean="0"/>
              <a:t>Ils</a:t>
            </a:r>
            <a:r>
              <a:rPr lang="en-CA" dirty="0" smtClean="0"/>
              <a:t> font des conversions </a:t>
            </a:r>
            <a:r>
              <a:rPr lang="en-CA" dirty="0" err="1" smtClean="0"/>
              <a:t>implicites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'' == 0</a:t>
            </a:r>
          </a:p>
          <a:p>
            <a:pPr marL="0" indent="0">
              <a:buNone/>
            </a:pPr>
            <a:r>
              <a:rPr lang="en-CA" dirty="0" smtClean="0"/>
              <a:t>0 == '0'</a:t>
            </a:r>
          </a:p>
          <a:p>
            <a:pPr marL="0" indent="0">
              <a:buNone/>
            </a:pPr>
            <a:r>
              <a:rPr lang="en-CA" dirty="0" smtClean="0"/>
              <a:t>'' != '0'   </a:t>
            </a:r>
            <a:r>
              <a:rPr lang="en-CA" smtClean="0"/>
              <a:t>// manque </a:t>
            </a:r>
            <a:r>
              <a:rPr lang="en-CA" dirty="0" smtClean="0"/>
              <a:t>de </a:t>
            </a:r>
            <a:r>
              <a:rPr lang="en-CA" dirty="0" err="1" smtClean="0"/>
              <a:t>transitivité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true != 'true'</a:t>
            </a:r>
          </a:p>
          <a:p>
            <a:pPr marL="0" indent="0">
              <a:buNone/>
            </a:pPr>
            <a:r>
              <a:rPr lang="en-CA" dirty="0" smtClean="0"/>
              <a:t>false != 'false'</a:t>
            </a:r>
          </a:p>
          <a:p>
            <a:pPr marL="0" indent="0">
              <a:buNone/>
            </a:pPr>
            <a:r>
              <a:rPr lang="en-CA" dirty="0" smtClean="0"/>
              <a:t>false == '0'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null == undefined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' \t\r\n ' == 0</a:t>
            </a:r>
          </a:p>
        </p:txBody>
      </p:sp>
    </p:spTree>
    <p:extLst>
      <p:ext uri="{BB962C8B-B14F-4D97-AF65-F5344CB8AC3E}">
        <p14:creationId xmlns:p14="http://schemas.microsoft.com/office/powerpoint/2010/main" val="12236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// Attention aux conversions </a:t>
            </a:r>
            <a:r>
              <a:rPr lang="en-CA" dirty="0" err="1" smtClean="0"/>
              <a:t>implicites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'2'+'1' === "21"  // string + string === string</a:t>
            </a:r>
          </a:p>
          <a:p>
            <a:pPr marL="0" indent="0">
              <a:buNone/>
            </a:pPr>
            <a:r>
              <a:rPr lang="en-CA" dirty="0" smtClean="0"/>
              <a:t>'2'-'1' === 1   // string - string === number</a:t>
            </a:r>
          </a:p>
          <a:p>
            <a:pPr marL="0" indent="0">
              <a:buNone/>
            </a:pPr>
            <a:r>
              <a:rPr lang="en-CA" dirty="0" smtClean="0"/>
              <a:t>'2'+1 === "21"   // string + number === string</a:t>
            </a:r>
          </a:p>
          <a:p>
            <a:pPr marL="0" indent="0">
              <a:buNone/>
            </a:pPr>
            <a:r>
              <a:rPr lang="en-CA" dirty="0" smtClean="0"/>
              <a:t>'2'-1 === 1   // string - number === number</a:t>
            </a:r>
          </a:p>
          <a:p>
            <a:pPr marL="0" indent="0">
              <a:buNone/>
            </a:pPr>
            <a:r>
              <a:rPr lang="en-CA" dirty="0" smtClean="0"/>
              <a:t>'2' + + '1' === "21"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'foo' + + 'bar' === "</a:t>
            </a:r>
            <a:r>
              <a:rPr lang="en-CA" dirty="0" err="1" smtClean="0"/>
              <a:t>fooNaN</a:t>
            </a:r>
            <a:r>
              <a:rPr lang="en-CA" dirty="0" smtClean="0"/>
              <a:t>"</a:t>
            </a:r>
          </a:p>
          <a:p>
            <a:pPr marL="0" indent="0">
              <a:buNone/>
            </a:pPr>
            <a:r>
              <a:rPr lang="en-CA" dirty="0" smtClean="0"/>
              <a:t>'2' + - '1' === "2-1"</a:t>
            </a:r>
          </a:p>
          <a:p>
            <a:pPr marL="0" indent="0">
              <a:buNone/>
            </a:pPr>
            <a:r>
              <a:rPr lang="en-CA" dirty="0" smtClean="0"/>
              <a:t>'2' + - + - - + - - + + - + - + - + - - - '-1' === "21"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x = 3;</a:t>
            </a:r>
          </a:p>
          <a:p>
            <a:pPr marL="0" indent="0">
              <a:buNone/>
            </a:pPr>
            <a:r>
              <a:rPr lang="en-CA" dirty="0" smtClean="0"/>
              <a:t>'2' + x - x === 20</a:t>
            </a:r>
          </a:p>
          <a:p>
            <a:pPr marL="0" indent="0">
              <a:buNone/>
            </a:pPr>
            <a:r>
              <a:rPr lang="en-CA" dirty="0" smtClean="0"/>
              <a:t>'2' - x + x === 2</a:t>
            </a:r>
          </a:p>
          <a:p>
            <a:pPr marL="0" indent="0">
              <a:buNone/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1986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if ( expression1 ) {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...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r>
              <a:rPr lang="en-CA" dirty="0" smtClean="0"/>
              <a:t>else if ( expression2 ) {</a:t>
            </a:r>
          </a:p>
          <a:p>
            <a:pPr marL="0" indent="0">
              <a:buNone/>
            </a:pPr>
            <a:r>
              <a:rPr lang="en-CA" dirty="0" smtClean="0"/>
              <a:t>     ...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r>
              <a:rPr lang="en-CA" dirty="0" smtClean="0"/>
              <a:t>else {</a:t>
            </a:r>
          </a:p>
          <a:p>
            <a:pPr marL="0" indent="0">
              <a:buNone/>
            </a:pPr>
            <a:r>
              <a:rPr lang="en-CA" dirty="0" smtClean="0"/>
              <a:t>     ...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049000" y="509716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374268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8982"/>
            <a:ext cx="4378036" cy="59990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200" dirty="0" smtClean="0"/>
          </a:p>
          <a:p>
            <a:pPr marL="0" indent="0">
              <a:buNone/>
            </a:pPr>
            <a:r>
              <a:rPr lang="en-CA" sz="3200" dirty="0" smtClean="0"/>
              <a:t>switch ( expression ) {</a:t>
            </a:r>
            <a:br>
              <a:rPr lang="en-CA" sz="3200" dirty="0" smtClean="0"/>
            </a:br>
            <a:r>
              <a:rPr lang="en-CA" sz="3200" dirty="0" smtClean="0"/>
              <a:t>    case a:</a:t>
            </a:r>
            <a:br>
              <a:rPr lang="en-CA" sz="3200" dirty="0" smtClean="0"/>
            </a:br>
            <a:r>
              <a:rPr lang="en-CA" sz="3200" dirty="0" smtClean="0"/>
              <a:t>        ...</a:t>
            </a:r>
            <a:br>
              <a:rPr lang="en-CA" sz="3200" dirty="0" smtClean="0"/>
            </a:br>
            <a:r>
              <a:rPr lang="en-CA" sz="3200" dirty="0" smtClean="0"/>
              <a:t>        break;</a:t>
            </a:r>
            <a:br>
              <a:rPr lang="en-CA" sz="3200" dirty="0" smtClean="0"/>
            </a:br>
            <a:r>
              <a:rPr lang="en-CA" sz="3200" dirty="0" smtClean="0"/>
              <a:t>    case b:</a:t>
            </a:r>
            <a:br>
              <a:rPr lang="en-CA" sz="3200" dirty="0" smtClean="0"/>
            </a:br>
            <a:r>
              <a:rPr lang="en-CA" sz="3200" dirty="0" smtClean="0"/>
              <a:t>        ...</a:t>
            </a:r>
            <a:br>
              <a:rPr lang="en-CA" sz="3200" dirty="0" smtClean="0"/>
            </a:br>
            <a:r>
              <a:rPr lang="en-CA" sz="3200" dirty="0" smtClean="0"/>
              <a:t>        break;</a:t>
            </a:r>
            <a:br>
              <a:rPr lang="en-CA" sz="3200" dirty="0" smtClean="0"/>
            </a:br>
            <a:r>
              <a:rPr lang="en-CA" sz="3200" dirty="0" smtClean="0"/>
              <a:t>    default:</a:t>
            </a:r>
            <a:br>
              <a:rPr lang="en-CA" sz="3200" dirty="0" smtClean="0"/>
            </a:br>
            <a:r>
              <a:rPr lang="en-CA" sz="3200" dirty="0" smtClean="0"/>
              <a:t>        ...</a:t>
            </a:r>
            <a:br>
              <a:rPr lang="en-CA" sz="3200" dirty="0" smtClean="0"/>
            </a:br>
            <a:r>
              <a:rPr lang="en-CA" sz="3200" dirty="0" smtClean="0"/>
              <a:t>}</a:t>
            </a:r>
          </a:p>
          <a:p>
            <a:pPr marL="0" indent="0">
              <a:buNone/>
            </a:pPr>
            <a:endParaRPr lang="en-CA" sz="3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67944" y="858982"/>
            <a:ext cx="4987637" cy="5999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CA" sz="32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 smtClean="0"/>
              <a:t>if ( expression === a ) {</a:t>
            </a:r>
            <a:br>
              <a:rPr lang="en-CA" sz="3200" dirty="0" smtClean="0"/>
            </a:br>
            <a:r>
              <a:rPr lang="en-CA" sz="3200" dirty="0" smtClean="0"/>
              <a:t>        ...</a:t>
            </a:r>
            <a:br>
              <a:rPr lang="en-CA" sz="3200" dirty="0" smtClean="0"/>
            </a:br>
            <a:r>
              <a:rPr lang="en-CA" sz="3200" dirty="0" smtClean="0"/>
              <a:t>}</a:t>
            </a:r>
            <a:br>
              <a:rPr lang="en-CA" sz="3200" dirty="0" smtClean="0"/>
            </a:br>
            <a:r>
              <a:rPr lang="en-CA" sz="3200" dirty="0" smtClean="0"/>
              <a:t>else if ( expression === b ) {</a:t>
            </a:r>
            <a:br>
              <a:rPr lang="en-CA" sz="3200" dirty="0" smtClean="0"/>
            </a:br>
            <a:r>
              <a:rPr lang="en-CA" sz="3200" dirty="0" smtClean="0"/>
              <a:t>        ...</a:t>
            </a:r>
            <a:br>
              <a:rPr lang="en-CA" sz="3200" dirty="0" smtClean="0"/>
            </a:br>
            <a:r>
              <a:rPr lang="en-CA" sz="3200" dirty="0" smtClean="0"/>
              <a:t>}</a:t>
            </a:r>
            <a:br>
              <a:rPr lang="en-CA" sz="3200" dirty="0" smtClean="0"/>
            </a:br>
            <a:r>
              <a:rPr lang="en-CA" sz="3200" dirty="0" smtClean="0"/>
              <a:t>else {</a:t>
            </a:r>
            <a:br>
              <a:rPr lang="en-CA" sz="3200" dirty="0" smtClean="0"/>
            </a:br>
            <a:r>
              <a:rPr lang="en-CA" sz="3200" dirty="0" smtClean="0"/>
              <a:t>        ...</a:t>
            </a:r>
            <a:br>
              <a:rPr lang="en-CA" sz="3200" dirty="0" smtClean="0"/>
            </a:br>
            <a:r>
              <a:rPr lang="en-CA" sz="3200" dirty="0" smtClean="0"/>
              <a:t>}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3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95671" y="460452"/>
            <a:ext cx="8328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dirty="0" err="1" smtClean="0"/>
              <a:t>Ces</a:t>
            </a:r>
            <a:r>
              <a:rPr lang="en-CA" sz="2800" dirty="0" smtClean="0"/>
              <a:t> </a:t>
            </a:r>
            <a:r>
              <a:rPr lang="en-CA" sz="2800" dirty="0" err="1" smtClean="0"/>
              <a:t>deux</a:t>
            </a:r>
            <a:r>
              <a:rPr lang="en-CA" sz="2800" dirty="0" smtClean="0"/>
              <a:t> bouts de code </a:t>
            </a:r>
            <a:r>
              <a:rPr lang="en-CA" sz="2800" dirty="0" err="1" smtClean="0"/>
              <a:t>sont</a:t>
            </a:r>
            <a:r>
              <a:rPr lang="en-CA" sz="2800" dirty="0" smtClean="0"/>
              <a:t> (</a:t>
            </a:r>
            <a:r>
              <a:rPr lang="en-CA" sz="2800" dirty="0" err="1" smtClean="0"/>
              <a:t>presque</a:t>
            </a:r>
            <a:r>
              <a:rPr lang="en-CA" sz="2800" dirty="0" smtClean="0"/>
              <a:t>) </a:t>
            </a:r>
            <a:r>
              <a:rPr lang="en-CA" sz="2800" dirty="0" err="1" smtClean="0"/>
              <a:t>équivalents</a:t>
            </a:r>
            <a:r>
              <a:rPr lang="en-CA" sz="2800" dirty="0" smtClean="0"/>
              <a:t> :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3376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for ( statement1; statement2; statement3 ) {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body;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...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équivalent</a:t>
            </a:r>
            <a:r>
              <a:rPr lang="en-CA" dirty="0" smtClean="0"/>
              <a:t> à ...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statement1;</a:t>
            </a:r>
          </a:p>
          <a:p>
            <a:pPr marL="0" indent="0">
              <a:buNone/>
            </a:pPr>
            <a:r>
              <a:rPr lang="en-CA" dirty="0" smtClean="0"/>
              <a:t>while ( statement2 ) {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body;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statement3;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049000" y="509716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5611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09" y="231913"/>
            <a:ext cx="11082130" cy="1729409"/>
          </a:xfrm>
        </p:spPr>
        <p:txBody>
          <a:bodyPr/>
          <a:lstStyle/>
          <a:p>
            <a:pPr marL="0" indent="0">
              <a:buNone/>
            </a:pPr>
            <a:r>
              <a:rPr lang="en-CA" dirty="0" err="1" smtClean="0"/>
              <a:t>Dans</a:t>
            </a:r>
            <a:r>
              <a:rPr lang="en-CA" dirty="0" smtClean="0"/>
              <a:t> un </a:t>
            </a:r>
            <a:r>
              <a:rPr lang="en-CA" dirty="0" err="1" smtClean="0"/>
              <a:t>fureteur</a:t>
            </a:r>
            <a:r>
              <a:rPr lang="en-CA" dirty="0" smtClean="0"/>
              <a:t> web, </a:t>
            </a:r>
            <a:r>
              <a:rPr lang="en-CA" dirty="0" err="1" smtClean="0"/>
              <a:t>malheureusement</a:t>
            </a:r>
            <a:r>
              <a:rPr lang="en-CA" dirty="0" smtClean="0"/>
              <a:t>, le scope global </a:t>
            </a:r>
            <a:r>
              <a:rPr lang="en-CA" dirty="0" err="1" smtClean="0"/>
              <a:t>ou</a:t>
            </a:r>
            <a:r>
              <a:rPr lang="en-CA" dirty="0" smtClean="0"/>
              <a:t> objet global (qui </a:t>
            </a:r>
            <a:r>
              <a:rPr lang="en-CA" dirty="0" err="1" smtClean="0"/>
              <a:t>s'appelle</a:t>
            </a:r>
            <a:r>
              <a:rPr lang="en-CA" dirty="0" smtClean="0"/>
              <a:t> window)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partagé</a:t>
            </a:r>
            <a:r>
              <a:rPr lang="en-CA" dirty="0" smtClean="0"/>
              <a:t> entre "tout le monde" (variables </a:t>
            </a:r>
            <a:r>
              <a:rPr lang="en-CA" dirty="0" err="1" smtClean="0"/>
              <a:t>prédéfinies</a:t>
            </a:r>
            <a:r>
              <a:rPr lang="en-CA" dirty="0"/>
              <a:t> </a:t>
            </a:r>
            <a:r>
              <a:rPr lang="en-CA" dirty="0" smtClean="0"/>
              <a:t>par le </a:t>
            </a:r>
            <a:r>
              <a:rPr lang="en-CA" dirty="0" err="1" smtClean="0"/>
              <a:t>fureteur</a:t>
            </a:r>
            <a:r>
              <a:rPr lang="en-CA" dirty="0" smtClean="0"/>
              <a:t>, et variables </a:t>
            </a:r>
            <a:r>
              <a:rPr lang="en-CA" dirty="0" err="1" smtClean="0"/>
              <a:t>globales</a:t>
            </a:r>
            <a:r>
              <a:rPr lang="en-CA" dirty="0" smtClean="0"/>
              <a:t> </a:t>
            </a:r>
            <a:r>
              <a:rPr lang="en-CA" dirty="0" err="1" smtClean="0"/>
              <a:t>définies</a:t>
            </a:r>
            <a:r>
              <a:rPr lang="en-CA" dirty="0" smtClean="0"/>
              <a:t> par des </a:t>
            </a:r>
            <a:r>
              <a:rPr lang="en-CA" dirty="0" err="1" smtClean="0"/>
              <a:t>librairies</a:t>
            </a:r>
            <a:r>
              <a:rPr lang="en-CA" dirty="0" smtClean="0"/>
              <a:t>).  </a:t>
            </a:r>
            <a:r>
              <a:rPr lang="en-CA" dirty="0" err="1" smtClean="0"/>
              <a:t>Vous</a:t>
            </a:r>
            <a:r>
              <a:rPr lang="en-CA" dirty="0" smtClean="0"/>
              <a:t> </a:t>
            </a:r>
            <a:r>
              <a:rPr lang="en-CA" dirty="0" err="1" smtClean="0"/>
              <a:t>pouvez</a:t>
            </a:r>
            <a:r>
              <a:rPr lang="en-CA" dirty="0" smtClean="0"/>
              <a:t> </a:t>
            </a:r>
            <a:r>
              <a:rPr lang="en-CA" dirty="0" err="1" smtClean="0"/>
              <a:t>vérifiez</a:t>
            </a:r>
            <a:r>
              <a:rPr lang="en-CA" dirty="0" smtClean="0"/>
              <a:t> </a:t>
            </a:r>
            <a:r>
              <a:rPr lang="en-CA" dirty="0" err="1" smtClean="0"/>
              <a:t>ainsi</a:t>
            </a:r>
            <a:r>
              <a:rPr lang="en-CA" dirty="0" smtClean="0"/>
              <a:t> 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96" y="1877049"/>
            <a:ext cx="7972425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6" y="5214319"/>
            <a:ext cx="7924800" cy="82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3304" y="4844987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(... </a:t>
            </a:r>
            <a:r>
              <a:rPr lang="en-CA" dirty="0" err="1" smtClean="0"/>
              <a:t>une</a:t>
            </a:r>
            <a:r>
              <a:rPr lang="en-CA" dirty="0" smtClean="0"/>
              <a:t> immense </a:t>
            </a:r>
            <a:r>
              <a:rPr lang="en-CA" dirty="0" err="1" smtClean="0"/>
              <a:t>liste</a:t>
            </a:r>
            <a:r>
              <a:rPr lang="en-CA" dirty="0" smtClean="0"/>
              <a:t> de </a:t>
            </a:r>
            <a:r>
              <a:rPr lang="en-CA" dirty="0" err="1" smtClean="0"/>
              <a:t>membres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window ...)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3094382" y="1839469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◀ la variable </a:t>
            </a:r>
            <a:r>
              <a:rPr lang="en-CA" dirty="0" err="1" smtClean="0"/>
              <a:t>zeebra</a:t>
            </a:r>
            <a:r>
              <a:rPr lang="en-CA" dirty="0" smtClean="0"/>
              <a:t> </a:t>
            </a:r>
            <a:r>
              <a:rPr lang="en-CA" dirty="0" err="1" smtClean="0"/>
              <a:t>n'est</a:t>
            </a:r>
            <a:r>
              <a:rPr lang="en-CA" dirty="0" smtClean="0"/>
              <a:t> pas </a:t>
            </a:r>
            <a:r>
              <a:rPr lang="en-CA" dirty="0" err="1" smtClean="0"/>
              <a:t>définie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68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1325563"/>
          </a:xfrm>
        </p:spPr>
        <p:txBody>
          <a:bodyPr/>
          <a:lstStyle/>
          <a:p>
            <a:r>
              <a:rPr lang="en-CA" dirty="0" smtClean="0"/>
              <a:t>Java vs JavaScript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560"/>
            <a:ext cx="10515600" cy="5029199"/>
          </a:xfrm>
        </p:spPr>
        <p:txBody>
          <a:bodyPr>
            <a:normAutofit/>
          </a:bodyPr>
          <a:lstStyle/>
          <a:p>
            <a:r>
              <a:rPr lang="en-CA" dirty="0" smtClean="0"/>
              <a:t>"When </a:t>
            </a:r>
            <a:r>
              <a:rPr lang="en-CA" b="1" dirty="0" smtClean="0"/>
              <a:t>Java applets failed</a:t>
            </a:r>
            <a:r>
              <a:rPr lang="en-CA" dirty="0" smtClean="0"/>
              <a:t>, JavaScript became the 'Language of the Web' by default. [...] It is unfortunate that </a:t>
            </a:r>
            <a:r>
              <a:rPr lang="en-CA" b="1" dirty="0" smtClean="0"/>
              <a:t>Java failed</a:t>
            </a:r>
            <a:r>
              <a:rPr lang="en-CA" dirty="0" smtClean="0"/>
              <a:t> [as a language for web browsers]"</a:t>
            </a:r>
          </a:p>
          <a:p>
            <a:r>
              <a:rPr lang="en-CA" dirty="0" smtClean="0"/>
              <a:t>"JavaScript is the only language that is found in all browsers. [...] JavaScript is flourishing"</a:t>
            </a:r>
          </a:p>
          <a:p>
            <a:r>
              <a:rPr lang="en-CA" dirty="0" smtClean="0"/>
              <a:t>"In JavaScript, there is a beautiful, elegant, highly expressive language that is buried under a steaming pile of good intentions and blunders. [...It is] one of the most popular languages [...and] one of the most despised"</a:t>
            </a:r>
          </a:p>
          <a:p>
            <a:r>
              <a:rPr lang="en-CA" dirty="0" smtClean="0"/>
              <a:t>Source: Douglas </a:t>
            </a:r>
            <a:r>
              <a:rPr lang="en-CA" dirty="0" err="1" smtClean="0"/>
              <a:t>Crockford</a:t>
            </a:r>
            <a:r>
              <a:rPr lang="en-CA" dirty="0" smtClean="0"/>
              <a:t>, "JavaScript: The Good Parts", 2008, O'Reilly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924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63" y="4962395"/>
            <a:ext cx="8496300" cy="17811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09" y="1089583"/>
            <a:ext cx="7924800" cy="3486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917" y="708440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(... </a:t>
            </a:r>
            <a:r>
              <a:rPr lang="en-CA" dirty="0" err="1" smtClean="0"/>
              <a:t>une</a:t>
            </a:r>
            <a:r>
              <a:rPr lang="en-CA" dirty="0" smtClean="0"/>
              <a:t> immense </a:t>
            </a:r>
            <a:r>
              <a:rPr lang="en-CA" dirty="0" err="1" smtClean="0"/>
              <a:t>liste</a:t>
            </a:r>
            <a:r>
              <a:rPr lang="en-CA" dirty="0" smtClean="0"/>
              <a:t> de </a:t>
            </a:r>
            <a:r>
              <a:rPr lang="en-CA" dirty="0" err="1" smtClean="0"/>
              <a:t>membres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window ...)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09" y="231913"/>
            <a:ext cx="11082130" cy="496957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... </a:t>
            </a:r>
            <a:r>
              <a:rPr lang="en-CA" dirty="0" err="1" smtClean="0"/>
              <a:t>maintenant</a:t>
            </a:r>
            <a:r>
              <a:rPr lang="en-CA" dirty="0" smtClean="0"/>
              <a:t>, on </a:t>
            </a:r>
            <a:r>
              <a:rPr lang="en-CA" dirty="0" err="1" smtClean="0"/>
              <a:t>définit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variable </a:t>
            </a:r>
            <a:r>
              <a:rPr lang="en-CA" dirty="0" err="1" smtClean="0"/>
              <a:t>dans</a:t>
            </a:r>
            <a:r>
              <a:rPr lang="en-CA" dirty="0" smtClean="0"/>
              <a:t> le scope global :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6977891" y="5668316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◀ voilà </a:t>
            </a:r>
            <a:r>
              <a:rPr lang="en-CA" dirty="0" err="1" smtClean="0">
                <a:solidFill>
                  <a:srgbClr val="FF0000"/>
                </a:solidFill>
              </a:rPr>
              <a:t>zeebra</a:t>
            </a:r>
            <a:r>
              <a:rPr lang="en-CA" dirty="0" smtClean="0">
                <a:solidFill>
                  <a:srgbClr val="FF0000"/>
                </a:solidFill>
              </a:rPr>
              <a:t> !!  </a:t>
            </a:r>
            <a:r>
              <a:rPr lang="en-CA" dirty="0" smtClean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0917" y="4593063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(... </a:t>
            </a:r>
            <a:r>
              <a:rPr lang="en-CA" dirty="0" err="1" smtClean="0"/>
              <a:t>une</a:t>
            </a:r>
            <a:r>
              <a:rPr lang="en-CA" dirty="0" smtClean="0"/>
              <a:t> immense </a:t>
            </a:r>
            <a:r>
              <a:rPr lang="en-CA" dirty="0" err="1" smtClean="0"/>
              <a:t>liste</a:t>
            </a:r>
            <a:r>
              <a:rPr lang="en-CA" dirty="0" smtClean="0"/>
              <a:t> de </a:t>
            </a:r>
            <a:r>
              <a:rPr lang="en-CA" dirty="0" err="1" smtClean="0"/>
              <a:t>membres</a:t>
            </a:r>
            <a:r>
              <a:rPr lang="en-CA" dirty="0" smtClean="0"/>
              <a:t> </a:t>
            </a:r>
            <a:r>
              <a:rPr lang="en-CA" dirty="0" err="1" smtClean="0"/>
              <a:t>dans</a:t>
            </a:r>
            <a:r>
              <a:rPr lang="en-CA" dirty="0" smtClean="0"/>
              <a:t> window ...)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51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09" y="231913"/>
            <a:ext cx="11082130" cy="4969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 smtClean="0"/>
              <a:t>... </a:t>
            </a:r>
            <a:r>
              <a:rPr lang="en-CA" dirty="0" err="1" smtClean="0"/>
              <a:t>évidemment</a:t>
            </a:r>
            <a:r>
              <a:rPr lang="en-CA" dirty="0" smtClean="0"/>
              <a:t>, </a:t>
            </a:r>
            <a:r>
              <a:rPr lang="en-CA" dirty="0" err="1" smtClean="0"/>
              <a:t>il</a:t>
            </a:r>
            <a:r>
              <a:rPr lang="en-CA" dirty="0" smtClean="0"/>
              <a:t> y a un potential pour des collisions de </a:t>
            </a:r>
            <a:r>
              <a:rPr lang="en-CA" dirty="0" err="1" smtClean="0"/>
              <a:t>noms</a:t>
            </a:r>
            <a:r>
              <a:rPr lang="en-CA" dirty="0" smtClean="0"/>
              <a:t> de variables. À </a:t>
            </a:r>
            <a:r>
              <a:rPr lang="en-CA" dirty="0" err="1" smtClean="0"/>
              <a:t>noter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que, à </a:t>
            </a:r>
            <a:r>
              <a:rPr lang="en-CA" dirty="0" err="1" smtClean="0"/>
              <a:t>l'extérieur</a:t>
            </a:r>
            <a:r>
              <a:rPr lang="en-CA" dirty="0" smtClean="0"/>
              <a:t> des </a:t>
            </a:r>
            <a:r>
              <a:rPr lang="en-CA" dirty="0" err="1" smtClean="0"/>
              <a:t>méthodes</a:t>
            </a:r>
            <a:r>
              <a:rPr lang="en-CA" dirty="0" smtClean="0"/>
              <a:t>, le mot (this)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synonyme</a:t>
            </a:r>
            <a:r>
              <a:rPr lang="en-CA" dirty="0" smtClean="0"/>
              <a:t> pour window :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27" y="1893610"/>
            <a:ext cx="4292335" cy="198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Attention ...</a:t>
            </a:r>
            <a:endParaRPr lang="en-CA" dirty="0"/>
          </a:p>
          <a:p>
            <a:pPr marL="0" indent="0">
              <a:buNone/>
            </a:pPr>
            <a:r>
              <a:rPr lang="en-CA" b="1" dirty="0" err="1" smtClean="0">
                <a:solidFill>
                  <a:srgbClr val="00B050"/>
                </a:solidFill>
              </a:rPr>
              <a:t>var</a:t>
            </a:r>
            <a:r>
              <a:rPr lang="en-CA" dirty="0" smtClean="0"/>
              <a:t> x = 17.6; // type </a:t>
            </a:r>
            <a:r>
              <a:rPr lang="en-CA" dirty="0" err="1" smtClean="0"/>
              <a:t>implicite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...</a:t>
            </a:r>
          </a:p>
          <a:p>
            <a:pPr marL="0" indent="0">
              <a:buNone/>
            </a:pPr>
            <a:r>
              <a:rPr lang="en-CA" dirty="0" smtClean="0"/>
              <a:t>x = "dix sept"; // </a:t>
            </a:r>
            <a:r>
              <a:rPr lang="en-CA" dirty="0" err="1" smtClean="0"/>
              <a:t>changement</a:t>
            </a:r>
            <a:r>
              <a:rPr lang="en-CA" dirty="0" smtClean="0"/>
              <a:t> de type </a:t>
            </a:r>
            <a:r>
              <a:rPr lang="en-CA" dirty="0" err="1" smtClean="0"/>
              <a:t>implicite</a:t>
            </a:r>
            <a:r>
              <a:rPr lang="en-CA" dirty="0" smtClean="0"/>
              <a:t>: </a:t>
            </a:r>
            <a:r>
              <a:rPr lang="en-CA" dirty="0" err="1" smtClean="0"/>
              <a:t>aucun</a:t>
            </a:r>
            <a:r>
              <a:rPr lang="en-CA" dirty="0" smtClean="0"/>
              <a:t> warning!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Est-</a:t>
            </a:r>
            <a:r>
              <a:rPr lang="en-CA" dirty="0" err="1" smtClean="0"/>
              <a:t>ce</a:t>
            </a:r>
            <a:r>
              <a:rPr lang="en-CA" dirty="0" smtClean="0"/>
              <a:t> </a:t>
            </a:r>
            <a:r>
              <a:rPr lang="en-CA" dirty="0" err="1" smtClean="0"/>
              <a:t>que</a:t>
            </a:r>
            <a:r>
              <a:rPr lang="en-CA" dirty="0" smtClean="0"/>
              <a:t> le mot </a:t>
            </a:r>
            <a:r>
              <a:rPr lang="en-CA" b="1" dirty="0" err="1" smtClean="0">
                <a:solidFill>
                  <a:srgbClr val="00B050"/>
                </a:solidFill>
              </a:rPr>
              <a:t>var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necessaire </a:t>
            </a:r>
            <a:r>
              <a:rPr lang="en-CA" dirty="0" err="1" smtClean="0"/>
              <a:t>lorsqu'on</a:t>
            </a:r>
            <a:r>
              <a:rPr lang="en-CA" dirty="0" smtClean="0"/>
              <a:t> </a:t>
            </a:r>
            <a:r>
              <a:rPr lang="en-CA" dirty="0" err="1" smtClean="0"/>
              <a:t>définit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variable? Non, </a:t>
            </a:r>
            <a:r>
              <a:rPr lang="en-CA" dirty="0" err="1" smtClean="0"/>
              <a:t>mais</a:t>
            </a:r>
            <a:r>
              <a:rPr lang="en-CA" dirty="0" smtClean="0"/>
              <a:t> ... "If you use </a:t>
            </a:r>
            <a:r>
              <a:rPr lang="en-CA" b="1" dirty="0" err="1" smtClean="0">
                <a:solidFill>
                  <a:srgbClr val="00B050"/>
                </a:solidFill>
              </a:rPr>
              <a:t>var</a:t>
            </a:r>
            <a:r>
              <a:rPr lang="en-CA" dirty="0" smtClean="0"/>
              <a:t> the variable is declared within the scope you are in (e.g. of the function). If you don't use </a:t>
            </a:r>
            <a:r>
              <a:rPr lang="en-CA" b="1" dirty="0" err="1" smtClean="0">
                <a:solidFill>
                  <a:srgbClr val="00B050"/>
                </a:solidFill>
              </a:rPr>
              <a:t>var</a:t>
            </a:r>
            <a:r>
              <a:rPr lang="en-CA" dirty="0" smtClean="0"/>
              <a:t>, the variable bubbles up through the layers of scope until it encounters a variable by the given name or the global object (window, if you are doing it in the browser), where it then attaches. It is then very similar to a global variable. [...] This is [...] one of the most dangerous issues with </a:t>
            </a:r>
            <a:r>
              <a:rPr lang="en-CA" dirty="0" err="1" smtClean="0"/>
              <a:t>javascript</a:t>
            </a:r>
            <a:r>
              <a:rPr lang="en-CA" dirty="0" smtClean="0"/>
              <a:t> [...] it's easy to forget </a:t>
            </a:r>
            <a:r>
              <a:rPr lang="en-CA" b="1" dirty="0" err="1" smtClean="0">
                <a:solidFill>
                  <a:srgbClr val="00B050"/>
                </a:solidFill>
              </a:rPr>
              <a:t>var</a:t>
            </a:r>
            <a:r>
              <a:rPr lang="en-CA" dirty="0" smtClean="0"/>
              <a:t> and have by accident a common variable name bound to the global object. This produces weird and difficult to debug behavior."</a:t>
            </a:r>
            <a:br>
              <a:rPr lang="en-CA" dirty="0" smtClean="0"/>
            </a:br>
            <a:r>
              <a:rPr lang="en-CA" dirty="0" smtClean="0"/>
              <a:t>-- </a:t>
            </a:r>
            <a:r>
              <a:rPr lang="en-CA" dirty="0" smtClean="0">
                <a:hlinkClick r:id="rId2"/>
              </a:rPr>
              <a:t>http://stackoverflow.com/questions/2485423/is-using-var-to-declare-variables-optional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9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894080"/>
            <a:ext cx="3637280" cy="477520"/>
          </a:xfrm>
          <a:prstGeom prst="rect">
            <a:avLst/>
          </a:prstGeom>
          <a:solidFill>
            <a:srgbClr val="00B0F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904240" y="1824644"/>
            <a:ext cx="731520" cy="517236"/>
          </a:xfrm>
          <a:prstGeom prst="rect">
            <a:avLst/>
          </a:prstGeom>
          <a:solidFill>
            <a:srgbClr val="00B0F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824182" y="1824644"/>
            <a:ext cx="1518458" cy="517236"/>
          </a:xfrm>
          <a:prstGeom prst="rect">
            <a:avLst/>
          </a:prstGeom>
          <a:solidFill>
            <a:srgbClr val="00B0F0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9611360" y="91440"/>
            <a:ext cx="202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property</a:t>
            </a:r>
            <a:endParaRPr lang="en-C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9611360" y="716280"/>
            <a:ext cx="202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name</a:t>
            </a:r>
            <a:endParaRPr lang="en-C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9611360" y="1341120"/>
            <a:ext cx="202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value</a:t>
            </a:r>
            <a:endParaRPr lang="en-CA" sz="3600" dirty="0"/>
          </a:p>
        </p:txBody>
      </p:sp>
      <p:sp>
        <p:nvSpPr>
          <p:cNvPr id="32" name="Freeform 31"/>
          <p:cNvSpPr/>
          <p:nvPr/>
        </p:nvSpPr>
        <p:spPr>
          <a:xfrm>
            <a:off x="2976880" y="436880"/>
            <a:ext cx="6482080" cy="436880"/>
          </a:xfrm>
          <a:custGeom>
            <a:avLst/>
            <a:gdLst>
              <a:gd name="connsiteX0" fmla="*/ 0 w 6482080"/>
              <a:gd name="connsiteY0" fmla="*/ 436880 h 436880"/>
              <a:gd name="connsiteX1" fmla="*/ 335280 w 6482080"/>
              <a:gd name="connsiteY1" fmla="*/ 0 h 436880"/>
              <a:gd name="connsiteX2" fmla="*/ 6482080 w 6482080"/>
              <a:gd name="connsiteY2" fmla="*/ 1016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2080" h="436880">
                <a:moveTo>
                  <a:pt x="0" y="436880"/>
                </a:moveTo>
                <a:lnTo>
                  <a:pt x="335280" y="0"/>
                </a:lnTo>
                <a:lnTo>
                  <a:pt x="6482080" y="1016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Freeform 32"/>
          <p:cNvSpPr/>
          <p:nvPr/>
        </p:nvSpPr>
        <p:spPr>
          <a:xfrm>
            <a:off x="2580640" y="1727200"/>
            <a:ext cx="6979920" cy="843280"/>
          </a:xfrm>
          <a:custGeom>
            <a:avLst/>
            <a:gdLst>
              <a:gd name="connsiteX0" fmla="*/ 0 w 6979920"/>
              <a:gd name="connsiteY0" fmla="*/ 609600 h 843280"/>
              <a:gd name="connsiteX1" fmla="*/ 182880 w 6979920"/>
              <a:gd name="connsiteY1" fmla="*/ 843280 h 843280"/>
              <a:gd name="connsiteX2" fmla="*/ 4450080 w 6979920"/>
              <a:gd name="connsiteY2" fmla="*/ 833120 h 843280"/>
              <a:gd name="connsiteX3" fmla="*/ 5252720 w 6979920"/>
              <a:gd name="connsiteY3" fmla="*/ 0 h 843280"/>
              <a:gd name="connsiteX4" fmla="*/ 6979920 w 6979920"/>
              <a:gd name="connsiteY4" fmla="*/ 1016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920" h="843280">
                <a:moveTo>
                  <a:pt x="0" y="609600"/>
                </a:moveTo>
                <a:lnTo>
                  <a:pt x="182880" y="843280"/>
                </a:lnTo>
                <a:lnTo>
                  <a:pt x="4450080" y="833120"/>
                </a:lnTo>
                <a:lnTo>
                  <a:pt x="5252720" y="0"/>
                </a:lnTo>
                <a:lnTo>
                  <a:pt x="6979920" y="1016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Freeform 33"/>
          <p:cNvSpPr/>
          <p:nvPr/>
        </p:nvSpPr>
        <p:spPr>
          <a:xfrm>
            <a:off x="1280160" y="1097280"/>
            <a:ext cx="8239760" cy="1605280"/>
          </a:xfrm>
          <a:custGeom>
            <a:avLst/>
            <a:gdLst>
              <a:gd name="connsiteX0" fmla="*/ 0 w 8239760"/>
              <a:gd name="connsiteY0" fmla="*/ 1249680 h 1605280"/>
              <a:gd name="connsiteX1" fmla="*/ 325120 w 8239760"/>
              <a:gd name="connsiteY1" fmla="*/ 1605280 h 1605280"/>
              <a:gd name="connsiteX2" fmla="*/ 6329680 w 8239760"/>
              <a:gd name="connsiteY2" fmla="*/ 1584960 h 1605280"/>
              <a:gd name="connsiteX3" fmla="*/ 7782560 w 8239760"/>
              <a:gd name="connsiteY3" fmla="*/ 0 h 1605280"/>
              <a:gd name="connsiteX4" fmla="*/ 8239760 w 8239760"/>
              <a:gd name="connsiteY4" fmla="*/ 0 h 16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39760" h="1605280">
                <a:moveTo>
                  <a:pt x="0" y="1249680"/>
                </a:moveTo>
                <a:lnTo>
                  <a:pt x="325120" y="1605280"/>
                </a:lnTo>
                <a:lnTo>
                  <a:pt x="6329680" y="1584960"/>
                </a:lnTo>
                <a:lnTo>
                  <a:pt x="7782560" y="0"/>
                </a:lnTo>
                <a:lnTo>
                  <a:pt x="8239760" y="0"/>
                </a:lnTo>
              </a:path>
            </a:pathLst>
          </a:custGeom>
          <a:noFill/>
          <a:ln w="38100">
            <a:solidFill>
              <a:srgbClr val="00B0F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smtClean="0">
                <a:solidFill>
                  <a:srgbClr val="00B050"/>
                </a:solidFill>
              </a:rPr>
              <a:t>Object</a:t>
            </a:r>
          </a:p>
          <a:p>
            <a:pPr marL="0" indent="0">
              <a:buNone/>
            </a:pPr>
            <a:r>
              <a:rPr lang="en-CA" b="1" dirty="0" smtClean="0"/>
              <a:t>continent1 = {</a:t>
            </a:r>
          </a:p>
          <a:p>
            <a:pPr marL="0" indent="0">
              <a:buNone/>
            </a:pPr>
            <a:r>
              <a:rPr lang="en-CA" b="1" dirty="0"/>
              <a:t> </a:t>
            </a:r>
            <a:r>
              <a:rPr lang="en-CA" b="1" dirty="0" smtClean="0"/>
              <a:t>    name </a:t>
            </a:r>
            <a:r>
              <a:rPr lang="en-CA" b="1" dirty="0" smtClean="0">
                <a:solidFill>
                  <a:srgbClr val="00B050"/>
                </a:solidFill>
              </a:rPr>
              <a:t>:</a:t>
            </a:r>
            <a:r>
              <a:rPr lang="en-CA" b="1" dirty="0" smtClean="0"/>
              <a:t> "North America"</a:t>
            </a:r>
            <a:r>
              <a:rPr lang="en-CA" b="1" dirty="0" smtClean="0">
                <a:solidFill>
                  <a:srgbClr val="00B050"/>
                </a:solidFill>
              </a:rPr>
              <a:t>,</a:t>
            </a:r>
          </a:p>
          <a:p>
            <a:pPr marL="0" indent="0">
              <a:buNone/>
            </a:pPr>
            <a:r>
              <a:rPr lang="en-CA" b="1" dirty="0"/>
              <a:t> </a:t>
            </a:r>
            <a:r>
              <a:rPr lang="en-CA" b="1" dirty="0" smtClean="0"/>
              <a:t>    population </a:t>
            </a:r>
            <a:r>
              <a:rPr lang="en-CA" b="1" dirty="0" smtClean="0">
                <a:solidFill>
                  <a:srgbClr val="00B050"/>
                </a:solidFill>
              </a:rPr>
              <a:t>:</a:t>
            </a:r>
            <a:r>
              <a:rPr lang="en-CA" b="1" dirty="0" smtClean="0"/>
              <a:t> 530000000</a:t>
            </a:r>
            <a:r>
              <a:rPr lang="en-CA" b="1" dirty="0" smtClean="0">
                <a:solidFill>
                  <a:srgbClr val="00B050"/>
                </a:solidFill>
              </a:rPr>
              <a:t>,</a:t>
            </a:r>
            <a:r>
              <a:rPr lang="en-CA" b="1" dirty="0" smtClean="0"/>
              <a:t> // 530 million</a:t>
            </a:r>
          </a:p>
          <a:p>
            <a:pPr marL="0" indent="0">
              <a:buNone/>
            </a:pPr>
            <a:r>
              <a:rPr lang="en-CA" b="1" dirty="0" smtClean="0"/>
              <a:t>     area </a:t>
            </a:r>
            <a:r>
              <a:rPr lang="en-CA" b="1" dirty="0" smtClean="0">
                <a:solidFill>
                  <a:srgbClr val="00B050"/>
                </a:solidFill>
              </a:rPr>
              <a:t>:</a:t>
            </a:r>
            <a:r>
              <a:rPr lang="en-CA" b="1" dirty="0" smtClean="0"/>
              <a:t> 24709000 // </a:t>
            </a:r>
            <a:r>
              <a:rPr lang="en-CA" b="1" dirty="0" err="1" smtClean="0"/>
              <a:t>en</a:t>
            </a:r>
            <a:r>
              <a:rPr lang="en-CA" b="1" dirty="0" smtClean="0"/>
              <a:t> km2</a:t>
            </a:r>
          </a:p>
          <a:p>
            <a:pPr marL="0" indent="0">
              <a:buNone/>
            </a:pPr>
            <a:r>
              <a:rPr lang="en-CA" b="1" dirty="0" smtClean="0"/>
              <a:t>};</a:t>
            </a:r>
          </a:p>
          <a:p>
            <a:pPr marL="0" indent="0">
              <a:buNone/>
            </a:pPr>
            <a:r>
              <a:rPr lang="en-CA" dirty="0" smtClean="0"/>
              <a:t>continent1</a:t>
            </a:r>
            <a:r>
              <a:rPr lang="en-CA" b="1" dirty="0" smtClean="0">
                <a:solidFill>
                  <a:srgbClr val="00B050"/>
                </a:solidFill>
              </a:rPr>
              <a:t>.</a:t>
            </a:r>
            <a:r>
              <a:rPr lang="en-CA" dirty="0" smtClean="0"/>
              <a:t>name === "North America" // </a:t>
            </a:r>
            <a:r>
              <a:rPr lang="en-CA" dirty="0" err="1" smtClean="0"/>
              <a:t>comme</a:t>
            </a:r>
            <a:r>
              <a:rPr lang="en-CA" dirty="0" smtClean="0"/>
              <a:t> un objet Java</a:t>
            </a:r>
          </a:p>
          <a:p>
            <a:pPr marL="0" indent="0">
              <a:buNone/>
            </a:pPr>
            <a:r>
              <a:rPr lang="en-CA" dirty="0" smtClean="0"/>
              <a:t>continent1</a:t>
            </a:r>
            <a:r>
              <a:rPr lang="en-CA" b="1" dirty="0" smtClean="0">
                <a:solidFill>
                  <a:srgbClr val="00B050"/>
                </a:solidFill>
              </a:rPr>
              <a:t>["</a:t>
            </a:r>
            <a:r>
              <a:rPr lang="en-CA" dirty="0" smtClean="0"/>
              <a:t>name</a:t>
            </a:r>
            <a:r>
              <a:rPr lang="en-CA" b="1" dirty="0" smtClean="0">
                <a:solidFill>
                  <a:srgbClr val="00B050"/>
                </a:solidFill>
              </a:rPr>
              <a:t>"]</a:t>
            </a:r>
            <a:r>
              <a:rPr lang="en-CA" dirty="0" smtClean="0"/>
              <a:t> === "North America" // </a:t>
            </a:r>
            <a:r>
              <a:rPr lang="en-CA" dirty="0" err="1" smtClean="0"/>
              <a:t>comme</a:t>
            </a:r>
            <a:r>
              <a:rPr lang="en-CA" dirty="0" smtClean="0"/>
              <a:t> un </a:t>
            </a:r>
            <a:r>
              <a:rPr lang="en-CA" dirty="0" err="1" smtClean="0"/>
              <a:t>dictionnaire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On </a:t>
            </a:r>
            <a:r>
              <a:rPr lang="en-CA" dirty="0" err="1" smtClean="0"/>
              <a:t>peut</a:t>
            </a:r>
            <a:r>
              <a:rPr lang="en-CA" dirty="0" smtClean="0"/>
              <a:t> </a:t>
            </a:r>
            <a:r>
              <a:rPr lang="en-CA" dirty="0" err="1" smtClean="0"/>
              <a:t>rajouter</a:t>
            </a:r>
            <a:r>
              <a:rPr lang="en-CA" dirty="0" smtClean="0"/>
              <a:t> des </a:t>
            </a:r>
            <a:r>
              <a:rPr lang="en-CA" dirty="0" err="1" smtClean="0"/>
              <a:t>propriétés</a:t>
            </a:r>
            <a:r>
              <a:rPr lang="en-CA" dirty="0" smtClean="0"/>
              <a:t> de </a:t>
            </a:r>
            <a:r>
              <a:rPr lang="en-CA" dirty="0" err="1" smtClean="0"/>
              <a:t>façon</a:t>
            </a:r>
            <a:r>
              <a:rPr lang="en-CA" dirty="0" smtClean="0"/>
              <a:t> </a:t>
            </a:r>
            <a:r>
              <a:rPr lang="en-CA" dirty="0" err="1" smtClean="0"/>
              <a:t>dynamique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continent1.populationDensity = continent1.population / continent1.area;</a:t>
            </a:r>
          </a:p>
          <a:p>
            <a:pPr marL="0" indent="0">
              <a:buNone/>
            </a:pPr>
            <a:r>
              <a:rPr lang="en-CA" dirty="0" smtClean="0"/>
              <a:t>continent1.populationDensity === 21.449674207778543</a:t>
            </a:r>
          </a:p>
          <a:p>
            <a:pPr marL="0" indent="0">
              <a:buNone/>
            </a:pPr>
            <a:r>
              <a:rPr lang="en-CA" dirty="0" smtClean="0"/>
              <a:t>// On </a:t>
            </a:r>
            <a:r>
              <a:rPr lang="en-CA" dirty="0" err="1" smtClean="0"/>
              <a:t>peut</a:t>
            </a:r>
            <a:r>
              <a:rPr lang="en-CA" dirty="0" smtClean="0"/>
              <a:t> </a:t>
            </a:r>
            <a:r>
              <a:rPr lang="en-CA" dirty="0" err="1" smtClean="0"/>
              <a:t>enlever</a:t>
            </a:r>
            <a:r>
              <a:rPr lang="en-CA" dirty="0" smtClean="0"/>
              <a:t> des </a:t>
            </a:r>
            <a:r>
              <a:rPr lang="en-CA" dirty="0" err="1" smtClean="0"/>
              <a:t>propriétés</a:t>
            </a:r>
            <a:endParaRPr lang="en-CA" dirty="0" smtClean="0"/>
          </a:p>
          <a:p>
            <a:pPr marL="0" indent="0">
              <a:buNone/>
            </a:pPr>
            <a:r>
              <a:rPr lang="en-CA" b="1" dirty="0" smtClean="0">
                <a:solidFill>
                  <a:srgbClr val="00B050"/>
                </a:solidFill>
              </a:rPr>
              <a:t>delete</a:t>
            </a:r>
            <a:r>
              <a:rPr lang="en-CA" dirty="0" smtClean="0"/>
              <a:t> continent1.area;</a:t>
            </a:r>
          </a:p>
          <a:p>
            <a:pPr marL="0" indent="0">
              <a:buNone/>
            </a:pPr>
            <a:r>
              <a:rPr lang="en-CA" dirty="0" smtClean="0"/>
              <a:t>continent1.area === </a:t>
            </a:r>
            <a:r>
              <a:rPr lang="en-CA" b="1" dirty="0" smtClean="0">
                <a:solidFill>
                  <a:srgbClr val="00B050"/>
                </a:solidFill>
              </a:rPr>
              <a:t>undefined</a:t>
            </a:r>
            <a:r>
              <a:rPr lang="en-CA" dirty="0" smtClean="0"/>
              <a:t> </a:t>
            </a:r>
            <a:endParaRPr lang="en-CA" dirty="0"/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12" name="Flèche droite 3"/>
          <p:cNvSpPr/>
          <p:nvPr/>
        </p:nvSpPr>
        <p:spPr>
          <a:xfrm rot="10800000">
            <a:off x="11582400" y="655023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11049000" y="111222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13113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/>
      <p:bldP spid="7" grpId="0"/>
      <p:bldP spid="8" grpId="0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smtClean="0">
                <a:solidFill>
                  <a:srgbClr val="00B050"/>
                </a:solidFill>
              </a:rPr>
              <a:t>Array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poutine = [ "frites", "</a:t>
            </a:r>
            <a:r>
              <a:rPr lang="en-CA" dirty="0" err="1" smtClean="0"/>
              <a:t>fromage</a:t>
            </a:r>
            <a:r>
              <a:rPr lang="en-CA" dirty="0" smtClean="0"/>
              <a:t>", "sauce" ];</a:t>
            </a:r>
          </a:p>
          <a:p>
            <a:pPr marL="0" indent="0">
              <a:buNone/>
            </a:pPr>
            <a:r>
              <a:rPr lang="en-CA" dirty="0" smtClean="0"/>
              <a:t>poutine[1] === "</a:t>
            </a:r>
            <a:r>
              <a:rPr lang="en-CA" dirty="0" err="1" smtClean="0"/>
              <a:t>fromage</a:t>
            </a:r>
            <a:r>
              <a:rPr lang="en-CA" dirty="0" smtClean="0"/>
              <a:t>"</a:t>
            </a:r>
          </a:p>
          <a:p>
            <a:pPr marL="0" indent="0">
              <a:buNone/>
            </a:pPr>
            <a:r>
              <a:rPr lang="en-CA" dirty="0" err="1" smtClean="0"/>
              <a:t>poutine</a:t>
            </a:r>
            <a:r>
              <a:rPr lang="en-CA" b="1" dirty="0" err="1" smtClean="0">
                <a:solidFill>
                  <a:srgbClr val="00B050"/>
                </a:solidFill>
              </a:rPr>
              <a:t>.length</a:t>
            </a:r>
            <a:r>
              <a:rPr lang="en-CA" dirty="0" smtClean="0"/>
              <a:t> === 3</a:t>
            </a:r>
          </a:p>
          <a:p>
            <a:pPr marL="0" indent="0">
              <a:buNone/>
            </a:pPr>
            <a:r>
              <a:rPr lang="en-CA" dirty="0" smtClean="0"/>
              <a:t>poutine[4] = "bacon";   // pas de warning, </a:t>
            </a:r>
            <a:r>
              <a:rPr lang="en-CA" dirty="0" err="1" smtClean="0"/>
              <a:t>ni</a:t>
            </a:r>
            <a:r>
              <a:rPr lang="en-CA" dirty="0" smtClean="0"/>
              <a:t> </a:t>
            </a:r>
            <a:r>
              <a:rPr lang="en-CA" dirty="0" err="1" smtClean="0"/>
              <a:t>d'erreur</a:t>
            </a:r>
            <a:r>
              <a:rPr lang="en-CA" dirty="0" smtClean="0"/>
              <a:t>!</a:t>
            </a:r>
          </a:p>
          <a:p>
            <a:pPr marL="0" indent="0">
              <a:buNone/>
            </a:pPr>
            <a:r>
              <a:rPr lang="en-CA" dirty="0" smtClean="0"/>
              <a:t>poutine[4] === "bacon"</a:t>
            </a:r>
          </a:p>
          <a:p>
            <a:pPr marL="0" indent="0">
              <a:buNone/>
            </a:pPr>
            <a:r>
              <a:rPr lang="en-CA" dirty="0"/>
              <a:t>poutine[3] === undefined</a:t>
            </a:r>
          </a:p>
          <a:p>
            <a:pPr marL="0" indent="0">
              <a:buNone/>
            </a:pPr>
            <a:r>
              <a:rPr lang="en-CA" dirty="0" err="1" smtClean="0"/>
              <a:t>poutine</a:t>
            </a:r>
            <a:r>
              <a:rPr lang="en-CA" b="1" dirty="0" err="1" smtClean="0">
                <a:solidFill>
                  <a:srgbClr val="00B050"/>
                </a:solidFill>
              </a:rPr>
              <a:t>.length</a:t>
            </a:r>
            <a:r>
              <a:rPr lang="en-CA" dirty="0" smtClean="0"/>
              <a:t> </a:t>
            </a:r>
            <a:r>
              <a:rPr lang="en-CA" dirty="0"/>
              <a:t>=== 5</a:t>
            </a:r>
          </a:p>
          <a:p>
            <a:pPr marL="0" indent="0">
              <a:buNone/>
            </a:pPr>
            <a:r>
              <a:rPr lang="en-CA" dirty="0" smtClean="0"/>
              <a:t>poutine[3] = "</a:t>
            </a:r>
            <a:r>
              <a:rPr lang="en-CA" dirty="0" err="1" smtClean="0"/>
              <a:t>sirop</a:t>
            </a:r>
            <a:r>
              <a:rPr lang="en-CA" dirty="0" smtClean="0"/>
              <a:t> </a:t>
            </a:r>
            <a:r>
              <a:rPr lang="en-CA" dirty="0" err="1" smtClean="0"/>
              <a:t>d'érable</a:t>
            </a:r>
            <a:r>
              <a:rPr lang="en-CA" dirty="0" smtClean="0"/>
              <a:t>";</a:t>
            </a:r>
          </a:p>
          <a:p>
            <a:pPr marL="0" indent="0">
              <a:buNone/>
            </a:pPr>
            <a:r>
              <a:rPr lang="en-CA" dirty="0" err="1"/>
              <a:t>poutine</a:t>
            </a:r>
            <a:r>
              <a:rPr lang="en-CA" b="1" dirty="0" err="1">
                <a:solidFill>
                  <a:srgbClr val="00B050"/>
                </a:solidFill>
              </a:rPr>
              <a:t>.length</a:t>
            </a:r>
            <a:r>
              <a:rPr lang="en-CA" dirty="0"/>
              <a:t> === 5</a:t>
            </a:r>
          </a:p>
          <a:p>
            <a:pPr marL="0" indent="0">
              <a:buNone/>
            </a:pPr>
            <a:r>
              <a:rPr lang="en-CA" dirty="0" err="1" smtClean="0"/>
              <a:t>poutine</a:t>
            </a:r>
            <a:r>
              <a:rPr lang="en-CA" b="1" dirty="0" err="1" smtClean="0">
                <a:solidFill>
                  <a:srgbClr val="00B050"/>
                </a:solidFill>
              </a:rPr>
              <a:t>.push</a:t>
            </a:r>
            <a:r>
              <a:rPr lang="en-CA" dirty="0" smtClean="0"/>
              <a:t>("</a:t>
            </a:r>
            <a:r>
              <a:rPr lang="en-CA" dirty="0" err="1" smtClean="0"/>
              <a:t>sel</a:t>
            </a:r>
            <a:r>
              <a:rPr lang="en-CA" dirty="0" smtClean="0"/>
              <a:t>"); // pour </a:t>
            </a:r>
            <a:r>
              <a:rPr lang="en-CA" dirty="0" err="1" smtClean="0"/>
              <a:t>rajouter</a:t>
            </a:r>
            <a:r>
              <a:rPr lang="en-CA" dirty="0" smtClean="0"/>
              <a:t> à la fin</a:t>
            </a:r>
          </a:p>
          <a:p>
            <a:pPr marL="0" indent="0">
              <a:buNone/>
            </a:pPr>
            <a:r>
              <a:rPr lang="en-CA" dirty="0" smtClean="0"/>
              <a:t>poutine === </a:t>
            </a:r>
            <a:r>
              <a:rPr lang="fr-FR" dirty="0"/>
              <a:t>["frites", "fromage", "sauce", "sirop d'érable", "bacon", "sel"]</a:t>
            </a:r>
            <a:endParaRPr lang="en-CA" dirty="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049000" y="509716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32822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6226"/>
            <a:ext cx="11277600" cy="62417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Le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crible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d'Ératosthène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 The sieve of Eratosthenes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MAX = 100; // compute list of primes up to, and possibly including, this value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 false, false ]; //  integers 0, 1 are both non-prime (composite)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maxCandidate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Math.floor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Math.sqrt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(MAX));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Any integers &lt;= MAX that are composite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have at least one factor &lt;=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maxCandidate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Thus, we only need to check for factors &gt;=2 and &lt;=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maxCandidate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 ( candidate = 2; candidate &lt;=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maxCandidate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candidate ++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candidate ] === undefined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// candidate is a prime number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candidate ] = true;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candidate ] 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// candidate is a prime number.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// Mark all integers divisible by candidate as non-prime.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// Don't bother marking integers &lt; candidate*candidate,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// because if they are composite, they must have a factor &lt; candidate,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// and they would have been marked on an earlier pass.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for ( j = candidate*candidate; j &lt;= MAX; j += candidate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[j] = false;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CA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Any remaining undefined entries in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are also prime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arrayOfPrimes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[];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j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= 0;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.length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j++ ) {</a:t>
            </a:r>
            <a:endParaRPr lang="en-CA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if (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j ]===true ||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integerIsPrime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 j ]===undefined 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CA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arrayOfPrimes</a:t>
            </a:r>
            <a:r>
              <a:rPr lang="en-CA" sz="1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.push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CA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CA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2522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Nous </a:t>
            </a:r>
            <a:r>
              <a:rPr lang="en-CA" dirty="0" err="1" smtClean="0"/>
              <a:t>avons</a:t>
            </a:r>
            <a:r>
              <a:rPr lang="en-CA" dirty="0" smtClean="0"/>
              <a:t> </a:t>
            </a:r>
            <a:r>
              <a:rPr lang="en-CA" dirty="0" err="1" smtClean="0"/>
              <a:t>maintenant</a:t>
            </a:r>
            <a:r>
              <a:rPr lang="en-CA" dirty="0" smtClean="0"/>
              <a:t> </a:t>
            </a:r>
            <a:r>
              <a:rPr lang="en-CA" dirty="0" err="1" smtClean="0"/>
              <a:t>tous</a:t>
            </a:r>
            <a:r>
              <a:rPr lang="en-CA" dirty="0" smtClean="0"/>
              <a:t> les </a:t>
            </a:r>
            <a:r>
              <a:rPr lang="en-CA" dirty="0" err="1" smtClean="0"/>
              <a:t>ingrédients</a:t>
            </a:r>
            <a:r>
              <a:rPr lang="en-CA" dirty="0" smtClean="0"/>
              <a:t> </a:t>
            </a:r>
            <a:r>
              <a:rPr lang="en-CA" dirty="0" err="1" smtClean="0"/>
              <a:t>nécessaires</a:t>
            </a:r>
            <a:r>
              <a:rPr lang="en-CA" dirty="0" smtClean="0"/>
              <a:t> pour </a:t>
            </a:r>
            <a:r>
              <a:rPr lang="en-CA" dirty="0" err="1" smtClean="0"/>
              <a:t>générer</a:t>
            </a:r>
            <a:r>
              <a:rPr lang="en-CA" dirty="0" smtClean="0"/>
              <a:t> des </a:t>
            </a:r>
            <a:r>
              <a:rPr lang="en-CA" dirty="0" err="1" smtClean="0"/>
              <a:t>nombres</a:t>
            </a:r>
            <a:r>
              <a:rPr lang="en-CA" dirty="0" smtClean="0"/>
              <a:t> premiers ... quoi de plus </a:t>
            </a:r>
            <a:r>
              <a:rPr lang="en-CA" dirty="0" err="1" smtClean="0"/>
              <a:t>amusant</a:t>
            </a:r>
            <a:r>
              <a:rPr lang="en-CA" dirty="0" smtClean="0"/>
              <a:t> 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01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smtClean="0">
                <a:solidFill>
                  <a:srgbClr val="00B050"/>
                </a:solidFill>
              </a:rPr>
              <a:t>Array</a:t>
            </a:r>
            <a:r>
              <a:rPr lang="en-CA" dirty="0" smtClean="0"/>
              <a:t> (suite)</a:t>
            </a:r>
          </a:p>
          <a:p>
            <a:pPr marL="0" indent="0">
              <a:buNone/>
            </a:pPr>
            <a:r>
              <a:rPr lang="en-CA" dirty="0" smtClean="0"/>
              <a:t>poutine </a:t>
            </a:r>
            <a:r>
              <a:rPr lang="en-CA" dirty="0"/>
              <a:t>=== </a:t>
            </a:r>
            <a:r>
              <a:rPr lang="fr-FR" dirty="0"/>
              <a:t>["frites", "fromage", "sauce", "sirop d'érable", "bacon", "sel"]</a:t>
            </a: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subArray</a:t>
            </a:r>
            <a:r>
              <a:rPr lang="en-CA" dirty="0" smtClean="0"/>
              <a:t> = </a:t>
            </a:r>
            <a:r>
              <a:rPr lang="en-CA" dirty="0" err="1" smtClean="0"/>
              <a:t>poutine</a:t>
            </a:r>
            <a:r>
              <a:rPr lang="en-CA" b="1" dirty="0" err="1" smtClean="0">
                <a:solidFill>
                  <a:srgbClr val="00B050"/>
                </a:solidFill>
              </a:rPr>
              <a:t>.splice</a:t>
            </a:r>
            <a:r>
              <a:rPr lang="en-CA" dirty="0" smtClean="0"/>
              <a:t>(2,1); // </a:t>
            </a:r>
            <a:r>
              <a:rPr lang="en-CA" dirty="0" err="1" smtClean="0"/>
              <a:t>indice</a:t>
            </a:r>
            <a:r>
              <a:rPr lang="en-CA" dirty="0" smtClean="0"/>
              <a:t> de </a:t>
            </a:r>
            <a:r>
              <a:rPr lang="en-CA" dirty="0" err="1" smtClean="0"/>
              <a:t>départ</a:t>
            </a:r>
            <a:r>
              <a:rPr lang="en-CA" dirty="0" smtClean="0"/>
              <a:t>, et </a:t>
            </a:r>
            <a:r>
              <a:rPr lang="en-CA" dirty="0" err="1" smtClean="0"/>
              <a:t>combien</a:t>
            </a:r>
            <a:r>
              <a:rPr lang="en-CA" dirty="0" smtClean="0"/>
              <a:t> </a:t>
            </a:r>
            <a:r>
              <a:rPr lang="en-CA" dirty="0" err="1" smtClean="0"/>
              <a:t>extraire</a:t>
            </a:r>
            <a:endParaRPr lang="en-CA" dirty="0" smtClean="0"/>
          </a:p>
          <a:p>
            <a:pPr marL="0" indent="0">
              <a:buNone/>
            </a:pPr>
            <a:r>
              <a:rPr lang="en-CA" dirty="0" err="1" smtClean="0"/>
              <a:t>subArray</a:t>
            </a:r>
            <a:r>
              <a:rPr lang="en-CA" dirty="0"/>
              <a:t> === ["sauce</a:t>
            </a:r>
            <a:r>
              <a:rPr lang="en-CA" dirty="0" smtClean="0"/>
              <a:t>"]</a:t>
            </a:r>
          </a:p>
          <a:p>
            <a:pPr marL="0" indent="0">
              <a:buNone/>
            </a:pPr>
            <a:r>
              <a:rPr lang="en-CA" dirty="0" smtClean="0"/>
              <a:t>poutine === </a:t>
            </a:r>
            <a:r>
              <a:rPr lang="fr-FR" dirty="0"/>
              <a:t>["frites", "fromage", "sirop d'érable", "bacon", "sel</a:t>
            </a:r>
            <a:r>
              <a:rPr lang="fr-FR" dirty="0" smtClean="0"/>
              <a:t>"]</a:t>
            </a:r>
          </a:p>
          <a:p>
            <a:pPr marL="0" indent="0">
              <a:buNone/>
            </a:pPr>
            <a:r>
              <a:rPr lang="en-CA" dirty="0" err="1"/>
              <a:t>subArray</a:t>
            </a:r>
            <a:r>
              <a:rPr lang="en-CA" dirty="0"/>
              <a:t> = </a:t>
            </a:r>
            <a:r>
              <a:rPr lang="en-CA" dirty="0" err="1" smtClean="0"/>
              <a:t>poutine</a:t>
            </a:r>
            <a:r>
              <a:rPr lang="en-CA" b="1" dirty="0" err="1" smtClean="0">
                <a:solidFill>
                  <a:srgbClr val="00B050"/>
                </a:solidFill>
              </a:rPr>
              <a:t>.splice</a:t>
            </a:r>
            <a:r>
              <a:rPr lang="en-CA" dirty="0" smtClean="0"/>
              <a:t>(1,3);</a:t>
            </a:r>
          </a:p>
          <a:p>
            <a:pPr marL="0" indent="0">
              <a:buNone/>
            </a:pPr>
            <a:r>
              <a:rPr lang="fr-FR" dirty="0" err="1" smtClean="0"/>
              <a:t>subArray</a:t>
            </a:r>
            <a:r>
              <a:rPr lang="fr-FR" dirty="0" smtClean="0"/>
              <a:t> === ["</a:t>
            </a:r>
            <a:r>
              <a:rPr lang="fr-FR" dirty="0"/>
              <a:t>fromage", "sirop d'érable", "bacon</a:t>
            </a:r>
            <a:r>
              <a:rPr lang="fr-FR" dirty="0" smtClean="0"/>
              <a:t>"]</a:t>
            </a:r>
          </a:p>
          <a:p>
            <a:pPr marL="0" indent="0">
              <a:buNone/>
            </a:pPr>
            <a:r>
              <a:rPr lang="fr-FR" dirty="0" smtClean="0"/>
              <a:t>poutine === ["</a:t>
            </a:r>
            <a:r>
              <a:rPr lang="fr-FR" dirty="0"/>
              <a:t>frites", "sel</a:t>
            </a:r>
            <a:r>
              <a:rPr lang="fr-FR" dirty="0" smtClean="0"/>
              <a:t>"]</a:t>
            </a:r>
          </a:p>
          <a:p>
            <a:pPr marL="0" indent="0">
              <a:buNone/>
            </a:pPr>
            <a:r>
              <a:rPr lang="fr-FR" dirty="0" smtClean="0"/>
              <a:t>// Utilisez </a:t>
            </a:r>
            <a:r>
              <a:rPr lang="fr-FR" b="1" dirty="0" smtClean="0">
                <a:solidFill>
                  <a:srgbClr val="00B050"/>
                </a:solidFill>
              </a:rPr>
              <a:t>.shift()</a:t>
            </a:r>
            <a:r>
              <a:rPr lang="fr-FR" dirty="0" smtClean="0"/>
              <a:t> au lieu de </a:t>
            </a:r>
            <a:r>
              <a:rPr lang="fr-FR" b="1" dirty="0" smtClean="0">
                <a:solidFill>
                  <a:srgbClr val="00B050"/>
                </a:solidFill>
              </a:rPr>
              <a:t>.</a:t>
            </a:r>
            <a:r>
              <a:rPr lang="fr-FR" b="1" dirty="0" err="1" smtClean="0">
                <a:solidFill>
                  <a:srgbClr val="00B050"/>
                </a:solidFill>
              </a:rPr>
              <a:t>splice</a:t>
            </a:r>
            <a:r>
              <a:rPr lang="fr-FR" b="1" dirty="0" smtClean="0">
                <a:solidFill>
                  <a:srgbClr val="00B050"/>
                </a:solidFill>
              </a:rPr>
              <a:t>(0,1)</a:t>
            </a:r>
            <a:r>
              <a:rPr lang="fr-FR" dirty="0" smtClean="0"/>
              <a:t> pour enlever le premier </a:t>
            </a:r>
            <a:r>
              <a:rPr lang="en-CA" dirty="0" err="1" smtClean="0"/>
              <a:t>élément</a:t>
            </a:r>
            <a:r>
              <a:rPr lang="en-CA" dirty="0" smtClean="0"/>
              <a:t>.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// Un </a:t>
            </a:r>
            <a:r>
              <a:rPr lang="fr-FR" dirty="0" err="1" smtClean="0"/>
              <a:t>array</a:t>
            </a:r>
            <a:r>
              <a:rPr lang="fr-FR" dirty="0" smtClean="0"/>
              <a:t> peut contenir un mélange de types!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 err="1" smtClean="0"/>
              <a:t>pele_mele</a:t>
            </a:r>
            <a:r>
              <a:rPr lang="en-CA" dirty="0" smtClean="0"/>
              <a:t> </a:t>
            </a:r>
            <a:r>
              <a:rPr lang="en-CA" dirty="0"/>
              <a:t>= [ 2, true, "</a:t>
            </a:r>
            <a:r>
              <a:rPr lang="en-CA" dirty="0" err="1"/>
              <a:t>salade</a:t>
            </a:r>
            <a:r>
              <a:rPr lang="en-CA" dirty="0"/>
              <a:t>", { x:100,y:200 } </a:t>
            </a:r>
            <a:r>
              <a:rPr lang="en-CA" dirty="0" smtClean="0"/>
              <a:t>, [3, 4] ];</a:t>
            </a:r>
          </a:p>
          <a:p>
            <a:pPr marL="0" indent="0">
              <a:buNone/>
            </a:pPr>
            <a:r>
              <a:rPr lang="en-CA" dirty="0" err="1"/>
              <a:t>pele_mele</a:t>
            </a:r>
            <a:r>
              <a:rPr lang="en-CA" dirty="0"/>
              <a:t>[3].</a:t>
            </a:r>
            <a:r>
              <a:rPr lang="en-CA" dirty="0" smtClean="0"/>
              <a:t>x === 100</a:t>
            </a:r>
          </a:p>
          <a:p>
            <a:pPr marL="0" indent="0">
              <a:buNone/>
            </a:pPr>
            <a:r>
              <a:rPr lang="en-CA" dirty="0" err="1" smtClean="0"/>
              <a:t>pele_mele</a:t>
            </a:r>
            <a:r>
              <a:rPr lang="en-CA" dirty="0" smtClean="0"/>
              <a:t>[4</a:t>
            </a:r>
            <a:r>
              <a:rPr lang="en-CA" dirty="0"/>
              <a:t>][0</a:t>
            </a:r>
            <a:r>
              <a:rPr lang="en-CA" dirty="0" smtClean="0"/>
              <a:t>] === 3</a:t>
            </a:r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 rot="16200000">
            <a:off x="11389243" y="715277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À </a:t>
            </a:r>
            <a:r>
              <a:rPr lang="en-US" altLang="en-US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retenir</a:t>
            </a: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31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// On </a:t>
            </a:r>
            <a:r>
              <a:rPr lang="en-CA" dirty="0" err="1" smtClean="0"/>
              <a:t>peut</a:t>
            </a:r>
            <a:r>
              <a:rPr lang="en-CA" dirty="0" smtClean="0"/>
              <a:t> </a:t>
            </a:r>
            <a:r>
              <a:rPr lang="en-CA" dirty="0" err="1" smtClean="0"/>
              <a:t>emboîter</a:t>
            </a:r>
            <a:r>
              <a:rPr lang="en-CA" dirty="0" smtClean="0"/>
              <a:t> les </a:t>
            </a:r>
            <a:r>
              <a:rPr lang="en-CA" dirty="0" err="1" smtClean="0"/>
              <a:t>objets</a:t>
            </a:r>
            <a:r>
              <a:rPr lang="en-CA" dirty="0" smtClean="0"/>
              <a:t> (</a:t>
            </a:r>
            <a:r>
              <a:rPr lang="en-CA" dirty="0" err="1" smtClean="0"/>
              <a:t>ou</a:t>
            </a:r>
            <a:r>
              <a:rPr lang="en-CA" dirty="0" smtClean="0"/>
              <a:t> les arrays)</a:t>
            </a:r>
          </a:p>
          <a:p>
            <a:pPr marL="0" indent="0">
              <a:buNone/>
            </a:pPr>
            <a:r>
              <a:rPr lang="en-CA" dirty="0" smtClean="0"/>
              <a:t>// à </a:t>
            </a:r>
            <a:r>
              <a:rPr lang="en-CA" dirty="0" err="1" smtClean="0"/>
              <a:t>l'intérieur</a:t>
            </a:r>
            <a:r>
              <a:rPr lang="en-CA" dirty="0" smtClean="0"/>
              <a:t> de </a:t>
            </a:r>
            <a:r>
              <a:rPr lang="en-CA" dirty="0" err="1" smtClean="0"/>
              <a:t>d'autres</a:t>
            </a:r>
            <a:r>
              <a:rPr lang="en-CA" dirty="0" smtClean="0"/>
              <a:t> </a:t>
            </a:r>
            <a:r>
              <a:rPr lang="en-CA" dirty="0" err="1" smtClean="0"/>
              <a:t>objets</a:t>
            </a:r>
            <a:r>
              <a:rPr lang="en-CA" dirty="0" smtClean="0"/>
              <a:t> (</a:t>
            </a:r>
            <a:r>
              <a:rPr lang="en-CA" dirty="0" err="1" smtClean="0"/>
              <a:t>ou</a:t>
            </a:r>
            <a:r>
              <a:rPr lang="en-CA" dirty="0" smtClean="0"/>
              <a:t> les arrays)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prof = </a:t>
            </a:r>
            <a:r>
              <a:rPr lang="en-CA" b="1" dirty="0" smtClean="0">
                <a:solidFill>
                  <a:srgbClr val="00B050"/>
                </a:solidFill>
              </a:rPr>
              <a:t>{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nom : "McGuffin",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extension : "x8418",</a:t>
            </a:r>
          </a:p>
          <a:p>
            <a:pPr marL="0" indent="0">
              <a:buNone/>
            </a:pPr>
            <a:r>
              <a:rPr lang="en-CA" dirty="0" smtClean="0"/>
              <a:t>    </a:t>
            </a:r>
            <a:r>
              <a:rPr lang="en-CA" dirty="0" err="1" smtClean="0"/>
              <a:t>cours</a:t>
            </a:r>
            <a:r>
              <a:rPr lang="en-CA" dirty="0" smtClean="0"/>
              <a:t> : </a:t>
            </a:r>
            <a:r>
              <a:rPr lang="en-CA" b="1" dirty="0" smtClean="0">
                <a:solidFill>
                  <a:srgbClr val="00B050"/>
                </a:solidFill>
              </a:rPr>
              <a:t>[</a:t>
            </a:r>
            <a:r>
              <a:rPr lang="en-CA" dirty="0" smtClean="0"/>
              <a:t> "GTI350", "GTI745", "MGL835" </a:t>
            </a:r>
            <a:r>
              <a:rPr lang="en-CA" b="1" dirty="0" smtClean="0">
                <a:solidFill>
                  <a:srgbClr val="00B050"/>
                </a:solidFill>
              </a:rPr>
              <a:t>]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B050"/>
                </a:solidFill>
              </a:rPr>
              <a:t>}</a:t>
            </a:r>
            <a:r>
              <a:rPr lang="en-CA" dirty="0" smtClean="0"/>
              <a:t>;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 err="1" smtClean="0"/>
              <a:t>etudiants</a:t>
            </a:r>
            <a:r>
              <a:rPr lang="en-CA" dirty="0" smtClean="0"/>
              <a:t> = </a:t>
            </a:r>
            <a:r>
              <a:rPr lang="en-CA" b="1" dirty="0" smtClean="0">
                <a:solidFill>
                  <a:srgbClr val="00B050"/>
                </a:solidFill>
              </a:rPr>
              <a:t>[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b="1" dirty="0" smtClean="0">
                <a:solidFill>
                  <a:srgbClr val="00B050"/>
                </a:solidFill>
              </a:rPr>
              <a:t>{</a:t>
            </a:r>
            <a:r>
              <a:rPr lang="en-CA" dirty="0" smtClean="0"/>
              <a:t> nom : "Tremblay", </a:t>
            </a:r>
            <a:r>
              <a:rPr lang="en-CA" dirty="0" err="1" smtClean="0"/>
              <a:t>cours</a:t>
            </a:r>
            <a:r>
              <a:rPr lang="en-CA" dirty="0" smtClean="0"/>
              <a:t> : </a:t>
            </a:r>
            <a:r>
              <a:rPr lang="en-CA" b="1" dirty="0" smtClean="0">
                <a:solidFill>
                  <a:srgbClr val="00B050"/>
                </a:solidFill>
              </a:rPr>
              <a:t>[</a:t>
            </a:r>
            <a:r>
              <a:rPr lang="en-CA" dirty="0" smtClean="0"/>
              <a:t> "GTI745", ... </a:t>
            </a:r>
            <a:r>
              <a:rPr lang="en-CA" b="1" dirty="0" smtClean="0">
                <a:solidFill>
                  <a:srgbClr val="00B050"/>
                </a:solidFill>
              </a:rPr>
              <a:t>]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00B050"/>
                </a:solidFill>
              </a:rPr>
              <a:t>}</a:t>
            </a:r>
            <a:r>
              <a:rPr lang="en-CA" dirty="0" smtClean="0"/>
              <a:t>,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b="1" dirty="0">
                <a:solidFill>
                  <a:srgbClr val="00B050"/>
                </a:solidFill>
              </a:rPr>
              <a:t>{</a:t>
            </a:r>
            <a:r>
              <a:rPr lang="en-CA" dirty="0"/>
              <a:t> nom : </a:t>
            </a:r>
            <a:r>
              <a:rPr lang="en-CA" dirty="0" smtClean="0"/>
              <a:t>"Bouchard", </a:t>
            </a:r>
            <a:r>
              <a:rPr lang="en-CA" dirty="0" err="1"/>
              <a:t>cours</a:t>
            </a:r>
            <a:r>
              <a:rPr lang="en-CA" dirty="0"/>
              <a:t> : </a:t>
            </a:r>
            <a:r>
              <a:rPr lang="en-CA" b="1" dirty="0">
                <a:solidFill>
                  <a:srgbClr val="00B050"/>
                </a:solidFill>
              </a:rPr>
              <a:t>[</a:t>
            </a:r>
            <a:r>
              <a:rPr lang="en-CA" dirty="0"/>
              <a:t> "GTI745", ... </a:t>
            </a:r>
            <a:r>
              <a:rPr lang="en-CA" b="1" dirty="0">
                <a:solidFill>
                  <a:srgbClr val="00B050"/>
                </a:solidFill>
              </a:rPr>
              <a:t>]</a:t>
            </a:r>
            <a:r>
              <a:rPr lang="en-CA" dirty="0"/>
              <a:t> </a:t>
            </a:r>
            <a:r>
              <a:rPr lang="en-CA" b="1" dirty="0" smtClean="0">
                <a:solidFill>
                  <a:srgbClr val="00B050"/>
                </a:solidFill>
              </a:rPr>
              <a:t>}</a:t>
            </a:r>
            <a:r>
              <a:rPr lang="en-CA" dirty="0" smtClean="0"/>
              <a:t>, ...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B050"/>
                </a:solidFill>
              </a:rPr>
              <a:t>]</a:t>
            </a:r>
            <a:r>
              <a:rPr lang="en-CA" dirty="0" smtClean="0"/>
              <a:t>;</a:t>
            </a:r>
          </a:p>
          <a:p>
            <a:pPr marL="0" indent="0">
              <a:buNone/>
            </a:pPr>
            <a:r>
              <a:rPr lang="en-CA" dirty="0" err="1" smtClean="0"/>
              <a:t>prof.cours</a:t>
            </a:r>
            <a:r>
              <a:rPr lang="en-CA" dirty="0" smtClean="0"/>
              <a:t>[2] === "MGL835"</a:t>
            </a:r>
          </a:p>
          <a:p>
            <a:pPr marL="0" indent="0">
              <a:buNone/>
            </a:pPr>
            <a:r>
              <a:rPr lang="en-CA" dirty="0" err="1" smtClean="0"/>
              <a:t>etudiants</a:t>
            </a:r>
            <a:r>
              <a:rPr lang="en-CA" dirty="0" smtClean="0"/>
              <a:t>[1</a:t>
            </a:r>
            <a:r>
              <a:rPr lang="en-CA" dirty="0"/>
              <a:t>].</a:t>
            </a:r>
            <a:r>
              <a:rPr lang="en-CA" dirty="0" err="1"/>
              <a:t>cours</a:t>
            </a:r>
            <a:r>
              <a:rPr lang="en-CA" dirty="0"/>
              <a:t>[0</a:t>
            </a:r>
            <a:r>
              <a:rPr lang="en-CA" dirty="0" smtClean="0"/>
              <a:t>] === "</a:t>
            </a:r>
            <a:r>
              <a:rPr lang="en-CA" dirty="0"/>
              <a:t>GTI745"</a:t>
            </a:r>
            <a:endParaRPr lang="en-CA" dirty="0" smtClean="0"/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049000" y="509716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213865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390"/>
            <a:ext cx="11277600" cy="675860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dirty="0" smtClean="0"/>
              <a:t>// La boucle </a:t>
            </a:r>
            <a:r>
              <a:rPr lang="en-CA" b="1" dirty="0" smtClean="0">
                <a:solidFill>
                  <a:srgbClr val="00B050"/>
                </a:solidFill>
              </a:rPr>
              <a:t>for in</a:t>
            </a:r>
            <a:r>
              <a:rPr lang="en-CA" dirty="0" smtClean="0"/>
              <a:t> </a:t>
            </a:r>
            <a:r>
              <a:rPr lang="en-CA" dirty="0" err="1" smtClean="0"/>
              <a:t>sur</a:t>
            </a:r>
            <a:r>
              <a:rPr lang="en-CA" dirty="0" smtClean="0"/>
              <a:t> un objet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prof = {</a:t>
            </a:r>
            <a:endParaRPr lang="en-CA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nom : "McGuffin",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extension : "x8418",</a:t>
            </a:r>
          </a:p>
          <a:p>
            <a:pPr marL="0" indent="0">
              <a:buNone/>
            </a:pPr>
            <a:r>
              <a:rPr lang="en-CA" dirty="0" smtClean="0"/>
              <a:t>    </a:t>
            </a:r>
            <a:r>
              <a:rPr lang="en-CA" dirty="0" err="1" smtClean="0"/>
              <a:t>cours</a:t>
            </a:r>
            <a:r>
              <a:rPr lang="en-CA" dirty="0" smtClean="0"/>
              <a:t> : [ "GTI350", "GTI745", "MGL835" ]</a:t>
            </a:r>
          </a:p>
          <a:p>
            <a:pPr marL="0" indent="0">
              <a:buNone/>
            </a:pPr>
            <a:r>
              <a:rPr lang="en-CA" dirty="0" smtClean="0"/>
              <a:t>};</a:t>
            </a:r>
          </a:p>
          <a:p>
            <a:pPr marL="0" indent="0">
              <a:buNone/>
            </a:pPr>
            <a:r>
              <a:rPr lang="en-CA" b="1" dirty="0" smtClean="0">
                <a:solidFill>
                  <a:srgbClr val="00B050"/>
                </a:solidFill>
              </a:rPr>
              <a:t>for</a:t>
            </a:r>
            <a:r>
              <a:rPr lang="en-CA" dirty="0" smtClean="0"/>
              <a:t> ( </a:t>
            </a:r>
            <a:r>
              <a:rPr lang="en-CA" dirty="0" err="1" smtClean="0"/>
              <a:t>var</a:t>
            </a:r>
            <a:r>
              <a:rPr lang="en-CA" dirty="0" smtClean="0"/>
              <a:t> j </a:t>
            </a:r>
            <a:r>
              <a:rPr lang="en-CA" b="1" dirty="0" smtClean="0">
                <a:solidFill>
                  <a:srgbClr val="00B050"/>
                </a:solidFill>
              </a:rPr>
              <a:t>in</a:t>
            </a:r>
            <a:r>
              <a:rPr lang="en-CA" dirty="0" smtClean="0"/>
              <a:t> prof ) {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// j </a:t>
            </a:r>
            <a:r>
              <a:rPr lang="en-CA" b="1" dirty="0" smtClean="0">
                <a:solidFill>
                  <a:srgbClr val="00B050"/>
                </a:solidFill>
              </a:rPr>
              <a:t>is a string</a:t>
            </a:r>
            <a:r>
              <a:rPr lang="en-CA" dirty="0" smtClean="0"/>
              <a:t> containing the name of a property in prof.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// There is no guarantee that we will visit the properties</a:t>
            </a:r>
          </a:p>
          <a:p>
            <a:pPr marL="0" indent="0">
              <a:buNone/>
            </a:pPr>
            <a:r>
              <a:rPr lang="en-CA" dirty="0" smtClean="0"/>
              <a:t>    // in the same order that they were defined!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b="1" dirty="0" smtClean="0">
                <a:solidFill>
                  <a:srgbClr val="00B050"/>
                </a:solidFill>
              </a:rPr>
              <a:t>console.log</a:t>
            </a:r>
            <a:r>
              <a:rPr lang="en-CA" dirty="0" smtClean="0"/>
              <a:t>( "prof." + </a:t>
            </a:r>
            <a:r>
              <a:rPr lang="en-CA" b="1" dirty="0" smtClean="0">
                <a:solidFill>
                  <a:srgbClr val="00B050"/>
                </a:solidFill>
              </a:rPr>
              <a:t>j</a:t>
            </a:r>
            <a:r>
              <a:rPr lang="en-CA" dirty="0" smtClean="0"/>
              <a:t> + " === " + prof</a:t>
            </a:r>
            <a:r>
              <a:rPr lang="en-CA" b="1" dirty="0" smtClean="0">
                <a:solidFill>
                  <a:srgbClr val="00B050"/>
                </a:solidFill>
              </a:rPr>
              <a:t>[ j ]</a:t>
            </a:r>
            <a:r>
              <a:rPr lang="en-CA" dirty="0" smtClean="0"/>
              <a:t> + "     and j is a " + </a:t>
            </a:r>
            <a:r>
              <a:rPr lang="en-CA" b="1" dirty="0" err="1" smtClean="0">
                <a:solidFill>
                  <a:srgbClr val="00B050"/>
                </a:solidFill>
              </a:rPr>
              <a:t>typeof</a:t>
            </a:r>
            <a:r>
              <a:rPr lang="en-CA" dirty="0" smtClean="0"/>
              <a:t>(j) );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r>
              <a:rPr lang="en-CA" dirty="0" smtClean="0"/>
              <a:t>// output:</a:t>
            </a:r>
          </a:p>
          <a:p>
            <a:pPr marL="0" indent="0">
              <a:buNone/>
            </a:pPr>
            <a:r>
              <a:rPr lang="en-CA" dirty="0" err="1"/>
              <a:t>prof.nom</a:t>
            </a:r>
            <a:r>
              <a:rPr lang="en-CA" dirty="0"/>
              <a:t> === McGuffin     and j is a string</a:t>
            </a:r>
          </a:p>
          <a:p>
            <a:pPr marL="0" indent="0">
              <a:buNone/>
            </a:pPr>
            <a:r>
              <a:rPr lang="en-CA" dirty="0" err="1"/>
              <a:t>prof.extension</a:t>
            </a:r>
            <a:r>
              <a:rPr lang="en-CA" dirty="0"/>
              <a:t> === x8418     and j is a string</a:t>
            </a:r>
          </a:p>
          <a:p>
            <a:pPr marL="0" indent="0">
              <a:buNone/>
            </a:pPr>
            <a:r>
              <a:rPr lang="en-CA" dirty="0" err="1"/>
              <a:t>prof.cours</a:t>
            </a:r>
            <a:r>
              <a:rPr lang="en-CA" dirty="0"/>
              <a:t> === GTI350,GTI745,MGL835     and j is a </a:t>
            </a:r>
            <a:r>
              <a:rPr lang="en-CA" dirty="0" smtClean="0"/>
              <a:t>string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04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La boucle </a:t>
            </a:r>
            <a:r>
              <a:rPr lang="en-CA" sz="2400" b="1" dirty="0" smtClean="0">
                <a:solidFill>
                  <a:srgbClr val="00B050"/>
                </a:solidFill>
              </a:rPr>
              <a:t>for in</a:t>
            </a:r>
            <a:r>
              <a:rPr lang="en-CA" sz="2400" dirty="0" smtClean="0"/>
              <a:t> </a:t>
            </a:r>
            <a:r>
              <a:rPr lang="en-CA" sz="2400" dirty="0" err="1" smtClean="0"/>
              <a:t>sur</a:t>
            </a:r>
            <a:r>
              <a:rPr lang="en-CA" sz="2400" dirty="0" smtClean="0"/>
              <a:t> un array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cours</a:t>
            </a:r>
            <a:r>
              <a:rPr lang="en-CA" sz="2400" dirty="0" smtClean="0"/>
              <a:t> = [ "GTI350", "GTI745", "MGL835" ];</a:t>
            </a:r>
          </a:p>
          <a:p>
            <a:pPr marL="0" indent="0">
              <a:buNone/>
            </a:pPr>
            <a:r>
              <a:rPr lang="en-CA" sz="2400" b="1" dirty="0" smtClean="0">
                <a:solidFill>
                  <a:srgbClr val="00B050"/>
                </a:solidFill>
              </a:rPr>
              <a:t>for</a:t>
            </a:r>
            <a:r>
              <a:rPr lang="en-CA" sz="2400" dirty="0" smtClean="0"/>
              <a:t> ( </a:t>
            </a:r>
            <a:r>
              <a:rPr lang="en-CA" sz="2400" dirty="0" err="1" smtClean="0"/>
              <a:t>var</a:t>
            </a:r>
            <a:r>
              <a:rPr lang="en-CA" sz="2400" dirty="0" smtClean="0"/>
              <a:t> j </a:t>
            </a:r>
            <a:r>
              <a:rPr lang="en-CA" sz="2400" b="1" dirty="0" smtClean="0">
                <a:solidFill>
                  <a:srgbClr val="00B050"/>
                </a:solidFill>
              </a:rPr>
              <a:t>in</a:t>
            </a:r>
            <a:r>
              <a:rPr lang="en-CA" sz="2400" dirty="0" smtClean="0"/>
              <a:t> </a:t>
            </a:r>
            <a:r>
              <a:rPr lang="en-CA" sz="2400" dirty="0" err="1" smtClean="0"/>
              <a:t>cours</a:t>
            </a:r>
            <a:r>
              <a:rPr lang="en-CA" sz="2400" dirty="0" smtClean="0"/>
              <a:t> ) 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// j </a:t>
            </a:r>
            <a:r>
              <a:rPr lang="en-CA" sz="2400" b="1" dirty="0" smtClean="0">
                <a:solidFill>
                  <a:srgbClr val="00B050"/>
                </a:solidFill>
              </a:rPr>
              <a:t>is a string</a:t>
            </a:r>
            <a:r>
              <a:rPr lang="en-CA" sz="2400" dirty="0" smtClean="0"/>
              <a:t> containing the index of an element in </a:t>
            </a:r>
            <a:r>
              <a:rPr lang="en-CA" sz="2400" dirty="0" err="1" smtClean="0"/>
              <a:t>cours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// There is no guarantee that we will visit the elements</a:t>
            </a:r>
          </a:p>
          <a:p>
            <a:pPr marL="0" indent="0">
              <a:buNone/>
            </a:pPr>
            <a:r>
              <a:rPr lang="en-CA" sz="2400" dirty="0" smtClean="0"/>
              <a:t>    // in ascending order!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</a:t>
            </a:r>
            <a:r>
              <a:rPr lang="en-CA" sz="2400" b="1" dirty="0" smtClean="0">
                <a:solidFill>
                  <a:srgbClr val="00B050"/>
                </a:solidFill>
              </a:rPr>
              <a:t>console.log</a:t>
            </a:r>
            <a:r>
              <a:rPr lang="en-CA" sz="2400" dirty="0" smtClean="0"/>
              <a:t>( "</a:t>
            </a:r>
            <a:r>
              <a:rPr lang="en-CA" sz="2400" dirty="0" err="1" smtClean="0"/>
              <a:t>cours</a:t>
            </a:r>
            <a:r>
              <a:rPr lang="en-CA" sz="2400" dirty="0" smtClean="0"/>
              <a:t>[" + </a:t>
            </a:r>
            <a:r>
              <a:rPr lang="en-CA" sz="2400" b="1" dirty="0" smtClean="0">
                <a:solidFill>
                  <a:srgbClr val="00B050"/>
                </a:solidFill>
              </a:rPr>
              <a:t>j</a:t>
            </a:r>
            <a:r>
              <a:rPr lang="en-CA" sz="2400" dirty="0" smtClean="0"/>
              <a:t> + "] === " + </a:t>
            </a:r>
            <a:r>
              <a:rPr lang="en-CA" sz="2400" dirty="0" err="1" smtClean="0"/>
              <a:t>cours</a:t>
            </a:r>
            <a:r>
              <a:rPr lang="en-CA" sz="2400" b="1" dirty="0" smtClean="0">
                <a:solidFill>
                  <a:srgbClr val="00B050"/>
                </a:solidFill>
              </a:rPr>
              <a:t>[ j ]</a:t>
            </a:r>
            <a:r>
              <a:rPr lang="en-CA" sz="2400" dirty="0" smtClean="0"/>
              <a:t> </a:t>
            </a:r>
            <a:r>
              <a:rPr lang="en-CA" sz="2400" dirty="0"/>
              <a:t>+ "     and j is a " + </a:t>
            </a:r>
            <a:r>
              <a:rPr lang="en-CA" sz="2400" b="1" dirty="0" err="1">
                <a:solidFill>
                  <a:srgbClr val="00B050"/>
                </a:solidFill>
              </a:rPr>
              <a:t>typeof</a:t>
            </a:r>
            <a:r>
              <a:rPr lang="en-CA" sz="2400" dirty="0"/>
              <a:t>(j) </a:t>
            </a:r>
            <a:r>
              <a:rPr lang="en-CA" sz="2400" dirty="0" smtClean="0"/>
              <a:t>);</a:t>
            </a:r>
          </a:p>
          <a:p>
            <a:pPr marL="0" indent="0">
              <a:buNone/>
            </a:pPr>
            <a:r>
              <a:rPr lang="en-CA" sz="2400" dirty="0" smtClean="0"/>
              <a:t>}</a:t>
            </a:r>
          </a:p>
          <a:p>
            <a:pPr marL="0" indent="0">
              <a:buNone/>
            </a:pPr>
            <a:r>
              <a:rPr lang="en-CA" sz="2400" dirty="0" smtClean="0"/>
              <a:t>// output:</a:t>
            </a:r>
          </a:p>
          <a:p>
            <a:pPr marL="0" indent="0">
              <a:buNone/>
            </a:pPr>
            <a:r>
              <a:rPr lang="en-CA" sz="2400" dirty="0" err="1"/>
              <a:t>cours</a:t>
            </a:r>
            <a:r>
              <a:rPr lang="en-CA" sz="2400" dirty="0"/>
              <a:t>[0] === GTI350     and j is a string</a:t>
            </a:r>
          </a:p>
          <a:p>
            <a:pPr marL="0" indent="0">
              <a:buNone/>
            </a:pPr>
            <a:r>
              <a:rPr lang="en-CA" sz="2400" dirty="0" err="1"/>
              <a:t>cours</a:t>
            </a:r>
            <a:r>
              <a:rPr lang="en-CA" sz="2400" dirty="0"/>
              <a:t>[1] === GTI745     and j is a string</a:t>
            </a:r>
          </a:p>
          <a:p>
            <a:pPr marL="0" indent="0">
              <a:buNone/>
            </a:pPr>
            <a:r>
              <a:rPr lang="en-CA" sz="2400" dirty="0" err="1"/>
              <a:t>cours</a:t>
            </a:r>
            <a:r>
              <a:rPr lang="en-CA" sz="2400" dirty="0"/>
              <a:t>[2] === MGL835     and j is a string</a:t>
            </a:r>
          </a:p>
          <a:p>
            <a:pPr marL="0" indent="0">
              <a:buNone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1595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1170920" cy="904875"/>
          </a:xfrm>
        </p:spPr>
        <p:txBody>
          <a:bodyPr/>
          <a:lstStyle/>
          <a:p>
            <a:r>
              <a:rPr lang="en-CA" dirty="0" smtClean="0"/>
              <a:t>JavaScript: les </a:t>
            </a:r>
            <a:r>
              <a:rPr lang="en-CA" dirty="0" err="1" smtClean="0"/>
              <a:t>bonnes</a:t>
            </a:r>
            <a:r>
              <a:rPr lang="en-CA" dirty="0" smtClean="0"/>
              <a:t> et les </a:t>
            </a:r>
            <a:r>
              <a:rPr lang="en-CA" dirty="0" err="1" smtClean="0"/>
              <a:t>mauvaises</a:t>
            </a:r>
            <a:r>
              <a:rPr lang="en-CA" dirty="0" smtClean="0"/>
              <a:t> parties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1016000"/>
            <a:ext cx="11389360" cy="5445759"/>
          </a:xfrm>
        </p:spPr>
        <p:txBody>
          <a:bodyPr>
            <a:normAutofit fontScale="92500"/>
          </a:bodyPr>
          <a:lstStyle/>
          <a:p>
            <a:r>
              <a:rPr lang="en-CA" dirty="0" err="1" smtClean="0"/>
              <a:t>Bonnes</a:t>
            </a:r>
            <a:r>
              <a:rPr lang="en-CA" dirty="0" smtClean="0"/>
              <a:t> parties: "JavaScript is built on some very good ideas and a few very bad ones. The very good ideas include functions, loose typing, dynamic objects, and an expressive object literal notation."</a:t>
            </a:r>
          </a:p>
          <a:p>
            <a:pPr lvl="1"/>
            <a:r>
              <a:rPr lang="en-CA" dirty="0" smtClean="0"/>
              <a:t>"JavaScript functions are first-class objects"; "functions are objects [...] functions can be stored in variables, objects, and arrays [...] can be passed as arguments to functions [...] can be returned from functions. Also, since functions are objects, functions can have methods."</a:t>
            </a:r>
          </a:p>
          <a:p>
            <a:pPr lvl="1"/>
            <a:r>
              <a:rPr lang="en-CA" dirty="0" err="1" smtClean="0"/>
              <a:t>Permet</a:t>
            </a:r>
            <a:r>
              <a:rPr lang="en-CA" dirty="0" smtClean="0"/>
              <a:t> la p</a:t>
            </a:r>
            <a:r>
              <a:rPr lang="fr-FR" dirty="0" err="1" smtClean="0"/>
              <a:t>rogrammation</a:t>
            </a:r>
            <a:r>
              <a:rPr lang="fr-FR" dirty="0" smtClean="0"/>
              <a:t> fonctionnelle</a:t>
            </a:r>
          </a:p>
          <a:p>
            <a:pPr lvl="1"/>
            <a:r>
              <a:rPr lang="fr-FR" dirty="0" smtClean="0"/>
              <a:t>Les objets de JavaScript fusionnent les notions de objet et de tableau associatif / dictionnaire / table de hachage / mappage (</a:t>
            </a:r>
            <a:r>
              <a:rPr lang="fr-FR" dirty="0" err="1" smtClean="0"/>
              <a:t>objet.x</a:t>
            </a:r>
            <a:r>
              <a:rPr lang="fr-FR" dirty="0" smtClean="0"/>
              <a:t> et objet["x"]), et sont facilement sérialisés avec JSON</a:t>
            </a:r>
            <a:endParaRPr lang="fr-FR" dirty="0"/>
          </a:p>
          <a:p>
            <a:r>
              <a:rPr lang="en-CA" dirty="0" err="1" smtClean="0"/>
              <a:t>Mauvaises</a:t>
            </a:r>
            <a:r>
              <a:rPr lang="en-CA" dirty="0" smtClean="0"/>
              <a:t> parties:</a:t>
            </a:r>
          </a:p>
          <a:p>
            <a:pPr lvl="1"/>
            <a:r>
              <a:rPr lang="en-CA" dirty="0" smtClean="0"/>
              <a:t>"JavaScript depends on global variables for linkage. All of the top-level variables of all compilation units are tossed together in a common namespace called the global object."</a:t>
            </a:r>
          </a:p>
          <a:p>
            <a:pPr lvl="1"/>
            <a:r>
              <a:rPr lang="en-CA" dirty="0" smtClean="0"/>
              <a:t>"The API of the browser, the Document Object Model (DOM) is quite awful"</a:t>
            </a:r>
          </a:p>
          <a:p>
            <a:r>
              <a:rPr lang="en-CA" dirty="0" smtClean="0"/>
              <a:t>Source: Douglas </a:t>
            </a:r>
            <a:r>
              <a:rPr lang="en-CA" dirty="0" err="1" smtClean="0"/>
              <a:t>Crockford</a:t>
            </a:r>
            <a:r>
              <a:rPr lang="en-CA" dirty="0" smtClean="0"/>
              <a:t>, "JavaScript: The Good Parts", 2008, O'Reilly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20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36" y="209725"/>
            <a:ext cx="6065941" cy="6467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 smtClean="0"/>
              <a:t>Pour </a:t>
            </a:r>
            <a:r>
              <a:rPr lang="en-CA" dirty="0" err="1" smtClean="0"/>
              <a:t>parcourir</a:t>
            </a:r>
            <a:r>
              <a:rPr lang="en-CA" dirty="0" smtClean="0"/>
              <a:t> un array, </a:t>
            </a:r>
            <a:r>
              <a:rPr lang="en-CA" dirty="0" err="1" smtClean="0"/>
              <a:t>qu'elle</a:t>
            </a:r>
            <a:r>
              <a:rPr lang="en-CA" dirty="0" smtClean="0"/>
              <a:t> </a:t>
            </a:r>
            <a:r>
              <a:rPr lang="en-CA" dirty="0" err="1" smtClean="0"/>
              <a:t>approche</a:t>
            </a:r>
            <a:r>
              <a:rPr lang="en-CA" dirty="0" smtClean="0"/>
              <a:t>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mieux</a:t>
            </a:r>
            <a:r>
              <a:rPr lang="en-CA" dirty="0" smtClean="0"/>
              <a:t> ?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for ( </a:t>
            </a: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= 0; </a:t>
            </a:r>
            <a:r>
              <a:rPr lang="en-CA" dirty="0" err="1" smtClean="0"/>
              <a:t>i</a:t>
            </a:r>
            <a:r>
              <a:rPr lang="en-CA" dirty="0" smtClean="0"/>
              <a:t> &lt; </a:t>
            </a:r>
            <a:r>
              <a:rPr lang="en-CA" dirty="0" err="1" smtClean="0"/>
              <a:t>cours.length</a:t>
            </a:r>
            <a:r>
              <a:rPr lang="en-CA" dirty="0" smtClean="0"/>
              <a:t>; ++</a:t>
            </a:r>
            <a:r>
              <a:rPr lang="en-CA" dirty="0" err="1" smtClean="0"/>
              <a:t>i</a:t>
            </a:r>
            <a:r>
              <a:rPr lang="en-CA" dirty="0" smtClean="0"/>
              <a:t> ) 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 smtClean="0"/>
              <a:t>var</a:t>
            </a:r>
            <a:r>
              <a:rPr lang="en-CA" dirty="0" smtClean="0"/>
              <a:t> c = </a:t>
            </a:r>
            <a:r>
              <a:rPr lang="en-CA" dirty="0" err="1" smtClean="0"/>
              <a:t>cours</a:t>
            </a:r>
            <a:r>
              <a:rPr lang="en-CA" dirty="0" smtClean="0"/>
              <a:t>[</a:t>
            </a:r>
            <a:r>
              <a:rPr lang="en-CA" dirty="0" err="1" smtClean="0"/>
              <a:t>i</a:t>
            </a:r>
            <a:r>
              <a:rPr lang="en-CA" dirty="0" smtClean="0"/>
              <a:t>];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...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r>
              <a:rPr lang="en-CA" dirty="0"/>
              <a:t>for ( </a:t>
            </a:r>
            <a:r>
              <a:rPr lang="en-CA" dirty="0" err="1"/>
              <a:t>var</a:t>
            </a:r>
            <a:r>
              <a:rPr lang="en-CA" dirty="0"/>
              <a:t> </a:t>
            </a:r>
            <a:r>
              <a:rPr lang="en-CA" dirty="0" err="1"/>
              <a:t>i</a:t>
            </a:r>
            <a:r>
              <a:rPr lang="en-CA" dirty="0" smtClean="0"/>
              <a:t> </a:t>
            </a:r>
            <a:r>
              <a:rPr lang="en-CA" b="1" dirty="0">
                <a:solidFill>
                  <a:srgbClr val="00B050"/>
                </a:solidFill>
              </a:rPr>
              <a:t>in</a:t>
            </a:r>
            <a:r>
              <a:rPr lang="en-CA" dirty="0"/>
              <a:t> </a:t>
            </a:r>
            <a:r>
              <a:rPr lang="en-CA" dirty="0" err="1"/>
              <a:t>cours</a:t>
            </a:r>
            <a:r>
              <a:rPr lang="en-CA" dirty="0"/>
              <a:t> ) </a:t>
            </a:r>
            <a:r>
              <a:rPr lang="en-CA" dirty="0" smtClean="0"/>
              <a:t>{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err="1"/>
              <a:t>var</a:t>
            </a:r>
            <a:r>
              <a:rPr lang="en-CA" dirty="0"/>
              <a:t> c = </a:t>
            </a:r>
            <a:r>
              <a:rPr lang="en-CA" dirty="0" err="1"/>
              <a:t>cours</a:t>
            </a:r>
            <a:r>
              <a:rPr lang="en-CA" dirty="0"/>
              <a:t>[</a:t>
            </a:r>
            <a:r>
              <a:rPr lang="en-CA" dirty="0" err="1"/>
              <a:t>i</a:t>
            </a:r>
            <a:r>
              <a:rPr lang="en-CA" dirty="0"/>
              <a:t>];</a:t>
            </a:r>
          </a:p>
          <a:p>
            <a:pPr marL="0" indent="0">
              <a:buNone/>
            </a:pPr>
            <a:r>
              <a:rPr lang="en-CA" dirty="0"/>
              <a:t>	...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r>
              <a:rPr lang="en-CA" dirty="0"/>
              <a:t>for </a:t>
            </a:r>
            <a:r>
              <a:rPr lang="en-CA" dirty="0" smtClean="0"/>
              <a:t>( </a:t>
            </a: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 err="1" smtClean="0"/>
              <a:t>i</a:t>
            </a:r>
            <a:r>
              <a:rPr lang="en-CA" dirty="0" smtClean="0"/>
              <a:t> </a:t>
            </a:r>
            <a:r>
              <a:rPr lang="en-CA" b="1" dirty="0">
                <a:solidFill>
                  <a:srgbClr val="00B050"/>
                </a:solidFill>
              </a:rPr>
              <a:t>in</a:t>
            </a:r>
            <a:r>
              <a:rPr lang="en-CA" dirty="0"/>
              <a:t> </a:t>
            </a:r>
            <a:r>
              <a:rPr lang="en-CA" dirty="0" err="1" smtClean="0"/>
              <a:t>cours</a:t>
            </a:r>
            <a:r>
              <a:rPr lang="en-CA" dirty="0" smtClean="0"/>
              <a:t> ) </a:t>
            </a:r>
            <a:r>
              <a:rPr lang="en-CA" dirty="0"/>
              <a:t>{</a:t>
            </a:r>
          </a:p>
          <a:p>
            <a:pPr marL="0" indent="0">
              <a:buNone/>
            </a:pPr>
            <a:r>
              <a:rPr lang="en-CA" dirty="0" smtClean="0"/>
              <a:t>	if ( </a:t>
            </a:r>
            <a:r>
              <a:rPr lang="en-CA" dirty="0" err="1" smtClean="0"/>
              <a:t>cours.</a:t>
            </a:r>
            <a:r>
              <a:rPr lang="en-CA" b="1" dirty="0" err="1" smtClean="0">
                <a:solidFill>
                  <a:srgbClr val="00B050"/>
                </a:solidFill>
              </a:rPr>
              <a:t>hasOwnProperty</a:t>
            </a:r>
            <a:r>
              <a:rPr lang="en-CA" dirty="0" smtClean="0"/>
              <a:t>( </a:t>
            </a:r>
            <a:r>
              <a:rPr lang="en-CA" dirty="0" err="1" smtClean="0"/>
              <a:t>i</a:t>
            </a:r>
            <a:r>
              <a:rPr lang="en-CA" dirty="0" smtClean="0"/>
              <a:t> ) ) 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</a:t>
            </a:r>
            <a:r>
              <a:rPr lang="en-CA" dirty="0"/>
              <a:t> </a:t>
            </a:r>
            <a:r>
              <a:rPr lang="en-CA" dirty="0" err="1"/>
              <a:t>var</a:t>
            </a:r>
            <a:r>
              <a:rPr lang="en-CA" dirty="0"/>
              <a:t> c = </a:t>
            </a:r>
            <a:r>
              <a:rPr lang="en-CA" dirty="0" err="1"/>
              <a:t>cours</a:t>
            </a:r>
            <a:r>
              <a:rPr lang="en-CA" dirty="0"/>
              <a:t>[</a:t>
            </a:r>
            <a:r>
              <a:rPr lang="en-CA" dirty="0" err="1"/>
              <a:t>i</a:t>
            </a:r>
            <a:r>
              <a:rPr lang="en-CA" dirty="0"/>
              <a:t>];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...</a:t>
            </a:r>
          </a:p>
          <a:p>
            <a:pPr marL="0" indent="0">
              <a:buNone/>
            </a:pPr>
            <a:r>
              <a:rPr lang="en-CA" dirty="0" smtClean="0"/>
              <a:t>	}</a:t>
            </a:r>
          </a:p>
          <a:p>
            <a:pPr marL="0" indent="0">
              <a:buNone/>
            </a:pPr>
            <a:r>
              <a:rPr lang="en-CA" dirty="0"/>
              <a:t>}</a:t>
            </a:r>
            <a:endParaRPr lang="en-CA" dirty="0" smtClean="0"/>
          </a:p>
          <a:p>
            <a:pPr marL="0" indent="0">
              <a:buNone/>
            </a:pPr>
            <a:r>
              <a:rPr lang="en-CA" dirty="0"/>
              <a:t>for ( </a:t>
            </a:r>
            <a:r>
              <a:rPr lang="en-CA" b="1" dirty="0">
                <a:solidFill>
                  <a:srgbClr val="00B050"/>
                </a:solidFill>
              </a:rPr>
              <a:t>let</a:t>
            </a:r>
            <a:r>
              <a:rPr lang="en-CA" dirty="0"/>
              <a:t> </a:t>
            </a:r>
            <a:r>
              <a:rPr lang="en-CA" dirty="0" smtClean="0"/>
              <a:t>c </a:t>
            </a:r>
            <a:r>
              <a:rPr lang="en-CA" b="1" dirty="0">
                <a:solidFill>
                  <a:srgbClr val="00B050"/>
                </a:solidFill>
              </a:rPr>
              <a:t>of</a:t>
            </a:r>
            <a:r>
              <a:rPr lang="en-CA" dirty="0"/>
              <a:t> </a:t>
            </a:r>
            <a:r>
              <a:rPr lang="en-CA" dirty="0" err="1" smtClean="0"/>
              <a:t>cours</a:t>
            </a:r>
            <a:r>
              <a:rPr lang="en-CA" dirty="0" smtClean="0"/>
              <a:t> </a:t>
            </a:r>
            <a:r>
              <a:rPr lang="en-CA" dirty="0"/>
              <a:t>) </a:t>
            </a:r>
            <a:r>
              <a:rPr lang="en-CA" dirty="0" smtClean="0"/>
              <a:t>{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...</a:t>
            </a:r>
            <a:endParaRPr lang="en-CA" dirty="0"/>
          </a:p>
          <a:p>
            <a:pPr marL="0" indent="0">
              <a:buNone/>
            </a:pPr>
            <a:r>
              <a:rPr lang="en-CA" dirty="0" smtClean="0"/>
              <a:t>}</a:t>
            </a: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2070" y="2105637"/>
            <a:ext cx="8490632" cy="2088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◀ </a:t>
            </a:r>
            <a:r>
              <a:rPr lang="en-CA" sz="2400" dirty="0" err="1" smtClean="0"/>
              <a:t>dangereux</a:t>
            </a:r>
            <a:r>
              <a:rPr lang="en-CA" sz="2400" dirty="0" smtClean="0"/>
              <a:t> car le array </a:t>
            </a:r>
            <a:r>
              <a:rPr lang="en-CA" sz="2400" dirty="0" err="1" smtClean="0"/>
              <a:t>pourrait</a:t>
            </a:r>
            <a:r>
              <a:rPr lang="en-CA" sz="2400" dirty="0" smtClean="0"/>
              <a:t> </a:t>
            </a:r>
            <a:r>
              <a:rPr lang="en-CA" sz="2400" dirty="0" err="1" smtClean="0"/>
              <a:t>hériter</a:t>
            </a:r>
            <a:r>
              <a:rPr lang="en-CA" sz="2400" dirty="0" smtClean="0"/>
              <a:t> des </a:t>
            </a:r>
            <a:r>
              <a:rPr lang="en-CA" sz="2400" dirty="0" err="1" smtClean="0"/>
              <a:t>propriétés</a:t>
            </a:r>
            <a:r>
              <a:rPr lang="en-CA" sz="2400" dirty="0" smtClean="0"/>
              <a:t> </a:t>
            </a:r>
            <a:r>
              <a:rPr lang="en-CA" sz="2400" dirty="0" err="1" smtClean="0"/>
              <a:t>supplémentaires</a:t>
            </a:r>
            <a:r>
              <a:rPr lang="en-CA" sz="2400" dirty="0" smtClean="0"/>
              <a:t> de </a:t>
            </a:r>
            <a:r>
              <a:rPr lang="en-CA" sz="2400" dirty="0"/>
              <a:t>son prototype </a:t>
            </a:r>
            <a:r>
              <a:rPr lang="en-CA" sz="2400" dirty="0" smtClean="0"/>
              <a:t>(</a:t>
            </a:r>
            <a:r>
              <a:rPr lang="en-CA" sz="2400" dirty="0" err="1" smtClean="0"/>
              <a:t>cours</a:t>
            </a:r>
            <a:r>
              <a:rPr lang="en-CA" sz="2400" dirty="0"/>
              <a:t>.__proto</a:t>
            </a:r>
            <a:r>
              <a:rPr lang="en-CA" sz="2400" dirty="0" smtClean="0"/>
              <a:t>__);</a:t>
            </a:r>
            <a:br>
              <a:rPr lang="en-CA" sz="2400" dirty="0" smtClean="0"/>
            </a:br>
            <a:r>
              <a:rPr lang="en-CA" sz="2400" dirty="0" err="1" smtClean="0"/>
              <a:t>ces</a:t>
            </a:r>
            <a:r>
              <a:rPr lang="en-CA" sz="2400" dirty="0" smtClean="0"/>
              <a:t> </a:t>
            </a:r>
            <a:r>
              <a:rPr lang="en-CA" sz="2400" dirty="0" err="1"/>
              <a:t>propriétés</a:t>
            </a:r>
            <a:r>
              <a:rPr lang="en-CA" sz="2400" dirty="0" smtClean="0"/>
              <a:t> </a:t>
            </a:r>
            <a:r>
              <a:rPr lang="en-CA" sz="2400" dirty="0" err="1" smtClean="0"/>
              <a:t>seront</a:t>
            </a:r>
            <a:r>
              <a:rPr lang="en-CA" sz="2400" dirty="0" smtClean="0"/>
              <a:t> </a:t>
            </a:r>
            <a:r>
              <a:rPr lang="en-CA" sz="2400" dirty="0" err="1" smtClean="0"/>
              <a:t>parcourues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/>
              <a:t> </a:t>
            </a:r>
            <a:r>
              <a:rPr lang="en-CA" sz="1200" dirty="0"/>
              <a:t>(</a:t>
            </a:r>
            <a:r>
              <a:rPr lang="en-CA" sz="1200" dirty="0">
                <a:hlinkClick r:id="rId2"/>
              </a:rPr>
              <a:t>https://</a:t>
            </a:r>
            <a:r>
              <a:rPr lang="en-CA" sz="1200" dirty="0" smtClean="0">
                <a:hlinkClick r:id="rId2"/>
              </a:rPr>
              <a:t>stackoverflow.com/questions/3010840/loop-through-an-array-in-javascript</a:t>
            </a:r>
            <a:r>
              <a:rPr lang="en-CA" sz="1200" dirty="0" smtClean="0"/>
              <a:t> </a:t>
            </a:r>
            <a:r>
              <a:rPr lang="en-CA" sz="1200" dirty="0"/>
              <a:t>, </a:t>
            </a:r>
            <a:r>
              <a:rPr lang="en-CA" sz="1200" dirty="0">
                <a:hlinkClick r:id="rId3"/>
              </a:rPr>
              <a:t>https://</a:t>
            </a:r>
            <a:r>
              <a:rPr lang="en-CA" sz="1200" dirty="0" smtClean="0">
                <a:hlinkClick r:id="rId3"/>
              </a:rPr>
              <a:t>stackoverflow.com/questions/1963102/what-does-the-jslint-error-body-of-a-for-in-should-be-wrapped-in-an-if-statemen</a:t>
            </a:r>
            <a:r>
              <a:rPr lang="en-CA" sz="1200" dirty="0" smtClean="0"/>
              <a:t> )</a:t>
            </a:r>
            <a:endParaRPr lang="en-CA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453542" y="3670851"/>
            <a:ext cx="6509160" cy="121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◀ </a:t>
            </a:r>
            <a:r>
              <a:rPr lang="en-CA" sz="2400" dirty="0" err="1" smtClean="0"/>
              <a:t>évite</a:t>
            </a:r>
            <a:r>
              <a:rPr lang="en-CA" sz="2400" dirty="0" smtClean="0"/>
              <a:t> le danger de </a:t>
            </a:r>
            <a:r>
              <a:rPr lang="en-CA" sz="2400" dirty="0" err="1" smtClean="0"/>
              <a:t>l'approche</a:t>
            </a:r>
            <a:r>
              <a:rPr lang="en-CA" sz="2400" dirty="0" smtClean="0"/>
              <a:t> </a:t>
            </a:r>
            <a:r>
              <a:rPr lang="en-CA" sz="2400" dirty="0" err="1" smtClean="0"/>
              <a:t>précédente</a:t>
            </a:r>
            <a:r>
              <a:rPr lang="en-CA" sz="2400" dirty="0" smtClean="0"/>
              <a:t>,</a:t>
            </a:r>
            <a:br>
              <a:rPr lang="en-CA" sz="2400" dirty="0" smtClean="0"/>
            </a:br>
            <a:r>
              <a:rPr lang="en-CA" sz="2400" dirty="0" err="1" smtClean="0"/>
              <a:t>mais</a:t>
            </a:r>
            <a:r>
              <a:rPr lang="en-CA" sz="2400" dirty="0" smtClean="0"/>
              <a:t> </a:t>
            </a:r>
            <a:r>
              <a:rPr lang="en-CA" sz="2400" dirty="0" err="1" smtClean="0"/>
              <a:t>prend</a:t>
            </a:r>
            <a:r>
              <a:rPr lang="en-CA" sz="2400" dirty="0" smtClean="0"/>
              <a:t> 2 </a:t>
            </a:r>
            <a:r>
              <a:rPr lang="en-CA" sz="2400" dirty="0" err="1" smtClean="0"/>
              <a:t>lignes</a:t>
            </a:r>
            <a:r>
              <a:rPr lang="en-CA" sz="2400" dirty="0" smtClean="0"/>
              <a:t> de code de plus</a:t>
            </a:r>
            <a:endParaRPr lang="en-CA" sz="2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453542" y="5512904"/>
            <a:ext cx="6509160" cy="988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dirty="0" smtClean="0"/>
              <a:t>◀ </a:t>
            </a:r>
            <a:r>
              <a:rPr lang="en-CA" sz="2400" dirty="0" err="1" smtClean="0"/>
              <a:t>fonctionne</a:t>
            </a:r>
            <a:r>
              <a:rPr lang="en-CA" sz="2400" dirty="0" smtClean="0"/>
              <a:t> </a:t>
            </a:r>
            <a:r>
              <a:rPr lang="en-CA" sz="2400" dirty="0" err="1" smtClean="0"/>
              <a:t>seulement</a:t>
            </a:r>
            <a:r>
              <a:rPr lang="en-CA" sz="2400" dirty="0" smtClean="0"/>
              <a:t> </a:t>
            </a:r>
            <a:r>
              <a:rPr lang="en-CA" sz="2400" dirty="0"/>
              <a:t>avec ECMAScript </a:t>
            </a:r>
            <a:r>
              <a:rPr lang="en-CA" sz="2400" dirty="0" smtClean="0"/>
              <a:t>6 (2015)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303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920" y="5019040"/>
            <a:ext cx="731520" cy="436881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1920240" y="6055360"/>
            <a:ext cx="363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Annule</a:t>
            </a:r>
            <a:r>
              <a:rPr lang="en-CA" sz="2400" dirty="0" smtClean="0"/>
              <a:t> le if </a:t>
            </a:r>
            <a:r>
              <a:rPr lang="en-CA" sz="2400" dirty="0" err="1" smtClean="0"/>
              <a:t>si</a:t>
            </a:r>
            <a:r>
              <a:rPr lang="en-CA" sz="2400" dirty="0" smtClean="0"/>
              <a:t> a </a:t>
            </a:r>
            <a:r>
              <a:rPr lang="en-CA" sz="2400" dirty="0" err="1" smtClean="0"/>
              <a:t>est</a:t>
            </a:r>
            <a:r>
              <a:rPr lang="en-CA" sz="2400" dirty="0" smtClean="0"/>
              <a:t> null</a:t>
            </a:r>
            <a:endParaRPr lang="en-CA" sz="2400" dirty="0"/>
          </a:p>
        </p:txBody>
      </p:sp>
      <p:cxnSp>
        <p:nvCxnSpPr>
          <p:cNvPr id="6" name="Straight Connector 5"/>
          <p:cNvCxnSpPr>
            <a:endCxn id="4" idx="1"/>
          </p:cNvCxnSpPr>
          <p:nvPr/>
        </p:nvCxnSpPr>
        <p:spPr>
          <a:xfrm>
            <a:off x="1239520" y="5442913"/>
            <a:ext cx="680720" cy="843280"/>
          </a:xfrm>
          <a:prstGeom prst="line">
            <a:avLst/>
          </a:prstGeom>
          <a:ln w="38100">
            <a:solidFill>
              <a:srgbClr val="00B0F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b="1" dirty="0" err="1" smtClean="0">
                <a:solidFill>
                  <a:srgbClr val="00B050"/>
                </a:solidFill>
              </a:rPr>
              <a:t>typeof</a:t>
            </a:r>
            <a:endParaRPr lang="en-CA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CA" sz="2400" dirty="0" err="1" smtClean="0"/>
              <a:t>typeof</a:t>
            </a:r>
            <a:r>
              <a:rPr lang="en-CA" sz="2400" dirty="0" smtClean="0"/>
              <a:t>( </a:t>
            </a:r>
            <a:r>
              <a:rPr lang="en-CA" sz="2400" dirty="0" err="1" smtClean="0"/>
              <a:t>myObject</a:t>
            </a:r>
            <a:r>
              <a:rPr lang="en-CA" sz="2400" dirty="0" smtClean="0"/>
              <a:t> )</a:t>
            </a:r>
          </a:p>
          <a:p>
            <a:pPr marL="0" indent="0">
              <a:buNone/>
            </a:pPr>
            <a:r>
              <a:rPr lang="en-CA" sz="2400" dirty="0" smtClean="0"/>
              <a:t>// ... </a:t>
            </a:r>
            <a:r>
              <a:rPr lang="en-CA" sz="2400" dirty="0" err="1" smtClean="0"/>
              <a:t>peut</a:t>
            </a:r>
            <a:r>
              <a:rPr lang="en-CA" sz="2400" dirty="0" smtClean="0"/>
              <a:t> </a:t>
            </a:r>
            <a:r>
              <a:rPr lang="en-CA" sz="2400" dirty="0" err="1" smtClean="0"/>
              <a:t>avoir</a:t>
            </a:r>
            <a:r>
              <a:rPr lang="en-CA" sz="2400" dirty="0" smtClean="0"/>
              <a:t> </a:t>
            </a:r>
            <a:r>
              <a:rPr lang="en-CA" sz="2400" dirty="0" err="1" smtClean="0"/>
              <a:t>comme</a:t>
            </a:r>
            <a:r>
              <a:rPr lang="en-CA" sz="2400" dirty="0" smtClean="0"/>
              <a:t> </a:t>
            </a:r>
            <a:r>
              <a:rPr lang="en-CA" sz="2400" dirty="0" err="1" smtClean="0"/>
              <a:t>résultat</a:t>
            </a:r>
            <a:r>
              <a:rPr lang="en-CA" sz="2400" dirty="0" smtClean="0"/>
              <a:t>:</a:t>
            </a:r>
          </a:p>
          <a:p>
            <a:pPr marL="0" indent="0">
              <a:buNone/>
            </a:pPr>
            <a:r>
              <a:rPr lang="en-CA" sz="2400" dirty="0" smtClean="0"/>
              <a:t>// "</a:t>
            </a:r>
            <a:r>
              <a:rPr lang="en-CA" sz="2400" dirty="0" err="1" smtClean="0"/>
              <a:t>boolean</a:t>
            </a:r>
            <a:r>
              <a:rPr lang="en-CA" sz="2400" dirty="0" smtClean="0"/>
              <a:t>", "number", "string", "function", "object", "undefined"</a:t>
            </a:r>
          </a:p>
          <a:p>
            <a:pPr marL="0" indent="0">
              <a:buNone/>
            </a:pPr>
            <a:r>
              <a:rPr lang="en-CA" sz="2400" dirty="0" err="1"/>
              <a:t>typeof</a:t>
            </a:r>
            <a:r>
              <a:rPr lang="en-CA" sz="2400" dirty="0"/>
              <a:t>(null) === "object"</a:t>
            </a:r>
          </a:p>
          <a:p>
            <a:pPr marL="0" indent="0">
              <a:buNone/>
            </a:pPr>
            <a:r>
              <a:rPr lang="en-CA" sz="2400" dirty="0" err="1"/>
              <a:t>typeof</a:t>
            </a:r>
            <a:r>
              <a:rPr lang="en-CA" sz="2400" dirty="0"/>
              <a:t>(undefined) === "undefined"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myObject</a:t>
            </a:r>
            <a:r>
              <a:rPr lang="en-CA" sz="2400" dirty="0" smtClean="0"/>
              <a:t> = { x:1, y:2 };</a:t>
            </a:r>
          </a:p>
          <a:p>
            <a:pPr marL="0" indent="0">
              <a:buNone/>
            </a:pPr>
            <a:r>
              <a:rPr lang="en-CA" sz="2400" dirty="0" err="1" smtClean="0"/>
              <a:t>typeof</a:t>
            </a:r>
            <a:r>
              <a:rPr lang="en-CA" sz="2400" dirty="0" smtClean="0"/>
              <a:t>(</a:t>
            </a:r>
            <a:r>
              <a:rPr lang="en-CA" sz="2400" dirty="0" err="1" smtClean="0"/>
              <a:t>myObject</a:t>
            </a:r>
            <a:r>
              <a:rPr lang="en-CA" sz="2400" dirty="0" smtClean="0"/>
              <a:t>) === "object"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myArray</a:t>
            </a:r>
            <a:r>
              <a:rPr lang="en-CA" sz="2400" dirty="0" smtClean="0"/>
              <a:t> = [ 1, 2, 3 ];</a:t>
            </a:r>
          </a:p>
          <a:p>
            <a:pPr marL="0" indent="0">
              <a:buNone/>
            </a:pPr>
            <a:r>
              <a:rPr lang="en-CA" sz="2400" dirty="0" err="1" smtClean="0"/>
              <a:t>typeof</a:t>
            </a:r>
            <a:r>
              <a:rPr lang="en-CA" sz="2400" dirty="0" smtClean="0"/>
              <a:t>(</a:t>
            </a:r>
            <a:r>
              <a:rPr lang="en-CA" sz="2400" dirty="0" err="1" smtClean="0"/>
              <a:t>myArray</a:t>
            </a:r>
            <a:r>
              <a:rPr lang="en-CA" sz="2400" dirty="0" smtClean="0"/>
              <a:t>) === "object"</a:t>
            </a:r>
          </a:p>
          <a:p>
            <a:pPr marL="0" indent="0">
              <a:buNone/>
            </a:pPr>
            <a:r>
              <a:rPr lang="en-CA" sz="2400" dirty="0" smtClean="0"/>
              <a:t>// Comment </a:t>
            </a:r>
            <a:r>
              <a:rPr lang="en-CA" sz="2400" dirty="0" err="1" smtClean="0"/>
              <a:t>distinguer</a:t>
            </a:r>
            <a:r>
              <a:rPr lang="en-CA" sz="2400" dirty="0" smtClean="0"/>
              <a:t> les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</a:t>
            </a:r>
            <a:r>
              <a:rPr lang="en-CA" sz="2400" dirty="0" err="1" smtClean="0"/>
              <a:t>normaux</a:t>
            </a:r>
            <a:r>
              <a:rPr lang="en-CA" sz="2400" dirty="0" smtClean="0"/>
              <a:t> et les arrays?</a:t>
            </a:r>
          </a:p>
          <a:p>
            <a:pPr marL="0" indent="0">
              <a:buNone/>
            </a:pPr>
            <a:r>
              <a:rPr lang="en-CA" sz="2400" dirty="0" smtClean="0"/>
              <a:t>if ( a &amp;&amp; </a:t>
            </a:r>
            <a:r>
              <a:rPr lang="en-CA" sz="2400" dirty="0" err="1" smtClean="0"/>
              <a:t>typeof</a:t>
            </a:r>
            <a:r>
              <a:rPr lang="en-CA" sz="2400" dirty="0" smtClean="0"/>
              <a:t>(a)==="object" &amp;&amp; </a:t>
            </a:r>
            <a:r>
              <a:rPr lang="en-CA" sz="2400" dirty="0" err="1" smtClean="0"/>
              <a:t>a</a:t>
            </a:r>
            <a:r>
              <a:rPr lang="en-CA" sz="2400" b="1" dirty="0" err="1" smtClean="0">
                <a:solidFill>
                  <a:srgbClr val="00B050"/>
                </a:solidFill>
              </a:rPr>
              <a:t>.constructor</a:t>
            </a:r>
            <a:r>
              <a:rPr lang="en-CA" sz="2400" b="1" dirty="0" smtClean="0">
                <a:solidFill>
                  <a:srgbClr val="00B050"/>
                </a:solidFill>
              </a:rPr>
              <a:t>===Array</a:t>
            </a:r>
            <a:r>
              <a:rPr lang="en-CA" sz="2400" dirty="0" smtClean="0"/>
              <a:t> ) {</a:t>
            </a:r>
          </a:p>
          <a:p>
            <a:pPr marL="0" indent="0">
              <a:buNone/>
            </a:pPr>
            <a:r>
              <a:rPr lang="en-CA" sz="2400" dirty="0" smtClean="0"/>
              <a:t>    // a is an array</a:t>
            </a:r>
          </a:p>
          <a:p>
            <a:pPr marL="0" indent="0">
              <a:buNone/>
            </a:pPr>
            <a:r>
              <a:rPr lang="en-CA" sz="2400" dirty="0"/>
              <a:t>}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98531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10515600" cy="56435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function </a:t>
            </a:r>
            <a:r>
              <a:rPr lang="en-CA" dirty="0" err="1" smtClean="0"/>
              <a:t>halfInteger</a:t>
            </a:r>
            <a:r>
              <a:rPr lang="en-CA" dirty="0" smtClean="0"/>
              <a:t>(x) {</a:t>
            </a:r>
          </a:p>
          <a:p>
            <a:pPr marL="0" indent="0">
              <a:buNone/>
            </a:pPr>
            <a:r>
              <a:rPr lang="en-CA" dirty="0" smtClean="0"/>
              <a:t>   </a:t>
            </a:r>
            <a:r>
              <a:rPr lang="en-CA" dirty="0" err="1" smtClean="0"/>
              <a:t>console.</a:t>
            </a:r>
            <a:r>
              <a:rPr lang="en-CA" b="1" dirty="0" err="1" smtClean="0">
                <a:solidFill>
                  <a:srgbClr val="00B050"/>
                </a:solidFill>
              </a:rPr>
              <a:t>assert</a:t>
            </a:r>
            <a:r>
              <a:rPr lang="en-CA" dirty="0" smtClean="0"/>
              <a:t>( x % 2 === 0 ); // affirmer que x </a:t>
            </a:r>
            <a:r>
              <a:rPr lang="en-CA" dirty="0" err="1" smtClean="0"/>
              <a:t>est</a:t>
            </a:r>
            <a:r>
              <a:rPr lang="en-CA" dirty="0" smtClean="0"/>
              <a:t> pair</a:t>
            </a:r>
          </a:p>
          <a:p>
            <a:pPr marL="0" indent="0">
              <a:buNone/>
            </a:pPr>
            <a:r>
              <a:rPr lang="en-CA" dirty="0" smtClean="0"/>
              <a:t>   return </a:t>
            </a:r>
            <a:r>
              <a:rPr lang="en-CA" dirty="0" err="1" smtClean="0"/>
              <a:t>Math.floor</a:t>
            </a:r>
            <a:r>
              <a:rPr lang="en-CA" dirty="0" smtClean="0"/>
              <a:t>( x / 2 );</a:t>
            </a:r>
          </a:p>
          <a:p>
            <a:pPr marL="0" indent="0">
              <a:buNone/>
            </a:pPr>
            <a:r>
              <a:rPr lang="en-CA" dirty="0" smtClean="0"/>
              <a:t>}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x = 10;</a:t>
            </a:r>
          </a:p>
          <a:p>
            <a:pPr marL="0" indent="0">
              <a:buNone/>
            </a:pPr>
            <a:r>
              <a:rPr lang="en-CA" dirty="0" smtClean="0"/>
              <a:t>console.log("Half of " + x + " is " + </a:t>
            </a:r>
            <a:r>
              <a:rPr lang="en-CA" dirty="0" err="1" smtClean="0"/>
              <a:t>halfInteger</a:t>
            </a:r>
            <a:r>
              <a:rPr lang="en-CA" dirty="0" smtClean="0"/>
              <a:t>(x));</a:t>
            </a:r>
          </a:p>
          <a:p>
            <a:pPr marL="0" indent="0">
              <a:buNone/>
            </a:pPr>
            <a:r>
              <a:rPr lang="en-CA" dirty="0" smtClean="0"/>
              <a:t>x = 7;</a:t>
            </a:r>
          </a:p>
          <a:p>
            <a:pPr marL="0" indent="0">
              <a:buNone/>
            </a:pPr>
            <a:r>
              <a:rPr lang="en-CA" dirty="0"/>
              <a:t>console.log("Half of " + x + " is " + </a:t>
            </a:r>
            <a:r>
              <a:rPr lang="en-CA" dirty="0" err="1"/>
              <a:t>halfInteger</a:t>
            </a:r>
            <a:r>
              <a:rPr lang="en-CA" dirty="0"/>
              <a:t>(x));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64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b="1" dirty="0" smtClean="0">
                <a:solidFill>
                  <a:srgbClr val="00B050"/>
                </a:solidFill>
              </a:rPr>
              <a:t>Function</a:t>
            </a:r>
            <a:r>
              <a:rPr lang="en-CA" sz="2400" dirty="0" smtClean="0"/>
              <a:t> </a:t>
            </a:r>
            <a:endParaRPr lang="en-CA" sz="2400" dirty="0"/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myTwoNorm</a:t>
            </a:r>
            <a:r>
              <a:rPr lang="en-CA" sz="2400" dirty="0" smtClean="0"/>
              <a:t> = </a:t>
            </a:r>
            <a:r>
              <a:rPr lang="en-CA" sz="2400" b="1" dirty="0" smtClean="0">
                <a:solidFill>
                  <a:srgbClr val="00B050"/>
                </a:solidFill>
              </a:rPr>
              <a:t>function</a:t>
            </a:r>
            <a:r>
              <a:rPr lang="en-CA" sz="2400" dirty="0" smtClean="0"/>
              <a:t> </a:t>
            </a:r>
            <a:r>
              <a:rPr lang="en-CA" sz="2400" dirty="0" err="1" smtClean="0"/>
              <a:t>twoNorm</a:t>
            </a:r>
            <a:r>
              <a:rPr lang="en-CA" sz="2400" dirty="0" smtClean="0"/>
              <a:t>( x, y, z ) 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return </a:t>
            </a:r>
            <a:r>
              <a:rPr lang="en-CA" sz="2400" dirty="0" err="1" smtClean="0"/>
              <a:t>Math.sqrt</a:t>
            </a:r>
            <a:r>
              <a:rPr lang="en-CA" sz="2400" dirty="0" smtClean="0"/>
              <a:t>( x*x + y*y + z*z );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twoNorm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le nom de la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. Si </a:t>
            </a:r>
            <a:r>
              <a:rPr lang="en-CA" sz="2400" dirty="0" err="1" smtClean="0"/>
              <a:t>ce</a:t>
            </a:r>
            <a:r>
              <a:rPr lang="en-CA" sz="2400" dirty="0" smtClean="0"/>
              <a:t> nom </a:t>
            </a:r>
            <a:r>
              <a:rPr lang="en-CA" sz="2400" dirty="0" err="1" smtClean="0"/>
              <a:t>n'est</a:t>
            </a:r>
            <a:r>
              <a:rPr lang="en-CA" sz="2400" dirty="0" smtClean="0"/>
              <a:t> pas </a:t>
            </a:r>
            <a:r>
              <a:rPr lang="en-CA" sz="2400" dirty="0" err="1" smtClean="0"/>
              <a:t>fourni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la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b="1" dirty="0" err="1" smtClean="0"/>
              <a:t>anonyme</a:t>
            </a:r>
            <a:r>
              <a:rPr lang="en-CA" sz="2400" dirty="0" smtClean="0"/>
              <a:t>. Ce nom </a:t>
            </a:r>
            <a:r>
              <a:rPr lang="en-CA" sz="2400" dirty="0" err="1" smtClean="0"/>
              <a:t>est</a:t>
            </a:r>
            <a:r>
              <a:rPr lang="en-CA" sz="2400" dirty="0" smtClean="0"/>
              <a:t> utile pour faire de la </a:t>
            </a:r>
            <a:r>
              <a:rPr lang="en-CA" sz="2400" dirty="0" err="1" smtClean="0"/>
              <a:t>récursion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myTwoNorm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variable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laquelle</a:t>
            </a:r>
            <a:r>
              <a:rPr lang="en-CA" sz="2400" dirty="0" smtClean="0"/>
              <a:t> on </a:t>
            </a:r>
            <a:r>
              <a:rPr lang="en-CA" sz="2400" dirty="0" err="1" smtClean="0"/>
              <a:t>stocke</a:t>
            </a:r>
            <a:r>
              <a:rPr lang="en-CA" sz="2400" dirty="0" smtClean="0"/>
              <a:t> la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result = </a:t>
            </a:r>
            <a:r>
              <a:rPr lang="en-CA" sz="2400" dirty="0" err="1" smtClean="0"/>
              <a:t>myTwoNorm</a:t>
            </a:r>
            <a:r>
              <a:rPr lang="en-CA" sz="2400" dirty="0"/>
              <a:t>(1,2,3</a:t>
            </a:r>
            <a:r>
              <a:rPr lang="en-CA" sz="2400" dirty="0" smtClean="0"/>
              <a:t>);   </a:t>
            </a:r>
            <a:r>
              <a:rPr lang="en-CA" sz="2400" dirty="0"/>
              <a:t>// 3.7416573867739413</a:t>
            </a: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Si on ne </a:t>
            </a:r>
            <a:r>
              <a:rPr lang="en-CA" sz="2400" dirty="0" err="1" smtClean="0"/>
              <a:t>fournit</a:t>
            </a:r>
            <a:r>
              <a:rPr lang="en-CA" sz="2400" dirty="0" smtClean="0"/>
              <a:t> pas </a:t>
            </a:r>
            <a:r>
              <a:rPr lang="en-CA" sz="2400" dirty="0" err="1" smtClean="0"/>
              <a:t>assez</a:t>
            </a:r>
            <a:r>
              <a:rPr lang="en-CA" sz="2400" dirty="0" smtClean="0"/>
              <a:t> </a:t>
            </a:r>
            <a:r>
              <a:rPr lang="en-CA" sz="2400" dirty="0" err="1" smtClean="0"/>
              <a:t>d'arguments</a:t>
            </a:r>
            <a:r>
              <a:rPr lang="en-CA" sz="2400" dirty="0" smtClean="0"/>
              <a:t>, </a:t>
            </a:r>
            <a:r>
              <a:rPr lang="en-CA" sz="2400" dirty="0" err="1" smtClean="0"/>
              <a:t>ou</a:t>
            </a:r>
            <a:r>
              <a:rPr lang="en-CA" sz="2400" dirty="0" smtClean="0"/>
              <a:t> trop </a:t>
            </a:r>
            <a:r>
              <a:rPr lang="en-CA" sz="2400" dirty="0" err="1" smtClean="0"/>
              <a:t>d'arguments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l'appel</a:t>
            </a:r>
            <a:r>
              <a:rPr lang="en-CA" sz="2400" dirty="0" smtClean="0"/>
              <a:t> </a:t>
            </a:r>
            <a:r>
              <a:rPr lang="en-CA" sz="2400" dirty="0" err="1" smtClean="0"/>
              <a:t>s'exécute</a:t>
            </a:r>
            <a:r>
              <a:rPr lang="en-CA" sz="2400" dirty="0" smtClean="0"/>
              <a:t> </a:t>
            </a:r>
            <a:r>
              <a:rPr lang="en-CA" sz="2400" dirty="0" err="1" smtClean="0"/>
              <a:t>quand</a:t>
            </a:r>
            <a:r>
              <a:rPr lang="en-CA" sz="2400" dirty="0" smtClean="0"/>
              <a:t> </a:t>
            </a:r>
            <a:r>
              <a:rPr lang="en-CA" sz="2400" dirty="0" err="1" smtClean="0"/>
              <a:t>même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result = </a:t>
            </a:r>
            <a:r>
              <a:rPr lang="en-CA" sz="2400" dirty="0" err="1" smtClean="0"/>
              <a:t>myTwoNorm</a:t>
            </a:r>
            <a:r>
              <a:rPr lang="en-CA" sz="2400" dirty="0" smtClean="0"/>
              <a:t>(1,2);   </a:t>
            </a:r>
            <a:r>
              <a:rPr lang="en-CA" sz="2400" dirty="0"/>
              <a:t>// </a:t>
            </a:r>
            <a:r>
              <a:rPr lang="en-CA" sz="2400" dirty="0" smtClean="0"/>
              <a:t>z sera undefined</a:t>
            </a:r>
          </a:p>
          <a:p>
            <a:pPr marL="0" indent="0">
              <a:buNone/>
            </a:pPr>
            <a:r>
              <a:rPr lang="en-CA" sz="2400" dirty="0" smtClean="0"/>
              <a:t>// result === </a:t>
            </a:r>
            <a:r>
              <a:rPr lang="en-CA" sz="2400" dirty="0" err="1" smtClean="0"/>
              <a:t>NaN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4660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b="1" dirty="0" smtClean="0">
                <a:solidFill>
                  <a:srgbClr val="00B050"/>
                </a:solidFill>
              </a:rPr>
              <a:t>Function</a:t>
            </a:r>
            <a:r>
              <a:rPr lang="en-CA" sz="2400" dirty="0" smtClean="0"/>
              <a:t> (suite)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// Pour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</a:t>
            </a:r>
            <a:r>
              <a:rPr lang="en-CA" sz="2400" dirty="0" err="1" smtClean="0"/>
              <a:t>appel</a:t>
            </a:r>
            <a:r>
              <a:rPr lang="en-CA" sz="2400" dirty="0" smtClean="0"/>
              <a:t>,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 </a:t>
            </a:r>
            <a:r>
              <a:rPr lang="en-CA" sz="2400" dirty="0" err="1" smtClean="0"/>
              <a:t>reçoit</a:t>
            </a:r>
            <a:r>
              <a:rPr lang="en-CA" sz="2400" dirty="0" smtClean="0"/>
              <a:t> </a:t>
            </a:r>
            <a:r>
              <a:rPr lang="en-CA" sz="2400" dirty="0" err="1" smtClean="0"/>
              <a:t>deux</a:t>
            </a:r>
            <a:r>
              <a:rPr lang="en-CA" sz="2400" dirty="0" smtClean="0"/>
              <a:t> </a:t>
            </a:r>
            <a:r>
              <a:rPr lang="en-CA" sz="2400" dirty="0" err="1" smtClean="0"/>
              <a:t>paramètres</a:t>
            </a:r>
            <a:r>
              <a:rPr lang="en-CA" sz="2400" dirty="0" smtClean="0"/>
              <a:t> </a:t>
            </a:r>
            <a:r>
              <a:rPr lang="en-CA" sz="2400" dirty="0" err="1" smtClean="0"/>
              <a:t>implicites</a:t>
            </a:r>
            <a:r>
              <a:rPr lang="en-CA" sz="2400" dirty="0" smtClean="0"/>
              <a:t>: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b="1" dirty="0" smtClean="0">
                <a:solidFill>
                  <a:srgbClr val="00B050"/>
                </a:solidFill>
              </a:rPr>
              <a:t>this</a:t>
            </a:r>
            <a:r>
              <a:rPr lang="en-CA" sz="2400" dirty="0" smtClean="0"/>
              <a:t> (un objet), et </a:t>
            </a:r>
            <a:r>
              <a:rPr lang="en-CA" sz="2400" b="1" dirty="0" smtClean="0">
                <a:solidFill>
                  <a:srgbClr val="00B050"/>
                </a:solidFill>
              </a:rPr>
              <a:t>arguments</a:t>
            </a:r>
            <a:r>
              <a:rPr lang="en-CA" sz="2400" dirty="0" smtClean="0"/>
              <a:t> (un array avec un </a:t>
            </a:r>
            <a:r>
              <a:rPr lang="en-CA" sz="2400" b="1" dirty="0" smtClean="0">
                <a:solidFill>
                  <a:srgbClr val="00B050"/>
                </a:solidFill>
              </a:rPr>
              <a:t>.length</a:t>
            </a:r>
            <a:r>
              <a:rPr lang="en-CA" sz="2400" dirty="0" smtClean="0"/>
              <a:t>).</a:t>
            </a:r>
          </a:p>
          <a:p>
            <a:pPr marL="0" indent="0">
              <a:buNone/>
            </a:pPr>
            <a:r>
              <a:rPr lang="en-CA" sz="2400" dirty="0" smtClean="0"/>
              <a:t>// Il </a:t>
            </a:r>
            <a:r>
              <a:rPr lang="en-CA" sz="2400" dirty="0" err="1" smtClean="0"/>
              <a:t>existe</a:t>
            </a:r>
            <a:r>
              <a:rPr lang="en-CA" sz="2400" dirty="0" smtClean="0"/>
              <a:t> </a:t>
            </a:r>
            <a:r>
              <a:rPr lang="en-CA" sz="2400" dirty="0" err="1" smtClean="0"/>
              <a:t>quelques</a:t>
            </a:r>
            <a:r>
              <a:rPr lang="en-CA" sz="2400" dirty="0" smtClean="0"/>
              <a:t> </a:t>
            </a:r>
            <a:r>
              <a:rPr lang="en-CA" sz="2400" dirty="0" err="1" smtClean="0"/>
              <a:t>façons</a:t>
            </a:r>
            <a:r>
              <a:rPr lang="en-CA" sz="2400" dirty="0" smtClean="0"/>
              <a:t> </a:t>
            </a:r>
            <a:r>
              <a:rPr lang="en-CA" sz="2400" dirty="0" err="1" smtClean="0"/>
              <a:t>d'appeler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: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1. "function invocation pattern"</a:t>
            </a:r>
          </a:p>
          <a:p>
            <a:pPr marL="0" indent="0">
              <a:buNone/>
            </a:pPr>
            <a:r>
              <a:rPr lang="en-CA" sz="2400" dirty="0" err="1" smtClean="0"/>
              <a:t>myTwoNorm</a:t>
            </a:r>
            <a:r>
              <a:rPr lang="en-CA" sz="2400" dirty="0" smtClean="0"/>
              <a:t>(1,2,3); // </a:t>
            </a:r>
            <a:r>
              <a:rPr lang="en-CA" sz="2400" b="1" dirty="0" smtClean="0">
                <a:solidFill>
                  <a:srgbClr val="00B050"/>
                </a:solidFill>
              </a:rPr>
              <a:t>this</a:t>
            </a:r>
            <a:r>
              <a:rPr lang="en-CA" sz="2400" dirty="0" smtClean="0"/>
              <a:t> sera </a:t>
            </a:r>
            <a:r>
              <a:rPr lang="en-CA" sz="2400" dirty="0" err="1" smtClean="0"/>
              <a:t>l'objet</a:t>
            </a:r>
            <a:r>
              <a:rPr lang="en-CA" sz="2400" dirty="0" smtClean="0"/>
              <a:t> global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2. "apply invocation pattern" (apply </a:t>
            </a:r>
            <a:r>
              <a:rPr lang="en-CA" sz="2400" dirty="0" err="1" smtClean="0"/>
              <a:t>étant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méthode</a:t>
            </a:r>
            <a:r>
              <a:rPr lang="en-CA" sz="2400" dirty="0" smtClean="0"/>
              <a:t> </a:t>
            </a:r>
            <a:r>
              <a:rPr lang="en-CA" sz="2400" dirty="0" err="1" smtClean="0"/>
              <a:t>sur</a:t>
            </a:r>
            <a:r>
              <a:rPr lang="en-CA" sz="2400" dirty="0" smtClean="0"/>
              <a:t> </a:t>
            </a:r>
            <a:r>
              <a:rPr lang="en-CA" sz="2400" dirty="0" err="1" smtClean="0"/>
              <a:t>toutes</a:t>
            </a:r>
            <a:r>
              <a:rPr lang="en-CA" sz="2400" dirty="0" smtClean="0"/>
              <a:t> les </a:t>
            </a:r>
            <a:r>
              <a:rPr lang="en-CA" sz="2400" dirty="0" err="1" smtClean="0"/>
              <a:t>fonctions</a:t>
            </a:r>
            <a:r>
              <a:rPr lang="en-CA" sz="2400" dirty="0" smtClean="0"/>
              <a:t>)</a:t>
            </a:r>
          </a:p>
          <a:p>
            <a:pPr marL="0" indent="0">
              <a:buNone/>
            </a:pPr>
            <a:r>
              <a:rPr lang="en-CA" sz="2400" dirty="0" err="1" smtClean="0"/>
              <a:t>myTwoNorm</a:t>
            </a:r>
            <a:r>
              <a:rPr lang="en-CA" sz="2400" b="1" dirty="0" err="1" smtClean="0">
                <a:solidFill>
                  <a:srgbClr val="00B050"/>
                </a:solidFill>
              </a:rPr>
              <a:t>.apply</a:t>
            </a:r>
            <a:r>
              <a:rPr lang="en-CA" sz="2400" dirty="0" smtClean="0"/>
              <a:t>( </a:t>
            </a:r>
            <a:r>
              <a:rPr lang="en-CA" sz="2400" dirty="0" err="1" smtClean="0"/>
              <a:t>myObj</a:t>
            </a:r>
            <a:r>
              <a:rPr lang="en-CA" sz="2400" dirty="0" smtClean="0"/>
              <a:t>, [1,2,3] ); // </a:t>
            </a:r>
            <a:r>
              <a:rPr lang="en-CA" sz="2400" b="1" dirty="0" smtClean="0">
                <a:solidFill>
                  <a:srgbClr val="00B050"/>
                </a:solidFill>
              </a:rPr>
              <a:t>this</a:t>
            </a:r>
            <a:r>
              <a:rPr lang="en-CA" sz="2400" dirty="0" smtClean="0"/>
              <a:t> sera </a:t>
            </a:r>
            <a:r>
              <a:rPr lang="en-CA" sz="2400" dirty="0" err="1" smtClean="0"/>
              <a:t>myObj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On </a:t>
            </a:r>
            <a:r>
              <a:rPr lang="en-CA" sz="2400" dirty="0" err="1" smtClean="0"/>
              <a:t>peut</a:t>
            </a:r>
            <a:r>
              <a:rPr lang="en-CA" sz="2400" dirty="0" smtClean="0"/>
              <a:t> </a:t>
            </a:r>
            <a:r>
              <a:rPr lang="en-CA" sz="2400" dirty="0" err="1" smtClean="0"/>
              <a:t>donc</a:t>
            </a:r>
            <a:r>
              <a:rPr lang="en-CA" sz="2400" dirty="0" smtClean="0"/>
              <a:t> </a:t>
            </a:r>
            <a:r>
              <a:rPr lang="en-CA" sz="2400" dirty="0" err="1" smtClean="0"/>
              <a:t>appeler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 </a:t>
            </a:r>
            <a:r>
              <a:rPr lang="en-CA" sz="2400" dirty="0" err="1" smtClean="0"/>
              <a:t>comme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méthode</a:t>
            </a:r>
            <a:r>
              <a:rPr lang="en-CA" sz="2400" dirty="0" smtClean="0"/>
              <a:t> sur </a:t>
            </a:r>
            <a:r>
              <a:rPr lang="en-CA" sz="2400" dirty="0" err="1" smtClean="0"/>
              <a:t>n'importe</a:t>
            </a:r>
            <a:r>
              <a:rPr lang="en-CA" sz="2400" dirty="0" smtClean="0"/>
              <a:t> </a:t>
            </a:r>
            <a:r>
              <a:rPr lang="en-CA" sz="2400" dirty="0" err="1" smtClean="0"/>
              <a:t>quel</a:t>
            </a:r>
            <a:r>
              <a:rPr lang="en-CA" sz="2400" dirty="0" smtClean="0"/>
              <a:t> objet !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Voir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/>
              <a:t> .call() et .bind() </a:t>
            </a:r>
            <a:r>
              <a:rPr lang="en-CA" sz="2400" dirty="0">
                <a:hlinkClick r:id="rId2"/>
              </a:rPr>
              <a:t>https://</a:t>
            </a:r>
            <a:r>
              <a:rPr lang="en-CA" sz="2400" dirty="0" smtClean="0">
                <a:hlinkClick r:id="rId2"/>
              </a:rPr>
              <a:t>stackoverflow.com/questions/15455009/javascript-call-apply-vs-bind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4551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b="1" dirty="0" smtClean="0">
                <a:solidFill>
                  <a:srgbClr val="00B050"/>
                </a:solidFill>
              </a:rPr>
              <a:t>Function</a:t>
            </a:r>
            <a:r>
              <a:rPr lang="en-CA" sz="2400" dirty="0" smtClean="0"/>
              <a:t> (suite 2)</a:t>
            </a: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3. "method invocation pattern"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myVector3D = {</a:t>
            </a:r>
          </a:p>
          <a:p>
            <a:pPr marL="0" indent="0">
              <a:buNone/>
            </a:pPr>
            <a:r>
              <a:rPr lang="en-CA" sz="2400" dirty="0" smtClean="0"/>
              <a:t>    x:0, y:0, z:0,</a:t>
            </a:r>
          </a:p>
          <a:p>
            <a:pPr marL="0" indent="0">
              <a:buNone/>
            </a:pPr>
            <a:r>
              <a:rPr lang="en-CA" sz="2400" dirty="0" smtClean="0"/>
              <a:t>    </a:t>
            </a:r>
            <a:r>
              <a:rPr lang="en-CA" sz="2400" dirty="0" err="1" smtClean="0"/>
              <a:t>twoNorm</a:t>
            </a:r>
            <a:r>
              <a:rPr lang="en-CA" sz="2400" dirty="0" smtClean="0"/>
              <a:t> : </a:t>
            </a:r>
            <a:r>
              <a:rPr lang="en-CA" sz="2400" b="1" dirty="0">
                <a:solidFill>
                  <a:srgbClr val="00B050"/>
                </a:solidFill>
              </a:rPr>
              <a:t>function</a:t>
            </a:r>
            <a:r>
              <a:rPr lang="en-CA" sz="2400" dirty="0"/>
              <a:t> </a:t>
            </a:r>
            <a:r>
              <a:rPr lang="en-CA" sz="2400" dirty="0" smtClean="0"/>
              <a:t>( ) </a:t>
            </a:r>
            <a:r>
              <a:rPr lang="en-CA" sz="2400" dirty="0"/>
              <a:t>{</a:t>
            </a:r>
          </a:p>
          <a:p>
            <a:pPr marL="0" indent="0">
              <a:buNone/>
            </a:pPr>
            <a:r>
              <a:rPr lang="en-CA" sz="2400" dirty="0"/>
              <a:t>    </a:t>
            </a:r>
            <a:r>
              <a:rPr lang="en-CA" sz="2400" dirty="0" smtClean="0"/>
              <a:t>    return </a:t>
            </a:r>
            <a:r>
              <a:rPr lang="en-CA" sz="2400" dirty="0" err="1"/>
              <a:t>Math.sqrt</a:t>
            </a:r>
            <a:r>
              <a:rPr lang="en-CA" sz="2400" dirty="0"/>
              <a:t>( 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x</a:t>
            </a:r>
            <a:r>
              <a:rPr lang="en-CA" sz="2400" dirty="0" smtClean="0"/>
              <a:t>*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x</a:t>
            </a:r>
            <a:r>
              <a:rPr lang="en-CA" sz="2400" dirty="0" smtClean="0"/>
              <a:t> </a:t>
            </a:r>
            <a:r>
              <a:rPr lang="en-CA" sz="2400" dirty="0"/>
              <a:t>+ 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y</a:t>
            </a:r>
            <a:r>
              <a:rPr lang="en-CA" sz="2400" dirty="0" smtClean="0"/>
              <a:t>*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y</a:t>
            </a:r>
            <a:r>
              <a:rPr lang="en-CA" sz="2400" dirty="0" smtClean="0"/>
              <a:t> </a:t>
            </a:r>
            <a:r>
              <a:rPr lang="en-CA" sz="2400" dirty="0"/>
              <a:t>+ 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z</a:t>
            </a:r>
            <a:r>
              <a:rPr lang="en-CA" sz="2400" dirty="0" smtClean="0"/>
              <a:t>*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z</a:t>
            </a:r>
            <a:r>
              <a:rPr lang="en-CA" sz="2400" dirty="0" smtClean="0"/>
              <a:t> </a:t>
            </a:r>
            <a:r>
              <a:rPr lang="en-CA" sz="2400" dirty="0"/>
              <a:t>);</a:t>
            </a:r>
          </a:p>
          <a:p>
            <a:pPr marL="0" indent="0">
              <a:buNone/>
            </a:pPr>
            <a:r>
              <a:rPr lang="en-CA" sz="2400" dirty="0" smtClean="0"/>
              <a:t>    }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smtClean="0"/>
              <a:t>myVector3D.twoNorm();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// 4. "constructor invocation pattern" avec le mot </a:t>
            </a:r>
            <a:r>
              <a:rPr lang="en-CA" sz="2400" dirty="0" err="1" smtClean="0"/>
              <a:t>clé</a:t>
            </a:r>
            <a:r>
              <a:rPr lang="en-CA" sz="2400" dirty="0" smtClean="0"/>
              <a:t> </a:t>
            </a:r>
            <a:r>
              <a:rPr lang="en-CA" sz="2400" b="1" dirty="0" smtClean="0">
                <a:solidFill>
                  <a:srgbClr val="00B050"/>
                </a:solidFill>
              </a:rPr>
              <a:t>new</a:t>
            </a:r>
            <a:r>
              <a:rPr lang="en-CA" sz="2400" dirty="0" smtClean="0"/>
              <a:t>: </a:t>
            </a:r>
            <a:r>
              <a:rPr lang="en-CA" sz="2400" dirty="0" err="1" smtClean="0"/>
              <a:t>expliqué</a:t>
            </a:r>
            <a:r>
              <a:rPr lang="en-CA" sz="2400" dirty="0" smtClean="0"/>
              <a:t> </a:t>
            </a:r>
            <a:r>
              <a:rPr lang="en-CA" sz="2400" dirty="0" err="1" smtClean="0"/>
              <a:t>dans</a:t>
            </a:r>
            <a:r>
              <a:rPr lang="en-CA" sz="2400" dirty="0" smtClean="0"/>
              <a:t> </a:t>
            </a:r>
            <a:r>
              <a:rPr lang="en-CA" sz="2400" dirty="0" err="1" smtClean="0"/>
              <a:t>l’annexe</a:t>
            </a: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2691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b="1" dirty="0" smtClean="0">
                <a:solidFill>
                  <a:srgbClr val="00B050"/>
                </a:solidFill>
              </a:rPr>
              <a:t>Function</a:t>
            </a:r>
            <a:r>
              <a:rPr lang="en-CA" sz="2400" dirty="0" smtClean="0"/>
              <a:t> (suite 3)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// Les </a:t>
            </a:r>
            <a:r>
              <a:rPr lang="en-CA" sz="2400" dirty="0" err="1" smtClean="0"/>
              <a:t>fonctions</a:t>
            </a:r>
            <a:r>
              <a:rPr lang="en-CA" sz="2400" dirty="0" smtClean="0"/>
              <a:t> </a:t>
            </a:r>
            <a:r>
              <a:rPr lang="en-CA" sz="2400" dirty="0" err="1" smtClean="0"/>
              <a:t>sont</a:t>
            </a:r>
            <a:r>
              <a:rPr lang="en-CA" sz="2400" dirty="0" smtClean="0"/>
              <a:t>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, et </a:t>
            </a:r>
            <a:r>
              <a:rPr lang="en-CA" sz="2400" dirty="0" err="1" smtClean="0"/>
              <a:t>peuvent</a:t>
            </a:r>
            <a:r>
              <a:rPr lang="en-CA" sz="2400" dirty="0" smtClean="0"/>
              <a:t> </a:t>
            </a:r>
            <a:r>
              <a:rPr lang="en-CA" sz="2400" dirty="0" err="1" smtClean="0"/>
              <a:t>donc</a:t>
            </a:r>
            <a:r>
              <a:rPr lang="en-CA" sz="2400" dirty="0" smtClean="0"/>
              <a:t> </a:t>
            </a:r>
            <a:r>
              <a:rPr lang="en-CA" sz="2400" dirty="0" err="1" smtClean="0"/>
              <a:t>avoir</a:t>
            </a:r>
            <a:r>
              <a:rPr lang="en-CA" sz="2400" dirty="0" smtClean="0"/>
              <a:t> des </a:t>
            </a:r>
            <a:r>
              <a:rPr lang="en-CA" sz="2400" dirty="0" err="1" smtClean="0"/>
              <a:t>propriétés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 smtClean="0"/>
              <a:t>passées</a:t>
            </a:r>
            <a:r>
              <a:rPr lang="en-CA" sz="2400" dirty="0" smtClean="0"/>
              <a:t> </a:t>
            </a:r>
            <a:r>
              <a:rPr lang="en-CA" sz="2400" dirty="0" err="1" smtClean="0"/>
              <a:t>comme</a:t>
            </a:r>
            <a:r>
              <a:rPr lang="en-CA" sz="2400" dirty="0" smtClean="0"/>
              <a:t> arguments, </a:t>
            </a:r>
            <a:r>
              <a:rPr lang="en-CA" sz="2400" dirty="0" err="1" smtClean="0"/>
              <a:t>retournées</a:t>
            </a:r>
            <a:r>
              <a:rPr lang="en-CA" sz="2400" dirty="0" smtClean="0"/>
              <a:t> de </a:t>
            </a:r>
            <a:r>
              <a:rPr lang="en-CA" sz="2400" dirty="0" err="1" smtClean="0"/>
              <a:t>fonctions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stockées</a:t>
            </a:r>
            <a:r>
              <a:rPr lang="en-CA" sz="2400" dirty="0" smtClean="0"/>
              <a:t> </a:t>
            </a:r>
            <a:r>
              <a:rPr lang="en-CA" sz="2400" dirty="0" err="1" smtClean="0"/>
              <a:t>dans</a:t>
            </a:r>
            <a:r>
              <a:rPr lang="en-CA" sz="2400" dirty="0" smtClean="0"/>
              <a:t> un array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dans</a:t>
            </a:r>
            <a:r>
              <a:rPr lang="en-CA" sz="2400" dirty="0" smtClean="0"/>
              <a:t> un objet.</a:t>
            </a:r>
          </a:p>
          <a:p>
            <a:pPr marL="0" indent="0">
              <a:buNone/>
            </a:pPr>
            <a:r>
              <a:rPr lang="en-CA" sz="2400" dirty="0" err="1" smtClean="0"/>
              <a:t>myTwoNorm.maxArguments</a:t>
            </a:r>
            <a:r>
              <a:rPr lang="en-CA" sz="2400" dirty="0" smtClean="0"/>
              <a:t> = 3;</a:t>
            </a:r>
          </a:p>
          <a:p>
            <a:pPr marL="0" indent="0">
              <a:buNone/>
            </a:pPr>
            <a:r>
              <a:rPr lang="en-CA" sz="2400" dirty="0" err="1" smtClean="0"/>
              <a:t>myTwoNorm.author</a:t>
            </a:r>
            <a:r>
              <a:rPr lang="en-CA" sz="2400" dirty="0" smtClean="0"/>
              <a:t> = "McGuffin";</a:t>
            </a:r>
          </a:p>
          <a:p>
            <a:pPr marL="0" indent="0">
              <a:buNone/>
            </a:pPr>
            <a:r>
              <a:rPr lang="en-CA" sz="2400" dirty="0" err="1" smtClean="0"/>
              <a:t>myTwoNorm.someMethod</a:t>
            </a:r>
            <a:r>
              <a:rPr lang="en-CA" sz="2400" dirty="0" smtClean="0"/>
              <a:t> = function() { ... };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meanFunctions</a:t>
            </a:r>
            <a:r>
              <a:rPr lang="en-CA" sz="2400" dirty="0" smtClean="0"/>
              <a:t> = [ function(</a:t>
            </a:r>
            <a:r>
              <a:rPr lang="en-CA" sz="2400" dirty="0" err="1" smtClean="0"/>
              <a:t>a,b</a:t>
            </a:r>
            <a:r>
              <a:rPr lang="en-CA" sz="2400" dirty="0" smtClean="0"/>
              <a:t>){return 0.5*(</a:t>
            </a:r>
            <a:r>
              <a:rPr lang="en-CA" sz="2400" dirty="0" err="1" smtClean="0"/>
              <a:t>a+b</a:t>
            </a:r>
            <a:r>
              <a:rPr lang="en-CA" sz="2400" dirty="0" smtClean="0"/>
              <a:t>)},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</a:t>
            </a:r>
            <a:r>
              <a:rPr lang="en-CA" sz="2400" dirty="0"/>
              <a:t>function(</a:t>
            </a:r>
            <a:r>
              <a:rPr lang="en-CA" sz="2400" dirty="0" err="1"/>
              <a:t>a,b</a:t>
            </a:r>
            <a:r>
              <a:rPr lang="en-CA" sz="2400" dirty="0"/>
              <a:t>){return </a:t>
            </a:r>
            <a:r>
              <a:rPr lang="en-CA" sz="2400" dirty="0" err="1" smtClean="0"/>
              <a:t>Math.sqrt</a:t>
            </a:r>
            <a:r>
              <a:rPr lang="en-CA" sz="2400" dirty="0" smtClean="0"/>
              <a:t>(a*b)},   function(</a:t>
            </a:r>
            <a:r>
              <a:rPr lang="en-CA" sz="2400" dirty="0" err="1" smtClean="0"/>
              <a:t>a,b</a:t>
            </a:r>
            <a:r>
              <a:rPr lang="en-CA" sz="2400" dirty="0"/>
              <a:t>){return </a:t>
            </a:r>
            <a:r>
              <a:rPr lang="en-CA" sz="2400" dirty="0" smtClean="0"/>
              <a:t>1/(1/a+1/b)}</a:t>
            </a:r>
          </a:p>
          <a:p>
            <a:pPr marL="0" indent="0">
              <a:buNone/>
            </a:pPr>
            <a:r>
              <a:rPr lang="en-CA" sz="2400" dirty="0" smtClean="0"/>
              <a:t>];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pickABinaryFunction</a:t>
            </a:r>
            <a:r>
              <a:rPr lang="en-CA" sz="2400" dirty="0" smtClean="0"/>
              <a:t> = function(){ return </a:t>
            </a:r>
            <a:r>
              <a:rPr lang="en-CA" sz="2400" dirty="0" err="1" smtClean="0"/>
              <a:t>meanFunctions</a:t>
            </a:r>
            <a:r>
              <a:rPr lang="en-CA" sz="2400" dirty="0" smtClean="0"/>
              <a:t>[1]; }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c = </a:t>
            </a:r>
            <a:r>
              <a:rPr lang="en-CA" sz="2400" dirty="0" err="1" smtClean="0"/>
              <a:t>pickABinaryFunction</a:t>
            </a:r>
            <a:r>
              <a:rPr lang="en-CA" sz="2400" dirty="0" smtClean="0"/>
              <a:t>()(4,25); // c === 10, la </a:t>
            </a:r>
            <a:r>
              <a:rPr lang="en-CA" sz="2400" dirty="0" err="1" smtClean="0"/>
              <a:t>moyenne</a:t>
            </a:r>
            <a:r>
              <a:rPr lang="en-CA" sz="2400" dirty="0" smtClean="0"/>
              <a:t> </a:t>
            </a:r>
            <a:r>
              <a:rPr lang="en-CA" sz="2400" dirty="0" err="1" smtClean="0"/>
              <a:t>géométrique</a:t>
            </a:r>
            <a:r>
              <a:rPr lang="en-CA" sz="2400" dirty="0" smtClean="0"/>
              <a:t> de 4 et 25</a:t>
            </a:r>
          </a:p>
          <a:p>
            <a:pPr marL="0" indent="0">
              <a:buNone/>
            </a:pPr>
            <a:endParaRPr lang="en-CA" sz="2400" dirty="0" smtClean="0"/>
          </a:p>
        </p:txBody>
      </p:sp>
      <p:sp>
        <p:nvSpPr>
          <p:cNvPr id="4" name="Left Brace 3"/>
          <p:cNvSpPr/>
          <p:nvPr/>
        </p:nvSpPr>
        <p:spPr>
          <a:xfrm rot="16200000">
            <a:off x="2590338" y="4630654"/>
            <a:ext cx="365759" cy="2747818"/>
          </a:xfrm>
          <a:prstGeom prst="leftBrace">
            <a:avLst>
              <a:gd name="adj1" fmla="val 35738"/>
              <a:gd name="adj2" fmla="val 50739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2174240" y="6233775"/>
            <a:ext cx="336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retourne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436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2400" dirty="0"/>
              <a:t>Comment faire de la programmation orientée objet (OO), et créer </a:t>
            </a:r>
            <a:r>
              <a:rPr lang="fr-FR" sz="2400" dirty="0" err="1"/>
              <a:t>plusiers</a:t>
            </a:r>
            <a:r>
              <a:rPr lang="fr-FR" sz="2400" dirty="0"/>
              <a:t> instances d’un même “type” ou “classe” d’objets? </a:t>
            </a:r>
            <a:r>
              <a:rPr lang="en-CA" sz="2400" dirty="0" smtClean="0"/>
              <a:t>Si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voulez</a:t>
            </a:r>
            <a:r>
              <a:rPr lang="en-CA" sz="2400" dirty="0" smtClean="0"/>
              <a:t> </a:t>
            </a:r>
            <a:r>
              <a:rPr lang="en-CA" sz="2400" dirty="0" err="1" smtClean="0"/>
              <a:t>plusieurs</a:t>
            </a:r>
            <a:r>
              <a:rPr lang="en-CA" sz="2400" dirty="0" smtClean="0"/>
              <a:t> instances de </a:t>
            </a:r>
            <a:r>
              <a:rPr lang="en-CA" sz="2400" dirty="0" err="1" smtClean="0"/>
              <a:t>votre</a:t>
            </a:r>
            <a:r>
              <a:rPr lang="en-CA" sz="2400" dirty="0" smtClean="0"/>
              <a:t> </a:t>
            </a:r>
            <a:r>
              <a:rPr lang="en-CA" sz="2400" dirty="0"/>
              <a:t>objet avec les </a:t>
            </a:r>
            <a:r>
              <a:rPr lang="en-CA" sz="2400" dirty="0" err="1" smtClean="0"/>
              <a:t>mêmes</a:t>
            </a:r>
            <a:r>
              <a:rPr lang="en-CA" sz="2400" dirty="0"/>
              <a:t> </a:t>
            </a:r>
            <a:r>
              <a:rPr lang="en-CA" sz="2400" dirty="0" err="1" smtClean="0"/>
              <a:t>méthodes</a:t>
            </a:r>
            <a:r>
              <a:rPr lang="en-CA" sz="2400" dirty="0" smtClean="0"/>
              <a:t>, et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instance </a:t>
            </a:r>
            <a:r>
              <a:rPr lang="en-CA" sz="2400" dirty="0" err="1" smtClean="0"/>
              <a:t>ayant</a:t>
            </a:r>
            <a:r>
              <a:rPr lang="en-CA" sz="2400" dirty="0" smtClean="0"/>
              <a:t> </a:t>
            </a:r>
            <a:r>
              <a:rPr lang="en-CA" sz="2400" dirty="0" err="1" smtClean="0"/>
              <a:t>sa</a:t>
            </a:r>
            <a:r>
              <a:rPr lang="en-CA" sz="2400" dirty="0" smtClean="0"/>
              <a:t> </a:t>
            </a:r>
            <a:r>
              <a:rPr lang="en-CA" sz="2400" dirty="0" err="1" smtClean="0"/>
              <a:t>propre</a:t>
            </a:r>
            <a:r>
              <a:rPr lang="en-CA" sz="2400" dirty="0" smtClean="0"/>
              <a:t> </a:t>
            </a:r>
            <a:r>
              <a:rPr lang="en-CA" sz="2400" dirty="0" err="1" smtClean="0"/>
              <a:t>copie</a:t>
            </a:r>
            <a:r>
              <a:rPr lang="en-CA" sz="2400" dirty="0" smtClean="0"/>
              <a:t> </a:t>
            </a:r>
            <a:r>
              <a:rPr lang="en-CA" sz="2400" dirty="0"/>
              <a:t>des </a:t>
            </a:r>
            <a:r>
              <a:rPr lang="en-CA" sz="2400" dirty="0" err="1" smtClean="0"/>
              <a:t>données</a:t>
            </a:r>
            <a:r>
              <a:rPr lang="en-CA" sz="2400" dirty="0" smtClean="0"/>
              <a:t>, </a:t>
            </a:r>
            <a:r>
              <a:rPr lang="en-CA" sz="2400" dirty="0" err="1" smtClean="0"/>
              <a:t>il</a:t>
            </a:r>
            <a:r>
              <a:rPr lang="en-CA" sz="2400" dirty="0" smtClean="0"/>
              <a:t> </a:t>
            </a:r>
            <a:r>
              <a:rPr lang="en-CA" sz="2400" dirty="0" err="1" smtClean="0"/>
              <a:t>faut</a:t>
            </a:r>
            <a:r>
              <a:rPr lang="en-CA" sz="2400" dirty="0"/>
              <a:t> </a:t>
            </a:r>
            <a:r>
              <a:rPr lang="en-CA" sz="2400" dirty="0" err="1" smtClean="0"/>
              <a:t>définir</a:t>
            </a:r>
            <a:r>
              <a:rPr lang="en-CA" sz="2400" dirty="0" smtClean="0"/>
              <a:t> un premier objet qui </a:t>
            </a:r>
            <a:r>
              <a:rPr lang="en-CA" sz="2400" dirty="0" err="1" smtClean="0"/>
              <a:t>servira</a:t>
            </a:r>
            <a:r>
              <a:rPr lang="en-CA" sz="2400" dirty="0" smtClean="0"/>
              <a:t> de </a:t>
            </a:r>
            <a:r>
              <a:rPr lang="en-CA" sz="2400" i="1" dirty="0" smtClean="0"/>
              <a:t>prototype</a:t>
            </a:r>
            <a:r>
              <a:rPr lang="en-CA" sz="2400" dirty="0" smtClean="0"/>
              <a:t>, et </a:t>
            </a:r>
            <a:r>
              <a:rPr lang="en-CA" sz="2400" dirty="0" err="1" smtClean="0"/>
              <a:t>ensuite</a:t>
            </a:r>
            <a:r>
              <a:rPr lang="en-CA" sz="2400" dirty="0" smtClean="0"/>
              <a:t> les </a:t>
            </a:r>
            <a:r>
              <a:rPr lang="en-CA" sz="2400" dirty="0" err="1" smtClean="0"/>
              <a:t>autres</a:t>
            </a:r>
            <a:r>
              <a:rPr lang="en-CA" sz="2400" dirty="0" smtClean="0"/>
              <a:t> instances </a:t>
            </a:r>
            <a:r>
              <a:rPr lang="en-CA" sz="2400" dirty="0" err="1" smtClean="0"/>
              <a:t>seront</a:t>
            </a:r>
            <a:r>
              <a:rPr lang="en-CA" sz="2400" dirty="0" smtClean="0"/>
              <a:t>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qui </a:t>
            </a:r>
            <a:r>
              <a:rPr lang="en-CA" sz="2400" dirty="0" err="1" smtClean="0"/>
              <a:t>héritent</a:t>
            </a:r>
            <a:r>
              <a:rPr lang="en-CA" sz="2400" dirty="0" smtClean="0"/>
              <a:t> du prototype. (Si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aviez</a:t>
            </a:r>
            <a:r>
              <a:rPr lang="en-CA" sz="2400" dirty="0"/>
              <a:t> à programmer la </a:t>
            </a:r>
            <a:r>
              <a:rPr lang="en-CA" sz="2400" dirty="0" err="1" smtClean="0"/>
              <a:t>même</a:t>
            </a:r>
            <a:r>
              <a:rPr lang="en-CA" sz="2400" dirty="0" smtClean="0"/>
              <a:t> chose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Java/C++,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aurez</a:t>
            </a:r>
            <a:r>
              <a:rPr lang="en-CA" sz="2400" dirty="0"/>
              <a:t> </a:t>
            </a:r>
            <a:r>
              <a:rPr lang="en-CA" sz="2400" dirty="0" err="1" smtClean="0"/>
              <a:t>plutôt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classe</a:t>
            </a:r>
            <a:r>
              <a:rPr lang="en-CA" sz="2400" dirty="0" smtClean="0"/>
              <a:t> et </a:t>
            </a:r>
            <a:r>
              <a:rPr lang="en-CA" sz="2400" dirty="0"/>
              <a:t>pas </a:t>
            </a:r>
            <a:r>
              <a:rPr lang="en-CA" sz="2400" dirty="0" err="1" smtClean="0"/>
              <a:t>d’héritage</a:t>
            </a:r>
            <a:r>
              <a:rPr lang="en-CA" sz="2400" dirty="0" smtClean="0"/>
              <a:t>, </a:t>
            </a:r>
            <a:r>
              <a:rPr lang="en-CA" sz="2400" dirty="0" err="1" smtClean="0"/>
              <a:t>mais</a:t>
            </a:r>
            <a:r>
              <a:rPr lang="en-CA" sz="2400" dirty="0" smtClean="0"/>
              <a:t>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JavaScript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avez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notion </a:t>
            </a:r>
            <a:r>
              <a:rPr lang="en-CA" sz="2400" dirty="0" err="1" smtClean="0"/>
              <a:t>d’héritage</a:t>
            </a:r>
            <a:r>
              <a:rPr lang="en-CA" sz="2400" dirty="0" smtClean="0"/>
              <a:t> d'un objet prototype.)  </a:t>
            </a:r>
            <a:r>
              <a:rPr lang="en-CA" sz="2400" dirty="0" err="1" smtClean="0"/>
              <a:t>Voici</a:t>
            </a:r>
            <a:r>
              <a:rPr lang="en-CA" sz="2400" dirty="0" smtClean="0"/>
              <a:t> comment faire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JavaScript avec </a:t>
            </a:r>
            <a:r>
              <a:rPr lang="en-CA" sz="2400" dirty="0" err="1" smtClean="0"/>
              <a:t>Object.create</a:t>
            </a:r>
            <a:r>
              <a:rPr lang="en-CA" sz="2400" dirty="0" smtClean="0"/>
              <a:t>( ) :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smtClean="0"/>
              <a:t>Point2D </a:t>
            </a:r>
            <a:r>
              <a:rPr lang="en-CA" sz="2400" dirty="0"/>
              <a:t>= {</a:t>
            </a:r>
          </a:p>
          <a:p>
            <a:pPr marL="0" indent="0">
              <a:buNone/>
            </a:pPr>
            <a:r>
              <a:rPr lang="en-CA" sz="2400" dirty="0" smtClean="0"/>
              <a:t>    x:0, y:0,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 </a:t>
            </a:r>
            <a:r>
              <a:rPr lang="en-CA" sz="2400" dirty="0" smtClean="0"/>
              <a:t>norm </a:t>
            </a:r>
            <a:r>
              <a:rPr lang="en-CA" sz="2400" dirty="0"/>
              <a:t>: </a:t>
            </a:r>
            <a:r>
              <a:rPr lang="en-CA" sz="2400" b="1" dirty="0">
                <a:solidFill>
                  <a:srgbClr val="00B050"/>
                </a:solidFill>
              </a:rPr>
              <a:t>function</a:t>
            </a:r>
            <a:r>
              <a:rPr lang="en-CA" sz="2400" dirty="0"/>
              <a:t> ( ) </a:t>
            </a:r>
            <a:r>
              <a:rPr lang="en-CA" sz="2400" dirty="0" smtClean="0"/>
              <a:t>{</a:t>
            </a:r>
          </a:p>
          <a:p>
            <a:pPr marL="0" indent="0">
              <a:buNone/>
            </a:pPr>
            <a:r>
              <a:rPr lang="en-CA" sz="2400" dirty="0" smtClean="0"/>
              <a:t>        return </a:t>
            </a:r>
            <a:r>
              <a:rPr lang="en-CA" sz="2400" dirty="0" err="1"/>
              <a:t>Math.sqrt</a:t>
            </a:r>
            <a:r>
              <a:rPr lang="en-CA" sz="2400" dirty="0"/>
              <a:t>( 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*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 + 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y</a:t>
            </a:r>
            <a:r>
              <a:rPr lang="en-CA" sz="2400" dirty="0" smtClean="0"/>
              <a:t>*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y</a:t>
            </a:r>
            <a:r>
              <a:rPr lang="en-CA" sz="2400" dirty="0" smtClean="0"/>
              <a:t> </a:t>
            </a:r>
            <a:r>
              <a:rPr lang="en-CA" sz="2400" dirty="0"/>
              <a:t>);</a:t>
            </a:r>
          </a:p>
          <a:p>
            <a:pPr marL="0" indent="0">
              <a:buNone/>
            </a:pPr>
            <a:r>
              <a:rPr lang="en-CA" sz="2400" dirty="0" smtClean="0"/>
              <a:t>    }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myPoint1 = </a:t>
            </a:r>
            <a:r>
              <a:rPr lang="en-CA" sz="2400" b="1" dirty="0" err="1" smtClean="0">
                <a:solidFill>
                  <a:srgbClr val="00B050"/>
                </a:solidFill>
              </a:rPr>
              <a:t>Object.create</a:t>
            </a:r>
            <a:r>
              <a:rPr lang="en-CA" sz="2400" dirty="0" smtClean="0"/>
              <a:t>( </a:t>
            </a:r>
            <a:r>
              <a:rPr lang="en-CA" sz="2400" dirty="0"/>
              <a:t>Point2D ); // </a:t>
            </a:r>
            <a:r>
              <a:rPr lang="en-CA" sz="2400" dirty="0" err="1"/>
              <a:t>Object.create</a:t>
            </a:r>
            <a:r>
              <a:rPr lang="en-CA" sz="2400" dirty="0"/>
              <a:t>() </a:t>
            </a:r>
            <a:r>
              <a:rPr lang="en-CA" sz="2400" dirty="0" err="1"/>
              <a:t>crée</a:t>
            </a:r>
            <a:r>
              <a:rPr lang="en-CA" sz="2400" dirty="0"/>
              <a:t> un 2e objet qui </a:t>
            </a:r>
            <a:r>
              <a:rPr lang="en-CA" sz="2400" dirty="0" err="1"/>
              <a:t>hérite</a:t>
            </a:r>
            <a:r>
              <a:rPr lang="en-CA" sz="2400" dirty="0"/>
              <a:t> </a:t>
            </a:r>
            <a:r>
              <a:rPr lang="en-CA" sz="2400" dirty="0" smtClean="0"/>
              <a:t>…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myPoint2 </a:t>
            </a:r>
            <a:r>
              <a:rPr lang="en-CA" sz="2400" dirty="0"/>
              <a:t>= </a:t>
            </a:r>
            <a:r>
              <a:rPr lang="en-CA" sz="2400" b="1" dirty="0" err="1">
                <a:solidFill>
                  <a:srgbClr val="00B050"/>
                </a:solidFill>
              </a:rPr>
              <a:t>Object.create</a:t>
            </a:r>
            <a:r>
              <a:rPr lang="en-CA" sz="2400" dirty="0"/>
              <a:t>( Point2D ); // … </a:t>
            </a:r>
            <a:r>
              <a:rPr lang="en-CA" sz="2400" dirty="0" err="1"/>
              <a:t>ses</a:t>
            </a:r>
            <a:r>
              <a:rPr lang="en-CA" sz="2400" dirty="0"/>
              <a:t> </a:t>
            </a:r>
            <a:r>
              <a:rPr lang="en-CA" sz="2400" dirty="0" err="1"/>
              <a:t>propriétés</a:t>
            </a:r>
            <a:r>
              <a:rPr lang="en-CA" sz="2400" dirty="0"/>
              <a:t> de </a:t>
            </a:r>
            <a:r>
              <a:rPr lang="en-CA" sz="2400" dirty="0" err="1"/>
              <a:t>l’objet</a:t>
            </a:r>
            <a:r>
              <a:rPr lang="en-CA" sz="2400" dirty="0"/>
              <a:t> </a:t>
            </a:r>
            <a:r>
              <a:rPr lang="en-CA" sz="2400" dirty="0" err="1"/>
              <a:t>donné</a:t>
            </a:r>
            <a:r>
              <a:rPr lang="en-CA" sz="2400" dirty="0" smtClean="0"/>
              <a:t>.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// Point2D, myPoint1, myPoint2 </a:t>
            </a:r>
            <a:r>
              <a:rPr lang="en-CA" sz="2400" dirty="0" err="1" smtClean="0"/>
              <a:t>sont</a:t>
            </a:r>
            <a:r>
              <a:rPr lang="en-CA" sz="2400" dirty="0" smtClean="0"/>
              <a:t> </a:t>
            </a:r>
            <a:r>
              <a:rPr lang="en-CA" sz="2400" dirty="0" err="1" smtClean="0"/>
              <a:t>tous</a:t>
            </a:r>
            <a:r>
              <a:rPr lang="en-CA" sz="2400" dirty="0" smtClean="0"/>
              <a:t>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. Point2D </a:t>
            </a:r>
            <a:r>
              <a:rPr lang="en-CA" sz="2400" dirty="0" err="1" smtClean="0"/>
              <a:t>sert</a:t>
            </a:r>
            <a:r>
              <a:rPr lang="en-CA" sz="2400" dirty="0" smtClean="0"/>
              <a:t> </a:t>
            </a:r>
            <a:r>
              <a:rPr lang="en-CA" sz="2400" dirty="0" err="1" smtClean="0"/>
              <a:t>d'objet</a:t>
            </a:r>
            <a:r>
              <a:rPr lang="en-CA" sz="2400" dirty="0" smtClean="0"/>
              <a:t> </a:t>
            </a:r>
            <a:r>
              <a:rPr lang="en-CA" sz="2400" i="1" dirty="0" smtClean="0"/>
              <a:t>prototype</a:t>
            </a:r>
            <a:r>
              <a:rPr lang="en-CA" sz="2400" dirty="0" smtClean="0"/>
              <a:t> (</a:t>
            </a:r>
            <a:r>
              <a:rPr lang="en-CA" sz="2400" dirty="0" err="1" smtClean="0"/>
              <a:t>semblable</a:t>
            </a:r>
            <a:r>
              <a:rPr lang="en-CA" sz="2400" dirty="0"/>
              <a:t> </a:t>
            </a:r>
            <a:r>
              <a:rPr lang="en-CA" sz="2400" dirty="0" smtClean="0"/>
              <a:t>à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classe</a:t>
            </a:r>
            <a:r>
              <a:rPr lang="en-CA" sz="2400" dirty="0" smtClean="0"/>
              <a:t>).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/>
              <a:t>Object.create</a:t>
            </a:r>
            <a:r>
              <a:rPr lang="en-CA" sz="2400" dirty="0"/>
              <a:t>() </a:t>
            </a:r>
            <a:r>
              <a:rPr lang="en-CA" sz="2400" dirty="0" err="1"/>
              <a:t>est</a:t>
            </a:r>
            <a:r>
              <a:rPr lang="en-CA" sz="2400" dirty="0"/>
              <a:t> </a:t>
            </a:r>
            <a:r>
              <a:rPr lang="en-CA" sz="2400" dirty="0" err="1"/>
              <a:t>expliqué</a:t>
            </a:r>
            <a:r>
              <a:rPr lang="en-CA" sz="2400" dirty="0"/>
              <a:t> </a:t>
            </a:r>
            <a:r>
              <a:rPr lang="en-CA" sz="2400" dirty="0" err="1"/>
              <a:t>davantage</a:t>
            </a:r>
            <a:r>
              <a:rPr lang="en-CA" sz="2400" dirty="0"/>
              <a:t> </a:t>
            </a:r>
            <a:r>
              <a:rPr lang="en-CA" sz="2400" dirty="0" err="1"/>
              <a:t>dans</a:t>
            </a:r>
            <a:r>
              <a:rPr lang="en-CA" sz="2400" dirty="0"/>
              <a:t> </a:t>
            </a:r>
            <a:r>
              <a:rPr lang="en-CA" sz="2400" dirty="0" err="1"/>
              <a:t>l’annexe</a:t>
            </a:r>
            <a:r>
              <a:rPr lang="en-CA" sz="2400" dirty="0"/>
              <a:t>.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Initialement</a:t>
            </a:r>
            <a:r>
              <a:rPr lang="en-CA" sz="2400" dirty="0" smtClean="0"/>
              <a:t>, myPoint1 et myPoint2 </a:t>
            </a:r>
            <a:r>
              <a:rPr lang="en-CA" sz="2400" dirty="0" err="1" smtClean="0"/>
              <a:t>héritent</a:t>
            </a:r>
            <a:r>
              <a:rPr lang="en-CA" sz="2400" dirty="0" smtClean="0"/>
              <a:t> </a:t>
            </a:r>
            <a:r>
              <a:rPr lang="en-CA" sz="2400" dirty="0" err="1" smtClean="0"/>
              <a:t>toutes</a:t>
            </a:r>
            <a:r>
              <a:rPr lang="en-CA" sz="2400" dirty="0" smtClean="0"/>
              <a:t> </a:t>
            </a:r>
            <a:r>
              <a:rPr lang="en-CA" sz="2400" dirty="0" err="1" smtClean="0"/>
              <a:t>leurs</a:t>
            </a:r>
            <a:r>
              <a:rPr lang="en-CA" sz="2400" dirty="0"/>
              <a:t> </a:t>
            </a:r>
            <a:r>
              <a:rPr lang="en-CA" sz="2400" dirty="0" err="1" smtClean="0"/>
              <a:t>propriétés</a:t>
            </a:r>
            <a:r>
              <a:rPr lang="en-CA" sz="2400" dirty="0" smtClean="0"/>
              <a:t> </a:t>
            </a:r>
            <a:r>
              <a:rPr lang="en-CA" sz="2400" dirty="0"/>
              <a:t>(</a:t>
            </a:r>
            <a:r>
              <a:rPr lang="en-CA" sz="2400" dirty="0" err="1" smtClean="0"/>
              <a:t>données</a:t>
            </a:r>
            <a:r>
              <a:rPr lang="en-CA" sz="2400" dirty="0"/>
              <a:t> et </a:t>
            </a:r>
            <a:r>
              <a:rPr lang="en-CA" sz="2400" dirty="0" err="1" smtClean="0"/>
              <a:t>méthodes</a:t>
            </a:r>
            <a:r>
              <a:rPr lang="en-CA" sz="2400" dirty="0" smtClean="0"/>
              <a:t>)</a:t>
            </a:r>
            <a:r>
              <a:rPr lang="en-CA" sz="2400" dirty="0"/>
              <a:t> </a:t>
            </a:r>
            <a:r>
              <a:rPr lang="en-CA" sz="2400" dirty="0" smtClean="0"/>
              <a:t>de Point2D.</a:t>
            </a:r>
          </a:p>
          <a:p>
            <a:pPr marL="0" indent="0">
              <a:buNone/>
            </a:pPr>
            <a:r>
              <a:rPr lang="en-CA" sz="2400" dirty="0" smtClean="0"/>
              <a:t>myPoint1.x === 0   // x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hérité</a:t>
            </a:r>
            <a:r>
              <a:rPr lang="en-CA" sz="2400" dirty="0" smtClean="0"/>
              <a:t> de Point2D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Aussitôt</a:t>
            </a:r>
            <a:r>
              <a:rPr lang="en-CA" sz="2400" dirty="0" smtClean="0"/>
              <a:t> que nous </a:t>
            </a:r>
            <a:r>
              <a:rPr lang="en-CA" sz="2400" dirty="0" err="1" smtClean="0"/>
              <a:t>assignons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nouvelle </a:t>
            </a:r>
            <a:r>
              <a:rPr lang="en-CA" sz="2400" dirty="0" err="1" smtClean="0"/>
              <a:t>valeur</a:t>
            </a:r>
            <a:r>
              <a:rPr lang="en-CA" sz="2400" dirty="0"/>
              <a:t> </a:t>
            </a:r>
            <a:r>
              <a:rPr lang="en-CA" sz="2400" dirty="0" smtClean="0"/>
              <a:t>à </a:t>
            </a:r>
            <a:r>
              <a:rPr lang="en-CA" sz="2400" dirty="0" err="1" smtClean="0"/>
              <a:t>une</a:t>
            </a:r>
            <a:r>
              <a:rPr lang="en-CA" sz="2400" dirty="0" smtClean="0"/>
              <a:t> variable d’un objet,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ça</a:t>
            </a:r>
            <a:r>
              <a:rPr lang="en-CA" sz="2400" dirty="0" smtClean="0"/>
              <a:t> </a:t>
            </a:r>
            <a:r>
              <a:rPr lang="en-CA" sz="2400" dirty="0" err="1" smtClean="0"/>
              <a:t>va</a:t>
            </a:r>
            <a:r>
              <a:rPr lang="en-CA" sz="2400" dirty="0" smtClean="0"/>
              <a:t> </a:t>
            </a:r>
            <a:r>
              <a:rPr lang="en-CA" sz="2400" dirty="0" err="1" smtClean="0"/>
              <a:t>masquer</a:t>
            </a:r>
            <a:r>
              <a:rPr lang="en-CA" sz="2400" dirty="0" smtClean="0"/>
              <a:t> la </a:t>
            </a:r>
            <a:r>
              <a:rPr lang="en-CA" sz="2400" dirty="0" err="1" smtClean="0"/>
              <a:t>valeur</a:t>
            </a:r>
            <a:r>
              <a:rPr lang="en-CA" sz="2400" dirty="0" smtClean="0"/>
              <a:t> de son prototype.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myPoint1.x = 10;   // myPoint1 a </a:t>
            </a:r>
            <a:r>
              <a:rPr lang="en-CA" sz="2400" dirty="0" err="1" smtClean="0"/>
              <a:t>maintenant</a:t>
            </a:r>
            <a:r>
              <a:rPr lang="en-CA" sz="2400" dirty="0" smtClean="0"/>
              <a:t> son </a:t>
            </a:r>
            <a:r>
              <a:rPr lang="en-CA" sz="2400" dirty="0" err="1" smtClean="0"/>
              <a:t>propre</a:t>
            </a:r>
            <a:r>
              <a:rPr lang="en-CA" sz="2400" dirty="0" smtClean="0"/>
              <a:t> x,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                          // </a:t>
            </a:r>
            <a:r>
              <a:rPr lang="en-CA" sz="2400" dirty="0" err="1" smtClean="0"/>
              <a:t>tandis</a:t>
            </a:r>
            <a:r>
              <a:rPr lang="en-CA" sz="2400" dirty="0" smtClean="0"/>
              <a:t> que myPoint2.x </a:t>
            </a:r>
            <a:r>
              <a:rPr lang="en-CA" sz="2400" dirty="0" err="1" smtClean="0"/>
              <a:t>est</a:t>
            </a:r>
            <a:r>
              <a:rPr lang="en-CA" sz="2400" dirty="0" smtClean="0"/>
              <a:t> encore </a:t>
            </a:r>
            <a:r>
              <a:rPr lang="en-CA" sz="2400" dirty="0" err="1" smtClean="0"/>
              <a:t>hérité</a:t>
            </a:r>
            <a:r>
              <a:rPr lang="en-CA" sz="2400" dirty="0" smtClean="0"/>
              <a:t> de Point2D.x qui </a:t>
            </a:r>
            <a:r>
              <a:rPr lang="en-CA" sz="2400" dirty="0" err="1" smtClean="0"/>
              <a:t>est</a:t>
            </a:r>
            <a:r>
              <a:rPr lang="en-CA" sz="2400" dirty="0" smtClean="0"/>
              <a:t> encore 0</a:t>
            </a:r>
          </a:p>
        </p:txBody>
      </p:sp>
    </p:spTree>
    <p:extLst>
      <p:ext uri="{BB962C8B-B14F-4D97-AF65-F5344CB8AC3E}">
        <p14:creationId xmlns:p14="http://schemas.microsoft.com/office/powerpoint/2010/main" val="6482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9743813" cy="6858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CA" sz="2400" dirty="0" err="1" smtClean="0"/>
              <a:t>Voici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autre</a:t>
            </a:r>
            <a:r>
              <a:rPr lang="en-CA" sz="2400" dirty="0" smtClean="0"/>
              <a:t> </a:t>
            </a:r>
            <a:r>
              <a:rPr lang="en-CA" sz="2400" dirty="0" err="1" smtClean="0"/>
              <a:t>façon</a:t>
            </a:r>
            <a:r>
              <a:rPr lang="en-CA" sz="2400" dirty="0" smtClean="0"/>
              <a:t> de faire, avec </a:t>
            </a:r>
            <a:r>
              <a:rPr lang="en-CA" sz="2400" b="1" dirty="0" smtClean="0">
                <a:solidFill>
                  <a:srgbClr val="00B050"/>
                </a:solidFill>
              </a:rPr>
              <a:t>new</a:t>
            </a:r>
            <a:r>
              <a:rPr lang="en-CA" sz="2400" dirty="0" smtClean="0"/>
              <a:t>, qui </a:t>
            </a:r>
            <a:r>
              <a:rPr lang="en-CA" sz="2400" dirty="0" err="1" smtClean="0"/>
              <a:t>est</a:t>
            </a:r>
            <a:r>
              <a:rPr lang="en-CA" sz="2400" dirty="0" smtClean="0"/>
              <a:t> plus </a:t>
            </a:r>
            <a:r>
              <a:rPr lang="en-CA" sz="2400" dirty="0" err="1" smtClean="0"/>
              <a:t>complexe</a:t>
            </a:r>
            <a:r>
              <a:rPr lang="en-CA" sz="2400" dirty="0" smtClean="0"/>
              <a:t> à </a:t>
            </a:r>
            <a:r>
              <a:rPr lang="en-CA" sz="2400" dirty="0" err="1" smtClean="0"/>
              <a:t>utiliser</a:t>
            </a:r>
            <a:r>
              <a:rPr lang="en-CA" sz="2400" dirty="0" smtClean="0"/>
              <a:t> et à </a:t>
            </a:r>
            <a:r>
              <a:rPr lang="en-CA" sz="2400" dirty="0" err="1" smtClean="0"/>
              <a:t>comprendre</a:t>
            </a:r>
            <a:r>
              <a:rPr lang="en-CA" sz="2400" dirty="0" smtClean="0"/>
              <a:t> </a:t>
            </a:r>
            <a:r>
              <a:rPr lang="en-CA" sz="2400" dirty="0" err="1" smtClean="0"/>
              <a:t>mais</a:t>
            </a:r>
            <a:r>
              <a:rPr lang="en-CA" sz="2400" dirty="0" smtClean="0"/>
              <a:t> qui </a:t>
            </a:r>
            <a:r>
              <a:rPr lang="en-CA" sz="2400" dirty="0" err="1" smtClean="0"/>
              <a:t>permet</a:t>
            </a:r>
            <a:r>
              <a:rPr lang="en-CA" sz="2400" dirty="0" smtClean="0"/>
              <a:t> plus de </a:t>
            </a:r>
            <a:r>
              <a:rPr lang="en-CA" sz="2400" dirty="0" err="1" smtClean="0"/>
              <a:t>flexibilité</a:t>
            </a:r>
            <a:r>
              <a:rPr lang="en-CA" sz="2400" dirty="0" smtClean="0"/>
              <a:t>. </a:t>
            </a:r>
            <a:r>
              <a:rPr lang="en-CA" sz="2400" dirty="0" err="1" smtClean="0"/>
              <a:t>L'annexe</a:t>
            </a:r>
            <a:r>
              <a:rPr lang="en-CA" sz="2400" dirty="0" smtClean="0"/>
              <a:t> </a:t>
            </a:r>
            <a:r>
              <a:rPr lang="en-CA" sz="2400" dirty="0" err="1" smtClean="0"/>
              <a:t>explique</a:t>
            </a:r>
            <a:r>
              <a:rPr lang="en-CA" sz="2400" dirty="0" smtClean="0"/>
              <a:t> </a:t>
            </a:r>
            <a:r>
              <a:rPr lang="en-CA" sz="2400" dirty="0" err="1" smtClean="0"/>
              <a:t>davantage</a:t>
            </a:r>
            <a:r>
              <a:rPr lang="en-CA" sz="2400" dirty="0" smtClean="0"/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smtClean="0"/>
              <a:t>function </a:t>
            </a:r>
            <a:r>
              <a:rPr lang="en-CA" sz="2400" dirty="0"/>
              <a:t>Blah( arg1, arg2=0 ) </a:t>
            </a:r>
            <a:r>
              <a:rPr lang="en-CA" sz="2400" dirty="0" smtClean="0"/>
              <a:t>{ // </a:t>
            </a:r>
            <a:r>
              <a:rPr lang="en-CA" sz="2400" dirty="0" err="1"/>
              <a:t>Définir</a:t>
            </a:r>
            <a:r>
              <a:rPr lang="en-CA" sz="2400" dirty="0"/>
              <a:t> le </a:t>
            </a:r>
            <a:r>
              <a:rPr lang="en-CA" sz="2400" dirty="0" err="1"/>
              <a:t>constructeur</a:t>
            </a:r>
            <a:endParaRPr lang="en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/>
              <a:t>	</a:t>
            </a:r>
            <a:r>
              <a:rPr lang="en-CA" sz="2400" b="1" dirty="0">
                <a:solidFill>
                  <a:srgbClr val="00B050"/>
                </a:solidFill>
              </a:rPr>
              <a:t>this</a:t>
            </a:r>
            <a:r>
              <a:rPr lang="en-CA" sz="2400" dirty="0"/>
              <a:t>.data1 = arg1;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/>
              <a:t>	</a:t>
            </a:r>
            <a:r>
              <a:rPr lang="en-CA" sz="2400" b="1" dirty="0">
                <a:solidFill>
                  <a:srgbClr val="00B050"/>
                </a:solidFill>
              </a:rPr>
              <a:t>this</a:t>
            </a:r>
            <a:r>
              <a:rPr lang="en-CA" sz="2400" dirty="0"/>
              <a:t>.data2 = ...;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/>
              <a:t>}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err="1"/>
              <a:t>Blah.</a:t>
            </a:r>
            <a:r>
              <a:rPr lang="en-CA" sz="2400" b="1" dirty="0" err="1">
                <a:solidFill>
                  <a:srgbClr val="00B050"/>
                </a:solidFill>
              </a:rPr>
              <a:t>prototype</a:t>
            </a:r>
            <a:r>
              <a:rPr lang="en-CA" sz="2400" dirty="0"/>
              <a:t> = {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/>
              <a:t>	foo : function() { ...; },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/>
              <a:t>	bar : function() { ...; }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smtClean="0"/>
              <a:t>};</a:t>
            </a:r>
            <a:endParaRPr lang="en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err="1"/>
              <a:t>Blah.goo</a:t>
            </a:r>
            <a:r>
              <a:rPr lang="en-CA" sz="2400" dirty="0"/>
              <a:t> = function( ... ) </a:t>
            </a:r>
            <a:r>
              <a:rPr lang="en-CA" sz="2400" dirty="0" smtClean="0"/>
              <a:t>{   // </a:t>
            </a:r>
            <a:r>
              <a:rPr lang="en-CA" sz="2400" dirty="0" err="1"/>
              <a:t>Définir</a:t>
            </a:r>
            <a:r>
              <a:rPr lang="en-CA" sz="2400" dirty="0"/>
              <a:t>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méthode</a:t>
            </a:r>
            <a:r>
              <a:rPr lang="en-CA" sz="2400" dirty="0"/>
              <a:t> </a:t>
            </a:r>
            <a:r>
              <a:rPr lang="en-CA" sz="2400" dirty="0" err="1"/>
              <a:t>statique</a:t>
            </a:r>
            <a:endParaRPr lang="en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/>
              <a:t>	...;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smtClean="0"/>
              <a:t>};</a:t>
            </a:r>
            <a:endParaRPr lang="en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err="1"/>
              <a:t>var</a:t>
            </a:r>
            <a:r>
              <a:rPr lang="en-CA" sz="2400" dirty="0"/>
              <a:t> blah = </a:t>
            </a:r>
            <a:r>
              <a:rPr lang="en-CA" sz="2400" b="1" dirty="0">
                <a:solidFill>
                  <a:srgbClr val="00B050"/>
                </a:solidFill>
              </a:rPr>
              <a:t>new</a:t>
            </a:r>
            <a:r>
              <a:rPr lang="en-CA" sz="2400" dirty="0"/>
              <a:t> Blah</a:t>
            </a:r>
            <a:r>
              <a:rPr lang="en-CA" sz="2400" dirty="0" smtClean="0"/>
              <a:t>(...);   // </a:t>
            </a:r>
            <a:r>
              <a:rPr lang="en-CA" sz="2400" dirty="0" err="1"/>
              <a:t>Créer</a:t>
            </a:r>
            <a:r>
              <a:rPr lang="en-CA" sz="2400" dirty="0"/>
              <a:t> </a:t>
            </a:r>
            <a:r>
              <a:rPr lang="en-CA" sz="2400" dirty="0" err="1"/>
              <a:t>une</a:t>
            </a:r>
            <a:r>
              <a:rPr lang="en-CA" sz="2400" dirty="0"/>
              <a:t> instance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err="1" smtClean="0"/>
              <a:t>blah.foo</a:t>
            </a:r>
            <a:r>
              <a:rPr lang="en-CA" sz="2400" dirty="0" smtClean="0"/>
              <a:t>();   // </a:t>
            </a:r>
            <a:r>
              <a:rPr lang="en-CA" sz="2400" dirty="0" err="1"/>
              <a:t>Appeler</a:t>
            </a:r>
            <a:r>
              <a:rPr lang="en-CA" sz="2400" dirty="0"/>
              <a:t>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méthode</a:t>
            </a:r>
            <a:r>
              <a:rPr lang="en-CA" sz="2400" dirty="0"/>
              <a:t> sur </a:t>
            </a:r>
            <a:r>
              <a:rPr lang="en-CA" sz="2400" dirty="0" err="1"/>
              <a:t>l'instance</a:t>
            </a:r>
            <a:endParaRPr lang="en-CA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CA" sz="2400" dirty="0" err="1" smtClean="0"/>
              <a:t>Blah.goo</a:t>
            </a:r>
            <a:r>
              <a:rPr lang="en-CA" sz="2400" dirty="0" smtClean="0"/>
              <a:t>();   </a:t>
            </a:r>
            <a:r>
              <a:rPr lang="en-CA" sz="2400" dirty="0"/>
              <a:t>// </a:t>
            </a:r>
            <a:r>
              <a:rPr lang="en-CA" sz="2400" dirty="0" err="1"/>
              <a:t>Appeler</a:t>
            </a:r>
            <a:r>
              <a:rPr lang="en-CA" sz="2400" dirty="0"/>
              <a:t>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méthode</a:t>
            </a:r>
            <a:r>
              <a:rPr lang="en-CA" sz="2400" dirty="0"/>
              <a:t> </a:t>
            </a:r>
            <a:r>
              <a:rPr lang="en-CA" sz="2400" dirty="0" err="1" smtClean="0"/>
              <a:t>statique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56553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97" y="1103139"/>
            <a:ext cx="11101454" cy="5466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147" y="319587"/>
            <a:ext cx="6724978" cy="2580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443" y="240631"/>
            <a:ext cx="3320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Le HTML</a:t>
            </a:r>
            <a:endParaRPr lang="en-CA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4874004" y="5407855"/>
            <a:ext cx="6885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Adresse</a:t>
            </a:r>
            <a:r>
              <a:rPr lang="en-CA" sz="2400" dirty="0" smtClean="0"/>
              <a:t> </a:t>
            </a:r>
            <a:r>
              <a:rPr lang="en-CA" sz="2400" dirty="0" err="1" smtClean="0"/>
              <a:t>courriel</a:t>
            </a:r>
            <a:r>
              <a:rPr lang="en-CA" sz="2400" dirty="0" smtClean="0"/>
              <a:t> facile à </a:t>
            </a:r>
            <a:r>
              <a:rPr lang="en-CA" sz="2400" dirty="0" err="1" smtClean="0"/>
              <a:t>récolter</a:t>
            </a:r>
            <a:r>
              <a:rPr lang="en-CA" sz="2400" dirty="0" smtClean="0"/>
              <a:t> par un "web crawler" (robot </a:t>
            </a:r>
            <a:r>
              <a:rPr lang="en-CA" sz="2400" dirty="0" err="1" smtClean="0"/>
              <a:t>d'indexation</a:t>
            </a:r>
            <a:r>
              <a:rPr lang="en-CA" sz="2400" dirty="0" smtClean="0"/>
              <a:t>). Un </a:t>
            </a:r>
            <a:r>
              <a:rPr lang="en-CA" sz="2400" dirty="0" err="1" smtClean="0"/>
              <a:t>peu</a:t>
            </a:r>
            <a:r>
              <a:rPr lang="en-CA" sz="2400" dirty="0" smtClean="0"/>
              <a:t> de JavaScript nous </a:t>
            </a:r>
            <a:r>
              <a:rPr lang="en-CA" sz="2400" dirty="0" err="1" smtClean="0"/>
              <a:t>permet</a:t>
            </a:r>
            <a:r>
              <a:rPr lang="en-CA" sz="2400" dirty="0" smtClean="0"/>
              <a:t> de </a:t>
            </a:r>
            <a:r>
              <a:rPr lang="en-CA" sz="2400" dirty="0" err="1" smtClean="0"/>
              <a:t>l'obscurer</a:t>
            </a:r>
            <a:r>
              <a:rPr lang="en-CA" sz="2400" dirty="0"/>
              <a:t> </a:t>
            </a:r>
            <a:r>
              <a:rPr lang="en-CA" sz="2400" dirty="0" smtClean="0"/>
              <a:t>...</a:t>
            </a:r>
            <a:endParaRPr lang="en-CA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061791" y="5168348"/>
            <a:ext cx="812213" cy="477967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68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24" y="0"/>
            <a:ext cx="73653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33789" y="1900844"/>
            <a:ext cx="1181331" cy="70196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Left Arrow 5"/>
          <p:cNvSpPr/>
          <p:nvPr/>
        </p:nvSpPr>
        <p:spPr>
          <a:xfrm>
            <a:off x="7762240" y="3180080"/>
            <a:ext cx="528320" cy="345440"/>
          </a:xfrm>
          <a:prstGeom prst="lef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Left Arrow 6"/>
          <p:cNvSpPr/>
          <p:nvPr/>
        </p:nvSpPr>
        <p:spPr>
          <a:xfrm rot="3341429">
            <a:off x="8585200" y="2052321"/>
            <a:ext cx="528320" cy="345440"/>
          </a:xfrm>
          <a:prstGeom prst="lef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3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557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+mn-lt"/>
              </a:rPr>
              <a:t>Le DOM (Document Object Model) </a:t>
            </a:r>
            <a:r>
              <a:rPr lang="en-CA" dirty="0" err="1" smtClean="0">
                <a:latin typeface="+mn-lt"/>
              </a:rPr>
              <a:t>est</a:t>
            </a:r>
            <a:r>
              <a:rPr lang="en-CA" dirty="0" smtClean="0">
                <a:latin typeface="+mn-lt"/>
              </a:rPr>
              <a:t> </a:t>
            </a:r>
            <a:r>
              <a:rPr lang="en-CA" dirty="0" err="1" smtClean="0">
                <a:latin typeface="+mn-lt"/>
              </a:rPr>
              <a:t>une</a:t>
            </a:r>
            <a:r>
              <a:rPr lang="en-CA" dirty="0" smtClean="0">
                <a:latin typeface="+mn-lt"/>
              </a:rPr>
              <a:t> arborescence </a:t>
            </a:r>
            <a:r>
              <a:rPr lang="en-CA" dirty="0" err="1" smtClean="0">
                <a:latin typeface="+mn-lt"/>
              </a:rPr>
              <a:t>d'éléments</a:t>
            </a:r>
            <a:r>
              <a:rPr lang="en-CA" dirty="0" smtClean="0">
                <a:latin typeface="+mn-lt"/>
              </a:rPr>
              <a:t> </a:t>
            </a:r>
            <a:r>
              <a:rPr lang="en-CA" dirty="0" err="1" smtClean="0">
                <a:latin typeface="+mn-lt"/>
              </a:rPr>
              <a:t>dans</a:t>
            </a:r>
            <a:r>
              <a:rPr lang="en-CA" dirty="0" smtClean="0">
                <a:latin typeface="+mn-lt"/>
              </a:rPr>
              <a:t> la page web</a:t>
            </a:r>
            <a:endParaRPr lang="en-CA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1" y="2077701"/>
            <a:ext cx="11831298" cy="35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48" y="147137"/>
            <a:ext cx="8415080" cy="6710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852" y="123174"/>
            <a:ext cx="4006759" cy="15371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75548" y="0"/>
            <a:ext cx="4884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Le HTML + JavaScript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7409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6" y="209724"/>
            <a:ext cx="4530056" cy="2994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Beaucoup </a:t>
            </a:r>
            <a:r>
              <a:rPr lang="en-CA" dirty="0" err="1"/>
              <a:t>d'exemples</a:t>
            </a:r>
            <a:r>
              <a:rPr lang="en-CA" dirty="0"/>
              <a:t> de code JavaScript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ligne</a:t>
            </a:r>
            <a:r>
              <a:rPr lang="en-CA" dirty="0"/>
              <a:t> </a:t>
            </a:r>
            <a:r>
              <a:rPr lang="en-CA" dirty="0" err="1"/>
              <a:t>utilisent</a:t>
            </a:r>
            <a:r>
              <a:rPr lang="en-CA" dirty="0"/>
              <a:t> un </a:t>
            </a:r>
            <a:r>
              <a:rPr lang="en-CA" dirty="0" smtClean="0"/>
              <a:t>$.</a:t>
            </a:r>
            <a:br>
              <a:rPr lang="en-CA" dirty="0" smtClean="0"/>
            </a:br>
            <a:r>
              <a:rPr lang="en-CA" dirty="0" smtClean="0"/>
              <a:t>Que </a:t>
            </a:r>
            <a:r>
              <a:rPr lang="en-CA" dirty="0" err="1" smtClean="0"/>
              <a:t>veut</a:t>
            </a:r>
            <a:r>
              <a:rPr lang="en-CA" dirty="0" smtClean="0"/>
              <a:t> dire le $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91" y="0"/>
            <a:ext cx="7047622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266577" y="2667700"/>
            <a:ext cx="335559" cy="761300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66577" y="5335398"/>
            <a:ext cx="335559" cy="571851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005" y="209724"/>
            <a:ext cx="11325137" cy="6543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Beaucoup </a:t>
            </a:r>
            <a:r>
              <a:rPr lang="en-CA" dirty="0" err="1"/>
              <a:t>d'exemples</a:t>
            </a:r>
            <a:r>
              <a:rPr lang="en-CA" dirty="0"/>
              <a:t> de code JavaScript </a:t>
            </a:r>
            <a:r>
              <a:rPr lang="en-CA" dirty="0" err="1"/>
              <a:t>en</a:t>
            </a:r>
            <a:r>
              <a:rPr lang="en-CA" dirty="0"/>
              <a:t> </a:t>
            </a:r>
            <a:r>
              <a:rPr lang="en-CA" dirty="0" err="1"/>
              <a:t>ligne</a:t>
            </a:r>
            <a:r>
              <a:rPr lang="en-CA" dirty="0"/>
              <a:t> </a:t>
            </a:r>
            <a:r>
              <a:rPr lang="en-CA" dirty="0" err="1"/>
              <a:t>utilisent</a:t>
            </a:r>
            <a:r>
              <a:rPr lang="en-CA" dirty="0"/>
              <a:t> un </a:t>
            </a:r>
            <a:r>
              <a:rPr lang="en-CA" dirty="0" smtClean="0"/>
              <a:t>$.</a:t>
            </a:r>
            <a:br>
              <a:rPr lang="en-CA" dirty="0" smtClean="0"/>
            </a:br>
            <a:r>
              <a:rPr lang="en-CA" dirty="0" smtClean="0"/>
              <a:t>Que </a:t>
            </a:r>
            <a:r>
              <a:rPr lang="en-CA" dirty="0" err="1" smtClean="0"/>
              <a:t>veut</a:t>
            </a:r>
            <a:r>
              <a:rPr lang="en-CA" dirty="0" smtClean="0"/>
              <a:t> dire le $ ?</a:t>
            </a:r>
          </a:p>
          <a:p>
            <a:r>
              <a:rPr lang="en-CA" dirty="0" err="1" smtClean="0"/>
              <a:t>Contrairement</a:t>
            </a:r>
            <a:r>
              <a:rPr lang="en-CA" dirty="0" smtClean="0"/>
              <a:t> à </a:t>
            </a:r>
            <a:r>
              <a:rPr lang="en-CA" dirty="0" err="1" smtClean="0"/>
              <a:t>plusieurs</a:t>
            </a:r>
            <a:r>
              <a:rPr lang="en-CA" dirty="0" smtClean="0"/>
              <a:t> </a:t>
            </a:r>
            <a:r>
              <a:rPr lang="en-CA" dirty="0" err="1" smtClean="0"/>
              <a:t>autres</a:t>
            </a:r>
            <a:r>
              <a:rPr lang="en-CA" dirty="0" smtClean="0"/>
              <a:t> </a:t>
            </a:r>
            <a:r>
              <a:rPr lang="en-CA" dirty="0" err="1" smtClean="0"/>
              <a:t>langages</a:t>
            </a:r>
            <a:r>
              <a:rPr lang="en-CA" dirty="0" smtClean="0"/>
              <a:t> de </a:t>
            </a:r>
            <a:r>
              <a:rPr lang="en-CA" dirty="0" err="1" smtClean="0"/>
              <a:t>programmation</a:t>
            </a:r>
            <a:r>
              <a:rPr lang="en-CA" dirty="0" smtClean="0"/>
              <a:t>, le JavaScript </a:t>
            </a:r>
            <a:r>
              <a:rPr lang="en-CA" dirty="0" err="1" smtClean="0"/>
              <a:t>permet</a:t>
            </a:r>
            <a:r>
              <a:rPr lang="en-CA" dirty="0" smtClean="0"/>
              <a:t> que $ </a:t>
            </a:r>
            <a:r>
              <a:rPr lang="en-CA" dirty="0" err="1" smtClean="0"/>
              <a:t>fasse</a:t>
            </a:r>
            <a:r>
              <a:rPr lang="en-CA" dirty="0" smtClean="0"/>
              <a:t> </a:t>
            </a:r>
            <a:r>
              <a:rPr lang="en-CA" dirty="0" err="1" smtClean="0"/>
              <a:t>partie</a:t>
            </a:r>
            <a:r>
              <a:rPr lang="en-CA" dirty="0" smtClean="0"/>
              <a:t> des </a:t>
            </a:r>
            <a:r>
              <a:rPr lang="en-CA" dirty="0" err="1" smtClean="0"/>
              <a:t>noms</a:t>
            </a:r>
            <a:r>
              <a:rPr lang="en-CA" dirty="0" smtClean="0"/>
              <a:t> de variables (identifiers), </a:t>
            </a:r>
            <a:r>
              <a:rPr lang="en-CA" dirty="0" err="1" smtClean="0"/>
              <a:t>même</a:t>
            </a:r>
            <a:r>
              <a:rPr lang="en-CA" dirty="0" smtClean="0"/>
              <a:t> au début du nom, et </a:t>
            </a:r>
            <a:r>
              <a:rPr lang="en-CA" dirty="0" err="1" smtClean="0"/>
              <a:t>même</a:t>
            </a:r>
            <a:r>
              <a:rPr lang="en-CA" dirty="0" smtClean="0"/>
              <a:t> </a:t>
            </a:r>
            <a:r>
              <a:rPr lang="en-CA" dirty="0" err="1" smtClean="0"/>
              <a:t>si</a:t>
            </a:r>
            <a:r>
              <a:rPr lang="en-CA" dirty="0" smtClean="0"/>
              <a:t> </a:t>
            </a:r>
            <a:r>
              <a:rPr lang="en-CA" dirty="0" err="1" smtClean="0"/>
              <a:t>c'est</a:t>
            </a:r>
            <a:r>
              <a:rPr lang="en-CA" dirty="0" smtClean="0"/>
              <a:t> le </a:t>
            </a:r>
            <a:r>
              <a:rPr lang="en-CA" dirty="0" err="1" smtClean="0"/>
              <a:t>seul</a:t>
            </a:r>
            <a:r>
              <a:rPr lang="en-CA" dirty="0" smtClean="0"/>
              <a:t> </a:t>
            </a:r>
            <a:r>
              <a:rPr lang="en-CA" dirty="0" err="1" smtClean="0"/>
              <a:t>caractère</a:t>
            </a:r>
            <a:r>
              <a:rPr lang="en-CA" dirty="0" smtClean="0"/>
              <a:t> !  </a:t>
            </a:r>
            <a:r>
              <a:rPr lang="en-CA" dirty="0" err="1" smtClean="0"/>
              <a:t>Donc</a:t>
            </a:r>
            <a:r>
              <a:rPr lang="en-CA" dirty="0" smtClean="0"/>
              <a:t> $ </a:t>
            </a:r>
            <a:r>
              <a:rPr lang="en-CA" dirty="0" err="1" smtClean="0"/>
              <a:t>est</a:t>
            </a:r>
            <a:r>
              <a:rPr lang="en-CA" dirty="0" smtClean="0"/>
              <a:t> un nom de variable </a:t>
            </a:r>
            <a:r>
              <a:rPr lang="en-CA" dirty="0" err="1" smtClean="0"/>
              <a:t>en</a:t>
            </a:r>
            <a:r>
              <a:rPr lang="en-CA" dirty="0" smtClean="0"/>
              <a:t> JavaScript.</a:t>
            </a:r>
          </a:p>
          <a:p>
            <a:r>
              <a:rPr lang="en-CA" dirty="0" smtClean="0"/>
              <a:t>La </a:t>
            </a:r>
            <a:r>
              <a:rPr lang="en-CA" dirty="0" err="1" smtClean="0"/>
              <a:t>librairie</a:t>
            </a:r>
            <a:r>
              <a:rPr lang="en-CA" dirty="0" smtClean="0"/>
              <a:t> jQuery, qui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souvent</a:t>
            </a:r>
            <a:r>
              <a:rPr lang="en-CA" dirty="0" smtClean="0"/>
              <a:t> </a:t>
            </a:r>
            <a:r>
              <a:rPr lang="en-CA" dirty="0" err="1" smtClean="0"/>
              <a:t>utilisée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JavaScript, </a:t>
            </a:r>
            <a:r>
              <a:rPr lang="en-CA" dirty="0" err="1" smtClean="0"/>
              <a:t>définit</a:t>
            </a:r>
            <a:r>
              <a:rPr lang="en-CA" dirty="0" smtClean="0"/>
              <a:t> le $ </a:t>
            </a:r>
            <a:r>
              <a:rPr lang="en-CA" dirty="0" err="1" smtClean="0"/>
              <a:t>comme</a:t>
            </a:r>
            <a:r>
              <a:rPr lang="en-CA" dirty="0" smtClean="0"/>
              <a:t> </a:t>
            </a:r>
            <a:r>
              <a:rPr lang="en-CA" dirty="0" err="1" smtClean="0"/>
              <a:t>raccourci</a:t>
            </a:r>
            <a:r>
              <a:rPr lang="en-CA" dirty="0" smtClean="0"/>
              <a:t> pour </a:t>
            </a:r>
            <a:r>
              <a:rPr lang="en-CA" dirty="0" err="1" smtClean="0"/>
              <a:t>une</a:t>
            </a:r>
            <a:r>
              <a:rPr lang="en-CA" dirty="0" smtClean="0"/>
              <a:t> de </a:t>
            </a:r>
            <a:r>
              <a:rPr lang="en-CA" dirty="0" err="1" smtClean="0"/>
              <a:t>ses</a:t>
            </a:r>
            <a:r>
              <a:rPr lang="en-CA" dirty="0" smtClean="0"/>
              <a:t> </a:t>
            </a:r>
            <a:r>
              <a:rPr lang="en-CA" dirty="0" err="1" smtClean="0"/>
              <a:t>fonctions</a:t>
            </a:r>
            <a:r>
              <a:rPr lang="en-CA" dirty="0" smtClean="0"/>
              <a:t>.</a:t>
            </a:r>
          </a:p>
          <a:p>
            <a:r>
              <a:rPr lang="en-CA" dirty="0" smtClean="0"/>
              <a:t>Le </a:t>
            </a:r>
            <a:r>
              <a:rPr lang="en-CA" dirty="0" err="1" smtClean="0"/>
              <a:t>fureteur</a:t>
            </a:r>
            <a:r>
              <a:rPr lang="en-CA" dirty="0" smtClean="0"/>
              <a:t> web Chrome </a:t>
            </a:r>
            <a:r>
              <a:rPr lang="en-CA" dirty="0" err="1" smtClean="0"/>
              <a:t>définit</a:t>
            </a:r>
            <a:r>
              <a:rPr lang="en-CA" dirty="0" smtClean="0"/>
              <a:t> $ </a:t>
            </a:r>
            <a:r>
              <a:rPr lang="en-CA" dirty="0" err="1" smtClean="0"/>
              <a:t>comme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sorte</a:t>
            </a:r>
            <a:r>
              <a:rPr lang="en-CA" dirty="0" smtClean="0"/>
              <a:t> de </a:t>
            </a:r>
            <a:r>
              <a:rPr lang="en-CA" dirty="0" err="1" smtClean="0"/>
              <a:t>raccourci</a:t>
            </a:r>
            <a:r>
              <a:rPr lang="en-CA" dirty="0" smtClean="0"/>
              <a:t> </a:t>
            </a:r>
            <a:r>
              <a:rPr lang="en-CA" dirty="0" err="1" smtClean="0"/>
              <a:t>vers</a:t>
            </a:r>
            <a:r>
              <a:rPr lang="en-CA" dirty="0"/>
              <a:t> </a:t>
            </a:r>
            <a:r>
              <a:rPr lang="en-CA" dirty="0" err="1" smtClean="0"/>
              <a:t>document.querySelector</a:t>
            </a:r>
            <a:r>
              <a:rPr lang="en-CA" dirty="0" smtClean="0"/>
              <a:t> , </a:t>
            </a:r>
            <a:r>
              <a:rPr lang="en-CA" dirty="0" err="1" smtClean="0"/>
              <a:t>même</a:t>
            </a:r>
            <a:r>
              <a:rPr lang="en-CA" dirty="0" smtClean="0"/>
              <a:t> </a:t>
            </a:r>
            <a:r>
              <a:rPr lang="en-CA" dirty="0" err="1" smtClean="0"/>
              <a:t>si</a:t>
            </a:r>
            <a:r>
              <a:rPr lang="en-CA" dirty="0" smtClean="0"/>
              <a:t> on </a:t>
            </a:r>
            <a:r>
              <a:rPr lang="en-CA" dirty="0" err="1" smtClean="0"/>
              <a:t>n'utilise</a:t>
            </a:r>
            <a:r>
              <a:rPr lang="en-CA" dirty="0" smtClean="0"/>
              <a:t> pas jQuery</a:t>
            </a:r>
          </a:p>
          <a:p>
            <a:r>
              <a:rPr lang="en-CA" dirty="0" err="1" smtClean="0"/>
              <a:t>Habituellement</a:t>
            </a:r>
            <a:r>
              <a:rPr lang="en-CA" dirty="0" smtClean="0"/>
              <a:t>, les </a:t>
            </a:r>
            <a:r>
              <a:rPr lang="en-CA" dirty="0" err="1" smtClean="0"/>
              <a:t>trois</a:t>
            </a:r>
            <a:r>
              <a:rPr lang="en-CA" dirty="0" smtClean="0"/>
              <a:t> </a:t>
            </a:r>
            <a:r>
              <a:rPr lang="en-CA" dirty="0" err="1" smtClean="0"/>
              <a:t>lignes</a:t>
            </a:r>
            <a:r>
              <a:rPr lang="en-CA" dirty="0" smtClean="0"/>
              <a:t> de code </a:t>
            </a:r>
            <a:r>
              <a:rPr lang="en-CA" dirty="0" err="1" smtClean="0"/>
              <a:t>suivantes</a:t>
            </a:r>
            <a:r>
              <a:rPr lang="en-CA" dirty="0" smtClean="0"/>
              <a:t> </a:t>
            </a:r>
            <a:r>
              <a:rPr lang="en-CA" dirty="0" err="1" smtClean="0"/>
              <a:t>retournent</a:t>
            </a:r>
            <a:r>
              <a:rPr lang="en-CA" dirty="0" smtClean="0"/>
              <a:t> la </a:t>
            </a:r>
            <a:r>
              <a:rPr lang="en-CA" dirty="0" err="1" smtClean="0"/>
              <a:t>même</a:t>
            </a:r>
            <a:r>
              <a:rPr lang="en-CA" dirty="0" smtClean="0"/>
              <a:t> chose:</a:t>
            </a:r>
            <a:br>
              <a:rPr lang="en-CA" dirty="0" smtClean="0"/>
            </a:br>
            <a:r>
              <a:rPr lang="en-CA" dirty="0" smtClean="0"/>
              <a:t>	</a:t>
            </a:r>
            <a:r>
              <a:rPr lang="en-CA" dirty="0" err="1" smtClean="0"/>
              <a:t>document.querySelector</a:t>
            </a:r>
            <a:r>
              <a:rPr lang="en-CA" dirty="0" smtClean="0"/>
              <a:t>("</a:t>
            </a:r>
            <a:r>
              <a:rPr lang="en-CA" b="1" dirty="0" smtClean="0">
                <a:solidFill>
                  <a:srgbClr val="00B050"/>
                </a:solidFill>
              </a:rPr>
              <a:t>#</a:t>
            </a:r>
            <a:r>
              <a:rPr lang="en-CA" dirty="0" err="1" smtClean="0"/>
              <a:t>myID</a:t>
            </a:r>
            <a:r>
              <a:rPr lang="en-CA" dirty="0"/>
              <a:t>")</a:t>
            </a:r>
            <a:br>
              <a:rPr lang="en-CA" dirty="0"/>
            </a:br>
            <a:r>
              <a:rPr lang="en-CA" dirty="0" smtClean="0"/>
              <a:t>	</a:t>
            </a:r>
            <a:r>
              <a:rPr lang="en-CA" dirty="0" err="1" smtClean="0"/>
              <a:t>document.getElementById</a:t>
            </a:r>
            <a:r>
              <a:rPr lang="en-CA" dirty="0" smtClean="0"/>
              <a:t>("</a:t>
            </a:r>
            <a:r>
              <a:rPr lang="en-CA" dirty="0" err="1" smtClean="0"/>
              <a:t>myID</a:t>
            </a:r>
            <a:r>
              <a:rPr lang="en-CA" dirty="0" smtClean="0"/>
              <a:t>")</a:t>
            </a: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	</a:t>
            </a:r>
            <a:r>
              <a:rPr lang="en-CA" b="1" dirty="0" smtClean="0">
                <a:solidFill>
                  <a:srgbClr val="00B050"/>
                </a:solidFill>
              </a:rPr>
              <a:t>$</a:t>
            </a:r>
            <a:r>
              <a:rPr lang="en-CA" dirty="0" smtClean="0"/>
              <a:t>("</a:t>
            </a:r>
            <a:r>
              <a:rPr lang="en-CA" b="1" dirty="0" smtClean="0">
                <a:solidFill>
                  <a:srgbClr val="00B050"/>
                </a:solidFill>
              </a:rPr>
              <a:t>#</a:t>
            </a:r>
            <a:r>
              <a:rPr lang="en-CA" dirty="0" err="1" smtClean="0"/>
              <a:t>myID</a:t>
            </a:r>
            <a:r>
              <a:rPr lang="en-CA" dirty="0" smtClean="0"/>
              <a:t>")</a:t>
            </a:r>
            <a:br>
              <a:rPr lang="en-CA" dirty="0" smtClean="0"/>
            </a:br>
            <a:r>
              <a:rPr lang="en-CA" dirty="0" smtClean="0"/>
              <a:t>... et </a:t>
            </a:r>
            <a:r>
              <a:rPr lang="en-CA" dirty="0" err="1" smtClean="0"/>
              <a:t>sont</a:t>
            </a:r>
            <a:r>
              <a:rPr lang="en-CA" dirty="0" smtClean="0"/>
              <a:t> </a:t>
            </a:r>
            <a:r>
              <a:rPr lang="en-CA" dirty="0" err="1" smtClean="0"/>
              <a:t>utiles</a:t>
            </a:r>
            <a:r>
              <a:rPr lang="en-CA" dirty="0" smtClean="0"/>
              <a:t> pour </a:t>
            </a:r>
            <a:r>
              <a:rPr lang="en-CA" dirty="0" err="1" smtClean="0"/>
              <a:t>aller</a:t>
            </a:r>
            <a:r>
              <a:rPr lang="en-CA" dirty="0" smtClean="0"/>
              <a:t> </a:t>
            </a:r>
            <a:r>
              <a:rPr lang="en-CA" dirty="0" err="1" smtClean="0"/>
              <a:t>chercher</a:t>
            </a:r>
            <a:r>
              <a:rPr lang="en-CA" dirty="0" smtClean="0"/>
              <a:t> un </a:t>
            </a:r>
            <a:r>
              <a:rPr lang="en-CA" dirty="0" err="1" smtClean="0"/>
              <a:t>élément</a:t>
            </a:r>
            <a:r>
              <a:rPr lang="en-CA" dirty="0" smtClean="0"/>
              <a:t> du DOM.</a:t>
            </a:r>
          </a:p>
          <a:p>
            <a:r>
              <a:rPr lang="en-CA" dirty="0" smtClean="0"/>
              <a:t>Chrome </a:t>
            </a:r>
            <a:r>
              <a:rPr lang="en-CA" dirty="0" err="1" smtClean="0"/>
              <a:t>définit</a:t>
            </a:r>
            <a:r>
              <a:rPr lang="en-CA" dirty="0" smtClean="0"/>
              <a:t> </a:t>
            </a:r>
            <a:r>
              <a:rPr lang="en-CA" dirty="0" err="1" smtClean="0"/>
              <a:t>aussi</a:t>
            </a:r>
            <a:r>
              <a:rPr lang="en-CA" dirty="0" smtClean="0"/>
              <a:t> $$, $_, $0, $1, etc. par </a:t>
            </a:r>
            <a:r>
              <a:rPr lang="en-CA" dirty="0" err="1" smtClean="0"/>
              <a:t>défaut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</a:t>
            </a:r>
            <a:r>
              <a:rPr lang="en-CA" dirty="0" err="1" smtClean="0"/>
              <a:t>d'autres</a:t>
            </a:r>
            <a:r>
              <a:rPr lang="en-CA" dirty="0" smtClean="0"/>
              <a:t> </a:t>
            </a:r>
            <a:r>
              <a:rPr lang="en-CA" dirty="0" err="1" smtClean="0"/>
              <a:t>raccourcis</a:t>
            </a:r>
            <a:r>
              <a:rPr lang="en-CA" dirty="0"/>
              <a:t>: </a:t>
            </a:r>
            <a:r>
              <a:rPr lang="en-CA" sz="2200" dirty="0">
                <a:hlinkClick r:id="rId2"/>
              </a:rPr>
              <a:t>https://</a:t>
            </a:r>
            <a:r>
              <a:rPr lang="en-CA" sz="2200" dirty="0" smtClean="0">
                <a:hlinkClick r:id="rId2"/>
              </a:rPr>
              <a:t>developers.google.com/web/tools/chrome-devtools/console/command-line-reference</a:t>
            </a:r>
            <a:r>
              <a:rPr lang="en-CA" sz="2200" dirty="0" smtClean="0"/>
              <a:t> 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217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JSON (JavaScript </a:t>
            </a:r>
            <a:r>
              <a:rPr lang="en-CA" dirty="0"/>
              <a:t>Object </a:t>
            </a:r>
            <a:r>
              <a:rPr lang="en-CA" dirty="0" smtClean="0"/>
              <a:t>Notation)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// </a:t>
            </a:r>
            <a:r>
              <a:rPr lang="en-CA" dirty="0" err="1" smtClean="0"/>
              <a:t>sérialiser</a:t>
            </a:r>
            <a:r>
              <a:rPr lang="en-CA" dirty="0" smtClean="0"/>
              <a:t> un objet</a:t>
            </a:r>
            <a:endParaRPr lang="en-CA" dirty="0"/>
          </a:p>
          <a:p>
            <a:pPr marL="0" indent="0">
              <a:buNone/>
            </a:pPr>
            <a:r>
              <a:rPr lang="en-CA" dirty="0" err="1" smtClean="0"/>
              <a:t>myObject</a:t>
            </a:r>
            <a:r>
              <a:rPr lang="en-CA" dirty="0" smtClean="0"/>
              <a:t> </a:t>
            </a:r>
            <a:r>
              <a:rPr lang="en-CA" dirty="0"/>
              <a:t>= </a:t>
            </a:r>
            <a:r>
              <a:rPr lang="en-CA" dirty="0" smtClean="0"/>
              <a:t>{ a:7, b</a:t>
            </a:r>
            <a:r>
              <a:rPr lang="en-CA" dirty="0"/>
              <a:t>:"chat</a:t>
            </a:r>
            <a:r>
              <a:rPr lang="en-CA" dirty="0" smtClean="0"/>
              <a:t>", </a:t>
            </a:r>
            <a:r>
              <a:rPr lang="en-CA" dirty="0" err="1" smtClean="0"/>
              <a:t>mersenne</a:t>
            </a:r>
            <a:r>
              <a:rPr lang="en-CA" dirty="0"/>
              <a:t>:[3,7,31,127,8191</a:t>
            </a:r>
            <a:r>
              <a:rPr lang="en-CA" dirty="0" smtClean="0"/>
              <a:t>] };</a:t>
            </a:r>
            <a:endParaRPr lang="en-CA" dirty="0"/>
          </a:p>
          <a:p>
            <a:pPr marL="0" indent="0">
              <a:buNone/>
            </a:pPr>
            <a:r>
              <a:rPr lang="en-CA" dirty="0" err="1"/>
              <a:t>myString</a:t>
            </a:r>
            <a:r>
              <a:rPr lang="en-CA" dirty="0"/>
              <a:t> = </a:t>
            </a:r>
            <a:r>
              <a:rPr lang="en-CA" dirty="0" err="1"/>
              <a:t>JSON.stringify</a:t>
            </a:r>
            <a:r>
              <a:rPr lang="en-CA" dirty="0"/>
              <a:t>( </a:t>
            </a:r>
            <a:r>
              <a:rPr lang="en-CA" dirty="0" err="1"/>
              <a:t>myObject</a:t>
            </a:r>
            <a:r>
              <a:rPr lang="en-CA" dirty="0"/>
              <a:t> );</a:t>
            </a:r>
          </a:p>
          <a:p>
            <a:pPr marL="0" indent="0">
              <a:buNone/>
            </a:pPr>
            <a:r>
              <a:rPr lang="en-CA" dirty="0"/>
              <a:t>console.log( </a:t>
            </a:r>
            <a:r>
              <a:rPr lang="en-CA" dirty="0" err="1"/>
              <a:t>myString</a:t>
            </a:r>
            <a:r>
              <a:rPr lang="en-CA" dirty="0"/>
              <a:t> </a:t>
            </a:r>
            <a:r>
              <a:rPr lang="en-CA" dirty="0" smtClean="0"/>
              <a:t>);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dirty="0" err="1" smtClean="0"/>
              <a:t>désérialiser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obj2 = </a:t>
            </a:r>
            <a:r>
              <a:rPr lang="en-CA" dirty="0" err="1" smtClean="0"/>
              <a:t>JSON.parse</a:t>
            </a:r>
            <a:r>
              <a:rPr lang="en-CA" dirty="0"/>
              <a:t>( </a:t>
            </a:r>
            <a:r>
              <a:rPr lang="en-CA" dirty="0" err="1"/>
              <a:t>myString</a:t>
            </a:r>
            <a:r>
              <a:rPr lang="en-CA" dirty="0"/>
              <a:t> );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207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61" y="463826"/>
            <a:ext cx="10982739" cy="5713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err="1" smtClean="0"/>
              <a:t>Quelques</a:t>
            </a:r>
            <a:r>
              <a:rPr lang="en-CA" dirty="0" smtClean="0"/>
              <a:t> </a:t>
            </a:r>
            <a:r>
              <a:rPr lang="en-CA" dirty="0" err="1" smtClean="0"/>
              <a:t>conseils</a:t>
            </a:r>
            <a:r>
              <a:rPr lang="en-CA" dirty="0" smtClean="0"/>
              <a:t> </a:t>
            </a:r>
            <a:r>
              <a:rPr lang="en-CA" dirty="0" err="1" smtClean="0"/>
              <a:t>généraux</a:t>
            </a:r>
            <a:r>
              <a:rPr lang="en-CA" dirty="0" smtClean="0"/>
              <a:t> pour la </a:t>
            </a:r>
            <a:r>
              <a:rPr lang="en-CA" dirty="0" err="1" smtClean="0"/>
              <a:t>programmation</a:t>
            </a:r>
            <a:r>
              <a:rPr lang="en-CA" dirty="0" smtClean="0"/>
              <a:t> JavaScript :</a:t>
            </a:r>
          </a:p>
          <a:p>
            <a:r>
              <a:rPr lang="fr-FR" dirty="0" smtClean="0"/>
              <a:t>Mettez </a:t>
            </a:r>
            <a:r>
              <a:rPr lang="fr-FR" b="1" dirty="0">
                <a:solidFill>
                  <a:srgbClr val="00B050"/>
                </a:solidFill>
              </a:rPr>
              <a:t>"use strict";</a:t>
            </a:r>
            <a:r>
              <a:rPr lang="fr-FR" dirty="0"/>
              <a:t> au début de votre code pour demander au fureteur d'être plus </a:t>
            </a:r>
            <a:r>
              <a:rPr lang="fr-FR" dirty="0" smtClean="0"/>
              <a:t>stricte ( </a:t>
            </a:r>
            <a:r>
              <a:rPr lang="fr-FR" dirty="0" smtClean="0">
                <a:hlinkClick r:id="rId2"/>
              </a:rPr>
              <a:t>https</a:t>
            </a:r>
            <a:r>
              <a:rPr lang="fr-FR" dirty="0">
                <a:hlinkClick r:id="rId2"/>
              </a:rPr>
              <a:t>://</a:t>
            </a:r>
            <a:r>
              <a:rPr lang="fr-FR" dirty="0" smtClean="0">
                <a:hlinkClick r:id="rId2"/>
              </a:rPr>
              <a:t>stackoverflow.com/questions/1335851/what-does-use-strict-do-in-javascript-and-what-is-the-reasoning-behind-it</a:t>
            </a:r>
            <a:r>
              <a:rPr lang="fr-FR" dirty="0" smtClean="0"/>
              <a:t> )</a:t>
            </a:r>
            <a:endParaRPr lang="fr-FR" dirty="0"/>
          </a:p>
          <a:p>
            <a:r>
              <a:rPr lang="fr-FR" dirty="0"/>
              <a:t>Utilisez </a:t>
            </a:r>
            <a:r>
              <a:rPr lang="fr-FR" dirty="0" err="1"/>
              <a:t>console.</a:t>
            </a:r>
            <a:r>
              <a:rPr lang="fr-FR" b="1" dirty="0" err="1">
                <a:solidFill>
                  <a:srgbClr val="00B050"/>
                </a:solidFill>
              </a:rPr>
              <a:t>assert</a:t>
            </a:r>
            <a:r>
              <a:rPr lang="fr-FR" dirty="0"/>
              <a:t>(expression</a:t>
            </a:r>
            <a:r>
              <a:rPr lang="fr-FR" dirty="0" smtClean="0"/>
              <a:t>), </a:t>
            </a:r>
            <a:r>
              <a:rPr lang="fr-FR" dirty="0"/>
              <a:t>ou un mécanisme </a:t>
            </a:r>
            <a:r>
              <a:rPr lang="fr-FR" dirty="0" smtClean="0"/>
              <a:t>semblable, </a:t>
            </a:r>
            <a:r>
              <a:rPr lang="fr-FR" dirty="0"/>
              <a:t>pour tester vos </a:t>
            </a:r>
            <a:r>
              <a:rPr lang="fr-FR" dirty="0" smtClean="0"/>
              <a:t>présuppositions dans votre code</a:t>
            </a:r>
            <a:endParaRPr lang="fr-FR" dirty="0"/>
          </a:p>
          <a:p>
            <a:r>
              <a:rPr lang="fr-FR" dirty="0"/>
              <a:t>Utiliser un </a:t>
            </a:r>
            <a:r>
              <a:rPr lang="fr-FR" dirty="0" smtClean="0"/>
              <a:t>"linter</a:t>
            </a:r>
            <a:r>
              <a:rPr lang="fr-FR" dirty="0"/>
              <a:t>" </a:t>
            </a:r>
            <a:r>
              <a:rPr lang="fr-FR" dirty="0" smtClean="0"/>
              <a:t>(en français: "</a:t>
            </a:r>
            <a:r>
              <a:rPr lang="fr-FR" dirty="0" err="1" smtClean="0"/>
              <a:t>ouateur</a:t>
            </a:r>
            <a:r>
              <a:rPr lang="fr-FR" dirty="0"/>
              <a:t>"?) pour faire de l'analyse statique de votre code (exemple: </a:t>
            </a:r>
            <a:r>
              <a:rPr lang="fr-FR" dirty="0">
                <a:hlinkClick r:id="rId3"/>
              </a:rPr>
              <a:t>http://jshint.com</a:t>
            </a:r>
            <a:r>
              <a:rPr lang="fr-FR" dirty="0" smtClean="0">
                <a:hlinkClick r:id="rId3"/>
              </a:rPr>
              <a:t>/</a:t>
            </a:r>
            <a:r>
              <a:rPr lang="fr-FR" dirty="0" smtClean="0"/>
              <a:t> ) et détecter des erreurs avant d'exécuter votre code.</a:t>
            </a:r>
            <a:endParaRPr lang="fr-F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4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Dessiner</a:t>
            </a:r>
            <a:r>
              <a:rPr lang="en-CA" dirty="0" smtClean="0"/>
              <a:t> </a:t>
            </a:r>
            <a:r>
              <a:rPr lang="en-CA" dirty="0" err="1" smtClean="0"/>
              <a:t>en</a:t>
            </a:r>
            <a:r>
              <a:rPr lang="en-CA" dirty="0" smtClean="0"/>
              <a:t> 2D avec un canvas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err="1" smtClean="0"/>
              <a:t>Regardons</a:t>
            </a:r>
            <a:r>
              <a:rPr lang="en-CA" dirty="0" smtClean="0"/>
              <a:t> ensemble le code source des </a:t>
            </a:r>
            <a:r>
              <a:rPr lang="en-CA" dirty="0" err="1" smtClean="0"/>
              <a:t>exemples</a:t>
            </a:r>
            <a:r>
              <a:rPr lang="en-CA" dirty="0" smtClean="0"/>
              <a:t> au</a:t>
            </a:r>
          </a:p>
          <a:p>
            <a:pPr marL="0" indent="0">
              <a:buNone/>
            </a:pPr>
            <a:r>
              <a:rPr lang="en-CA" dirty="0">
                <a:hlinkClick r:id="rId2"/>
              </a:rPr>
              <a:t>http://www.michaelmcguffin.com/ets/diapos/ETS-mcguffin-evenementielle-javascript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surtout Example01.html, Example02.html, Example03.html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69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80202"/>
          </a:xfrm>
        </p:spPr>
        <p:txBody>
          <a:bodyPr/>
          <a:lstStyle/>
          <a:p>
            <a:r>
              <a:rPr lang="en-CA" dirty="0" smtClean="0"/>
              <a:t>Annexe</a:t>
            </a:r>
            <a:r>
              <a:rPr lang="en-CA" dirty="0"/>
              <a:t>: </a:t>
            </a:r>
            <a:r>
              <a:rPr lang="en-CA" dirty="0" err="1" smtClean="0"/>
              <a:t>l’héritage</a:t>
            </a:r>
            <a:r>
              <a:rPr lang="en-CA" dirty="0" smtClean="0"/>
              <a:t> et les </a:t>
            </a:r>
            <a:r>
              <a:rPr lang="en-CA" dirty="0" err="1" smtClean="0"/>
              <a:t>objets</a:t>
            </a:r>
            <a:r>
              <a:rPr lang="en-CA" dirty="0"/>
              <a:t> </a:t>
            </a:r>
            <a:r>
              <a:rPr lang="en-CA" dirty="0" err="1" smtClean="0"/>
              <a:t>dérivés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512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// Comment faire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dérivés</a:t>
            </a:r>
            <a:r>
              <a:rPr lang="en-CA" sz="2400" dirty="0" smtClean="0"/>
              <a:t>?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Approche</a:t>
            </a:r>
            <a:r>
              <a:rPr lang="en-CA" sz="2400" dirty="0" smtClean="0"/>
              <a:t> Java:</a:t>
            </a:r>
          </a:p>
          <a:p>
            <a:pPr marL="0" indent="0">
              <a:buNone/>
            </a:pPr>
            <a:r>
              <a:rPr lang="en-CA" sz="2400" dirty="0" smtClean="0"/>
              <a:t>class </a:t>
            </a:r>
            <a:r>
              <a:rPr lang="en-CA" sz="2400" dirty="0" err="1" smtClean="0"/>
              <a:t>classeDeBase</a:t>
            </a:r>
            <a:r>
              <a:rPr lang="en-CA" sz="2400" dirty="0" smtClean="0"/>
              <a:t> { ... };</a:t>
            </a:r>
          </a:p>
          <a:p>
            <a:pPr marL="0" indent="0">
              <a:buNone/>
            </a:pPr>
            <a:r>
              <a:rPr lang="en-CA" sz="2400" dirty="0" smtClean="0"/>
              <a:t>class </a:t>
            </a:r>
            <a:r>
              <a:rPr lang="en-CA" sz="2400" dirty="0" err="1" smtClean="0"/>
              <a:t>classeDerivee</a:t>
            </a:r>
            <a:r>
              <a:rPr lang="en-CA" sz="2400" dirty="0" smtClean="0"/>
              <a:t> extends </a:t>
            </a:r>
            <a:r>
              <a:rPr lang="en-CA" sz="2400" dirty="0" err="1" smtClean="0"/>
              <a:t>classeDeBase</a:t>
            </a:r>
            <a:r>
              <a:rPr lang="en-CA" sz="2400" dirty="0" smtClean="0"/>
              <a:t> 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public </a:t>
            </a:r>
            <a:r>
              <a:rPr lang="en-CA" sz="2400" dirty="0" err="1" smtClean="0"/>
              <a:t>classeDerivee</a:t>
            </a:r>
            <a:r>
              <a:rPr lang="en-CA" sz="2400" dirty="0" smtClean="0"/>
              <a:t>() { ... }  // </a:t>
            </a:r>
            <a:r>
              <a:rPr lang="en-CA" sz="2400" dirty="0" err="1"/>
              <a:t>N</a:t>
            </a:r>
            <a:r>
              <a:rPr lang="en-CA" sz="2400" dirty="0" err="1" smtClean="0"/>
              <a:t>otez</a:t>
            </a:r>
            <a:r>
              <a:rPr lang="en-CA" sz="2400" dirty="0" smtClean="0"/>
              <a:t>: le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i="1" dirty="0" err="1" smtClean="0"/>
              <a:t>dans</a:t>
            </a:r>
            <a:r>
              <a:rPr lang="en-CA" sz="2400" dirty="0" smtClean="0"/>
              <a:t> la </a:t>
            </a:r>
            <a:r>
              <a:rPr lang="en-CA" sz="2400" dirty="0" err="1" smtClean="0"/>
              <a:t>classe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dérivée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en-CA" sz="2400" dirty="0" smtClean="0"/>
              <a:t>}</a:t>
            </a:r>
          </a:p>
          <a:p>
            <a:pPr marL="0" indent="0">
              <a:buNone/>
            </a:pPr>
            <a:r>
              <a:rPr lang="en-CA" sz="2400" dirty="0" smtClean="0"/>
              <a:t>// JavaScript </a:t>
            </a:r>
            <a:r>
              <a:rPr lang="en-CA" sz="2400" dirty="0" err="1" smtClean="0"/>
              <a:t>n'a</a:t>
            </a:r>
            <a:r>
              <a:rPr lang="en-CA" sz="2400" dirty="0" smtClean="0"/>
              <a:t> pas de classes, </a:t>
            </a:r>
            <a:r>
              <a:rPr lang="en-CA" sz="2400" dirty="0" err="1" smtClean="0"/>
              <a:t>mais</a:t>
            </a:r>
            <a:r>
              <a:rPr lang="en-CA" sz="2400" dirty="0" smtClean="0"/>
              <a:t> a </a:t>
            </a:r>
            <a:r>
              <a:rPr lang="en-CA" sz="2400" dirty="0" err="1" smtClean="0"/>
              <a:t>une</a:t>
            </a:r>
            <a:r>
              <a:rPr lang="en-CA" sz="2400" dirty="0" smtClean="0"/>
              <a:t> notion de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qui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sorte</a:t>
            </a:r>
            <a:r>
              <a:rPr lang="en-CA" sz="2400" dirty="0" smtClean="0"/>
              <a:t> de </a:t>
            </a:r>
            <a:r>
              <a:rPr lang="en-CA" sz="2400" dirty="0" err="1" smtClean="0"/>
              <a:t>fonction</a:t>
            </a:r>
            <a:r>
              <a:rPr lang="en-CA" sz="2400" dirty="0"/>
              <a:t> </a:t>
            </a:r>
            <a:r>
              <a:rPr lang="en-CA" sz="2400" dirty="0" smtClean="0"/>
              <a:t>servant à </a:t>
            </a:r>
            <a:r>
              <a:rPr lang="en-CA" sz="2400" dirty="0" err="1" smtClean="0"/>
              <a:t>créer</a:t>
            </a:r>
            <a:r>
              <a:rPr lang="en-CA" sz="2400" dirty="0" smtClean="0"/>
              <a:t> un objet </a:t>
            </a:r>
            <a:r>
              <a:rPr lang="en-CA" sz="2400" dirty="0" err="1" smtClean="0"/>
              <a:t>dérivé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qui </a:t>
            </a:r>
            <a:r>
              <a:rPr lang="en-CA" sz="2400" dirty="0" err="1" smtClean="0"/>
              <a:t>hérite</a:t>
            </a:r>
            <a:r>
              <a:rPr lang="en-CA" sz="2400" dirty="0" smtClean="0"/>
              <a:t> d'un objet de base.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Rappelez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, </a:t>
            </a:r>
            <a:r>
              <a:rPr lang="en-CA" sz="2400" dirty="0" err="1" smtClean="0"/>
              <a:t>dans</a:t>
            </a:r>
            <a:r>
              <a:rPr lang="en-CA" sz="2400" dirty="0" smtClean="0"/>
              <a:t> JavaScript, les </a:t>
            </a:r>
            <a:r>
              <a:rPr lang="en-CA" sz="2400" dirty="0" err="1" smtClean="0"/>
              <a:t>fonctions</a:t>
            </a:r>
            <a:r>
              <a:rPr lang="en-CA" sz="2400" dirty="0" smtClean="0"/>
              <a:t> </a:t>
            </a:r>
            <a:r>
              <a:rPr lang="en-CA" sz="2400" i="1" dirty="0" err="1" smtClean="0"/>
              <a:t>sont</a:t>
            </a:r>
            <a:r>
              <a:rPr lang="en-CA" sz="2400" dirty="0" smtClean="0"/>
              <a:t>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en-CA" sz="2400" dirty="0" smtClean="0"/>
              <a:t>// Les </a:t>
            </a:r>
            <a:r>
              <a:rPr lang="en-CA" sz="2400" dirty="0" err="1" smtClean="0"/>
              <a:t>fonctions</a:t>
            </a:r>
            <a:r>
              <a:rPr lang="en-CA" sz="2400" dirty="0" smtClean="0"/>
              <a:t> </a:t>
            </a:r>
            <a:r>
              <a:rPr lang="en-CA" sz="2400" dirty="0" err="1" smtClean="0"/>
              <a:t>peuvent</a:t>
            </a:r>
            <a:r>
              <a:rPr lang="en-CA" sz="2400" dirty="0" smtClean="0"/>
              <a:t> </a:t>
            </a:r>
            <a:r>
              <a:rPr lang="en-CA" sz="2400" dirty="0" err="1" smtClean="0"/>
              <a:t>donc</a:t>
            </a:r>
            <a:r>
              <a:rPr lang="en-CA" sz="2400" dirty="0" smtClean="0"/>
              <a:t> </a:t>
            </a:r>
            <a:r>
              <a:rPr lang="en-CA" sz="2400" i="1" dirty="0" err="1" smtClean="0"/>
              <a:t>contenir</a:t>
            </a:r>
            <a:r>
              <a:rPr lang="en-CA" sz="2400" dirty="0" smtClean="0"/>
              <a:t> </a:t>
            </a:r>
            <a:r>
              <a:rPr lang="en-CA" sz="2400" dirty="0" err="1" smtClean="0"/>
              <a:t>d'autres</a:t>
            </a:r>
            <a:r>
              <a:rPr lang="en-CA" sz="2400" dirty="0" smtClean="0"/>
              <a:t> </a:t>
            </a:r>
            <a:r>
              <a:rPr lang="en-CA" sz="2400" dirty="0" err="1" smtClean="0"/>
              <a:t>objets</a:t>
            </a:r>
            <a:r>
              <a:rPr lang="en-CA" sz="2400" dirty="0" smtClean="0"/>
              <a:t>.</a:t>
            </a:r>
          </a:p>
          <a:p>
            <a:pPr marL="0" indent="0">
              <a:buNone/>
            </a:pPr>
            <a:r>
              <a:rPr lang="en-CA" sz="2400" dirty="0" smtClean="0"/>
              <a:t>// Et </a:t>
            </a:r>
            <a:r>
              <a:rPr lang="en-CA" sz="2400" dirty="0" err="1" smtClean="0"/>
              <a:t>en</a:t>
            </a:r>
            <a:r>
              <a:rPr lang="en-CA" sz="2400" dirty="0" smtClean="0"/>
              <a:t> fait, </a:t>
            </a:r>
            <a:r>
              <a:rPr lang="en-CA" sz="2400" dirty="0" err="1" smtClean="0"/>
              <a:t>dans</a:t>
            </a:r>
            <a:r>
              <a:rPr lang="en-CA" sz="2400" dirty="0" smtClean="0"/>
              <a:t> JavaScript, le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</a:t>
            </a:r>
            <a:r>
              <a:rPr lang="en-CA" sz="2400" i="1" dirty="0" err="1" smtClean="0"/>
              <a:t>contient</a:t>
            </a:r>
            <a:r>
              <a:rPr lang="en-CA" sz="2400" dirty="0" smtClean="0"/>
              <a:t> </a:t>
            </a:r>
            <a:r>
              <a:rPr lang="en-CA" sz="2400" dirty="0" err="1" smtClean="0"/>
              <a:t>l'objet</a:t>
            </a:r>
            <a:r>
              <a:rPr lang="en-CA" sz="2400" dirty="0" smtClean="0"/>
              <a:t> de base.</a:t>
            </a:r>
          </a:p>
        </p:txBody>
      </p:sp>
    </p:spTree>
    <p:extLst>
      <p:ext uri="{BB962C8B-B14F-4D97-AF65-F5344CB8AC3E}">
        <p14:creationId xmlns:p14="http://schemas.microsoft.com/office/powerpoint/2010/main" val="42535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dirty="0" smtClean="0"/>
              <a:t>// Comment faire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dérivés</a:t>
            </a:r>
            <a:r>
              <a:rPr lang="en-CA" sz="2400" dirty="0" smtClean="0"/>
              <a:t>?   (suite 1)</a:t>
            </a:r>
          </a:p>
          <a:p>
            <a:pPr marL="0" indent="0">
              <a:buNone/>
            </a:pPr>
            <a:r>
              <a:rPr lang="en-CA" sz="2400" dirty="0" smtClean="0"/>
              <a:t>// Le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</a:t>
            </a:r>
            <a:r>
              <a:rPr lang="en-CA" sz="2400" i="1" dirty="0" err="1" smtClean="0"/>
              <a:t>contient</a:t>
            </a:r>
            <a:r>
              <a:rPr lang="en-CA" sz="2400" dirty="0" smtClean="0"/>
              <a:t> </a:t>
            </a:r>
            <a:r>
              <a:rPr lang="en-CA" sz="2400" dirty="0" err="1" smtClean="0"/>
              <a:t>l'objet</a:t>
            </a:r>
            <a:r>
              <a:rPr lang="en-CA" sz="2400" dirty="0" smtClean="0"/>
              <a:t> de base, </a:t>
            </a:r>
            <a:r>
              <a:rPr lang="en-CA" sz="2400" dirty="0" err="1" smtClean="0"/>
              <a:t>ou</a:t>
            </a:r>
            <a:r>
              <a:rPr lang="en-CA" sz="2400" dirty="0" smtClean="0"/>
              <a:t> plus </a:t>
            </a:r>
            <a:r>
              <a:rPr lang="en-CA" sz="2400" dirty="0" err="1" smtClean="0"/>
              <a:t>précisément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le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a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propriété</a:t>
            </a:r>
            <a:r>
              <a:rPr lang="en-CA" sz="2400" dirty="0" smtClean="0"/>
              <a:t> qui </a:t>
            </a:r>
            <a:r>
              <a:rPr lang="en-CA" sz="2400" dirty="0" err="1" smtClean="0"/>
              <a:t>stocke</a:t>
            </a:r>
            <a:r>
              <a:rPr lang="en-CA" sz="2400" dirty="0" smtClean="0"/>
              <a:t> </a:t>
            </a:r>
            <a:r>
              <a:rPr lang="en-CA" sz="2400" dirty="0" err="1" smtClean="0"/>
              <a:t>l'objet</a:t>
            </a:r>
            <a:r>
              <a:rPr lang="en-CA" sz="2400" dirty="0" smtClean="0"/>
              <a:t> de base.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L'objet</a:t>
            </a:r>
            <a:r>
              <a:rPr lang="en-CA" sz="2400" dirty="0" smtClean="0"/>
              <a:t> de base </a:t>
            </a:r>
            <a:r>
              <a:rPr lang="en-CA" sz="2400" dirty="0" err="1" smtClean="0"/>
              <a:t>s'appelle</a:t>
            </a:r>
            <a:r>
              <a:rPr lang="en-CA" sz="2400" dirty="0" smtClean="0"/>
              <a:t> le prototype.</a:t>
            </a:r>
          </a:p>
          <a:p>
            <a:pPr marL="0" indent="0">
              <a:buNone/>
            </a:pPr>
            <a:r>
              <a:rPr lang="en-CA" sz="2400" dirty="0" smtClean="0"/>
              <a:t>// Le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</a:t>
            </a:r>
            <a:r>
              <a:rPr lang="en-CA" sz="2400" dirty="0" err="1" smtClean="0"/>
              <a:t>sert</a:t>
            </a:r>
            <a:r>
              <a:rPr lang="en-CA" sz="2400" dirty="0" smtClean="0"/>
              <a:t> à </a:t>
            </a:r>
            <a:r>
              <a:rPr lang="en-CA" sz="2400" dirty="0" err="1" smtClean="0"/>
              <a:t>créer</a:t>
            </a:r>
            <a:r>
              <a:rPr lang="en-CA" sz="2400" dirty="0" smtClean="0"/>
              <a:t> un objet </a:t>
            </a:r>
            <a:r>
              <a:rPr lang="en-CA" sz="2400" dirty="0" err="1" smtClean="0"/>
              <a:t>dérivé</a:t>
            </a:r>
            <a:r>
              <a:rPr lang="en-CA" sz="2400" dirty="0" smtClean="0"/>
              <a:t> qui </a:t>
            </a:r>
            <a:r>
              <a:rPr lang="en-CA" sz="2400" dirty="0" err="1" smtClean="0"/>
              <a:t>hérite</a:t>
            </a:r>
            <a:r>
              <a:rPr lang="en-CA" sz="2400" dirty="0" smtClean="0"/>
              <a:t> les </a:t>
            </a:r>
            <a:r>
              <a:rPr lang="en-CA" sz="2400" dirty="0" err="1" smtClean="0"/>
              <a:t>propriétés</a:t>
            </a:r>
            <a:r>
              <a:rPr lang="en-CA" sz="2400" dirty="0" smtClean="0"/>
              <a:t> du prototype.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vehicule</a:t>
            </a:r>
            <a:r>
              <a:rPr lang="en-CA" sz="2400" dirty="0" smtClean="0"/>
              <a:t> = { </a:t>
            </a:r>
            <a:r>
              <a:rPr lang="en-CA" sz="2400" dirty="0" err="1" smtClean="0"/>
              <a:t>vitesse</a:t>
            </a:r>
            <a:r>
              <a:rPr lang="en-CA" sz="2400" dirty="0" smtClean="0"/>
              <a:t> : 0 };   // objet de base</a:t>
            </a:r>
          </a:p>
          <a:p>
            <a:pPr marL="0" indent="0">
              <a:buNone/>
            </a:pPr>
            <a:r>
              <a:rPr lang="en-CA" sz="2400" dirty="0"/>
              <a:t> // Par convention, le nom d'un </a:t>
            </a:r>
            <a:r>
              <a:rPr lang="en-CA" sz="2400" dirty="0" err="1"/>
              <a:t>constructeur</a:t>
            </a:r>
            <a:r>
              <a:rPr lang="en-CA" sz="2400" dirty="0"/>
              <a:t> </a:t>
            </a:r>
            <a:r>
              <a:rPr lang="en-CA" sz="2400" dirty="0" smtClean="0"/>
              <a:t>commence par un majuscule</a:t>
            </a:r>
            <a:endParaRPr lang="en-CA" sz="2400" dirty="0"/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VehiculeConstructor</a:t>
            </a:r>
            <a:r>
              <a:rPr lang="en-CA" sz="2400" dirty="0"/>
              <a:t> </a:t>
            </a:r>
            <a:r>
              <a:rPr lang="en-CA" sz="2400" dirty="0" smtClean="0"/>
              <a:t>= function VC() 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// le code </a:t>
            </a:r>
            <a:r>
              <a:rPr lang="en-CA" sz="2400" dirty="0" err="1" smtClean="0"/>
              <a:t>ici</a:t>
            </a:r>
            <a:r>
              <a:rPr lang="en-CA" sz="2400" dirty="0" smtClean="0"/>
              <a:t> </a:t>
            </a:r>
            <a:r>
              <a:rPr lang="en-CA" sz="2400" dirty="0" err="1" smtClean="0"/>
              <a:t>sert</a:t>
            </a:r>
            <a:r>
              <a:rPr lang="en-CA" sz="2400" dirty="0" smtClean="0"/>
              <a:t> à initialiser le </a:t>
            </a:r>
            <a:r>
              <a:rPr lang="en-CA" sz="2400" dirty="0" err="1" smtClean="0"/>
              <a:t>nouvel</a:t>
            </a:r>
            <a:r>
              <a:rPr lang="en-CA" sz="2400" dirty="0" smtClean="0"/>
              <a:t> objet, </a:t>
            </a:r>
            <a:r>
              <a:rPr lang="en-CA" sz="2400" dirty="0" err="1" smtClean="0"/>
              <a:t>mais</a:t>
            </a:r>
            <a:r>
              <a:rPr lang="en-CA" sz="2400" dirty="0" smtClean="0"/>
              <a:t> </a:t>
            </a:r>
            <a:r>
              <a:rPr lang="en-CA" sz="2400" dirty="0" err="1" smtClean="0"/>
              <a:t>peut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 smtClean="0"/>
              <a:t> </a:t>
            </a:r>
            <a:r>
              <a:rPr lang="en-CA" sz="2400" dirty="0" err="1" smtClean="0"/>
              <a:t>rester</a:t>
            </a:r>
            <a:r>
              <a:rPr lang="en-CA" sz="2400" dirty="0" smtClean="0"/>
              <a:t> vide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err="1" smtClean="0"/>
              <a:t>VehiculeConstructor</a:t>
            </a:r>
            <a:r>
              <a:rPr lang="en-CA" sz="2400" b="1" dirty="0" err="1" smtClean="0">
                <a:solidFill>
                  <a:srgbClr val="00B050"/>
                </a:solidFill>
              </a:rPr>
              <a:t>.prototype</a:t>
            </a:r>
            <a:r>
              <a:rPr lang="en-CA" sz="2400" dirty="0" smtClean="0"/>
              <a:t> = </a:t>
            </a:r>
            <a:r>
              <a:rPr lang="en-CA" sz="2400" dirty="0" err="1" smtClean="0"/>
              <a:t>vehicule</a:t>
            </a:r>
            <a:r>
              <a:rPr lang="en-CA" sz="2400" dirty="0" smtClean="0"/>
              <a:t>; // objet de base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avion</a:t>
            </a:r>
            <a:r>
              <a:rPr lang="en-CA" sz="2400" dirty="0" smtClean="0"/>
              <a:t> = </a:t>
            </a:r>
            <a:r>
              <a:rPr lang="en-CA" sz="2400" b="1" dirty="0">
                <a:solidFill>
                  <a:srgbClr val="00B050"/>
                </a:solidFill>
              </a:rPr>
              <a:t>new</a:t>
            </a:r>
            <a:r>
              <a:rPr lang="en-CA" sz="2400" dirty="0"/>
              <a:t> </a:t>
            </a:r>
            <a:r>
              <a:rPr lang="en-CA" sz="2400" dirty="0" err="1" smtClean="0"/>
              <a:t>VehiculeConstructor</a:t>
            </a:r>
            <a:r>
              <a:rPr lang="en-CA" sz="2400" dirty="0" smtClean="0"/>
              <a:t>(); // objet </a:t>
            </a:r>
            <a:r>
              <a:rPr lang="en-CA" sz="2400" dirty="0" err="1" smtClean="0"/>
              <a:t>dérivé</a:t>
            </a:r>
            <a:r>
              <a:rPr lang="en-CA" sz="2400" dirty="0" smtClean="0"/>
              <a:t> qui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créé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avion</a:t>
            </a:r>
            <a:r>
              <a:rPr lang="en-CA" sz="2400" dirty="0" smtClean="0"/>
              <a:t> </a:t>
            </a:r>
            <a:r>
              <a:rPr lang="en-CA" sz="2400" dirty="0" err="1" smtClean="0"/>
              <a:t>hérite</a:t>
            </a:r>
            <a:r>
              <a:rPr lang="en-CA" sz="2400" dirty="0" smtClean="0"/>
              <a:t> la </a:t>
            </a:r>
            <a:r>
              <a:rPr lang="en-CA" sz="2400" dirty="0" err="1" smtClean="0"/>
              <a:t>propriété</a:t>
            </a:r>
            <a:r>
              <a:rPr lang="en-CA" sz="2400" dirty="0" smtClean="0"/>
              <a:t> </a:t>
            </a:r>
            <a:r>
              <a:rPr lang="en-CA" sz="2400" dirty="0" err="1" smtClean="0"/>
              <a:t>vitesse</a:t>
            </a:r>
            <a:r>
              <a:rPr lang="en-CA" sz="2400" dirty="0" smtClean="0"/>
              <a:t> de </a:t>
            </a:r>
            <a:r>
              <a:rPr lang="en-CA" sz="2400" dirty="0" err="1" smtClean="0"/>
              <a:t>vehicule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err="1" smtClean="0"/>
              <a:t>avion.vitesse</a:t>
            </a:r>
            <a:r>
              <a:rPr lang="en-CA" sz="2400" dirty="0" smtClean="0"/>
              <a:t> === </a:t>
            </a:r>
            <a:r>
              <a:rPr lang="en-CA" sz="2400" dirty="0" err="1" smtClean="0"/>
              <a:t>vehicule.vitesse</a:t>
            </a:r>
            <a:r>
              <a:rPr lang="en-CA" sz="2400" dirty="0" smtClean="0"/>
              <a:t>   // On </a:t>
            </a:r>
            <a:r>
              <a:rPr lang="en-CA" sz="2400" dirty="0" err="1" smtClean="0"/>
              <a:t>dit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avion</a:t>
            </a:r>
            <a:r>
              <a:rPr lang="en-CA" sz="2400" dirty="0" smtClean="0"/>
              <a:t> </a:t>
            </a:r>
            <a:r>
              <a:rPr lang="en-CA" sz="2400" b="1" dirty="0" err="1" smtClean="0"/>
              <a:t>délègue</a:t>
            </a:r>
            <a:r>
              <a:rPr lang="en-CA" sz="2400" dirty="0" smtClean="0"/>
              <a:t> </a:t>
            </a:r>
            <a:r>
              <a:rPr lang="en-CA" sz="2400" dirty="0" err="1" smtClean="0"/>
              <a:t>vers</a:t>
            </a:r>
            <a:r>
              <a:rPr lang="en-CA" sz="2400" dirty="0" smtClean="0"/>
              <a:t> </a:t>
            </a:r>
            <a:r>
              <a:rPr lang="en-CA" sz="2400" dirty="0" err="1" smtClean="0"/>
              <a:t>vehicule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err="1" smtClean="0"/>
              <a:t>avion</a:t>
            </a:r>
            <a:r>
              <a:rPr lang="en-CA" sz="2400" b="1" dirty="0" smtClean="0">
                <a:solidFill>
                  <a:srgbClr val="00B050"/>
                </a:solidFill>
              </a:rPr>
              <a:t>.__proto__</a:t>
            </a:r>
            <a:r>
              <a:rPr lang="en-CA" sz="2400" dirty="0" smtClean="0"/>
              <a:t> === </a:t>
            </a:r>
            <a:r>
              <a:rPr lang="en-CA" sz="2400" dirty="0" err="1" smtClean="0"/>
              <a:t>vehicule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err="1"/>
              <a:t>vehicule</a:t>
            </a:r>
            <a:r>
              <a:rPr lang="en-CA" sz="2400" b="1" dirty="0" err="1">
                <a:solidFill>
                  <a:srgbClr val="00B050"/>
                </a:solidFill>
              </a:rPr>
              <a:t>.hasOwnProperty</a:t>
            </a:r>
            <a:r>
              <a:rPr lang="en-CA" sz="2400" b="1" dirty="0">
                <a:solidFill>
                  <a:srgbClr val="00B050"/>
                </a:solidFill>
              </a:rPr>
              <a:t>('</a:t>
            </a:r>
            <a:r>
              <a:rPr lang="en-CA" sz="2400" b="1" dirty="0" err="1">
                <a:solidFill>
                  <a:srgbClr val="00B050"/>
                </a:solidFill>
              </a:rPr>
              <a:t>vitesse</a:t>
            </a:r>
            <a:r>
              <a:rPr lang="en-CA" sz="2400" b="1" dirty="0" smtClean="0">
                <a:solidFill>
                  <a:srgbClr val="00B050"/>
                </a:solidFill>
              </a:rPr>
              <a:t>')</a:t>
            </a:r>
            <a:r>
              <a:rPr lang="en-CA" sz="2400" dirty="0" smtClean="0"/>
              <a:t> === true</a:t>
            </a:r>
          </a:p>
          <a:p>
            <a:pPr marL="0" indent="0">
              <a:buNone/>
            </a:pPr>
            <a:r>
              <a:rPr lang="en-CA" sz="2400" dirty="0" err="1" smtClean="0"/>
              <a:t>avion</a:t>
            </a:r>
            <a:r>
              <a:rPr lang="en-CA" sz="2400" b="1" dirty="0" err="1" smtClean="0">
                <a:solidFill>
                  <a:srgbClr val="00B050"/>
                </a:solidFill>
              </a:rPr>
              <a:t>.hasOwnProperty</a:t>
            </a:r>
            <a:r>
              <a:rPr lang="en-CA" sz="2400" b="1" dirty="0">
                <a:solidFill>
                  <a:srgbClr val="00B050"/>
                </a:solidFill>
              </a:rPr>
              <a:t>('</a:t>
            </a:r>
            <a:r>
              <a:rPr lang="en-CA" sz="2400" b="1" dirty="0" err="1">
                <a:solidFill>
                  <a:srgbClr val="00B050"/>
                </a:solidFill>
              </a:rPr>
              <a:t>vitesse</a:t>
            </a:r>
            <a:r>
              <a:rPr lang="en-CA" sz="2400" b="1" dirty="0" smtClean="0">
                <a:solidFill>
                  <a:srgbClr val="00B050"/>
                </a:solidFill>
              </a:rPr>
              <a:t>')</a:t>
            </a:r>
            <a:r>
              <a:rPr lang="en-CA" sz="2400" dirty="0" smtClean="0"/>
              <a:t> === false</a:t>
            </a:r>
          </a:p>
          <a:p>
            <a:pPr marL="0" indent="0">
              <a:buNone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092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04766"/>
          </a:xfrm>
        </p:spPr>
        <p:txBody>
          <a:bodyPr>
            <a:normAutofit/>
          </a:bodyPr>
          <a:lstStyle/>
          <a:p>
            <a:pPr algn="ctr"/>
            <a:r>
              <a:rPr lang="en-CA" sz="6000" dirty="0" smtClean="0"/>
              <a:t>JavaScript: le </a:t>
            </a:r>
            <a:r>
              <a:rPr lang="en-CA" sz="6000" dirty="0" err="1" smtClean="0"/>
              <a:t>langage</a:t>
            </a:r>
            <a:r>
              <a:rPr lang="en-CA" sz="6000" dirty="0" smtClean="0"/>
              <a:t/>
            </a:r>
            <a:br>
              <a:rPr lang="en-CA" sz="6000" dirty="0" smtClean="0"/>
            </a:br>
            <a:r>
              <a:rPr lang="en-CA" sz="4000" dirty="0" smtClean="0"/>
              <a:t>(</a:t>
            </a:r>
            <a:r>
              <a:rPr lang="en-CA" sz="4000" b="1" dirty="0" smtClean="0"/>
              <a:t>ECMAScript</a:t>
            </a:r>
            <a:r>
              <a:rPr lang="en-CA" sz="4000" dirty="0" smtClean="0"/>
              <a:t> 5, </a:t>
            </a:r>
            <a:r>
              <a:rPr lang="en-CA" sz="4000" dirty="0" err="1" smtClean="0"/>
              <a:t>supporté</a:t>
            </a:r>
            <a:r>
              <a:rPr lang="en-CA" sz="4000" dirty="0" smtClean="0"/>
              <a:t> par Chrome 23+, IE 10+, </a:t>
            </a:r>
            <a:r>
              <a:rPr lang="en-CA" sz="4000" dirty="0" err="1" smtClean="0"/>
              <a:t>FireFox</a:t>
            </a:r>
            <a:r>
              <a:rPr lang="en-CA" sz="4000" dirty="0" smtClean="0"/>
              <a:t> 21+, Opera 15+, Safari 6+,</a:t>
            </a:r>
            <a:r>
              <a:rPr lang="en-CA" sz="4000" dirty="0"/>
              <a:t> </a:t>
            </a:r>
            <a:r>
              <a:rPr lang="en-CA" sz="4000" dirty="0" smtClean="0"/>
              <a:t>iOS Safari 7+)</a:t>
            </a:r>
            <a:br>
              <a:rPr lang="en-CA" sz="4000" dirty="0" smtClean="0"/>
            </a:br>
            <a:r>
              <a:rPr lang="en-CA" sz="4000" dirty="0" smtClean="0">
                <a:hlinkClick r:id="rId2"/>
              </a:rPr>
              <a:t>http://kangax.github.io/compat-table/es5/</a:t>
            </a:r>
            <a:r>
              <a:rPr lang="en-CA" sz="4000" dirty="0" smtClean="0"/>
              <a:t> </a:t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2400" dirty="0" smtClean="0"/>
              <a:t>(Pour un </a:t>
            </a:r>
            <a:r>
              <a:rPr lang="en-CA" sz="2400" dirty="0" err="1" smtClean="0"/>
              <a:t>peu</a:t>
            </a:r>
            <a:r>
              <a:rPr lang="en-CA" sz="2400" dirty="0" smtClean="0"/>
              <a:t> </a:t>
            </a:r>
            <a:r>
              <a:rPr lang="en-CA" sz="2400" dirty="0" err="1" smtClean="0"/>
              <a:t>d'histoire</a:t>
            </a:r>
            <a:r>
              <a:rPr lang="en-CA" sz="2400" dirty="0" smtClean="0"/>
              <a:t> </a:t>
            </a:r>
            <a:r>
              <a:rPr lang="en-CA" sz="2400" dirty="0" err="1" smtClean="0"/>
              <a:t>concernant</a:t>
            </a:r>
            <a:r>
              <a:rPr lang="en-CA" sz="2400" dirty="0" smtClean="0"/>
              <a:t> ECMAScript 4 </a:t>
            </a:r>
            <a:r>
              <a:rPr lang="en-CA" sz="2400" dirty="0"/>
              <a:t>et </a:t>
            </a:r>
            <a:r>
              <a:rPr lang="en-CA" sz="2400" dirty="0" smtClean="0"/>
              <a:t>Adobe ActionScript </a:t>
            </a:r>
            <a:r>
              <a:rPr lang="en-CA" sz="2400" dirty="0"/>
              <a:t>3: </a:t>
            </a:r>
            <a:r>
              <a:rPr lang="en-CA" sz="2400" dirty="0">
                <a:hlinkClick r:id="rId3"/>
              </a:rPr>
              <a:t>http://</a:t>
            </a:r>
            <a:r>
              <a:rPr lang="en-CA" sz="2400" dirty="0" smtClean="0">
                <a:hlinkClick r:id="rId3"/>
              </a:rPr>
              <a:t>whydoeseverythingsuck.com/2008/08/ru-roh-adobe-screwed-by-ecmascript.html</a:t>
            </a:r>
            <a:r>
              <a:rPr lang="en-CA" sz="2400" dirty="0" smtClean="0"/>
              <a:t> 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312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dirty="0" smtClean="0"/>
              <a:t>// Comment faire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dérivés</a:t>
            </a:r>
            <a:r>
              <a:rPr lang="en-CA" sz="2400" dirty="0" smtClean="0"/>
              <a:t>?   (suite 2)</a:t>
            </a:r>
          </a:p>
          <a:p>
            <a:pPr marL="0" indent="0">
              <a:buNone/>
            </a:pPr>
            <a:r>
              <a:rPr lang="en-CA" sz="2400" dirty="0" smtClean="0"/>
              <a:t>// Douglas </a:t>
            </a:r>
            <a:r>
              <a:rPr lang="en-CA" sz="2400" dirty="0" err="1" smtClean="0"/>
              <a:t>Crockford</a:t>
            </a:r>
            <a:r>
              <a:rPr lang="en-CA" sz="2400" dirty="0" smtClean="0"/>
              <a:t>, </a:t>
            </a:r>
            <a:r>
              <a:rPr lang="en-CA" sz="2400" dirty="0" err="1" smtClean="0"/>
              <a:t>dans</a:t>
            </a:r>
            <a:r>
              <a:rPr lang="en-CA" sz="2400" dirty="0" smtClean="0"/>
              <a:t> son livre de 2008 "JavaScript: The Good Parts",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trouve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cette</a:t>
            </a:r>
            <a:r>
              <a:rPr lang="en-CA" sz="2400" dirty="0" smtClean="0"/>
              <a:t> </a:t>
            </a:r>
            <a:r>
              <a:rPr lang="en-CA" sz="2400" dirty="0" err="1" smtClean="0"/>
              <a:t>façon</a:t>
            </a:r>
            <a:r>
              <a:rPr lang="en-CA" sz="2400" dirty="0" smtClean="0"/>
              <a:t> de </a:t>
            </a:r>
            <a:r>
              <a:rPr lang="en-CA" sz="2400" dirty="0" err="1" smtClean="0"/>
              <a:t>créer</a:t>
            </a:r>
            <a:r>
              <a:rPr lang="en-CA" sz="2400" dirty="0" smtClean="0"/>
              <a:t>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dérivés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laide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et </a:t>
            </a:r>
            <a:r>
              <a:rPr lang="en-CA" sz="2400" dirty="0" err="1" smtClean="0"/>
              <a:t>il</a:t>
            </a:r>
            <a:r>
              <a:rPr lang="en-CA" sz="2400" dirty="0" smtClean="0"/>
              <a:t> propose de </a:t>
            </a:r>
            <a:r>
              <a:rPr lang="en-CA" sz="2400" dirty="0" err="1" smtClean="0"/>
              <a:t>cacher</a:t>
            </a:r>
            <a:r>
              <a:rPr lang="en-CA" sz="2400" dirty="0" smtClean="0"/>
              <a:t> les </a:t>
            </a:r>
            <a:r>
              <a:rPr lang="en-CA" sz="2400" dirty="0" err="1" smtClean="0"/>
              <a:t>détails</a:t>
            </a:r>
            <a:r>
              <a:rPr lang="en-CA" sz="2400" dirty="0" smtClean="0"/>
              <a:t> </a:t>
            </a:r>
            <a:r>
              <a:rPr lang="en-CA" sz="2400" dirty="0" err="1" smtClean="0"/>
              <a:t>dérrière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méthode</a:t>
            </a:r>
            <a:r>
              <a:rPr lang="en-CA" sz="2400" dirty="0" smtClean="0"/>
              <a:t> </a:t>
            </a:r>
            <a:r>
              <a:rPr lang="en-CA" sz="2400" dirty="0" err="1" smtClean="0"/>
              <a:t>générique</a:t>
            </a:r>
            <a:r>
              <a:rPr lang="en-CA" sz="2400" dirty="0" smtClean="0"/>
              <a:t>:</a:t>
            </a:r>
          </a:p>
          <a:p>
            <a:pPr marL="0" indent="0">
              <a:buNone/>
            </a:pPr>
            <a:r>
              <a:rPr lang="en-CA" sz="2400" dirty="0" smtClean="0"/>
              <a:t>if ( </a:t>
            </a:r>
            <a:r>
              <a:rPr lang="en-CA" sz="2400" dirty="0" err="1" smtClean="0"/>
              <a:t>typeof</a:t>
            </a:r>
            <a:r>
              <a:rPr lang="en-CA" sz="2400" dirty="0" smtClean="0"/>
              <a:t>(</a:t>
            </a:r>
            <a:r>
              <a:rPr lang="en-CA" sz="2400" dirty="0" err="1" smtClean="0"/>
              <a:t>Object.create</a:t>
            </a:r>
            <a:r>
              <a:rPr lang="en-CA" sz="2400" dirty="0" smtClean="0"/>
              <a:t>) !== 'function' ) {</a:t>
            </a:r>
          </a:p>
          <a:p>
            <a:pPr marL="0" indent="0">
              <a:buNone/>
            </a:pPr>
            <a:r>
              <a:rPr lang="en-CA" sz="2400" dirty="0" smtClean="0"/>
              <a:t>    </a:t>
            </a:r>
            <a:r>
              <a:rPr lang="en-CA" sz="2400" dirty="0" err="1" smtClean="0"/>
              <a:t>Object.create</a:t>
            </a:r>
            <a:r>
              <a:rPr lang="en-CA" sz="2400" dirty="0" smtClean="0"/>
              <a:t> = function(o) 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 </a:t>
            </a:r>
            <a:r>
              <a:rPr lang="en-CA" sz="2400" dirty="0" err="1" smtClean="0"/>
              <a:t>var</a:t>
            </a:r>
            <a:r>
              <a:rPr lang="en-CA" sz="2400" dirty="0" smtClean="0"/>
              <a:t> F = function() {}; // </a:t>
            </a:r>
            <a:r>
              <a:rPr lang="en-CA" sz="2400" dirty="0" err="1" smtClean="0"/>
              <a:t>constructeur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 </a:t>
            </a:r>
            <a:r>
              <a:rPr lang="en-CA" sz="2400" dirty="0" err="1" smtClean="0"/>
              <a:t>F</a:t>
            </a:r>
            <a:r>
              <a:rPr lang="en-CA" sz="2400" b="1" dirty="0" err="1" smtClean="0">
                <a:solidFill>
                  <a:srgbClr val="00B050"/>
                </a:solidFill>
              </a:rPr>
              <a:t>.prototype</a:t>
            </a:r>
            <a:r>
              <a:rPr lang="en-CA" sz="2400" dirty="0" smtClean="0"/>
              <a:t> = o;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 return </a:t>
            </a:r>
            <a:r>
              <a:rPr lang="en-CA" sz="2400" b="1" dirty="0" smtClean="0">
                <a:solidFill>
                  <a:srgbClr val="00B050"/>
                </a:solidFill>
              </a:rPr>
              <a:t>new</a:t>
            </a:r>
            <a:r>
              <a:rPr lang="en-CA" sz="2400" dirty="0" smtClean="0"/>
              <a:t> F();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};</a:t>
            </a:r>
          </a:p>
          <a:p>
            <a:pPr marL="0" indent="0">
              <a:buNone/>
            </a:pPr>
            <a:r>
              <a:rPr lang="en-CA" sz="2400" dirty="0" smtClean="0"/>
              <a:t>}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avion</a:t>
            </a:r>
            <a:r>
              <a:rPr lang="en-CA" sz="2400" dirty="0" smtClean="0"/>
              <a:t> = </a:t>
            </a:r>
            <a:r>
              <a:rPr lang="en-CA" sz="2400" dirty="0" err="1" smtClean="0"/>
              <a:t>Object.create</a:t>
            </a:r>
            <a:r>
              <a:rPr lang="en-CA" sz="2400" dirty="0" smtClean="0"/>
              <a:t>(</a:t>
            </a:r>
            <a:r>
              <a:rPr lang="en-CA" sz="2400" dirty="0" err="1" smtClean="0"/>
              <a:t>vehicule</a:t>
            </a:r>
            <a:r>
              <a:rPr lang="en-CA" sz="2400" dirty="0" smtClean="0"/>
              <a:t>);</a:t>
            </a:r>
          </a:p>
          <a:p>
            <a:pPr marL="0" indent="0">
              <a:buNone/>
            </a:pPr>
            <a:r>
              <a:rPr lang="en-CA" sz="2400" dirty="0" smtClean="0"/>
              <a:t>// (La </a:t>
            </a:r>
            <a:r>
              <a:rPr lang="en-CA" sz="2400" dirty="0" err="1" smtClean="0"/>
              <a:t>méthode</a:t>
            </a:r>
            <a:r>
              <a:rPr lang="en-CA" sz="2400" dirty="0" smtClean="0"/>
              <a:t> </a:t>
            </a:r>
            <a:r>
              <a:rPr lang="en-CA" sz="2400" dirty="0" err="1" smtClean="0"/>
              <a:t>Object.create</a:t>
            </a:r>
            <a:r>
              <a:rPr lang="en-CA" sz="2400" dirty="0" smtClean="0"/>
              <a:t>( ) </a:t>
            </a:r>
            <a:r>
              <a:rPr lang="en-CA" sz="2400" dirty="0" err="1" smtClean="0"/>
              <a:t>proposé</a:t>
            </a:r>
            <a:r>
              <a:rPr lang="en-CA" sz="2400" dirty="0" smtClean="0"/>
              <a:t> par </a:t>
            </a:r>
            <a:r>
              <a:rPr lang="en-CA" sz="2400" dirty="0" err="1" smtClean="0"/>
              <a:t>Crockford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plus </a:t>
            </a:r>
            <a:r>
              <a:rPr lang="en-CA" sz="2400" dirty="0" err="1" smtClean="0"/>
              <a:t>tard</a:t>
            </a:r>
            <a:r>
              <a:rPr lang="en-CA" sz="2400" dirty="0" smtClean="0"/>
              <a:t> </a:t>
            </a:r>
            <a:r>
              <a:rPr lang="en-CA" sz="2400" dirty="0" err="1" smtClean="0"/>
              <a:t>devenu</a:t>
            </a:r>
            <a:r>
              <a:rPr lang="en-CA" sz="2400" dirty="0" smtClean="0"/>
              <a:t> </a:t>
            </a:r>
            <a:r>
              <a:rPr lang="en-CA" sz="2400" dirty="0" err="1" smtClean="0"/>
              <a:t>normalisée</a:t>
            </a:r>
            <a:r>
              <a:rPr lang="en-CA" sz="2400" dirty="0" smtClean="0"/>
              <a:t> :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elle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prédéfinie</a:t>
            </a:r>
            <a:r>
              <a:rPr lang="en-CA" sz="2400" dirty="0" smtClean="0"/>
              <a:t> par les </a:t>
            </a:r>
            <a:r>
              <a:rPr lang="en-CA" sz="2400" dirty="0" err="1" smtClean="0"/>
              <a:t>fureteurs</a:t>
            </a:r>
            <a:r>
              <a:rPr lang="en-CA" sz="2400" dirty="0" smtClean="0"/>
              <a:t> </a:t>
            </a:r>
            <a:r>
              <a:rPr lang="en-CA" sz="2400" dirty="0" err="1" smtClean="0"/>
              <a:t>modernes</a:t>
            </a:r>
            <a:r>
              <a:rPr lang="en-CA" sz="2400" dirty="0" smtClean="0"/>
              <a:t>.)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Crockford</a:t>
            </a:r>
            <a:r>
              <a:rPr lang="en-CA" sz="2400" dirty="0" smtClean="0"/>
              <a:t> </a:t>
            </a:r>
            <a:r>
              <a:rPr lang="en-CA" sz="2400" dirty="0" err="1" smtClean="0"/>
              <a:t>conseille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 smtClean="0"/>
              <a:t> de ne </a:t>
            </a:r>
            <a:r>
              <a:rPr lang="en-CA" sz="2400" b="1" dirty="0" smtClean="0"/>
              <a:t>pas</a:t>
            </a:r>
            <a:r>
              <a:rPr lang="en-CA" sz="2400" dirty="0" smtClean="0"/>
              <a:t> utiliser </a:t>
            </a:r>
            <a:r>
              <a:rPr lang="en-CA" sz="2400" b="1" dirty="0" smtClean="0">
                <a:solidFill>
                  <a:srgbClr val="00B050"/>
                </a:solidFill>
              </a:rPr>
              <a:t>new</a:t>
            </a:r>
            <a:r>
              <a:rPr lang="en-CA" sz="2400" dirty="0" smtClean="0"/>
              <a:t> </a:t>
            </a:r>
            <a:r>
              <a:rPr lang="en-CA" sz="2400" dirty="0" err="1" smtClean="0"/>
              <a:t>ailleurs</a:t>
            </a:r>
            <a:r>
              <a:rPr lang="en-CA" sz="2400" dirty="0" smtClean="0"/>
              <a:t>, car </a:t>
            </a:r>
            <a:r>
              <a:rPr lang="en-CA" sz="2400" dirty="0" err="1" smtClean="0"/>
              <a:t>si</a:t>
            </a:r>
            <a:r>
              <a:rPr lang="en-CA" sz="2400" dirty="0" smtClean="0"/>
              <a:t> on </a:t>
            </a:r>
            <a:r>
              <a:rPr lang="en-CA" sz="2400" dirty="0" err="1" smtClean="0"/>
              <a:t>l'utilise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// sur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 qui </a:t>
            </a:r>
            <a:r>
              <a:rPr lang="en-CA" sz="2400" dirty="0" err="1" smtClean="0"/>
              <a:t>n'est</a:t>
            </a:r>
            <a:r>
              <a:rPr lang="en-CA" sz="2400" dirty="0" smtClean="0"/>
              <a:t> pas </a:t>
            </a:r>
            <a:r>
              <a:rPr lang="en-CA" sz="2400" dirty="0" err="1" smtClean="0"/>
              <a:t>supposée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 smtClean="0"/>
              <a:t>utilisée</a:t>
            </a:r>
            <a:r>
              <a:rPr lang="en-CA" sz="2400" dirty="0" smtClean="0"/>
              <a:t> </a:t>
            </a:r>
            <a:r>
              <a:rPr lang="en-CA" sz="2400" dirty="0" err="1" smtClean="0"/>
              <a:t>comme</a:t>
            </a:r>
            <a:r>
              <a:rPr lang="en-CA" sz="2400" dirty="0" smtClean="0"/>
              <a:t>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ça</a:t>
            </a:r>
            <a:r>
              <a:rPr lang="en-CA" sz="2400" dirty="0" smtClean="0"/>
              <a:t> </a:t>
            </a:r>
            <a:r>
              <a:rPr lang="en-CA" sz="2400" dirty="0" err="1" smtClean="0"/>
              <a:t>risque</a:t>
            </a:r>
            <a:r>
              <a:rPr lang="en-CA" sz="2400" dirty="0" smtClean="0"/>
              <a:t> de donner des </a:t>
            </a:r>
            <a:r>
              <a:rPr lang="en-CA" sz="2400" dirty="0" err="1" smtClean="0"/>
              <a:t>résultats</a:t>
            </a:r>
            <a:r>
              <a:rPr lang="en-CA" sz="2400" dirty="0" smtClean="0"/>
              <a:t> </a:t>
            </a:r>
            <a:r>
              <a:rPr lang="en-CA" sz="2400" dirty="0" err="1" smtClean="0"/>
              <a:t>bizarres</a:t>
            </a:r>
            <a:r>
              <a:rPr lang="en-CA" sz="2400" dirty="0"/>
              <a:t>.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17860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Bon, tout </a:t>
            </a:r>
            <a:r>
              <a:rPr lang="en-CA" sz="2400" dirty="0" err="1" smtClean="0"/>
              <a:t>ça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excessivement</a:t>
            </a:r>
            <a:r>
              <a:rPr lang="en-CA" sz="2400" dirty="0"/>
              <a:t> </a:t>
            </a:r>
            <a:r>
              <a:rPr lang="en-CA" sz="2400" dirty="0" err="1" smtClean="0"/>
              <a:t>compliqué</a:t>
            </a:r>
            <a:r>
              <a:rPr lang="en-CA" sz="2400" dirty="0" smtClean="0"/>
              <a:t>. Je </a:t>
            </a:r>
            <a:r>
              <a:rPr lang="en-CA" sz="2400" dirty="0" err="1" smtClean="0"/>
              <a:t>veux</a:t>
            </a:r>
            <a:r>
              <a:rPr lang="en-CA" sz="2400" dirty="0" smtClean="0"/>
              <a:t> </a:t>
            </a:r>
            <a:r>
              <a:rPr lang="en-CA" sz="2400" dirty="0" err="1" smtClean="0"/>
              <a:t>simplement</a:t>
            </a:r>
            <a:r>
              <a:rPr lang="en-CA" sz="2400" dirty="0" smtClean="0"/>
              <a:t> faire de la </a:t>
            </a:r>
            <a:r>
              <a:rPr lang="en-CA" sz="2400" dirty="0" err="1" smtClean="0"/>
              <a:t>programmation</a:t>
            </a:r>
            <a:r>
              <a:rPr lang="en-CA" sz="2400" dirty="0" smtClean="0"/>
              <a:t> </a:t>
            </a:r>
            <a:r>
              <a:rPr lang="en-CA" sz="2400" dirty="0"/>
              <a:t>OO </a:t>
            </a:r>
            <a:r>
              <a:rPr lang="en-CA" sz="2400" i="1" dirty="0"/>
              <a:t>sans</a:t>
            </a:r>
            <a:r>
              <a:rPr lang="en-CA" sz="2400" dirty="0"/>
              <a:t> </a:t>
            </a:r>
            <a:r>
              <a:rPr lang="en-CA" sz="2400" dirty="0" err="1" smtClean="0"/>
              <a:t>hiérarchie</a:t>
            </a:r>
            <a:r>
              <a:rPr lang="en-CA" sz="2400" dirty="0" smtClean="0"/>
              <a:t> de classes.  Comment je </a:t>
            </a:r>
            <a:r>
              <a:rPr lang="en-CA" sz="2400" dirty="0" err="1" smtClean="0"/>
              <a:t>fais</a:t>
            </a:r>
            <a:r>
              <a:rPr lang="en-CA" sz="2400" dirty="0" smtClean="0"/>
              <a:t>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JavaScript?</a:t>
            </a:r>
          </a:p>
          <a:p>
            <a:pPr marL="0" indent="0">
              <a:buNone/>
            </a:pPr>
            <a:r>
              <a:rPr lang="en-CA" sz="2400" dirty="0" err="1" smtClean="0"/>
              <a:t>Plusieurs</a:t>
            </a:r>
            <a:r>
              <a:rPr lang="en-CA" sz="2400" dirty="0" smtClean="0"/>
              <a:t> </a:t>
            </a:r>
            <a:r>
              <a:rPr lang="en-CA" sz="2400" dirty="0" err="1" smtClean="0"/>
              <a:t>approches</a:t>
            </a:r>
            <a:r>
              <a:rPr lang="en-CA" sz="2400" dirty="0" smtClean="0"/>
              <a:t> </a:t>
            </a:r>
            <a:r>
              <a:rPr lang="en-CA" sz="2400" dirty="0" err="1" smtClean="0"/>
              <a:t>sont</a:t>
            </a:r>
            <a:r>
              <a:rPr lang="en-CA" sz="2400" dirty="0" smtClean="0"/>
              <a:t> </a:t>
            </a:r>
            <a:r>
              <a:rPr lang="en-CA" sz="2400" dirty="0" err="1" smtClean="0"/>
              <a:t>possibles</a:t>
            </a:r>
            <a:r>
              <a:rPr lang="en-CA" sz="2400" dirty="0" smtClean="0"/>
              <a:t> :</a:t>
            </a:r>
          </a:p>
          <a:p>
            <a:pPr marL="0" indent="0">
              <a:buNone/>
            </a:pPr>
            <a:r>
              <a:rPr lang="en-CA" sz="2400" dirty="0" smtClean="0"/>
              <a:t>1. Si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voulez</a:t>
            </a:r>
            <a:r>
              <a:rPr lang="en-CA" sz="2400" dirty="0" smtClean="0"/>
              <a:t> </a:t>
            </a:r>
            <a:r>
              <a:rPr lang="en-CA" sz="2400" dirty="0" err="1" smtClean="0"/>
              <a:t>seulement</a:t>
            </a:r>
            <a:r>
              <a:rPr lang="en-CA" sz="2400" dirty="0" smtClean="0"/>
              <a:t> </a:t>
            </a:r>
            <a:r>
              <a:rPr lang="en-CA" sz="2400" i="1" dirty="0" err="1" smtClean="0"/>
              <a:t>une</a:t>
            </a:r>
            <a:r>
              <a:rPr lang="en-CA" sz="2400" dirty="0" smtClean="0"/>
              <a:t> instance de </a:t>
            </a:r>
            <a:r>
              <a:rPr lang="en-CA" sz="2400" dirty="0" err="1" smtClean="0"/>
              <a:t>votre</a:t>
            </a:r>
            <a:r>
              <a:rPr lang="en-CA" sz="2400" dirty="0" smtClean="0"/>
              <a:t> objet (</a:t>
            </a:r>
            <a:r>
              <a:rPr lang="en-CA" sz="2400" dirty="0" err="1" smtClean="0"/>
              <a:t>comme</a:t>
            </a:r>
            <a:r>
              <a:rPr lang="en-CA" sz="2400" dirty="0" smtClean="0"/>
              <a:t> un singleton),</a:t>
            </a:r>
            <a:br>
              <a:rPr lang="en-CA" sz="2400" dirty="0" smtClean="0"/>
            </a:br>
            <a:r>
              <a:rPr lang="en-CA" sz="2400" dirty="0" err="1" smtClean="0"/>
              <a:t>utilisez</a:t>
            </a:r>
            <a:r>
              <a:rPr lang="en-CA" sz="2400" dirty="0" smtClean="0"/>
              <a:t> le “object literal notation”: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err="1" smtClean="0"/>
              <a:t>videoGameBoss</a:t>
            </a:r>
            <a:r>
              <a:rPr lang="en-CA" sz="2400" dirty="0" smtClean="0"/>
              <a:t> </a:t>
            </a:r>
            <a:r>
              <a:rPr lang="en-CA" sz="2400" dirty="0"/>
              <a:t>= {</a:t>
            </a:r>
          </a:p>
          <a:p>
            <a:pPr marL="0" indent="0">
              <a:buNone/>
            </a:pPr>
            <a:r>
              <a:rPr lang="en-CA" sz="2400" dirty="0" smtClean="0"/>
              <a:t>    strength:1000, life:100, </a:t>
            </a:r>
            <a:r>
              <a:rPr lang="en-CA" sz="2400" dirty="0" err="1" smtClean="0"/>
              <a:t>isAlive:true</a:t>
            </a:r>
            <a:r>
              <a:rPr lang="en-CA" sz="2400" dirty="0" smtClean="0"/>
              <a:t>,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 </a:t>
            </a:r>
            <a:r>
              <a:rPr lang="en-CA" sz="2400" dirty="0" err="1" smtClean="0"/>
              <a:t>sufferDamage</a:t>
            </a:r>
            <a:r>
              <a:rPr lang="en-CA" sz="2400" dirty="0" smtClean="0"/>
              <a:t> </a:t>
            </a:r>
            <a:r>
              <a:rPr lang="en-CA" sz="2400" dirty="0"/>
              <a:t>: </a:t>
            </a:r>
            <a:r>
              <a:rPr lang="en-CA" sz="2400" b="1" dirty="0">
                <a:solidFill>
                  <a:srgbClr val="00B050"/>
                </a:solidFill>
              </a:rPr>
              <a:t>function</a:t>
            </a:r>
            <a:r>
              <a:rPr lang="en-CA" sz="2400" dirty="0"/>
              <a:t> ( ) {</a:t>
            </a:r>
          </a:p>
          <a:p>
            <a:pPr marL="0" indent="0">
              <a:buNone/>
            </a:pPr>
            <a:r>
              <a:rPr lang="en-CA" sz="2400" dirty="0"/>
              <a:t>       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.life</a:t>
            </a:r>
            <a:r>
              <a:rPr lang="en-CA" sz="2400" dirty="0" smtClean="0"/>
              <a:t> -= 5;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 if (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.life</a:t>
            </a:r>
            <a:r>
              <a:rPr lang="en-CA" sz="2400" dirty="0" smtClean="0"/>
              <a:t> &lt;= 0 )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.isAlive</a:t>
            </a:r>
            <a:r>
              <a:rPr lang="en-CA" sz="2400" dirty="0" smtClean="0"/>
              <a:t> = false;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 }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err="1" smtClean="0"/>
              <a:t>videoGameBoss.sufferDamage</a:t>
            </a:r>
            <a:r>
              <a:rPr lang="en-CA" sz="2400" dirty="0" smtClean="0"/>
              <a:t>();</a:t>
            </a:r>
          </a:p>
          <a:p>
            <a:pPr marL="0" indent="0">
              <a:buNone/>
            </a:pPr>
            <a:r>
              <a:rPr lang="en-CA" sz="2400" dirty="0" smtClean="0"/>
              <a:t>if ( </a:t>
            </a:r>
            <a:r>
              <a:rPr lang="en-CA" sz="2400" dirty="0" err="1" smtClean="0"/>
              <a:t>videoGameBoss.isAlive</a:t>
            </a:r>
            <a:r>
              <a:rPr lang="en-CA" sz="2400" dirty="0" smtClean="0"/>
              <a:t> ) …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6580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dirty="0" smtClean="0"/>
              <a:t>2. Si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voulez</a:t>
            </a:r>
            <a:r>
              <a:rPr lang="en-CA" sz="2400" dirty="0" smtClean="0"/>
              <a:t> </a:t>
            </a:r>
            <a:r>
              <a:rPr lang="en-CA" sz="2400" dirty="0" err="1" smtClean="0"/>
              <a:t>plusieurs</a:t>
            </a:r>
            <a:r>
              <a:rPr lang="en-CA" sz="2400" dirty="0" smtClean="0"/>
              <a:t> instances de </a:t>
            </a:r>
            <a:r>
              <a:rPr lang="en-CA" sz="2400" dirty="0" err="1" smtClean="0"/>
              <a:t>votre</a:t>
            </a:r>
            <a:r>
              <a:rPr lang="en-CA" sz="2400" dirty="0" smtClean="0"/>
              <a:t> </a:t>
            </a:r>
            <a:r>
              <a:rPr lang="en-CA" sz="2400" dirty="0"/>
              <a:t>objet avec les </a:t>
            </a:r>
            <a:r>
              <a:rPr lang="en-CA" sz="2400" dirty="0" err="1" smtClean="0"/>
              <a:t>mêmes</a:t>
            </a:r>
            <a:r>
              <a:rPr lang="en-CA" sz="2400" dirty="0"/>
              <a:t> </a:t>
            </a:r>
            <a:r>
              <a:rPr lang="en-CA" sz="2400" dirty="0" err="1" smtClean="0"/>
              <a:t>méthodes</a:t>
            </a:r>
            <a:r>
              <a:rPr lang="en-CA" sz="2400" dirty="0" smtClean="0"/>
              <a:t>, et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instance </a:t>
            </a:r>
            <a:r>
              <a:rPr lang="en-CA" sz="2400" dirty="0" err="1" smtClean="0"/>
              <a:t>ayant</a:t>
            </a:r>
            <a:r>
              <a:rPr lang="en-CA" sz="2400" dirty="0" smtClean="0"/>
              <a:t> </a:t>
            </a:r>
            <a:r>
              <a:rPr lang="en-CA" sz="2400" dirty="0" err="1" smtClean="0"/>
              <a:t>sa</a:t>
            </a:r>
            <a:r>
              <a:rPr lang="en-CA" sz="2400" dirty="0" smtClean="0"/>
              <a:t> </a:t>
            </a:r>
            <a:r>
              <a:rPr lang="en-CA" sz="2400" dirty="0" err="1" smtClean="0"/>
              <a:t>propre</a:t>
            </a:r>
            <a:r>
              <a:rPr lang="en-CA" sz="2400" dirty="0" smtClean="0"/>
              <a:t> </a:t>
            </a:r>
            <a:r>
              <a:rPr lang="en-CA" sz="2400" dirty="0" err="1" smtClean="0"/>
              <a:t>copie</a:t>
            </a:r>
            <a:r>
              <a:rPr lang="en-CA" sz="2400" dirty="0" smtClean="0"/>
              <a:t> </a:t>
            </a:r>
            <a:r>
              <a:rPr lang="en-CA" sz="2400" dirty="0"/>
              <a:t>des </a:t>
            </a:r>
            <a:r>
              <a:rPr lang="en-CA" sz="2400" dirty="0" err="1" smtClean="0"/>
              <a:t>données</a:t>
            </a:r>
            <a:r>
              <a:rPr lang="en-CA" sz="2400" dirty="0" smtClean="0"/>
              <a:t>, </a:t>
            </a:r>
            <a:r>
              <a:rPr lang="en-CA" sz="2400" dirty="0" err="1" smtClean="0"/>
              <a:t>il</a:t>
            </a:r>
            <a:r>
              <a:rPr lang="en-CA" sz="2400" dirty="0" smtClean="0"/>
              <a:t> </a:t>
            </a:r>
            <a:r>
              <a:rPr lang="en-CA" sz="2400" dirty="0" err="1" smtClean="0"/>
              <a:t>faut</a:t>
            </a:r>
            <a:r>
              <a:rPr lang="en-CA" sz="2400" dirty="0"/>
              <a:t> </a:t>
            </a:r>
            <a:r>
              <a:rPr lang="en-CA" sz="2400" dirty="0" err="1" smtClean="0"/>
              <a:t>définir</a:t>
            </a:r>
            <a:r>
              <a:rPr lang="en-CA" sz="2400" dirty="0" smtClean="0"/>
              <a:t> un premier objet qui </a:t>
            </a:r>
            <a:r>
              <a:rPr lang="en-CA" sz="2400" dirty="0" err="1" smtClean="0"/>
              <a:t>servira</a:t>
            </a:r>
            <a:r>
              <a:rPr lang="en-CA" sz="2400" dirty="0" smtClean="0"/>
              <a:t> de </a:t>
            </a:r>
            <a:r>
              <a:rPr lang="en-CA" sz="2400" i="1" dirty="0" smtClean="0"/>
              <a:t>prototype</a:t>
            </a:r>
            <a:r>
              <a:rPr lang="en-CA" sz="2400" dirty="0" smtClean="0"/>
              <a:t>, et </a:t>
            </a:r>
            <a:r>
              <a:rPr lang="en-CA" sz="2400" dirty="0" err="1" smtClean="0"/>
              <a:t>ensuite</a:t>
            </a:r>
            <a:r>
              <a:rPr lang="en-CA" sz="2400" dirty="0" smtClean="0"/>
              <a:t> les </a:t>
            </a:r>
            <a:r>
              <a:rPr lang="en-CA" sz="2400" dirty="0" err="1" smtClean="0"/>
              <a:t>autres</a:t>
            </a:r>
            <a:r>
              <a:rPr lang="en-CA" sz="2400" dirty="0" smtClean="0"/>
              <a:t> instances </a:t>
            </a:r>
            <a:r>
              <a:rPr lang="en-CA" sz="2400" dirty="0" err="1" smtClean="0"/>
              <a:t>seront</a:t>
            </a:r>
            <a:r>
              <a:rPr lang="en-CA" sz="2400" dirty="0" smtClean="0"/>
              <a:t> des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qui </a:t>
            </a:r>
            <a:r>
              <a:rPr lang="en-CA" sz="2400" dirty="0" err="1" smtClean="0"/>
              <a:t>héritent</a:t>
            </a:r>
            <a:r>
              <a:rPr lang="en-CA" sz="2400" dirty="0" smtClean="0"/>
              <a:t> du prototype. Si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aviez</a:t>
            </a:r>
            <a:r>
              <a:rPr lang="en-CA" sz="2400" dirty="0"/>
              <a:t> à programmer la </a:t>
            </a:r>
            <a:r>
              <a:rPr lang="en-CA" sz="2400" dirty="0" err="1" smtClean="0"/>
              <a:t>même</a:t>
            </a:r>
            <a:r>
              <a:rPr lang="en-CA" sz="2400" dirty="0" smtClean="0"/>
              <a:t> chose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Java/C++,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aurez</a:t>
            </a:r>
            <a:r>
              <a:rPr lang="en-CA" sz="2400" dirty="0"/>
              <a:t> </a:t>
            </a:r>
            <a:r>
              <a:rPr lang="en-CA" sz="2400" dirty="0" err="1" smtClean="0"/>
              <a:t>plutôt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classe</a:t>
            </a:r>
            <a:r>
              <a:rPr lang="en-CA" sz="2400" dirty="0" smtClean="0"/>
              <a:t> et </a:t>
            </a:r>
            <a:r>
              <a:rPr lang="en-CA" sz="2400" dirty="0"/>
              <a:t>pas </a:t>
            </a:r>
            <a:r>
              <a:rPr lang="en-CA" sz="2400" dirty="0" err="1" smtClean="0"/>
              <a:t>d’héritage</a:t>
            </a:r>
            <a:r>
              <a:rPr lang="en-CA" sz="2400" dirty="0" smtClean="0"/>
              <a:t>, </a:t>
            </a:r>
            <a:r>
              <a:rPr lang="en-CA" sz="2400" dirty="0" err="1" smtClean="0"/>
              <a:t>mais</a:t>
            </a:r>
            <a:r>
              <a:rPr lang="en-CA" sz="2400" dirty="0" smtClean="0"/>
              <a:t>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JavaScript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avez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notion </a:t>
            </a:r>
            <a:r>
              <a:rPr lang="en-CA" sz="2400" dirty="0" err="1" smtClean="0"/>
              <a:t>d’héritage</a:t>
            </a:r>
            <a:r>
              <a:rPr lang="en-CA" sz="2400" dirty="0" smtClean="0"/>
              <a:t> de </a:t>
            </a:r>
            <a:r>
              <a:rPr lang="en-CA" sz="2400" dirty="0" err="1" smtClean="0"/>
              <a:t>l’un</a:t>
            </a:r>
            <a:r>
              <a:rPr lang="en-CA" sz="2400" dirty="0" smtClean="0"/>
              <a:t> objet prototype.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smtClean="0"/>
              <a:t>Point2D </a:t>
            </a:r>
            <a:r>
              <a:rPr lang="en-CA" sz="2400" dirty="0"/>
              <a:t>= {</a:t>
            </a:r>
          </a:p>
          <a:p>
            <a:pPr marL="0" indent="0">
              <a:buNone/>
            </a:pPr>
            <a:r>
              <a:rPr lang="en-CA" sz="2400" dirty="0" smtClean="0"/>
              <a:t>    x:0, y:0,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 </a:t>
            </a:r>
            <a:r>
              <a:rPr lang="en-CA" sz="2400" dirty="0" smtClean="0"/>
              <a:t>norm </a:t>
            </a:r>
            <a:r>
              <a:rPr lang="en-CA" sz="2400" dirty="0"/>
              <a:t>: </a:t>
            </a:r>
            <a:r>
              <a:rPr lang="en-CA" sz="2400" b="1" dirty="0">
                <a:solidFill>
                  <a:srgbClr val="00B050"/>
                </a:solidFill>
              </a:rPr>
              <a:t>function</a:t>
            </a:r>
            <a:r>
              <a:rPr lang="en-CA" sz="2400" dirty="0"/>
              <a:t> ( ) </a:t>
            </a:r>
            <a:r>
              <a:rPr lang="en-CA" sz="2400" dirty="0" smtClean="0"/>
              <a:t>{</a:t>
            </a:r>
          </a:p>
          <a:p>
            <a:pPr marL="0" indent="0">
              <a:buNone/>
            </a:pPr>
            <a:r>
              <a:rPr lang="en-CA" sz="2400" dirty="0" smtClean="0"/>
              <a:t>        return </a:t>
            </a:r>
            <a:r>
              <a:rPr lang="en-CA" sz="2400" dirty="0" err="1"/>
              <a:t>Math.sqrt</a:t>
            </a:r>
            <a:r>
              <a:rPr lang="en-CA" sz="2400" dirty="0"/>
              <a:t>( 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*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 + 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y</a:t>
            </a:r>
            <a:r>
              <a:rPr lang="en-CA" sz="2400" dirty="0" smtClean="0"/>
              <a:t>*</a:t>
            </a:r>
            <a:r>
              <a:rPr lang="en-CA" sz="2400" b="1" dirty="0" err="1" smtClean="0">
                <a:solidFill>
                  <a:srgbClr val="00B050"/>
                </a:solidFill>
              </a:rPr>
              <a:t>this.</a:t>
            </a:r>
            <a:r>
              <a:rPr lang="en-CA" sz="2400" dirty="0" err="1" smtClean="0"/>
              <a:t>y</a:t>
            </a:r>
            <a:r>
              <a:rPr lang="en-CA" sz="2400" dirty="0" smtClean="0"/>
              <a:t> </a:t>
            </a:r>
            <a:r>
              <a:rPr lang="en-CA" sz="2400" dirty="0"/>
              <a:t>);</a:t>
            </a:r>
          </a:p>
          <a:p>
            <a:pPr marL="0" indent="0">
              <a:buNone/>
            </a:pPr>
            <a:r>
              <a:rPr lang="en-CA" sz="2400" dirty="0" smtClean="0"/>
              <a:t>    }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myPoint1 = </a:t>
            </a:r>
            <a:r>
              <a:rPr lang="en-CA" sz="2400" b="1" dirty="0" err="1" smtClean="0">
                <a:solidFill>
                  <a:srgbClr val="00B050"/>
                </a:solidFill>
              </a:rPr>
              <a:t>Object.create</a:t>
            </a:r>
            <a:r>
              <a:rPr lang="en-CA" sz="2400" dirty="0" smtClean="0"/>
              <a:t>( </a:t>
            </a:r>
            <a:r>
              <a:rPr lang="en-CA" sz="2400" dirty="0"/>
              <a:t>Point2D </a:t>
            </a:r>
            <a:r>
              <a:rPr lang="en-CA" sz="2400" dirty="0" smtClean="0"/>
              <a:t>);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myPoint2 </a:t>
            </a:r>
            <a:r>
              <a:rPr lang="en-CA" sz="2400" dirty="0"/>
              <a:t>= </a:t>
            </a:r>
            <a:r>
              <a:rPr lang="en-CA" sz="2400" b="1" dirty="0" err="1">
                <a:solidFill>
                  <a:srgbClr val="00B050"/>
                </a:solidFill>
              </a:rPr>
              <a:t>Object.create</a:t>
            </a:r>
            <a:r>
              <a:rPr lang="en-CA" sz="2400" dirty="0"/>
              <a:t>( Point2D );</a:t>
            </a:r>
          </a:p>
          <a:p>
            <a:pPr marL="0" indent="0">
              <a:buNone/>
            </a:pPr>
            <a:r>
              <a:rPr lang="en-CA" sz="2400" dirty="0"/>
              <a:t>// Point2D, myPoint1, myPoint2 </a:t>
            </a:r>
            <a:r>
              <a:rPr lang="en-CA" sz="2400" dirty="0" err="1"/>
              <a:t>sont</a:t>
            </a:r>
            <a:r>
              <a:rPr lang="en-CA" sz="2400" dirty="0"/>
              <a:t> </a:t>
            </a:r>
            <a:r>
              <a:rPr lang="en-CA" sz="2400" dirty="0" err="1"/>
              <a:t>tous</a:t>
            </a:r>
            <a:r>
              <a:rPr lang="en-CA" sz="2400" dirty="0"/>
              <a:t> des </a:t>
            </a:r>
            <a:r>
              <a:rPr lang="en-CA" sz="2400" dirty="0" err="1"/>
              <a:t>objets</a:t>
            </a:r>
            <a:r>
              <a:rPr lang="en-CA" sz="2400" dirty="0"/>
              <a:t>. Point2D </a:t>
            </a:r>
            <a:r>
              <a:rPr lang="en-CA" sz="2400" dirty="0" err="1"/>
              <a:t>sert</a:t>
            </a:r>
            <a:r>
              <a:rPr lang="en-CA" sz="2400" dirty="0"/>
              <a:t> </a:t>
            </a:r>
            <a:r>
              <a:rPr lang="en-CA" sz="2400" dirty="0" err="1"/>
              <a:t>d'objet</a:t>
            </a:r>
            <a:r>
              <a:rPr lang="en-CA" sz="2400" dirty="0"/>
              <a:t> </a:t>
            </a:r>
            <a:r>
              <a:rPr lang="en-CA" sz="2400" i="1" dirty="0"/>
              <a:t>prototype</a:t>
            </a:r>
            <a:r>
              <a:rPr lang="en-CA" sz="2400" dirty="0"/>
              <a:t> (</a:t>
            </a:r>
            <a:r>
              <a:rPr lang="en-CA" sz="2400" dirty="0" err="1"/>
              <a:t>semblable</a:t>
            </a:r>
            <a:r>
              <a:rPr lang="en-CA" sz="2400" dirty="0"/>
              <a:t> à </a:t>
            </a:r>
            <a:r>
              <a:rPr lang="en-CA" sz="2400" dirty="0" err="1"/>
              <a:t>une</a:t>
            </a:r>
            <a:r>
              <a:rPr lang="en-CA" sz="2400" dirty="0"/>
              <a:t> </a:t>
            </a:r>
            <a:r>
              <a:rPr lang="en-CA" sz="2400" dirty="0" err="1"/>
              <a:t>classe</a:t>
            </a:r>
            <a:r>
              <a:rPr lang="en-CA" sz="2400" dirty="0"/>
              <a:t>).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Initialement</a:t>
            </a:r>
            <a:r>
              <a:rPr lang="en-CA" sz="2400" dirty="0" smtClean="0"/>
              <a:t>, myPoint1 et myPoint2 </a:t>
            </a:r>
            <a:r>
              <a:rPr lang="en-CA" sz="2400" dirty="0" err="1" smtClean="0"/>
              <a:t>héritent</a:t>
            </a:r>
            <a:r>
              <a:rPr lang="en-CA" sz="2400" dirty="0" smtClean="0"/>
              <a:t> </a:t>
            </a:r>
            <a:r>
              <a:rPr lang="en-CA" sz="2400" dirty="0" err="1" smtClean="0"/>
              <a:t>toutes</a:t>
            </a:r>
            <a:r>
              <a:rPr lang="en-CA" sz="2400" dirty="0" smtClean="0"/>
              <a:t> </a:t>
            </a:r>
            <a:r>
              <a:rPr lang="en-CA" sz="2400" dirty="0" err="1" smtClean="0"/>
              <a:t>leurs</a:t>
            </a:r>
            <a:r>
              <a:rPr lang="en-CA" sz="2400" dirty="0"/>
              <a:t> </a:t>
            </a:r>
            <a:r>
              <a:rPr lang="en-CA" sz="2400" dirty="0" err="1" smtClean="0"/>
              <a:t>propriétés</a:t>
            </a:r>
            <a:r>
              <a:rPr lang="en-CA" sz="2400" dirty="0" smtClean="0"/>
              <a:t> </a:t>
            </a:r>
            <a:r>
              <a:rPr lang="en-CA" sz="2400" dirty="0"/>
              <a:t>(</a:t>
            </a:r>
            <a:r>
              <a:rPr lang="en-CA" sz="2400" dirty="0" err="1" smtClean="0"/>
              <a:t>données</a:t>
            </a:r>
            <a:r>
              <a:rPr lang="en-CA" sz="2400" dirty="0"/>
              <a:t> et </a:t>
            </a:r>
            <a:r>
              <a:rPr lang="en-CA" sz="2400" dirty="0" err="1" smtClean="0"/>
              <a:t>méthodes</a:t>
            </a:r>
            <a:r>
              <a:rPr lang="en-CA" sz="2400" dirty="0" smtClean="0"/>
              <a:t>)</a:t>
            </a:r>
            <a:r>
              <a:rPr lang="en-CA" sz="2400" dirty="0"/>
              <a:t> </a:t>
            </a:r>
            <a:r>
              <a:rPr lang="en-CA" sz="2400" dirty="0" smtClean="0"/>
              <a:t>de Point2D.</a:t>
            </a:r>
          </a:p>
          <a:p>
            <a:pPr marL="0" indent="0">
              <a:buNone/>
            </a:pPr>
            <a:r>
              <a:rPr lang="en-CA" sz="2400" dirty="0" smtClean="0"/>
              <a:t>myPoint1.x === 0   // x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hérité</a:t>
            </a:r>
            <a:r>
              <a:rPr lang="en-CA" sz="2400" dirty="0" smtClean="0"/>
              <a:t> de Point2D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Aussitôt</a:t>
            </a:r>
            <a:r>
              <a:rPr lang="en-CA" sz="2400" dirty="0" smtClean="0"/>
              <a:t> que nous </a:t>
            </a:r>
            <a:r>
              <a:rPr lang="en-CA" sz="2400" dirty="0" err="1" smtClean="0"/>
              <a:t>assignons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nouvelle </a:t>
            </a:r>
            <a:r>
              <a:rPr lang="en-CA" sz="2400" dirty="0" err="1" smtClean="0"/>
              <a:t>valeur</a:t>
            </a:r>
            <a:r>
              <a:rPr lang="en-CA" sz="2400" dirty="0"/>
              <a:t> </a:t>
            </a:r>
            <a:r>
              <a:rPr lang="en-CA" sz="2400" dirty="0" smtClean="0"/>
              <a:t>à </a:t>
            </a:r>
            <a:r>
              <a:rPr lang="en-CA" sz="2400" dirty="0" err="1" smtClean="0"/>
              <a:t>une</a:t>
            </a:r>
            <a:r>
              <a:rPr lang="en-CA" sz="2400" dirty="0" smtClean="0"/>
              <a:t> variable d’un objet,</a:t>
            </a:r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ça</a:t>
            </a:r>
            <a:r>
              <a:rPr lang="en-CA" sz="2400" dirty="0" smtClean="0"/>
              <a:t> </a:t>
            </a:r>
            <a:r>
              <a:rPr lang="en-CA" sz="2400" dirty="0" err="1" smtClean="0"/>
              <a:t>va</a:t>
            </a:r>
            <a:r>
              <a:rPr lang="en-CA" sz="2400" dirty="0" smtClean="0"/>
              <a:t> </a:t>
            </a:r>
            <a:r>
              <a:rPr lang="en-CA" sz="2400" dirty="0" err="1" smtClean="0"/>
              <a:t>masquer</a:t>
            </a:r>
            <a:r>
              <a:rPr lang="en-CA" sz="2400" dirty="0" smtClean="0"/>
              <a:t> la </a:t>
            </a:r>
            <a:r>
              <a:rPr lang="en-CA" sz="2400" dirty="0" err="1" smtClean="0"/>
              <a:t>valeur</a:t>
            </a:r>
            <a:r>
              <a:rPr lang="en-CA" sz="2400" dirty="0" smtClean="0"/>
              <a:t> de son prototype.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myPoint1.x = 10;   // myPoint1 a </a:t>
            </a:r>
            <a:r>
              <a:rPr lang="en-CA" sz="2400" dirty="0" err="1" smtClean="0"/>
              <a:t>maintenant</a:t>
            </a:r>
            <a:r>
              <a:rPr lang="en-CA" sz="2400" dirty="0" smtClean="0"/>
              <a:t> son </a:t>
            </a:r>
            <a:r>
              <a:rPr lang="en-CA" sz="2400" dirty="0" err="1" smtClean="0"/>
              <a:t>propre</a:t>
            </a:r>
            <a:r>
              <a:rPr lang="en-CA" sz="2400" dirty="0" smtClean="0"/>
              <a:t> x,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                           // </a:t>
            </a:r>
            <a:r>
              <a:rPr lang="en-CA" sz="2400" dirty="0" err="1" smtClean="0"/>
              <a:t>tandis</a:t>
            </a:r>
            <a:r>
              <a:rPr lang="en-CA" sz="2400" dirty="0" smtClean="0"/>
              <a:t> que myPoint2.x </a:t>
            </a:r>
            <a:r>
              <a:rPr lang="en-CA" sz="2400" dirty="0" err="1" smtClean="0"/>
              <a:t>est</a:t>
            </a:r>
            <a:r>
              <a:rPr lang="en-CA" sz="2400" dirty="0" smtClean="0"/>
              <a:t> encore </a:t>
            </a:r>
            <a:r>
              <a:rPr lang="en-CA" sz="2400" dirty="0" err="1" smtClean="0"/>
              <a:t>hérité</a:t>
            </a:r>
            <a:r>
              <a:rPr lang="en-CA" sz="2400" dirty="0" smtClean="0"/>
              <a:t> de Point2D.x qui </a:t>
            </a:r>
            <a:r>
              <a:rPr lang="en-CA" sz="2400" dirty="0" err="1" smtClean="0"/>
              <a:t>est</a:t>
            </a:r>
            <a:r>
              <a:rPr lang="en-CA" sz="2400" dirty="0" smtClean="0"/>
              <a:t> encore 0</a:t>
            </a:r>
          </a:p>
          <a:p>
            <a:pPr marL="0" indent="0">
              <a:buNone/>
            </a:pPr>
            <a:r>
              <a:rPr lang="en-CA" sz="2400" dirty="0"/>
              <a:t>// </a:t>
            </a:r>
            <a:r>
              <a:rPr lang="en-CA" sz="2400" dirty="0" err="1"/>
              <a:t>Désavantage</a:t>
            </a:r>
            <a:r>
              <a:rPr lang="en-CA" sz="2400" dirty="0"/>
              <a:t> de </a:t>
            </a:r>
            <a:r>
              <a:rPr lang="en-CA" sz="2400" dirty="0" err="1"/>
              <a:t>cette</a:t>
            </a:r>
            <a:r>
              <a:rPr lang="en-CA" sz="2400" dirty="0"/>
              <a:t> </a:t>
            </a:r>
            <a:r>
              <a:rPr lang="en-CA" sz="2400" dirty="0" smtClean="0"/>
              <a:t>2e </a:t>
            </a:r>
            <a:r>
              <a:rPr lang="en-CA" sz="2400" dirty="0" err="1" smtClean="0"/>
              <a:t>approche</a:t>
            </a:r>
            <a:r>
              <a:rPr lang="en-CA" sz="2400" dirty="0" smtClean="0"/>
              <a:t>: pour faire initialiser un </a:t>
            </a:r>
            <a:r>
              <a:rPr lang="en-CA" sz="2400" dirty="0" err="1" smtClean="0"/>
              <a:t>nouvel</a:t>
            </a:r>
            <a:r>
              <a:rPr lang="en-CA" sz="2400" dirty="0" smtClean="0"/>
              <a:t> objet, </a:t>
            </a:r>
            <a:r>
              <a:rPr lang="en-CA" sz="2400" dirty="0" err="1" smtClean="0"/>
              <a:t>il</a:t>
            </a:r>
            <a:r>
              <a:rPr lang="en-CA" sz="2400" dirty="0" smtClean="0"/>
              <a:t> </a:t>
            </a:r>
            <a:r>
              <a:rPr lang="en-CA" sz="2400" dirty="0" err="1" smtClean="0"/>
              <a:t>faut</a:t>
            </a:r>
            <a:r>
              <a:rPr lang="en-CA" sz="2400" dirty="0" smtClean="0"/>
              <a:t> </a:t>
            </a:r>
            <a:r>
              <a:rPr lang="en-CA" sz="2400" dirty="0" err="1" smtClean="0"/>
              <a:t>soit</a:t>
            </a:r>
            <a:r>
              <a:rPr lang="en-CA" sz="2400" dirty="0" smtClean="0"/>
              <a:t> (1) </a:t>
            </a:r>
            <a:r>
              <a:rPr lang="en-CA" sz="2400" dirty="0" err="1" smtClean="0"/>
              <a:t>rajouter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 </a:t>
            </a:r>
            <a:r>
              <a:rPr lang="en-CA" sz="2400" dirty="0" err="1" smtClean="0"/>
              <a:t>init</a:t>
            </a:r>
            <a:r>
              <a:rPr lang="en-CA" sz="2400" dirty="0" smtClean="0"/>
              <a:t>() </a:t>
            </a:r>
            <a:r>
              <a:rPr lang="en-CA" sz="2400" dirty="0" err="1" smtClean="0"/>
              <a:t>dans</a:t>
            </a:r>
            <a:r>
              <a:rPr lang="en-CA" sz="2400" dirty="0" smtClean="0"/>
              <a:t> Point2D et </a:t>
            </a:r>
            <a:r>
              <a:rPr lang="en-CA" sz="2400" dirty="0" err="1" smtClean="0"/>
              <a:t>l'appeler</a:t>
            </a:r>
            <a:r>
              <a:rPr lang="en-CA" sz="2400" dirty="0" smtClean="0"/>
              <a:t> pour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nouvelle instance,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bien</a:t>
            </a:r>
            <a:r>
              <a:rPr lang="en-CA" sz="2400" dirty="0" smtClean="0"/>
              <a:t> (2) </a:t>
            </a:r>
            <a:r>
              <a:rPr lang="en-CA" sz="2400" dirty="0" err="1" smtClean="0"/>
              <a:t>utiliser</a:t>
            </a:r>
            <a:r>
              <a:rPr lang="en-CA" sz="2400" dirty="0" smtClean="0"/>
              <a:t> le 2e </a:t>
            </a:r>
            <a:r>
              <a:rPr lang="en-CA" sz="2400" dirty="0" err="1" smtClean="0"/>
              <a:t>paramètre</a:t>
            </a:r>
            <a:r>
              <a:rPr lang="en-CA" sz="2400" dirty="0" smtClean="0"/>
              <a:t> </a:t>
            </a:r>
            <a:r>
              <a:rPr lang="en-CA" sz="2400" dirty="0" err="1" smtClean="0"/>
              <a:t>optionnel</a:t>
            </a:r>
            <a:r>
              <a:rPr lang="en-CA" sz="2400" dirty="0" smtClean="0"/>
              <a:t> de </a:t>
            </a:r>
            <a:r>
              <a:rPr lang="en-CA" sz="2400" dirty="0" err="1" smtClean="0"/>
              <a:t>Object.create</a:t>
            </a:r>
            <a:r>
              <a:rPr lang="en-CA" sz="2400" dirty="0" smtClean="0"/>
              <a:t>() qui ne </a:t>
            </a:r>
            <a:r>
              <a:rPr lang="en-CA" sz="2400" dirty="0" err="1" smtClean="0"/>
              <a:t>permet</a:t>
            </a:r>
            <a:r>
              <a:rPr lang="en-CA" sz="2400" dirty="0" smtClean="0"/>
              <a:t> pas </a:t>
            </a:r>
            <a:r>
              <a:rPr lang="en-CA" sz="2400" dirty="0" err="1" smtClean="0"/>
              <a:t>d'exécuter</a:t>
            </a:r>
            <a:r>
              <a:rPr lang="en-CA" sz="2400" dirty="0" smtClean="0"/>
              <a:t> du code </a:t>
            </a:r>
            <a:r>
              <a:rPr lang="en-CA" sz="2400" dirty="0" err="1" smtClean="0"/>
              <a:t>arbitraire</a:t>
            </a:r>
            <a:r>
              <a:rPr lang="en-CA" sz="2400" dirty="0" smtClean="0"/>
              <a:t> </a:t>
            </a:r>
            <a:r>
              <a:rPr lang="en-CA" sz="2400" dirty="0" err="1" smtClean="0"/>
              <a:t>d'initialisation</a:t>
            </a: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2705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3</a:t>
            </a:r>
            <a:r>
              <a:rPr lang="en-CA" sz="2400" dirty="0" smtClean="0"/>
              <a:t>. </a:t>
            </a:r>
            <a:r>
              <a:rPr lang="en-CA" sz="2400" dirty="0" err="1" smtClean="0"/>
              <a:t>Une</a:t>
            </a:r>
            <a:r>
              <a:rPr lang="en-CA" sz="2400" dirty="0"/>
              <a:t> alternative </a:t>
            </a:r>
            <a:r>
              <a:rPr lang="en-CA" sz="2400" dirty="0" smtClean="0"/>
              <a:t>à </a:t>
            </a:r>
            <a:r>
              <a:rPr lang="en-CA" sz="2400" dirty="0" err="1" smtClean="0"/>
              <a:t>l’approche</a:t>
            </a:r>
            <a:r>
              <a:rPr lang="en-CA" sz="2400" dirty="0"/>
              <a:t> </a:t>
            </a:r>
            <a:r>
              <a:rPr lang="en-CA" sz="2400" dirty="0" err="1" smtClean="0"/>
              <a:t>précédente</a:t>
            </a:r>
            <a:r>
              <a:rPr lang="en-CA" sz="2400" dirty="0" smtClean="0"/>
              <a:t>: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00B050"/>
                </a:solidFill>
              </a:rPr>
              <a:t>function</a:t>
            </a:r>
            <a:r>
              <a:rPr lang="en-CA" sz="2400" dirty="0"/>
              <a:t> </a:t>
            </a:r>
            <a:r>
              <a:rPr lang="en-CA" sz="2400" dirty="0" smtClean="0"/>
              <a:t>Point2D() {  // </a:t>
            </a:r>
            <a:r>
              <a:rPr lang="en-CA" sz="2400" dirty="0" err="1" smtClean="0"/>
              <a:t>cette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un </a:t>
            </a:r>
            <a:r>
              <a:rPr lang="en-CA" sz="2400" dirty="0" err="1" smtClean="0"/>
              <a:t>constructeur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.x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dirty="0" smtClean="0"/>
              <a:t>0;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.y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dirty="0" smtClean="0"/>
              <a:t>0;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.norm</a:t>
            </a:r>
            <a:r>
              <a:rPr lang="en-CA" sz="2400" dirty="0" smtClean="0"/>
              <a:t> </a:t>
            </a:r>
            <a:r>
              <a:rPr lang="en-CA" sz="2400" dirty="0"/>
              <a:t>= function() </a:t>
            </a:r>
            <a:r>
              <a:rPr lang="en-CA" sz="2400" dirty="0" smtClean="0"/>
              <a:t>{ return </a:t>
            </a:r>
            <a:r>
              <a:rPr lang="en-CA" sz="2400" dirty="0" err="1"/>
              <a:t>Math.sqrt</a:t>
            </a:r>
            <a:r>
              <a:rPr lang="en-CA" sz="2400" dirty="0"/>
              <a:t>( 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*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 + 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y</a:t>
            </a:r>
            <a:r>
              <a:rPr lang="en-CA" sz="2400" dirty="0"/>
              <a:t>*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y</a:t>
            </a:r>
            <a:r>
              <a:rPr lang="en-CA" sz="2400" dirty="0"/>
              <a:t> );</a:t>
            </a:r>
            <a:r>
              <a:rPr lang="en-CA" sz="2400" dirty="0" smtClean="0"/>
              <a:t> </a:t>
            </a:r>
            <a:r>
              <a:rPr lang="en-CA" sz="2400" dirty="0"/>
              <a:t>}</a:t>
            </a:r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b="1" dirty="0" smtClean="0">
                <a:solidFill>
                  <a:srgbClr val="00B050"/>
                </a:solidFill>
              </a:rPr>
              <a:t>this</a:t>
            </a:r>
            <a:r>
              <a:rPr lang="en-CA" sz="2400" dirty="0" smtClean="0"/>
              <a:t>.methode2 </a:t>
            </a:r>
            <a:r>
              <a:rPr lang="en-CA" sz="2400" dirty="0"/>
              <a:t>= function() { ... }</a:t>
            </a:r>
          </a:p>
          <a:p>
            <a:pPr marL="0" indent="0">
              <a:buNone/>
            </a:pPr>
            <a:r>
              <a:rPr lang="en-CA" sz="2400" dirty="0"/>
              <a:t>}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myPoint1 = </a:t>
            </a:r>
            <a:r>
              <a:rPr lang="en-CA" sz="2400" b="1" dirty="0" smtClean="0">
                <a:solidFill>
                  <a:srgbClr val="00B050"/>
                </a:solidFill>
              </a:rPr>
              <a:t>new</a:t>
            </a:r>
            <a:r>
              <a:rPr lang="en-CA" sz="2400" dirty="0" smtClean="0"/>
              <a:t> Point2D();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smtClean="0"/>
              <a:t>myPoint2 </a:t>
            </a:r>
            <a:r>
              <a:rPr lang="en-CA" sz="2400" dirty="0"/>
              <a:t>= </a:t>
            </a:r>
            <a:r>
              <a:rPr lang="en-CA" sz="2400" b="1" dirty="0">
                <a:solidFill>
                  <a:srgbClr val="00B050"/>
                </a:solidFill>
              </a:rPr>
              <a:t>new</a:t>
            </a:r>
            <a:r>
              <a:rPr lang="en-CA" sz="2400" dirty="0"/>
              <a:t> Point2D();</a:t>
            </a:r>
          </a:p>
          <a:p>
            <a:pPr marL="0" indent="0">
              <a:buNone/>
            </a:pPr>
            <a:r>
              <a:rPr lang="en-CA" sz="2400" dirty="0"/>
              <a:t>// </a:t>
            </a:r>
            <a:r>
              <a:rPr lang="en-CA" sz="2400" dirty="0" err="1" smtClean="0"/>
              <a:t>Désavantage</a:t>
            </a:r>
            <a:r>
              <a:rPr lang="en-CA" sz="2400" dirty="0" smtClean="0"/>
              <a:t> de </a:t>
            </a:r>
            <a:r>
              <a:rPr lang="en-CA" sz="2400" dirty="0" err="1" smtClean="0"/>
              <a:t>cette</a:t>
            </a:r>
            <a:r>
              <a:rPr lang="en-CA" sz="2400" dirty="0" smtClean="0"/>
              <a:t> 3e </a:t>
            </a:r>
            <a:r>
              <a:rPr lang="en-CA" sz="2400" dirty="0" err="1" smtClean="0"/>
              <a:t>approche</a:t>
            </a:r>
            <a:r>
              <a:rPr lang="en-CA" sz="2400" dirty="0" smtClean="0"/>
              <a:t>: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nouvelle instance </a:t>
            </a:r>
            <a:r>
              <a:rPr lang="en-CA" sz="2400" dirty="0" err="1" smtClean="0"/>
              <a:t>implique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smtClean="0"/>
              <a:t>// </a:t>
            </a:r>
            <a:r>
              <a:rPr lang="en-CA" sz="2400" dirty="0" err="1" smtClean="0"/>
              <a:t>une</a:t>
            </a:r>
            <a:r>
              <a:rPr lang="en-CA" sz="2400" dirty="0" smtClean="0"/>
              <a:t> nouvelle </a:t>
            </a:r>
            <a:r>
              <a:rPr lang="en-CA" sz="2400" dirty="0" err="1" smtClean="0"/>
              <a:t>copie</a:t>
            </a:r>
            <a:r>
              <a:rPr lang="en-CA" sz="2400" dirty="0" smtClean="0"/>
              <a:t> </a:t>
            </a:r>
            <a:r>
              <a:rPr lang="en-CA" sz="2400" dirty="0" err="1" smtClean="0"/>
              <a:t>redondante</a:t>
            </a:r>
            <a:r>
              <a:rPr lang="en-CA" sz="2400" dirty="0"/>
              <a:t> de </a:t>
            </a:r>
            <a:r>
              <a:rPr lang="en-CA" sz="2400" dirty="0" err="1"/>
              <a:t>chaque</a:t>
            </a:r>
            <a:r>
              <a:rPr lang="en-CA" sz="2400" dirty="0"/>
              <a:t> </a:t>
            </a:r>
            <a:r>
              <a:rPr lang="en-CA" sz="2400" dirty="0" err="1" smtClean="0"/>
              <a:t>méthode</a:t>
            </a:r>
            <a:r>
              <a:rPr lang="en-CA" sz="2400" dirty="0" smtClean="0"/>
              <a:t>, </a:t>
            </a:r>
            <a:r>
              <a:rPr lang="en-CA" sz="2400" dirty="0" err="1" smtClean="0"/>
              <a:t>gaspillant</a:t>
            </a:r>
            <a:r>
              <a:rPr lang="en-CA" sz="2400" dirty="0"/>
              <a:t> </a:t>
            </a:r>
            <a:r>
              <a:rPr lang="en-CA" sz="2400" dirty="0" err="1" smtClean="0"/>
              <a:t>mémoire</a:t>
            </a:r>
            <a:r>
              <a:rPr lang="en-CA" sz="2400" dirty="0" smtClean="0"/>
              <a:t> et temps.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smtClean="0"/>
              <a:t>// </a:t>
            </a:r>
            <a:r>
              <a:rPr lang="en-CA" sz="2400" dirty="0" err="1" smtClean="0"/>
              <a:t>Avantage</a:t>
            </a:r>
            <a:r>
              <a:rPr lang="en-CA" sz="2400" dirty="0" smtClean="0"/>
              <a:t>: Point2D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, et </a:t>
            </a:r>
            <a:r>
              <a:rPr lang="en-CA" sz="2400" dirty="0" err="1" smtClean="0"/>
              <a:t>pourrait</a:t>
            </a:r>
            <a:r>
              <a:rPr lang="en-CA" sz="2400" dirty="0" smtClean="0"/>
              <a:t> </a:t>
            </a:r>
            <a:r>
              <a:rPr lang="en-CA" sz="2400" dirty="0" err="1" smtClean="0"/>
              <a:t>donc</a:t>
            </a:r>
            <a:r>
              <a:rPr lang="en-CA" sz="2400" dirty="0" smtClean="0"/>
              <a:t> </a:t>
            </a:r>
            <a:r>
              <a:rPr lang="en-CA" sz="2400" dirty="0" err="1" smtClean="0"/>
              <a:t>prendre</a:t>
            </a:r>
            <a:r>
              <a:rPr lang="en-CA" sz="2400" dirty="0" smtClean="0"/>
              <a:t> des arguments</a:t>
            </a:r>
            <a:br>
              <a:rPr lang="en-CA" sz="2400" dirty="0" smtClean="0"/>
            </a:br>
            <a:r>
              <a:rPr lang="en-CA" sz="2400" dirty="0" smtClean="0"/>
              <a:t>// </a:t>
            </a:r>
            <a:r>
              <a:rPr lang="en-CA" sz="2400" dirty="0"/>
              <a:t>pour </a:t>
            </a:r>
            <a:r>
              <a:rPr lang="en-CA" sz="2400" dirty="0" err="1" smtClean="0"/>
              <a:t>préciser</a:t>
            </a:r>
            <a:r>
              <a:rPr lang="en-CA" sz="2400" dirty="0" smtClean="0"/>
              <a:t> comment initialiser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nouvelle instance, par </a:t>
            </a:r>
            <a:r>
              <a:rPr lang="en-CA" sz="2400" dirty="0" err="1" smtClean="0"/>
              <a:t>exemple</a:t>
            </a:r>
            <a:r>
              <a:rPr lang="en-CA" sz="2400" dirty="0" smtClean="0"/>
              <a:t>:</a:t>
            </a:r>
            <a:br>
              <a:rPr lang="en-CA" sz="2400" dirty="0" smtClean="0"/>
            </a:br>
            <a:r>
              <a:rPr lang="en-CA" sz="2400" dirty="0" err="1" smtClean="0"/>
              <a:t>var</a:t>
            </a:r>
            <a:r>
              <a:rPr lang="en-CA" sz="2400" dirty="0" smtClean="0"/>
              <a:t> myPoint3 = new Point2D( x3, y3 );</a:t>
            </a:r>
          </a:p>
        </p:txBody>
      </p:sp>
    </p:spTree>
    <p:extLst>
      <p:ext uri="{BB962C8B-B14F-4D97-AF65-F5344CB8AC3E}">
        <p14:creationId xmlns:p14="http://schemas.microsoft.com/office/powerpoint/2010/main" val="35344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smtClean="0"/>
              <a:t>4. </a:t>
            </a:r>
            <a:r>
              <a:rPr lang="en-CA" sz="2400" dirty="0" err="1" smtClean="0"/>
              <a:t>Une</a:t>
            </a:r>
            <a:r>
              <a:rPr lang="en-CA" sz="2400" dirty="0"/>
              <a:t> </a:t>
            </a:r>
            <a:r>
              <a:rPr lang="en-CA" sz="2400" dirty="0" err="1" smtClean="0"/>
              <a:t>autre</a:t>
            </a:r>
            <a:r>
              <a:rPr lang="en-CA" sz="2400" dirty="0" smtClean="0"/>
              <a:t> </a:t>
            </a:r>
            <a:r>
              <a:rPr lang="en-CA" sz="2400" dirty="0" err="1" smtClean="0"/>
              <a:t>façon</a:t>
            </a:r>
            <a:r>
              <a:rPr lang="en-CA" sz="2400" dirty="0" smtClean="0"/>
              <a:t> :</a:t>
            </a:r>
          </a:p>
          <a:p>
            <a:pPr marL="0" indent="0">
              <a:buNone/>
            </a:pPr>
            <a:r>
              <a:rPr lang="en-CA" sz="2400" b="1" dirty="0">
                <a:solidFill>
                  <a:srgbClr val="00B050"/>
                </a:solidFill>
              </a:rPr>
              <a:t>function</a:t>
            </a:r>
            <a:r>
              <a:rPr lang="en-CA" sz="2400" dirty="0"/>
              <a:t> </a:t>
            </a:r>
            <a:r>
              <a:rPr lang="en-CA" sz="2400" dirty="0" smtClean="0"/>
              <a:t>Point2D() { // </a:t>
            </a:r>
            <a:r>
              <a:rPr lang="en-CA" sz="2400" dirty="0" err="1"/>
              <a:t>cette</a:t>
            </a:r>
            <a:r>
              <a:rPr lang="en-CA" sz="2400" dirty="0"/>
              <a:t> </a:t>
            </a:r>
            <a:r>
              <a:rPr lang="en-CA" sz="2400" dirty="0" err="1"/>
              <a:t>fonction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un </a:t>
            </a:r>
            <a:r>
              <a:rPr lang="en-CA" sz="2400" dirty="0" err="1"/>
              <a:t>constructeur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.x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dirty="0" smtClean="0"/>
              <a:t>0;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b="1" dirty="0" err="1" smtClean="0">
                <a:solidFill>
                  <a:srgbClr val="00B050"/>
                </a:solidFill>
              </a:rPr>
              <a:t>this</a:t>
            </a:r>
            <a:r>
              <a:rPr lang="en-CA" sz="2400" dirty="0" err="1" smtClean="0"/>
              <a:t>.y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dirty="0" smtClean="0"/>
              <a:t>0;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}</a:t>
            </a:r>
          </a:p>
          <a:p>
            <a:pPr marL="0" indent="0">
              <a:buNone/>
            </a:pPr>
            <a:r>
              <a:rPr lang="en-CA" sz="2400" dirty="0" smtClean="0"/>
              <a:t>Point2D.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 = 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norm : </a:t>
            </a:r>
            <a:r>
              <a:rPr lang="en-CA" sz="2400" dirty="0"/>
              <a:t>function() { return </a:t>
            </a:r>
            <a:r>
              <a:rPr lang="en-CA" sz="2400" dirty="0" err="1"/>
              <a:t>Math.sqrt</a:t>
            </a:r>
            <a:r>
              <a:rPr lang="en-CA" sz="2400" dirty="0"/>
              <a:t>( 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*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x</a:t>
            </a:r>
            <a:r>
              <a:rPr lang="en-CA" sz="2400" dirty="0"/>
              <a:t> + 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y</a:t>
            </a:r>
            <a:r>
              <a:rPr lang="en-CA" sz="2400" dirty="0"/>
              <a:t>*</a:t>
            </a:r>
            <a:r>
              <a:rPr lang="en-CA" sz="2400" b="1" dirty="0" err="1">
                <a:solidFill>
                  <a:srgbClr val="00B050"/>
                </a:solidFill>
              </a:rPr>
              <a:t>this.</a:t>
            </a:r>
            <a:r>
              <a:rPr lang="en-CA" sz="2400" dirty="0" err="1"/>
              <a:t>y</a:t>
            </a:r>
            <a:r>
              <a:rPr lang="en-CA" sz="2400" dirty="0"/>
              <a:t> ); </a:t>
            </a:r>
            <a:r>
              <a:rPr lang="en-CA" sz="2400" dirty="0" smtClean="0"/>
              <a:t>},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dirty="0" smtClean="0"/>
              <a:t>methode2 : </a:t>
            </a:r>
            <a:r>
              <a:rPr lang="en-CA" sz="2400" dirty="0"/>
              <a:t>function() { ... }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};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myPoint1 = </a:t>
            </a:r>
            <a:r>
              <a:rPr lang="en-CA" sz="2400" b="1" dirty="0" smtClean="0">
                <a:solidFill>
                  <a:srgbClr val="00B050"/>
                </a:solidFill>
              </a:rPr>
              <a:t>new</a:t>
            </a:r>
            <a:r>
              <a:rPr lang="en-CA" sz="2400" dirty="0" smtClean="0"/>
              <a:t> Point2D();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smtClean="0"/>
              <a:t>myPoint2 </a:t>
            </a:r>
            <a:r>
              <a:rPr lang="en-CA" sz="2400" dirty="0"/>
              <a:t>= </a:t>
            </a:r>
            <a:r>
              <a:rPr lang="en-CA" sz="2400" b="1" dirty="0">
                <a:solidFill>
                  <a:srgbClr val="00B050"/>
                </a:solidFill>
              </a:rPr>
              <a:t>new</a:t>
            </a:r>
            <a:r>
              <a:rPr lang="en-CA" sz="2400" dirty="0"/>
              <a:t> Point2D();</a:t>
            </a:r>
          </a:p>
          <a:p>
            <a:pPr marL="0" indent="0">
              <a:buNone/>
            </a:pPr>
            <a:r>
              <a:rPr lang="en-CA" sz="2400" dirty="0"/>
              <a:t>// </a:t>
            </a:r>
            <a:r>
              <a:rPr lang="en-CA" sz="2400" dirty="0" err="1" smtClean="0"/>
              <a:t>Avantage</a:t>
            </a:r>
            <a:r>
              <a:rPr lang="en-CA" sz="2400" dirty="0" smtClean="0"/>
              <a:t>: les </a:t>
            </a:r>
            <a:r>
              <a:rPr lang="en-CA" sz="2400" dirty="0" err="1" smtClean="0"/>
              <a:t>méthodes</a:t>
            </a:r>
            <a:r>
              <a:rPr lang="en-CA" sz="2400" dirty="0" smtClean="0"/>
              <a:t> </a:t>
            </a:r>
            <a:r>
              <a:rPr lang="en-CA" sz="2400" dirty="0" err="1" smtClean="0"/>
              <a:t>sont</a:t>
            </a:r>
            <a:r>
              <a:rPr lang="en-CA" sz="2400" dirty="0" smtClean="0"/>
              <a:t> </a:t>
            </a:r>
            <a:r>
              <a:rPr lang="en-CA" sz="2400" dirty="0" err="1" smtClean="0"/>
              <a:t>définies</a:t>
            </a:r>
            <a:r>
              <a:rPr lang="en-CA" sz="2400" dirty="0" smtClean="0"/>
              <a:t> et </a:t>
            </a:r>
            <a:r>
              <a:rPr lang="en-CA" sz="2400" dirty="0" err="1" smtClean="0"/>
              <a:t>stockées</a:t>
            </a:r>
            <a:r>
              <a:rPr lang="en-CA" sz="2400" dirty="0" smtClean="0"/>
              <a:t> </a:t>
            </a:r>
            <a:r>
              <a:rPr lang="en-CA" sz="2400" dirty="0" err="1" smtClean="0"/>
              <a:t>seulement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fois</a:t>
            </a:r>
            <a:r>
              <a:rPr lang="en-CA" sz="2400" dirty="0" smtClean="0"/>
              <a:t>,</a:t>
            </a:r>
            <a:br>
              <a:rPr lang="en-CA" sz="2400" dirty="0" smtClean="0"/>
            </a:br>
            <a:r>
              <a:rPr lang="en-CA" sz="2400" dirty="0" smtClean="0"/>
              <a:t>// </a:t>
            </a:r>
            <a:r>
              <a:rPr lang="en-CA" sz="2400" dirty="0" err="1" smtClean="0"/>
              <a:t>dans</a:t>
            </a:r>
            <a:r>
              <a:rPr lang="en-CA" sz="2400" dirty="0" smtClean="0"/>
              <a:t> Point2D.prototype</a:t>
            </a:r>
            <a:br>
              <a:rPr lang="en-CA" sz="2400" dirty="0" smtClean="0"/>
            </a:br>
            <a:r>
              <a:rPr lang="en-CA" sz="2400" dirty="0" smtClean="0"/>
              <a:t>// </a:t>
            </a:r>
            <a:r>
              <a:rPr lang="en-CA" sz="2400" dirty="0" err="1" smtClean="0"/>
              <a:t>Avantage</a:t>
            </a:r>
            <a:r>
              <a:rPr lang="en-CA" sz="2400" dirty="0" smtClean="0"/>
              <a:t>: Point2D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, et </a:t>
            </a:r>
            <a:r>
              <a:rPr lang="en-CA" sz="2400" dirty="0" err="1" smtClean="0"/>
              <a:t>pourrait</a:t>
            </a:r>
            <a:r>
              <a:rPr lang="en-CA" sz="2400" dirty="0" smtClean="0"/>
              <a:t> </a:t>
            </a:r>
            <a:r>
              <a:rPr lang="en-CA" sz="2400" dirty="0" err="1" smtClean="0"/>
              <a:t>donc</a:t>
            </a:r>
            <a:r>
              <a:rPr lang="en-CA" sz="2400" dirty="0" smtClean="0"/>
              <a:t> </a:t>
            </a:r>
            <a:r>
              <a:rPr lang="en-CA" sz="2400" dirty="0" err="1" smtClean="0"/>
              <a:t>prendre</a:t>
            </a:r>
            <a:r>
              <a:rPr lang="en-CA" sz="2400" dirty="0" smtClean="0"/>
              <a:t> des arguments</a:t>
            </a:r>
            <a:br>
              <a:rPr lang="en-CA" sz="2400" dirty="0" smtClean="0"/>
            </a:br>
            <a:r>
              <a:rPr lang="en-CA" sz="2400" dirty="0" smtClean="0"/>
              <a:t>// </a:t>
            </a:r>
            <a:r>
              <a:rPr lang="en-CA" sz="2400" dirty="0"/>
              <a:t>pour </a:t>
            </a:r>
            <a:r>
              <a:rPr lang="en-CA" sz="2400" dirty="0" err="1" smtClean="0"/>
              <a:t>préciser</a:t>
            </a:r>
            <a:r>
              <a:rPr lang="en-CA" sz="2400" dirty="0" smtClean="0"/>
              <a:t> comment initialiser </a:t>
            </a:r>
            <a:r>
              <a:rPr lang="en-CA" sz="2400" dirty="0" err="1" smtClean="0"/>
              <a:t>chaque</a:t>
            </a:r>
            <a:r>
              <a:rPr lang="en-CA" sz="2400" dirty="0" smtClean="0"/>
              <a:t> nouvelle instance, par </a:t>
            </a:r>
            <a:r>
              <a:rPr lang="en-CA" sz="2400" dirty="0" err="1" smtClean="0"/>
              <a:t>exemple</a:t>
            </a:r>
            <a:r>
              <a:rPr lang="en-CA" sz="2400" dirty="0" smtClean="0"/>
              <a:t>:</a:t>
            </a:r>
            <a:br>
              <a:rPr lang="en-CA" sz="2400" dirty="0" smtClean="0"/>
            </a:br>
            <a:r>
              <a:rPr lang="en-CA" sz="2400" dirty="0" err="1" smtClean="0"/>
              <a:t>var</a:t>
            </a:r>
            <a:r>
              <a:rPr lang="en-CA" sz="2400" dirty="0" smtClean="0"/>
              <a:t> myPoint3 = new Point2D( x3, y3 );</a:t>
            </a:r>
          </a:p>
        </p:txBody>
      </p:sp>
    </p:spTree>
    <p:extLst>
      <p:ext uri="{BB962C8B-B14F-4D97-AF65-F5344CB8AC3E}">
        <p14:creationId xmlns:p14="http://schemas.microsoft.com/office/powerpoint/2010/main" val="1662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... suite de </a:t>
            </a:r>
            <a:r>
              <a:rPr lang="en-CA" sz="2400" dirty="0" err="1" smtClean="0"/>
              <a:t>l'exemple</a:t>
            </a:r>
            <a:r>
              <a:rPr lang="en-CA" sz="2400" dirty="0"/>
              <a:t> </a:t>
            </a:r>
            <a:r>
              <a:rPr lang="en-CA" sz="2400" dirty="0" err="1" smtClean="0"/>
              <a:t>précédent</a:t>
            </a:r>
            <a:r>
              <a:rPr lang="en-CA" sz="2400" dirty="0" smtClean="0"/>
              <a:t>: </a:t>
            </a:r>
            <a:r>
              <a:rPr lang="en-CA" sz="2400" dirty="0" err="1" smtClean="0"/>
              <a:t>si</a:t>
            </a:r>
            <a:r>
              <a:rPr lang="en-CA" sz="2400" dirty="0" smtClean="0"/>
              <a:t> on </a:t>
            </a:r>
            <a:r>
              <a:rPr lang="en-CA" sz="2400" dirty="0" err="1" smtClean="0"/>
              <a:t>veut</a:t>
            </a:r>
            <a:r>
              <a:rPr lang="en-CA" sz="2400" dirty="0" smtClean="0"/>
              <a:t> </a:t>
            </a:r>
            <a:r>
              <a:rPr lang="en-CA" sz="2400" dirty="0" err="1" smtClean="0"/>
              <a:t>définir</a:t>
            </a:r>
            <a:r>
              <a:rPr lang="en-CA" sz="2400" dirty="0" smtClean="0"/>
              <a:t> des </a:t>
            </a:r>
            <a:r>
              <a:rPr lang="en-CA" sz="2400" dirty="0" err="1" smtClean="0"/>
              <a:t>méthodes</a:t>
            </a:r>
            <a:r>
              <a:rPr lang="en-CA" sz="2400" dirty="0" smtClean="0"/>
              <a:t> </a:t>
            </a:r>
            <a:r>
              <a:rPr lang="en-CA" sz="2400" dirty="0" err="1" smtClean="0">
                <a:solidFill>
                  <a:srgbClr val="00B050"/>
                </a:solidFill>
              </a:rPr>
              <a:t>statiques</a:t>
            </a:r>
            <a:r>
              <a:rPr lang="en-CA" sz="2400" dirty="0" smtClean="0"/>
              <a:t>,</a:t>
            </a:r>
            <a:br>
              <a:rPr lang="en-CA" sz="2400" dirty="0" smtClean="0"/>
            </a:br>
            <a:r>
              <a:rPr lang="en-CA" sz="2400" dirty="0" smtClean="0"/>
              <a:t>comment faire ?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function Point2D() { // </a:t>
            </a:r>
            <a:r>
              <a:rPr lang="en-CA" sz="2400" dirty="0" err="1"/>
              <a:t>cette</a:t>
            </a:r>
            <a:r>
              <a:rPr lang="en-CA" sz="2400" dirty="0"/>
              <a:t> </a:t>
            </a:r>
            <a:r>
              <a:rPr lang="en-CA" sz="2400" dirty="0" err="1"/>
              <a:t>fonction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un </a:t>
            </a:r>
            <a:r>
              <a:rPr lang="en-CA" sz="2400" dirty="0" err="1"/>
              <a:t>constructeur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dirty="0" err="1"/>
              <a:t>this.x</a:t>
            </a:r>
            <a:r>
              <a:rPr lang="en-CA" sz="2400" dirty="0"/>
              <a:t> = 0;</a:t>
            </a:r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dirty="0" err="1"/>
              <a:t>this.y</a:t>
            </a:r>
            <a:r>
              <a:rPr lang="en-CA" sz="2400" dirty="0"/>
              <a:t> = 0;</a:t>
            </a:r>
          </a:p>
          <a:p>
            <a:pPr marL="0" indent="0">
              <a:buNone/>
            </a:pPr>
            <a:r>
              <a:rPr lang="en-CA" sz="2400" dirty="0"/>
              <a:t>}</a:t>
            </a:r>
          </a:p>
          <a:p>
            <a:pPr marL="0" indent="0">
              <a:buNone/>
            </a:pPr>
            <a:r>
              <a:rPr lang="en-CA" sz="2400" dirty="0"/>
              <a:t>Point2D.prototype = {</a:t>
            </a:r>
          </a:p>
          <a:p>
            <a:pPr marL="0" indent="0">
              <a:buNone/>
            </a:pPr>
            <a:r>
              <a:rPr lang="en-CA" sz="2400" dirty="0"/>
              <a:t>   norm : function() { return </a:t>
            </a:r>
            <a:r>
              <a:rPr lang="en-CA" sz="2400" dirty="0" err="1"/>
              <a:t>Math.sqrt</a:t>
            </a:r>
            <a:r>
              <a:rPr lang="en-CA" sz="2400" dirty="0"/>
              <a:t>( </a:t>
            </a:r>
            <a:r>
              <a:rPr lang="en-CA" sz="2400" dirty="0" err="1"/>
              <a:t>this.x</a:t>
            </a:r>
            <a:r>
              <a:rPr lang="en-CA" sz="2400" dirty="0"/>
              <a:t>*</a:t>
            </a:r>
            <a:r>
              <a:rPr lang="en-CA" sz="2400" dirty="0" err="1"/>
              <a:t>this.x</a:t>
            </a:r>
            <a:r>
              <a:rPr lang="en-CA" sz="2400" dirty="0"/>
              <a:t> + </a:t>
            </a:r>
            <a:r>
              <a:rPr lang="en-CA" sz="2400" dirty="0" err="1"/>
              <a:t>this.y</a:t>
            </a:r>
            <a:r>
              <a:rPr lang="en-CA" sz="2400" dirty="0"/>
              <a:t>*</a:t>
            </a:r>
            <a:r>
              <a:rPr lang="en-CA" sz="2400" dirty="0" err="1"/>
              <a:t>this.y</a:t>
            </a:r>
            <a:r>
              <a:rPr lang="en-CA" sz="2400" dirty="0"/>
              <a:t> ); },</a:t>
            </a:r>
          </a:p>
          <a:p>
            <a:pPr marL="0" indent="0">
              <a:buNone/>
            </a:pPr>
            <a:r>
              <a:rPr lang="en-CA" sz="2400" dirty="0"/>
              <a:t>   methode2 : function() { ... }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smtClean="0"/>
              <a:t>Point2D.methode3 = function() {   // </a:t>
            </a:r>
            <a:r>
              <a:rPr lang="en-CA" sz="2400" dirty="0" err="1"/>
              <a:t>méthode</a:t>
            </a:r>
            <a:r>
              <a:rPr lang="en-CA" sz="2400" dirty="0"/>
              <a:t> </a:t>
            </a:r>
            <a:r>
              <a:rPr lang="en-CA" sz="2400" dirty="0" err="1">
                <a:solidFill>
                  <a:srgbClr val="00B050"/>
                </a:solidFill>
              </a:rPr>
              <a:t>statique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   </a:t>
            </a:r>
            <a:r>
              <a:rPr lang="en-CA" sz="2400" dirty="0"/>
              <a:t>... // </a:t>
            </a:r>
            <a:r>
              <a:rPr lang="en-CA" sz="2400" dirty="0" err="1" smtClean="0"/>
              <a:t>dans</a:t>
            </a:r>
            <a:r>
              <a:rPr lang="en-CA" sz="2400" dirty="0" smtClean="0"/>
              <a:t> le corps de </a:t>
            </a:r>
            <a:r>
              <a:rPr lang="en-CA" sz="2400" dirty="0" err="1" smtClean="0"/>
              <a:t>cette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</a:t>
            </a:r>
            <a:r>
              <a:rPr lang="en-CA" sz="2400" dirty="0" smtClean="0"/>
              <a:t>, (this) </a:t>
            </a:r>
            <a:r>
              <a:rPr lang="en-CA" sz="2400" dirty="0"/>
              <a:t>sera </a:t>
            </a:r>
            <a:r>
              <a:rPr lang="en-CA" sz="2400" dirty="0" err="1" smtClean="0"/>
              <a:t>l'objet</a:t>
            </a:r>
            <a:r>
              <a:rPr lang="en-CA" sz="2400" dirty="0" smtClean="0"/>
              <a:t> </a:t>
            </a:r>
            <a:r>
              <a:rPr lang="en-CA" sz="2400" dirty="0"/>
              <a:t>global</a:t>
            </a:r>
            <a:r>
              <a:rPr lang="en-CA" sz="2400" dirty="0" smtClean="0"/>
              <a:t/>
            </a:r>
            <a:br>
              <a:rPr lang="en-CA" sz="2400" dirty="0" smtClean="0"/>
            </a:b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fr-FR" sz="2400" dirty="0" smtClean="0"/>
              <a:t>var </a:t>
            </a:r>
            <a:r>
              <a:rPr lang="fr-FR" sz="2400" dirty="0" err="1" smtClean="0"/>
              <a:t>myPoint</a:t>
            </a:r>
            <a:r>
              <a:rPr lang="fr-FR" sz="2400" dirty="0" smtClean="0"/>
              <a:t> </a:t>
            </a:r>
            <a:r>
              <a:rPr lang="fr-FR" sz="2400" dirty="0"/>
              <a:t>= new Point2D</a:t>
            </a:r>
            <a:r>
              <a:rPr lang="fr-FR" sz="2400" dirty="0" smtClean="0"/>
              <a:t>(); </a:t>
            </a:r>
            <a:r>
              <a:rPr lang="en-CA" sz="2400" dirty="0"/>
              <a:t>// </a:t>
            </a:r>
            <a:r>
              <a:rPr lang="fr-FR" sz="2400" dirty="0"/>
              <a:t>Créer une instance</a:t>
            </a:r>
          </a:p>
          <a:p>
            <a:pPr marL="0" indent="0">
              <a:buNone/>
            </a:pPr>
            <a:r>
              <a:rPr lang="fr-FR" sz="2400" dirty="0" smtClean="0"/>
              <a:t>myPoint.methode2(); </a:t>
            </a:r>
            <a:r>
              <a:rPr lang="fr-FR" sz="2400" dirty="0"/>
              <a:t>// Appeler une méthode sur l'instance</a:t>
            </a:r>
          </a:p>
          <a:p>
            <a:pPr marL="0" indent="0">
              <a:buNone/>
            </a:pPr>
            <a:r>
              <a:rPr lang="fr-FR" sz="2400" dirty="0" smtClean="0"/>
              <a:t>Point2D.methode3(); </a:t>
            </a:r>
            <a:r>
              <a:rPr lang="fr-FR" sz="2400" dirty="0"/>
              <a:t>// Appeler une méthode </a:t>
            </a:r>
            <a:r>
              <a:rPr lang="fr-FR" sz="2400" dirty="0">
                <a:solidFill>
                  <a:srgbClr val="00B050"/>
                </a:solidFill>
              </a:rPr>
              <a:t>statique</a:t>
            </a:r>
            <a:endParaRPr lang="en-CA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dirty="0" smtClean="0"/>
              <a:t>... suite de </a:t>
            </a:r>
            <a:r>
              <a:rPr lang="en-CA" sz="2400" dirty="0" err="1" smtClean="0"/>
              <a:t>l'exemple</a:t>
            </a:r>
            <a:r>
              <a:rPr lang="en-CA" sz="2400" dirty="0"/>
              <a:t> </a:t>
            </a:r>
            <a:r>
              <a:rPr lang="en-CA" sz="2400" dirty="0" err="1" smtClean="0"/>
              <a:t>précédent</a:t>
            </a:r>
            <a:r>
              <a:rPr lang="en-CA" sz="2400" dirty="0" smtClean="0"/>
              <a:t>: </a:t>
            </a:r>
            <a:r>
              <a:rPr lang="en-CA" sz="2400" dirty="0" err="1" smtClean="0"/>
              <a:t>si</a:t>
            </a:r>
            <a:r>
              <a:rPr lang="en-CA" sz="2400" dirty="0" smtClean="0"/>
              <a:t> on </a:t>
            </a:r>
            <a:r>
              <a:rPr lang="en-CA" sz="2400" dirty="0" err="1" smtClean="0"/>
              <a:t>veut</a:t>
            </a:r>
            <a:r>
              <a:rPr lang="en-CA" sz="2400" dirty="0" smtClean="0"/>
              <a:t> </a:t>
            </a:r>
            <a:r>
              <a:rPr lang="en-CA" sz="2400" dirty="0" err="1" smtClean="0"/>
              <a:t>définir</a:t>
            </a:r>
            <a:r>
              <a:rPr lang="en-CA" sz="2400" dirty="0" smtClean="0"/>
              <a:t> </a:t>
            </a:r>
            <a:r>
              <a:rPr lang="en-CA" sz="2400" dirty="0" err="1" smtClean="0"/>
              <a:t>maintenant</a:t>
            </a:r>
            <a:r>
              <a:rPr lang="en-CA" sz="2400" dirty="0" smtClean="0"/>
              <a:t> des points 2D avec </a:t>
            </a:r>
            <a:r>
              <a:rPr lang="en-CA" sz="2400" dirty="0" err="1" smtClean="0"/>
              <a:t>couleur</a:t>
            </a:r>
            <a:r>
              <a:rPr lang="en-CA" sz="2400" dirty="0" smtClean="0"/>
              <a:t>, qui </a:t>
            </a:r>
            <a:r>
              <a:rPr lang="en-CA" sz="2400" dirty="0" err="1" smtClean="0"/>
              <a:t>sont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dérivés</a:t>
            </a:r>
            <a:r>
              <a:rPr lang="en-CA" sz="2400" dirty="0" smtClean="0"/>
              <a:t> de Point2D, comment faire ?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function </a:t>
            </a:r>
            <a:r>
              <a:rPr lang="en-CA" sz="2400" dirty="0" smtClean="0"/>
              <a:t>Point2DWithColor() { // </a:t>
            </a:r>
            <a:r>
              <a:rPr lang="en-CA" sz="2400" dirty="0" err="1"/>
              <a:t>cette</a:t>
            </a:r>
            <a:r>
              <a:rPr lang="en-CA" sz="2400" dirty="0"/>
              <a:t> </a:t>
            </a:r>
            <a:r>
              <a:rPr lang="en-CA" sz="2400" dirty="0" err="1"/>
              <a:t>fonction</a:t>
            </a:r>
            <a:r>
              <a:rPr lang="en-CA" sz="2400" dirty="0"/>
              <a:t> </a:t>
            </a:r>
            <a:r>
              <a:rPr lang="en-CA" sz="2400" dirty="0" err="1"/>
              <a:t>est</a:t>
            </a:r>
            <a:r>
              <a:rPr lang="en-CA" sz="2400" dirty="0"/>
              <a:t> un </a:t>
            </a:r>
            <a:r>
              <a:rPr lang="en-CA" sz="2400" dirty="0" err="1"/>
              <a:t>constructeur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	</a:t>
            </a:r>
            <a:r>
              <a:rPr lang="en-CA" sz="2400" dirty="0" err="1" smtClean="0"/>
              <a:t>this.color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dirty="0" smtClean="0"/>
              <a:t>...;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}</a:t>
            </a:r>
          </a:p>
          <a:p>
            <a:pPr marL="0" indent="0">
              <a:buNone/>
            </a:pPr>
            <a:r>
              <a:rPr lang="en-CA" sz="2400" dirty="0" smtClean="0"/>
              <a:t>Point2DWithColor.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b="1" dirty="0">
                <a:solidFill>
                  <a:srgbClr val="00B050"/>
                </a:solidFill>
              </a:rPr>
              <a:t>new</a:t>
            </a:r>
            <a:r>
              <a:rPr lang="en-CA" sz="2400" dirty="0"/>
              <a:t> </a:t>
            </a:r>
            <a:r>
              <a:rPr lang="en-CA" sz="2400" dirty="0" smtClean="0"/>
              <a:t>Point2D();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Point2DWithColor.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.methode4 </a:t>
            </a:r>
            <a:r>
              <a:rPr lang="en-CA" sz="2400" dirty="0"/>
              <a:t>= function</a:t>
            </a:r>
            <a:r>
              <a:rPr lang="en-CA" sz="2400" dirty="0" smtClean="0"/>
              <a:t>() </a:t>
            </a:r>
            <a:r>
              <a:rPr lang="en-CA" sz="2400" dirty="0"/>
              <a:t>{</a:t>
            </a:r>
          </a:p>
          <a:p>
            <a:pPr marL="0" indent="0">
              <a:buNone/>
            </a:pPr>
            <a:r>
              <a:rPr lang="en-CA" sz="2400" dirty="0" smtClean="0"/>
              <a:t>   ...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};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Point2DWithColor.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.methode5 </a:t>
            </a:r>
            <a:r>
              <a:rPr lang="en-CA" sz="2400" dirty="0"/>
              <a:t>= function</a:t>
            </a:r>
            <a:r>
              <a:rPr lang="en-CA" sz="2400" dirty="0" smtClean="0"/>
              <a:t>(...) </a:t>
            </a:r>
            <a:r>
              <a:rPr lang="en-CA" sz="2400" dirty="0"/>
              <a:t>{</a:t>
            </a:r>
          </a:p>
          <a:p>
            <a:pPr marL="0" indent="0">
              <a:buNone/>
            </a:pPr>
            <a:r>
              <a:rPr lang="en-CA" sz="2400" dirty="0"/>
              <a:t>   ...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myPoint3 = new Point2DWithColor();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smtClean="0"/>
              <a:t>myPoint4 </a:t>
            </a:r>
            <a:r>
              <a:rPr lang="en-CA" sz="2400" dirty="0"/>
              <a:t>= new Point2DWithColor</a:t>
            </a:r>
            <a:r>
              <a:rPr lang="en-CA" sz="2400" dirty="0" smtClean="0"/>
              <a:t>();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39612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305" y="843531"/>
            <a:ext cx="5926014" cy="50423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5896" y="106016"/>
            <a:ext cx="6069496" cy="67519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dirty="0"/>
              <a:t>function Point2D() </a:t>
            </a:r>
            <a:r>
              <a:rPr lang="en-CA" sz="2400" dirty="0" smtClean="0"/>
              <a:t>{</a:t>
            </a:r>
            <a:endParaRPr lang="en-CA" sz="2400" dirty="0"/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dirty="0" err="1"/>
              <a:t>this.x</a:t>
            </a:r>
            <a:r>
              <a:rPr lang="en-CA" sz="2400" dirty="0"/>
              <a:t> = 0;</a:t>
            </a:r>
          </a:p>
          <a:p>
            <a:pPr marL="0" indent="0">
              <a:buNone/>
            </a:pPr>
            <a:r>
              <a:rPr lang="en-CA" sz="2400" dirty="0"/>
              <a:t>   </a:t>
            </a:r>
            <a:r>
              <a:rPr lang="en-CA" sz="2400" dirty="0" err="1"/>
              <a:t>this.y</a:t>
            </a:r>
            <a:r>
              <a:rPr lang="en-CA" sz="2400" dirty="0"/>
              <a:t> = 0;</a:t>
            </a:r>
          </a:p>
          <a:p>
            <a:pPr marL="0" indent="0">
              <a:buNone/>
            </a:pPr>
            <a:r>
              <a:rPr lang="en-CA" sz="2400" dirty="0"/>
              <a:t>}</a:t>
            </a:r>
          </a:p>
          <a:p>
            <a:pPr marL="0" indent="0">
              <a:buNone/>
            </a:pPr>
            <a:r>
              <a:rPr lang="en-CA" sz="2400" dirty="0"/>
              <a:t>Point2D.</a:t>
            </a:r>
            <a:r>
              <a:rPr lang="en-CA" sz="2400" b="1" dirty="0">
                <a:solidFill>
                  <a:srgbClr val="00B050"/>
                </a:solidFill>
              </a:rPr>
              <a:t>prototype</a:t>
            </a:r>
            <a:r>
              <a:rPr lang="en-CA" sz="2400" dirty="0"/>
              <a:t> = {</a:t>
            </a:r>
          </a:p>
          <a:p>
            <a:pPr marL="0" indent="0">
              <a:buNone/>
            </a:pPr>
            <a:r>
              <a:rPr lang="en-CA" sz="2400" dirty="0"/>
              <a:t>   norm : function() { </a:t>
            </a:r>
            <a:r>
              <a:rPr lang="en-CA" sz="2400" dirty="0" smtClean="0"/>
              <a:t>... </a:t>
            </a:r>
            <a:r>
              <a:rPr lang="en-CA" sz="2400" dirty="0"/>
              <a:t>},</a:t>
            </a:r>
          </a:p>
          <a:p>
            <a:pPr marL="0" indent="0">
              <a:buNone/>
            </a:pPr>
            <a:r>
              <a:rPr lang="en-CA" sz="2400" dirty="0"/>
              <a:t>   methode2 : function() { ... }</a:t>
            </a:r>
          </a:p>
          <a:p>
            <a:pPr marL="0" indent="0">
              <a:buNone/>
            </a:pPr>
            <a:r>
              <a:rPr lang="en-CA" sz="2400" dirty="0"/>
              <a:t>};</a:t>
            </a:r>
          </a:p>
          <a:p>
            <a:pPr marL="0" indent="0">
              <a:buNone/>
            </a:pPr>
            <a:r>
              <a:rPr lang="en-CA" sz="2400" dirty="0"/>
              <a:t>Point2D.methode3 = function() {   // </a:t>
            </a:r>
            <a:r>
              <a:rPr lang="en-CA" sz="2400" dirty="0" err="1"/>
              <a:t>méthode</a:t>
            </a:r>
            <a:r>
              <a:rPr lang="en-CA" sz="2400" dirty="0"/>
              <a:t> </a:t>
            </a:r>
            <a:r>
              <a:rPr lang="en-CA" sz="2400" dirty="0" err="1" smtClean="0">
                <a:solidFill>
                  <a:srgbClr val="00B050"/>
                </a:solidFill>
              </a:rPr>
              <a:t>statique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   ...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function Point2DWithColor() {</a:t>
            </a:r>
          </a:p>
          <a:p>
            <a:pPr marL="0" indent="0">
              <a:buNone/>
            </a:pPr>
            <a:r>
              <a:rPr lang="en-CA" sz="2400" dirty="0" smtClean="0"/>
              <a:t>	</a:t>
            </a:r>
            <a:r>
              <a:rPr lang="en-CA" sz="2400" dirty="0" err="1" smtClean="0"/>
              <a:t>this.color</a:t>
            </a:r>
            <a:r>
              <a:rPr lang="en-CA" sz="2400" dirty="0" smtClean="0"/>
              <a:t> = "red";</a:t>
            </a:r>
          </a:p>
          <a:p>
            <a:pPr marL="0" indent="0">
              <a:buNone/>
            </a:pPr>
            <a:r>
              <a:rPr lang="en-CA" sz="2400" dirty="0" smtClean="0"/>
              <a:t>}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Point2DWithColor.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 </a:t>
            </a:r>
            <a:r>
              <a:rPr lang="en-CA" sz="2400" dirty="0"/>
              <a:t>= </a:t>
            </a:r>
            <a:r>
              <a:rPr lang="en-CA" sz="2400" b="1" dirty="0">
                <a:solidFill>
                  <a:srgbClr val="00B050"/>
                </a:solidFill>
              </a:rPr>
              <a:t>new</a:t>
            </a:r>
            <a:r>
              <a:rPr lang="en-CA" sz="2400" dirty="0"/>
              <a:t> </a:t>
            </a:r>
            <a:r>
              <a:rPr lang="en-CA" sz="2400" dirty="0" smtClean="0"/>
              <a:t>Point2D();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Point2DWithColor.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.methode4 </a:t>
            </a:r>
            <a:r>
              <a:rPr lang="en-CA" sz="2400" dirty="0"/>
              <a:t>= function</a:t>
            </a:r>
            <a:r>
              <a:rPr lang="en-CA" sz="2400" dirty="0" smtClean="0"/>
              <a:t>() </a:t>
            </a:r>
            <a:r>
              <a:rPr lang="en-CA" sz="2400" dirty="0"/>
              <a:t>{</a:t>
            </a:r>
          </a:p>
          <a:p>
            <a:pPr marL="0" indent="0">
              <a:buNone/>
            </a:pPr>
            <a:r>
              <a:rPr lang="en-CA" sz="2400" dirty="0" smtClean="0"/>
              <a:t>   ...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};</a:t>
            </a: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Point2DWithColor.</a:t>
            </a:r>
            <a:r>
              <a:rPr lang="en-CA" sz="2400" b="1" dirty="0" smtClean="0">
                <a:solidFill>
                  <a:srgbClr val="00B050"/>
                </a:solidFill>
              </a:rPr>
              <a:t>prototype</a:t>
            </a:r>
            <a:r>
              <a:rPr lang="en-CA" sz="2400" dirty="0" smtClean="0"/>
              <a:t>.methode5 </a:t>
            </a:r>
            <a:r>
              <a:rPr lang="en-CA" sz="2400" dirty="0"/>
              <a:t>= function</a:t>
            </a:r>
            <a:r>
              <a:rPr lang="en-CA" sz="2400" dirty="0" smtClean="0"/>
              <a:t>(...) </a:t>
            </a:r>
            <a:r>
              <a:rPr lang="en-CA" sz="2400" dirty="0"/>
              <a:t>{</a:t>
            </a:r>
          </a:p>
          <a:p>
            <a:pPr marL="0" indent="0">
              <a:buNone/>
            </a:pPr>
            <a:r>
              <a:rPr lang="en-CA" sz="2400" dirty="0"/>
              <a:t>   ...</a:t>
            </a:r>
          </a:p>
          <a:p>
            <a:pPr marL="0" indent="0">
              <a:buNone/>
            </a:pPr>
            <a:r>
              <a:rPr lang="en-CA" sz="2400" dirty="0" smtClean="0"/>
              <a:t>};</a:t>
            </a:r>
          </a:p>
          <a:p>
            <a:pPr marL="0" indent="0">
              <a:buNone/>
            </a:pPr>
            <a:r>
              <a:rPr lang="en-CA" sz="2400" dirty="0" err="1" smtClean="0"/>
              <a:t>var</a:t>
            </a:r>
            <a:r>
              <a:rPr lang="en-CA" sz="2400" dirty="0" smtClean="0"/>
              <a:t> myPoint3 = new Point2DWithColor();</a:t>
            </a:r>
          </a:p>
        </p:txBody>
      </p:sp>
      <p:cxnSp>
        <p:nvCxnSpPr>
          <p:cNvPr id="9" name="Curved Connector 8"/>
          <p:cNvCxnSpPr/>
          <p:nvPr/>
        </p:nvCxnSpPr>
        <p:spPr>
          <a:xfrm>
            <a:off x="746620" y="675313"/>
            <a:ext cx="5729681" cy="2328644"/>
          </a:xfrm>
          <a:prstGeom prst="curvedConnector3">
            <a:avLst>
              <a:gd name="adj1" fmla="val 56735"/>
            </a:avLst>
          </a:prstGeom>
          <a:ln w="635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80844" y="1317072"/>
            <a:ext cx="1006679" cy="285225"/>
          </a:xfrm>
          <a:prstGeom prst="rect">
            <a:avLst/>
          </a:pr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269845" y="369116"/>
            <a:ext cx="476775" cy="612395"/>
          </a:xfrm>
          <a:prstGeom prst="rect">
            <a:avLst/>
          </a:pr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731963" y="4397230"/>
            <a:ext cx="1060450" cy="1558953"/>
          </a:xfrm>
          <a:prstGeom prst="rect">
            <a:avLst/>
          </a:pr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059808" y="3751278"/>
            <a:ext cx="476775" cy="350939"/>
          </a:xfrm>
          <a:prstGeom prst="rect">
            <a:avLst/>
          </a:pr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508232" y="6507061"/>
            <a:ext cx="934674" cy="350939"/>
          </a:xfrm>
          <a:prstGeom prst="rect">
            <a:avLst/>
          </a:prstGeom>
          <a:noFill/>
          <a:ln w="381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Curved Connector 18"/>
          <p:cNvCxnSpPr/>
          <p:nvPr/>
        </p:nvCxnSpPr>
        <p:spPr>
          <a:xfrm>
            <a:off x="1896937" y="1574550"/>
            <a:ext cx="4775230" cy="3088701"/>
          </a:xfrm>
          <a:prstGeom prst="curvedConnector3">
            <a:avLst>
              <a:gd name="adj1" fmla="val 32432"/>
            </a:avLst>
          </a:prstGeom>
          <a:ln w="635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flipV="1">
            <a:off x="1536583" y="1839635"/>
            <a:ext cx="4587380" cy="2194772"/>
          </a:xfrm>
          <a:prstGeom prst="curvedConnector3">
            <a:avLst>
              <a:gd name="adj1" fmla="val 33359"/>
            </a:avLst>
          </a:prstGeom>
          <a:ln w="635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flipV="1">
            <a:off x="2792413" y="3003957"/>
            <a:ext cx="3683888" cy="2246985"/>
          </a:xfrm>
          <a:prstGeom prst="curvedConnector3">
            <a:avLst/>
          </a:prstGeom>
          <a:ln w="635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flipV="1">
            <a:off x="1442906" y="1839635"/>
            <a:ext cx="4681057" cy="4674466"/>
          </a:xfrm>
          <a:prstGeom prst="curvedConnector3">
            <a:avLst>
              <a:gd name="adj1" fmla="val 58244"/>
            </a:avLst>
          </a:prstGeom>
          <a:ln w="63500">
            <a:solidFill>
              <a:srgbClr val="FF0000">
                <a:alpha val="50000"/>
              </a:srgb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347206" y="96210"/>
            <a:ext cx="8844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err="1" smtClean="0"/>
              <a:t>Une</a:t>
            </a:r>
            <a:r>
              <a:rPr lang="en-CA" sz="3600" dirty="0" smtClean="0"/>
              <a:t> </a:t>
            </a:r>
            <a:r>
              <a:rPr lang="en-CA" sz="3600" dirty="0" err="1" smtClean="0"/>
              <a:t>chaîne</a:t>
            </a:r>
            <a:r>
              <a:rPr lang="en-CA" sz="3600" dirty="0" smtClean="0"/>
              <a:t> </a:t>
            </a:r>
            <a:r>
              <a:rPr lang="en-CA" sz="3600" dirty="0" err="1" smtClean="0"/>
              <a:t>d'héritage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4740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dirty="0" smtClean="0"/>
              <a:t>Résumé:</a:t>
            </a:r>
          </a:p>
          <a:p>
            <a:pPr marL="0" indent="0">
              <a:buNone/>
            </a:pPr>
            <a:r>
              <a:rPr lang="en-CA" sz="2400" b="1" dirty="0"/>
              <a:t>new </a:t>
            </a:r>
            <a:r>
              <a:rPr lang="en-CA" sz="2400" b="1" dirty="0" smtClean="0"/>
              <a:t>X()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presque</a:t>
            </a:r>
            <a:r>
              <a:rPr lang="en-CA" sz="2400" dirty="0" smtClean="0"/>
              <a:t> la </a:t>
            </a:r>
            <a:r>
              <a:rPr lang="en-CA" sz="2400" dirty="0" err="1" smtClean="0"/>
              <a:t>même</a:t>
            </a:r>
            <a:r>
              <a:rPr lang="en-CA" sz="2400" dirty="0" smtClean="0"/>
              <a:t> chose que </a:t>
            </a:r>
            <a:r>
              <a:rPr lang="en-CA" sz="2400" b="1" dirty="0" err="1" smtClean="0"/>
              <a:t>Object.create</a:t>
            </a:r>
            <a:r>
              <a:rPr lang="en-CA" sz="2400" b="1" dirty="0" smtClean="0"/>
              <a:t>(</a:t>
            </a:r>
            <a:r>
              <a:rPr lang="en-CA" sz="2400" b="1" dirty="0" err="1" smtClean="0"/>
              <a:t>X.prototype</a:t>
            </a:r>
            <a:r>
              <a:rPr lang="en-CA" sz="2400" b="1" dirty="0"/>
              <a:t>)</a:t>
            </a:r>
            <a:r>
              <a:rPr lang="en-CA" sz="2400" dirty="0"/>
              <a:t>, </a:t>
            </a:r>
            <a:r>
              <a:rPr lang="en-CA" sz="2400" dirty="0" err="1" smtClean="0"/>
              <a:t>sauf</a:t>
            </a:r>
            <a:r>
              <a:rPr lang="en-CA" sz="2400" dirty="0" smtClean="0"/>
              <a:t> que </a:t>
            </a:r>
            <a:r>
              <a:rPr lang="en-CA" sz="2400" b="1" dirty="0" smtClean="0"/>
              <a:t>new X()</a:t>
            </a:r>
            <a:r>
              <a:rPr lang="en-CA" sz="2400" dirty="0" smtClean="0"/>
              <a:t> </a:t>
            </a:r>
            <a:r>
              <a:rPr lang="en-CA" sz="2400" dirty="0" err="1" smtClean="0"/>
              <a:t>va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 smtClean="0"/>
              <a:t> </a:t>
            </a:r>
            <a:r>
              <a:rPr lang="en-CA" sz="2400" dirty="0" err="1" smtClean="0"/>
              <a:t>exécuter</a:t>
            </a:r>
            <a:r>
              <a:rPr lang="en-CA" sz="2400" dirty="0" smtClean="0"/>
              <a:t> le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</a:t>
            </a:r>
            <a:r>
              <a:rPr lang="en-CA" sz="2400" b="1" dirty="0" smtClean="0"/>
              <a:t>X()</a:t>
            </a:r>
            <a:r>
              <a:rPr lang="en-CA" sz="2400" dirty="0" smtClean="0"/>
              <a:t> (et donner la chance au </a:t>
            </a:r>
            <a:r>
              <a:rPr lang="en-CA" sz="2400" dirty="0" err="1" smtClean="0"/>
              <a:t>constructeur</a:t>
            </a:r>
            <a:r>
              <a:rPr lang="en-CA" sz="2400" dirty="0" smtClean="0"/>
              <a:t> de </a:t>
            </a:r>
            <a:r>
              <a:rPr lang="en-CA" sz="2400" dirty="0" err="1" smtClean="0"/>
              <a:t>retourner</a:t>
            </a:r>
            <a:r>
              <a:rPr lang="en-CA" sz="2400" dirty="0" smtClean="0"/>
              <a:t> </a:t>
            </a:r>
            <a:r>
              <a:rPr lang="en-CA" sz="2400" dirty="0" err="1" smtClean="0"/>
              <a:t>quelque</a:t>
            </a:r>
            <a:r>
              <a:rPr lang="en-CA" sz="2400" smtClean="0"/>
              <a:t> chose de </a:t>
            </a:r>
            <a:r>
              <a:rPr lang="en-CA" sz="2400" dirty="0" err="1" smtClean="0"/>
              <a:t>différent</a:t>
            </a:r>
            <a:r>
              <a:rPr lang="en-CA" sz="2400" dirty="0" smtClean="0"/>
              <a:t> que le </a:t>
            </a:r>
            <a:r>
              <a:rPr lang="en-CA" sz="2400" dirty="0" err="1" smtClean="0"/>
              <a:t>nouvel</a:t>
            </a:r>
            <a:r>
              <a:rPr lang="en-CA" sz="2400" dirty="0" smtClean="0"/>
              <a:t> objet)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/>
              <a:t>new </a:t>
            </a:r>
            <a:r>
              <a:rPr lang="en-CA" sz="2400" b="1" dirty="0" smtClean="0"/>
              <a:t>Foo()</a:t>
            </a:r>
            <a:r>
              <a:rPr lang="en-CA" sz="2400" dirty="0" smtClean="0"/>
              <a:t> fait </a:t>
            </a:r>
            <a:r>
              <a:rPr lang="en-CA" sz="2400" dirty="0" err="1" smtClean="0"/>
              <a:t>ceci</a:t>
            </a:r>
            <a:r>
              <a:rPr lang="en-CA" sz="2400" dirty="0" smtClean="0"/>
              <a:t> :</a:t>
            </a:r>
            <a:endParaRPr lang="en-CA" sz="2400" dirty="0"/>
          </a:p>
          <a:p>
            <a:r>
              <a:rPr lang="en-CA" sz="2400" dirty="0" err="1" smtClean="0"/>
              <a:t>créer</a:t>
            </a:r>
            <a:r>
              <a:rPr lang="en-CA" sz="2400" dirty="0" smtClean="0"/>
              <a:t> un </a:t>
            </a:r>
            <a:r>
              <a:rPr lang="en-CA" sz="2400" dirty="0" err="1" smtClean="0"/>
              <a:t>nouvel</a:t>
            </a:r>
            <a:r>
              <a:rPr lang="en-CA" sz="2400" dirty="0" smtClean="0"/>
              <a:t> objet </a:t>
            </a:r>
            <a:r>
              <a:rPr lang="en-CA" sz="2400" b="1" dirty="0" smtClean="0"/>
              <a:t>f</a:t>
            </a:r>
            <a:endParaRPr lang="en-CA" sz="2400" b="1" dirty="0"/>
          </a:p>
          <a:p>
            <a:r>
              <a:rPr lang="en-CA" sz="2400" b="1" dirty="0" err="1" smtClean="0"/>
              <a:t>f.__</a:t>
            </a:r>
            <a:r>
              <a:rPr lang="en-CA" sz="2400" b="1" dirty="0" err="1"/>
              <a:t>proto</a:t>
            </a:r>
            <a:r>
              <a:rPr lang="en-CA" sz="2400" b="1" dirty="0"/>
              <a:t>__ = </a:t>
            </a:r>
            <a:r>
              <a:rPr lang="en-CA" sz="2400" b="1" dirty="0" err="1" smtClean="0"/>
              <a:t>Foo.prototype</a:t>
            </a:r>
            <a:r>
              <a:rPr lang="en-CA" sz="2400" b="1" dirty="0"/>
              <a:t>;</a:t>
            </a:r>
          </a:p>
          <a:p>
            <a:r>
              <a:rPr lang="en-CA" sz="2400" b="1" dirty="0" smtClean="0"/>
              <a:t>return </a:t>
            </a:r>
            <a:r>
              <a:rPr lang="en-CA" sz="2400" b="1" dirty="0" err="1" smtClean="0"/>
              <a:t>Foo.call</a:t>
            </a:r>
            <a:r>
              <a:rPr lang="en-CA" sz="2400" b="1" dirty="0" smtClean="0"/>
              <a:t>(f) </a:t>
            </a:r>
            <a:r>
              <a:rPr lang="en-CA" sz="2400" b="1" dirty="0"/>
              <a:t>|| </a:t>
            </a:r>
            <a:r>
              <a:rPr lang="en-CA" sz="2400" b="1" dirty="0" smtClean="0"/>
              <a:t>f;</a:t>
            </a:r>
            <a:r>
              <a:rPr lang="en-CA" sz="2400" dirty="0" smtClean="0"/>
              <a:t> </a:t>
            </a:r>
            <a:r>
              <a:rPr lang="en-CA" sz="2400" dirty="0"/>
              <a:t>// </a:t>
            </a:r>
            <a:r>
              <a:rPr lang="en-CA" sz="2400" dirty="0" err="1" smtClean="0"/>
              <a:t>normalement</a:t>
            </a:r>
            <a:r>
              <a:rPr lang="en-CA" sz="2400" dirty="0" smtClean="0"/>
              <a:t>, </a:t>
            </a:r>
            <a:r>
              <a:rPr lang="en-CA" sz="2400" dirty="0" err="1" smtClean="0"/>
              <a:t>c'est</a:t>
            </a:r>
            <a:r>
              <a:rPr lang="en-CA" sz="2400" dirty="0" smtClean="0"/>
              <a:t> </a:t>
            </a:r>
            <a:r>
              <a:rPr lang="en-CA" sz="2400" b="1" dirty="0" smtClean="0"/>
              <a:t>f</a:t>
            </a:r>
            <a:r>
              <a:rPr lang="en-CA" sz="2400" dirty="0" smtClean="0"/>
              <a:t> qui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dirty="0" err="1" smtClean="0"/>
              <a:t>retourné</a:t>
            </a:r>
            <a:r>
              <a:rPr lang="en-CA" sz="2400" dirty="0" smtClean="0"/>
              <a:t>, </a:t>
            </a:r>
            <a:r>
              <a:rPr lang="en-CA" sz="2400" dirty="0" err="1" smtClean="0"/>
              <a:t>mais</a:t>
            </a:r>
            <a:r>
              <a:rPr lang="en-CA" sz="2400" dirty="0" smtClean="0"/>
              <a:t> </a:t>
            </a:r>
            <a:r>
              <a:rPr lang="en-CA" sz="2400" b="1" dirty="0" smtClean="0"/>
              <a:t>Foo()</a:t>
            </a:r>
            <a:r>
              <a:rPr lang="en-CA" sz="2400" dirty="0" smtClean="0"/>
              <a:t> </a:t>
            </a:r>
            <a:r>
              <a:rPr lang="en-CA" sz="2400" dirty="0" err="1" smtClean="0"/>
              <a:t>pourrait</a:t>
            </a:r>
            <a:r>
              <a:rPr lang="en-CA" sz="2400" dirty="0" smtClean="0"/>
              <a:t> </a:t>
            </a:r>
            <a:r>
              <a:rPr lang="en-CA" sz="2400" dirty="0" err="1" smtClean="0"/>
              <a:t>retourner</a:t>
            </a:r>
            <a:r>
              <a:rPr lang="en-CA" sz="2400" dirty="0" smtClean="0"/>
              <a:t> </a:t>
            </a:r>
            <a:r>
              <a:rPr lang="en-CA" sz="2400" dirty="0" err="1" smtClean="0"/>
              <a:t>quelque</a:t>
            </a:r>
            <a:r>
              <a:rPr lang="en-CA" sz="2400" dirty="0" smtClean="0"/>
              <a:t> chose de </a:t>
            </a:r>
            <a:r>
              <a:rPr lang="en-CA" sz="2400" dirty="0" err="1" smtClean="0"/>
              <a:t>différent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b="1" dirty="0" err="1"/>
              <a:t>Object.create</a:t>
            </a:r>
            <a:r>
              <a:rPr lang="en-CA" sz="2400" b="1" dirty="0"/>
              <a:t>( </a:t>
            </a:r>
            <a:r>
              <a:rPr lang="en-CA" sz="2400" b="1" dirty="0" err="1" smtClean="0"/>
              <a:t>Foo.prototype</a:t>
            </a:r>
            <a:r>
              <a:rPr lang="en-CA" sz="2400" b="1" dirty="0" smtClean="0"/>
              <a:t> </a:t>
            </a:r>
            <a:r>
              <a:rPr lang="en-CA" sz="2400" b="1" dirty="0"/>
              <a:t>)</a:t>
            </a:r>
            <a:r>
              <a:rPr lang="en-CA" sz="2400" dirty="0"/>
              <a:t> </a:t>
            </a:r>
            <a:r>
              <a:rPr lang="en-CA" sz="2400" dirty="0" smtClean="0"/>
              <a:t>fait </a:t>
            </a:r>
            <a:r>
              <a:rPr lang="en-CA" sz="2400" dirty="0" err="1" smtClean="0"/>
              <a:t>ceci</a:t>
            </a:r>
            <a:r>
              <a:rPr lang="en-CA" sz="2400" dirty="0" smtClean="0"/>
              <a:t> :</a:t>
            </a:r>
            <a:endParaRPr lang="en-CA" sz="2400" dirty="0"/>
          </a:p>
          <a:p>
            <a:r>
              <a:rPr lang="en-CA" sz="2400" dirty="0" err="1" smtClean="0"/>
              <a:t>créer</a:t>
            </a:r>
            <a:r>
              <a:rPr lang="en-CA" sz="2400" dirty="0" smtClean="0"/>
              <a:t> un </a:t>
            </a:r>
            <a:r>
              <a:rPr lang="en-CA" sz="2400" dirty="0" err="1" smtClean="0"/>
              <a:t>nouvel</a:t>
            </a:r>
            <a:r>
              <a:rPr lang="en-CA" sz="2400" dirty="0" smtClean="0"/>
              <a:t> objet </a:t>
            </a:r>
            <a:r>
              <a:rPr lang="en-CA" sz="2400" b="1" dirty="0" smtClean="0"/>
              <a:t>f</a:t>
            </a:r>
            <a:endParaRPr lang="en-CA" sz="2400" b="1" dirty="0"/>
          </a:p>
          <a:p>
            <a:r>
              <a:rPr lang="en-CA" sz="2400" b="1" dirty="0" err="1" smtClean="0"/>
              <a:t>f.__</a:t>
            </a:r>
            <a:r>
              <a:rPr lang="en-CA" sz="2400" b="1" dirty="0" err="1"/>
              <a:t>proto</a:t>
            </a:r>
            <a:r>
              <a:rPr lang="en-CA" sz="2400" b="1" dirty="0"/>
              <a:t>__ = </a:t>
            </a:r>
            <a:r>
              <a:rPr lang="en-CA" sz="2400" b="1" dirty="0" err="1" smtClean="0"/>
              <a:t>Foo.prototype</a:t>
            </a:r>
            <a:r>
              <a:rPr lang="en-CA" sz="2400" b="1" dirty="0"/>
              <a:t>;</a:t>
            </a:r>
          </a:p>
          <a:p>
            <a:r>
              <a:rPr lang="en-CA" sz="2400" b="1" dirty="0" smtClean="0"/>
              <a:t>return </a:t>
            </a:r>
            <a:r>
              <a:rPr lang="en-CA" sz="2400" b="1" dirty="0"/>
              <a:t>f</a:t>
            </a:r>
            <a:r>
              <a:rPr lang="en-CA" sz="2400" b="1" dirty="0" smtClean="0"/>
              <a:t>;</a:t>
            </a:r>
            <a:endParaRPr lang="en-CA" sz="2400" b="1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>
                <a:hlinkClick r:id="rId2"/>
              </a:rPr>
              <a:t>http://</a:t>
            </a:r>
            <a:r>
              <a:rPr lang="en-CA" sz="2400" dirty="0" smtClean="0">
                <a:hlinkClick r:id="rId2"/>
              </a:rPr>
              <a:t>stackoverflow.com/questions/4166616/understanding-the-difference-between-object-create-and-new-somefunction</a:t>
            </a:r>
            <a:r>
              <a:rPr lang="en-CA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93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90"/>
            <a:ext cx="11277600" cy="67333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400" dirty="0" err="1" smtClean="0"/>
              <a:t>Astuce</a:t>
            </a:r>
            <a:r>
              <a:rPr lang="en-CA" sz="2400" dirty="0"/>
              <a:t> </a:t>
            </a:r>
            <a:r>
              <a:rPr lang="en-CA" sz="2400" dirty="0" err="1" smtClean="0"/>
              <a:t>avancée</a:t>
            </a:r>
            <a:r>
              <a:rPr lang="en-CA" sz="2400" dirty="0" smtClean="0"/>
              <a:t> :</a:t>
            </a:r>
          </a:p>
          <a:p>
            <a:pPr marL="0" indent="0">
              <a:buNone/>
            </a:pPr>
            <a:r>
              <a:rPr lang="en-CA" sz="2400" dirty="0"/>
              <a:t>5</a:t>
            </a:r>
            <a:r>
              <a:rPr lang="en-CA" sz="2400" dirty="0" smtClean="0"/>
              <a:t>.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autre</a:t>
            </a:r>
            <a:r>
              <a:rPr lang="en-CA" sz="2400" dirty="0"/>
              <a:t> </a:t>
            </a:r>
            <a:r>
              <a:rPr lang="en-CA" sz="2400" dirty="0" err="1" smtClean="0"/>
              <a:t>façon</a:t>
            </a:r>
            <a:r>
              <a:rPr lang="en-CA" sz="2400" dirty="0" smtClean="0"/>
              <a:t> </a:t>
            </a:r>
            <a:r>
              <a:rPr lang="en-CA" sz="2400" dirty="0"/>
              <a:t>de </a:t>
            </a:r>
            <a:r>
              <a:rPr lang="en-CA" sz="2400" dirty="0" err="1" smtClean="0"/>
              <a:t>définir</a:t>
            </a:r>
            <a:r>
              <a:rPr lang="en-CA" sz="2400" dirty="0" smtClean="0"/>
              <a:t> </a:t>
            </a:r>
            <a:r>
              <a:rPr lang="en-CA" sz="2400" dirty="0" err="1" smtClean="0"/>
              <a:t>seulement</a:t>
            </a:r>
            <a:r>
              <a:rPr lang="en-CA" sz="2400" dirty="0" smtClean="0"/>
              <a:t> </a:t>
            </a:r>
            <a:r>
              <a:rPr lang="en-CA" sz="2400" i="1" dirty="0" err="1" smtClean="0"/>
              <a:t>une</a:t>
            </a:r>
            <a:r>
              <a:rPr lang="en-CA" sz="2400" dirty="0" smtClean="0"/>
              <a:t> instance d'un objet (</a:t>
            </a:r>
            <a:r>
              <a:rPr lang="en-CA" sz="2400" dirty="0" err="1" smtClean="0"/>
              <a:t>comme</a:t>
            </a:r>
            <a:r>
              <a:rPr lang="en-CA" sz="2400" dirty="0" smtClean="0"/>
              <a:t> un singleton),</a:t>
            </a:r>
            <a:br>
              <a:rPr lang="en-CA" sz="2400" dirty="0" smtClean="0"/>
            </a:br>
            <a:r>
              <a:rPr lang="en-CA" sz="2400" dirty="0" err="1" smtClean="0"/>
              <a:t>permettant</a:t>
            </a:r>
            <a:r>
              <a:rPr lang="en-CA" sz="2400" dirty="0" smtClean="0"/>
              <a:t> de </a:t>
            </a:r>
            <a:r>
              <a:rPr lang="en-CA" sz="2400" dirty="0" err="1" smtClean="0"/>
              <a:t>garder</a:t>
            </a:r>
            <a:r>
              <a:rPr lang="en-CA" sz="2400" dirty="0" smtClean="0"/>
              <a:t> </a:t>
            </a:r>
            <a:r>
              <a:rPr lang="en-CA" sz="2400" dirty="0" err="1" smtClean="0"/>
              <a:t>certains</a:t>
            </a:r>
            <a:r>
              <a:rPr lang="en-CA" sz="2400" dirty="0" smtClean="0"/>
              <a:t> </a:t>
            </a:r>
            <a:r>
              <a:rPr lang="en-CA" sz="2400" dirty="0" err="1" smtClean="0"/>
              <a:t>membres</a:t>
            </a:r>
            <a:r>
              <a:rPr lang="en-CA" sz="2400" dirty="0"/>
              <a:t> </a:t>
            </a:r>
            <a:r>
              <a:rPr lang="en-CA" sz="2400" b="1" dirty="0" err="1" smtClean="0"/>
              <a:t>privés</a:t>
            </a:r>
            <a:r>
              <a:rPr lang="en-CA" sz="2400" dirty="0" smtClean="0"/>
              <a:t> :</a:t>
            </a:r>
          </a:p>
          <a:p>
            <a:pPr marL="0" indent="0">
              <a:buNone/>
            </a:pPr>
            <a:r>
              <a:rPr lang="en-CA" sz="2400" dirty="0" err="1"/>
              <a:t>var</a:t>
            </a:r>
            <a:r>
              <a:rPr lang="en-CA" sz="2400" dirty="0"/>
              <a:t> </a:t>
            </a:r>
            <a:r>
              <a:rPr lang="en-CA" sz="2400" dirty="0" err="1"/>
              <a:t>videoGameBoss</a:t>
            </a:r>
            <a:r>
              <a:rPr lang="en-CA" sz="2400" dirty="0"/>
              <a:t> = (function</a:t>
            </a:r>
            <a:r>
              <a:rPr lang="en-CA" sz="2400" dirty="0" smtClean="0"/>
              <a:t>(){</a:t>
            </a:r>
          </a:p>
          <a:p>
            <a:pPr marL="0" indent="0">
              <a:buNone/>
            </a:pPr>
            <a:r>
              <a:rPr lang="en-CA" sz="2400" dirty="0" smtClean="0"/>
              <a:t>   </a:t>
            </a:r>
            <a:r>
              <a:rPr lang="en-CA" sz="2400" dirty="0" err="1" smtClean="0"/>
              <a:t>var</a:t>
            </a:r>
            <a:r>
              <a:rPr lang="en-CA" sz="2400" dirty="0" smtClean="0"/>
              <a:t> strength = 1000;   </a:t>
            </a:r>
            <a:r>
              <a:rPr lang="en-CA" sz="2400" dirty="0"/>
              <a:t>// </a:t>
            </a:r>
            <a:r>
              <a:rPr lang="en-CA" sz="2400" dirty="0" err="1"/>
              <a:t>privé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</a:t>
            </a:r>
            <a:r>
              <a:rPr lang="en-CA" sz="2400" dirty="0" err="1" smtClean="0"/>
              <a:t>var</a:t>
            </a:r>
            <a:r>
              <a:rPr lang="en-CA" sz="2400" dirty="0" smtClean="0"/>
              <a:t> life = 100;</a:t>
            </a:r>
            <a:r>
              <a:rPr lang="en-CA" sz="2400" dirty="0"/>
              <a:t> // </a:t>
            </a:r>
            <a:r>
              <a:rPr lang="en-CA" sz="2400" dirty="0" err="1"/>
              <a:t>privé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</a:t>
            </a: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isAlive</a:t>
            </a:r>
            <a:r>
              <a:rPr lang="en-CA" sz="2400" dirty="0" smtClean="0"/>
              <a:t> = true;</a:t>
            </a:r>
            <a:r>
              <a:rPr lang="en-CA" sz="2400" dirty="0"/>
              <a:t> // </a:t>
            </a:r>
            <a:r>
              <a:rPr lang="en-CA" sz="2400" dirty="0" err="1"/>
              <a:t>privé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</a:t>
            </a: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sufferDamage</a:t>
            </a:r>
            <a:r>
              <a:rPr lang="en-CA" sz="2400" dirty="0"/>
              <a:t> = function</a:t>
            </a:r>
            <a:r>
              <a:rPr lang="en-CA" sz="2400" dirty="0" smtClean="0"/>
              <a:t>(){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</a:t>
            </a:r>
            <a:r>
              <a:rPr lang="en-CA" sz="2400" dirty="0"/>
              <a:t>life -= 5</a:t>
            </a:r>
            <a:r>
              <a:rPr lang="en-CA" sz="2400" dirty="0" smtClean="0"/>
              <a:t>;   // </a:t>
            </a:r>
            <a:r>
              <a:rPr lang="en-CA" sz="2400" dirty="0" err="1" smtClean="0"/>
              <a:t>notez</a:t>
            </a:r>
            <a:r>
              <a:rPr lang="en-CA" sz="2400" dirty="0" smtClean="0"/>
              <a:t> </a:t>
            </a:r>
            <a:r>
              <a:rPr lang="en-CA" sz="2400" dirty="0" err="1" smtClean="0"/>
              <a:t>bien</a:t>
            </a:r>
            <a:r>
              <a:rPr lang="en-CA" sz="2400" dirty="0" smtClean="0"/>
              <a:t>: on </a:t>
            </a:r>
            <a:r>
              <a:rPr lang="en-CA" sz="2400" dirty="0" err="1" smtClean="0"/>
              <a:t>n'a</a:t>
            </a:r>
            <a:r>
              <a:rPr lang="en-CA" sz="2400" dirty="0" smtClean="0"/>
              <a:t> pas </a:t>
            </a:r>
            <a:r>
              <a:rPr lang="en-CA" sz="2400" dirty="0" err="1" smtClean="0"/>
              <a:t>besoin</a:t>
            </a:r>
            <a:r>
              <a:rPr lang="en-CA" sz="2400" dirty="0"/>
              <a:t> </a:t>
            </a:r>
            <a:r>
              <a:rPr lang="en-CA" sz="2400" dirty="0" err="1" smtClean="0"/>
              <a:t>d'écrire</a:t>
            </a:r>
            <a:r>
              <a:rPr lang="en-CA" sz="2400" dirty="0" smtClean="0"/>
              <a:t> "</a:t>
            </a:r>
            <a:r>
              <a:rPr lang="en-CA" sz="2400" dirty="0" err="1" smtClean="0"/>
              <a:t>this.life</a:t>
            </a:r>
            <a:r>
              <a:rPr lang="en-CA" sz="2400" dirty="0" smtClean="0"/>
              <a:t> ..."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   if ( life </a:t>
            </a:r>
            <a:r>
              <a:rPr lang="en-CA" sz="2400" dirty="0"/>
              <a:t>&lt;= 0 </a:t>
            </a:r>
            <a:r>
              <a:rPr lang="en-CA" sz="2400" dirty="0" smtClean="0"/>
              <a:t>) </a:t>
            </a:r>
            <a:r>
              <a:rPr lang="en-CA" sz="2400" dirty="0" err="1" smtClean="0"/>
              <a:t>isAlive</a:t>
            </a:r>
            <a:r>
              <a:rPr lang="en-CA" sz="2400" dirty="0" smtClean="0"/>
              <a:t> </a:t>
            </a:r>
            <a:r>
              <a:rPr lang="en-CA" sz="2400" dirty="0"/>
              <a:t>= false;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};</a:t>
            </a:r>
          </a:p>
          <a:p>
            <a:pPr marL="0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</a:t>
            </a: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 err="1" smtClean="0"/>
              <a:t>isDead</a:t>
            </a:r>
            <a:r>
              <a:rPr lang="en-CA" sz="2400" dirty="0" smtClean="0"/>
              <a:t> = function() { return ! </a:t>
            </a:r>
            <a:r>
              <a:rPr lang="en-CA" sz="2400" dirty="0" err="1" smtClean="0"/>
              <a:t>isAlive</a:t>
            </a:r>
            <a:r>
              <a:rPr lang="en-CA" sz="2400" dirty="0" smtClean="0"/>
              <a:t>; };</a:t>
            </a:r>
          </a:p>
          <a:p>
            <a:pPr marL="0" indent="0">
              <a:buNone/>
            </a:pPr>
            <a:r>
              <a:rPr lang="en-CA" sz="2400" dirty="0" smtClean="0"/>
              <a:t>   // return a dictionary exposing everything that should be public</a:t>
            </a:r>
          </a:p>
          <a:p>
            <a:pPr marL="0" indent="0">
              <a:buNone/>
            </a:pPr>
            <a:r>
              <a:rPr lang="en-CA" sz="2400" dirty="0" smtClean="0"/>
              <a:t>   </a:t>
            </a:r>
            <a:r>
              <a:rPr lang="en-CA" sz="2400" dirty="0"/>
              <a:t>return </a:t>
            </a:r>
            <a:r>
              <a:rPr lang="en-CA" sz="2400" dirty="0" smtClean="0"/>
              <a:t>{ </a:t>
            </a:r>
            <a:r>
              <a:rPr lang="en-CA" sz="2400" dirty="0" err="1" smtClean="0"/>
              <a:t>sufferDamage</a:t>
            </a:r>
            <a:r>
              <a:rPr lang="en-CA" sz="2400" dirty="0" smtClean="0"/>
              <a:t> : </a:t>
            </a:r>
            <a:r>
              <a:rPr lang="en-CA" sz="2400" dirty="0" err="1"/>
              <a:t>sufferDamage</a:t>
            </a:r>
            <a:r>
              <a:rPr lang="en-CA" sz="2400" dirty="0" smtClean="0"/>
              <a:t>, </a:t>
            </a:r>
            <a:r>
              <a:rPr lang="en-CA" sz="2400" dirty="0" err="1"/>
              <a:t>isDead</a:t>
            </a:r>
            <a:r>
              <a:rPr lang="en-CA" sz="2400" dirty="0"/>
              <a:t> </a:t>
            </a:r>
            <a:r>
              <a:rPr lang="en-CA" sz="2400" dirty="0" smtClean="0"/>
              <a:t>: </a:t>
            </a:r>
            <a:r>
              <a:rPr lang="en-CA" sz="2400" dirty="0" err="1" smtClean="0"/>
              <a:t>isDead</a:t>
            </a:r>
            <a:r>
              <a:rPr lang="en-CA" sz="2400" dirty="0" smtClean="0"/>
              <a:t> };</a:t>
            </a:r>
          </a:p>
          <a:p>
            <a:pPr marL="0" indent="0">
              <a:buNone/>
            </a:pPr>
            <a:r>
              <a:rPr lang="en-CA" sz="2400" dirty="0" smtClean="0"/>
              <a:t>}());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err="1" smtClean="0"/>
              <a:t>videoGameBoss.sufferDamage</a:t>
            </a:r>
            <a:r>
              <a:rPr lang="en-CA" sz="2400" dirty="0" smtClean="0"/>
              <a:t>();</a:t>
            </a:r>
          </a:p>
          <a:p>
            <a:pPr marL="0" indent="0">
              <a:buNone/>
            </a:pPr>
            <a:r>
              <a:rPr lang="en-CA" sz="2400" dirty="0" smtClean="0"/>
              <a:t>if ( </a:t>
            </a:r>
            <a:r>
              <a:rPr lang="en-CA" sz="2400" dirty="0" err="1" smtClean="0"/>
              <a:t>videoGameBoss.isDead</a:t>
            </a:r>
            <a:r>
              <a:rPr lang="en-CA" sz="2400" dirty="0" smtClean="0"/>
              <a:t>() ) …</a:t>
            </a:r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voir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/>
              <a:t> </a:t>
            </a:r>
            <a:r>
              <a:rPr lang="en-CA" sz="2400" dirty="0">
                <a:hlinkClick r:id="rId2"/>
              </a:rPr>
              <a:t>http://</a:t>
            </a:r>
            <a:r>
              <a:rPr lang="en-CA" sz="2400" dirty="0" smtClean="0">
                <a:hlinkClick r:id="rId2"/>
              </a:rPr>
              <a:t>javascript.crockford.com/private.html</a:t>
            </a:r>
            <a:r>
              <a:rPr lang="en-CA" sz="2400" dirty="0" smtClean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67254" y="1332412"/>
            <a:ext cx="35675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fonction</a:t>
            </a:r>
            <a:r>
              <a:rPr lang="en-CA" dirty="0" smtClean="0"/>
              <a:t> </a:t>
            </a:r>
            <a:r>
              <a:rPr lang="en-CA" dirty="0" err="1" smtClean="0"/>
              <a:t>anonyme</a:t>
            </a:r>
            <a:r>
              <a:rPr lang="en-CA" dirty="0" smtClean="0"/>
              <a:t> qui </a:t>
            </a:r>
            <a:r>
              <a:rPr lang="en-CA" dirty="0" err="1" smtClean="0"/>
              <a:t>est</a:t>
            </a:r>
            <a:r>
              <a:rPr lang="en-CA" dirty="0"/>
              <a:t> </a:t>
            </a:r>
            <a:r>
              <a:rPr lang="en-CA" dirty="0" err="1" smtClean="0"/>
              <a:t>exécutée</a:t>
            </a:r>
            <a:r>
              <a:rPr lang="en-CA" dirty="0" smtClean="0"/>
              <a:t> </a:t>
            </a:r>
            <a:r>
              <a:rPr lang="en-CA" dirty="0" err="1" smtClean="0"/>
              <a:t>seulement</a:t>
            </a:r>
            <a:r>
              <a:rPr lang="en-CA" dirty="0" smtClean="0"/>
              <a:t> 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fois</a:t>
            </a:r>
            <a:r>
              <a:rPr lang="en-CA" dirty="0" smtClean="0"/>
              <a:t> et qui </a:t>
            </a:r>
            <a:r>
              <a:rPr lang="en-CA" dirty="0" err="1" smtClean="0"/>
              <a:t>retourne</a:t>
            </a:r>
            <a:r>
              <a:rPr lang="en-CA" dirty="0" smtClean="0"/>
              <a:t> un </a:t>
            </a:r>
            <a:r>
              <a:rPr lang="en-CA" dirty="0" err="1" smtClean="0"/>
              <a:t>dictionnaire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(c</a:t>
            </a:r>
            <a:r>
              <a:rPr lang="en-CA" dirty="0"/>
              <a:t>.-à-d</a:t>
            </a:r>
            <a:r>
              <a:rPr lang="en-CA" dirty="0" smtClean="0"/>
              <a:t>. un objet) </a:t>
            </a:r>
            <a:r>
              <a:rPr lang="en-CA" dirty="0" err="1" smtClean="0"/>
              <a:t>exposant</a:t>
            </a:r>
            <a:r>
              <a:rPr lang="en-CA" dirty="0" smtClean="0"/>
              <a:t> les </a:t>
            </a:r>
            <a:r>
              <a:rPr lang="en-CA" dirty="0" err="1" smtClean="0"/>
              <a:t>membres</a:t>
            </a:r>
            <a:r>
              <a:rPr lang="en-CA" dirty="0" smtClean="0"/>
              <a:t> publics de la </a:t>
            </a:r>
            <a:r>
              <a:rPr lang="en-CA" dirty="0" err="1" smtClean="0"/>
              <a:t>fonction</a:t>
            </a:r>
            <a:r>
              <a:rPr lang="en-CA" dirty="0" smtClean="0"/>
              <a:t> </a:t>
            </a:r>
            <a:r>
              <a:rPr lang="en-CA" dirty="0" err="1" smtClean="0"/>
              <a:t>anonyme</a:t>
            </a:r>
            <a:endParaRPr lang="en-CA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049488" y="1245327"/>
            <a:ext cx="4117766" cy="287382"/>
          </a:xfrm>
          <a:prstGeom prst="straightConnector1">
            <a:avLst/>
          </a:prstGeom>
          <a:ln w="38100">
            <a:solidFill>
              <a:srgbClr val="00B05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8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495" y="291548"/>
            <a:ext cx="10836965" cy="6142382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Il y a </a:t>
            </a:r>
            <a:r>
              <a:rPr lang="en-CA" dirty="0" err="1" smtClean="0"/>
              <a:t>deux</a:t>
            </a:r>
            <a:r>
              <a:rPr lang="en-CA" dirty="0" smtClean="0"/>
              <a:t> </a:t>
            </a:r>
            <a:r>
              <a:rPr lang="en-CA" dirty="0" err="1" smtClean="0"/>
              <a:t>environnements</a:t>
            </a:r>
            <a:r>
              <a:rPr lang="en-CA" dirty="0" smtClean="0"/>
              <a:t> </a:t>
            </a:r>
            <a:r>
              <a:rPr lang="en-CA" dirty="0" err="1" smtClean="0"/>
              <a:t>d'exécution</a:t>
            </a:r>
            <a:r>
              <a:rPr lang="en-CA" dirty="0" smtClean="0"/>
              <a:t> </a:t>
            </a:r>
            <a:r>
              <a:rPr lang="en-CA" dirty="0" err="1" smtClean="0"/>
              <a:t>typiques</a:t>
            </a:r>
            <a:r>
              <a:rPr lang="en-CA" dirty="0" smtClean="0"/>
              <a:t> pour le JavaScript :</a:t>
            </a:r>
          </a:p>
          <a:p>
            <a:r>
              <a:rPr lang="en-CA" dirty="0" smtClean="0"/>
              <a:t>à </a:t>
            </a:r>
            <a:r>
              <a:rPr lang="en-CA" dirty="0" err="1" smtClean="0"/>
              <a:t>l'intérieur</a:t>
            </a:r>
            <a:r>
              <a:rPr lang="en-CA" dirty="0" smtClean="0"/>
              <a:t> d'un </a:t>
            </a:r>
            <a:r>
              <a:rPr lang="en-CA" dirty="0" err="1" smtClean="0"/>
              <a:t>fureteur</a:t>
            </a:r>
            <a:r>
              <a:rPr lang="en-CA" dirty="0" smtClean="0"/>
              <a:t> web</a:t>
            </a:r>
          </a:p>
          <a:p>
            <a:pPr lvl="1"/>
            <a:r>
              <a:rPr lang="en-CA" dirty="0" smtClean="0"/>
              <a:t>Je </a:t>
            </a:r>
            <a:r>
              <a:rPr lang="en-CA" dirty="0" err="1" smtClean="0"/>
              <a:t>conseille</a:t>
            </a:r>
            <a:r>
              <a:rPr lang="en-CA" dirty="0" smtClean="0"/>
              <a:t> de tester </a:t>
            </a:r>
            <a:r>
              <a:rPr lang="en-CA" dirty="0" err="1" smtClean="0"/>
              <a:t>votre</a:t>
            </a:r>
            <a:r>
              <a:rPr lang="en-CA" dirty="0" smtClean="0"/>
              <a:t> code au </a:t>
            </a:r>
            <a:r>
              <a:rPr lang="en-CA" dirty="0" err="1" smtClean="0"/>
              <a:t>moins</a:t>
            </a:r>
            <a:r>
              <a:rPr lang="en-CA" dirty="0" smtClean="0"/>
              <a:t> sur Chrome, qui </a:t>
            </a:r>
            <a:r>
              <a:rPr lang="en-CA" dirty="0" err="1" smtClean="0"/>
              <a:t>constitue</a:t>
            </a:r>
            <a:r>
              <a:rPr lang="en-CA" dirty="0" smtClean="0"/>
              <a:t> &gt; 60% de </a:t>
            </a:r>
            <a:r>
              <a:rPr lang="en-CA" dirty="0" err="1" smtClean="0"/>
              <a:t>l'utilisation</a:t>
            </a:r>
            <a:r>
              <a:rPr lang="en-CA" dirty="0" smtClean="0"/>
              <a:t> des </a:t>
            </a:r>
            <a:r>
              <a:rPr lang="en-CA" dirty="0" err="1" smtClean="0"/>
              <a:t>fureteurs</a:t>
            </a:r>
            <a:r>
              <a:rPr lang="en-CA" dirty="0" smtClean="0"/>
              <a:t> desktop </a:t>
            </a:r>
            <a:r>
              <a:rPr lang="en-CA" dirty="0" err="1" smtClean="0"/>
              <a:t>en</a:t>
            </a:r>
            <a:r>
              <a:rPr lang="en-CA" dirty="0"/>
              <a:t> </a:t>
            </a:r>
            <a:r>
              <a:rPr lang="en-CA" dirty="0" smtClean="0"/>
              <a:t>2017</a:t>
            </a:r>
            <a:br>
              <a:rPr lang="en-CA" dirty="0" smtClean="0"/>
            </a:br>
            <a:r>
              <a:rPr lang="en-CA" dirty="0" smtClean="0"/>
              <a:t>( </a:t>
            </a:r>
            <a:r>
              <a:rPr lang="en-CA" dirty="0" smtClean="0">
                <a:hlinkClick r:id="rId2"/>
              </a:rPr>
              <a:t>http</a:t>
            </a:r>
            <a:r>
              <a:rPr lang="en-CA" dirty="0">
                <a:hlinkClick r:id="rId2"/>
              </a:rPr>
              <a:t>://</a:t>
            </a:r>
            <a:r>
              <a:rPr lang="en-CA" dirty="0" smtClean="0">
                <a:hlinkClick r:id="rId2"/>
              </a:rPr>
              <a:t>gs.statcounter.com/browser-market-share/desktop/worldwide</a:t>
            </a:r>
            <a:r>
              <a:rPr lang="en-CA" dirty="0" smtClean="0"/>
              <a:t> )</a:t>
            </a:r>
          </a:p>
          <a:p>
            <a:r>
              <a:rPr lang="en-CA" dirty="0" smtClean="0"/>
              <a:t>à </a:t>
            </a:r>
            <a:r>
              <a:rPr lang="en-CA" dirty="0" err="1" smtClean="0"/>
              <a:t>l'intérieur</a:t>
            </a:r>
            <a:r>
              <a:rPr lang="en-CA" dirty="0" smtClean="0"/>
              <a:t> de Node.js, qui </a:t>
            </a:r>
            <a:r>
              <a:rPr lang="en-CA" dirty="0" err="1" smtClean="0"/>
              <a:t>est</a:t>
            </a:r>
            <a:r>
              <a:rPr lang="en-CA" dirty="0" smtClean="0"/>
              <a:t> </a:t>
            </a:r>
            <a:r>
              <a:rPr lang="en-CA" dirty="0" err="1" smtClean="0"/>
              <a:t>souvent</a:t>
            </a:r>
            <a:r>
              <a:rPr lang="en-CA" dirty="0" smtClean="0"/>
              <a:t> </a:t>
            </a:r>
            <a:r>
              <a:rPr lang="en-CA" dirty="0" err="1" smtClean="0"/>
              <a:t>utilisé</a:t>
            </a:r>
            <a:r>
              <a:rPr lang="en-CA" dirty="0" smtClean="0"/>
              <a:t> pour les </a:t>
            </a:r>
            <a:r>
              <a:rPr lang="en-CA" dirty="0" err="1" smtClean="0"/>
              <a:t>logiciels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"back-end"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Node.js et Chrome </a:t>
            </a:r>
            <a:r>
              <a:rPr lang="en-CA" dirty="0" err="1" smtClean="0"/>
              <a:t>utilisent</a:t>
            </a:r>
            <a:r>
              <a:rPr lang="en-CA" dirty="0" smtClean="0"/>
              <a:t> </a:t>
            </a:r>
            <a:r>
              <a:rPr lang="en-CA" dirty="0" err="1" smtClean="0"/>
              <a:t>tous</a:t>
            </a:r>
            <a:r>
              <a:rPr lang="en-CA" dirty="0" smtClean="0"/>
              <a:t> les </a:t>
            </a:r>
            <a:r>
              <a:rPr lang="en-CA" dirty="0" err="1" smtClean="0"/>
              <a:t>deux</a:t>
            </a:r>
            <a:r>
              <a:rPr lang="en-CA" dirty="0" smtClean="0"/>
              <a:t> le </a:t>
            </a:r>
            <a:r>
              <a:rPr lang="en-CA" dirty="0" err="1" smtClean="0"/>
              <a:t>moteur</a:t>
            </a:r>
            <a:r>
              <a:rPr lang="en-CA" dirty="0" smtClean="0"/>
              <a:t> JavaScript "V8" de Google. V8 compile le JavaScript </a:t>
            </a:r>
            <a:r>
              <a:rPr lang="en-CA" dirty="0" err="1" smtClean="0"/>
              <a:t>en</a:t>
            </a:r>
            <a:r>
              <a:rPr lang="en-CA" dirty="0" smtClean="0"/>
              <a:t> l</a:t>
            </a:r>
            <a:r>
              <a:rPr lang="fr-FR" dirty="0" err="1" smtClean="0"/>
              <a:t>angage</a:t>
            </a:r>
            <a:r>
              <a:rPr lang="fr-FR" dirty="0" smtClean="0"/>
              <a:t> machine native </a:t>
            </a:r>
            <a:r>
              <a:rPr lang="en-CA" dirty="0" err="1" smtClean="0"/>
              <a:t>avant</a:t>
            </a:r>
            <a:r>
              <a:rPr lang="en-CA" dirty="0" smtClean="0"/>
              <a:t> de </a:t>
            </a:r>
            <a:r>
              <a:rPr lang="en-CA" dirty="0" err="1" smtClean="0"/>
              <a:t>l'exécuter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7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10"/>
            <a:ext cx="11277600" cy="675409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500"/>
              </a:spcBef>
              <a:buNone/>
            </a:pPr>
            <a:r>
              <a:rPr lang="en-CA" sz="2400" dirty="0" err="1" smtClean="0"/>
              <a:t>Exemple</a:t>
            </a:r>
            <a:r>
              <a:rPr lang="en-CA" sz="2400" dirty="0" smtClean="0"/>
              <a:t> </a:t>
            </a:r>
            <a:r>
              <a:rPr lang="en-CA" sz="2400" dirty="0" err="1" smtClean="0"/>
              <a:t>permettant</a:t>
            </a:r>
            <a:r>
              <a:rPr lang="en-CA" sz="2400" dirty="0"/>
              <a:t> de </a:t>
            </a:r>
            <a:r>
              <a:rPr lang="en-CA" sz="2400" dirty="0" err="1" smtClean="0"/>
              <a:t>détecter</a:t>
            </a:r>
            <a:r>
              <a:rPr lang="en-CA" sz="2400" dirty="0" smtClean="0"/>
              <a:t> </a:t>
            </a:r>
            <a:r>
              <a:rPr lang="en-CA" sz="2400" dirty="0" err="1" smtClean="0"/>
              <a:t>si</a:t>
            </a:r>
            <a:r>
              <a:rPr lang="en-CA" sz="2400" dirty="0" smtClean="0"/>
              <a:t> des variables </a:t>
            </a:r>
            <a:r>
              <a:rPr lang="en-CA" sz="2400" dirty="0" err="1" smtClean="0"/>
              <a:t>ont</a:t>
            </a:r>
            <a:r>
              <a:rPr lang="en-CA" sz="2400" dirty="0"/>
              <a:t> </a:t>
            </a:r>
            <a:r>
              <a:rPr lang="en-CA" sz="2400" dirty="0" err="1" smtClean="0"/>
              <a:t>été</a:t>
            </a:r>
            <a:r>
              <a:rPr lang="en-CA" sz="2400" dirty="0"/>
              <a:t> </a:t>
            </a:r>
            <a:r>
              <a:rPr lang="en-CA" sz="2400" dirty="0" err="1" smtClean="0"/>
              <a:t>rajoutées</a:t>
            </a:r>
            <a:r>
              <a:rPr lang="en-CA" sz="2400" dirty="0" smtClean="0"/>
              <a:t> au scope global :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err="1" smtClean="0"/>
              <a:t>GlobalTester</a:t>
            </a:r>
            <a:r>
              <a:rPr lang="en-CA" sz="2400" dirty="0" smtClean="0"/>
              <a:t> </a:t>
            </a:r>
            <a:r>
              <a:rPr lang="en-CA" sz="2400" dirty="0"/>
              <a:t>= (function(){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</a:t>
            </a: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/>
              <a:t>fields = {};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</a:t>
            </a: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/>
              <a:t>before = function(w){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for </a:t>
            </a:r>
            <a:r>
              <a:rPr lang="en-CA" sz="2400" dirty="0"/>
              <a:t>( </a:t>
            </a:r>
            <a:r>
              <a:rPr lang="en-CA" sz="2400" dirty="0" err="1"/>
              <a:t>var</a:t>
            </a:r>
            <a:r>
              <a:rPr lang="en-CA" sz="2400" dirty="0"/>
              <a:t> field in w 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   fields[field</a:t>
            </a:r>
            <a:r>
              <a:rPr lang="en-CA" sz="2400" dirty="0"/>
              <a:t>] = true;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}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};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</a:t>
            </a:r>
            <a:r>
              <a:rPr lang="en-CA" sz="2400" dirty="0" err="1" smtClean="0"/>
              <a:t>var</a:t>
            </a:r>
            <a:r>
              <a:rPr lang="en-CA" sz="2400" dirty="0" smtClean="0"/>
              <a:t> </a:t>
            </a:r>
            <a:r>
              <a:rPr lang="en-CA" sz="2400" dirty="0"/>
              <a:t>after = function(w){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for </a:t>
            </a:r>
            <a:r>
              <a:rPr lang="en-CA" sz="2400" dirty="0"/>
              <a:t>( </a:t>
            </a:r>
            <a:r>
              <a:rPr lang="en-CA" sz="2400" dirty="0" err="1"/>
              <a:t>var</a:t>
            </a:r>
            <a:r>
              <a:rPr lang="en-CA" sz="2400" dirty="0"/>
              <a:t> field in </a:t>
            </a:r>
            <a:r>
              <a:rPr lang="en-CA" sz="2400" dirty="0" smtClean="0"/>
              <a:t>w ) </a:t>
            </a:r>
            <a:r>
              <a:rPr lang="en-CA" sz="2400" dirty="0"/>
              <a:t>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   if </a:t>
            </a:r>
            <a:r>
              <a:rPr lang="en-CA" sz="2400" dirty="0"/>
              <a:t>( </a:t>
            </a:r>
            <a:r>
              <a:rPr lang="en-CA" sz="2400" dirty="0" smtClean="0"/>
              <a:t>! fields[field] ) </a:t>
            </a:r>
            <a:r>
              <a:rPr lang="en-CA" sz="2400" dirty="0"/>
              <a:t>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      console.log( field </a:t>
            </a:r>
            <a:r>
              <a:rPr lang="en-CA" sz="2400" dirty="0"/>
              <a:t>+ " has been added</a:t>
            </a:r>
            <a:r>
              <a:rPr lang="en-CA" sz="2400" dirty="0" smtClean="0"/>
              <a:t>" );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   }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   }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};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   return </a:t>
            </a:r>
            <a:r>
              <a:rPr lang="en-CA" sz="2400" dirty="0"/>
              <a:t>{before: before, after: after};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/>
              <a:t>}());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err="1" smtClean="0"/>
              <a:t>GlobalTester.before</a:t>
            </a:r>
            <a:r>
              <a:rPr lang="en-CA" sz="2400" dirty="0" smtClean="0"/>
              <a:t>( window );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endParaRPr lang="en-CA" sz="2400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... // </a:t>
            </a:r>
            <a:r>
              <a:rPr lang="en-CA" sz="2400" dirty="0" err="1" smtClean="0"/>
              <a:t>Mettez</a:t>
            </a:r>
            <a:r>
              <a:rPr lang="en-CA" sz="2400" dirty="0" smtClean="0"/>
              <a:t> </a:t>
            </a:r>
            <a:r>
              <a:rPr lang="en-CA" sz="2400" dirty="0" err="1" smtClean="0"/>
              <a:t>autant</a:t>
            </a:r>
            <a:r>
              <a:rPr lang="en-CA" sz="2400" dirty="0" smtClean="0"/>
              <a:t> de code </a:t>
            </a:r>
            <a:r>
              <a:rPr lang="en-CA" sz="2400" dirty="0" err="1" smtClean="0"/>
              <a:t>ici</a:t>
            </a:r>
            <a:r>
              <a:rPr lang="en-CA" sz="2400" dirty="0" smtClean="0"/>
              <a:t> que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voulez</a:t>
            </a:r>
            <a:r>
              <a:rPr lang="en-CA" sz="2400" dirty="0" smtClean="0"/>
              <a:t>. Si </a:t>
            </a:r>
            <a:r>
              <a:rPr lang="en-CA" sz="2400" dirty="0" err="1" smtClean="0"/>
              <a:t>vous</a:t>
            </a:r>
            <a:r>
              <a:rPr lang="en-CA" sz="2400" dirty="0" smtClean="0"/>
              <a:t> </a:t>
            </a:r>
            <a:r>
              <a:rPr lang="en-CA" sz="2400" dirty="0" err="1" smtClean="0"/>
              <a:t>oubliez</a:t>
            </a:r>
            <a:r>
              <a:rPr lang="en-CA" sz="2400" dirty="0"/>
              <a:t> </a:t>
            </a:r>
            <a:r>
              <a:rPr lang="en-CA" sz="2400" dirty="0" smtClean="0"/>
              <a:t>à </a:t>
            </a:r>
            <a:r>
              <a:rPr lang="en-CA" sz="2400" dirty="0" err="1" smtClean="0"/>
              <a:t>quelque</a:t>
            </a:r>
            <a:r>
              <a:rPr lang="en-CA" sz="2400" dirty="0" smtClean="0"/>
              <a:t> part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... // de </a:t>
            </a:r>
            <a:r>
              <a:rPr lang="en-CA" sz="2400" dirty="0" err="1" smtClean="0"/>
              <a:t>mettre</a:t>
            </a:r>
            <a:r>
              <a:rPr lang="en-CA" sz="2400" dirty="0" smtClean="0"/>
              <a:t> "</a:t>
            </a:r>
            <a:r>
              <a:rPr lang="en-CA" sz="2400" dirty="0" err="1" smtClean="0"/>
              <a:t>var</a:t>
            </a:r>
            <a:r>
              <a:rPr lang="en-CA" sz="2400" dirty="0" smtClean="0"/>
              <a:t>" </a:t>
            </a:r>
            <a:r>
              <a:rPr lang="en-CA" sz="2400" dirty="0" err="1" smtClean="0"/>
              <a:t>devant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/>
              <a:t>variable locale, </a:t>
            </a:r>
            <a:r>
              <a:rPr lang="en-CA" sz="2400" dirty="0" err="1" smtClean="0"/>
              <a:t>ça</a:t>
            </a:r>
            <a:r>
              <a:rPr lang="en-CA" sz="2400" dirty="0"/>
              <a:t> sera </a:t>
            </a:r>
            <a:r>
              <a:rPr lang="en-CA" sz="2400" dirty="0" err="1" smtClean="0"/>
              <a:t>détecté</a:t>
            </a:r>
            <a:r>
              <a:rPr lang="en-CA" sz="2400" dirty="0" smtClean="0"/>
              <a:t> par le </a:t>
            </a:r>
            <a:r>
              <a:rPr lang="en-CA" sz="2400" dirty="0" err="1" smtClean="0"/>
              <a:t>GlobalTester</a:t>
            </a:r>
            <a:r>
              <a:rPr lang="en-CA" sz="2400" dirty="0" smtClean="0"/>
              <a:t>.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endParaRPr lang="en-CA" sz="2400" dirty="0" smtClean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console.log</a:t>
            </a:r>
            <a:r>
              <a:rPr lang="en-CA" sz="2400" dirty="0"/>
              <a:t>("Checking for variables that have been added to the global scope...");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err="1"/>
              <a:t>GlobalTester.after</a:t>
            </a:r>
            <a:r>
              <a:rPr lang="en-CA" sz="2400" dirty="0" smtClean="0"/>
              <a:t>( window );</a:t>
            </a:r>
            <a:endParaRPr lang="en-CA" sz="2400" dirty="0"/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/>
              <a:t>console.log("...Check finished.");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CA" sz="2400" dirty="0" smtClean="0"/>
              <a:t>// </a:t>
            </a:r>
            <a:r>
              <a:rPr lang="en-CA" sz="2400" dirty="0" err="1" smtClean="0"/>
              <a:t>voir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/>
              <a:t> </a:t>
            </a:r>
            <a:r>
              <a:rPr lang="en-CA" sz="2400" dirty="0">
                <a:hlinkClick r:id="rId2"/>
              </a:rPr>
              <a:t>http://</a:t>
            </a:r>
            <a:r>
              <a:rPr lang="en-CA" sz="2400" dirty="0" smtClean="0">
                <a:hlinkClick r:id="rId2"/>
              </a:rPr>
              <a:t>stackoverflow.com/questions/14063064/how-to-find-the-global-variables-used-in-my-javascript</a:t>
            </a:r>
            <a:r>
              <a:rPr lang="en-CA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5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112776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Plus </a:t>
            </a:r>
            <a:r>
              <a:rPr lang="en-CA" sz="2400" dirty="0" err="1" smtClean="0"/>
              <a:t>d’informations</a:t>
            </a:r>
            <a:r>
              <a:rPr lang="en-CA" sz="2400" dirty="0" smtClean="0"/>
              <a:t> sur la </a:t>
            </a:r>
            <a:r>
              <a:rPr lang="en-CA" sz="2400" dirty="0" err="1" smtClean="0"/>
              <a:t>programmation</a:t>
            </a:r>
            <a:r>
              <a:rPr lang="en-CA" sz="2400" dirty="0"/>
              <a:t> </a:t>
            </a:r>
            <a:r>
              <a:rPr lang="en-CA" sz="2400" dirty="0" err="1"/>
              <a:t>orienté</a:t>
            </a:r>
            <a:r>
              <a:rPr lang="en-CA" sz="2400" dirty="0"/>
              <a:t> </a:t>
            </a:r>
            <a:r>
              <a:rPr lang="en-CA" sz="2400" dirty="0" smtClean="0"/>
              <a:t>objet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JavaScript:</a:t>
            </a:r>
          </a:p>
          <a:p>
            <a:pPr marL="0" indent="0">
              <a:buNone/>
            </a:pPr>
            <a:r>
              <a:rPr lang="en-CA" sz="2400" dirty="0">
                <a:hlinkClick r:id="rId2"/>
              </a:rPr>
              <a:t>http://</a:t>
            </a:r>
            <a:r>
              <a:rPr lang="en-CA" sz="2400" dirty="0" smtClean="0">
                <a:hlinkClick r:id="rId2"/>
              </a:rPr>
              <a:t>www.htmlgoodies.com/beyond/javascript/object.create-the-new-way-to-create-objects-in-javascript.html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>
                <a:hlinkClick r:id="rId3"/>
              </a:rPr>
              <a:t>http://javascriptissexy.com/oop-in-javascript-what-you-need-to-know/</a:t>
            </a:r>
            <a:r>
              <a:rPr lang="en-CA" sz="2400" dirty="0"/>
              <a:t> </a:t>
            </a:r>
          </a:p>
          <a:p>
            <a:pPr marL="0" indent="0">
              <a:buNone/>
            </a:pPr>
            <a:r>
              <a:rPr lang="en-CA" sz="2400" dirty="0">
                <a:hlinkClick r:id="rId4"/>
              </a:rPr>
              <a:t>http://code.tutsplus.com/tutorials/the-basics-of-object-oriented-javascript--net-7670</a:t>
            </a:r>
            <a:r>
              <a:rPr lang="en-CA" sz="2400" dirty="0"/>
              <a:t>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 smtClean="0"/>
              <a:t>Plus </a:t>
            </a:r>
            <a:r>
              <a:rPr lang="en-CA" sz="2400" dirty="0" err="1" smtClean="0"/>
              <a:t>d'informations</a:t>
            </a:r>
            <a:r>
              <a:rPr lang="en-CA" sz="2400" dirty="0" smtClean="0"/>
              <a:t> sur les </a:t>
            </a:r>
            <a:r>
              <a:rPr lang="en-CA" sz="2400" dirty="0" err="1" smtClean="0"/>
              <a:t>objets</a:t>
            </a:r>
            <a:r>
              <a:rPr lang="en-CA" sz="2400" dirty="0" smtClean="0"/>
              <a:t> </a:t>
            </a:r>
            <a:r>
              <a:rPr lang="en-CA" sz="2400" dirty="0" err="1" smtClean="0"/>
              <a:t>dérivés</a:t>
            </a:r>
            <a:r>
              <a:rPr lang="en-CA" sz="2400" dirty="0" smtClean="0"/>
              <a:t>:</a:t>
            </a:r>
          </a:p>
          <a:p>
            <a:pPr marL="0" indent="0">
              <a:buNone/>
            </a:pPr>
            <a:r>
              <a:rPr lang="en-CA" sz="2400" dirty="0">
                <a:hlinkClick r:id="rId5"/>
              </a:rPr>
              <a:t>http://</a:t>
            </a:r>
            <a:r>
              <a:rPr lang="en-CA" sz="2400" dirty="0" smtClean="0">
                <a:hlinkClick r:id="rId5"/>
              </a:rPr>
              <a:t>javascript.crockford.com/prototypal.html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>
                <a:hlinkClick r:id="rId6"/>
              </a:rPr>
              <a:t>http://</a:t>
            </a:r>
            <a:r>
              <a:rPr lang="en-CA" sz="2400" dirty="0" smtClean="0">
                <a:hlinkClick r:id="rId6"/>
              </a:rPr>
              <a:t>kevinoncode.blogspot.ca/2011/04/understanding-javascript-inheritance.html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>
                <a:hlinkClick r:id="rId7"/>
              </a:rPr>
              <a:t>http://pivotallabs.com/javascript-constructors-prototypes-and-the-new-keyword</a:t>
            </a:r>
            <a:r>
              <a:rPr lang="en-CA" sz="2400" dirty="0" smtClean="0">
                <a:hlinkClick r:id="rId7"/>
              </a:rPr>
              <a:t>/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>
                <a:hlinkClick r:id="rId8"/>
              </a:rPr>
              <a:t>https://</a:t>
            </a:r>
            <a:r>
              <a:rPr lang="en-CA" sz="2400" dirty="0" smtClean="0">
                <a:hlinkClick r:id="rId8"/>
              </a:rPr>
              <a:t>developer.mozilla.org/en/docs/Web/JavaScript/Reference/Global_Objects/Object/create</a:t>
            </a:r>
            <a:r>
              <a:rPr lang="en-CA" sz="2400" dirty="0" smtClean="0"/>
              <a:t> </a:t>
            </a:r>
            <a:endParaRPr lang="en-CA" sz="2400" dirty="0"/>
          </a:p>
          <a:p>
            <a:pPr marL="0" indent="0">
              <a:buNone/>
            </a:pPr>
            <a:endParaRPr lang="en-CA" sz="2400" dirty="0" smtClean="0"/>
          </a:p>
          <a:p>
            <a:pPr marL="0" indent="0">
              <a:buNone/>
            </a:pPr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29338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2657"/>
          </a:xfrm>
        </p:spPr>
        <p:txBody>
          <a:bodyPr/>
          <a:lstStyle/>
          <a:p>
            <a:r>
              <a:rPr lang="en-CA" dirty="0" smtClean="0"/>
              <a:t>Annexe</a:t>
            </a:r>
            <a:r>
              <a:rPr lang="en-CA" dirty="0"/>
              <a:t>: </a:t>
            </a:r>
            <a:r>
              <a:rPr lang="en-CA" dirty="0" err="1" smtClean="0"/>
              <a:t>exemples</a:t>
            </a:r>
            <a:r>
              <a:rPr lang="en-CA" dirty="0" smtClean="0"/>
              <a:t> de </a:t>
            </a:r>
            <a:r>
              <a:rPr lang="en-CA" dirty="0" err="1" smtClean="0"/>
              <a:t>programmation</a:t>
            </a:r>
            <a:r>
              <a:rPr lang="en-CA" dirty="0" smtClean="0"/>
              <a:t> </a:t>
            </a:r>
            <a:r>
              <a:rPr lang="en-CA" dirty="0" err="1" smtClean="0"/>
              <a:t>fonctionnelle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838200" y="4380407"/>
            <a:ext cx="103516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Plus </a:t>
            </a:r>
            <a:r>
              <a:rPr lang="en-CA" sz="2400" dirty="0" err="1" smtClean="0"/>
              <a:t>d’informations</a:t>
            </a:r>
            <a:r>
              <a:rPr lang="en-CA" sz="2400" dirty="0" smtClean="0"/>
              <a:t> et </a:t>
            </a:r>
            <a:r>
              <a:rPr lang="en-CA" sz="2400" dirty="0" err="1" smtClean="0"/>
              <a:t>d’exemples</a:t>
            </a:r>
            <a:r>
              <a:rPr lang="en-CA" sz="2400" dirty="0" smtClean="0"/>
              <a:t> de </a:t>
            </a:r>
            <a:r>
              <a:rPr lang="en-CA" sz="2400" dirty="0" err="1" smtClean="0"/>
              <a:t>programmation</a:t>
            </a:r>
            <a:r>
              <a:rPr lang="en-CA" sz="2400" dirty="0" smtClean="0"/>
              <a:t> </a:t>
            </a:r>
            <a:r>
              <a:rPr lang="en-CA" sz="2400" dirty="0" err="1" smtClean="0"/>
              <a:t>fonctionnelle</a:t>
            </a:r>
            <a:r>
              <a:rPr lang="en-CA" sz="2400" dirty="0" smtClean="0"/>
              <a:t> </a:t>
            </a:r>
            <a:r>
              <a:rPr lang="en-CA" sz="2400" dirty="0" err="1" smtClean="0"/>
              <a:t>en</a:t>
            </a:r>
            <a:r>
              <a:rPr lang="en-CA" sz="2400" dirty="0" smtClean="0"/>
              <a:t> JavaScript :</a:t>
            </a:r>
            <a:br>
              <a:rPr lang="en-CA" sz="2400" dirty="0" smtClean="0"/>
            </a:br>
            <a:r>
              <a:rPr lang="en-CA" sz="2400" dirty="0" smtClean="0">
                <a:hlinkClick r:id="rId2"/>
              </a:rPr>
              <a:t>https</a:t>
            </a:r>
            <a:r>
              <a:rPr lang="en-CA" sz="2400" dirty="0">
                <a:hlinkClick r:id="rId2"/>
              </a:rPr>
              <a:t>://</a:t>
            </a:r>
            <a:r>
              <a:rPr lang="en-CA" sz="2400" dirty="0" smtClean="0">
                <a:hlinkClick r:id="rId2"/>
              </a:rPr>
              <a:t>www.youtube.com/watch?v=e-5obm1G_FY&amp;t=5m2s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 err="1"/>
              <a:t>Anjana</a:t>
            </a:r>
            <a:r>
              <a:rPr lang="en-CA" sz="2400" dirty="0"/>
              <a:t> </a:t>
            </a:r>
            <a:r>
              <a:rPr lang="en-CA" sz="2400" dirty="0" err="1"/>
              <a:t>Vakil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230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Exemples</a:t>
            </a:r>
            <a:r>
              <a:rPr lang="en-CA" dirty="0" smtClean="0"/>
              <a:t> de </a:t>
            </a:r>
            <a:r>
              <a:rPr lang="en-CA" dirty="0" err="1" smtClean="0"/>
              <a:t>programmation</a:t>
            </a:r>
            <a:r>
              <a:rPr lang="en-CA" dirty="0" smtClean="0"/>
              <a:t> </a:t>
            </a:r>
            <a:r>
              <a:rPr lang="en-CA" dirty="0" err="1" smtClean="0"/>
              <a:t>fonctionnelle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66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array1 </a:t>
            </a:r>
            <a:r>
              <a:rPr lang="en-CA" dirty="0"/>
              <a:t>= ["</a:t>
            </a:r>
            <a:r>
              <a:rPr lang="en-CA" dirty="0" err="1"/>
              <a:t>chien</a:t>
            </a:r>
            <a:r>
              <a:rPr lang="en-CA" dirty="0"/>
              <a:t>","chat","cheval","</a:t>
            </a:r>
            <a:r>
              <a:rPr lang="en-CA" dirty="0" err="1"/>
              <a:t>pieuvre</a:t>
            </a:r>
            <a:r>
              <a:rPr lang="en-CA" dirty="0"/>
              <a:t>"];</a:t>
            </a:r>
          </a:p>
          <a:p>
            <a:pPr marL="0" indent="0">
              <a:buNone/>
            </a:pPr>
            <a:r>
              <a:rPr lang="en-CA" dirty="0"/>
              <a:t>array1 = array1.</a:t>
            </a:r>
            <a:r>
              <a:rPr lang="en-CA" b="1" dirty="0">
                <a:solidFill>
                  <a:srgbClr val="00B050"/>
                </a:solidFill>
              </a:rPr>
              <a:t>filter</a:t>
            </a:r>
            <a:r>
              <a:rPr lang="en-CA" dirty="0"/>
              <a:t>(function(e) { return e != "</a:t>
            </a:r>
            <a:r>
              <a:rPr lang="en-CA" dirty="0" err="1"/>
              <a:t>pieuvre</a:t>
            </a:r>
            <a:r>
              <a:rPr lang="en-CA" dirty="0"/>
              <a:t>"; });</a:t>
            </a:r>
          </a:p>
          <a:p>
            <a:pPr marL="0" indent="0">
              <a:buNone/>
            </a:pPr>
            <a:r>
              <a:rPr lang="en-CA" dirty="0"/>
              <a:t>// </a:t>
            </a:r>
            <a:r>
              <a:rPr lang="en-CA" dirty="0" err="1"/>
              <a:t>resultat</a:t>
            </a:r>
            <a:r>
              <a:rPr lang="en-CA" dirty="0"/>
              <a:t>: ["</a:t>
            </a:r>
            <a:r>
              <a:rPr lang="en-CA" dirty="0" err="1"/>
              <a:t>chien</a:t>
            </a:r>
            <a:r>
              <a:rPr lang="en-CA" dirty="0"/>
              <a:t>","</a:t>
            </a:r>
            <a:r>
              <a:rPr lang="en-CA" dirty="0" err="1"/>
              <a:t>chat","cheval</a:t>
            </a:r>
            <a:r>
              <a:rPr lang="en-CA" dirty="0"/>
              <a:t>"]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array2 = [3, 4, 5 ];</a:t>
            </a:r>
          </a:p>
          <a:p>
            <a:pPr marL="0" indent="0">
              <a:buNone/>
            </a:pPr>
            <a:r>
              <a:rPr lang="en-CA" dirty="0"/>
              <a:t>array2 = array2.</a:t>
            </a:r>
            <a:r>
              <a:rPr lang="en-CA" b="1" dirty="0">
                <a:solidFill>
                  <a:srgbClr val="00B050"/>
                </a:solidFill>
              </a:rPr>
              <a:t>map</a:t>
            </a:r>
            <a:r>
              <a:rPr lang="en-CA" dirty="0"/>
              <a:t>( function(e) { return e+10; });</a:t>
            </a:r>
          </a:p>
          <a:p>
            <a:pPr marL="0" indent="0">
              <a:buNone/>
            </a:pPr>
            <a:r>
              <a:rPr lang="en-CA" dirty="0"/>
              <a:t>// </a:t>
            </a:r>
            <a:r>
              <a:rPr lang="en-CA" dirty="0" err="1"/>
              <a:t>resultat</a:t>
            </a:r>
            <a:r>
              <a:rPr lang="en-CA" dirty="0"/>
              <a:t>: [13, 14, 15]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36527"/>
            <a:ext cx="10952018" cy="132556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Exemples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 smtClean="0"/>
              <a:t>fonctionnelle</a:t>
            </a:r>
            <a:r>
              <a:rPr lang="en-CA" dirty="0" smtClean="0"/>
              <a:t> avec d3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librairie</a:t>
            </a:r>
            <a:r>
              <a:rPr lang="en-CA" dirty="0" smtClean="0"/>
              <a:t> JavaScript pour faire de la visualisation)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2090"/>
            <a:ext cx="11049000" cy="5236583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CA" dirty="0" err="1"/>
              <a:t>etudiants</a:t>
            </a:r>
            <a:r>
              <a:rPr lang="en-CA" dirty="0"/>
              <a:t> = 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{math:75, physique:81, chimie:68, genie_log:84, musique:92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{math:62, physique:64, chimie:50, genie_log:70, musique:75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{math:90, physique:88, chimie:79, genie_log:92, musique:65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];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// d3.</a:t>
            </a:r>
            <a:r>
              <a:rPr lang="en-CA" b="1" dirty="0">
                <a:solidFill>
                  <a:srgbClr val="00B050"/>
                </a:solidFill>
              </a:rPr>
              <a:t>keys</a:t>
            </a:r>
            <a:r>
              <a:rPr lang="en-CA" dirty="0"/>
              <a:t>(</a:t>
            </a:r>
            <a:r>
              <a:rPr lang="en-CA" dirty="0" err="1"/>
              <a:t>etudiants</a:t>
            </a:r>
            <a:r>
              <a:rPr lang="en-CA" dirty="0"/>
              <a:t>[0]) </a:t>
            </a:r>
            <a:r>
              <a:rPr lang="en-CA" dirty="0" smtClean="0"/>
              <a:t>   </a:t>
            </a:r>
            <a:r>
              <a:rPr lang="en-CA" dirty="0" err="1" smtClean="0"/>
              <a:t>retourne</a:t>
            </a:r>
            <a:r>
              <a:rPr lang="en-CA" dirty="0" smtClean="0"/>
              <a:t> </a:t>
            </a:r>
            <a:r>
              <a:rPr lang="en-CA" dirty="0"/>
              <a:t>["math", "physique", "</a:t>
            </a:r>
            <a:r>
              <a:rPr lang="en-CA" dirty="0" err="1"/>
              <a:t>chimie</a:t>
            </a:r>
            <a:r>
              <a:rPr lang="en-CA" dirty="0"/>
              <a:t>", "</a:t>
            </a:r>
            <a:r>
              <a:rPr lang="en-CA" dirty="0" err="1"/>
              <a:t>genie_log</a:t>
            </a:r>
            <a:r>
              <a:rPr lang="en-CA" dirty="0"/>
              <a:t>", "</a:t>
            </a:r>
            <a:r>
              <a:rPr lang="en-CA" dirty="0" err="1"/>
              <a:t>musique</a:t>
            </a:r>
            <a:r>
              <a:rPr lang="en-CA" dirty="0"/>
              <a:t>"]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// d3.</a:t>
            </a:r>
            <a:r>
              <a:rPr lang="en-CA" b="1" dirty="0">
                <a:solidFill>
                  <a:srgbClr val="00B050"/>
                </a:solidFill>
              </a:rPr>
              <a:t>extent</a:t>
            </a:r>
            <a:r>
              <a:rPr lang="en-CA" dirty="0"/>
              <a:t>([20,15,92,60]) </a:t>
            </a:r>
            <a:r>
              <a:rPr lang="en-CA" dirty="0" smtClean="0"/>
              <a:t>   </a:t>
            </a:r>
            <a:r>
              <a:rPr lang="en-CA" dirty="0" err="1" smtClean="0"/>
              <a:t>retourne</a:t>
            </a:r>
            <a:r>
              <a:rPr lang="en-CA" dirty="0" smtClean="0"/>
              <a:t> </a:t>
            </a:r>
            <a:r>
              <a:rPr lang="en-CA" dirty="0"/>
              <a:t>[15, 92], c.-a-d. le min et le max du tableau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 err="1"/>
              <a:t>cours</a:t>
            </a:r>
            <a:r>
              <a:rPr lang="en-CA" dirty="0"/>
              <a:t> = d3.</a:t>
            </a:r>
            <a:r>
              <a:rPr lang="en-CA" b="1" dirty="0">
                <a:solidFill>
                  <a:srgbClr val="00B050"/>
                </a:solidFill>
              </a:rPr>
              <a:t>keys</a:t>
            </a:r>
            <a:r>
              <a:rPr lang="en-CA" dirty="0"/>
              <a:t>(</a:t>
            </a:r>
            <a:r>
              <a:rPr lang="en-CA" dirty="0" err="1"/>
              <a:t>etudiants</a:t>
            </a:r>
            <a:r>
              <a:rPr lang="en-CA" dirty="0"/>
              <a:t>[0]).</a:t>
            </a:r>
            <a:r>
              <a:rPr lang="en-CA" b="1" dirty="0">
                <a:solidFill>
                  <a:srgbClr val="00B050"/>
                </a:solidFill>
              </a:rPr>
              <a:t>filter</a:t>
            </a:r>
            <a:r>
              <a:rPr lang="en-CA" dirty="0"/>
              <a:t>(function(c) { return c !== "</a:t>
            </a:r>
            <a:r>
              <a:rPr lang="en-CA" dirty="0" err="1"/>
              <a:t>musique</a:t>
            </a:r>
            <a:r>
              <a:rPr lang="en-CA" dirty="0"/>
              <a:t>"; });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// </a:t>
            </a:r>
            <a:r>
              <a:rPr lang="en-CA" dirty="0" err="1"/>
              <a:t>resultat</a:t>
            </a:r>
            <a:r>
              <a:rPr lang="en-CA" dirty="0"/>
              <a:t>: ["math", "physique", "</a:t>
            </a:r>
            <a:r>
              <a:rPr lang="en-CA" dirty="0" err="1"/>
              <a:t>chimie</a:t>
            </a:r>
            <a:r>
              <a:rPr lang="en-CA" dirty="0"/>
              <a:t>", "</a:t>
            </a:r>
            <a:r>
              <a:rPr lang="en-CA" dirty="0" err="1"/>
              <a:t>genie_log</a:t>
            </a:r>
            <a:r>
              <a:rPr lang="en-CA" dirty="0"/>
              <a:t>"]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err="1"/>
              <a:t>intervalleDeNotesParCours</a:t>
            </a:r>
            <a:r>
              <a:rPr lang="en-CA" dirty="0"/>
              <a:t> = {};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err="1"/>
              <a:t>cours.</a:t>
            </a:r>
            <a:r>
              <a:rPr lang="en-CA" b="1" dirty="0" err="1">
                <a:solidFill>
                  <a:srgbClr val="00B050"/>
                </a:solidFill>
              </a:rPr>
              <a:t>forEach</a:t>
            </a:r>
            <a:r>
              <a:rPr lang="en-CA" dirty="0"/>
              <a:t>(function(c)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</a:t>
            </a:r>
            <a:r>
              <a:rPr lang="en-CA" dirty="0" err="1"/>
              <a:t>intervalleDeNotesParCours</a:t>
            </a:r>
            <a:r>
              <a:rPr lang="en-CA" dirty="0"/>
              <a:t>[c] = d3.</a:t>
            </a:r>
            <a:r>
              <a:rPr lang="en-CA" b="1" dirty="0">
                <a:solidFill>
                  <a:srgbClr val="00B050"/>
                </a:solidFill>
              </a:rPr>
              <a:t>extent</a:t>
            </a:r>
            <a:r>
              <a:rPr lang="en-CA" dirty="0"/>
              <a:t>(</a:t>
            </a:r>
            <a:r>
              <a:rPr lang="en-CA" dirty="0" err="1"/>
              <a:t>etudiants</a:t>
            </a:r>
            <a:r>
              <a:rPr lang="en-CA" dirty="0"/>
              <a:t>, function(e) { return e[c]; });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});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// </a:t>
            </a:r>
            <a:r>
              <a:rPr lang="en-CA" dirty="0" err="1"/>
              <a:t>resultat</a:t>
            </a:r>
            <a:r>
              <a:rPr lang="en-CA" dirty="0"/>
              <a:t>: </a:t>
            </a:r>
            <a:r>
              <a:rPr lang="en-CA" dirty="0" err="1"/>
              <a:t>intervalleDeNotesParCours</a:t>
            </a:r>
            <a:r>
              <a:rPr lang="en-CA" dirty="0"/>
              <a:t> </a:t>
            </a:r>
            <a:r>
              <a:rPr lang="en-CA" dirty="0" err="1"/>
              <a:t>est</a:t>
            </a:r>
            <a:r>
              <a:rPr lang="en-CA" dirty="0"/>
              <a:t> </a:t>
            </a:r>
            <a:r>
              <a:rPr lang="en-CA" dirty="0" err="1"/>
              <a:t>egal</a:t>
            </a:r>
            <a:r>
              <a:rPr lang="en-CA" dirty="0"/>
              <a:t> </a:t>
            </a:r>
            <a:r>
              <a:rPr lang="en-CA" dirty="0" smtClean="0"/>
              <a:t>à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   { </a:t>
            </a:r>
            <a:r>
              <a:rPr lang="en-CA" dirty="0" err="1" smtClean="0"/>
              <a:t>chimie</a:t>
            </a:r>
            <a:r>
              <a:rPr lang="en-CA" dirty="0" smtClean="0"/>
              <a:t>:[50,79], </a:t>
            </a:r>
            <a:r>
              <a:rPr lang="en-CA" dirty="0" err="1" smtClean="0"/>
              <a:t>genie_log</a:t>
            </a:r>
            <a:r>
              <a:rPr lang="en-CA" dirty="0" smtClean="0"/>
              <a:t>:[70,92], math:[62,90], physique:[64,88] }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98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36527"/>
            <a:ext cx="10952018" cy="132556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Exemples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 smtClean="0"/>
              <a:t>fonctionnelle</a:t>
            </a:r>
            <a:r>
              <a:rPr lang="en-CA" dirty="0" smtClean="0"/>
              <a:t> avec d3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librairie</a:t>
            </a:r>
            <a:r>
              <a:rPr lang="en-CA" dirty="0" smtClean="0"/>
              <a:t> JavaScript pour faire de la visualisation)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2090"/>
            <a:ext cx="11049000" cy="5236583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/>
              <a:t>notes = 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[ "</a:t>
            </a:r>
            <a:r>
              <a:rPr lang="en-CA" dirty="0" err="1"/>
              <a:t>marie</a:t>
            </a:r>
            <a:r>
              <a:rPr lang="en-CA" dirty="0"/>
              <a:t>",  "math",   82 </a:t>
            </a:r>
            <a:r>
              <a:rPr lang="en-CA" dirty="0" smtClean="0"/>
              <a:t>],     [ </a:t>
            </a:r>
            <a:r>
              <a:rPr lang="en-CA" dirty="0"/>
              <a:t>"</a:t>
            </a:r>
            <a:r>
              <a:rPr lang="en-CA" dirty="0" err="1"/>
              <a:t>marie</a:t>
            </a:r>
            <a:r>
              <a:rPr lang="en-CA" dirty="0"/>
              <a:t>",  "</a:t>
            </a:r>
            <a:r>
              <a:rPr lang="en-CA" dirty="0" err="1"/>
              <a:t>chimie</a:t>
            </a:r>
            <a:r>
              <a:rPr lang="en-CA" dirty="0"/>
              <a:t>", 94 </a:t>
            </a:r>
            <a:r>
              <a:rPr lang="en-CA" dirty="0" smtClean="0"/>
              <a:t>],    [ </a:t>
            </a:r>
            <a:r>
              <a:rPr lang="en-CA" dirty="0"/>
              <a:t>"jean",   "math",   80 </a:t>
            </a:r>
            <a:r>
              <a:rPr lang="en-CA" dirty="0" smtClean="0"/>
              <a:t>],     [ </a:t>
            </a:r>
            <a:r>
              <a:rPr lang="en-CA" dirty="0"/>
              <a:t>"jean",   "</a:t>
            </a:r>
            <a:r>
              <a:rPr lang="en-CA" dirty="0" err="1"/>
              <a:t>chimie</a:t>
            </a:r>
            <a:r>
              <a:rPr lang="en-CA" dirty="0"/>
              <a:t>", 88 </a:t>
            </a:r>
            <a:r>
              <a:rPr lang="en-CA" dirty="0" smtClean="0"/>
              <a:t>],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</a:t>
            </a:r>
            <a:r>
              <a:rPr lang="en-CA" dirty="0" smtClean="0"/>
              <a:t>[ </a:t>
            </a:r>
            <a:r>
              <a:rPr lang="en-CA" dirty="0"/>
              <a:t>"</a:t>
            </a:r>
            <a:r>
              <a:rPr lang="en-CA" dirty="0" err="1"/>
              <a:t>pierre</a:t>
            </a:r>
            <a:r>
              <a:rPr lang="en-CA" dirty="0"/>
              <a:t>", "math",   60 </a:t>
            </a:r>
            <a:r>
              <a:rPr lang="en-CA" dirty="0" smtClean="0"/>
              <a:t>],     [ </a:t>
            </a:r>
            <a:r>
              <a:rPr lang="en-CA" dirty="0"/>
              <a:t>"</a:t>
            </a:r>
            <a:r>
              <a:rPr lang="en-CA" dirty="0" err="1"/>
              <a:t>pierre</a:t>
            </a:r>
            <a:r>
              <a:rPr lang="en-CA" dirty="0"/>
              <a:t>", "</a:t>
            </a:r>
            <a:r>
              <a:rPr lang="en-CA" dirty="0" err="1"/>
              <a:t>chimie</a:t>
            </a:r>
            <a:r>
              <a:rPr lang="en-CA" dirty="0"/>
              <a:t>", 75 ]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];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d3.nest()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.</a:t>
            </a:r>
            <a:r>
              <a:rPr lang="en-CA" b="1" dirty="0">
                <a:solidFill>
                  <a:srgbClr val="00B050"/>
                </a:solidFill>
              </a:rPr>
              <a:t>key</a:t>
            </a:r>
            <a:r>
              <a:rPr lang="en-CA" dirty="0"/>
              <a:t>(function(e){return e[0]})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.entries(notes);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</a:t>
            </a:r>
            <a:r>
              <a:rPr lang="en-CA" dirty="0" err="1" smtClean="0"/>
              <a:t>Resultat</a:t>
            </a:r>
            <a:r>
              <a:rPr lang="en-CA" dirty="0"/>
              <a:t>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marie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[ ["marie","math",82], ["marie","chimie",94]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"jean",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[ ["jean","math",80], ["jean","chimie",88]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pierre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[ ["pierre","math",60], ["pierre","chimie",75]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49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36527"/>
            <a:ext cx="10952018" cy="132556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Exemples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 smtClean="0"/>
              <a:t>fonctionnelle</a:t>
            </a:r>
            <a:r>
              <a:rPr lang="en-CA" dirty="0" smtClean="0"/>
              <a:t> avec d3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librairie</a:t>
            </a:r>
            <a:r>
              <a:rPr lang="en-CA" dirty="0" smtClean="0"/>
              <a:t> JavaScript pour faire de la visualisation)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2090"/>
            <a:ext cx="11049000" cy="5236583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/>
              <a:t>notes = 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[ "</a:t>
            </a:r>
            <a:r>
              <a:rPr lang="en-CA" dirty="0" err="1"/>
              <a:t>marie</a:t>
            </a:r>
            <a:r>
              <a:rPr lang="en-CA" dirty="0"/>
              <a:t>",  "math",   82 </a:t>
            </a:r>
            <a:r>
              <a:rPr lang="en-CA" dirty="0" smtClean="0"/>
              <a:t>],     [ </a:t>
            </a:r>
            <a:r>
              <a:rPr lang="en-CA" dirty="0"/>
              <a:t>"</a:t>
            </a:r>
            <a:r>
              <a:rPr lang="en-CA" dirty="0" err="1"/>
              <a:t>marie</a:t>
            </a:r>
            <a:r>
              <a:rPr lang="en-CA" dirty="0"/>
              <a:t>",  "</a:t>
            </a:r>
            <a:r>
              <a:rPr lang="en-CA" dirty="0" err="1"/>
              <a:t>chimie</a:t>
            </a:r>
            <a:r>
              <a:rPr lang="en-CA" dirty="0"/>
              <a:t>", 94 </a:t>
            </a:r>
            <a:r>
              <a:rPr lang="en-CA" dirty="0" smtClean="0"/>
              <a:t>],    [ </a:t>
            </a:r>
            <a:r>
              <a:rPr lang="en-CA" dirty="0"/>
              <a:t>"jean",   "math",   80 </a:t>
            </a:r>
            <a:r>
              <a:rPr lang="en-CA" dirty="0" smtClean="0"/>
              <a:t>],     [ </a:t>
            </a:r>
            <a:r>
              <a:rPr lang="en-CA" dirty="0"/>
              <a:t>"jean",   "</a:t>
            </a:r>
            <a:r>
              <a:rPr lang="en-CA" dirty="0" err="1"/>
              <a:t>chimie</a:t>
            </a:r>
            <a:r>
              <a:rPr lang="en-CA" dirty="0"/>
              <a:t>", 88 </a:t>
            </a:r>
            <a:r>
              <a:rPr lang="en-CA" dirty="0" smtClean="0"/>
              <a:t>],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</a:t>
            </a:r>
            <a:r>
              <a:rPr lang="en-CA" dirty="0" smtClean="0"/>
              <a:t>[ </a:t>
            </a:r>
            <a:r>
              <a:rPr lang="en-CA" dirty="0"/>
              <a:t>"</a:t>
            </a:r>
            <a:r>
              <a:rPr lang="en-CA" dirty="0" err="1"/>
              <a:t>pierre</a:t>
            </a:r>
            <a:r>
              <a:rPr lang="en-CA" dirty="0"/>
              <a:t>", "math",   60 </a:t>
            </a:r>
            <a:r>
              <a:rPr lang="en-CA" dirty="0" smtClean="0"/>
              <a:t>],     [ </a:t>
            </a:r>
            <a:r>
              <a:rPr lang="en-CA" dirty="0"/>
              <a:t>"</a:t>
            </a:r>
            <a:r>
              <a:rPr lang="en-CA" dirty="0" err="1"/>
              <a:t>pierre</a:t>
            </a:r>
            <a:r>
              <a:rPr lang="en-CA" dirty="0"/>
              <a:t>", "</a:t>
            </a:r>
            <a:r>
              <a:rPr lang="en-CA" dirty="0" err="1"/>
              <a:t>chimie</a:t>
            </a:r>
            <a:r>
              <a:rPr lang="en-CA" dirty="0"/>
              <a:t>", 75 ]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];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err="1"/>
              <a:t>notesMoyennes</a:t>
            </a:r>
            <a:r>
              <a:rPr lang="en-CA" dirty="0"/>
              <a:t> = d3.nest()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.key(function(e){return e[0]})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.</a:t>
            </a:r>
            <a:r>
              <a:rPr lang="en-CA" b="1" dirty="0">
                <a:solidFill>
                  <a:srgbClr val="00B050"/>
                </a:solidFill>
              </a:rPr>
              <a:t>rollup</a:t>
            </a:r>
            <a:r>
              <a:rPr lang="en-CA" dirty="0"/>
              <a:t>(function(e){return d3.mean(e, function(e2) { return e2[2]; })})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.entries(notes);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</a:t>
            </a:r>
            <a:r>
              <a:rPr lang="en-CA" dirty="0" err="1" smtClean="0"/>
              <a:t>Resultat</a:t>
            </a:r>
            <a:r>
              <a:rPr lang="en-CA" dirty="0"/>
              <a:t>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marie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88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"jean",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84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pierre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67.5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]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56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36527"/>
            <a:ext cx="10952018" cy="132556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Exemples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 smtClean="0"/>
              <a:t>fonctionnelle</a:t>
            </a:r>
            <a:r>
              <a:rPr lang="en-CA" dirty="0" smtClean="0"/>
              <a:t> avec d3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librairie</a:t>
            </a:r>
            <a:r>
              <a:rPr lang="en-CA" dirty="0" smtClean="0"/>
              <a:t> JavaScript pour faire de la visualisation)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2090"/>
            <a:ext cx="11049000" cy="523658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</a:t>
            </a:r>
            <a:r>
              <a:rPr lang="en-CA" dirty="0" err="1" smtClean="0"/>
              <a:t>contenu</a:t>
            </a:r>
            <a:r>
              <a:rPr lang="en-CA" dirty="0" smtClean="0"/>
              <a:t> de </a:t>
            </a:r>
            <a:r>
              <a:rPr lang="en-CA" dirty="0" err="1" smtClean="0"/>
              <a:t>notesMoyennes</a:t>
            </a:r>
            <a:r>
              <a:rPr lang="en-CA" dirty="0" smtClean="0"/>
              <a:t> :</a:t>
            </a: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marie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88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"jean",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84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pierre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67.5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]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notesMoyennes2 = </a:t>
            </a:r>
            <a:r>
              <a:rPr lang="en-CA" dirty="0" err="1"/>
              <a:t>notesMoyennes.</a:t>
            </a:r>
            <a:r>
              <a:rPr lang="en-CA" b="1" dirty="0" err="1">
                <a:solidFill>
                  <a:srgbClr val="00B050"/>
                </a:solidFill>
              </a:rPr>
              <a:t>map</a:t>
            </a:r>
            <a:r>
              <a:rPr lang="en-CA" dirty="0"/>
              <a:t>( function(e){return [</a:t>
            </a:r>
            <a:r>
              <a:rPr lang="en-CA" dirty="0" err="1"/>
              <a:t>e.key</a:t>
            </a:r>
            <a:r>
              <a:rPr lang="en-CA" dirty="0"/>
              <a:t>, </a:t>
            </a:r>
            <a:r>
              <a:rPr lang="en-CA" dirty="0" err="1"/>
              <a:t>e.values</a:t>
            </a:r>
            <a:r>
              <a:rPr lang="en-CA" dirty="0"/>
              <a:t>];} );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</a:t>
            </a:r>
            <a:r>
              <a:rPr lang="en-CA" dirty="0" err="1" smtClean="0"/>
              <a:t>Resultat</a:t>
            </a:r>
            <a:r>
              <a:rPr lang="en-CA" dirty="0"/>
              <a:t>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[ ["marie",88], ["jean",84], ["pierre",67.5] ]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3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36527"/>
            <a:ext cx="10952018" cy="132556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Exemples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 smtClean="0"/>
              <a:t>fonctionnelle</a:t>
            </a:r>
            <a:r>
              <a:rPr lang="en-CA" dirty="0" smtClean="0"/>
              <a:t> avec d3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librairie</a:t>
            </a:r>
            <a:r>
              <a:rPr lang="en-CA" dirty="0" smtClean="0"/>
              <a:t> JavaScript pour faire de la visualisation)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2090"/>
            <a:ext cx="11049000" cy="5236583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</a:t>
            </a:r>
            <a:r>
              <a:rPr lang="en-CA" dirty="0" err="1"/>
              <a:t>contenu</a:t>
            </a:r>
            <a:r>
              <a:rPr lang="en-CA" dirty="0"/>
              <a:t> de </a:t>
            </a:r>
            <a:r>
              <a:rPr lang="en-CA" dirty="0" err="1"/>
              <a:t>notesMoyennes</a:t>
            </a:r>
            <a:r>
              <a:rPr lang="en-CA" dirty="0"/>
              <a:t> 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[</a:t>
            </a:r>
            <a:endParaRPr lang="en-CA" dirty="0"/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marie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88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"jean",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84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key: "</a:t>
            </a:r>
            <a:r>
              <a:rPr lang="en-CA" dirty="0" err="1"/>
              <a:t>pierre</a:t>
            </a:r>
            <a:r>
              <a:rPr lang="en-CA" dirty="0"/>
              <a:t>",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  values: 67.5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}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]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notesMoyennes3 </a:t>
            </a:r>
            <a:r>
              <a:rPr lang="en-CA" dirty="0"/>
              <a:t>= {};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err="1"/>
              <a:t>notesMoyennes.</a:t>
            </a:r>
            <a:r>
              <a:rPr lang="en-CA" b="1" dirty="0" err="1">
                <a:solidFill>
                  <a:srgbClr val="00B050"/>
                </a:solidFill>
              </a:rPr>
              <a:t>forEach</a:t>
            </a:r>
            <a:r>
              <a:rPr lang="en-CA" dirty="0"/>
              <a:t>(function(e) {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  notesMoyennes3[</a:t>
            </a:r>
            <a:r>
              <a:rPr lang="en-CA" dirty="0" err="1"/>
              <a:t>e.key</a:t>
            </a:r>
            <a:r>
              <a:rPr lang="en-CA" dirty="0"/>
              <a:t>] = </a:t>
            </a:r>
            <a:r>
              <a:rPr lang="en-CA" dirty="0" err="1"/>
              <a:t>e.values</a:t>
            </a:r>
            <a:r>
              <a:rPr lang="en-CA" dirty="0"/>
              <a:t>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/>
              <a:t>});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dirty="0" smtClean="0"/>
              <a:t>// </a:t>
            </a:r>
            <a:r>
              <a:rPr lang="en-CA" dirty="0" err="1" smtClean="0"/>
              <a:t>Resultat</a:t>
            </a:r>
            <a:r>
              <a:rPr lang="en-CA" dirty="0"/>
              <a:t>: {</a:t>
            </a:r>
            <a:r>
              <a:rPr lang="en-CA" dirty="0" err="1"/>
              <a:t>marie</a:t>
            </a:r>
            <a:r>
              <a:rPr lang="en-CA" dirty="0"/>
              <a:t>: 88, jean: 84, </a:t>
            </a:r>
            <a:r>
              <a:rPr lang="en-CA" dirty="0" err="1"/>
              <a:t>pierre</a:t>
            </a:r>
            <a:r>
              <a:rPr lang="en-CA" dirty="0"/>
              <a:t>: 67.5}</a:t>
            </a:r>
          </a:p>
          <a:p>
            <a:pPr marL="0" indent="0">
              <a:spcBef>
                <a:spcPts val="40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51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82" y="136527"/>
            <a:ext cx="10952018" cy="1325563"/>
          </a:xfrm>
        </p:spPr>
        <p:txBody>
          <a:bodyPr>
            <a:normAutofit fontScale="90000"/>
          </a:bodyPr>
          <a:lstStyle/>
          <a:p>
            <a:r>
              <a:rPr lang="en-CA" dirty="0" err="1"/>
              <a:t>Exemples</a:t>
            </a:r>
            <a:r>
              <a:rPr lang="en-CA" dirty="0"/>
              <a:t> de </a:t>
            </a:r>
            <a:r>
              <a:rPr lang="en-CA" dirty="0" err="1"/>
              <a:t>programmation</a:t>
            </a:r>
            <a:r>
              <a:rPr lang="en-CA" dirty="0"/>
              <a:t> </a:t>
            </a:r>
            <a:r>
              <a:rPr lang="en-CA" dirty="0" err="1" smtClean="0"/>
              <a:t>fonctionnelle</a:t>
            </a:r>
            <a:r>
              <a:rPr lang="en-CA" dirty="0" smtClean="0"/>
              <a:t> avec d3 (</a:t>
            </a:r>
            <a:r>
              <a:rPr lang="en-CA" dirty="0" err="1" smtClean="0"/>
              <a:t>une</a:t>
            </a:r>
            <a:r>
              <a:rPr lang="en-CA" dirty="0" smtClean="0"/>
              <a:t> </a:t>
            </a:r>
            <a:r>
              <a:rPr lang="en-CA" dirty="0" err="1" smtClean="0"/>
              <a:t>librairie</a:t>
            </a:r>
            <a:r>
              <a:rPr lang="en-CA" dirty="0" smtClean="0"/>
              <a:t> JavaScript pour faire de la visualisation)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2090"/>
            <a:ext cx="11049000" cy="5236583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CA" sz="1600" dirty="0" err="1" smtClean="0"/>
              <a:t>var</a:t>
            </a:r>
            <a:r>
              <a:rPr lang="en-CA" sz="1600" dirty="0" smtClean="0"/>
              <a:t> </a:t>
            </a:r>
            <a:r>
              <a:rPr lang="en-CA" sz="1600" dirty="0"/>
              <a:t>notes = [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/>
              <a:t> [ "</a:t>
            </a:r>
            <a:r>
              <a:rPr lang="en-CA" sz="1600" dirty="0" err="1"/>
              <a:t>marie</a:t>
            </a:r>
            <a:r>
              <a:rPr lang="en-CA" sz="1600" dirty="0"/>
              <a:t>",  "math",   82 </a:t>
            </a:r>
            <a:r>
              <a:rPr lang="en-CA" sz="1600" dirty="0" smtClean="0"/>
              <a:t>],     [ </a:t>
            </a:r>
            <a:r>
              <a:rPr lang="en-CA" sz="1600" dirty="0"/>
              <a:t>"</a:t>
            </a:r>
            <a:r>
              <a:rPr lang="en-CA" sz="1600" dirty="0" err="1"/>
              <a:t>marie</a:t>
            </a:r>
            <a:r>
              <a:rPr lang="en-CA" sz="1600" dirty="0"/>
              <a:t>",  "</a:t>
            </a:r>
            <a:r>
              <a:rPr lang="en-CA" sz="1600" dirty="0" err="1"/>
              <a:t>chimie</a:t>
            </a:r>
            <a:r>
              <a:rPr lang="en-CA" sz="1600" dirty="0"/>
              <a:t>", 94 </a:t>
            </a:r>
            <a:r>
              <a:rPr lang="en-CA" sz="1600" dirty="0" smtClean="0"/>
              <a:t>],    [ </a:t>
            </a:r>
            <a:r>
              <a:rPr lang="en-CA" sz="1600" dirty="0"/>
              <a:t>"jean",   "math",   80 </a:t>
            </a:r>
            <a:r>
              <a:rPr lang="en-CA" sz="1600" dirty="0" smtClean="0"/>
              <a:t>],     [ </a:t>
            </a:r>
            <a:r>
              <a:rPr lang="en-CA" sz="1600" dirty="0"/>
              <a:t>"jean",   "</a:t>
            </a:r>
            <a:r>
              <a:rPr lang="en-CA" sz="1600" dirty="0" err="1"/>
              <a:t>chimie</a:t>
            </a:r>
            <a:r>
              <a:rPr lang="en-CA" sz="1600" dirty="0"/>
              <a:t>", 88 </a:t>
            </a:r>
            <a:r>
              <a:rPr lang="en-CA" sz="1600" dirty="0" smtClean="0"/>
              <a:t>],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/>
              <a:t> </a:t>
            </a:r>
            <a:r>
              <a:rPr lang="en-CA" sz="1600" dirty="0" smtClean="0"/>
              <a:t>[ </a:t>
            </a:r>
            <a:r>
              <a:rPr lang="en-CA" sz="1600" dirty="0"/>
              <a:t>"</a:t>
            </a:r>
            <a:r>
              <a:rPr lang="en-CA" sz="1600" dirty="0" err="1"/>
              <a:t>pierre</a:t>
            </a:r>
            <a:r>
              <a:rPr lang="en-CA" sz="1600" dirty="0"/>
              <a:t>", "math",   60 </a:t>
            </a:r>
            <a:r>
              <a:rPr lang="en-CA" sz="1600" dirty="0" smtClean="0"/>
              <a:t>],     [ </a:t>
            </a:r>
            <a:r>
              <a:rPr lang="en-CA" sz="1600" dirty="0"/>
              <a:t>"</a:t>
            </a:r>
            <a:r>
              <a:rPr lang="en-CA" sz="1600" dirty="0" err="1"/>
              <a:t>pierre</a:t>
            </a:r>
            <a:r>
              <a:rPr lang="en-CA" sz="1600" dirty="0"/>
              <a:t>", "</a:t>
            </a:r>
            <a:r>
              <a:rPr lang="en-CA" sz="1600" dirty="0" err="1"/>
              <a:t>chimie</a:t>
            </a:r>
            <a:r>
              <a:rPr lang="en-CA" sz="1600" dirty="0"/>
              <a:t>", 75 ]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 smtClean="0"/>
              <a:t>];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 err="1"/>
              <a:t>notesMoyennes</a:t>
            </a:r>
            <a:r>
              <a:rPr lang="en-CA" sz="1600" b="1" dirty="0" err="1">
                <a:solidFill>
                  <a:srgbClr val="00B050"/>
                </a:solidFill>
              </a:rPr>
              <a:t>ParCours</a:t>
            </a:r>
            <a:r>
              <a:rPr lang="en-CA" sz="1600" dirty="0"/>
              <a:t> = d3.nest()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/>
              <a:t>  .key(function(e){return e[</a:t>
            </a:r>
            <a:r>
              <a:rPr lang="en-CA" sz="1600" b="1" dirty="0">
                <a:solidFill>
                  <a:srgbClr val="00B050"/>
                </a:solidFill>
              </a:rPr>
              <a:t>1</a:t>
            </a:r>
            <a:r>
              <a:rPr lang="en-CA" sz="1600" dirty="0"/>
              <a:t>]})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/>
              <a:t>  .rollup(function(e){return d3.mean(e, function(e2) { return e2[2]; })})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/>
              <a:t>  .entries(notes)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/>
              <a:t>  .</a:t>
            </a:r>
            <a:r>
              <a:rPr lang="en-CA" sz="1600" b="1" dirty="0">
                <a:solidFill>
                  <a:srgbClr val="00B050"/>
                </a:solidFill>
              </a:rPr>
              <a:t>map</a:t>
            </a:r>
            <a:r>
              <a:rPr lang="en-CA" sz="1600" dirty="0"/>
              <a:t>( function(e){return [</a:t>
            </a:r>
            <a:r>
              <a:rPr lang="en-CA" sz="1600" dirty="0" err="1"/>
              <a:t>e.key</a:t>
            </a:r>
            <a:r>
              <a:rPr lang="en-CA" sz="1600" dirty="0"/>
              <a:t>, </a:t>
            </a:r>
            <a:r>
              <a:rPr lang="en-CA" sz="1600" dirty="0" err="1"/>
              <a:t>e.values</a:t>
            </a:r>
            <a:r>
              <a:rPr lang="en-CA" sz="1600" dirty="0"/>
              <a:t>];} );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CA" sz="1600" dirty="0" smtClean="0"/>
              <a:t>// </a:t>
            </a:r>
            <a:r>
              <a:rPr lang="en-CA" sz="1600" dirty="0" err="1" smtClean="0"/>
              <a:t>Resultat</a:t>
            </a:r>
            <a:r>
              <a:rPr lang="en-CA" sz="1600" dirty="0"/>
              <a:t>: [["math",74],["chimie",85.67]]</a:t>
            </a:r>
          </a:p>
          <a:p>
            <a:pPr marL="0" indent="0">
              <a:spcBef>
                <a:spcPts val="400"/>
              </a:spcBef>
              <a:buNone/>
            </a:pP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26990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35" y="84755"/>
            <a:ext cx="9333930" cy="6683189"/>
          </a:xfrm>
          <a:prstGeom prst="rect">
            <a:avLst/>
          </a:prstGeom>
        </p:spPr>
      </p:pic>
      <p:pic>
        <p:nvPicPr>
          <p:cNvPr id="6" name="Picture 15" descr="cursor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291" y="706581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ursor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109" y="3006436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ursor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655" y="4440381"/>
            <a:ext cx="365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4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2657"/>
          </a:xfrm>
        </p:spPr>
        <p:txBody>
          <a:bodyPr/>
          <a:lstStyle/>
          <a:p>
            <a:r>
              <a:rPr lang="en-CA" dirty="0" smtClean="0"/>
              <a:t>Annexe</a:t>
            </a:r>
            <a:r>
              <a:rPr lang="en-CA" dirty="0"/>
              <a:t>: </a:t>
            </a:r>
            <a:r>
              <a:rPr lang="en-CA" dirty="0" err="1" smtClean="0"/>
              <a:t>varia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3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3330"/>
          </a:xfrm>
        </p:spPr>
        <p:txBody>
          <a:bodyPr>
            <a:noAutofit/>
          </a:bodyPr>
          <a:lstStyle/>
          <a:p>
            <a:r>
              <a:rPr lang="fr-FR" sz="2800" dirty="0"/>
              <a:t>On veut un dictionnaire qui va mapper des entiers vers des chaînes. Lequel des deux approches </a:t>
            </a:r>
            <a:r>
              <a:rPr lang="fr-FR" sz="2800" dirty="0" smtClean="0"/>
              <a:t>suivantes utilise </a:t>
            </a:r>
            <a:r>
              <a:rPr lang="fr-FR" sz="2800" dirty="0"/>
              <a:t>moins de mémoire ?</a:t>
            </a:r>
            <a:br>
              <a:rPr lang="fr-FR" sz="2800" dirty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 smtClean="0"/>
              <a:t>var </a:t>
            </a:r>
            <a:r>
              <a:rPr lang="fr-FR" sz="2800" dirty="0" err="1" smtClean="0"/>
              <a:t>MonTableau</a:t>
            </a:r>
            <a:r>
              <a:rPr lang="fr-FR" sz="2800" dirty="0" smtClean="0"/>
              <a:t> = </a:t>
            </a:r>
            <a:r>
              <a:rPr lang="fr-FR" sz="2800" b="1" dirty="0" smtClean="0">
                <a:solidFill>
                  <a:srgbClr val="00B050"/>
                </a:solidFill>
              </a:rPr>
              <a:t>[ ]</a:t>
            </a:r>
            <a:r>
              <a:rPr lang="fr-FR" sz="2800" dirty="0" smtClean="0"/>
              <a:t>;</a:t>
            </a:r>
            <a:br>
              <a:rPr lang="fr-FR" sz="2800" dirty="0" smtClean="0"/>
            </a:br>
            <a:r>
              <a:rPr lang="fr-FR" sz="2800" dirty="0" err="1" smtClean="0"/>
              <a:t>MonTableau</a:t>
            </a:r>
            <a:r>
              <a:rPr lang="fr-FR" sz="2800" dirty="0" smtClean="0"/>
              <a:t>[10] = "bonjour";</a:t>
            </a:r>
            <a:br>
              <a:rPr lang="fr-FR" sz="2800" dirty="0" smtClean="0"/>
            </a:br>
            <a:r>
              <a:rPr lang="fr-FR" sz="2800" dirty="0" smtClean="0"/>
              <a:t>console.log(</a:t>
            </a:r>
            <a:r>
              <a:rPr lang="fr-FR" sz="2800" dirty="0" err="1" smtClean="0"/>
              <a:t>MonTableau</a:t>
            </a:r>
            <a:r>
              <a:rPr lang="fr-FR" sz="2800" dirty="0" smtClean="0"/>
              <a:t>);</a:t>
            </a:r>
            <a:br>
              <a:rPr lang="fr-FR" sz="2800" dirty="0" smtClean="0"/>
            </a:b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var </a:t>
            </a:r>
            <a:r>
              <a:rPr lang="fr-FR" sz="2800" dirty="0" err="1" smtClean="0"/>
              <a:t>MonObjet</a:t>
            </a:r>
            <a:r>
              <a:rPr lang="fr-FR" sz="2800" dirty="0" smtClean="0"/>
              <a:t> = </a:t>
            </a:r>
            <a:r>
              <a:rPr lang="fr-FR" sz="2800" b="1" dirty="0" smtClean="0">
                <a:solidFill>
                  <a:srgbClr val="00B050"/>
                </a:solidFill>
              </a:rPr>
              <a:t>{ }</a:t>
            </a:r>
            <a:r>
              <a:rPr lang="fr-FR" sz="2800" dirty="0" smtClean="0"/>
              <a:t>;</a:t>
            </a:r>
            <a:br>
              <a:rPr lang="fr-FR" sz="2800" dirty="0" smtClean="0"/>
            </a:br>
            <a:r>
              <a:rPr lang="fr-FR" sz="2800" dirty="0" err="1" smtClean="0"/>
              <a:t>MonObjet</a:t>
            </a:r>
            <a:r>
              <a:rPr lang="fr-FR" sz="2800" dirty="0" smtClean="0"/>
              <a:t>[10] = "bonjour";</a:t>
            </a:r>
            <a:br>
              <a:rPr lang="fr-FR" sz="2800" dirty="0" smtClean="0"/>
            </a:br>
            <a:r>
              <a:rPr lang="fr-FR" sz="2800" dirty="0" smtClean="0"/>
              <a:t>console.log(</a:t>
            </a:r>
            <a:r>
              <a:rPr lang="fr-FR" sz="2800" dirty="0" err="1" smtClean="0"/>
              <a:t>MonObjet</a:t>
            </a:r>
            <a:r>
              <a:rPr lang="fr-FR" sz="2800" dirty="0" smtClean="0"/>
              <a:t>);</a:t>
            </a:r>
            <a:br>
              <a:rPr lang="fr-FR" sz="2800" dirty="0" smtClean="0"/>
            </a:b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// </a:t>
            </a:r>
            <a:r>
              <a:rPr lang="fr-FR" sz="2800" dirty="0">
                <a:hlinkClick r:id="rId2"/>
              </a:rPr>
              <a:t>https://</a:t>
            </a:r>
            <a:r>
              <a:rPr lang="fr-FR" sz="2800" dirty="0" smtClean="0">
                <a:hlinkClick r:id="rId2"/>
              </a:rPr>
              <a:t>stackoverflow.com/questions/2002923/javascript-using-integer-as-key-in-associative-array</a:t>
            </a: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723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44" y="1040396"/>
            <a:ext cx="9240924" cy="6603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75070" y="197306"/>
            <a:ext cx="246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Console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058196" y="1079108"/>
            <a:ext cx="798022" cy="5403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5886" y="3407976"/>
            <a:ext cx="484414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nvite (“prompt”)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Faites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Ctrl+Roulette</a:t>
            </a:r>
            <a:endParaRPr kumimoji="0" lang="en-CA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changer la </a:t>
            </a:r>
            <a:r>
              <a:rPr kumimoji="0" lang="en-C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taille</a:t>
            </a:r>
            <a:r>
              <a:rPr kumimoji="0" lang="en-CA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police</a:t>
            </a: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ight Arrow 7"/>
          <p:cNvSpPr/>
          <p:nvPr/>
        </p:nvSpPr>
        <p:spPr>
          <a:xfrm rot="14084803">
            <a:off x="5176058" y="2864366"/>
            <a:ext cx="798022" cy="540327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0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0"/>
            <a:ext cx="11933381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err="1" smtClean="0">
                <a:solidFill>
                  <a:srgbClr val="00B050"/>
                </a:solidFill>
              </a:rPr>
              <a:t>boolean</a:t>
            </a:r>
            <a:endParaRPr lang="en-CA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flag = </a:t>
            </a:r>
            <a:r>
              <a:rPr lang="en-CA" b="1" dirty="0" smtClean="0">
                <a:solidFill>
                  <a:srgbClr val="00B050"/>
                </a:solidFill>
              </a:rPr>
              <a:t>true</a:t>
            </a:r>
            <a:r>
              <a:rPr lang="en-CA" dirty="0" smtClean="0"/>
              <a:t>;   // type </a:t>
            </a:r>
            <a:r>
              <a:rPr lang="en-CA" dirty="0" err="1" smtClean="0"/>
              <a:t>implicite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flag = </a:t>
            </a:r>
            <a:r>
              <a:rPr lang="en-CA" b="1" dirty="0" smtClean="0">
                <a:solidFill>
                  <a:srgbClr val="00B050"/>
                </a:solidFill>
              </a:rPr>
              <a:t>false</a:t>
            </a:r>
            <a:r>
              <a:rPr lang="en-CA" dirty="0" smtClean="0"/>
              <a:t>;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b="1" dirty="0" smtClean="0">
                <a:solidFill>
                  <a:srgbClr val="00B050"/>
                </a:solidFill>
              </a:rPr>
              <a:t>string</a:t>
            </a:r>
          </a:p>
          <a:p>
            <a:pPr marL="0" indent="0">
              <a:buNone/>
            </a:pPr>
            <a:r>
              <a:rPr lang="en-CA" dirty="0" err="1" smtClean="0"/>
              <a:t>var</a:t>
            </a:r>
            <a:r>
              <a:rPr lang="en-CA" dirty="0" smtClean="0"/>
              <a:t> </a:t>
            </a:r>
            <a:r>
              <a:rPr lang="en-CA" dirty="0" err="1" smtClean="0"/>
              <a:t>fruitName</a:t>
            </a:r>
            <a:r>
              <a:rPr lang="en-CA" dirty="0" smtClean="0"/>
              <a:t> = </a:t>
            </a:r>
            <a:r>
              <a:rPr lang="en-CA" b="1" dirty="0" smtClean="0">
                <a:solidFill>
                  <a:srgbClr val="00B050"/>
                </a:solidFill>
              </a:rPr>
              <a:t>"</a:t>
            </a:r>
            <a:r>
              <a:rPr lang="en-CA" dirty="0" smtClean="0"/>
              <a:t>apple</a:t>
            </a:r>
            <a:r>
              <a:rPr lang="en-CA" b="1" dirty="0" smtClean="0">
                <a:solidFill>
                  <a:srgbClr val="00B050"/>
                </a:solidFill>
              </a:rPr>
              <a:t>"</a:t>
            </a:r>
            <a:r>
              <a:rPr lang="en-CA" dirty="0" smtClean="0"/>
              <a:t>; // utiliser </a:t>
            </a:r>
            <a:r>
              <a:rPr lang="en-CA" b="1" dirty="0" smtClean="0">
                <a:solidFill>
                  <a:srgbClr val="00B050"/>
                </a:solidFill>
              </a:rPr>
              <a:t>"</a:t>
            </a:r>
            <a:r>
              <a:rPr lang="en-CA" dirty="0" smtClean="0"/>
              <a:t> ...</a:t>
            </a:r>
          </a:p>
          <a:p>
            <a:pPr marL="0" indent="0">
              <a:buNone/>
            </a:pPr>
            <a:r>
              <a:rPr lang="en-CA" dirty="0" err="1" smtClean="0"/>
              <a:t>fruitName</a:t>
            </a:r>
            <a:r>
              <a:rPr lang="en-CA" dirty="0" smtClean="0"/>
              <a:t> = </a:t>
            </a:r>
            <a:r>
              <a:rPr lang="en-CA" b="1" dirty="0" smtClean="0">
                <a:solidFill>
                  <a:srgbClr val="00B050"/>
                </a:solidFill>
              </a:rPr>
              <a:t>'</a:t>
            </a:r>
            <a:r>
              <a:rPr lang="en-CA" dirty="0" smtClean="0"/>
              <a:t>grape</a:t>
            </a:r>
            <a:r>
              <a:rPr lang="en-CA" b="1" dirty="0" smtClean="0">
                <a:solidFill>
                  <a:srgbClr val="00B050"/>
                </a:solidFill>
              </a:rPr>
              <a:t>'</a:t>
            </a:r>
            <a:r>
              <a:rPr lang="en-CA" dirty="0" smtClean="0"/>
              <a:t>; // ... </a:t>
            </a:r>
            <a:r>
              <a:rPr lang="en-CA" dirty="0" err="1" smtClean="0"/>
              <a:t>ou</a:t>
            </a:r>
            <a:r>
              <a:rPr lang="en-CA" dirty="0" smtClean="0"/>
              <a:t> </a:t>
            </a:r>
            <a:r>
              <a:rPr lang="en-CA" b="1" dirty="0" smtClean="0">
                <a:solidFill>
                  <a:srgbClr val="00B050"/>
                </a:solidFill>
              </a:rPr>
              <a:t>'</a:t>
            </a:r>
            <a:r>
              <a:rPr lang="en-CA" dirty="0" smtClean="0"/>
              <a:t> </a:t>
            </a:r>
            <a:r>
              <a:rPr lang="en-CA" dirty="0" err="1" smtClean="0"/>
              <a:t>comme</a:t>
            </a:r>
            <a:r>
              <a:rPr lang="en-CA" dirty="0" smtClean="0"/>
              <a:t> guillemets.</a:t>
            </a:r>
          </a:p>
          <a:p>
            <a:pPr marL="0" indent="0">
              <a:buNone/>
            </a:pPr>
            <a:r>
              <a:rPr lang="en-CA" dirty="0" err="1" smtClean="0"/>
              <a:t>fruitName</a:t>
            </a:r>
            <a:r>
              <a:rPr lang="en-CA" dirty="0" smtClean="0"/>
              <a:t> = 'or' </a:t>
            </a:r>
            <a:r>
              <a:rPr lang="en-CA" b="1" dirty="0" smtClean="0">
                <a:solidFill>
                  <a:srgbClr val="00B050"/>
                </a:solidFill>
              </a:rPr>
              <a:t>+</a:t>
            </a:r>
            <a:r>
              <a:rPr lang="en-CA" dirty="0" smtClean="0"/>
              <a:t> "</a:t>
            </a:r>
            <a:r>
              <a:rPr lang="en-CA" dirty="0" err="1" smtClean="0"/>
              <a:t>ange</a:t>
            </a:r>
            <a:r>
              <a:rPr lang="en-CA" dirty="0" smtClean="0"/>
              <a:t>";  // Utiliser </a:t>
            </a:r>
            <a:r>
              <a:rPr lang="en-CA" b="1" dirty="0" smtClean="0">
                <a:solidFill>
                  <a:srgbClr val="00B050"/>
                </a:solidFill>
              </a:rPr>
              <a:t>+</a:t>
            </a:r>
            <a:r>
              <a:rPr lang="en-CA" dirty="0" smtClean="0"/>
              <a:t> pour </a:t>
            </a:r>
            <a:r>
              <a:rPr lang="en-CA" dirty="0" err="1" smtClean="0"/>
              <a:t>concaténer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r>
              <a:rPr lang="en-CA" dirty="0" smtClean="0"/>
              <a:t>// Le </a:t>
            </a:r>
            <a:r>
              <a:rPr lang="en-CA" dirty="0" err="1" smtClean="0"/>
              <a:t>signe</a:t>
            </a:r>
            <a:r>
              <a:rPr lang="en-CA" dirty="0" smtClean="0"/>
              <a:t> === compare le </a:t>
            </a:r>
            <a:r>
              <a:rPr lang="en-CA" dirty="0" err="1" smtClean="0"/>
              <a:t>contenu</a:t>
            </a:r>
            <a:r>
              <a:rPr lang="en-CA" dirty="0" smtClean="0"/>
              <a:t> de </a:t>
            </a:r>
            <a:r>
              <a:rPr lang="en-CA" dirty="0" err="1" smtClean="0"/>
              <a:t>chaînes</a:t>
            </a:r>
            <a:r>
              <a:rPr lang="en-CA" dirty="0" smtClean="0"/>
              <a:t>, pas les </a:t>
            </a:r>
            <a:r>
              <a:rPr lang="en-CA" dirty="0" err="1" smtClean="0"/>
              <a:t>références</a:t>
            </a:r>
            <a:r>
              <a:rPr lang="en-CA" dirty="0" smtClean="0"/>
              <a:t>:</a:t>
            </a:r>
          </a:p>
          <a:p>
            <a:pPr marL="0" indent="0">
              <a:buNone/>
            </a:pPr>
            <a:r>
              <a:rPr lang="en-CA" dirty="0" err="1" smtClean="0"/>
              <a:t>fruitName</a:t>
            </a:r>
            <a:r>
              <a:rPr lang="en-CA" dirty="0" smtClean="0"/>
              <a:t> === "orang" + "e"   // true</a:t>
            </a:r>
          </a:p>
          <a:p>
            <a:pPr marL="0" indent="0">
              <a:buNone/>
            </a:pPr>
            <a:r>
              <a:rPr lang="en-CA" dirty="0" err="1" smtClean="0"/>
              <a:t>fruitName</a:t>
            </a:r>
            <a:r>
              <a:rPr lang="en-CA" b="1" dirty="0" err="1" smtClean="0">
                <a:solidFill>
                  <a:srgbClr val="00B050"/>
                </a:solidFill>
              </a:rPr>
              <a:t>.length</a:t>
            </a:r>
            <a:r>
              <a:rPr lang="en-CA" dirty="0" smtClean="0"/>
              <a:t> === 6   // true</a:t>
            </a:r>
          </a:p>
          <a:p>
            <a:pPr marL="0" indent="0">
              <a:buNone/>
            </a:pPr>
            <a:r>
              <a:rPr lang="en-CA" dirty="0" smtClean="0"/>
              <a:t>// </a:t>
            </a:r>
            <a:r>
              <a:rPr lang="en-CA" dirty="0" err="1" smtClean="0"/>
              <a:t>Caractères</a:t>
            </a:r>
            <a:r>
              <a:rPr lang="en-CA" dirty="0" smtClean="0"/>
              <a:t> </a:t>
            </a:r>
            <a:r>
              <a:rPr lang="en-CA" dirty="0" err="1" smtClean="0"/>
              <a:t>spéciaux</a:t>
            </a:r>
            <a:r>
              <a:rPr lang="en-CA" dirty="0" smtClean="0"/>
              <a:t>: </a:t>
            </a:r>
            <a:r>
              <a:rPr lang="en-CA" b="1" dirty="0" smtClean="0">
                <a:solidFill>
                  <a:srgbClr val="00B050"/>
                </a:solidFill>
              </a:rPr>
              <a:t>\"</a:t>
            </a:r>
            <a:r>
              <a:rPr lang="en-CA" dirty="0" smtClean="0"/>
              <a:t>, </a:t>
            </a:r>
            <a:r>
              <a:rPr lang="en-CA" b="1" dirty="0" smtClean="0">
                <a:solidFill>
                  <a:srgbClr val="00B050"/>
                </a:solidFill>
              </a:rPr>
              <a:t>\'</a:t>
            </a:r>
            <a:r>
              <a:rPr lang="en-CA" dirty="0" smtClean="0"/>
              <a:t>, </a:t>
            </a:r>
            <a:r>
              <a:rPr lang="en-CA" b="1" dirty="0" smtClean="0">
                <a:solidFill>
                  <a:srgbClr val="00B050"/>
                </a:solidFill>
              </a:rPr>
              <a:t>\\</a:t>
            </a:r>
            <a:r>
              <a:rPr lang="en-CA" dirty="0" smtClean="0"/>
              <a:t>, </a:t>
            </a:r>
            <a:r>
              <a:rPr lang="en-CA" b="1" dirty="0" smtClean="0">
                <a:solidFill>
                  <a:srgbClr val="00B050"/>
                </a:solidFill>
              </a:rPr>
              <a:t>\n</a:t>
            </a:r>
            <a:r>
              <a:rPr lang="en-CA" dirty="0" smtClean="0"/>
              <a:t> (fin de </a:t>
            </a:r>
            <a:r>
              <a:rPr lang="en-CA" dirty="0" err="1" smtClean="0"/>
              <a:t>ligne</a:t>
            </a:r>
            <a:r>
              <a:rPr lang="en-CA" dirty="0" smtClean="0"/>
              <a:t>), </a:t>
            </a:r>
            <a:r>
              <a:rPr lang="en-CA" b="1" dirty="0" smtClean="0">
                <a:solidFill>
                  <a:srgbClr val="00B050"/>
                </a:solidFill>
              </a:rPr>
              <a:t>\r</a:t>
            </a:r>
            <a:r>
              <a:rPr lang="en-CA" dirty="0" smtClean="0"/>
              <a:t> (</a:t>
            </a:r>
            <a:r>
              <a:rPr lang="fr-FR" dirty="0" smtClean="0"/>
              <a:t>retour chariot</a:t>
            </a:r>
            <a:r>
              <a:rPr lang="en-CA" dirty="0" smtClean="0"/>
              <a:t>), </a:t>
            </a:r>
            <a:r>
              <a:rPr lang="en-CA" b="1" dirty="0" smtClean="0">
                <a:solidFill>
                  <a:srgbClr val="00B050"/>
                </a:solidFill>
              </a:rPr>
              <a:t>\t</a:t>
            </a:r>
            <a:r>
              <a:rPr lang="en-CA" dirty="0" smtClean="0"/>
              <a:t> (tab)</a:t>
            </a:r>
          </a:p>
          <a:p>
            <a:pPr marL="0" indent="0">
              <a:buNone/>
            </a:pPr>
            <a:r>
              <a:rPr lang="en-CA" dirty="0" smtClean="0"/>
              <a:t>// Unicode </a:t>
            </a:r>
            <a:r>
              <a:rPr lang="en-CA" dirty="0" err="1" smtClean="0"/>
              <a:t>hexadécimal</a:t>
            </a:r>
            <a:r>
              <a:rPr lang="en-CA" dirty="0" smtClean="0"/>
              <a:t>: "\u0041" === "A",</a:t>
            </a:r>
          </a:p>
          <a:p>
            <a:pPr marL="0" indent="0">
              <a:buNone/>
            </a:pPr>
            <a:r>
              <a:rPr lang="en-CA" dirty="0" smtClean="0"/>
              <a:t>//    "\u2661" === "♡", '\uD83D\uDCA9' === "💩"  </a:t>
            </a:r>
          </a:p>
        </p:txBody>
      </p:sp>
      <p:sp>
        <p:nvSpPr>
          <p:cNvPr id="4" name="Flèche droite 3"/>
          <p:cNvSpPr/>
          <p:nvPr/>
        </p:nvSpPr>
        <p:spPr>
          <a:xfrm rot="10800000">
            <a:off x="11582400" y="52516"/>
            <a:ext cx="533400" cy="4572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1049000" y="509716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À retenir!</a:t>
            </a:r>
          </a:p>
        </p:txBody>
      </p:sp>
    </p:spTree>
    <p:extLst>
      <p:ext uri="{BB962C8B-B14F-4D97-AF65-F5344CB8AC3E}">
        <p14:creationId xmlns:p14="http://schemas.microsoft.com/office/powerpoint/2010/main" val="39053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5806</Words>
  <Application>Microsoft Office PowerPoint</Application>
  <PresentationFormat>Widescreen</PresentationFormat>
  <Paragraphs>783</Paragraphs>
  <Slides>71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78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JavaScript, HTML, DOM</vt:lpstr>
      <vt:lpstr>Java vs JavaScript</vt:lpstr>
      <vt:lpstr>JavaScript: les bonnes et les mauvaises parties</vt:lpstr>
      <vt:lpstr>PowerPoint Presentation</vt:lpstr>
      <vt:lpstr>JavaScript: le langage (ECMAScript 5, supporté par Chrome 23+, IE 10+, FireFox 21+, Opera 15+, Safari 6+, iOS Safari 7+) http://kangax.github.io/compat-table/es5/   (Pour un peu d'histoire concernant ECMAScript 4 et Adobe ActionScript 3: http://whydoeseverythingsuck.com/2008/08/ru-roh-adobe-screwed-by-ecmascript.html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 DOM (Document Object Model) est une arborescence d'éléments dans la page web</vt:lpstr>
      <vt:lpstr>PowerPoint Presentation</vt:lpstr>
      <vt:lpstr>PowerPoint Presentation</vt:lpstr>
      <vt:lpstr>PowerPoint Presentation</vt:lpstr>
      <vt:lpstr>JSON (JavaScript Object Notation)</vt:lpstr>
      <vt:lpstr>PowerPoint Presentation</vt:lpstr>
      <vt:lpstr>Dessiner en 2D avec un canvas</vt:lpstr>
      <vt:lpstr>Annexe: l’héritage et les objets dérivés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Annexe: exemples de programmation fonctionnelle</vt:lpstr>
      <vt:lpstr>Exemples de programmation fonctionnelle</vt:lpstr>
      <vt:lpstr>Exemples de programmation fonctionnelle avec d3 (une librairie JavaScript pour faire de la visualisation)</vt:lpstr>
      <vt:lpstr>Exemples de programmation fonctionnelle avec d3 (une librairie JavaScript pour faire de la visualisation)</vt:lpstr>
      <vt:lpstr>Exemples de programmation fonctionnelle avec d3 (une librairie JavaScript pour faire de la visualisation)</vt:lpstr>
      <vt:lpstr>Exemples de programmation fonctionnelle avec d3 (une librairie JavaScript pour faire de la visualisation)</vt:lpstr>
      <vt:lpstr>Exemples de programmation fonctionnelle avec d3 (une librairie JavaScript pour faire de la visualisation)</vt:lpstr>
      <vt:lpstr>Exemples de programmation fonctionnelle avec d3 (une librairie JavaScript pour faire de la visualisation)</vt:lpstr>
      <vt:lpstr>Annexe: varia</vt:lpstr>
      <vt:lpstr>On veut un dictionnaire qui va mapper des entiers vers des chaînes. Lequel des deux approches suivantes utilise moins de mémoire ?  var MonTableau = [ ]; MonTableau[10] = "bonjour"; console.log(MonTableau);  var MonObjet = { }; MonObjet[10] = "bonjour"; console.log(MonObjet);  // https://stackoverflow.com/questions/2002923/javascript-using-integer-as-key-in-associative-array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JavaScript, HTML, DOM, CSS, JSON, SVG, D3</dc:title>
  <dc:creator>Michael McGuffin</dc:creator>
  <cp:lastModifiedBy>Michael McGuffin</cp:lastModifiedBy>
  <cp:revision>169</cp:revision>
  <dcterms:created xsi:type="dcterms:W3CDTF">2015-06-09T15:32:38Z</dcterms:created>
  <dcterms:modified xsi:type="dcterms:W3CDTF">2018-01-10T15:27:22Z</dcterms:modified>
</cp:coreProperties>
</file>