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4017" r:id="rId3"/>
    <p:sldMasterId id="2147484119" r:id="rId4"/>
    <p:sldMasterId id="2147486072" r:id="rId5"/>
    <p:sldMasterId id="2147486084" r:id="rId6"/>
    <p:sldMasterId id="2147486096" r:id="rId7"/>
    <p:sldMasterId id="2147486108" r:id="rId8"/>
    <p:sldMasterId id="2147486542" r:id="rId9"/>
    <p:sldMasterId id="2147486554" r:id="rId10"/>
  </p:sldMasterIdLst>
  <p:notesMasterIdLst>
    <p:notesMasterId r:id="rId69"/>
  </p:notesMasterIdLst>
  <p:handoutMasterIdLst>
    <p:handoutMasterId r:id="rId70"/>
  </p:handoutMasterIdLst>
  <p:sldIdLst>
    <p:sldId id="256" r:id="rId11"/>
    <p:sldId id="347" r:id="rId12"/>
    <p:sldId id="348" r:id="rId13"/>
    <p:sldId id="349" r:id="rId14"/>
    <p:sldId id="350" r:id="rId15"/>
    <p:sldId id="351" r:id="rId16"/>
    <p:sldId id="352" r:id="rId17"/>
    <p:sldId id="563" r:id="rId18"/>
    <p:sldId id="562" r:id="rId19"/>
    <p:sldId id="488" r:id="rId20"/>
    <p:sldId id="353" r:id="rId21"/>
    <p:sldId id="565" r:id="rId22"/>
    <p:sldId id="564" r:id="rId23"/>
    <p:sldId id="567" r:id="rId24"/>
    <p:sldId id="566" r:id="rId25"/>
    <p:sldId id="639" r:id="rId26"/>
    <p:sldId id="354" r:id="rId27"/>
    <p:sldId id="357" r:id="rId28"/>
    <p:sldId id="355" r:id="rId29"/>
    <p:sldId id="356" r:id="rId30"/>
    <p:sldId id="489" r:id="rId31"/>
    <p:sldId id="359" r:id="rId32"/>
    <p:sldId id="360" r:id="rId33"/>
    <p:sldId id="476" r:id="rId34"/>
    <p:sldId id="549" r:id="rId35"/>
    <p:sldId id="490" r:id="rId36"/>
    <p:sldId id="429" r:id="rId37"/>
    <p:sldId id="568" r:id="rId38"/>
    <p:sldId id="569" r:id="rId39"/>
    <p:sldId id="570" r:id="rId40"/>
    <p:sldId id="622" r:id="rId41"/>
    <p:sldId id="598" r:id="rId42"/>
    <p:sldId id="620" r:id="rId43"/>
    <p:sldId id="621" r:id="rId44"/>
    <p:sldId id="641" r:id="rId45"/>
    <p:sldId id="624" r:id="rId46"/>
    <p:sldId id="625" r:id="rId47"/>
    <p:sldId id="626" r:id="rId48"/>
    <p:sldId id="640" r:id="rId49"/>
    <p:sldId id="577" r:id="rId50"/>
    <p:sldId id="578" r:id="rId51"/>
    <p:sldId id="630" r:id="rId52"/>
    <p:sldId id="642" r:id="rId53"/>
    <p:sldId id="632" r:id="rId54"/>
    <p:sldId id="362" r:id="rId55"/>
    <p:sldId id="370" r:id="rId56"/>
    <p:sldId id="491" r:id="rId57"/>
    <p:sldId id="633" r:id="rId58"/>
    <p:sldId id="588" r:id="rId59"/>
    <p:sldId id="589" r:id="rId60"/>
    <p:sldId id="590" r:id="rId61"/>
    <p:sldId id="591" r:id="rId62"/>
    <p:sldId id="592" r:id="rId63"/>
    <p:sldId id="593" r:id="rId64"/>
    <p:sldId id="635" r:id="rId65"/>
    <p:sldId id="636" r:id="rId66"/>
    <p:sldId id="643" r:id="rId67"/>
    <p:sldId id="644" r:id="rId68"/>
  </p:sldIdLst>
  <p:sldSz cx="9144000" cy="6858000" type="screen4x3"/>
  <p:notesSz cx="7010400" cy="9296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040FF"/>
    <a:srgbClr val="0080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2516" autoAdjust="0"/>
  </p:normalViewPr>
  <p:slideViewPr>
    <p:cSldViewPr snapToGrid="0">
      <p:cViewPr varScale="1">
        <p:scale>
          <a:sx n="91" d="100"/>
          <a:sy n="91" d="100"/>
        </p:scale>
        <p:origin x="9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FCF69B-F146-4C08-B2DC-2A1EBE37D468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D980D9-41EE-43A1-8029-94464DB18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57232A-0122-4D74-9ADD-BDD7FEA3E36F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4C27BC-7932-4664-9E00-6C508671715F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1E936-EDD4-406A-AD2E-DD186459918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Point out the tools and modes here.  This paradigm of tools and modes is used a lot of many software packages, not just paint programs but also in: your favourite word processing program (fonts), or video editing packages (zoom tools, splicing tools, etc.)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Question</a:t>
            </a:r>
            <a:r>
              <a:rPr lang="en-US" altLang="en-US" smtClean="0"/>
              <a:t>: How do we indicate the current mode to the user 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 - hiliting the tool’s icon, displaying text in the status bar, modifying the cursor shape, …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Question</a:t>
            </a:r>
            <a:r>
              <a:rPr lang="en-US" altLang="en-US" smtClean="0"/>
              <a:t>: have you ever forgotten what mode you were in ?  Clicked down with a tool only to realize it’s the wrong tool ? Not necessarily in a paint program, it could be in a word processor, or Premiere.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Explain what a mode error is.  Visual feedback, even at the cursor, isn’t enough to prevent mode errors.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// Does this ever happen in the real world ?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We’d like a way to allow the user to </a:t>
            </a:r>
            <a:r>
              <a:rPr lang="en-US" altLang="en-US" i="1" smtClean="0"/>
              <a:t>select</a:t>
            </a:r>
            <a:r>
              <a:rPr lang="en-US" altLang="en-US" smtClean="0"/>
              <a:t> these tools without running into mode errors.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In reality, there are two things we want to allow the user to select: actions/tools/command/verbs and objects/locations/nouns.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 lot of what users do with computers can be described in terms of selecting nouns and verbs, so it’d be good to have a understanding of how to ease the selection of nouns and verbs.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F9CF86-D002-4A78-AB0E-DB515510BF75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There’s a natural correspondence between pathways in the menu and marks.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Self-revealing gesture set.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Explain why this is so great: other systems with gestures (graffiti for palm pilot etc.) require the user first learn the gestures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altLang="en-US" smtClean="0"/>
              <a:t>http://img327.imageshack.us/img327/346/027zd.gif</a:t>
            </a:r>
          </a:p>
          <a:p>
            <a:endParaRPr lang="fr-CA" altLang="en-US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11802-37A6-4BCD-81E3-7DF16CC9690A}" type="slidenum">
              <a:rPr lang="fr-CA" altLang="en-US" smtClean="0"/>
              <a:pPr>
                <a:spcBef>
                  <a:spcPct val="0"/>
                </a:spcBef>
              </a:pPr>
              <a:t>21</a:t>
            </a:fld>
            <a:endParaRPr lang="fr-CA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96024-2230-47C3-AA26-3026CB0458D9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Note: marking menus are actually used in products, mainly Alias products.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Radial menus are also used in web browsers and games.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Question</a:t>
            </a:r>
            <a:r>
              <a:rPr lang="en-US" altLang="en-US" smtClean="0"/>
              <a:t>: disadvantages of marking menus 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48C9CA-188E-4466-870F-8A94A6BD9180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Repeat that these techniques can be used in commercial software systems and are currently used in real commercial systems (web browsers and games with radial menus; Alias Maya)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Mention that there are variations on Marking Menus, and there are examples of interfaces that combine Marking Menus and Toolglasses, or that combine 2-handed input with other popup widgets.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See the T3 paper for (Kurtenbach et al. CHI 97 ?) for one way of combining marking menus with toolglass.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There’s also an article (TOCHI 2005 ?) by Guimbretiere et al. that compares different ways of merging command selection and direct manipulation, including toolglass.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2119B5-0BDC-487B-84F6-BEDB89387D8A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Marking Menus have some really nice properties, but they aren’t the end-all of popup interaction.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It’s possible to design many variations on popup widgets like marking menus.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Recall that: Why should we be interested in popup widgets 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Avoid modes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mtClean="0"/>
              <a:t>Better use of screen space: UI only appears when it’s needed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8B2110-C005-4F19-AE25-3A95EE4B9AA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could completely avoid the tool palette on the left, and have all commands in menus.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could design things so the user is always in selection mode, and goes to the menus whenever they want to create or modify an object.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avoids modes, since we’re always in selection mode, or temporarily in some creation mode after which we fall back to selection mode.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So we </a:t>
            </a:r>
            <a:r>
              <a:rPr lang="en-US" altLang="en-US" b="1" smtClean="0"/>
              <a:t>avoid mode errors</a:t>
            </a:r>
            <a:r>
              <a:rPr lang="en-US" altLang="en-US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also </a:t>
            </a:r>
            <a:r>
              <a:rPr lang="en-US" altLang="en-US" b="1" smtClean="0"/>
              <a:t>save screen space</a:t>
            </a:r>
            <a:r>
              <a:rPr lang="en-US" altLang="en-US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// Question: problems with this design 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Not necessarily the best design for all situations (e.g. creating multiple instances of the same class of object), but some products like Maya actually work along these lines.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10DAC-E36E-4E1A-B81B-9399C88B606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Question</a:t>
            </a:r>
            <a:r>
              <a:rPr lang="en-US" altLang="en-US" smtClean="0"/>
              <a:t>: any advantage or disadvantage to using popup menus over pulldown menus 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User doesn’t have to travel as far with the mouse ?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popup menu also has the advantage of </a:t>
            </a:r>
            <a:r>
              <a:rPr lang="en-US" altLang="en-US" b="1" smtClean="0"/>
              <a:t>combining verb and noun</a:t>
            </a:r>
            <a:r>
              <a:rPr lang="en-US" altLang="en-US" smtClean="0"/>
              <a:t> selection into a single action, which is often faster and corresponds better to the user’s mental chunking.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Earlier, we talked about visual feedback for indicating mode.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It turns out that </a:t>
            </a:r>
            <a:r>
              <a:rPr lang="en-US" altLang="en-US" b="1" smtClean="0"/>
              <a:t>kinesthetic feedback</a:t>
            </a:r>
            <a:r>
              <a:rPr lang="en-US" altLang="en-US" smtClean="0"/>
              <a:t> is far superior to visual feedback (maybe mention experiment by sellen and kurtenbach et al. with vi with foot pedal vs keyboard and strong visual feedback)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Kinesthetic feedback is not restricted to popup menus: talk about hitting </a:t>
            </a:r>
            <a:r>
              <a:rPr lang="en-US" altLang="en-US" b="1" smtClean="0"/>
              <a:t>hotkeys</a:t>
            </a:r>
            <a:r>
              <a:rPr lang="en-US" altLang="en-US" smtClean="0"/>
              <a:t> in 3D Studio MAX to manipulate camera versus *holding* down Alt in Maya.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13F69-2147-4395-9177-2423BA1A023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782983-15DA-4AD3-8FED-31688C47085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36850C-ECEF-4884-8FA9-5A3907031AC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Picture from Kurtenbach’s phd thesis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altLang="en-US" smtClean="0"/>
              <a:t>Picture taken from Kurtenbach’s phd thesis</a:t>
            </a: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63E78-0B3C-425C-8FDE-2D6AAA943657}" type="slidenum">
              <a:rPr lang="fr-CA" altLang="en-US" smtClean="0"/>
              <a:pPr>
                <a:spcBef>
                  <a:spcPct val="0"/>
                </a:spcBef>
              </a:pPr>
              <a:t>17</a:t>
            </a:fld>
            <a:endParaRPr lang="fr-C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5C78C-0BAB-4379-AC06-10FF4AABD8FD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Picture from Kurtenbach’s phd thesis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A28F66-A8A6-478D-A0DE-268EFE3A98E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Ballistically: marks can be drawn very quickly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Expert users only need to see ink stroke, which is less distracting than seeing the entire menu.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64AA-2336-4DBE-9B29-6440BFC5C21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72F8-DEA8-4251-A4A9-D7C7F6401009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06966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2B8D-6530-465D-9FB9-F7AA401A3A5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FD72-01B5-43D9-9FD9-3A3CC40907D4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4211248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0896A-68A8-4C8A-9DC8-CF9BF41004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495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183DD-C65E-4B0F-863E-15DDC2DB0A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371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B11F1A-D195-4FD7-AD5B-6E3B28722A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27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6471C-BE7F-4DB7-9AF8-42624D2AE11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651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19023-4808-4770-A799-C1A0FC28FE6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314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3C7CA-2EA6-424B-95CF-726300372A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74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A32E-1AB1-4F2F-BAB1-5CC181D14FB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65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11240-01B3-47D4-B07D-F21E30C9F7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691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FF70C-7F3F-47F2-90F2-FF71E3F7B11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914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4F29E-1F8C-4416-9BB2-8EB7C7F2C9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45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325B-3B67-4998-9AE9-F3CE5D3160C6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93BC-E894-470C-99F7-D6A60179CC90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3834777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50944-13D5-4C6D-9D7E-C1034D1851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2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4FD5-C0B9-426F-A15E-4E8DC142B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50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C328-A8E4-4303-9AE7-C851F7C37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5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8143-F6AB-4081-B7C5-8EFE78673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0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4E88-0AD5-4D69-9C69-223CECF1C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7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8096-2BA3-48DA-B8DE-0B0F42ED2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1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9757-1F60-4699-8976-3CA84C1DC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22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87AC-74DD-4525-8E51-C7AC3A974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178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08D1-5E6A-4F44-8BEC-05560A797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58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C48D-F187-422E-BBB6-3B0EAE06DFBC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97E1-CC61-45A2-A7EF-3F51121B2981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91961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EEF9-DDD0-4D6E-8797-6976CF9CA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51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20D0-3777-4EBB-9DB5-C0F6C9159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50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627-0110-4F5B-AE11-E4FB86A27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6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2106-5226-4D43-A9E9-BF8F75158022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32C5-3E67-4C46-9FCE-098172913459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817221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1A10-1D98-41F0-A780-91E630065971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C0D6-B1B8-48D8-B9E9-145E35FF9996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17227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2298-034C-42F9-A712-BE09E88DD922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32F3-AF2B-4186-85FE-78E39279232C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1020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DACC-1B0A-4EFC-A67A-5AD87FE98B2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71B8-36BF-436B-9F4C-CC2C6EEF5FC5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19819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562C-E1D0-4DE8-9E28-2DCB30AE2DC4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7A62-2EDF-4250-91DE-3EC6A2046C04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909857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B49C-7B0F-42A1-BBD3-0F8F867FE035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DAF2-7BB0-44B7-8037-00E9E806C0E2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780907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6F55-A408-4F53-A704-696A79FCFE7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B28A-1422-4FF9-9537-928DB1D9D442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225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B4AD-CCF2-45F7-9E6A-BA1598081210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5DBB-F839-4810-BE63-8ED8B37149B9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238568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F02A-2BB7-4DDC-85DC-08324A85F925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13C7-9C3D-48E6-B86F-3C19BA380BA0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1380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A725-7FEF-4EB4-BA3A-2BA87DF51E89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AC02-0B9A-4212-8FFD-9255FA8C448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78056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FF73-8AA3-4C99-9454-441D814269B5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2543-CA82-41D1-A425-ED89E81D8665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4229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55C1-AA36-4366-88AE-2186C7FD07B8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036B-6870-4BBC-BE53-D15857D923D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853188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BD6116-71B4-45B8-8D8B-3A57819DF272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4AA149-3967-4A34-8FDC-07C0E2B6B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672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31D188-BF8D-4813-88BF-D7D97A83367F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B67BEC-7B63-40E4-AF5F-F3CAA39E3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23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9D6D0E-7F9A-42A2-8997-AFE4EB9BB4A4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864298-BA2A-4CB7-9D74-4097C30B4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284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21B272-123F-4091-80E7-D834033132FA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823638-37F2-4F12-9D98-9502E7FAD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90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41E7BB-6F1F-4D78-8DB5-ED6310476E63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DBDEF6-DF35-48CA-BCEA-072B00853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49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F8C47D-6EE8-48E3-AA73-A724EB115770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C97CFE-10D5-4F4F-9FDA-E12304D43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8E32-9CEB-4146-8ABE-DB282F069E63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2465-C348-447D-9DAB-7C6F3FB3CD77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187817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A79918-B3E6-41E7-9564-7154087ED028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312E3E-653D-4B90-9AD5-227DDB443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45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598908-4094-4021-92BC-1EC8882E9249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3DE47F-046D-4F7C-970D-BBD33AA0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41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174256-0F9F-494A-A981-31EDA95B7E8C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331F76-3A0A-40AE-AB70-F075CEE35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08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9C4CCF-5CFB-45F7-ADFB-31A8AD31D2A5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87CAFE-A4A9-4D81-925D-720EE6EEA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096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43ACAE-3C9E-49C0-9655-979568014AAC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F49D67-068C-493F-AEBA-B8F9293B1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28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A417-AFBF-4C4B-A13A-14A1131D4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15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068-4934-4DF5-954D-64C74FF80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89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F5E9-1087-4933-99E5-38D37AD45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695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0102-D3DB-46A4-BA7C-805928992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346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43F5-E55C-47A5-85D8-FA781B167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ABAF-56DA-4303-B4E7-CCC1320C8213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E788-46B9-4EDC-86C7-BD2035A6C0E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4246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162-550B-4B9F-A4FD-B4146C71F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09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5967-CAC8-4C5C-96E8-569114ECD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582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993C-1D04-4EC3-956B-5F5C447EA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73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9E2D-545F-4800-AE56-94B95B9BB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150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E79DF-7233-4D9D-ABD3-B99EA5901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95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D65AC-64DB-4D75-BFD9-DDF53EDCF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023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C50E-9226-4912-A53F-E0101673D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820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97FB-2A34-4119-8468-EC16AC1EA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300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098E-D292-48AC-B8D9-C7172A3CC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488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B9C7-D298-4789-AFBD-22FEFEAA3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3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2839-4AE3-4D47-9204-536AC86DE708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39E5-E9C3-48EE-A57B-6DE576E92754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71205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3269-36EE-4386-BC9C-4DE40EAF8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75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5AC6E-5577-4CA5-9120-0260471BA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01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4163-0A5E-4131-8C18-2BDED90B2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85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DBBC-2C02-4308-B2D4-DF189455E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109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F33D-ED9C-4B88-AB4E-C2967D6CA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8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21CA-C295-4ED1-B6CC-4A6708028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33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511D-6EC4-42A7-8B9D-352C3706A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622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93A2-3871-45BF-83C1-0A2C4CFF281C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28C2-27FF-426E-812C-7BD21B87377C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284029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9FF2-9ED1-4BC9-B84D-86CB6E42A919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D6C-2A73-43E7-B4C7-2FDE8727FDE1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06421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294C-78BE-4342-A9E7-9DA5E9EC6B71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F40C-CB66-467B-AD85-93AAF2463217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09213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B61-5469-4F23-B723-0A6B57474777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EDB8-FFA6-4388-A30D-801595B60C10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407628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E2CF-2AB6-4FFB-9C89-34F7B9A905A4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6FCF-ECE5-48B7-A439-21AAACC2DF25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06597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F810-7E5E-43C6-A3FE-4A57835ADB49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4252-90A0-417E-9D89-4E0AD1CFD0EA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85849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758A-1953-4317-9CF3-FE1C60FFC711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26DF-6BB7-4A40-9028-42D5C829C4D4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89569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ADA1-2EE0-4AB1-9938-3E05635262BD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0127-6824-4D32-AABC-0DDB1B0708B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60799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05F2-3F33-47D9-925C-850995D53C0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410E-85E0-4B7D-977B-E60DA29962E2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984779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362-A172-4318-8114-927A2DC3FA97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DEC3-02E2-4610-9B1E-2F8C5D8114EB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057111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07AA-49E3-48C2-A3D6-A5BC5D221EA6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D9BE-CCD4-44A7-9288-CE1601162D7D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735799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AC4A-A3A4-400B-B0A0-49CC17818B7A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A9F7-9741-4744-B563-EC0D3C901EBE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161132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CDEC-CFF5-493E-ADA2-ADA1E7ABFDE8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04F2-F292-4648-B28B-AB4E500B855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564996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8479-9A9C-4F28-83D1-1BE210010055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F5FD-0132-4BD9-AF9E-D7AF90BC68D5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4556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4C8A-BE66-42A2-A385-501CEF05CF35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6588-3E9F-46FE-89BC-6A1CF14EE18D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644991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A2D2-21FB-4AE2-A5FB-E319689CD450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1C22-5243-4BA7-97F1-E32E132A642B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4542734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A81F-8C1A-4255-A281-183405D7A144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E0B6-A9CA-4038-A887-4B65E2B6AAD0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23481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0615-74F8-41A8-BC86-B68BDC3085B5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1EEE-E27C-4CBA-BA3A-C0D167AAE292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556305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6D3-E7CD-4BAD-A500-C0841F28154B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175A-5D77-4202-9E11-4E2354EABCEB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229547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BFEB-37AF-45DF-8C9B-F882B6FB0DF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FB13-ECC6-4C56-9F3A-AD9FBB22B046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429411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387C-629F-4A51-876C-B6D1D1312F0A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97FE-4004-42E1-B3C4-737078DF25BF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875956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9799-83B4-4264-A430-6F6237284580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83AE-DCBD-4D23-9B36-C298DA5D5271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6700953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CDEF-FEDA-4CEF-AC32-7428B7E6625E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11A2-2FEE-4A42-80E9-D54B59D5B393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148190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0743-D016-4CD1-A37D-BB9BDD35F154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F8F0-77A7-469B-B172-2D5439076B48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5480533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5FA1E-A7AE-4B57-9863-3A80D1A69F61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53539-4713-40AC-BF5C-0FC38200F4E2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9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F513-4CF9-4DF5-9FD6-E6C38F92041B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2C23-9F4A-4E8F-857B-F528E14036E2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46777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66EE8-C56A-4BF6-AD46-A215DD8E118C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FC3D7-5E2C-4379-BCF2-CC7537DFCA2A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08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56A66-4DAD-43D2-BB78-2F9164235487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D8DEA-F047-4133-85B8-6B83B8DC3766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335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40A866-4432-49B9-A96D-C4C71E725E90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D485B-43AD-4738-8111-085ACDC91601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8532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7CBC6-3CFE-4A6F-8900-0FE951E1BEED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61B39-5AB5-4C93-81CA-0203A0F93571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48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90A0A-FB3A-49A6-8ABF-3266CC720B23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4E824-2ED7-495D-A89C-EB425D73BFCB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6773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80D96B-3C18-4153-9C3E-9E3DDEE02512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F87C4-D825-4D17-96AB-5A5C08570276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17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C221D-7768-46E9-AF19-764CBB114B5C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C3B80-B23E-4C3F-B932-9F5401782188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01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1A2D-49B9-4247-AE95-B05DF0878076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C89D72-358A-4F74-8FC4-CD6F291667D3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666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8987E-AFB4-4438-A44A-753BD545B920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A84E2-EDA1-4A95-A543-118318EB7EB7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819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40949-1804-4038-8EC6-2817D7B62F4A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65576-6786-4BFA-9EB8-A1A90CCEB92E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B2F68-BCB7-4E03-A8EE-4B4639DB9AD3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E120AC-7974-4858-B30F-D4F9E1DEBA23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12" r:id="rId4"/>
    <p:sldLayoutId id="2147486413" r:id="rId5"/>
    <p:sldLayoutId id="2147486414" r:id="rId6"/>
    <p:sldLayoutId id="2147486415" r:id="rId7"/>
    <p:sldLayoutId id="2147486416" r:id="rId8"/>
    <p:sldLayoutId id="2147486417" r:id="rId9"/>
    <p:sldLayoutId id="2147486418" r:id="rId10"/>
    <p:sldLayoutId id="2147486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CD6574-42DB-4F94-AA91-27AFD4C64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C009BD-8390-4A2B-A7E6-947705BD5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2" r:id="rId1"/>
    <p:sldLayoutId id="2147486433" r:id="rId2"/>
    <p:sldLayoutId id="2147486434" r:id="rId3"/>
    <p:sldLayoutId id="2147486435" r:id="rId4"/>
    <p:sldLayoutId id="2147486436" r:id="rId5"/>
    <p:sldLayoutId id="2147486437" r:id="rId6"/>
    <p:sldLayoutId id="2147486438" r:id="rId7"/>
    <p:sldLayoutId id="2147486439" r:id="rId8"/>
    <p:sldLayoutId id="2147486440" r:id="rId9"/>
    <p:sldLayoutId id="2147486441" r:id="rId10"/>
    <p:sldLayoutId id="21474864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F9E58-A85B-41A4-8CB8-84F1D435F98F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61FE41-D50D-4516-B9CE-EA80960D2EA3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4" r:id="rId1"/>
    <p:sldLayoutId id="2147486455" r:id="rId2"/>
    <p:sldLayoutId id="2147486456" r:id="rId3"/>
    <p:sldLayoutId id="2147486457" r:id="rId4"/>
    <p:sldLayoutId id="2147486458" r:id="rId5"/>
    <p:sldLayoutId id="2147486459" r:id="rId6"/>
    <p:sldLayoutId id="2147486460" r:id="rId7"/>
    <p:sldLayoutId id="2147486461" r:id="rId8"/>
    <p:sldLayoutId id="2147486462" r:id="rId9"/>
    <p:sldLayoutId id="2147486463" r:id="rId10"/>
    <p:sldLayoutId id="21474864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US" altLang="en-US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US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FBDC9AA2-157A-4E30-A878-288376B09D17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F0112D-35E8-49D1-8169-CA7FD3370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1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2505994-93CF-4396-9D6D-8E76E6B4E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77" r:id="rId2"/>
    <p:sldLayoutId id="2147486478" r:id="rId3"/>
    <p:sldLayoutId id="2147486479" r:id="rId4"/>
    <p:sldLayoutId id="2147486480" r:id="rId5"/>
    <p:sldLayoutId id="2147486481" r:id="rId6"/>
    <p:sldLayoutId id="2147486482" r:id="rId7"/>
    <p:sldLayoutId id="2147486483" r:id="rId8"/>
    <p:sldLayoutId id="2147486484" r:id="rId9"/>
    <p:sldLayoutId id="2147486485" r:id="rId10"/>
    <p:sldLayoutId id="21474864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F196073-B260-4120-B105-4D2FCB549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7" r:id="rId1"/>
    <p:sldLayoutId id="2147486488" r:id="rId2"/>
    <p:sldLayoutId id="2147486489" r:id="rId3"/>
    <p:sldLayoutId id="2147486490" r:id="rId4"/>
    <p:sldLayoutId id="2147486491" r:id="rId5"/>
    <p:sldLayoutId id="2147486492" r:id="rId6"/>
    <p:sldLayoutId id="2147486493" r:id="rId7"/>
    <p:sldLayoutId id="2147486494" r:id="rId8"/>
    <p:sldLayoutId id="2147486495" r:id="rId9"/>
    <p:sldLayoutId id="2147486496" r:id="rId10"/>
    <p:sldLayoutId id="21474864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03F744-708F-49CC-8386-8754B2772CF9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A9B72D9-6C37-4DF1-85B3-AAF052B67F46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24C4D-7F2A-4809-B268-27BBC778D91A}" type="datetimeFigureOut">
              <a:rPr lang="fr-FR"/>
              <a:pPr>
                <a:defRPr/>
              </a:pPr>
              <a:t>24/01/2018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5DB2545-042F-45A5-BCDC-911A68CB85BF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9" r:id="rId1"/>
    <p:sldLayoutId id="2147486510" r:id="rId2"/>
    <p:sldLayoutId id="2147486511" r:id="rId3"/>
    <p:sldLayoutId id="2147486512" r:id="rId4"/>
    <p:sldLayoutId id="2147486513" r:id="rId5"/>
    <p:sldLayoutId id="2147486514" r:id="rId6"/>
    <p:sldLayoutId id="2147486515" r:id="rId7"/>
    <p:sldLayoutId id="2147486516" r:id="rId8"/>
    <p:sldLayoutId id="2147486517" r:id="rId9"/>
    <p:sldLayoutId id="2147486518" r:id="rId10"/>
    <p:sldLayoutId id="21474865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BE" altLang="en-US" smtClean="0"/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BE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D7F06-1F88-47EF-99F4-5C4613CDAE4D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9BE8E-3FE3-4A85-9C61-158F102DA537}" type="slidenum">
              <a:rPr kumimoji="0" lang="fr-B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.google.ca/scholar?q=yatani+patridge+bern+newman+escape+target+selection+technique+visually+cued+gestur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roidkube.com/wp-content/uploads/2013/09/note3-air-command.jp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2.staticflickr.com/4/3640/3299003148_e3cf88da32_b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UVt3Qu6Xcko&amp;t=1m13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indmappingsoftwareblog.com/imindmap-8-review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mindmappingsoftwareblog.com/wp-content/uploads/2013/11/imindmap-7-target-menu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ta.wikia.com/wiki/Weapon_Whee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hyperlink" Target="https://youtu.be/wLNPGsKyUls" TargetMode="External"/><Relationship Id="rId4" Type="http://schemas.openxmlformats.org/officeDocument/2006/relationships/hyperlink" Target="https://youtu.be/THBc55MSOg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yWmau6TEH6Q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p8f12anNzBg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a/scholar?q=agarawala+balakrishnan+keepin+pushing+the+desktop+metapho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www.youtube.com/watch?v=M0ODskdEPn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ckbaudisch.com/publications/2005-Hinckley-CHI05-Scriboli.wmv" TargetMode="External"/><Relationship Id="rId2" Type="http://schemas.openxmlformats.org/officeDocument/2006/relationships/hyperlink" Target="https://www.youtube.com/watch?v=7YhJ2vGaftY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emf"/><Relationship Id="rId4" Type="http://schemas.openxmlformats.org/officeDocument/2006/relationships/hyperlink" Target="http://research.microsoft.com/users/kenh/papers/Scriboli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acm.org/uist/archive/videos/2000/p213-guimbretiere.mov" TargetMode="Externa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acm.org/uist/archive/videos/2000/p213-guimbretiere.mov" TargetMode="Externa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acm.org/uist/archive/videos/2000/p213-guimbretiere.mov" TargetMode="Externa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www.acm.org/uist/archive/videos/2003/p71-fitzmaurice.mov" TargetMode="External"/><Relationship Id="rId7" Type="http://schemas.openxmlformats.org/officeDocument/2006/relationships/image" Target="../media/image45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emf"/><Relationship Id="rId5" Type="http://schemas.openxmlformats.org/officeDocument/2006/relationships/hyperlink" Target="https://www.youtube.com/watch?v=G1jC6jQhcJI" TargetMode="External"/><Relationship Id="rId4" Type="http://schemas.openxmlformats.org/officeDocument/2006/relationships/hyperlink" Target="http://www.autodeskresearch.com/publications/trackingmenus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hyperlink" Target="https://www.youtube.com/watch?v=WPbiPn1b1zQ" TargetMode="External"/><Relationship Id="rId7" Type="http://schemas.openxmlformats.org/officeDocument/2006/relationships/image" Target="../media/image48.emf"/><Relationship Id="rId2" Type="http://schemas.openxmlformats.org/officeDocument/2006/relationships/hyperlink" Target="http://www.dgp.utoronto.ca/~ravin/videos/chi2006_hoverwidgets.mov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emf"/><Relationship Id="rId5" Type="http://schemas.openxmlformats.org/officeDocument/2006/relationships/hyperlink" Target="http://www.dgp.toronto.edu/~tovi/videos/hoverwidgets.mov" TargetMode="External"/><Relationship Id="rId4" Type="http://schemas.openxmlformats.org/officeDocument/2006/relationships/hyperlink" Target="https://www.youtube.com/watch?v=KRXfaZ8nqZ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hyperlink" Target="http://www.autodeskresearch.com/publications/piecursor" TargetMode="Externa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eskresearch.com/publications/t3" TargetMode="External"/><Relationship Id="rId7" Type="http://schemas.openxmlformats.org/officeDocument/2006/relationships/image" Target="../media/image56.png"/><Relationship Id="rId2" Type="http://schemas.openxmlformats.org/officeDocument/2006/relationships/hyperlink" Target="https://www.youtube.com/watch?v=fUwYCbhFj1U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a/scholar?q=nancel+huot+beaudouin-lafon+espace+conception+analyse+morphologique+techniques+menus" TargetMode="External"/><Relationship Id="rId2" Type="http://schemas.openxmlformats.org/officeDocument/2006/relationships/hyperlink" Target="https://scholar.google.ca/scholar?q=gupta+mcguffin+multitouch+radial+menu+integrating+command+selection+control+arguments" TargetMode="Externa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s://scholar.google.ca/scholar?q=bailly+lecolinet+nigay+quinze+ans+recherche+menus+technique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qtd8Hc90Hw" TargetMode="External"/><Relationship Id="rId2" Type="http://schemas.openxmlformats.org/officeDocument/2006/relationships/hyperlink" Target="https://vimeo.com/61556918" TargetMode="Externa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Wiu-Lruju8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blogs.office.com/2013/04/29/onenote-just-made-your-touch-more-powerfu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XiD4ga2s13w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642938" y="1125538"/>
            <a:ext cx="7772400" cy="3382962"/>
          </a:xfrm>
        </p:spPr>
        <p:txBody>
          <a:bodyPr/>
          <a:lstStyle/>
          <a:p>
            <a:pPr eaLnBrk="1" hangingPunct="1"/>
            <a:r>
              <a:rPr lang="fr-CA" altLang="en-US" smtClean="0"/>
              <a:t>Des techniques d’interaction utilisant des menus contextuels et des gestes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dgp.toronto.edu/~koji/project/images/escape/algorithm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57350"/>
            <a:ext cx="5086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http://www.dgp.toronto.edu/~koji/project/images/escape/walkthroug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229225"/>
            <a:ext cx="6667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ZoneTexte 5"/>
          <p:cNvSpPr txBox="1">
            <a:spLocks noChangeArrowheads="1"/>
          </p:cNvSpPr>
          <p:nvPr/>
        </p:nvSpPr>
        <p:spPr bwMode="auto">
          <a:xfrm>
            <a:off x="84221" y="6515100"/>
            <a:ext cx="8921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1200" dirty="0">
                <a:latin typeface="Arial" panose="020B0604020202020204" pitchFamily="34" charset="0"/>
                <a:hlinkClick r:id="rId4"/>
              </a:rPr>
              <a:t>https://</a:t>
            </a:r>
            <a:r>
              <a:rPr lang="fr-CA" altLang="en-US" sz="1200" dirty="0" smtClean="0">
                <a:latin typeface="Arial" panose="020B0604020202020204" pitchFamily="34" charset="0"/>
                <a:hlinkClick r:id="rId4"/>
              </a:rPr>
              <a:t>scholar.google.ca/scholar?q=yatani+patridge+bern+newman+escape+target+selection+technique+visually+cued+gestures</a:t>
            </a:r>
            <a:r>
              <a:rPr lang="fr-CA" altLang="en-US" sz="1200" dirty="0" smtClean="0">
                <a:latin typeface="Arial" panose="020B0604020202020204" pitchFamily="34" charset="0"/>
              </a:rPr>
              <a:t> </a:t>
            </a:r>
            <a:endParaRPr lang="fr-CA" altLang="en-US" sz="1200" dirty="0">
              <a:latin typeface="Arial" panose="020B0604020202020204" pitchFamily="34" charset="0"/>
            </a:endParaRPr>
          </a:p>
        </p:txBody>
      </p:sp>
      <p:sp>
        <p:nvSpPr>
          <p:cNvPr id="40965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37"/>
          </a:xfrm>
        </p:spPr>
        <p:txBody>
          <a:bodyPr/>
          <a:lstStyle/>
          <a:p>
            <a:r>
              <a:rPr lang="fr-CA" altLang="en-US" sz="2800" dirty="0" smtClean="0"/>
              <a:t>Un exemple utilisant des glissements directionnels sans menu. Un gros doigt sur un petit écran peut faire un glissement directionnel pour désambiguïser sa sélection.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782638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Menu radial </a:t>
            </a:r>
            <a:r>
              <a:rPr lang="en-US" altLang="en-US" sz="4000" i="1" dirty="0" smtClean="0"/>
              <a:t>versus</a:t>
            </a:r>
            <a:r>
              <a:rPr lang="en-US" altLang="en-US" sz="4000" dirty="0" smtClean="0"/>
              <a:t> menu </a:t>
            </a:r>
            <a:r>
              <a:rPr lang="en-US" altLang="en-US" sz="4000" dirty="0" err="1" smtClean="0"/>
              <a:t>linéaire</a:t>
            </a:r>
            <a:endParaRPr lang="en-US" altLang="en-US" sz="4000" dirty="0" smtClean="0"/>
          </a:p>
        </p:txBody>
      </p:sp>
      <p:pic>
        <p:nvPicPr>
          <p:cNvPr id="41987" name="Picture 4" descr="mm_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81075"/>
            <a:ext cx="74676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" y="4437063"/>
            <a:ext cx="9036050" cy="2232025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 smtClean="0"/>
              <a:t>Les </a:t>
            </a:r>
            <a:r>
              <a:rPr lang="en-US" altLang="en-US" sz="2000" dirty="0" err="1" smtClean="0"/>
              <a:t>glissements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différentes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directions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sont</a:t>
            </a:r>
            <a:r>
              <a:rPr lang="en-US" altLang="en-US" sz="2000" dirty="0" smtClean="0"/>
              <a:t> plus </a:t>
            </a:r>
            <a:r>
              <a:rPr lang="en-US" altLang="en-US" sz="2000" dirty="0" err="1" smtClean="0"/>
              <a:t>mémorables</a:t>
            </a:r>
            <a:r>
              <a:rPr lang="en-US" altLang="en-US" sz="2000" dirty="0" smtClean="0"/>
              <a:t> (plus </a:t>
            </a:r>
            <a:r>
              <a:rPr lang="en-US" altLang="en-US" sz="2000" dirty="0" err="1" smtClean="0"/>
              <a:t>faciles</a:t>
            </a:r>
            <a:r>
              <a:rPr lang="en-US" altLang="en-US" sz="2000" dirty="0" smtClean="0"/>
              <a:t> à </a:t>
            </a:r>
            <a:r>
              <a:rPr lang="en-US" altLang="en-US" sz="2000" dirty="0" err="1" smtClean="0"/>
              <a:t>retenir</a:t>
            </a:r>
            <a:r>
              <a:rPr lang="en-US" altLang="en-US" sz="2000" dirty="0" smtClean="0"/>
              <a:t>) et plus </a:t>
            </a:r>
            <a:r>
              <a:rPr lang="en-US" altLang="en-US" sz="2000" dirty="0" err="1" smtClean="0"/>
              <a:t>faciles</a:t>
            </a:r>
            <a:r>
              <a:rPr lang="en-US" altLang="en-US" sz="2000" dirty="0" smtClean="0"/>
              <a:t> à </a:t>
            </a:r>
            <a:r>
              <a:rPr lang="en-US" altLang="en-US" sz="2000" dirty="0" err="1" smtClean="0"/>
              <a:t>reproduire</a:t>
            </a:r>
            <a:r>
              <a:rPr lang="en-US" altLang="en-US" sz="2000" dirty="0" smtClean="0"/>
              <a:t> que les </a:t>
            </a:r>
            <a:r>
              <a:rPr lang="en-US" altLang="en-US" sz="2000" dirty="0" err="1" smtClean="0"/>
              <a:t>glissements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différentes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distances</a:t>
            </a:r>
            <a:r>
              <a:rPr lang="en-US" altLang="en-US" sz="2000" dirty="0" smtClean="0"/>
              <a:t>.</a:t>
            </a:r>
          </a:p>
          <a:p>
            <a:pPr eaLnBrk="1" hangingPunct="1"/>
            <a:r>
              <a:rPr lang="en-US" altLang="en-US" sz="2000" dirty="0" smtClean="0"/>
              <a:t>On </a:t>
            </a:r>
            <a:r>
              <a:rPr lang="en-US" altLang="en-US" sz="2000" dirty="0" err="1" smtClean="0"/>
              <a:t>peut</a:t>
            </a:r>
            <a:r>
              <a:rPr lang="en-US" altLang="en-US" sz="2000" dirty="0" smtClean="0"/>
              <a:t> faire les </a:t>
            </a:r>
            <a:r>
              <a:rPr lang="en-US" altLang="en-US" sz="2000" dirty="0" err="1" smtClean="0"/>
              <a:t>glissements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directionnels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façon</a:t>
            </a:r>
            <a:r>
              <a:rPr lang="en-US" altLang="en-US" sz="2000" dirty="0" smtClean="0"/>
              <a:t> </a:t>
            </a:r>
            <a:r>
              <a:rPr lang="en-US" altLang="en-US" sz="2000" i="1" dirty="0" err="1" smtClean="0"/>
              <a:t>balistique</a:t>
            </a:r>
            <a:r>
              <a:rPr lang="en-US" altLang="en-US" sz="2000" dirty="0" smtClean="0"/>
              <a:t> (sans faire attention à </a:t>
            </a:r>
            <a:r>
              <a:rPr lang="en-US" altLang="en-US" sz="2000" dirty="0" err="1" smtClean="0"/>
              <a:t>notre</a:t>
            </a:r>
            <a:r>
              <a:rPr lang="en-US" altLang="en-US" sz="2000" dirty="0" smtClean="0"/>
              <a:t> position finale), </a:t>
            </a:r>
            <a:r>
              <a:rPr lang="en-US" altLang="en-US" sz="2000" dirty="0" err="1" smtClean="0"/>
              <a:t>donc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très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rapidement</a:t>
            </a:r>
            <a:r>
              <a:rPr lang="en-US" altLang="en-US" sz="2000" dirty="0" smtClean="0"/>
              <a:t>.</a:t>
            </a:r>
          </a:p>
          <a:p>
            <a:pPr eaLnBrk="1" hangingPunct="1"/>
            <a:r>
              <a:rPr lang="en-US" altLang="en-US" sz="2000" dirty="0" smtClean="0"/>
              <a:t>On </a:t>
            </a:r>
            <a:r>
              <a:rPr lang="en-US" altLang="en-US" sz="2000" dirty="0" err="1" smtClean="0"/>
              <a:t>peut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même</a:t>
            </a:r>
            <a:r>
              <a:rPr lang="en-US" altLang="en-US" sz="2000" dirty="0" smtClean="0"/>
              <a:t> faire des </a:t>
            </a:r>
            <a:r>
              <a:rPr lang="en-US" altLang="en-US" sz="2000" dirty="0" err="1" smtClean="0"/>
              <a:t>glissements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directionnels</a:t>
            </a:r>
            <a:r>
              <a:rPr lang="en-US" altLang="en-US" sz="2000" dirty="0" smtClean="0"/>
              <a:t> sans </a:t>
            </a:r>
            <a:r>
              <a:rPr lang="en-US" altLang="en-US" sz="2000" dirty="0" err="1" smtClean="0"/>
              <a:t>regarder</a:t>
            </a:r>
            <a:r>
              <a:rPr lang="en-US" altLang="en-US" sz="2000" dirty="0" smtClean="0"/>
              <a:t> ("eyes-free operation") </a:t>
            </a:r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fois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qu'on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connaît</a:t>
            </a:r>
            <a:r>
              <a:rPr lang="en-US" altLang="en-US" sz="2000" dirty="0" smtClean="0"/>
              <a:t> les angles par </a:t>
            </a:r>
            <a:r>
              <a:rPr lang="en-US" altLang="en-US" sz="2000" dirty="0" err="1" smtClean="0"/>
              <a:t>coeur</a:t>
            </a:r>
            <a:r>
              <a:rPr lang="en-US" altLang="en-US" sz="2000" dirty="0" smtClean="0"/>
              <a:t>.</a:t>
            </a:r>
          </a:p>
        </p:txBody>
      </p:sp>
      <p:sp>
        <p:nvSpPr>
          <p:cNvPr id="5" name="Flèche droite 3"/>
          <p:cNvSpPr/>
          <p:nvPr/>
        </p:nvSpPr>
        <p:spPr>
          <a:xfrm rot="10800000">
            <a:off x="8610600" y="25173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8077200" y="70893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À retenir!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402313" y="3437503"/>
            <a:ext cx="514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Image prise de la </a:t>
            </a:r>
            <a:r>
              <a:rPr lang="en-CA" sz="1600" dirty="0" err="1" smtClean="0"/>
              <a:t>thèse</a:t>
            </a:r>
            <a:r>
              <a:rPr lang="en-CA" sz="1600" dirty="0" smtClean="0"/>
              <a:t> </a:t>
            </a:r>
            <a:r>
              <a:rPr lang="en-CA" sz="1600" dirty="0" err="1" smtClean="0"/>
              <a:t>doctorale</a:t>
            </a:r>
            <a:r>
              <a:rPr lang="en-CA" sz="1600" dirty="0" smtClean="0"/>
              <a:t> de </a:t>
            </a:r>
            <a:r>
              <a:rPr lang="en-CA" sz="1600" dirty="0" err="1" smtClean="0"/>
              <a:t>Gord</a:t>
            </a:r>
            <a:r>
              <a:rPr lang="en-CA" sz="1600" dirty="0" smtClean="0"/>
              <a:t> </a:t>
            </a:r>
            <a:r>
              <a:rPr lang="en-CA" sz="1600" dirty="0" err="1" smtClean="0"/>
              <a:t>Kurtenbach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714500"/>
          </a:xfrm>
        </p:spPr>
        <p:txBody>
          <a:bodyPr/>
          <a:lstStyle/>
          <a:p>
            <a:pPr eaLnBrk="1" hangingPunct="1"/>
            <a:r>
              <a:rPr lang="en-US" altLang="en-US" smtClean="0"/>
              <a:t>Présentation graphique améliorée: on n'est pas obligé d'afficher des grosses pointes de tarte</a:t>
            </a:r>
          </a:p>
        </p:txBody>
      </p:sp>
      <p:pic>
        <p:nvPicPr>
          <p:cNvPr id="44035" name="Picture 5" descr="http://profs.etsmtl.ca/mmcguffin/code/java/SimplePaint-2D_JavaApplication/images/RadialMenuWidget_thumbn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886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50825" y="2349500"/>
            <a:ext cx="3889375" cy="3887788"/>
            <a:chOff x="251520" y="2348880"/>
            <a:chExt cx="3888432" cy="3888432"/>
          </a:xfrm>
        </p:grpSpPr>
        <p:sp>
          <p:nvSpPr>
            <p:cNvPr id="2" name="Block Arc 1"/>
            <p:cNvSpPr/>
            <p:nvPr/>
          </p:nvSpPr>
          <p:spPr bwMode="auto">
            <a:xfrm rot="1320000">
              <a:off x="251520" y="2348880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4" name="Block Arc 13"/>
            <p:cNvSpPr/>
            <p:nvPr/>
          </p:nvSpPr>
          <p:spPr bwMode="auto">
            <a:xfrm rot="4020000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5" name="Block Arc 14"/>
            <p:cNvSpPr/>
            <p:nvPr/>
          </p:nvSpPr>
          <p:spPr bwMode="auto">
            <a:xfrm rot="6720000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6" name="Block Arc 15"/>
            <p:cNvSpPr/>
            <p:nvPr/>
          </p:nvSpPr>
          <p:spPr bwMode="auto">
            <a:xfrm rot="9420000">
              <a:off x="251520" y="2348880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7" name="Block Arc 16"/>
            <p:cNvSpPr/>
            <p:nvPr/>
          </p:nvSpPr>
          <p:spPr bwMode="auto">
            <a:xfrm rot="12120000">
              <a:off x="251520" y="2348880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8" name="Block Arc 17"/>
            <p:cNvSpPr/>
            <p:nvPr/>
          </p:nvSpPr>
          <p:spPr bwMode="auto">
            <a:xfrm rot="14820000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19" name="Block Arc 18"/>
            <p:cNvSpPr/>
            <p:nvPr/>
          </p:nvSpPr>
          <p:spPr bwMode="auto">
            <a:xfrm rot="17520000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0" name="Block Arc 19"/>
            <p:cNvSpPr/>
            <p:nvPr/>
          </p:nvSpPr>
          <p:spPr bwMode="auto">
            <a:xfrm rot="20220000">
              <a:off x="251520" y="2348880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</p:grpSp>
      <p:sp>
        <p:nvSpPr>
          <p:cNvPr id="22" name="Flèche droite 3"/>
          <p:cNvSpPr/>
          <p:nvPr/>
        </p:nvSpPr>
        <p:spPr>
          <a:xfrm>
            <a:off x="4427538" y="3789363"/>
            <a:ext cx="576262" cy="50323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107950" y="2205038"/>
            <a:ext cx="4248150" cy="417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grpSp>
        <p:nvGrpSpPr>
          <p:cNvPr id="44039" name="Group 20"/>
          <p:cNvGrpSpPr>
            <a:grpSpLocks/>
          </p:cNvGrpSpPr>
          <p:nvPr/>
        </p:nvGrpSpPr>
        <p:grpSpPr bwMode="auto">
          <a:xfrm>
            <a:off x="250825" y="2349500"/>
            <a:ext cx="3889375" cy="3887788"/>
            <a:chOff x="251520" y="2348880"/>
            <a:chExt cx="3888432" cy="3888432"/>
          </a:xfrm>
        </p:grpSpPr>
        <p:sp>
          <p:nvSpPr>
            <p:cNvPr id="28" name="Block Arc 27"/>
            <p:cNvSpPr/>
            <p:nvPr/>
          </p:nvSpPr>
          <p:spPr bwMode="auto">
            <a:xfrm rot="2721225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6160587"/>
                <a:gd name="adj3" fmla="val 44051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29" name="Block Arc 28"/>
            <p:cNvSpPr/>
            <p:nvPr/>
          </p:nvSpPr>
          <p:spPr bwMode="auto">
            <a:xfrm rot="8093275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4855203"/>
                <a:gd name="adj3" fmla="val 43945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0" name="Block Arc 29"/>
            <p:cNvSpPr/>
            <p:nvPr/>
          </p:nvSpPr>
          <p:spPr bwMode="auto">
            <a:xfrm rot="12120000">
              <a:off x="251520" y="2348880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1" name="Block Arc 30"/>
            <p:cNvSpPr/>
            <p:nvPr/>
          </p:nvSpPr>
          <p:spPr bwMode="auto">
            <a:xfrm rot="14820000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2" name="Block Arc 31"/>
            <p:cNvSpPr/>
            <p:nvPr/>
          </p:nvSpPr>
          <p:spPr bwMode="auto">
            <a:xfrm rot="17520000">
              <a:off x="251520" y="2348879"/>
              <a:ext cx="3888432" cy="3888432"/>
            </a:xfrm>
            <a:prstGeom prst="blockArc">
              <a:avLst>
                <a:gd name="adj1" fmla="val 10800000"/>
                <a:gd name="adj2" fmla="val 13528771"/>
                <a:gd name="adj3" fmla="val 4395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3" name="Block Arc 32"/>
            <p:cNvSpPr/>
            <p:nvPr/>
          </p:nvSpPr>
          <p:spPr bwMode="auto">
            <a:xfrm rot="20220000">
              <a:off x="251520" y="2348880"/>
              <a:ext cx="3888432" cy="3888432"/>
            </a:xfrm>
            <a:prstGeom prst="blockArc">
              <a:avLst>
                <a:gd name="adj1" fmla="val 10800000"/>
                <a:gd name="adj2" fmla="val 14904516"/>
                <a:gd name="adj3" fmla="val 43982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</p:grpSp>
      <p:sp>
        <p:nvSpPr>
          <p:cNvPr id="44040" name="TextBox 24"/>
          <p:cNvSpPr txBox="1">
            <a:spLocks noChangeArrowheads="1"/>
          </p:cNvSpPr>
          <p:nvPr/>
        </p:nvSpPr>
        <p:spPr bwMode="auto">
          <a:xfrm>
            <a:off x="1331913" y="2852738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Select and Move</a:t>
            </a:r>
          </a:p>
        </p:txBody>
      </p:sp>
      <p:sp>
        <p:nvSpPr>
          <p:cNvPr id="44041" name="TextBox 35"/>
          <p:cNvSpPr txBox="1">
            <a:spLocks noChangeArrowheads="1"/>
          </p:cNvSpPr>
          <p:nvPr/>
        </p:nvSpPr>
        <p:spPr bwMode="auto">
          <a:xfrm>
            <a:off x="395288" y="386080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Equilateral Triangle</a:t>
            </a:r>
          </a:p>
        </p:txBody>
      </p:sp>
      <p:sp>
        <p:nvSpPr>
          <p:cNvPr id="44042" name="TextBox 36"/>
          <p:cNvSpPr txBox="1">
            <a:spLocks noChangeArrowheads="1"/>
          </p:cNvSpPr>
          <p:nvPr/>
        </p:nvSpPr>
        <p:spPr bwMode="auto">
          <a:xfrm>
            <a:off x="2700338" y="400526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Rectangle</a:t>
            </a:r>
          </a:p>
        </p:txBody>
      </p:sp>
      <p:sp>
        <p:nvSpPr>
          <p:cNvPr id="44043" name="TextBox 37"/>
          <p:cNvSpPr txBox="1">
            <a:spLocks noChangeArrowheads="1"/>
          </p:cNvSpPr>
          <p:nvPr/>
        </p:nvSpPr>
        <p:spPr bwMode="auto">
          <a:xfrm>
            <a:off x="1619250" y="5661025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800"/>
              <a:t>Circle</a:t>
            </a:r>
          </a:p>
        </p:txBody>
      </p:sp>
      <p:sp>
        <p:nvSpPr>
          <p:cNvPr id="44044" name="TextBox 38"/>
          <p:cNvSpPr txBox="1">
            <a:spLocks noChangeArrowheads="1"/>
          </p:cNvSpPr>
          <p:nvPr/>
        </p:nvSpPr>
        <p:spPr bwMode="auto">
          <a:xfrm>
            <a:off x="2484438" y="49768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800"/>
              <a:t>Square</a:t>
            </a:r>
          </a:p>
        </p:txBody>
      </p:sp>
      <p:sp>
        <p:nvSpPr>
          <p:cNvPr id="44045" name="TextBox 39"/>
          <p:cNvSpPr txBox="1">
            <a:spLocks noChangeArrowheads="1"/>
          </p:cNvSpPr>
          <p:nvPr/>
        </p:nvSpPr>
        <p:spPr bwMode="auto">
          <a:xfrm>
            <a:off x="684213" y="49768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800"/>
              <a:t>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en-CA" altLang="en-US" sz="3600" smtClean="0"/>
              <a:t>(Faux) menu radial dans les dispositifs Samsung Galaxy Note: "Air Command"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2843213" cy="3384550"/>
          </a:xfrm>
        </p:spPr>
        <p:txBody>
          <a:bodyPr/>
          <a:lstStyle/>
          <a:p>
            <a:r>
              <a:rPr lang="en-CA" altLang="en-US" sz="2000" smtClean="0"/>
              <a:t>Est seulement "radial" dans sa disposition; ne fonctionne pas par glissements mais par clics</a:t>
            </a:r>
          </a:p>
          <a:p>
            <a:r>
              <a:rPr lang="en-CA" altLang="en-US" sz="2000" smtClean="0"/>
              <a:t>Une sorte de menu 2D où la disposition radial est accessoire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770188" y="6381750"/>
            <a:ext cx="648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400">
                <a:hlinkClick r:id="rId2"/>
              </a:rPr>
              <a:t>http://www.droidkube.com/wp-content/uploads/2013/09/note3-air-command.jpg</a:t>
            </a:r>
            <a:r>
              <a:rPr lang="en-CA" altLang="en-US" sz="1400"/>
              <a:t> </a:t>
            </a:r>
          </a:p>
        </p:txBody>
      </p:sp>
      <p:pic>
        <p:nvPicPr>
          <p:cNvPr id="46085" name="Picture 7" descr="http://www.droidkube.com/wp-content/uploads/2013/09/note3-air-comm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5600"/>
            <a:ext cx="62166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06438"/>
          </a:xfrm>
        </p:spPr>
        <p:txBody>
          <a:bodyPr/>
          <a:lstStyle/>
          <a:p>
            <a:r>
              <a:rPr lang="en-CA" altLang="en-US" sz="2800" smtClean="0"/>
              <a:t>Les "mind maps" (cartes heuristiques) de Tony Buzan</a:t>
            </a:r>
          </a:p>
        </p:txBody>
      </p:sp>
      <p:pic>
        <p:nvPicPr>
          <p:cNvPr id="47107" name="Picture 2" descr="https://c2.staticflickr.com/4/3640/3299003148_e3cf88da3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052513"/>
            <a:ext cx="87979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187450" y="6308725"/>
            <a:ext cx="676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hlinkClick r:id="rId3"/>
              </a:rPr>
              <a:t>https://c2.staticflickr.com/4/3640/3299003148_e3cf88da32_b.jpg</a:t>
            </a:r>
            <a:r>
              <a:rPr lang="en-CA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en-CA" altLang="en-US" sz="3600" smtClean="0"/>
              <a:t>(Faux) menu radial dans iMindMap de Tony Buzan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3816350" cy="2159000"/>
          </a:xfrm>
        </p:spPr>
        <p:txBody>
          <a:bodyPr/>
          <a:lstStyle/>
          <a:p>
            <a:r>
              <a:rPr lang="en-CA" altLang="en-US" sz="2000" smtClean="0"/>
              <a:t>Est seulement "radial" dans sa disposition; ne fonctionne pas par glissements à partir du centre mais par clics (ou par glissements partant des items – une idée intéressante, mais différente des vrais menus radiaux)</a:t>
            </a:r>
          </a:p>
          <a:p>
            <a:r>
              <a:rPr lang="en-CA" altLang="en-US" sz="2000" smtClean="0"/>
              <a:t>Une sorte de menu 2D où la disposition radial est accessoire</a:t>
            </a:r>
          </a:p>
          <a:p>
            <a:r>
              <a:rPr lang="en-CA" altLang="en-US" sz="2000" smtClean="0"/>
              <a:t>Démonstration: </a:t>
            </a:r>
            <a:r>
              <a:rPr lang="en-CA" altLang="en-US" sz="2000" smtClean="0">
                <a:hlinkClick r:id="rId2"/>
              </a:rPr>
              <a:t>https://www.youtube.com/watch?v=UVt3Qu6Xcko&amp;t=1m13s</a:t>
            </a:r>
            <a:r>
              <a:rPr lang="en-CA" altLang="en-US" sz="2000" smtClean="0"/>
              <a:t> </a:t>
            </a:r>
          </a:p>
          <a:p>
            <a:endParaRPr lang="en-CA" altLang="en-US" sz="2000" smtClean="0"/>
          </a:p>
        </p:txBody>
      </p:sp>
      <p:pic>
        <p:nvPicPr>
          <p:cNvPr id="48132" name="Picture 6" descr="http://mindmappingsoftwareblog.com/wp-content/uploads/2013/11/imindmap-7-target-me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7613"/>
            <a:ext cx="36004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4284663" y="3573463"/>
            <a:ext cx="478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000">
                <a:hlinkClick r:id="rId4"/>
              </a:rPr>
              <a:t>http://mindmappingsoftwareblog.com/wp-content/uploads/2013/11/imindmap-7-target-menu.jpg</a:t>
            </a:r>
            <a:r>
              <a:rPr lang="en-CA" altLang="en-US" sz="1000"/>
              <a:t> </a:t>
            </a:r>
          </a:p>
        </p:txBody>
      </p:sp>
      <p:pic>
        <p:nvPicPr>
          <p:cNvPr id="4813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2771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3"/>
          <p:cNvSpPr>
            <a:spLocks noChangeArrowheads="1"/>
          </p:cNvSpPr>
          <p:nvPr/>
        </p:nvSpPr>
        <p:spPr bwMode="auto">
          <a:xfrm>
            <a:off x="4932363" y="6453188"/>
            <a:ext cx="352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000">
                <a:hlinkClick r:id="rId6"/>
              </a:rPr>
              <a:t>http://mindmappingsoftwareblog.com/imindmap-8-review/</a:t>
            </a:r>
            <a:r>
              <a:rPr lang="en-CA" alt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4"/>
            <a:ext cx="9144000" cy="788068"/>
          </a:xfrm>
        </p:spPr>
        <p:txBody>
          <a:bodyPr/>
          <a:lstStyle/>
          <a:p>
            <a:r>
              <a:rPr lang="en-CA" sz="4000" dirty="0" smtClean="0"/>
              <a:t>“Weapon Wheel” (Grand Theft Auto 5)</a:t>
            </a:r>
            <a:endParaRPr lang="en-CA" sz="4000" dirty="0"/>
          </a:p>
        </p:txBody>
      </p:sp>
      <p:pic>
        <p:nvPicPr>
          <p:cNvPr id="1026" name="Picture 2" descr="http://vignette2.wikia.nocookie.net/gtawiki/images/5/52/WeaponWheel-GTAV-next.jpg/revision/latest?cb=20141105004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663"/>
            <a:ext cx="9144000" cy="51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8488" y="6204102"/>
            <a:ext cx="4385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gta.wikia.com/wiki/Weapon_Wheel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1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95362"/>
          </a:xfrm>
        </p:spPr>
        <p:txBody>
          <a:bodyPr/>
          <a:lstStyle/>
          <a:p>
            <a:pPr eaLnBrk="1" hangingPunct="1"/>
            <a:r>
              <a:rPr lang="en-US" altLang="en-US" smtClean="0"/>
              <a:t>Menu radial hiéarchique</a:t>
            </a:r>
          </a:p>
        </p:txBody>
      </p:sp>
      <p:pic>
        <p:nvPicPr>
          <p:cNvPr id="49155" name="Picture 3" descr="mm_hierarch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17600"/>
            <a:ext cx="59880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293" y="6488668"/>
            <a:ext cx="57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Image prise de la </a:t>
            </a:r>
            <a:r>
              <a:rPr lang="en-CA" dirty="0" err="1" smtClean="0"/>
              <a:t>thèse</a:t>
            </a:r>
            <a:r>
              <a:rPr lang="en-CA" dirty="0" smtClean="0"/>
              <a:t> </a:t>
            </a:r>
            <a:r>
              <a:rPr lang="en-CA" dirty="0" err="1" smtClean="0"/>
              <a:t>doctorale</a:t>
            </a:r>
            <a:r>
              <a:rPr lang="en-CA" dirty="0" smtClean="0"/>
              <a:t> de </a:t>
            </a:r>
            <a:r>
              <a:rPr lang="en-CA" dirty="0" err="1" smtClean="0"/>
              <a:t>Gord</a:t>
            </a:r>
            <a:r>
              <a:rPr lang="en-CA" dirty="0" smtClean="0"/>
              <a:t> </a:t>
            </a:r>
            <a:r>
              <a:rPr lang="en-CA" dirty="0" err="1" smtClean="0"/>
              <a:t>Kurtenbach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Présentation graphique améliorée</a:t>
            </a:r>
          </a:p>
        </p:txBody>
      </p:sp>
      <p:pic>
        <p:nvPicPr>
          <p:cNvPr id="51203" name="Picture 4" descr="mm_se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3820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293" y="6488668"/>
            <a:ext cx="57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Image prise de la </a:t>
            </a:r>
            <a:r>
              <a:rPr lang="en-CA" dirty="0" err="1" smtClean="0"/>
              <a:t>thèse</a:t>
            </a:r>
            <a:r>
              <a:rPr lang="en-CA" dirty="0" smtClean="0"/>
              <a:t> </a:t>
            </a:r>
            <a:r>
              <a:rPr lang="en-CA" dirty="0" err="1" smtClean="0"/>
              <a:t>doctorale</a:t>
            </a:r>
            <a:r>
              <a:rPr lang="en-CA" dirty="0" smtClean="0"/>
              <a:t> de </a:t>
            </a:r>
            <a:r>
              <a:rPr lang="en-CA" dirty="0" err="1" smtClean="0"/>
              <a:t>Gord</a:t>
            </a:r>
            <a:r>
              <a:rPr lang="en-CA" dirty="0" smtClean="0"/>
              <a:t> </a:t>
            </a:r>
            <a:r>
              <a:rPr lang="en-CA" dirty="0" err="1" smtClean="0"/>
              <a:t>Kurtenbach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mm_2m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17613"/>
            <a:ext cx="64008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Marking Menu: </a:t>
            </a:r>
            <a:r>
              <a:rPr lang="en-US" altLang="en-US" sz="2000" smtClean="0"/>
              <a:t>une sorte de menu radial hiéarchique permettant de dessiner des gestes au lieu de naviguer dans un menu</a:t>
            </a:r>
            <a:br>
              <a:rPr lang="en-US" altLang="en-US" sz="2000" smtClean="0"/>
            </a:br>
            <a:r>
              <a:rPr lang="en-US" altLang="en-US" sz="2000" smtClean="0"/>
              <a:t>Vidéos: </a:t>
            </a:r>
            <a:r>
              <a:rPr lang="en-US" altLang="en-US" sz="2000" smtClean="0">
                <a:hlinkClick r:id="rId4"/>
              </a:rPr>
              <a:t>https://youtu.be/THBc55MSOg0</a:t>
            </a:r>
            <a:r>
              <a:rPr lang="en-US" altLang="en-US" sz="2000" smtClean="0"/>
              <a:t> ;</a:t>
            </a:r>
            <a:br>
              <a:rPr lang="en-US" altLang="en-US" sz="2000" smtClean="0"/>
            </a:br>
            <a:r>
              <a:rPr lang="en-US" altLang="en-US" sz="2000" smtClean="0"/>
              <a:t> </a:t>
            </a:r>
            <a:r>
              <a:rPr lang="en-US" altLang="en-US" sz="2000" smtClean="0">
                <a:hlinkClick r:id="rId5"/>
              </a:rPr>
              <a:t>https://youtu.be/wLNPGsKyUls</a:t>
            </a:r>
            <a:r>
              <a:rPr lang="en-US" altLang="en-US" sz="2000" smtClean="0"/>
              <a:t> </a:t>
            </a:r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508500"/>
            <a:ext cx="9109075" cy="2349500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 smtClean="0"/>
              <a:t>Ce qui distingue les Marking Menus des menus </a:t>
            </a:r>
            <a:r>
              <a:rPr lang="en-US" altLang="en-US" sz="2000" dirty="0" err="1" smtClean="0"/>
              <a:t>radiaux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normaux</a:t>
            </a:r>
            <a:r>
              <a:rPr lang="en-US" altLang="en-US" sz="2000" dirty="0" smtClean="0"/>
              <a:t>: "Scale invariant recognition" / Reconnaissance des </a:t>
            </a:r>
            <a:r>
              <a:rPr lang="en-US" altLang="en-US" sz="2000" dirty="0" err="1" smtClean="0"/>
              <a:t>gestes</a:t>
            </a:r>
            <a:r>
              <a:rPr lang="en-US" altLang="en-US" sz="2000" dirty="0" smtClean="0"/>
              <a:t> (marques) qui ne </a:t>
            </a:r>
            <a:r>
              <a:rPr lang="en-US" altLang="en-US" sz="2000" dirty="0" err="1" smtClean="0"/>
              <a:t>dépend</a:t>
            </a:r>
            <a:r>
              <a:rPr lang="en-US" altLang="en-US" sz="2000" dirty="0" smtClean="0"/>
              <a:t> pas de la </a:t>
            </a:r>
            <a:r>
              <a:rPr lang="en-US" altLang="en-US" sz="2000" dirty="0" err="1" smtClean="0"/>
              <a:t>longueur</a:t>
            </a:r>
            <a:r>
              <a:rPr lang="en-US" altLang="en-US" sz="2000" dirty="0" smtClean="0"/>
              <a:t> des segments; </a:t>
            </a:r>
            <a:r>
              <a:rPr lang="en-US" altLang="en-US" sz="2000" dirty="0" err="1" smtClean="0"/>
              <a:t>seuls</a:t>
            </a:r>
            <a:r>
              <a:rPr lang="en-US" altLang="en-US" sz="2000" dirty="0" smtClean="0"/>
              <a:t> les angles des segments </a:t>
            </a:r>
            <a:r>
              <a:rPr lang="en-US" altLang="en-US" sz="2000" dirty="0" err="1" smtClean="0"/>
              <a:t>importe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Donc</a:t>
            </a:r>
            <a:r>
              <a:rPr lang="en-US" altLang="en-US" sz="2000" dirty="0" smtClean="0"/>
              <a:t>, les marques </a:t>
            </a:r>
            <a:r>
              <a:rPr lang="en-US" altLang="en-US" sz="2000" dirty="0" err="1" smtClean="0"/>
              <a:t>peuvent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être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dessinées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</a:t>
            </a:r>
            <a:r>
              <a:rPr lang="en-US" altLang="en-US" sz="2000" dirty="0" smtClean="0"/>
              <a:t> petit et </a:t>
            </a:r>
            <a:r>
              <a:rPr lang="en-US" altLang="en-US" sz="2000" dirty="0" err="1" smtClean="0"/>
              <a:t>rapidement</a:t>
            </a:r>
            <a:r>
              <a:rPr lang="en-US" altLang="en-US" sz="2000" dirty="0" smtClean="0"/>
              <a:t>, de </a:t>
            </a:r>
            <a:r>
              <a:rPr lang="en-US" altLang="en-US" sz="2000" dirty="0" err="1" smtClean="0"/>
              <a:t>façon</a:t>
            </a:r>
            <a:r>
              <a:rPr lang="en-US" altLang="en-US" sz="2000" dirty="0" smtClean="0"/>
              <a:t> </a:t>
            </a:r>
            <a:r>
              <a:rPr lang="en-US" altLang="en-US" sz="2000" i="1" dirty="0" err="1" smtClean="0"/>
              <a:t>balistique</a:t>
            </a:r>
            <a:r>
              <a:rPr lang="en-US" altLang="en-US" sz="2000" dirty="0" smtClean="0"/>
              <a:t> (c.-à-d. sans faire attention à la position finale)</a:t>
            </a:r>
          </a:p>
          <a:p>
            <a:pPr eaLnBrk="1" hangingPunct="1"/>
            <a:r>
              <a:rPr lang="en-US" altLang="en-US" sz="2000" dirty="0" smtClean="0"/>
              <a:t>Un </a:t>
            </a:r>
            <a:r>
              <a:rPr lang="en-US" altLang="en-US" sz="2000" dirty="0" err="1" smtClean="0"/>
              <a:t>utilisateur</a:t>
            </a:r>
            <a:r>
              <a:rPr lang="en-US" altLang="en-US" sz="2000" dirty="0" smtClean="0"/>
              <a:t> qui </a:t>
            </a:r>
            <a:r>
              <a:rPr lang="en-US" altLang="en-US" sz="2000" dirty="0" err="1" smtClean="0"/>
              <a:t>sait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quelle</a:t>
            </a:r>
            <a:r>
              <a:rPr lang="en-US" altLang="en-US" sz="2000" dirty="0" smtClean="0"/>
              <a:t> marque </a:t>
            </a:r>
            <a:r>
              <a:rPr lang="en-US" altLang="en-US" sz="2000" dirty="0" err="1" smtClean="0"/>
              <a:t>dessiner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n’a</a:t>
            </a:r>
            <a:r>
              <a:rPr lang="en-US" altLang="en-US" sz="2000" dirty="0" smtClean="0"/>
              <a:t> pas </a:t>
            </a:r>
            <a:r>
              <a:rPr lang="en-US" altLang="en-US" sz="2000" dirty="0" err="1" smtClean="0"/>
              <a:t>besoin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voir</a:t>
            </a:r>
            <a:r>
              <a:rPr lang="en-US" altLang="en-US" sz="2000" dirty="0" smtClean="0"/>
              <a:t> le menu </a:t>
            </a:r>
            <a:r>
              <a:rPr lang="en-US" altLang="en-US" sz="2000" dirty="0" err="1" smtClean="0"/>
              <a:t>s’afficher</a:t>
            </a:r>
            <a:r>
              <a:rPr lang="en-US" altLang="en-US" sz="2000" dirty="0" smtClean="0"/>
              <a:t>, et </a:t>
            </a:r>
            <a:r>
              <a:rPr lang="en-US" altLang="en-US" sz="2000" dirty="0" err="1" smtClean="0"/>
              <a:t>peut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même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dessiner</a:t>
            </a:r>
            <a:r>
              <a:rPr lang="en-US" altLang="en-US" sz="2000" dirty="0" smtClean="0"/>
              <a:t> sans </a:t>
            </a:r>
            <a:r>
              <a:rPr lang="en-US" altLang="en-US" sz="2000" dirty="0" err="1" smtClean="0"/>
              <a:t>regarder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l'écran</a:t>
            </a:r>
            <a:endParaRPr lang="en-US" altLang="en-US" sz="2000" dirty="0" smtClean="0"/>
          </a:p>
        </p:txBody>
      </p:sp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86000"/>
            <a:ext cx="1943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3"/>
          <p:cNvSpPr/>
          <p:nvPr/>
        </p:nvSpPr>
        <p:spPr>
          <a:xfrm rot="10800000">
            <a:off x="8478838" y="920750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255" name="ZoneTexte 4"/>
          <p:cNvSpPr txBox="1">
            <a:spLocks noChangeArrowheads="1"/>
          </p:cNvSpPr>
          <p:nvPr/>
        </p:nvSpPr>
        <p:spPr bwMode="auto">
          <a:xfrm>
            <a:off x="6875463" y="1377950"/>
            <a:ext cx="226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</a:rPr>
              <a:t>Regardez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les </a:t>
            </a:r>
            <a:r>
              <a:rPr lang="en-US" altLang="en-US" sz="1800" dirty="0" err="1">
                <a:solidFill>
                  <a:srgbClr val="000000"/>
                </a:solidFill>
              </a:rPr>
              <a:t>vidéos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362200" y="3048000"/>
            <a:ext cx="838200" cy="685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28676" name="Oval 6"/>
          <p:cNvSpPr>
            <a:spLocks noChangeArrowheads="1"/>
          </p:cNvSpPr>
          <p:nvPr/>
        </p:nvSpPr>
        <p:spPr bwMode="auto">
          <a:xfrm>
            <a:off x="5410200" y="1295400"/>
            <a:ext cx="1295400" cy="914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5334000" y="3429000"/>
            <a:ext cx="762000" cy="7620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00200" y="1371600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Commandes</a:t>
            </a:r>
            <a:br>
              <a:rPr lang="en-US" altLang="en-US" sz="1800"/>
            </a:br>
            <a:r>
              <a:rPr lang="en-US" altLang="en-US" sz="1800"/>
              <a:t>(actions,</a:t>
            </a:r>
            <a:br>
              <a:rPr lang="en-US" altLang="en-US" sz="1800"/>
            </a:br>
            <a:r>
              <a:rPr lang="en-US" altLang="en-US" sz="1800"/>
              <a:t>outils,</a:t>
            </a:r>
            <a:br>
              <a:rPr lang="en-US" altLang="en-US" sz="1800"/>
            </a:br>
            <a:r>
              <a:rPr lang="en-US" altLang="en-US" sz="1800"/>
              <a:t>operations,</a:t>
            </a:r>
            <a:br>
              <a:rPr lang="en-US" altLang="en-US" sz="1800"/>
            </a:br>
            <a:r>
              <a:rPr lang="en-US" altLang="en-US" sz="1800"/>
              <a:t>“verbes”)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62400" y="25146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Objets</a:t>
            </a:r>
            <a:br>
              <a:rPr lang="en-US" altLang="en-US" sz="1800"/>
            </a:br>
            <a:r>
              <a:rPr lang="en-US" altLang="en-US" sz="1800"/>
              <a:t>(endroits,</a:t>
            </a:r>
            <a:br>
              <a:rPr lang="en-US" altLang="en-US" sz="1800"/>
            </a:br>
            <a:r>
              <a:rPr lang="en-US" altLang="en-US" sz="1800"/>
              <a:t>“noms”)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4876800" y="21336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876800" y="2667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3352800" y="2743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6" name="AutoShape 14"/>
          <p:cNvSpPr>
            <a:spLocks/>
          </p:cNvSpPr>
          <p:nvPr/>
        </p:nvSpPr>
        <p:spPr bwMode="auto">
          <a:xfrm>
            <a:off x="1295400" y="990600"/>
            <a:ext cx="304800" cy="2514600"/>
          </a:xfrm>
          <a:prstGeom prst="rightBrace">
            <a:avLst>
              <a:gd name="adj1" fmla="val 68750"/>
              <a:gd name="adj2" fmla="val 225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mm_marks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628775"/>
            <a:ext cx="46259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mm_mark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28750"/>
            <a:ext cx="361156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Les Marking Menus </a:t>
            </a:r>
            <a:r>
              <a:rPr lang="en-US" altLang="en-US" sz="2000" dirty="0" err="1" smtClean="0"/>
              <a:t>définissent</a:t>
            </a:r>
            <a:r>
              <a:rPr lang="en-US" altLang="en-US" sz="2000" dirty="0" smtClean="0"/>
              <a:t> un ensemble de </a:t>
            </a:r>
            <a:r>
              <a:rPr lang="en-US" altLang="en-US" sz="2000" dirty="0" err="1" smtClean="0"/>
              <a:t>gestes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ou</a:t>
            </a:r>
            <a:r>
              <a:rPr lang="en-US" altLang="en-US" sz="2000" dirty="0" smtClean="0"/>
              <a:t> “marques”) </a:t>
            </a:r>
            <a:r>
              <a:rPr lang="en-US" altLang="en-US" sz="2000" b="1" dirty="0" err="1" smtClean="0"/>
              <a:t>découvrables</a:t>
            </a:r>
            <a:r>
              <a:rPr lang="en-US" altLang="en-US" sz="2000" dirty="0" smtClean="0"/>
              <a:t> (“self-revealing”), </a:t>
            </a:r>
            <a:r>
              <a:rPr lang="en-US" altLang="en-US" sz="2000" dirty="0" err="1" smtClean="0"/>
              <a:t>contrairement</a:t>
            </a:r>
            <a:r>
              <a:rPr lang="en-US" altLang="en-US" sz="2000" dirty="0" smtClean="0"/>
              <a:t> aux interfaces </a:t>
            </a:r>
            <a:r>
              <a:rPr lang="en-US" altLang="en-US" sz="2000" dirty="0" err="1" smtClean="0"/>
              <a:t>gestuelles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habituelles</a:t>
            </a:r>
            <a:r>
              <a:rPr lang="en-US" altLang="en-US" sz="2000" dirty="0" smtClean="0"/>
              <a:t>. Si on ne </a:t>
            </a:r>
            <a:r>
              <a:rPr lang="en-US" altLang="en-US" sz="2000" dirty="0" err="1" smtClean="0"/>
              <a:t>connaît</a:t>
            </a:r>
            <a:r>
              <a:rPr lang="en-US" altLang="en-US" sz="2000" dirty="0" smtClean="0"/>
              <a:t> pas le </a:t>
            </a:r>
            <a:r>
              <a:rPr lang="en-US" altLang="en-US" sz="2000" dirty="0" err="1" smtClean="0"/>
              <a:t>geste</a:t>
            </a:r>
            <a:r>
              <a:rPr lang="en-US" altLang="en-US" sz="2000" dirty="0" smtClean="0"/>
              <a:t> à faire, on </a:t>
            </a:r>
            <a:r>
              <a:rPr lang="en-US" altLang="en-US" sz="2000" dirty="0" err="1" smtClean="0"/>
              <a:t>n'a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qu'à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simplement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naviguer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le menu.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293" y="6488668"/>
            <a:ext cx="57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Image prise de la </a:t>
            </a:r>
            <a:r>
              <a:rPr lang="en-CA" dirty="0" err="1" smtClean="0"/>
              <a:t>thèse</a:t>
            </a:r>
            <a:r>
              <a:rPr lang="en-CA" dirty="0" smtClean="0"/>
              <a:t> </a:t>
            </a:r>
            <a:r>
              <a:rPr lang="en-CA" dirty="0" err="1" smtClean="0"/>
              <a:t>doctorale</a:t>
            </a:r>
            <a:r>
              <a:rPr lang="en-CA" dirty="0" smtClean="0"/>
              <a:t> de </a:t>
            </a:r>
            <a:r>
              <a:rPr lang="en-CA" dirty="0" err="1" smtClean="0"/>
              <a:t>Gord</a:t>
            </a:r>
            <a:r>
              <a:rPr lang="en-CA" dirty="0" smtClean="0"/>
              <a:t> </a:t>
            </a:r>
            <a:r>
              <a:rPr lang="en-CA" dirty="0" err="1" smtClean="0"/>
              <a:t>Kurtenbach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728788"/>
          </a:xfrm>
        </p:spPr>
        <p:txBody>
          <a:bodyPr/>
          <a:lstStyle/>
          <a:p>
            <a:r>
              <a:rPr lang="fr-CA" altLang="en-US" sz="2800" smtClean="0"/>
              <a:t>« Mouse Gestures » pour Firefox: ces gestes sont semblables aux gestes de Marking Menus, mais ne sont pas facilement découvrables: il faut consulter un guide et les apprendre par coeur avant de les utiliser.</a:t>
            </a:r>
          </a:p>
        </p:txBody>
      </p:sp>
      <p:pic>
        <p:nvPicPr>
          <p:cNvPr id="57347" name="Picture 2" descr="http://img327.imageshack.us/img327/346/027z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979613"/>
            <a:ext cx="6546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Transition de néophyte en expert</a:t>
            </a:r>
          </a:p>
        </p:txBody>
      </p:sp>
      <p:pic>
        <p:nvPicPr>
          <p:cNvPr id="59395" name="Picture 4" descr="mm_2m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8768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4313" y="5357813"/>
            <a:ext cx="3829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Menus traditionels:</a:t>
            </a:r>
            <a:br>
              <a:rPr lang="en-US" altLang="en-US" sz="2400"/>
            </a:br>
            <a:r>
              <a:rPr lang="en-US" altLang="en-US" sz="2400"/>
              <a:t>Pointage </a:t>
            </a:r>
            <a:r>
              <a:rPr lang="en-US" altLang="en-US" sz="2400" i="1"/>
              <a:t>versus</a:t>
            </a:r>
            <a:r>
              <a:rPr lang="en-US" altLang="en-US" sz="2400"/>
              <a:t> racourcis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4724400" y="5562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331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Marking Menus:</a:t>
            </a:r>
            <a:br>
              <a:rPr lang="en-US" altLang="en-US" sz="2400" dirty="0"/>
            </a:br>
            <a:r>
              <a:rPr lang="en-US" altLang="en-US" sz="2400" dirty="0"/>
              <a:t>Transition </a:t>
            </a:r>
            <a:r>
              <a:rPr lang="en-US" altLang="en-US" sz="2400" dirty="0" smtClean="0"/>
              <a:t>progressive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et </a:t>
            </a:r>
            <a:r>
              <a:rPr lang="en-US" altLang="en-US" sz="2400" dirty="0" err="1"/>
              <a:t>naturelle</a:t>
            </a:r>
            <a:r>
              <a:rPr lang="en-US" altLang="en-US" sz="2400" dirty="0"/>
              <a:t> !</a:t>
            </a:r>
          </a:p>
        </p:txBody>
      </p:sp>
      <p:pic>
        <p:nvPicPr>
          <p:cNvPr id="5939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792413" cy="320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686800" cy="6072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Les Marking Menus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2800" dirty="0" err="1" smtClean="0"/>
              <a:t>Permettent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sélection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plus </a:t>
            </a:r>
            <a:r>
              <a:rPr lang="en-US" altLang="en-US" sz="2800" i="1" dirty="0" err="1" smtClean="0"/>
              <a:t>rapide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800" dirty="0" err="1" smtClean="0"/>
              <a:t>qu’avec</a:t>
            </a:r>
            <a:r>
              <a:rPr lang="en-US" altLang="en-US" sz="2800" dirty="0" smtClean="0"/>
              <a:t> les menus </a:t>
            </a:r>
            <a:r>
              <a:rPr lang="en-US" altLang="en-US" sz="2800" dirty="0" err="1" smtClean="0"/>
              <a:t>linéaires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(marques </a:t>
            </a:r>
            <a:r>
              <a:rPr lang="en-US" altLang="en-US" sz="2800" dirty="0" err="1" smtClean="0"/>
              <a:t>directionnelles</a:t>
            </a:r>
            <a:r>
              <a:rPr lang="en-US" altLang="en-US" sz="2800" dirty="0" smtClean="0"/>
              <a:t> et </a:t>
            </a:r>
            <a:r>
              <a:rPr lang="en-US" altLang="en-US" sz="2800" dirty="0" err="1" smtClean="0"/>
              <a:t>balistiques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2800" dirty="0" err="1" smtClean="0"/>
              <a:t>Peuvent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être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utilisés</a:t>
            </a:r>
            <a:r>
              <a:rPr lang="en-US" altLang="en-US" sz="2800" dirty="0" smtClean="0"/>
              <a:t> sans </a:t>
            </a:r>
            <a:r>
              <a:rPr lang="en-US" altLang="en-US" sz="2800" dirty="0" err="1" smtClean="0"/>
              <a:t>regarder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l’écran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(“eyes-free operation”)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2800" dirty="0" err="1" smtClean="0"/>
              <a:t>Ont</a:t>
            </a:r>
            <a:r>
              <a:rPr lang="en-US" altLang="en-US" sz="2800" dirty="0" smtClean="0"/>
              <a:t> un ensemble de </a:t>
            </a:r>
            <a:r>
              <a:rPr lang="en-US" altLang="en-US" sz="2800" dirty="0" err="1" smtClean="0"/>
              <a:t>gestes</a:t>
            </a:r>
            <a:r>
              <a:rPr lang="en-US" altLang="en-US" sz="2800" dirty="0" smtClean="0"/>
              <a:t> </a:t>
            </a:r>
            <a:r>
              <a:rPr lang="en-US" altLang="en-US" sz="2800" i="1" dirty="0" err="1" smtClean="0"/>
              <a:t>découvrables</a:t>
            </a:r>
            <a:endParaRPr lang="en-US" altLang="en-US" sz="2800" i="1" dirty="0" smtClean="0"/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2800" dirty="0" err="1" smtClean="0"/>
              <a:t>Permettent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une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transition progressive et </a:t>
            </a:r>
            <a:r>
              <a:rPr lang="en-US" altLang="en-US" sz="2800" i="1" dirty="0" err="1" smtClean="0"/>
              <a:t>naturelle</a:t>
            </a:r>
            <a:r>
              <a:rPr lang="en-US" altLang="en-US" sz="2800" dirty="0" smtClean="0"/>
              <a:t> de novice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expert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en-US" sz="2800" dirty="0" err="1" smtClean="0"/>
              <a:t>Peuvent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être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utilisés</a:t>
            </a:r>
            <a:r>
              <a:rPr lang="en-US" altLang="en-US" sz="2800" dirty="0" smtClean="0"/>
              <a:t> pour </a:t>
            </a:r>
            <a:r>
              <a:rPr lang="en-US" altLang="en-US" sz="2800" dirty="0" err="1" smtClean="0"/>
              <a:t>sélectionner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i="1" dirty="0" smtClean="0"/>
              <a:t>objet</a:t>
            </a:r>
            <a:r>
              <a:rPr lang="en-US" altLang="en-US" sz="2800" dirty="0" smtClean="0"/>
              <a:t> et </a:t>
            </a:r>
            <a:r>
              <a:rPr lang="en-US" altLang="en-US" sz="2800" i="1" dirty="0" err="1" smtClean="0"/>
              <a:t>commande</a:t>
            </a:r>
            <a:endParaRPr lang="en-US" altLang="en-US" sz="2800" i="1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×"/>
            </a:pPr>
            <a:r>
              <a:rPr lang="en-US" altLang="en-US" sz="2800" dirty="0" err="1" smtClean="0"/>
              <a:t>Sont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limités</a:t>
            </a:r>
            <a:r>
              <a:rPr lang="en-US" altLang="en-US" sz="2800" dirty="0" smtClean="0"/>
              <a:t> à environ 8 </a:t>
            </a:r>
            <a:r>
              <a:rPr lang="en-US" altLang="en-US" sz="2800" dirty="0" err="1" smtClean="0"/>
              <a:t>commandes</a:t>
            </a:r>
            <a:r>
              <a:rPr lang="en-US" altLang="en-US" sz="2800" dirty="0" smtClean="0"/>
              <a:t> par menu </a:t>
            </a:r>
            <a:r>
              <a:rPr lang="en-US" altLang="en-US" sz="2800" dirty="0" err="1" smtClean="0"/>
              <a:t>ou</a:t>
            </a:r>
            <a:r>
              <a:rPr lang="en-US" altLang="en-US" sz="2800" dirty="0" smtClean="0"/>
              <a:t> sous-menu, et à </a:t>
            </a:r>
            <a:r>
              <a:rPr lang="en-US" altLang="en-US" sz="2800" dirty="0" err="1" smtClean="0"/>
              <a:t>une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profondeur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d’environ</a:t>
            </a:r>
            <a:r>
              <a:rPr lang="en-US" altLang="en-US" sz="2800" dirty="0" smtClean="0"/>
              <a:t> 3 </a:t>
            </a:r>
            <a:r>
              <a:rPr lang="en-US" altLang="en-US" sz="2800" dirty="0" err="1" smtClean="0"/>
              <a:t>niveaux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3" name="Flèche droite 3"/>
          <p:cNvSpPr/>
          <p:nvPr/>
        </p:nvSpPr>
        <p:spPr>
          <a:xfrm rot="10800000">
            <a:off x="8610600" y="18891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420" name="ZoneTexte 4"/>
          <p:cNvSpPr txBox="1">
            <a:spLocks noChangeArrowheads="1"/>
          </p:cNvSpPr>
          <p:nvPr/>
        </p:nvSpPr>
        <p:spPr bwMode="auto">
          <a:xfrm>
            <a:off x="8077200" y="646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À retenir!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Résumé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Les modes </a:t>
            </a:r>
            <a:r>
              <a:rPr lang="en-US" altLang="en-US" sz="1800" dirty="0" err="1" smtClean="0"/>
              <a:t>temporaires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maintenus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appuyant</a:t>
            </a:r>
            <a:r>
              <a:rPr lang="en-US" altLang="en-US" sz="1800" dirty="0" smtClean="0"/>
              <a:t> un </a:t>
            </a:r>
            <a:r>
              <a:rPr lang="en-US" altLang="en-US" sz="1800" dirty="0" err="1" smtClean="0"/>
              <a:t>bouton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ou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touche</a:t>
            </a:r>
            <a:r>
              <a:rPr lang="en-US" altLang="en-US" sz="1800" dirty="0" smtClean="0"/>
              <a:t> avec retour </a:t>
            </a:r>
            <a:r>
              <a:rPr lang="en-US" altLang="en-US" sz="1800" dirty="0" err="1" smtClean="0"/>
              <a:t>kinesthésique</a:t>
            </a:r>
            <a:r>
              <a:rPr lang="en-US" altLang="en-US" sz="1800" dirty="0" smtClean="0"/>
              <a:t>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Permettent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d’éviter</a:t>
            </a:r>
            <a:r>
              <a:rPr lang="en-US" altLang="en-US" sz="1800" dirty="0" smtClean="0"/>
              <a:t> les </a:t>
            </a:r>
            <a:r>
              <a:rPr lang="en-US" altLang="en-US" sz="1800" dirty="0" err="1" smtClean="0"/>
              <a:t>erreurs</a:t>
            </a:r>
            <a:r>
              <a:rPr lang="en-US" altLang="en-US" sz="1800" dirty="0" smtClean="0"/>
              <a:t> de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Exemple</a:t>
            </a:r>
            <a:r>
              <a:rPr lang="en-US" altLang="en-US" sz="1800" dirty="0" smtClean="0"/>
              <a:t>: </a:t>
            </a:r>
            <a:r>
              <a:rPr lang="en-US" altLang="en-US" sz="1800" dirty="0" err="1" smtClean="0"/>
              <a:t>une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touche</a:t>
            </a:r>
            <a:r>
              <a:rPr lang="en-US" altLang="en-US" sz="1800" dirty="0" smtClean="0"/>
              <a:t>/</a:t>
            </a:r>
            <a:r>
              <a:rPr lang="en-US" altLang="en-US" sz="1800" dirty="0" err="1" smtClean="0"/>
              <a:t>racourci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qu’on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doit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garder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appuyée</a:t>
            </a:r>
            <a:r>
              <a:rPr lang="en-US" altLang="en-US" sz="1800" dirty="0" smtClean="0"/>
              <a:t> pour </a:t>
            </a:r>
            <a:r>
              <a:rPr lang="en-US" altLang="en-US" sz="1800" dirty="0" err="1" smtClean="0"/>
              <a:t>maintenir</a:t>
            </a:r>
            <a:r>
              <a:rPr lang="en-US" altLang="en-US" sz="1800" dirty="0" smtClean="0"/>
              <a:t> un </a:t>
            </a:r>
            <a:r>
              <a:rPr lang="en-US" altLang="en-US" sz="1800" dirty="0" err="1" smtClean="0"/>
              <a:t>changement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temporaire</a:t>
            </a:r>
            <a:r>
              <a:rPr lang="en-US" altLang="en-US" sz="1800" dirty="0" smtClean="0"/>
              <a:t> de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Exemple</a:t>
            </a:r>
            <a:r>
              <a:rPr lang="en-US" altLang="en-US" sz="1800" dirty="0" smtClean="0"/>
              <a:t>: widgets </a:t>
            </a:r>
            <a:r>
              <a:rPr lang="en-US" altLang="en-US" sz="1800" dirty="0" err="1" smtClean="0"/>
              <a:t>contextuels</a:t>
            </a:r>
            <a:r>
              <a:rPr lang="en-US" altLang="en-US" sz="1800" dirty="0" smtClean="0"/>
              <a:t> (“popup widgets”)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err="1" smtClean="0"/>
              <a:t>Peuvent</a:t>
            </a:r>
            <a:r>
              <a:rPr lang="en-US" altLang="en-US" sz="1800" dirty="0" smtClean="0"/>
              <a:t> combiner la </a:t>
            </a:r>
            <a:r>
              <a:rPr lang="en-US" altLang="en-US" sz="1800" dirty="0" err="1" smtClean="0"/>
              <a:t>sélection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nom+verbe</a:t>
            </a:r>
            <a:endParaRPr lang="en-US" alt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err="1" smtClean="0"/>
              <a:t>Consomment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moins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d’espace</a:t>
            </a:r>
            <a:r>
              <a:rPr lang="en-US" altLang="en-US" sz="1800" dirty="0" smtClean="0"/>
              <a:t> sur </a:t>
            </a:r>
            <a:r>
              <a:rPr lang="en-US" altLang="en-US" sz="1800" dirty="0" err="1" smtClean="0"/>
              <a:t>l’écran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Un widget </a:t>
            </a:r>
            <a:r>
              <a:rPr lang="en-US" altLang="en-US" sz="1800" dirty="0" err="1" smtClean="0"/>
              <a:t>contextuel</a:t>
            </a:r>
            <a:r>
              <a:rPr lang="en-US" altLang="en-US" sz="1800" dirty="0" smtClean="0"/>
              <a:t> avec </a:t>
            </a:r>
            <a:r>
              <a:rPr lang="en-US" altLang="en-US" sz="1800" dirty="0" err="1" smtClean="0"/>
              <a:t>plusieurs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avantages</a:t>
            </a:r>
            <a:r>
              <a:rPr lang="en-US" altLang="en-US" sz="1800" dirty="0" smtClean="0"/>
              <a:t>: Marking Menus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Permettent</a:t>
            </a:r>
            <a:r>
              <a:rPr lang="en-US" altLang="en-US" sz="1800" dirty="0" smtClean="0"/>
              <a:t> des </a:t>
            </a:r>
            <a:r>
              <a:rPr lang="en-US" altLang="en-US" sz="1800" dirty="0" err="1" smtClean="0"/>
              <a:t>gestes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balistiques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Transition progressive </a:t>
            </a:r>
            <a:r>
              <a:rPr lang="en-US" altLang="en-US" sz="1800" dirty="0" err="1" smtClean="0"/>
              <a:t>d’utilisateur</a:t>
            </a:r>
            <a:r>
              <a:rPr lang="en-US" altLang="en-US" sz="1800" dirty="0" smtClean="0"/>
              <a:t> novice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utilisateur</a:t>
            </a:r>
            <a:r>
              <a:rPr lang="en-US" altLang="en-US" sz="1800" dirty="0" smtClean="0"/>
              <a:t> expert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8610600" y="18891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469" name="ZoneTexte 4"/>
          <p:cNvSpPr txBox="1">
            <a:spLocks noChangeArrowheads="1"/>
          </p:cNvSpPr>
          <p:nvPr/>
        </p:nvSpPr>
        <p:spPr bwMode="auto">
          <a:xfrm>
            <a:off x="8077200" y="646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À retenir!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fr-FR" altLang="en-US" sz="4000" smtClean="0"/>
              <a:t>Modes, outils, et techniques d’interaction</a:t>
            </a:r>
            <a:endParaRPr lang="en-US" altLang="en-US" sz="4000" smtClean="0"/>
          </a:p>
        </p:txBody>
      </p:sp>
      <p:sp>
        <p:nvSpPr>
          <p:cNvPr id="64515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584325"/>
          </a:xfrm>
        </p:spPr>
        <p:txBody>
          <a:bodyPr/>
          <a:lstStyle/>
          <a:p>
            <a:r>
              <a:rPr lang="en-US" altLang="en-US" sz="2800" dirty="0" smtClean="0"/>
              <a:t>"Selection and Positioning tasks" [Buxton 1983] </a:t>
            </a:r>
            <a:r>
              <a:rPr lang="en-US" altLang="en-US" sz="2800" dirty="0" smtClean="0">
                <a:hlinkClick r:id="rId2"/>
              </a:rPr>
              <a:t>http://www.youtube.com/watch?v=yWmau6TEH6Q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err="1" smtClean="0"/>
              <a:t>Regardez</a:t>
            </a:r>
            <a:r>
              <a:rPr lang="en-US" altLang="en-US" sz="2800" dirty="0" smtClean="0"/>
              <a:t> de 2:02 </a:t>
            </a:r>
            <a:r>
              <a:rPr lang="en-US" altLang="en-US" sz="2800" dirty="0" err="1" smtClean="0"/>
              <a:t>jusqu’à</a:t>
            </a:r>
            <a:r>
              <a:rPr lang="en-US" altLang="en-US" sz="2800" dirty="0" smtClean="0"/>
              <a:t> 5:44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81300"/>
            <a:ext cx="40433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42592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/>
          <a:lstStyle/>
          <a:p>
            <a:r>
              <a:rPr lang="fr-CA" altLang="en-US" smtClean="0"/>
              <a:t>Quelques observations</a:t>
            </a:r>
          </a:p>
        </p:txBody>
      </p:sp>
      <p:sp>
        <p:nvSpPr>
          <p:cNvPr id="65539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643562"/>
          </a:xfrm>
        </p:spPr>
        <p:txBody>
          <a:bodyPr/>
          <a:lstStyle/>
          <a:p>
            <a:r>
              <a:rPr lang="fr-CA" altLang="en-US" sz="1800" smtClean="0"/>
              <a:t>Techniques montrées dans la vidéo:</a:t>
            </a:r>
          </a:p>
          <a:p>
            <a:pPr lvl="1"/>
            <a:r>
              <a:rPr lang="fr-CA" altLang="en-US" sz="1600" smtClean="0"/>
              <a:t>1. Glisser-déposer</a:t>
            </a:r>
          </a:p>
          <a:p>
            <a:pPr lvl="1"/>
            <a:r>
              <a:rPr lang="fr-CA" altLang="en-US" sz="1600" smtClean="0"/>
              <a:t>2. Barre d’outils modale</a:t>
            </a:r>
          </a:p>
          <a:p>
            <a:pPr lvl="1"/>
            <a:r>
              <a:rPr lang="fr-CA" altLang="en-US" sz="1600" smtClean="0"/>
              <a:t>3. « Moving menu » (menu contextuel)</a:t>
            </a:r>
          </a:p>
          <a:p>
            <a:pPr lvl="1"/>
            <a:r>
              <a:rPr lang="fr-CA" altLang="en-US" sz="1600" smtClean="0"/>
              <a:t>4. « Moving menu » avec mémoire</a:t>
            </a:r>
          </a:p>
          <a:p>
            <a:r>
              <a:rPr lang="fr-CA" altLang="en-US" sz="1800" smtClean="0"/>
              <a:t>Questions: parmi les 4 techniques, lesquelles …</a:t>
            </a:r>
          </a:p>
          <a:p>
            <a:pPr lvl="1"/>
            <a:r>
              <a:rPr lang="fr-CA" altLang="en-US" sz="1600" smtClean="0"/>
              <a:t>Ne sont pas modales (ou bien ont seulement des modes temporaires avec retour kinesthésique), donc ont peu de possibilités d’erreurs de mode ?</a:t>
            </a:r>
            <a:br>
              <a:rPr lang="fr-CA" altLang="en-US" sz="1600" smtClean="0"/>
            </a:br>
            <a:endParaRPr lang="fr-CA" altLang="en-US" sz="1600" smtClean="0"/>
          </a:p>
          <a:p>
            <a:pPr lvl="1"/>
            <a:r>
              <a:rPr lang="fr-CA" altLang="en-US" sz="1600" smtClean="0"/>
              <a:t>Évitent des mouvements « aller-retour » entre la toile et la barre d’outils, et ne nécessitent pas de consacrer de l’espace à une barre d’outils ?</a:t>
            </a:r>
            <a:br>
              <a:rPr lang="fr-CA" altLang="en-US" sz="1600" smtClean="0"/>
            </a:br>
            <a:endParaRPr lang="fr-CA" altLang="en-US" sz="1600" smtClean="0"/>
          </a:p>
          <a:p>
            <a:pPr lvl="1"/>
            <a:r>
              <a:rPr lang="fr-CA" altLang="en-US" sz="1600" smtClean="0"/>
              <a:t>Ont des affordances (barre d’outils) visibles, montrant les opérations possibles ?</a:t>
            </a:r>
            <a:br>
              <a:rPr lang="fr-CA" altLang="en-US" sz="1600" smtClean="0"/>
            </a:br>
            <a:endParaRPr lang="fr-CA" altLang="en-US" sz="1600" smtClean="0"/>
          </a:p>
          <a:p>
            <a:pPr lvl="1"/>
            <a:r>
              <a:rPr lang="fr-CA" altLang="en-US" sz="1600" smtClean="0"/>
              <a:t>Permettent qu’une même forme soit créée plusieurs fois de suite, très rapidement ?</a:t>
            </a:r>
            <a:br>
              <a:rPr lang="fr-CA" altLang="en-US" sz="1600" smtClean="0"/>
            </a:br>
            <a:endParaRPr lang="fr-CA" altLang="en-US" sz="1600" smtClean="0"/>
          </a:p>
          <a:p>
            <a:pPr lvl="1"/>
            <a:r>
              <a:rPr lang="fr-CA" altLang="en-US" sz="1600" smtClean="0"/>
              <a:t>Assurent que chaque forme est toujours sélectionnée avec le même geste de glissement, permettant à l’utilisateur d’apprendre les gestes par cœur et de les exécuter rapidement ?</a:t>
            </a:r>
          </a:p>
        </p:txBody>
      </p:sp>
      <p:pic>
        <p:nvPicPr>
          <p:cNvPr id="65540" name="Picture 2" descr="C:\Users\mjm\Desktop\S_win\ets\courses\lectureMaterial\log740-2008ete-exam\fromLinux\drawing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85875"/>
            <a:ext cx="14398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D’autres</a:t>
            </a:r>
            <a:r>
              <a:rPr lang="en-US" altLang="en-US" sz="4000" dirty="0" smtClean="0"/>
              <a:t> extensions aux menus </a:t>
            </a:r>
            <a:r>
              <a:rPr lang="en-US" altLang="en-US" sz="4000" dirty="0" err="1" smtClean="0"/>
              <a:t>contextuels</a:t>
            </a:r>
            <a:r>
              <a:rPr lang="en-US" altLang="en-US" sz="4000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D’autres menus et widgets contextuels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34400" cy="51624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Control Menus (</a:t>
            </a:r>
            <a:r>
              <a:rPr lang="en-US" altLang="en-US" sz="1800" dirty="0" err="1" smtClean="0"/>
              <a:t>Pook</a:t>
            </a:r>
            <a:r>
              <a:rPr lang="en-US" altLang="en-US" sz="1800" dirty="0" smtClean="0"/>
              <a:t> et al., 2000)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Lasso + Control Menu </a:t>
            </a:r>
            <a:r>
              <a:rPr lang="en-US" altLang="en-US" sz="1800" dirty="0" err="1"/>
              <a:t>dans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Scriboli</a:t>
            </a:r>
            <a:r>
              <a:rPr lang="en-US" altLang="en-US" sz="1800" dirty="0"/>
              <a:t> (Hinckley et al., 2005</a:t>
            </a:r>
            <a:r>
              <a:rPr lang="en-US" altLang="en-US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Flow Menus (</a:t>
            </a:r>
            <a:r>
              <a:rPr lang="en-US" altLang="en-US" sz="1800" dirty="0" err="1" smtClean="0"/>
              <a:t>Guimbretière</a:t>
            </a:r>
            <a:r>
              <a:rPr lang="en-US" altLang="en-US" sz="1800" dirty="0" smtClean="0"/>
              <a:t> et </a:t>
            </a:r>
            <a:r>
              <a:rPr lang="en-US" altLang="en-US" sz="1800" dirty="0" err="1" smtClean="0"/>
              <a:t>Winograd</a:t>
            </a:r>
            <a:r>
              <a:rPr lang="en-US" altLang="en-US" sz="1800" dirty="0" smtClean="0"/>
              <a:t>, 2000)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( </a:t>
            </a:r>
            <a:r>
              <a:rPr lang="en-US" altLang="en-US" sz="1800" dirty="0" err="1" smtClean="0">
                <a:solidFill>
                  <a:srgbClr val="A6A6A6"/>
                </a:solidFill>
              </a:rPr>
              <a:t>FaST</a:t>
            </a:r>
            <a:r>
              <a:rPr lang="en-US" altLang="en-US" sz="1800" dirty="0" smtClean="0">
                <a:solidFill>
                  <a:srgbClr val="A6A6A6"/>
                </a:solidFill>
              </a:rPr>
              <a:t> Sliders (McGuffin et al., 2002)</a:t>
            </a:r>
            <a:r>
              <a:rPr lang="en-US" altLang="en-US" sz="1800" dirty="0" smtClean="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Tracking Menus (Fitzmaurice et al., 2003)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( </a:t>
            </a:r>
            <a:r>
              <a:rPr lang="en-US" altLang="en-US" sz="1800" dirty="0" smtClean="0">
                <a:solidFill>
                  <a:srgbClr val="A6A6A6"/>
                </a:solidFill>
              </a:rPr>
              <a:t>Trailing Widget (</a:t>
            </a:r>
            <a:r>
              <a:rPr lang="en-US" altLang="en-US" sz="1800" dirty="0" err="1" smtClean="0">
                <a:solidFill>
                  <a:srgbClr val="A6A6A6"/>
                </a:solidFill>
              </a:rPr>
              <a:t>Forlines</a:t>
            </a:r>
            <a:r>
              <a:rPr lang="en-US" altLang="en-US" sz="1800" dirty="0" smtClean="0">
                <a:solidFill>
                  <a:srgbClr val="A6A6A6"/>
                </a:solidFill>
              </a:rPr>
              <a:t> et al., 2006)</a:t>
            </a:r>
            <a:r>
              <a:rPr lang="en-US" altLang="en-US" sz="1800" dirty="0" smtClean="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Hover Widgets (Grossman et al., 2006)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err="1" smtClean="0"/>
              <a:t>PieCursor</a:t>
            </a:r>
            <a:r>
              <a:rPr lang="en-US" altLang="en-US" sz="1800" dirty="0" smtClean="0"/>
              <a:t> (Fitzmaurice et al., 2008)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Hotbox (</a:t>
            </a:r>
            <a:r>
              <a:rPr lang="en-US" altLang="en-US" sz="1800" dirty="0" err="1" smtClean="0"/>
              <a:t>Kurtenbach</a:t>
            </a:r>
            <a:r>
              <a:rPr lang="en-US" altLang="en-US" sz="1800" dirty="0" smtClean="0"/>
              <a:t> et al., 1999)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err="1" smtClean="0"/>
              <a:t>ToolGlass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err="1" smtClean="0"/>
              <a:t>Ces</a:t>
            </a:r>
            <a:r>
              <a:rPr lang="en-US" altLang="en-US" sz="1800" dirty="0" smtClean="0"/>
              <a:t> widgets et techniques </a:t>
            </a:r>
            <a:r>
              <a:rPr lang="en-US" altLang="en-US" sz="1800" dirty="0" err="1" smtClean="0"/>
              <a:t>d’interaction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sont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adaptés</a:t>
            </a:r>
            <a:r>
              <a:rPr lang="en-US" altLang="en-US" sz="1800" dirty="0" smtClean="0"/>
              <a:t> pour: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Un grand </a:t>
            </a:r>
            <a:r>
              <a:rPr lang="en-US" altLang="en-US" sz="1600" dirty="0" err="1" smtClean="0"/>
              <a:t>nombre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commandes</a:t>
            </a: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Le </a:t>
            </a:r>
            <a:r>
              <a:rPr lang="en-US" altLang="en-US" sz="1600" dirty="0" err="1" smtClean="0"/>
              <a:t>contrôle</a:t>
            </a:r>
            <a:r>
              <a:rPr lang="en-US" altLang="en-US" sz="1600" dirty="0" smtClean="0"/>
              <a:t> de variables continues (arguments aux </a:t>
            </a:r>
            <a:r>
              <a:rPr lang="en-US" altLang="en-US" sz="1600" dirty="0" err="1" smtClean="0"/>
              <a:t>commandes</a:t>
            </a:r>
            <a:r>
              <a:rPr lang="en-US" altLang="en-US" sz="16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Le </a:t>
            </a:r>
            <a:r>
              <a:rPr lang="en-US" altLang="en-US" sz="1600" dirty="0" err="1" smtClean="0"/>
              <a:t>saisie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texte</a:t>
            </a:r>
            <a:r>
              <a:rPr lang="en-US" altLang="en-US" sz="1600" dirty="0" smtClean="0"/>
              <a:t> et de </a:t>
            </a:r>
            <a:r>
              <a:rPr lang="en-US" altLang="en-US" sz="1600" dirty="0" err="1" smtClean="0"/>
              <a:t>chiffres</a:t>
            </a:r>
            <a:r>
              <a:rPr lang="en-US" altLang="en-US" sz="1600" dirty="0" smtClean="0"/>
              <a:t> avec des </a:t>
            </a:r>
            <a:r>
              <a:rPr lang="en-US" altLang="en-US" sz="1600" dirty="0" err="1" smtClean="0"/>
              <a:t>gestes</a:t>
            </a: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 smtClean="0"/>
              <a:t>L’utilisation</a:t>
            </a:r>
            <a:r>
              <a:rPr lang="en-US" altLang="en-US" sz="1600" dirty="0" smtClean="0"/>
              <a:t> d’un stylet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 smtClean="0"/>
              <a:t>Travailler</a:t>
            </a:r>
            <a:r>
              <a:rPr lang="en-US" altLang="en-US" sz="1600" dirty="0" smtClean="0"/>
              <a:t> avec </a:t>
            </a:r>
            <a:r>
              <a:rPr lang="en-US" altLang="en-US" sz="1600" dirty="0" err="1" smtClean="0"/>
              <a:t>deux</a:t>
            </a:r>
            <a:r>
              <a:rPr lang="en-US" altLang="en-US" sz="1600" dirty="0" smtClean="0"/>
              <a:t> mains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8610600" y="108902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019925" y="1546225"/>
            <a:ext cx="2128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(sauf ceux en gris)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Exemple de Control Menu</a:t>
            </a:r>
            <a:br>
              <a:rPr lang="en-US" altLang="en-US" sz="4000" smtClean="0"/>
            </a:br>
            <a:r>
              <a:rPr lang="en-US" altLang="en-US" sz="4000" smtClean="0">
                <a:hlinkClick r:id="rId2"/>
              </a:rPr>
              <a:t>https://youtu.be/p8f12anNzBg</a:t>
            </a:r>
            <a:r>
              <a:rPr lang="en-US" altLang="en-US" sz="4000" smtClean="0"/>
              <a:t> </a:t>
            </a:r>
          </a:p>
        </p:txBody>
      </p:sp>
      <p:pic>
        <p:nvPicPr>
          <p:cNvPr id="83971" name="Picture 4" descr="screenSho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50768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ControlMenuWidg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797425"/>
            <a:ext cx="2324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6" descr="ControlMenuWidge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708275"/>
            <a:ext cx="30607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3"/>
          <p:cNvSpPr/>
          <p:nvPr/>
        </p:nvSpPr>
        <p:spPr>
          <a:xfrm rot="10800000">
            <a:off x="8483600" y="1162050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975" name="ZoneTexte 4"/>
          <p:cNvSpPr txBox="1">
            <a:spLocks noChangeArrowheads="1"/>
          </p:cNvSpPr>
          <p:nvPr/>
        </p:nvSpPr>
        <p:spPr bwMode="auto">
          <a:xfrm>
            <a:off x="7092950" y="1619250"/>
            <a:ext cx="205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</a:rPr>
              <a:t>Regardez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la </a:t>
            </a:r>
            <a:r>
              <a:rPr lang="en-US" altLang="en-US" sz="1800" dirty="0" err="1">
                <a:solidFill>
                  <a:srgbClr val="000000"/>
                </a:solidFill>
              </a:rPr>
              <a:t>vidéo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362200" y="3048000"/>
            <a:ext cx="838200" cy="685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410200" y="1295400"/>
            <a:ext cx="1295400" cy="914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334000" y="3429000"/>
            <a:ext cx="762000" cy="7620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0" y="12954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Commandes dans un menu déroulant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62400" y="25146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Objets</a:t>
            </a:r>
            <a:br>
              <a:rPr lang="en-US" altLang="en-US" sz="1800"/>
            </a:br>
            <a:r>
              <a:rPr lang="en-US" altLang="en-US" sz="1800"/>
              <a:t>(endroits,</a:t>
            </a:r>
            <a:br>
              <a:rPr lang="en-US" altLang="en-US" sz="1800"/>
            </a:br>
            <a:r>
              <a:rPr lang="en-US" altLang="en-US" sz="1800"/>
              <a:t>“noms”)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876800" y="21336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876800" y="2667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3352800" y="2743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395" name="AutoShape 11"/>
          <p:cNvSpPr>
            <a:spLocks/>
          </p:cNvSpPr>
          <p:nvPr/>
        </p:nvSpPr>
        <p:spPr bwMode="auto">
          <a:xfrm>
            <a:off x="2743200" y="838200"/>
            <a:ext cx="304800" cy="1905000"/>
          </a:xfrm>
          <a:prstGeom prst="rightBrace">
            <a:avLst>
              <a:gd name="adj1" fmla="val 52083"/>
              <a:gd name="adj2" fmla="val 33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914400" y="533400"/>
            <a:ext cx="3810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695450" cy="194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cursor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5" grpId="0" animBg="1"/>
      <p:bldP spid="163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644"/>
            <a:ext cx="9144000" cy="1130784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/>
              <a:t>Exemple</a:t>
            </a:r>
            <a:r>
              <a:rPr lang="en-US" altLang="en-US" sz="3600" dirty="0" smtClean="0"/>
              <a:t> de Control Menu </a:t>
            </a:r>
            <a:r>
              <a:rPr lang="en-US" altLang="en-US" sz="3600" dirty="0" err="1" smtClean="0"/>
              <a:t>précédé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d’une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selection </a:t>
            </a:r>
            <a:r>
              <a:rPr lang="en-US" altLang="en-US" sz="3600" dirty="0" err="1" smtClean="0"/>
              <a:t>en</a:t>
            </a:r>
            <a:r>
              <a:rPr lang="en-US" altLang="en-US" sz="3600" dirty="0" smtClean="0"/>
              <a:t> lasso, </a:t>
            </a:r>
            <a:r>
              <a:rPr lang="en-US" altLang="en-US" sz="3600" dirty="0" err="1" smtClean="0"/>
              <a:t>dans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BumpTop</a:t>
            </a:r>
            <a:endParaRPr lang="en-US" altLang="en-US" sz="3600" dirty="0" smtClean="0"/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974" y="5510318"/>
            <a:ext cx="858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scholar.google.ca/scholar?q=agarawala+balakrishnan+keepin+pushing+the+desktop+metaphor</a:t>
            </a:r>
            <a:r>
              <a:rPr lang="en-CA" dirty="0" smtClean="0"/>
              <a:t>  </a:t>
            </a:r>
            <a:r>
              <a:rPr lang="en-CA" dirty="0"/>
              <a:t>;</a:t>
            </a:r>
          </a:p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www.youtube.com/watch?v=M0ODskdEPnQ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65979"/>
          </a:xfrm>
        </p:spPr>
        <p:txBody>
          <a:bodyPr/>
          <a:lstStyle/>
          <a:p>
            <a:r>
              <a:rPr lang="en-US" altLang="en-US" sz="3200" dirty="0" err="1" smtClean="0"/>
              <a:t>Scriboli</a:t>
            </a:r>
            <a:r>
              <a:rPr lang="en-US" altLang="en-US" sz="3200" dirty="0" smtClean="0"/>
              <a:t> (Hinckley et al., CHI 2005)</a:t>
            </a:r>
            <a:br>
              <a:rPr lang="en-US" altLang="en-US" sz="3200" dirty="0" smtClean="0"/>
            </a:br>
            <a:r>
              <a:rPr lang="en-US" altLang="en-US" sz="3200" dirty="0" smtClean="0"/>
              <a:t>Lasso + queue de </a:t>
            </a:r>
            <a:r>
              <a:rPr lang="en-US" altLang="en-US" sz="3200" dirty="0" err="1" smtClean="0"/>
              <a:t>cochon</a:t>
            </a:r>
            <a:r>
              <a:rPr lang="en-US" altLang="en-US" sz="3200" dirty="0" smtClean="0"/>
              <a:t> + Control Menu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>
                <a:hlinkClick r:id="rId2"/>
              </a:rPr>
              <a:t>https://www.youtube.com/watch?v=7YhJ2vGaftY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3"/>
              </a:rPr>
              <a:t>http://www.patrickbaudisch.com/publications/2005-Hinckley-CHI05-Scriboli.wmv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4"/>
              </a:rPr>
              <a:t>http://research.microsoft.com/users/kenh/papers/Scriboli.mov</a:t>
            </a:r>
            <a:r>
              <a:rPr lang="en-US" altLang="en-US" sz="1600" dirty="0" smtClean="0"/>
              <a:t> </a:t>
            </a:r>
            <a:endParaRPr lang="en-US" altLang="en-US" dirty="0" smtClean="0"/>
          </a:p>
        </p:txBody>
      </p:sp>
      <p:pic>
        <p:nvPicPr>
          <p:cNvPr id="1679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056199"/>
            <a:ext cx="86328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0800000">
            <a:off x="8610600" y="108902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941" name="ZoneTexte 4"/>
          <p:cNvSpPr txBox="1">
            <a:spLocks noChangeArrowheads="1"/>
          </p:cNvSpPr>
          <p:nvPr/>
        </p:nvSpPr>
        <p:spPr bwMode="auto">
          <a:xfrm>
            <a:off x="8077200" y="15462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38607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\\VBOXSVR\win\recovered\myOldDesktop\S_win\ets\courses\questionBank\work\011_005\scriboli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05488"/>
            <a:ext cx="1079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3" descr="\\VBOXSVR\win\recovered\myOldDesktop\S_win\ets\courses\questionBank\work\011_005\scriboli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93900"/>
            <a:ext cx="129698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 descr="\\VBOXSVR\win\recovered\myOldDesktop\S_win\ets\courses\questionBank\work\011_005\scriboli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529013"/>
            <a:ext cx="14017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5" descr="\\VBOXSVR\win\recovered\myOldDesktop\S_win\ets\courses\questionBank\work\011_005\scriboli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10175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6" descr="\\VBOXSVR\win\recovered\myOldDesktop\S_win\ets\courses\questionBank\work\011_005\scriboli_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509963"/>
            <a:ext cx="166846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7" descr="\\VBOXSVR\win\recovered\myOldDesktop\S_win\ets\courses\questionBank\work\011_005\scriboli_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27275"/>
            <a:ext cx="4222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8" name="ZoneTexte 3"/>
          <p:cNvSpPr txBox="1">
            <a:spLocks noChangeArrowheads="1"/>
          </p:cNvSpPr>
          <p:nvPr/>
        </p:nvSpPr>
        <p:spPr bwMode="auto">
          <a:xfrm>
            <a:off x="1835150" y="2425700"/>
            <a:ext cx="792163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Encre</a:t>
            </a:r>
          </a:p>
        </p:txBody>
      </p:sp>
      <p:sp>
        <p:nvSpPr>
          <p:cNvPr id="168969" name="ZoneTexte 10"/>
          <p:cNvSpPr txBox="1">
            <a:spLocks noChangeArrowheads="1"/>
          </p:cNvSpPr>
          <p:nvPr/>
        </p:nvSpPr>
        <p:spPr bwMode="auto">
          <a:xfrm>
            <a:off x="1835150" y="3797300"/>
            <a:ext cx="720725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Lasso</a:t>
            </a:r>
          </a:p>
        </p:txBody>
      </p:sp>
      <p:sp>
        <p:nvSpPr>
          <p:cNvPr id="168970" name="ZoneTexte 11"/>
          <p:cNvSpPr txBox="1">
            <a:spLocks noChangeArrowheads="1"/>
          </p:cNvSpPr>
          <p:nvPr/>
        </p:nvSpPr>
        <p:spPr bwMode="auto">
          <a:xfrm>
            <a:off x="1835150" y="5300663"/>
            <a:ext cx="1800225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Lasso +</a:t>
            </a:r>
            <a:b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Commande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le Control Menu</a:t>
            </a:r>
          </a:p>
        </p:txBody>
      </p:sp>
      <p:sp>
        <p:nvSpPr>
          <p:cNvPr id="168971" name="ZoneTexte 12"/>
          <p:cNvSpPr txBox="1">
            <a:spLocks noChangeArrowheads="1"/>
          </p:cNvSpPr>
          <p:nvPr/>
        </p:nvSpPr>
        <p:spPr bwMode="auto">
          <a:xfrm>
            <a:off x="6669088" y="3654425"/>
            <a:ext cx="1941512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Lasso +</a:t>
            </a:r>
            <a:b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Commande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Control Menu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Argument</a:t>
            </a:r>
          </a:p>
        </p:txBody>
      </p:sp>
      <p:sp>
        <p:nvSpPr>
          <p:cNvPr id="168972" name="ZoneTexte 13"/>
          <p:cNvSpPr txBox="1">
            <a:spLocks noChangeArrowheads="1"/>
          </p:cNvSpPr>
          <p:nvPr/>
        </p:nvSpPr>
        <p:spPr bwMode="auto">
          <a:xfrm>
            <a:off x="6669088" y="2173288"/>
            <a:ext cx="1800225" cy="6463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Commande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Control Menu</a:t>
            </a:r>
          </a:p>
        </p:txBody>
      </p:sp>
      <p:sp>
        <p:nvSpPr>
          <p:cNvPr id="168973" name="ZoneTexte 14"/>
          <p:cNvSpPr txBox="1">
            <a:spLocks noChangeArrowheads="1"/>
          </p:cNvSpPr>
          <p:nvPr/>
        </p:nvSpPr>
        <p:spPr bwMode="auto">
          <a:xfrm>
            <a:off x="6669089" y="5656263"/>
            <a:ext cx="1941512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Commande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dans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800" dirty="0" smtClean="0">
                <a:solidFill>
                  <a:srgbClr val="000000"/>
                </a:solidFill>
                <a:cs typeface="+mn-cs"/>
              </a:rPr>
              <a:t>le Control M</a:t>
            </a:r>
            <a:r>
              <a:rPr kumimoji="0" lang="en-US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enu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+</a:t>
            </a:r>
            <a:b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Argument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err="1" smtClean="0"/>
              <a:t>Gestes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possibles</a:t>
            </a:r>
            <a:r>
              <a:rPr lang="en-US" altLang="en-US" sz="3200" dirty="0" smtClean="0"/>
              <a:t> avec le menu </a:t>
            </a:r>
            <a:r>
              <a:rPr lang="en-US" altLang="en-US" sz="3200" dirty="0" err="1" smtClean="0"/>
              <a:t>dans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Scriboli</a:t>
            </a:r>
            <a:r>
              <a:rPr lang="en-US" altLang="en-US" sz="3200" dirty="0"/>
              <a:t>: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700" dirty="0" smtClean="0"/>
              <a:t>La "queue de </a:t>
            </a:r>
            <a:r>
              <a:rPr lang="en-US" altLang="en-US" sz="2700" dirty="0" err="1" smtClean="0"/>
              <a:t>cochon</a:t>
            </a:r>
            <a:r>
              <a:rPr lang="en-US" altLang="en-US" sz="2700" dirty="0" smtClean="0"/>
              <a:t>" (pigtail) </a:t>
            </a:r>
            <a:r>
              <a:rPr lang="en-US" altLang="en-US" sz="2700" dirty="0" err="1" smtClean="0"/>
              <a:t>indique</a:t>
            </a:r>
            <a:r>
              <a:rPr lang="en-US" altLang="en-US" sz="2700" dirty="0" smtClean="0"/>
              <a:t> la fin d'un lasso et/</a:t>
            </a:r>
            <a:r>
              <a:rPr lang="en-US" altLang="en-US" sz="2700" dirty="0" err="1" smtClean="0"/>
              <a:t>ou</a:t>
            </a:r>
            <a:r>
              <a:rPr lang="en-US" altLang="en-US" sz="2700" dirty="0"/>
              <a:t/>
            </a:r>
            <a:br>
              <a:rPr lang="en-US" altLang="en-US" sz="2700" dirty="0"/>
            </a:br>
            <a:r>
              <a:rPr lang="en-US" altLang="en-US" sz="2700" dirty="0" smtClean="0"/>
              <a:t>le début </a:t>
            </a:r>
            <a:r>
              <a:rPr lang="en-US" altLang="en-US" sz="2700" dirty="0" err="1" smtClean="0"/>
              <a:t>d'une</a:t>
            </a:r>
            <a:r>
              <a:rPr lang="en-US" altLang="en-US" sz="2700" dirty="0"/>
              <a:t> </a:t>
            </a:r>
            <a:r>
              <a:rPr lang="en-US" altLang="en-US" sz="2700" dirty="0" err="1" smtClean="0"/>
              <a:t>sélection</a:t>
            </a:r>
            <a:r>
              <a:rPr lang="en-US" altLang="en-US" sz="2700" dirty="0" smtClean="0"/>
              <a:t> de </a:t>
            </a:r>
            <a:r>
              <a:rPr lang="en-US" altLang="en-US" sz="2700" dirty="0" err="1" smtClean="0"/>
              <a:t>commande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dans</a:t>
            </a:r>
            <a:r>
              <a:rPr lang="en-US" altLang="en-US" sz="2700" dirty="0" smtClean="0"/>
              <a:t> le Control Menu.</a:t>
            </a:r>
            <a:endParaRPr lang="en-US" altLang="en-US" sz="3600" dirty="0" smtClean="0"/>
          </a:p>
        </p:txBody>
      </p:sp>
      <p:sp>
        <p:nvSpPr>
          <p:cNvPr id="15" name="Flèche droite 3"/>
          <p:cNvSpPr/>
          <p:nvPr/>
        </p:nvSpPr>
        <p:spPr>
          <a:xfrm rot="10800000">
            <a:off x="8610600" y="1017588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976" name="ZoneTexte 4"/>
          <p:cNvSpPr txBox="1">
            <a:spLocks noChangeArrowheads="1"/>
          </p:cNvSpPr>
          <p:nvPr/>
        </p:nvSpPr>
        <p:spPr bwMode="auto">
          <a:xfrm>
            <a:off x="8077200" y="147478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17338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23951"/>
          </a:xfrm>
        </p:spPr>
        <p:txBody>
          <a:bodyPr/>
          <a:lstStyle/>
          <a:p>
            <a:r>
              <a:rPr lang="en-US" alt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FlowMenus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[</a:t>
            </a:r>
            <a:r>
              <a:rPr lang="en-US" alt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Guimbretière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et al., 2000</a:t>
            </a:r>
            <a:r>
              <a:rPr lang="en-US" altLang="en-US" sz="3600" dirty="0">
                <a:solidFill>
                  <a:srgbClr val="000000"/>
                </a:solidFill>
                <a:cs typeface="Arial" panose="020B0604020202020204" pitchFamily="34" charset="0"/>
              </a:rPr>
              <a:t>]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Comme</a:t>
            </a:r>
            <a: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un Control Menu avec des sous-menus</a:t>
            </a:r>
            <a:br>
              <a:rPr lang="en-US" alt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http://www.acm.org/uist/archive/videos/2000/p213-guimbretiere.mov</a:t>
            </a: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sz="3600" dirty="0" smtClean="0"/>
          </a:p>
        </p:txBody>
      </p:sp>
      <p:pic>
        <p:nvPicPr>
          <p:cNvPr id="165891" name="Picture 2" descr="flow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57438"/>
            <a:ext cx="9144000" cy="3087687"/>
          </a:xfrm>
          <a:noFill/>
        </p:spPr>
      </p:pic>
      <p:sp>
        <p:nvSpPr>
          <p:cNvPr id="4" name="Flèche droite 3"/>
          <p:cNvSpPr/>
          <p:nvPr/>
        </p:nvSpPr>
        <p:spPr>
          <a:xfrm rot="10800000">
            <a:off x="8610600" y="108902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893" name="ZoneTexte 4"/>
          <p:cNvSpPr txBox="1">
            <a:spLocks noChangeArrowheads="1"/>
          </p:cNvSpPr>
          <p:nvPr/>
        </p:nvSpPr>
        <p:spPr bwMode="auto">
          <a:xfrm>
            <a:off x="8077200" y="15462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283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FlowMenus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[</a:t>
            </a:r>
            <a:r>
              <a:rPr lang="en-US" alt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Guimbretière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et al., 2000]</a:t>
            </a:r>
            <a:b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http://www.acm.org/uist/archive/videos/2000/p213-guimbretiere.mov</a:t>
            </a: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dirty="0" smtClean="0"/>
          </a:p>
        </p:txBody>
      </p:sp>
      <p:pic>
        <p:nvPicPr>
          <p:cNvPr id="166915" name="Picture 3" descr="flow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97113"/>
            <a:ext cx="9144000" cy="2644775"/>
          </a:xfrm>
          <a:noFill/>
        </p:spPr>
      </p:pic>
      <p:sp>
        <p:nvSpPr>
          <p:cNvPr id="4" name="Flèche droite 3"/>
          <p:cNvSpPr/>
          <p:nvPr/>
        </p:nvSpPr>
        <p:spPr>
          <a:xfrm rot="10800000">
            <a:off x="8610600" y="108902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917" name="ZoneTexte 4"/>
          <p:cNvSpPr txBox="1">
            <a:spLocks noChangeArrowheads="1"/>
          </p:cNvSpPr>
          <p:nvPr/>
        </p:nvSpPr>
        <p:spPr bwMode="auto">
          <a:xfrm>
            <a:off x="8077200" y="15462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40939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FlowMenus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[</a:t>
            </a:r>
            <a:r>
              <a:rPr lang="en-US" alt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Guimbretière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et al., 2000]</a:t>
            </a:r>
            <a:b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http://www.acm.org/uist/archive/videos/2000/p213-guimbretiere.mov</a:t>
            </a:r>
            <a:r>
              <a:rPr lang="en-US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n-US" dirty="0" smtClean="0"/>
          </a:p>
        </p:txBody>
      </p:sp>
      <p:pic>
        <p:nvPicPr>
          <p:cNvPr id="166915" name="Picture 3" descr="flow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97113"/>
            <a:ext cx="9144000" cy="2644775"/>
          </a:xfrm>
          <a:noFill/>
        </p:spPr>
      </p:pic>
      <p:sp>
        <p:nvSpPr>
          <p:cNvPr id="4" name="Flèche droite 3"/>
          <p:cNvSpPr/>
          <p:nvPr/>
        </p:nvSpPr>
        <p:spPr>
          <a:xfrm rot="10800000">
            <a:off x="8610600" y="108902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917" name="ZoneTexte 4"/>
          <p:cNvSpPr txBox="1">
            <a:spLocks noChangeArrowheads="1"/>
          </p:cNvSpPr>
          <p:nvPr/>
        </p:nvSpPr>
        <p:spPr bwMode="auto">
          <a:xfrm>
            <a:off x="8077200" y="15462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487" y="5667885"/>
            <a:ext cx="354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partie</a:t>
            </a:r>
            <a:r>
              <a:rPr lang="en-CA" dirty="0" smtClean="0"/>
              <a:t> du </a:t>
            </a:r>
            <a:r>
              <a:rPr lang="en-CA" dirty="0" err="1" smtClean="0"/>
              <a:t>glissement</a:t>
            </a:r>
            <a:r>
              <a:rPr lang="en-CA" dirty="0" smtClean="0"/>
              <a:t> </a:t>
            </a:r>
            <a:r>
              <a:rPr lang="en-CA" dirty="0" err="1" smtClean="0"/>
              <a:t>sert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un genre de </a:t>
            </a:r>
            <a:r>
              <a:rPr lang="en-CA" dirty="0" err="1" smtClean="0"/>
              <a:t>préfixe</a:t>
            </a:r>
            <a:r>
              <a:rPr lang="en-CA" dirty="0" smtClean="0"/>
              <a:t> pour </a:t>
            </a:r>
            <a:r>
              <a:rPr lang="en-CA" dirty="0" err="1" smtClean="0"/>
              <a:t>préciser</a:t>
            </a:r>
            <a:r>
              <a:rPr lang="en-CA" dirty="0" smtClean="0"/>
              <a:t> la </a:t>
            </a:r>
            <a:r>
              <a:rPr lang="en-CA" dirty="0" err="1" smtClean="0"/>
              <a:t>commande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31382" y="5667885"/>
            <a:ext cx="354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partie</a:t>
            </a:r>
            <a:r>
              <a:rPr lang="en-CA" dirty="0" smtClean="0"/>
              <a:t> du </a:t>
            </a:r>
            <a:r>
              <a:rPr lang="en-CA" dirty="0" err="1" smtClean="0"/>
              <a:t>glissement</a:t>
            </a:r>
            <a:r>
              <a:rPr lang="en-CA" dirty="0" smtClean="0"/>
              <a:t> </a:t>
            </a:r>
            <a:r>
              <a:rPr lang="en-CA" dirty="0" err="1" smtClean="0"/>
              <a:t>sert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argument</a:t>
            </a:r>
            <a:endParaRPr lang="en-CA" dirty="0"/>
          </a:p>
        </p:txBody>
      </p:sp>
      <p:sp>
        <p:nvSpPr>
          <p:cNvPr id="3" name="Oval 2"/>
          <p:cNvSpPr/>
          <p:nvPr/>
        </p:nvSpPr>
        <p:spPr>
          <a:xfrm>
            <a:off x="5912190" y="2352312"/>
            <a:ext cx="718955" cy="151533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 rot="16543776">
            <a:off x="7365085" y="2510931"/>
            <a:ext cx="718955" cy="212567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>
            <a:stCxn id="2" idx="0"/>
            <a:endCxn id="3" idx="3"/>
          </p:cNvCxnSpPr>
          <p:nvPr/>
        </p:nvCxnSpPr>
        <p:spPr>
          <a:xfrm flipV="1">
            <a:off x="3008446" y="3645732"/>
            <a:ext cx="3009033" cy="2022153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9" idx="2"/>
          </p:cNvCxnSpPr>
          <p:nvPr/>
        </p:nvCxnSpPr>
        <p:spPr>
          <a:xfrm flipV="1">
            <a:off x="7104341" y="3931452"/>
            <a:ext cx="584333" cy="1736433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2300"/>
            <a:ext cx="34575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7" name="Titre 1"/>
          <p:cNvSpPr>
            <a:spLocks noGrp="1"/>
          </p:cNvSpPr>
          <p:nvPr>
            <p:ph type="title"/>
          </p:nvPr>
        </p:nvSpPr>
        <p:spPr>
          <a:xfrm>
            <a:off x="0" y="7938"/>
            <a:ext cx="5795963" cy="1836737"/>
          </a:xfrm>
        </p:spPr>
        <p:txBody>
          <a:bodyPr/>
          <a:lstStyle/>
          <a:p>
            <a:r>
              <a:rPr lang="en-US" altLang="en-US" sz="2400" smtClean="0"/>
              <a:t>Tracking Menu (</a:t>
            </a:r>
            <a:r>
              <a:rPr lang="fr-FR" altLang="en-US" sz="2400" smtClean="0"/>
              <a:t>Fitzmaurice et al., UIST 2003)</a:t>
            </a:r>
            <a:br>
              <a:rPr lang="fr-FR" altLang="en-US" sz="2400" smtClean="0"/>
            </a:br>
            <a:r>
              <a:rPr lang="fr-FR" altLang="en-US" sz="1400" smtClean="0">
                <a:hlinkClick r:id="rId3"/>
              </a:rPr>
              <a:t>http://www.acm.org/uist/archive/videos/2003/p71-fitzmaurice.mov</a:t>
            </a:r>
            <a:r>
              <a:rPr lang="fr-FR" altLang="en-US" sz="1400" smtClean="0"/>
              <a:t> </a:t>
            </a:r>
            <a:br>
              <a:rPr lang="fr-FR" altLang="en-US" sz="1400" smtClean="0"/>
            </a:br>
            <a:r>
              <a:rPr lang="fr-FR" altLang="en-US" sz="1400" smtClean="0">
                <a:hlinkClick r:id="rId4"/>
              </a:rPr>
              <a:t>http://www.autodeskresearch.com/publications/trackingmenus</a:t>
            </a:r>
            <a:r>
              <a:rPr lang="fr-FR" altLang="en-US" sz="1400" smtClean="0"/>
              <a:t> </a:t>
            </a:r>
            <a:br>
              <a:rPr lang="fr-FR" altLang="en-US" sz="1400" smtClean="0"/>
            </a:br>
            <a:r>
              <a:rPr lang="fr-FR" altLang="en-US" sz="1400" smtClean="0">
                <a:hlinkClick r:id="rId5"/>
              </a:rPr>
              <a:t>https://www.youtube.com/watch?v=G1jC6jQhcJI</a:t>
            </a:r>
            <a:r>
              <a:rPr lang="fr-FR" altLang="en-US" sz="1400" smtClean="0"/>
              <a:t> </a:t>
            </a:r>
            <a:endParaRPr lang="en-US" altLang="en-US" sz="1400" smtClean="0"/>
          </a:p>
        </p:txBody>
      </p:sp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28838"/>
            <a:ext cx="50403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14838"/>
            <a:ext cx="52800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78050"/>
            <a:ext cx="228758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3"/>
          <p:cNvSpPr/>
          <p:nvPr/>
        </p:nvSpPr>
        <p:spPr>
          <a:xfrm rot="10800000">
            <a:off x="8610600" y="-26988"/>
            <a:ext cx="533400" cy="4572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992" name="ZoneTexte 4"/>
          <p:cNvSpPr txBox="1">
            <a:spLocks noChangeArrowheads="1"/>
          </p:cNvSpPr>
          <p:nvPr/>
        </p:nvSpPr>
        <p:spPr bwMode="auto">
          <a:xfrm>
            <a:off x="8108950" y="3222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22285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r>
              <a:rPr lang="en-US" altLang="en-US" sz="4000" smtClean="0"/>
              <a:t>HoverWidgets</a:t>
            </a:r>
            <a:r>
              <a:rPr lang="it-IT" altLang="en-US" sz="4000" smtClean="0"/>
              <a:t> (Grossman et al., CHI 2006)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2000" smtClean="0">
                <a:hlinkClick r:id="rId2"/>
              </a:rPr>
              <a:t>http://www.dgp.utoronto.ca/~ravin/videos/chi2006_hoverwidgets.mov</a:t>
            </a:r>
            <a:r>
              <a:rPr lang="en-US" altLang="en-US" sz="2000" smtClean="0"/>
              <a:t> </a:t>
            </a:r>
            <a:br>
              <a:rPr lang="en-US" altLang="en-US" sz="2000" smtClean="0"/>
            </a:br>
            <a:r>
              <a:rPr lang="en-US" altLang="en-US" sz="2000" smtClean="0">
                <a:hlinkClick r:id="rId3"/>
              </a:rPr>
              <a:t>https://www.youtube.com/watch?v=WPbiPn1b1zQ</a:t>
            </a:r>
            <a:r>
              <a:rPr lang="en-US" altLang="en-US" sz="2000" smtClean="0"/>
              <a:t> </a:t>
            </a:r>
            <a:br>
              <a:rPr lang="en-US" altLang="en-US" sz="2000" smtClean="0"/>
            </a:br>
            <a:r>
              <a:rPr lang="en-US" altLang="en-US" sz="2000" smtClean="0">
                <a:hlinkClick r:id="rId4"/>
              </a:rPr>
              <a:t>https://www.youtube.com/watch?v=KRXfaZ8nqZM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it-IT" altLang="en-US" sz="2000" smtClean="0">
                <a:hlinkClick r:id="rId5"/>
              </a:rPr>
              <a:t>http://www.dgp.toronto.edu/~tovi/videos/hoverwidgets.mov</a:t>
            </a:r>
            <a:r>
              <a:rPr lang="it-IT" altLang="en-US" sz="2000" smtClean="0"/>
              <a:t>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32100"/>
            <a:ext cx="43211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76425"/>
            <a:ext cx="46402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08363"/>
            <a:ext cx="3617913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3"/>
          <p:cNvSpPr/>
          <p:nvPr/>
        </p:nvSpPr>
        <p:spPr>
          <a:xfrm rot="10800000">
            <a:off x="8610600" y="83661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015" name="ZoneTexte 4"/>
          <p:cNvSpPr txBox="1">
            <a:spLocks noChangeArrowheads="1"/>
          </p:cNvSpPr>
          <p:nvPr/>
        </p:nvSpPr>
        <p:spPr bwMode="auto">
          <a:xfrm>
            <a:off x="8108950" y="11874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16181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r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333209"/>
          </a:xfrm>
        </p:spPr>
        <p:txBody>
          <a:bodyPr/>
          <a:lstStyle/>
          <a:p>
            <a:r>
              <a:rPr lang="en-US" altLang="en-US" sz="3200" dirty="0" err="1" smtClean="0"/>
              <a:t>PieCursor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[Fitzmaurice </a:t>
            </a:r>
            <a:r>
              <a:rPr lang="en-US" altLang="en-US" sz="3200" dirty="0" smtClean="0"/>
              <a:t>et al., CHI 2008]</a:t>
            </a:r>
            <a:br>
              <a:rPr lang="en-US" altLang="en-US" sz="3200" dirty="0" smtClean="0"/>
            </a:br>
            <a:r>
              <a:rPr lang="en-US" altLang="en-US" sz="3200" dirty="0" err="1" smtClean="0"/>
              <a:t>Comme</a:t>
            </a:r>
            <a:r>
              <a:rPr lang="en-US" altLang="en-US" sz="3200" dirty="0" smtClean="0"/>
              <a:t> un Tracking Menu </a:t>
            </a:r>
            <a:r>
              <a:rPr lang="en-US" altLang="en-US" sz="3200" dirty="0" err="1" smtClean="0"/>
              <a:t>très</a:t>
            </a:r>
            <a:r>
              <a:rPr lang="en-US" altLang="en-US" sz="3200" dirty="0" smtClean="0"/>
              <a:t> petit</a:t>
            </a:r>
            <a:br>
              <a:rPr lang="en-US" altLang="en-US" sz="3200" dirty="0" smtClean="0"/>
            </a:br>
            <a:r>
              <a:rPr lang="en-US" altLang="en-US" sz="2000" dirty="0" smtClean="0">
                <a:hlinkClick r:id="rId2"/>
              </a:rPr>
              <a:t>http://www.autodeskresearch.com/publications/piecursor</a:t>
            </a:r>
            <a:r>
              <a:rPr lang="en-US" altLang="en-US" sz="2000" dirty="0" smtClean="0"/>
              <a:t> </a:t>
            </a:r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05626"/>
            <a:ext cx="4732385" cy="523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0800000">
            <a:off x="8539163" y="18891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037" name="ZoneTexte 4"/>
          <p:cNvSpPr txBox="1">
            <a:spLocks noChangeArrowheads="1"/>
          </p:cNvSpPr>
          <p:nvPr/>
        </p:nvSpPr>
        <p:spPr bwMode="auto">
          <a:xfrm>
            <a:off x="8037513" y="5381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42352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015"/>
          </a:xfrm>
        </p:spPr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comparaison</a:t>
            </a:r>
            <a:r>
              <a:rPr lang="en-CA" dirty="0" smtClean="0"/>
              <a:t> </a:t>
            </a:r>
            <a:r>
              <a:rPr lang="en-CA" dirty="0" err="1" smtClean="0"/>
              <a:t>grammaticale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74" y="698015"/>
            <a:ext cx="8392026" cy="2045186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Menu radial :</a:t>
            </a:r>
          </a:p>
          <a:p>
            <a:endParaRPr lang="en-CA" sz="2400" dirty="0" smtClean="0"/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Control Menu :</a:t>
            </a:r>
          </a:p>
          <a:p>
            <a:endParaRPr lang="en-CA" sz="2400" dirty="0" smtClean="0"/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 err="1" smtClean="0"/>
              <a:t>FlowMenu</a:t>
            </a:r>
            <a:r>
              <a:rPr lang="en-CA" sz="2400" dirty="0" smtClean="0"/>
              <a:t> :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err="1" smtClean="0"/>
              <a:t>PieCursor</a:t>
            </a:r>
            <a:r>
              <a:rPr lang="en-CA" sz="2400" dirty="0" smtClean="0"/>
              <a:t> :</a:t>
            </a:r>
            <a:endParaRPr lang="en-CA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85019"/>
              </p:ext>
            </p:extLst>
          </p:nvPr>
        </p:nvGraphicFramePr>
        <p:xfrm>
          <a:off x="738091" y="1143062"/>
          <a:ext cx="553319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298">
                  <a:extLst>
                    <a:ext uri="{9D8B030D-6E8A-4147-A177-3AD203B41FA5}">
                      <a16:colId xmlns:a16="http://schemas.microsoft.com/office/drawing/2014/main" val="1441998633"/>
                    </a:ext>
                  </a:extLst>
                </a:gridCol>
                <a:gridCol w="1383298">
                  <a:extLst>
                    <a:ext uri="{9D8B030D-6E8A-4147-A177-3AD203B41FA5}">
                      <a16:colId xmlns:a16="http://schemas.microsoft.com/office/drawing/2014/main" val="1705892064"/>
                    </a:ext>
                  </a:extLst>
                </a:gridCol>
                <a:gridCol w="1383298">
                  <a:extLst>
                    <a:ext uri="{9D8B030D-6E8A-4147-A177-3AD203B41FA5}">
                      <a16:colId xmlns:a16="http://schemas.microsoft.com/office/drawing/2014/main" val="1452290588"/>
                    </a:ext>
                  </a:extLst>
                </a:gridCol>
                <a:gridCol w="1383298">
                  <a:extLst>
                    <a:ext uri="{9D8B030D-6E8A-4147-A177-3AD203B41FA5}">
                      <a16:colId xmlns:a16="http://schemas.microsoft.com/office/drawing/2014/main" val="1252481746"/>
                    </a:ext>
                  </a:extLst>
                </a:gridCol>
              </a:tblGrid>
              <a:tr h="428087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Pointer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Appuyer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↓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Glissement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directionnel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Relâcher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↑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225338"/>
                  </a:ext>
                </a:extLst>
              </a:tr>
              <a:tr h="251816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Objet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Commande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2386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11662"/>
              </p:ext>
            </p:extLst>
          </p:nvPr>
        </p:nvGraphicFramePr>
        <p:xfrm>
          <a:off x="738091" y="2462311"/>
          <a:ext cx="832384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308">
                  <a:extLst>
                    <a:ext uri="{9D8B030D-6E8A-4147-A177-3AD203B41FA5}">
                      <a16:colId xmlns:a16="http://schemas.microsoft.com/office/drawing/2014/main" val="1441998633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1705892064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1452290588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1252481746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3157549160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2237987066"/>
                    </a:ext>
                  </a:extLst>
                </a:gridCol>
              </a:tblGrid>
              <a:tr h="363073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Pointer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Appuyer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↓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Glissement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directionnel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Dépasser</a:t>
                      </a:r>
                      <a:r>
                        <a:rPr lang="en-CA" sz="1400" b="0" baseline="0" dirty="0" smtClean="0">
                          <a:solidFill>
                            <a:schemeClr val="tx1"/>
                          </a:solidFill>
                        </a:rPr>
                        <a:t> un </a:t>
                      </a:r>
                      <a:r>
                        <a:rPr lang="en-CA" sz="1400" b="0" baseline="0" dirty="0" err="1" smtClean="0">
                          <a:solidFill>
                            <a:schemeClr val="tx1"/>
                          </a:solidFill>
                        </a:rPr>
                        <a:t>seuil</a:t>
                      </a:r>
                      <a:r>
                        <a:rPr lang="en-CA" sz="1400" b="0" baseline="0" dirty="0" smtClean="0">
                          <a:solidFill>
                            <a:schemeClr val="tx1"/>
                          </a:solidFill>
                        </a:rPr>
                        <a:t> ⇸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Glisser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Relâcher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↑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225338"/>
                  </a:ext>
                </a:extLst>
              </a:tr>
              <a:tr h="259846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Objet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Commande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Argument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238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5059"/>
              </p:ext>
            </p:extLst>
          </p:nvPr>
        </p:nvGraphicFramePr>
        <p:xfrm>
          <a:off x="738091" y="5100808"/>
          <a:ext cx="5328652" cy="83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63">
                  <a:extLst>
                    <a:ext uri="{9D8B030D-6E8A-4147-A177-3AD203B41FA5}">
                      <a16:colId xmlns:a16="http://schemas.microsoft.com/office/drawing/2014/main" val="1441998633"/>
                    </a:ext>
                  </a:extLst>
                </a:gridCol>
                <a:gridCol w="1332163">
                  <a:extLst>
                    <a:ext uri="{9D8B030D-6E8A-4147-A177-3AD203B41FA5}">
                      <a16:colId xmlns:a16="http://schemas.microsoft.com/office/drawing/2014/main" val="1705892064"/>
                    </a:ext>
                  </a:extLst>
                </a:gridCol>
                <a:gridCol w="1332163">
                  <a:extLst>
                    <a:ext uri="{9D8B030D-6E8A-4147-A177-3AD203B41FA5}">
                      <a16:colId xmlns:a16="http://schemas.microsoft.com/office/drawing/2014/main" val="1452290588"/>
                    </a:ext>
                  </a:extLst>
                </a:gridCol>
                <a:gridCol w="1332163">
                  <a:extLst>
                    <a:ext uri="{9D8B030D-6E8A-4147-A177-3AD203B41FA5}">
                      <a16:colId xmlns:a16="http://schemas.microsoft.com/office/drawing/2014/main" val="1252481746"/>
                    </a:ext>
                  </a:extLst>
                </a:gridCol>
              </a:tblGrid>
              <a:tr h="437791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Mouvement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directionnel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Appuyer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↓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Glisser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Relâcher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↑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225338"/>
                  </a:ext>
                </a:extLst>
              </a:tr>
              <a:tr h="313321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Commande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Argument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23867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812656" y="2075655"/>
            <a:ext cx="8121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4787" y="1891460"/>
            <a:ext cx="1243321" cy="36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281151" y="5657671"/>
            <a:ext cx="2780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Remarque: avec le </a:t>
            </a:r>
            <a:r>
              <a:rPr lang="en-CA" dirty="0" err="1" smtClean="0"/>
              <a:t>PieCursor</a:t>
            </a:r>
            <a:r>
              <a:rPr lang="en-CA" dirty="0" smtClean="0"/>
              <a:t>, la </a:t>
            </a:r>
            <a:r>
              <a:rPr lang="en-CA" dirty="0" err="1" smtClean="0"/>
              <a:t>commande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sélectionnée</a:t>
            </a:r>
            <a:r>
              <a:rPr lang="en-CA" dirty="0" smtClean="0"/>
              <a:t> </a:t>
            </a:r>
            <a:r>
              <a:rPr lang="en-CA" i="1" dirty="0" err="1" smtClean="0"/>
              <a:t>avant</a:t>
            </a:r>
            <a:r>
              <a:rPr lang="en-CA" dirty="0" smtClean="0"/>
              <a:t> le </a:t>
            </a:r>
            <a:r>
              <a:rPr lang="en-CA" dirty="0" err="1" smtClean="0"/>
              <a:t>clic</a:t>
            </a:r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066"/>
              </p:ext>
            </p:extLst>
          </p:nvPr>
        </p:nvGraphicFramePr>
        <p:xfrm>
          <a:off x="738091" y="3781560"/>
          <a:ext cx="832384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308">
                  <a:extLst>
                    <a:ext uri="{9D8B030D-6E8A-4147-A177-3AD203B41FA5}">
                      <a16:colId xmlns:a16="http://schemas.microsoft.com/office/drawing/2014/main" val="1441998633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1705892064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1452290588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1252481746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3157549160"/>
                    </a:ext>
                  </a:extLst>
                </a:gridCol>
                <a:gridCol w="1387308">
                  <a:extLst>
                    <a:ext uri="{9D8B030D-6E8A-4147-A177-3AD203B41FA5}">
                      <a16:colId xmlns:a16="http://schemas.microsoft.com/office/drawing/2014/main" val="2237987066"/>
                    </a:ext>
                  </a:extLst>
                </a:gridCol>
              </a:tblGrid>
              <a:tr h="363073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Pointer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Appuyer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↓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Glissement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geste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Dépasser</a:t>
                      </a:r>
                      <a:r>
                        <a:rPr lang="en-CA" sz="1400" b="0" baseline="0" dirty="0" smtClean="0">
                          <a:solidFill>
                            <a:schemeClr val="tx1"/>
                          </a:solidFill>
                        </a:rPr>
                        <a:t> un </a:t>
                      </a:r>
                      <a:r>
                        <a:rPr lang="en-CA" sz="1400" b="0" baseline="0" dirty="0" err="1" smtClean="0">
                          <a:solidFill>
                            <a:schemeClr val="tx1"/>
                          </a:solidFill>
                        </a:rPr>
                        <a:t>seuil</a:t>
                      </a:r>
                      <a:r>
                        <a:rPr lang="en-CA" sz="1400" b="0" baseline="0" dirty="0" smtClean="0">
                          <a:solidFill>
                            <a:schemeClr val="tx1"/>
                          </a:solidFill>
                        </a:rPr>
                        <a:t> ⇸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Glisser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Relâcher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 ↑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225338"/>
                  </a:ext>
                </a:extLst>
              </a:tr>
              <a:tr h="259846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Objet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err="1" smtClean="0">
                          <a:solidFill>
                            <a:schemeClr val="tx1"/>
                          </a:solidFill>
                        </a:rPr>
                        <a:t>Commande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 smtClean="0">
                          <a:solidFill>
                            <a:schemeClr val="tx1"/>
                          </a:solidFill>
                        </a:rPr>
                        <a:t>Argument</a:t>
                      </a:r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2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8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3048000"/>
            <a:ext cx="838200" cy="685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410200" y="1295400"/>
            <a:ext cx="1295400" cy="9144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334000" y="3429000"/>
            <a:ext cx="762000" cy="7620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962400" y="25146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Objets</a:t>
            </a:r>
            <a:br>
              <a:rPr lang="en-US" altLang="en-US" sz="1800"/>
            </a:br>
            <a:r>
              <a:rPr lang="en-US" altLang="en-US" sz="1800"/>
              <a:t>(endroits,</a:t>
            </a:r>
            <a:br>
              <a:rPr lang="en-US" altLang="en-US" sz="1800"/>
            </a:br>
            <a:r>
              <a:rPr lang="en-US" altLang="en-US" sz="1800"/>
              <a:t>“noms”)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4876800" y="21336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4876800" y="2667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>
            <a:off x="3352800" y="2743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96200" y="20574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Commandes</a:t>
            </a:r>
            <a:br>
              <a:rPr lang="en-US" altLang="en-US" sz="1800"/>
            </a:br>
            <a:r>
              <a:rPr lang="en-US" altLang="en-US" sz="1800"/>
              <a:t>dans</a:t>
            </a:r>
            <a:br>
              <a:rPr lang="en-US" altLang="en-US" sz="1800"/>
            </a:br>
            <a:r>
              <a:rPr lang="en-US" altLang="en-US" sz="1800"/>
              <a:t>un menu contextuel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25600"/>
            <a:ext cx="1695450" cy="194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cursor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AutoShape 11"/>
          <p:cNvSpPr>
            <a:spLocks/>
          </p:cNvSpPr>
          <p:nvPr/>
        </p:nvSpPr>
        <p:spPr bwMode="auto">
          <a:xfrm>
            <a:off x="7391400" y="1676400"/>
            <a:ext cx="304800" cy="1828800"/>
          </a:xfrm>
          <a:prstGeom prst="rightBrace">
            <a:avLst>
              <a:gd name="adj1" fmla="val 50000"/>
              <a:gd name="adj2" fmla="val 3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9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4968875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fr-CA" altLang="en-US" smtClean="0"/>
              <a:t>Le Hotbox dans Maya</a:t>
            </a:r>
          </a:p>
        </p:txBody>
      </p:sp>
      <p:pic>
        <p:nvPicPr>
          <p:cNvPr id="74755" name="Picture 2" descr="C:\Users\mjm\Desktop\S_win\ets\courses\lectureMaterial\08.perceptionAndGraphicDesign\images-by-mjm\hotbox_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66775"/>
            <a:ext cx="7696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438400" y="64008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新細明體" pitchFamily="18" charset="-120"/>
              </a:rPr>
              <a:t>[Kurtenbach et al.,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fr-CA" altLang="en-US" smtClean="0"/>
              <a:t>Le Hotbox dans Maya</a:t>
            </a:r>
          </a:p>
        </p:txBody>
      </p:sp>
      <p:pic>
        <p:nvPicPr>
          <p:cNvPr id="176131" name="Picture 2" descr="C:\Users\mjm\Desktop\S_win\ets\courses\lectureMaterial\08.perceptionAndGraphicDesign\images-by-mjm\hotbox_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66775"/>
            <a:ext cx="7696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438400" y="64008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[Kurtenbach et al., 1999]</a:t>
            </a:r>
          </a:p>
        </p:txBody>
      </p:sp>
      <p:pic>
        <p:nvPicPr>
          <p:cNvPr id="176133" name="Picture 10" descr="cursor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9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2" descr="C:\Users\mjm\Desktop\S_win\ets\courses\lectureMaterial\08.perceptionAndGraphicDesign\images-by-mjm\hotbox_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66775"/>
            <a:ext cx="7696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8100000">
            <a:off x="1809998" y="5038882"/>
            <a:ext cx="1200586" cy="20242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 rot="2700000">
            <a:off x="1809998" y="1045604"/>
            <a:ext cx="1200586" cy="20242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 rot="8100000">
            <a:off x="5880283" y="1045604"/>
            <a:ext cx="1200586" cy="20242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 rot="2700000">
            <a:off x="5880283" y="5038882"/>
            <a:ext cx="1200586" cy="20242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7154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/>
            <a:r>
              <a:rPr lang="fr-CA" altLang="en-US" dirty="0" smtClean="0"/>
              <a:t>Le </a:t>
            </a:r>
            <a:r>
              <a:rPr lang="fr-CA" altLang="en-US" dirty="0" err="1" smtClean="0"/>
              <a:t>Hotbox</a:t>
            </a:r>
            <a:r>
              <a:rPr lang="fr-CA" altLang="en-US" dirty="0" smtClean="0"/>
              <a:t> dans Maya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438400" y="64008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[Kurtenbach et al., 1999]</a:t>
            </a:r>
          </a:p>
        </p:txBody>
      </p:sp>
      <p:sp>
        <p:nvSpPr>
          <p:cNvPr id="11" name="Flèche droite 3"/>
          <p:cNvSpPr/>
          <p:nvPr/>
        </p:nvSpPr>
        <p:spPr>
          <a:xfrm rot="10800000">
            <a:off x="8610600" y="-26988"/>
            <a:ext cx="533400" cy="4572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164" name="ZoneTexte 4"/>
          <p:cNvSpPr txBox="1">
            <a:spLocks noChangeArrowheads="1"/>
          </p:cNvSpPr>
          <p:nvPr/>
        </p:nvSpPr>
        <p:spPr bwMode="auto">
          <a:xfrm>
            <a:off x="8108950" y="3222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4489" y="2760407"/>
            <a:ext cx="916436" cy="56539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Alias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77162" name="Picture 10" descr="cursor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19" y="3109901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5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9875"/>
            <a:ext cx="5256213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Toolglass: entrée bimanuelle</a:t>
            </a:r>
            <a:br>
              <a:rPr lang="en-US" altLang="en-US" sz="2800" smtClean="0"/>
            </a:br>
            <a:r>
              <a:rPr lang="en-US" altLang="en-US" sz="1800" smtClean="0">
                <a:hlinkClick r:id="rId2"/>
              </a:rPr>
              <a:t>https://www.youtube.com/watch?v=fUwYCbhFj1U</a:t>
            </a:r>
            <a:r>
              <a:rPr lang="en-US" altLang="en-US" sz="1800" smtClean="0"/>
              <a:t> </a:t>
            </a:r>
            <a:br>
              <a:rPr lang="en-US" altLang="en-US" sz="1800" smtClean="0"/>
            </a:br>
            <a:r>
              <a:rPr lang="en-US" altLang="en-US" sz="1800" smtClean="0">
                <a:hlinkClick r:id="rId3"/>
              </a:rPr>
              <a:t>http://www.autodeskresearch.com/publications/t3</a:t>
            </a:r>
            <a:r>
              <a:rPr lang="en-US" altLang="en-US" sz="1800" smtClean="0"/>
              <a:t> 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2895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638800" cy="3625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2895600" cy="168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8956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276600" y="5084763"/>
            <a:ext cx="5715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Clic-à-travers (click-through): sélection simultanée d’objet et de commande !</a:t>
            </a:r>
          </a:p>
        </p:txBody>
      </p:sp>
      <p:sp>
        <p:nvSpPr>
          <p:cNvPr id="8" name="Flèche droite 3"/>
          <p:cNvSpPr/>
          <p:nvPr/>
        </p:nvSpPr>
        <p:spPr>
          <a:xfrm rot="10800000">
            <a:off x="8610600" y="-26988"/>
            <a:ext cx="533400" cy="4572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185" name="ZoneTexte 4"/>
          <p:cNvSpPr txBox="1">
            <a:spLocks noChangeArrowheads="1"/>
          </p:cNvSpPr>
          <p:nvPr/>
        </p:nvSpPr>
        <p:spPr bwMode="auto">
          <a:xfrm>
            <a:off x="8108950" y="3222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12255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D’autres utilisations des deux mains?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5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Entrée bimanuelle (à deux mains)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Utilisations possibles:</a:t>
            </a:r>
          </a:p>
          <a:p>
            <a:pPr eaLnBrk="1" hangingPunct="1"/>
            <a:r>
              <a:rPr lang="en-US" altLang="en-US" sz="2800" smtClean="0"/>
              <a:t>Main dominante (MD) sur la souris,</a:t>
            </a:r>
            <a:br>
              <a:rPr lang="en-US" altLang="en-US" sz="2800" smtClean="0"/>
            </a:br>
            <a:r>
              <a:rPr lang="en-US" altLang="en-US" sz="2800" smtClean="0"/>
              <a:t>main non-dominante (MND) sur le clavier</a:t>
            </a:r>
          </a:p>
          <a:p>
            <a:pPr eaLnBrk="1" hangingPunct="1"/>
            <a:r>
              <a:rPr lang="en-US" altLang="en-US" sz="2800" smtClean="0"/>
              <a:t>Deux souris, deux curseurs, symétrique :</a:t>
            </a:r>
          </a:p>
          <a:p>
            <a:pPr lvl="1" eaLnBrk="1" hangingPunct="1"/>
            <a:r>
              <a:rPr lang="en-US" altLang="en-US" sz="2400" smtClean="0"/>
              <a:t>Est-ce qu’on peut cliquer plus rapidement</a:t>
            </a:r>
            <a:br>
              <a:rPr lang="en-US" altLang="en-US" sz="2400" smtClean="0"/>
            </a:br>
            <a:r>
              <a:rPr lang="en-US" altLang="en-US" sz="2400" smtClean="0"/>
              <a:t>en alternant entre les deux mains?</a:t>
            </a:r>
          </a:p>
          <a:p>
            <a:pPr lvl="1" eaLnBrk="1" hangingPunct="1"/>
            <a:r>
              <a:rPr lang="en-US" altLang="en-US" sz="2400" smtClean="0"/>
              <a:t>Translation+rotation+changement d’échelle</a:t>
            </a:r>
            <a:br>
              <a:rPr lang="en-US" altLang="en-US" sz="2400" smtClean="0"/>
            </a:br>
            <a:r>
              <a:rPr lang="en-US" altLang="en-US" sz="2400" smtClean="0"/>
              <a:t>simultanée en 2D</a:t>
            </a:r>
          </a:p>
          <a:p>
            <a:pPr eaLnBrk="1" hangingPunct="1"/>
            <a:r>
              <a:rPr lang="en-US" altLang="en-US" sz="2800" smtClean="0"/>
              <a:t>Deux souris, asymétrique :</a:t>
            </a:r>
          </a:p>
          <a:p>
            <a:pPr lvl="1" eaLnBrk="1" hangingPunct="1"/>
            <a:r>
              <a:rPr lang="en-US" altLang="en-US" sz="2400" smtClean="0"/>
              <a:t>MND pour la caméra,</a:t>
            </a:r>
            <a:br>
              <a:rPr lang="en-US" altLang="en-US" sz="2400" smtClean="0"/>
            </a:br>
            <a:r>
              <a:rPr lang="en-US" altLang="en-US" sz="2400" smtClean="0"/>
              <a:t>MD pour sélectionner ou manipuler</a:t>
            </a:r>
          </a:p>
          <a:p>
            <a:pPr lvl="1" eaLnBrk="1" hangingPunct="1"/>
            <a:r>
              <a:rPr lang="en-US" altLang="en-US" sz="2400" smtClean="0"/>
              <a:t>MND pour la palette d’outils,</a:t>
            </a:r>
            <a:br>
              <a:rPr lang="en-US" altLang="en-US" sz="2400" smtClean="0"/>
            </a:br>
            <a:r>
              <a:rPr lang="en-US" altLang="en-US" sz="2400" smtClean="0"/>
              <a:t>MD pour cliquer-à-travers (Toolglass)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459788" cy="1143000"/>
          </a:xfrm>
        </p:spPr>
        <p:txBody>
          <a:bodyPr/>
          <a:lstStyle/>
          <a:p>
            <a:r>
              <a:rPr lang="fr-CA" altLang="en-US" smtClean="0"/>
              <a:t>Modèle de chaîne cinématique</a:t>
            </a:r>
            <a:br>
              <a:rPr lang="fr-CA" altLang="en-US" smtClean="0"/>
            </a:br>
            <a:r>
              <a:rPr lang="fr-CA" altLang="en-US" smtClean="0"/>
              <a:t>(Yves Guiard 1987)</a:t>
            </a:r>
          </a:p>
        </p:txBody>
      </p:sp>
      <p:sp>
        <p:nvSpPr>
          <p:cNvPr id="952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en-US" smtClean="0"/>
              <a:t>La MND (main non-dominante) effectue des mouvements plus lents et plus grossiers que la MD (main dominante)</a:t>
            </a:r>
          </a:p>
          <a:p>
            <a:r>
              <a:rPr lang="fr-CA" altLang="en-US" smtClean="0"/>
              <a:t>Le mouvement de la MND</a:t>
            </a:r>
            <a:br>
              <a:rPr lang="fr-CA" altLang="en-US" smtClean="0"/>
            </a:br>
            <a:r>
              <a:rPr lang="fr-CA" altLang="en-US" smtClean="0"/>
              <a:t>précède le mouvement de la MD</a:t>
            </a:r>
          </a:p>
          <a:p>
            <a:r>
              <a:rPr lang="fr-CA" altLang="en-US" smtClean="0"/>
              <a:t>La MND établit une référence de travail</a:t>
            </a:r>
            <a:br>
              <a:rPr lang="fr-CA" altLang="en-US" smtClean="0"/>
            </a:br>
            <a:r>
              <a:rPr lang="fr-CA" altLang="en-US" smtClean="0"/>
              <a:t>pour la MD</a:t>
            </a:r>
          </a:p>
          <a:p>
            <a:endParaRPr lang="fr-CA" altLang="en-US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8610600" y="18891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237" name="ZoneTexte 4"/>
          <p:cNvSpPr txBox="1">
            <a:spLocks noChangeArrowheads="1"/>
          </p:cNvSpPr>
          <p:nvPr/>
        </p:nvSpPr>
        <p:spPr bwMode="auto">
          <a:xfrm>
            <a:off x="8077200" y="646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À retenir!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887"/>
          </a:xfrm>
        </p:spPr>
        <p:txBody>
          <a:bodyPr/>
          <a:lstStyle/>
          <a:p>
            <a:r>
              <a:rPr lang="en-US" altLang="en-US" dirty="0" smtClean="0"/>
              <a:t>Comment </a:t>
            </a:r>
            <a:r>
              <a:rPr lang="en-US" altLang="en-US" dirty="0" err="1" smtClean="0"/>
              <a:t>analyser</a:t>
            </a:r>
            <a:r>
              <a:rPr lang="en-US" altLang="en-US" dirty="0" smtClean="0"/>
              <a:t> et comparer </a:t>
            </a:r>
            <a:r>
              <a:rPr lang="en-US" altLang="en-US" dirty="0"/>
              <a:t>l</a:t>
            </a:r>
            <a:r>
              <a:rPr lang="en-US" altLang="en-US" dirty="0" smtClean="0"/>
              <a:t>es </a:t>
            </a:r>
            <a:r>
              <a:rPr lang="en-US" altLang="en-US" dirty="0" err="1" smtClean="0"/>
              <a:t>différents</a:t>
            </a:r>
            <a:r>
              <a:rPr lang="en-US" altLang="en-US" dirty="0" smtClean="0"/>
              <a:t> menus pour lancer des </a:t>
            </a:r>
            <a:r>
              <a:rPr lang="en-US" altLang="en-US" dirty="0" err="1" smtClean="0"/>
              <a:t>commandes</a:t>
            </a:r>
            <a:r>
              <a:rPr lang="en-US" altLang="en-US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345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les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endParaRPr lang="en-US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sous-menus après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 premier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3000988">
            <a:off x="195699" y="26761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500063"/>
            <a:ext cx="8534400" cy="605313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Les modes </a:t>
            </a:r>
            <a:r>
              <a:rPr lang="en-US" altLang="en-US" sz="2000" dirty="0" err="1" smtClean="0"/>
              <a:t>créent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possibilité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d’avoir</a:t>
            </a:r>
            <a:r>
              <a:rPr lang="en-US" altLang="en-US" sz="2000" dirty="0" smtClean="0"/>
              <a:t> des </a:t>
            </a:r>
            <a:r>
              <a:rPr lang="en-US" altLang="en-US" sz="2000" i="1" dirty="0" err="1" smtClean="0"/>
              <a:t>erreurs</a:t>
            </a:r>
            <a:r>
              <a:rPr lang="en-US" altLang="en-US" sz="2000" i="1" dirty="0" smtClean="0"/>
              <a:t> de mode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où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l’utilisateur</a:t>
            </a:r>
            <a:r>
              <a:rPr lang="en-US" altLang="en-US" sz="2000" dirty="0" smtClean="0"/>
              <a:t> se </a:t>
            </a:r>
            <a:r>
              <a:rPr lang="en-US" altLang="en-US" sz="2000" dirty="0" err="1" smtClean="0"/>
              <a:t>croît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</a:t>
            </a:r>
            <a:r>
              <a:rPr lang="en-US" altLang="en-US" sz="2000" dirty="0" smtClean="0"/>
              <a:t> un mode </a:t>
            </a:r>
            <a:r>
              <a:rPr lang="en-US" altLang="en-US" sz="2000" dirty="0" err="1" smtClean="0"/>
              <a:t>lorsqu’il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est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un </a:t>
            </a:r>
            <a:r>
              <a:rPr lang="en-US" altLang="en-US" sz="2000" dirty="0" err="1" smtClean="0"/>
              <a:t>autre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Un retour </a:t>
            </a:r>
            <a:r>
              <a:rPr lang="en-US" altLang="en-US" sz="2000" dirty="0" err="1" smtClean="0"/>
              <a:t>visuel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indiquant</a:t>
            </a:r>
            <a:r>
              <a:rPr lang="en-US" altLang="en-US" sz="2000" dirty="0" smtClean="0"/>
              <a:t> le mode </a:t>
            </a:r>
            <a:r>
              <a:rPr lang="en-US" altLang="en-US" sz="2000" dirty="0" err="1" smtClean="0"/>
              <a:t>actuel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est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bien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mais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souvent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n’est</a:t>
            </a:r>
            <a:r>
              <a:rPr lang="en-US" altLang="en-US" sz="2000" dirty="0" smtClean="0"/>
              <a:t> pas </a:t>
            </a:r>
            <a:r>
              <a:rPr lang="en-US" altLang="en-US" sz="2000" dirty="0" err="1" smtClean="0"/>
              <a:t>assez</a:t>
            </a:r>
            <a:r>
              <a:rPr lang="en-US" altLang="en-US" sz="2000" dirty="0" smtClean="0"/>
              <a:t> pour </a:t>
            </a:r>
            <a:r>
              <a:rPr lang="en-US" altLang="en-US" sz="2000" dirty="0" err="1" smtClean="0"/>
              <a:t>empêcher</a:t>
            </a:r>
            <a:r>
              <a:rPr lang="en-US" altLang="en-US" sz="2000" dirty="0" smtClean="0"/>
              <a:t> les </a:t>
            </a:r>
            <a:r>
              <a:rPr lang="en-US" altLang="en-US" sz="2000" dirty="0" err="1" smtClean="0"/>
              <a:t>erreurs</a:t>
            </a:r>
            <a:r>
              <a:rPr lang="en-US" altLang="en-US" sz="2000" dirty="0" smtClean="0"/>
              <a:t> de mode</a:t>
            </a:r>
          </a:p>
          <a:p>
            <a:pPr lvl="1" eaLnBrk="1" hangingPunct="1"/>
            <a:r>
              <a:rPr lang="en-US" altLang="en-US" sz="2000" dirty="0" err="1" smtClean="0"/>
              <a:t>Exemples</a:t>
            </a:r>
            <a:r>
              <a:rPr lang="en-US" altLang="en-US" sz="2000" dirty="0" smtClean="0"/>
              <a:t> de retours </a:t>
            </a:r>
            <a:r>
              <a:rPr lang="en-US" altLang="en-US" sz="2000" dirty="0" err="1" smtClean="0"/>
              <a:t>visuels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indiquant</a:t>
            </a:r>
            <a:r>
              <a:rPr lang="en-US" altLang="en-US" sz="2000" dirty="0" smtClean="0"/>
              <a:t> le mode: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icône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d’outil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surligné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forme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curseur</a:t>
            </a:r>
            <a:r>
              <a:rPr lang="en-US" altLang="en-US" sz="2000" dirty="0" smtClean="0"/>
              <a:t>, barre d’état</a:t>
            </a:r>
          </a:p>
          <a:p>
            <a:pPr eaLnBrk="1" hangingPunct="1"/>
            <a:r>
              <a:rPr lang="en-US" altLang="en-US" sz="2000" dirty="0" smtClean="0"/>
              <a:t>Les menus </a:t>
            </a:r>
            <a:r>
              <a:rPr lang="en-US" altLang="en-US" sz="2000" dirty="0" err="1" smtClean="0"/>
              <a:t>contextuels</a:t>
            </a:r>
            <a:r>
              <a:rPr lang="en-US" altLang="en-US" sz="2000" dirty="0" smtClean="0"/>
              <a:t> aided…</a:t>
            </a:r>
          </a:p>
          <a:p>
            <a:pPr lvl="1" eaLnBrk="1" hangingPunct="1"/>
            <a:r>
              <a:rPr lang="en-US" altLang="en-US" sz="2000" dirty="0" smtClean="0"/>
              <a:t>À </a:t>
            </a:r>
            <a:r>
              <a:rPr lang="en-US" altLang="en-US" sz="2000" dirty="0" err="1" smtClean="0"/>
              <a:t>éviter</a:t>
            </a:r>
            <a:r>
              <a:rPr lang="en-US" altLang="en-US" sz="2000" dirty="0" smtClean="0"/>
              <a:t> les </a:t>
            </a:r>
            <a:r>
              <a:rPr lang="en-US" altLang="en-US" sz="2000" dirty="0" err="1" smtClean="0"/>
              <a:t>erreurs</a:t>
            </a:r>
            <a:r>
              <a:rPr lang="en-US" altLang="en-US" sz="2000" dirty="0" smtClean="0"/>
              <a:t> de mode, via des modes </a:t>
            </a:r>
            <a:r>
              <a:rPr lang="en-US" altLang="en-US" sz="2000" dirty="0" err="1" smtClean="0"/>
              <a:t>temporaires</a:t>
            </a:r>
            <a:r>
              <a:rPr lang="en-US" altLang="en-US" sz="2000" dirty="0" smtClean="0"/>
              <a:t> et (</a:t>
            </a:r>
            <a:r>
              <a:rPr lang="en-US" altLang="en-US" sz="2000" dirty="0" err="1" smtClean="0"/>
              <a:t>parfois</a:t>
            </a:r>
            <a:r>
              <a:rPr lang="en-US" altLang="en-US" sz="2000" dirty="0" smtClean="0"/>
              <a:t>) un retour </a:t>
            </a:r>
            <a:r>
              <a:rPr lang="en-US" altLang="en-US" sz="2000" dirty="0" err="1" smtClean="0"/>
              <a:t>kinesthésique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pression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le </a:t>
            </a:r>
            <a:r>
              <a:rPr lang="en-US" altLang="en-US" sz="2000" dirty="0" err="1" smtClean="0"/>
              <a:t>doigt</a:t>
            </a:r>
            <a:r>
              <a:rPr lang="en-US" altLang="en-US" sz="2000" dirty="0" smtClean="0"/>
              <a:t> qui </a:t>
            </a:r>
            <a:r>
              <a:rPr lang="en-US" altLang="en-US" sz="2000" dirty="0" err="1" smtClean="0"/>
              <a:t>tient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touche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appuyée</a:t>
            </a:r>
            <a:r>
              <a:rPr lang="en-US" altLang="en-US" sz="2000" dirty="0" smtClean="0"/>
              <a:t>) </a:t>
            </a:r>
            <a:r>
              <a:rPr lang="en-US" altLang="en-US" sz="2000" dirty="0" err="1" smtClean="0"/>
              <a:t>qu’on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appelle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aussi</a:t>
            </a:r>
            <a:r>
              <a:rPr lang="en-US" altLang="en-US" sz="2000" dirty="0" smtClean="0"/>
              <a:t> quasi-mode</a:t>
            </a:r>
          </a:p>
          <a:p>
            <a:pPr lvl="1" eaLnBrk="1" hangingPunct="1"/>
            <a:r>
              <a:rPr lang="en-US" altLang="en-US" sz="2000" dirty="0" smtClean="0"/>
              <a:t>À augmenter </a:t>
            </a:r>
            <a:r>
              <a:rPr lang="en-US" altLang="en-US" sz="2000" dirty="0" err="1" smtClean="0"/>
              <a:t>l’espace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d’écran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disponible</a:t>
            </a:r>
            <a:r>
              <a:rPr lang="en-US" altLang="en-US" sz="2000" dirty="0" smtClean="0"/>
              <a:t> pour </a:t>
            </a:r>
            <a:r>
              <a:rPr lang="en-US" altLang="en-US" sz="2000" dirty="0" err="1" smtClean="0"/>
              <a:t>montrer</a:t>
            </a:r>
            <a:r>
              <a:rPr lang="en-US" altLang="en-US" sz="2000" dirty="0" smtClean="0"/>
              <a:t> le </a:t>
            </a:r>
            <a:r>
              <a:rPr lang="en-US" altLang="en-US" sz="2000" dirty="0" err="1" smtClean="0"/>
              <a:t>contenu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données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quoique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contenu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données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seront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cachés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temporairement</a:t>
            </a:r>
            <a:r>
              <a:rPr lang="en-US" altLang="en-US" sz="2000" dirty="0" smtClean="0"/>
              <a:t> pendant que le menu </a:t>
            </a:r>
            <a:r>
              <a:rPr lang="en-US" altLang="en-US" sz="2000" dirty="0" err="1" smtClean="0"/>
              <a:t>est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affiché</a:t>
            </a:r>
            <a:r>
              <a:rPr lang="en-US" altLang="en-US" sz="2000" dirty="0" smtClean="0"/>
              <a:t>)</a:t>
            </a:r>
          </a:p>
          <a:p>
            <a:pPr lvl="1" eaLnBrk="1" hangingPunct="1"/>
            <a:r>
              <a:rPr lang="en-US" altLang="en-US" sz="2000" dirty="0" err="1" smtClean="0"/>
              <a:t>Diminuent</a:t>
            </a:r>
            <a:r>
              <a:rPr lang="en-US" altLang="en-US" sz="2000" dirty="0" smtClean="0"/>
              <a:t> la distance à </a:t>
            </a:r>
            <a:r>
              <a:rPr lang="en-US" altLang="en-US" sz="2000" dirty="0" err="1" smtClean="0"/>
              <a:t>parcourir</a:t>
            </a:r>
            <a:r>
              <a:rPr lang="en-US" altLang="en-US" sz="2000" dirty="0" smtClean="0"/>
              <a:t> avec le </a:t>
            </a:r>
            <a:r>
              <a:rPr lang="en-US" altLang="en-US" sz="2000" dirty="0" err="1" smtClean="0"/>
              <a:t>curseur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err="1" smtClean="0"/>
              <a:t>Peuvent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fusionner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sélection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d’objet</a:t>
            </a:r>
            <a:r>
              <a:rPr lang="en-US" altLang="en-US" sz="2000" dirty="0" smtClean="0"/>
              <a:t> et de </a:t>
            </a:r>
            <a:r>
              <a:rPr lang="en-US" altLang="en-US" sz="2000" dirty="0" err="1" smtClean="0"/>
              <a:t>commande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sélection</a:t>
            </a:r>
            <a:r>
              <a:rPr lang="en-US" altLang="en-US" sz="2000" dirty="0" smtClean="0"/>
              <a:t> plus </a:t>
            </a:r>
            <a:r>
              <a:rPr lang="en-US" altLang="en-US" sz="2000" dirty="0" err="1" smtClean="0"/>
              <a:t>rapide</a:t>
            </a:r>
            <a:r>
              <a:rPr lang="en-US" altLang="en-US" sz="2000" dirty="0" smtClean="0"/>
              <a:t>; </a:t>
            </a:r>
            <a:r>
              <a:rPr lang="en-US" altLang="en-US" sz="2000" dirty="0" err="1" smtClean="0"/>
              <a:t>meilleur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couplage</a:t>
            </a:r>
            <a:r>
              <a:rPr lang="en-US" altLang="en-US" sz="2000" dirty="0" smtClean="0"/>
              <a:t> mental (“mental chunking” [Buxton 1986]))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" name="Flèche droite 3"/>
          <p:cNvSpPr/>
          <p:nvPr/>
        </p:nvSpPr>
        <p:spPr>
          <a:xfrm rot="10800000">
            <a:off x="8610600" y="18891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820" name="ZoneTexte 4"/>
          <p:cNvSpPr txBox="1">
            <a:spLocks noChangeArrowheads="1"/>
          </p:cNvSpPr>
          <p:nvPr/>
        </p:nvSpPr>
        <p:spPr bwMode="auto">
          <a:xfrm>
            <a:off x="8077200" y="646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À retenir!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Remarque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Dans</a:t>
            </a:r>
            <a:r>
              <a:rPr lang="en-CA" dirty="0" smtClean="0"/>
              <a:t> le tableau </a:t>
            </a:r>
            <a:r>
              <a:rPr lang="en-CA" dirty="0" err="1" smtClean="0"/>
              <a:t>précédent</a:t>
            </a:r>
            <a:r>
              <a:rPr lang="en-CA" dirty="0" smtClean="0"/>
              <a:t>, </a:t>
            </a:r>
            <a:r>
              <a:rPr lang="en-CA" dirty="0" err="1" smtClean="0"/>
              <a:t>il</a:t>
            </a:r>
            <a:r>
              <a:rPr lang="en-CA" dirty="0" smtClean="0"/>
              <a:t> </a:t>
            </a:r>
            <a:r>
              <a:rPr lang="en-CA" dirty="0" err="1" smtClean="0"/>
              <a:t>n’y</a:t>
            </a:r>
            <a:r>
              <a:rPr lang="en-CA" dirty="0" smtClean="0"/>
              <a:t> a </a:t>
            </a:r>
            <a:r>
              <a:rPr lang="en-CA" dirty="0" err="1" smtClean="0"/>
              <a:t>aucune</a:t>
            </a:r>
            <a:r>
              <a:rPr lang="en-CA" dirty="0" smtClean="0"/>
              <a:t> </a:t>
            </a:r>
            <a:r>
              <a:rPr lang="en-CA" dirty="0" err="1" smtClean="0"/>
              <a:t>colonne</a:t>
            </a:r>
            <a:r>
              <a:rPr lang="en-CA" dirty="0" smtClean="0"/>
              <a:t> </a:t>
            </a:r>
            <a:r>
              <a:rPr lang="en-CA" dirty="0" err="1" smtClean="0"/>
              <a:t>complètement</a:t>
            </a:r>
            <a:r>
              <a:rPr lang="en-CA" dirty="0" smtClean="0"/>
              <a:t> vert. </a:t>
            </a:r>
            <a:r>
              <a:rPr lang="en-CA" dirty="0" err="1" smtClean="0"/>
              <a:t>Autrement</a:t>
            </a:r>
            <a:r>
              <a:rPr lang="en-CA" dirty="0" smtClean="0"/>
              <a:t> </a:t>
            </a:r>
            <a:r>
              <a:rPr lang="en-CA" dirty="0" err="1" smtClean="0"/>
              <a:t>dit</a:t>
            </a:r>
            <a:r>
              <a:rPr lang="en-CA" dirty="0" smtClean="0"/>
              <a:t>, </a:t>
            </a:r>
            <a:r>
              <a:rPr lang="en-CA" dirty="0" err="1" smtClean="0"/>
              <a:t>aucun</a:t>
            </a:r>
            <a:r>
              <a:rPr lang="en-CA" dirty="0" smtClean="0"/>
              <a:t> des menus </a:t>
            </a:r>
            <a:r>
              <a:rPr lang="en-CA" dirty="0" err="1" smtClean="0"/>
              <a:t>offre</a:t>
            </a:r>
            <a:r>
              <a:rPr lang="en-CA" dirty="0" smtClean="0"/>
              <a:t> </a:t>
            </a:r>
            <a:r>
              <a:rPr lang="en-CA" dirty="0" err="1" smtClean="0"/>
              <a:t>tous</a:t>
            </a:r>
            <a:r>
              <a:rPr lang="en-CA" dirty="0" smtClean="0"/>
              <a:t> les </a:t>
            </a:r>
            <a:r>
              <a:rPr lang="en-CA" dirty="0" err="1" smtClean="0"/>
              <a:t>avantages</a:t>
            </a:r>
            <a:r>
              <a:rPr lang="en-CA" dirty="0" smtClean="0"/>
              <a:t>. Il y a </a:t>
            </a:r>
            <a:r>
              <a:rPr lang="en-CA" dirty="0" err="1" smtClean="0"/>
              <a:t>plusieurs</a:t>
            </a:r>
            <a:r>
              <a:rPr lang="en-CA" dirty="0" smtClean="0"/>
              <a:t> </a:t>
            </a:r>
            <a:r>
              <a:rPr lang="en-CA" dirty="0" err="1" smtClean="0"/>
              <a:t>compromis</a:t>
            </a:r>
            <a:r>
              <a:rPr lang="en-CA" dirty="0" smtClean="0"/>
              <a:t> (“</a:t>
            </a:r>
            <a:r>
              <a:rPr lang="en-CA" dirty="0" err="1" smtClean="0"/>
              <a:t>tradeoffs</a:t>
            </a:r>
            <a:r>
              <a:rPr lang="en-CA" dirty="0" smtClean="0"/>
              <a:t>”).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1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1138065" y="1585397"/>
            <a:ext cx="559166" cy="4866519"/>
          </a:xfrm>
          <a:prstGeom prst="rightBrace">
            <a:avLst>
              <a:gd name="adj1" fmla="val 69509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Brace 5"/>
          <p:cNvSpPr/>
          <p:nvPr/>
        </p:nvSpPr>
        <p:spPr>
          <a:xfrm rot="5400000">
            <a:off x="4873889" y="-2181124"/>
            <a:ext cx="559166" cy="7731081"/>
          </a:xfrm>
          <a:prstGeom prst="rightBrace">
            <a:avLst>
              <a:gd name="adj1" fmla="val 69509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4368069" y="1964000"/>
            <a:ext cx="465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Des menus, </a:t>
            </a:r>
            <a:r>
              <a:rPr lang="en-CA" sz="2800" dirty="0" err="1" smtClean="0"/>
              <a:t>groupés</a:t>
            </a:r>
            <a:r>
              <a:rPr lang="en-CA" sz="2800" dirty="0" smtClean="0"/>
              <a:t> par le type de </a:t>
            </a:r>
            <a:r>
              <a:rPr lang="en-CA" sz="2800" dirty="0" err="1" smtClean="0"/>
              <a:t>matériel</a:t>
            </a:r>
            <a:r>
              <a:rPr lang="en-CA" sz="2800" dirty="0" smtClean="0"/>
              <a:t> </a:t>
            </a:r>
            <a:r>
              <a:rPr lang="en-CA" sz="2800" dirty="0" err="1" smtClean="0"/>
              <a:t>nécessaire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97231" y="3757046"/>
            <a:ext cx="7203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Des </a:t>
            </a:r>
            <a:r>
              <a:rPr lang="en-CA" sz="2800" dirty="0" err="1" smtClean="0"/>
              <a:t>critères</a:t>
            </a:r>
            <a:r>
              <a:rPr lang="en-CA" sz="2800" dirty="0" smtClean="0"/>
              <a:t>.</a:t>
            </a:r>
            <a:br>
              <a:rPr lang="en-CA" sz="2800" dirty="0" smtClean="0"/>
            </a:br>
            <a:r>
              <a:rPr lang="en-CA" sz="2800" dirty="0" smtClean="0"/>
              <a:t>Si on </a:t>
            </a:r>
            <a:r>
              <a:rPr lang="en-CA" sz="2800" dirty="0" err="1" smtClean="0"/>
              <a:t>peut</a:t>
            </a:r>
            <a:r>
              <a:rPr lang="en-CA" sz="2800" dirty="0" smtClean="0"/>
              <a:t> </a:t>
            </a:r>
            <a:r>
              <a:rPr lang="en-CA" sz="2800" dirty="0" err="1" smtClean="0"/>
              <a:t>répondre</a:t>
            </a:r>
            <a:r>
              <a:rPr lang="en-CA" sz="2800" dirty="0" smtClean="0"/>
              <a:t> “</a:t>
            </a:r>
            <a:r>
              <a:rPr lang="en-CA" sz="2800" dirty="0" err="1" smtClean="0"/>
              <a:t>Oui</a:t>
            </a:r>
            <a:r>
              <a:rPr lang="en-CA" sz="2800" dirty="0" smtClean="0"/>
              <a:t>” </a:t>
            </a:r>
            <a:r>
              <a:rPr lang="en-CA" sz="2800" dirty="0" err="1" smtClean="0"/>
              <a:t>dans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cellule, </a:t>
            </a:r>
            <a:r>
              <a:rPr lang="en-CA" sz="2800" dirty="0" err="1" smtClean="0"/>
              <a:t>c’est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bonne chose.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2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13602" y="1430371"/>
            <a:ext cx="1195276" cy="627469"/>
          </a:xfrm>
          <a:custGeom>
            <a:avLst/>
            <a:gdLst>
              <a:gd name="connsiteX0" fmla="*/ 428944 w 2087129"/>
              <a:gd name="connsiteY0" fmla="*/ 172128 h 2036928"/>
              <a:gd name="connsiteX1" fmla="*/ 1974872 w 2087129"/>
              <a:gd name="connsiteY1" fmla="*/ 237912 h 2036928"/>
              <a:gd name="connsiteX2" fmla="*/ 1757784 w 2087129"/>
              <a:gd name="connsiteY2" fmla="*/ 1875938 h 2036928"/>
              <a:gd name="connsiteX3" fmla="*/ 86866 w 2087129"/>
              <a:gd name="connsiteY3" fmla="*/ 1783840 h 2036928"/>
              <a:gd name="connsiteX4" fmla="*/ 428944 w 2087129"/>
              <a:gd name="connsiteY4" fmla="*/ 172128 h 2036928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1999610"/>
              <a:gd name="connsiteY0" fmla="*/ 197359 h 2187218"/>
              <a:gd name="connsiteX1" fmla="*/ 1915407 w 1999610"/>
              <a:gd name="connsiteY1" fmla="*/ 223673 h 2187218"/>
              <a:gd name="connsiteX2" fmla="*/ 1823309 w 1999610"/>
              <a:gd name="connsiteY2" fmla="*/ 2019581 h 2187218"/>
              <a:gd name="connsiteX3" fmla="*/ 152391 w 1999610"/>
              <a:gd name="connsiteY3" fmla="*/ 1927483 h 2187218"/>
              <a:gd name="connsiteX4" fmla="*/ 290539 w 199961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138148 w 1847219"/>
              <a:gd name="connsiteY0" fmla="*/ 197359 h 2187218"/>
              <a:gd name="connsiteX1" fmla="*/ 1763016 w 1847219"/>
              <a:gd name="connsiteY1" fmla="*/ 223673 h 2187218"/>
              <a:gd name="connsiteX2" fmla="*/ 1670918 w 1847219"/>
              <a:gd name="connsiteY2" fmla="*/ 2019581 h 2187218"/>
              <a:gd name="connsiteX3" fmla="*/ 0 w 1847219"/>
              <a:gd name="connsiteY3" fmla="*/ 1927483 h 2187218"/>
              <a:gd name="connsiteX4" fmla="*/ 138148 w 1847219"/>
              <a:gd name="connsiteY4" fmla="*/ 197359 h 2187218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784759"/>
              <a:gd name="connsiteY0" fmla="*/ 197359 h 2115514"/>
              <a:gd name="connsiteX1" fmla="*/ 1763016 w 1784759"/>
              <a:gd name="connsiteY1" fmla="*/ 223673 h 2115514"/>
              <a:gd name="connsiteX2" fmla="*/ 1670918 w 1784759"/>
              <a:gd name="connsiteY2" fmla="*/ 2019581 h 2115514"/>
              <a:gd name="connsiteX3" fmla="*/ 0 w 1784759"/>
              <a:gd name="connsiteY3" fmla="*/ 1927483 h 2115514"/>
              <a:gd name="connsiteX4" fmla="*/ 138148 w 1784759"/>
              <a:gd name="connsiteY4" fmla="*/ 197359 h 2115514"/>
              <a:gd name="connsiteX0" fmla="*/ 138148 w 1784759"/>
              <a:gd name="connsiteY0" fmla="*/ 197359 h 2019581"/>
              <a:gd name="connsiteX1" fmla="*/ 1763016 w 1784759"/>
              <a:gd name="connsiteY1" fmla="*/ 223673 h 2019581"/>
              <a:gd name="connsiteX2" fmla="*/ 1670918 w 1784759"/>
              <a:gd name="connsiteY2" fmla="*/ 2019581 h 2019581"/>
              <a:gd name="connsiteX3" fmla="*/ 0 w 1784759"/>
              <a:gd name="connsiteY3" fmla="*/ 1927483 h 2019581"/>
              <a:gd name="connsiteX4" fmla="*/ 138148 w 1784759"/>
              <a:gd name="connsiteY4" fmla="*/ 197359 h 2019581"/>
              <a:gd name="connsiteX0" fmla="*/ 138148 w 1766903"/>
              <a:gd name="connsiteY0" fmla="*/ 197359 h 2019581"/>
              <a:gd name="connsiteX1" fmla="*/ 1763016 w 1766903"/>
              <a:gd name="connsiteY1" fmla="*/ 223673 h 2019581"/>
              <a:gd name="connsiteX2" fmla="*/ 1670918 w 1766903"/>
              <a:gd name="connsiteY2" fmla="*/ 2019581 h 2019581"/>
              <a:gd name="connsiteX3" fmla="*/ 0 w 1766903"/>
              <a:gd name="connsiteY3" fmla="*/ 1927483 h 2019581"/>
              <a:gd name="connsiteX4" fmla="*/ 138148 w 1766903"/>
              <a:gd name="connsiteY4" fmla="*/ 197359 h 2019581"/>
              <a:gd name="connsiteX0" fmla="*/ 2053 w 2038670"/>
              <a:gd name="connsiteY0" fmla="*/ 69494 h 2431147"/>
              <a:gd name="connsiteX1" fmla="*/ 2034783 w 2038670"/>
              <a:gd name="connsiteY1" fmla="*/ 635239 h 2431147"/>
              <a:gd name="connsiteX2" fmla="*/ 1942685 w 2038670"/>
              <a:gd name="connsiteY2" fmla="*/ 2431147 h 2431147"/>
              <a:gd name="connsiteX3" fmla="*/ 271767 w 2038670"/>
              <a:gd name="connsiteY3" fmla="*/ 2339049 h 2431147"/>
              <a:gd name="connsiteX4" fmla="*/ 2053 w 2038670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69714 w 2036617"/>
              <a:gd name="connsiteY3" fmla="*/ 2339049 h 2431147"/>
              <a:gd name="connsiteX4" fmla="*/ 0 w 2036617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41538 w 2078155"/>
              <a:gd name="connsiteY0" fmla="*/ 69494 h 2431147"/>
              <a:gd name="connsiteX1" fmla="*/ 2074268 w 2078155"/>
              <a:gd name="connsiteY1" fmla="*/ 635239 h 2431147"/>
              <a:gd name="connsiteX2" fmla="*/ 1982170 w 2078155"/>
              <a:gd name="connsiteY2" fmla="*/ 2431147 h 2431147"/>
              <a:gd name="connsiteX3" fmla="*/ 2066 w 2078155"/>
              <a:gd name="connsiteY3" fmla="*/ 556298 h 2431147"/>
              <a:gd name="connsiteX4" fmla="*/ 41538 w 2078155"/>
              <a:gd name="connsiteY4" fmla="*/ 69494 h 2431147"/>
              <a:gd name="connsiteX0" fmla="*/ 41449 w 2078066"/>
              <a:gd name="connsiteY0" fmla="*/ 69494 h 2431147"/>
              <a:gd name="connsiteX1" fmla="*/ 2074179 w 2078066"/>
              <a:gd name="connsiteY1" fmla="*/ 635239 h 2431147"/>
              <a:gd name="connsiteX2" fmla="*/ 1982081 w 2078066"/>
              <a:gd name="connsiteY2" fmla="*/ 2431147 h 2431147"/>
              <a:gd name="connsiteX3" fmla="*/ 1977 w 2078066"/>
              <a:gd name="connsiteY3" fmla="*/ 556298 h 2431147"/>
              <a:gd name="connsiteX4" fmla="*/ 41449 w 2078066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5250 w 2036617"/>
              <a:gd name="connsiteY3" fmla="*/ 556298 h 2431147"/>
              <a:gd name="connsiteX4" fmla="*/ 0 w 2036617"/>
              <a:gd name="connsiteY4" fmla="*/ 69494 h 2431147"/>
              <a:gd name="connsiteX0" fmla="*/ 8423 w 2045040"/>
              <a:gd name="connsiteY0" fmla="*/ 69494 h 2431147"/>
              <a:gd name="connsiteX1" fmla="*/ 2041153 w 2045040"/>
              <a:gd name="connsiteY1" fmla="*/ 635239 h 2431147"/>
              <a:gd name="connsiteX2" fmla="*/ 1949055 w 2045040"/>
              <a:gd name="connsiteY2" fmla="*/ 2431147 h 2431147"/>
              <a:gd name="connsiteX3" fmla="*/ 3801 w 2045040"/>
              <a:gd name="connsiteY3" fmla="*/ 549660 h 2431147"/>
              <a:gd name="connsiteX4" fmla="*/ 8423 w 2045040"/>
              <a:gd name="connsiteY4" fmla="*/ 69494 h 2431147"/>
              <a:gd name="connsiteX0" fmla="*/ 5156 w 2041773"/>
              <a:gd name="connsiteY0" fmla="*/ 69494 h 2431147"/>
              <a:gd name="connsiteX1" fmla="*/ 2037886 w 2041773"/>
              <a:gd name="connsiteY1" fmla="*/ 635239 h 2431147"/>
              <a:gd name="connsiteX2" fmla="*/ 1945788 w 2041773"/>
              <a:gd name="connsiteY2" fmla="*/ 2431147 h 2431147"/>
              <a:gd name="connsiteX3" fmla="*/ 534 w 2041773"/>
              <a:gd name="connsiteY3" fmla="*/ 549660 h 2431147"/>
              <a:gd name="connsiteX4" fmla="*/ 5156 w 2041773"/>
              <a:gd name="connsiteY4" fmla="*/ 69494 h 2431147"/>
              <a:gd name="connsiteX0" fmla="*/ 1934 w 2041870"/>
              <a:gd name="connsiteY0" fmla="*/ 66958 h 2456823"/>
              <a:gd name="connsiteX1" fmla="*/ 2037983 w 2041870"/>
              <a:gd name="connsiteY1" fmla="*/ 660915 h 2456823"/>
              <a:gd name="connsiteX2" fmla="*/ 1945885 w 2041870"/>
              <a:gd name="connsiteY2" fmla="*/ 2456823 h 2456823"/>
              <a:gd name="connsiteX3" fmla="*/ 631 w 2041870"/>
              <a:gd name="connsiteY3" fmla="*/ 575336 h 2456823"/>
              <a:gd name="connsiteX4" fmla="*/ 1934 w 2041870"/>
              <a:gd name="connsiteY4" fmla="*/ 66958 h 2456823"/>
              <a:gd name="connsiteX0" fmla="*/ 2276 w 2042212"/>
              <a:gd name="connsiteY0" fmla="*/ 66958 h 2456823"/>
              <a:gd name="connsiteX1" fmla="*/ 2038325 w 2042212"/>
              <a:gd name="connsiteY1" fmla="*/ 660915 h 2456823"/>
              <a:gd name="connsiteX2" fmla="*/ 1946227 w 2042212"/>
              <a:gd name="connsiteY2" fmla="*/ 2456823 h 2456823"/>
              <a:gd name="connsiteX3" fmla="*/ 973 w 2042212"/>
              <a:gd name="connsiteY3" fmla="*/ 575336 h 2456823"/>
              <a:gd name="connsiteX4" fmla="*/ 2276 w 2042212"/>
              <a:gd name="connsiteY4" fmla="*/ 66958 h 2456823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1946400"/>
              <a:gd name="connsiteY0" fmla="*/ 29462 h 2419327"/>
              <a:gd name="connsiteX1" fmla="*/ 1310780 w 1946400"/>
              <a:gd name="connsiteY1" fmla="*/ 201999 h 2419327"/>
              <a:gd name="connsiteX2" fmla="*/ 1946227 w 1946400"/>
              <a:gd name="connsiteY2" fmla="*/ 2419327 h 2419327"/>
              <a:gd name="connsiteX3" fmla="*/ 973 w 1946400"/>
              <a:gd name="connsiteY3" fmla="*/ 537840 h 2419327"/>
              <a:gd name="connsiteX4" fmla="*/ 2276 w 1946400"/>
              <a:gd name="connsiteY4" fmla="*/ 29462 h 2419327"/>
              <a:gd name="connsiteX0" fmla="*/ 2276 w 1946400"/>
              <a:gd name="connsiteY0" fmla="*/ 44 h 2389909"/>
              <a:gd name="connsiteX1" fmla="*/ 1310780 w 1946400"/>
              <a:gd name="connsiteY1" fmla="*/ 172581 h 2389909"/>
              <a:gd name="connsiteX2" fmla="*/ 1946227 w 1946400"/>
              <a:gd name="connsiteY2" fmla="*/ 2389909 h 2389909"/>
              <a:gd name="connsiteX3" fmla="*/ 973 w 1946400"/>
              <a:gd name="connsiteY3" fmla="*/ 508422 h 2389909"/>
              <a:gd name="connsiteX4" fmla="*/ 2276 w 1946400"/>
              <a:gd name="connsiteY4" fmla="*/ 44 h 2389909"/>
              <a:gd name="connsiteX0" fmla="*/ 2276 w 1946370"/>
              <a:gd name="connsiteY0" fmla="*/ 76 h 2389941"/>
              <a:gd name="connsiteX1" fmla="*/ 1179583 w 1946370"/>
              <a:gd name="connsiteY1" fmla="*/ 97076 h 2389941"/>
              <a:gd name="connsiteX2" fmla="*/ 1946227 w 1946370"/>
              <a:gd name="connsiteY2" fmla="*/ 2389941 h 2389941"/>
              <a:gd name="connsiteX3" fmla="*/ 973 w 1946370"/>
              <a:gd name="connsiteY3" fmla="*/ 508454 h 2389941"/>
              <a:gd name="connsiteX4" fmla="*/ 2276 w 1946370"/>
              <a:gd name="connsiteY4" fmla="*/ 76 h 2389941"/>
              <a:gd name="connsiteX0" fmla="*/ 2276 w 1192380"/>
              <a:gd name="connsiteY0" fmla="*/ 76 h 510993"/>
              <a:gd name="connsiteX1" fmla="*/ 1179583 w 1192380"/>
              <a:gd name="connsiteY1" fmla="*/ 97076 h 510993"/>
              <a:gd name="connsiteX2" fmla="*/ 1174950 w 1192380"/>
              <a:gd name="connsiteY2" fmla="*/ 477652 h 510993"/>
              <a:gd name="connsiteX3" fmla="*/ 973 w 1192380"/>
              <a:gd name="connsiteY3" fmla="*/ 508454 h 510993"/>
              <a:gd name="connsiteX4" fmla="*/ 2276 w 1192380"/>
              <a:gd name="connsiteY4" fmla="*/ 76 h 510993"/>
              <a:gd name="connsiteX0" fmla="*/ 2276 w 1186507"/>
              <a:gd name="connsiteY0" fmla="*/ 76 h 510993"/>
              <a:gd name="connsiteX1" fmla="*/ 1179583 w 1186507"/>
              <a:gd name="connsiteY1" fmla="*/ 97076 h 510993"/>
              <a:gd name="connsiteX2" fmla="*/ 1174950 w 1186507"/>
              <a:gd name="connsiteY2" fmla="*/ 477652 h 510993"/>
              <a:gd name="connsiteX3" fmla="*/ 973 w 1186507"/>
              <a:gd name="connsiteY3" fmla="*/ 508454 h 510993"/>
              <a:gd name="connsiteX4" fmla="*/ 2276 w 1186507"/>
              <a:gd name="connsiteY4" fmla="*/ 76 h 510993"/>
              <a:gd name="connsiteX0" fmla="*/ 2276 w 1186507"/>
              <a:gd name="connsiteY0" fmla="*/ 76 h 511397"/>
              <a:gd name="connsiteX1" fmla="*/ 1179583 w 1186507"/>
              <a:gd name="connsiteY1" fmla="*/ 97076 h 511397"/>
              <a:gd name="connsiteX2" fmla="*/ 1174950 w 1186507"/>
              <a:gd name="connsiteY2" fmla="*/ 477652 h 511397"/>
              <a:gd name="connsiteX3" fmla="*/ 973 w 1186507"/>
              <a:gd name="connsiteY3" fmla="*/ 508454 h 511397"/>
              <a:gd name="connsiteX4" fmla="*/ 2276 w 1186507"/>
              <a:gd name="connsiteY4" fmla="*/ 76 h 511397"/>
              <a:gd name="connsiteX0" fmla="*/ 2276 w 1190341"/>
              <a:gd name="connsiteY0" fmla="*/ 76 h 511397"/>
              <a:gd name="connsiteX1" fmla="*/ 1179583 w 1190341"/>
              <a:gd name="connsiteY1" fmla="*/ 97076 h 511397"/>
              <a:gd name="connsiteX2" fmla="*/ 1174950 w 1190341"/>
              <a:gd name="connsiteY2" fmla="*/ 477652 h 511397"/>
              <a:gd name="connsiteX3" fmla="*/ 973 w 1190341"/>
              <a:gd name="connsiteY3" fmla="*/ 508454 h 511397"/>
              <a:gd name="connsiteX4" fmla="*/ 2276 w 1190341"/>
              <a:gd name="connsiteY4" fmla="*/ 76 h 511397"/>
              <a:gd name="connsiteX0" fmla="*/ 2276 w 1179957"/>
              <a:gd name="connsiteY0" fmla="*/ 76 h 511397"/>
              <a:gd name="connsiteX1" fmla="*/ 1179583 w 1179957"/>
              <a:gd name="connsiteY1" fmla="*/ 97076 h 511397"/>
              <a:gd name="connsiteX2" fmla="*/ 1174950 w 1179957"/>
              <a:gd name="connsiteY2" fmla="*/ 477652 h 511397"/>
              <a:gd name="connsiteX3" fmla="*/ 973 w 1179957"/>
              <a:gd name="connsiteY3" fmla="*/ 508454 h 511397"/>
              <a:gd name="connsiteX4" fmla="*/ 2276 w 1179957"/>
              <a:gd name="connsiteY4" fmla="*/ 76 h 511397"/>
              <a:gd name="connsiteX0" fmla="*/ 5124 w 1179757"/>
              <a:gd name="connsiteY0" fmla="*/ 111 h 480952"/>
              <a:gd name="connsiteX1" fmla="*/ 1179383 w 1179757"/>
              <a:gd name="connsiteY1" fmla="*/ 66631 h 480952"/>
              <a:gd name="connsiteX2" fmla="*/ 1174750 w 1179757"/>
              <a:gd name="connsiteY2" fmla="*/ 447207 h 480952"/>
              <a:gd name="connsiteX3" fmla="*/ 773 w 1179757"/>
              <a:gd name="connsiteY3" fmla="*/ 478009 h 480952"/>
              <a:gd name="connsiteX4" fmla="*/ 5124 w 1179757"/>
              <a:gd name="connsiteY4" fmla="*/ 111 h 480952"/>
              <a:gd name="connsiteX0" fmla="*/ 5124 w 1179757"/>
              <a:gd name="connsiteY0" fmla="*/ 111 h 447207"/>
              <a:gd name="connsiteX1" fmla="*/ 1179383 w 1179757"/>
              <a:gd name="connsiteY1" fmla="*/ 66631 h 447207"/>
              <a:gd name="connsiteX2" fmla="*/ 1174750 w 1179757"/>
              <a:gd name="connsiteY2" fmla="*/ 447207 h 447207"/>
              <a:gd name="connsiteX3" fmla="*/ 773 w 1179757"/>
              <a:gd name="connsiteY3" fmla="*/ 407905 h 447207"/>
              <a:gd name="connsiteX4" fmla="*/ 5124 w 1179757"/>
              <a:gd name="connsiteY4" fmla="*/ 111 h 447207"/>
              <a:gd name="connsiteX0" fmla="*/ 5124 w 1191667"/>
              <a:gd name="connsiteY0" fmla="*/ 54 h 447150"/>
              <a:gd name="connsiteX1" fmla="*/ 1191575 w 1191667"/>
              <a:gd name="connsiteY1" fmla="*/ 139726 h 447150"/>
              <a:gd name="connsiteX2" fmla="*/ 1174750 w 1191667"/>
              <a:gd name="connsiteY2" fmla="*/ 447150 h 447150"/>
              <a:gd name="connsiteX3" fmla="*/ 773 w 1191667"/>
              <a:gd name="connsiteY3" fmla="*/ 407848 h 447150"/>
              <a:gd name="connsiteX4" fmla="*/ 5124 w 1191667"/>
              <a:gd name="connsiteY4" fmla="*/ 54 h 44715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592 w 1194897"/>
              <a:gd name="connsiteY0" fmla="*/ 54 h 416670"/>
              <a:gd name="connsiteX1" fmla="*/ 1192043 w 1194897"/>
              <a:gd name="connsiteY1" fmla="*/ 139726 h 416670"/>
              <a:gd name="connsiteX2" fmla="*/ 1193506 w 1194897"/>
              <a:gd name="connsiteY2" fmla="*/ 416670 h 416670"/>
              <a:gd name="connsiteX3" fmla="*/ 1241 w 1194897"/>
              <a:gd name="connsiteY3" fmla="*/ 407848 h 416670"/>
              <a:gd name="connsiteX4" fmla="*/ 5592 w 1194897"/>
              <a:gd name="connsiteY4" fmla="*/ 54 h 416670"/>
              <a:gd name="connsiteX0" fmla="*/ 4351 w 1193656"/>
              <a:gd name="connsiteY0" fmla="*/ 54 h 416670"/>
              <a:gd name="connsiteX1" fmla="*/ 1190802 w 1193656"/>
              <a:gd name="connsiteY1" fmla="*/ 139726 h 416670"/>
              <a:gd name="connsiteX2" fmla="*/ 1192265 w 1193656"/>
              <a:gd name="connsiteY2" fmla="*/ 416670 h 416670"/>
              <a:gd name="connsiteX3" fmla="*/ 0 w 1193656"/>
              <a:gd name="connsiteY3" fmla="*/ 407848 h 416670"/>
              <a:gd name="connsiteX4" fmla="*/ 4351 w 1193656"/>
              <a:gd name="connsiteY4" fmla="*/ 54 h 416670"/>
              <a:gd name="connsiteX0" fmla="*/ 4351 w 1197272"/>
              <a:gd name="connsiteY0" fmla="*/ 48 h 416664"/>
              <a:gd name="connsiteX1" fmla="*/ 1196898 w 1197272"/>
              <a:gd name="connsiteY1" fmla="*/ 161056 h 416664"/>
              <a:gd name="connsiteX2" fmla="*/ 1192265 w 1197272"/>
              <a:gd name="connsiteY2" fmla="*/ 416664 h 416664"/>
              <a:gd name="connsiteX3" fmla="*/ 0 w 1197272"/>
              <a:gd name="connsiteY3" fmla="*/ 407842 h 416664"/>
              <a:gd name="connsiteX4" fmla="*/ 4351 w 1197272"/>
              <a:gd name="connsiteY4" fmla="*/ 48 h 416664"/>
              <a:gd name="connsiteX0" fmla="*/ 339 w 1193260"/>
              <a:gd name="connsiteY0" fmla="*/ 48 h 416664"/>
              <a:gd name="connsiteX1" fmla="*/ 1192886 w 1193260"/>
              <a:gd name="connsiteY1" fmla="*/ 161056 h 416664"/>
              <a:gd name="connsiteX2" fmla="*/ 1188253 w 1193260"/>
              <a:gd name="connsiteY2" fmla="*/ 416664 h 416664"/>
              <a:gd name="connsiteX3" fmla="*/ 2084 w 1193260"/>
              <a:gd name="connsiteY3" fmla="*/ 395650 h 416664"/>
              <a:gd name="connsiteX4" fmla="*/ 339 w 1193260"/>
              <a:gd name="connsiteY4" fmla="*/ 48 h 416664"/>
              <a:gd name="connsiteX0" fmla="*/ 339 w 1195276"/>
              <a:gd name="connsiteY0" fmla="*/ 48 h 627469"/>
              <a:gd name="connsiteX1" fmla="*/ 1192886 w 1195276"/>
              <a:gd name="connsiteY1" fmla="*/ 161056 h 627469"/>
              <a:gd name="connsiteX2" fmla="*/ 1193729 w 1195276"/>
              <a:gd name="connsiteY2" fmla="*/ 627469 h 627469"/>
              <a:gd name="connsiteX3" fmla="*/ 2084 w 1195276"/>
              <a:gd name="connsiteY3" fmla="*/ 395650 h 627469"/>
              <a:gd name="connsiteX4" fmla="*/ 339 w 1195276"/>
              <a:gd name="connsiteY4" fmla="*/ 48 h 627469"/>
              <a:gd name="connsiteX0" fmla="*/ 339 w 1195276"/>
              <a:gd name="connsiteY0" fmla="*/ 48 h 627469"/>
              <a:gd name="connsiteX1" fmla="*/ 1192886 w 1195276"/>
              <a:gd name="connsiteY1" fmla="*/ 161056 h 627469"/>
              <a:gd name="connsiteX2" fmla="*/ 1193729 w 1195276"/>
              <a:gd name="connsiteY2" fmla="*/ 627469 h 627469"/>
              <a:gd name="connsiteX3" fmla="*/ 2084 w 1195276"/>
              <a:gd name="connsiteY3" fmla="*/ 395650 h 627469"/>
              <a:gd name="connsiteX4" fmla="*/ 339 w 1195276"/>
              <a:gd name="connsiteY4" fmla="*/ 48 h 627469"/>
              <a:gd name="connsiteX0" fmla="*/ 339 w 1195276"/>
              <a:gd name="connsiteY0" fmla="*/ 48 h 627469"/>
              <a:gd name="connsiteX1" fmla="*/ 1192886 w 1195276"/>
              <a:gd name="connsiteY1" fmla="*/ 161056 h 627469"/>
              <a:gd name="connsiteX2" fmla="*/ 1193729 w 1195276"/>
              <a:gd name="connsiteY2" fmla="*/ 627469 h 627469"/>
              <a:gd name="connsiteX3" fmla="*/ 2084 w 1195276"/>
              <a:gd name="connsiteY3" fmla="*/ 395650 h 627469"/>
              <a:gd name="connsiteX4" fmla="*/ 339 w 1195276"/>
              <a:gd name="connsiteY4" fmla="*/ 48 h 62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276" h="627469">
                <a:moveTo>
                  <a:pt x="339" y="48"/>
                </a:moveTo>
                <a:cubicBezTo>
                  <a:pt x="334885" y="-3166"/>
                  <a:pt x="849562" y="159502"/>
                  <a:pt x="1192886" y="161056"/>
                </a:cubicBezTo>
                <a:cubicBezTo>
                  <a:pt x="1194291" y="290683"/>
                  <a:pt x="1196997" y="510956"/>
                  <a:pt x="1193729" y="627469"/>
                </a:cubicBezTo>
                <a:cubicBezTo>
                  <a:pt x="834842" y="624115"/>
                  <a:pt x="339069" y="412693"/>
                  <a:pt x="2084" y="395650"/>
                </a:cubicBezTo>
                <a:cubicBezTo>
                  <a:pt x="4237" y="223983"/>
                  <a:pt x="-1401" y="126094"/>
                  <a:pt x="339" y="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329909" y="1508399"/>
            <a:ext cx="60378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dirty="0" err="1" smtClean="0"/>
              <a:t>Avantageux</a:t>
            </a:r>
            <a:r>
              <a:rPr lang="en-CA" dirty="0" smtClean="0"/>
              <a:t> car un </a:t>
            </a:r>
            <a:r>
              <a:rPr lang="en-CA" dirty="0" err="1" smtClean="0"/>
              <a:t>nouvel</a:t>
            </a:r>
            <a:r>
              <a:rPr lang="en-CA" dirty="0" smtClean="0"/>
              <a:t> </a:t>
            </a:r>
            <a:r>
              <a:rPr lang="en-CA" dirty="0" err="1" smtClean="0"/>
              <a:t>utilisateur</a:t>
            </a:r>
            <a:r>
              <a:rPr lang="en-CA" dirty="0" smtClean="0"/>
              <a:t> </a:t>
            </a:r>
            <a:r>
              <a:rPr lang="en-CA" dirty="0" err="1" smtClean="0"/>
              <a:t>n’a</a:t>
            </a:r>
            <a:r>
              <a:rPr lang="en-CA" dirty="0" smtClean="0"/>
              <a:t> pas </a:t>
            </a:r>
            <a:r>
              <a:rPr lang="en-CA" dirty="0" err="1" smtClean="0"/>
              <a:t>besoin</a:t>
            </a:r>
            <a:r>
              <a:rPr lang="en-CA" dirty="0" smtClean="0"/>
              <a:t> de savoir comment </a:t>
            </a:r>
            <a:r>
              <a:rPr lang="en-CA" dirty="0" err="1" smtClean="0"/>
              <a:t>ouvrir</a:t>
            </a:r>
            <a:r>
              <a:rPr lang="en-CA" dirty="0" smtClean="0"/>
              <a:t> le menu; le menu </a:t>
            </a:r>
            <a:r>
              <a:rPr lang="en-CA" dirty="0" err="1" smtClean="0"/>
              <a:t>est</a:t>
            </a:r>
            <a:r>
              <a:rPr lang="en-CA" dirty="0" smtClean="0"/>
              <a:t> déjà visible.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329908" y="5748854"/>
            <a:ext cx="674190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La </a:t>
            </a:r>
            <a:r>
              <a:rPr lang="en-CA" dirty="0" err="1" smtClean="0"/>
              <a:t>pression</a:t>
            </a:r>
            <a:r>
              <a:rPr lang="en-CA" dirty="0" smtClean="0"/>
              <a:t> </a:t>
            </a:r>
            <a:r>
              <a:rPr lang="en-CA" dirty="0" err="1" smtClean="0"/>
              <a:t>maintenu</a:t>
            </a:r>
            <a:r>
              <a:rPr lang="en-CA" dirty="0" smtClean="0"/>
              <a:t> par le </a:t>
            </a:r>
            <a:r>
              <a:rPr lang="en-CA" dirty="0" err="1" smtClean="0"/>
              <a:t>doigt</a:t>
            </a:r>
            <a:r>
              <a:rPr lang="en-CA" dirty="0"/>
              <a:t> </a:t>
            </a:r>
            <a:r>
              <a:rPr lang="en-CA" dirty="0" err="1" smtClean="0"/>
              <a:t>s’appelle</a:t>
            </a:r>
            <a:r>
              <a:rPr lang="en-CA" dirty="0" smtClean="0"/>
              <a:t> “tension </a:t>
            </a:r>
            <a:r>
              <a:rPr lang="en-CA" dirty="0" err="1" smtClean="0"/>
              <a:t>kinesthésique</a:t>
            </a:r>
            <a:r>
              <a:rPr lang="en-CA" dirty="0" smtClean="0"/>
              <a:t>” (on </a:t>
            </a:r>
            <a:r>
              <a:rPr lang="en-CA" dirty="0" err="1" smtClean="0"/>
              <a:t>parle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de retour </a:t>
            </a:r>
            <a:r>
              <a:rPr lang="en-CA" dirty="0" err="1" smtClean="0"/>
              <a:t>kinesthésique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quasi-mode). Aide à </a:t>
            </a:r>
            <a:r>
              <a:rPr lang="en-CA" dirty="0" err="1" smtClean="0"/>
              <a:t>éviter</a:t>
            </a:r>
            <a:r>
              <a:rPr lang="en-CA" dirty="0" smtClean="0"/>
              <a:t> les </a:t>
            </a:r>
            <a:r>
              <a:rPr lang="en-CA" dirty="0" err="1" smtClean="0"/>
              <a:t>erreurs</a:t>
            </a:r>
            <a:r>
              <a:rPr lang="en-CA" dirty="0" smtClean="0"/>
              <a:t> de mode.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329908" y="2367886"/>
            <a:ext cx="603783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dirty="0" err="1" smtClean="0"/>
              <a:t>Réduit</a:t>
            </a:r>
            <a:r>
              <a:rPr lang="en-CA" dirty="0" smtClean="0"/>
              <a:t> les </a:t>
            </a:r>
            <a:r>
              <a:rPr lang="en-CA" dirty="0" err="1" smtClean="0"/>
              <a:t>mouvements</a:t>
            </a:r>
            <a:r>
              <a:rPr lang="en-CA" dirty="0" smtClean="0"/>
              <a:t> </a:t>
            </a:r>
            <a:r>
              <a:rPr lang="en-CA" dirty="0" err="1" smtClean="0"/>
              <a:t>aller</a:t>
            </a:r>
            <a:r>
              <a:rPr lang="en-CA" dirty="0" smtClean="0"/>
              <a:t>-retour.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329908" y="2950374"/>
            <a:ext cx="6741902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Les </a:t>
            </a:r>
            <a:r>
              <a:rPr lang="en-CA" dirty="0" err="1" smtClean="0"/>
              <a:t>commandes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sélectionnés</a:t>
            </a:r>
            <a:r>
              <a:rPr lang="en-CA" dirty="0" smtClean="0"/>
              <a:t> par des </a:t>
            </a:r>
            <a:r>
              <a:rPr lang="en-CA" dirty="0" err="1" smtClean="0"/>
              <a:t>gestes</a:t>
            </a:r>
            <a:r>
              <a:rPr lang="en-CA" dirty="0" smtClean="0"/>
              <a:t> qui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reconnus</a:t>
            </a:r>
            <a:r>
              <a:rPr lang="en-CA" dirty="0" smtClean="0"/>
              <a:t> par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forme</a:t>
            </a:r>
            <a:r>
              <a:rPr lang="en-CA" dirty="0" smtClean="0"/>
              <a:t> et </a:t>
            </a:r>
            <a:r>
              <a:rPr lang="en-CA" dirty="0" err="1" smtClean="0"/>
              <a:t>leur</a:t>
            </a:r>
            <a:r>
              <a:rPr lang="en-CA" dirty="0" smtClean="0"/>
              <a:t> direction, pas par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longueur</a:t>
            </a:r>
            <a:r>
              <a:rPr lang="en-CA" dirty="0" smtClean="0"/>
              <a:t> </a:t>
            </a:r>
            <a:r>
              <a:rPr lang="en-CA" dirty="0" err="1" smtClean="0"/>
              <a:t>ni</a:t>
            </a:r>
            <a:r>
              <a:rPr lang="en-CA" dirty="0" smtClean="0"/>
              <a:t>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taille</a:t>
            </a:r>
            <a:r>
              <a:rPr lang="en-CA" dirty="0" smtClean="0"/>
              <a:t>. Un </a:t>
            </a:r>
            <a:r>
              <a:rPr lang="en-CA" dirty="0" err="1" smtClean="0"/>
              <a:t>nouvel</a:t>
            </a:r>
            <a:r>
              <a:rPr lang="en-CA" dirty="0" smtClean="0"/>
              <a:t> </a:t>
            </a:r>
            <a:r>
              <a:rPr lang="en-CA" dirty="0" err="1" smtClean="0"/>
              <a:t>utilisateur</a:t>
            </a:r>
            <a:r>
              <a:rPr lang="en-CA" dirty="0" smtClean="0"/>
              <a:t> </a:t>
            </a:r>
            <a:r>
              <a:rPr lang="en-CA" dirty="0" err="1" smtClean="0"/>
              <a:t>n’a</a:t>
            </a:r>
            <a:r>
              <a:rPr lang="en-CA" dirty="0" smtClean="0"/>
              <a:t> pas </a:t>
            </a:r>
            <a:r>
              <a:rPr lang="en-CA" dirty="0" err="1" smtClean="0"/>
              <a:t>besoin</a:t>
            </a:r>
            <a:r>
              <a:rPr lang="en-CA" dirty="0" smtClean="0"/>
              <a:t> </a:t>
            </a:r>
            <a:r>
              <a:rPr lang="en-CA" dirty="0" err="1" smtClean="0"/>
              <a:t>d’apprendre</a:t>
            </a:r>
            <a:r>
              <a:rPr lang="en-CA" dirty="0" smtClean="0"/>
              <a:t> les </a:t>
            </a:r>
            <a:r>
              <a:rPr lang="en-CA" dirty="0" err="1" smtClean="0"/>
              <a:t>gestes</a:t>
            </a:r>
            <a:r>
              <a:rPr lang="en-CA" dirty="0" smtClean="0"/>
              <a:t> </a:t>
            </a:r>
            <a:r>
              <a:rPr lang="en-CA" dirty="0" err="1" smtClean="0"/>
              <a:t>avant</a:t>
            </a:r>
            <a:r>
              <a:rPr lang="en-CA" dirty="0" smtClean="0"/>
              <a:t> de les </a:t>
            </a:r>
            <a:r>
              <a:rPr lang="en-CA" dirty="0" err="1" smtClean="0"/>
              <a:t>utiliser</a:t>
            </a:r>
            <a:r>
              <a:rPr lang="en-CA" dirty="0" smtClean="0"/>
              <a:t>, car le retour </a:t>
            </a:r>
            <a:r>
              <a:rPr lang="en-CA" dirty="0" err="1" smtClean="0"/>
              <a:t>visuel</a:t>
            </a:r>
            <a:r>
              <a:rPr lang="en-CA" dirty="0" smtClean="0"/>
              <a:t> du menu </a:t>
            </a:r>
            <a:r>
              <a:rPr lang="en-CA" dirty="0" err="1" smtClean="0"/>
              <a:t>indique</a:t>
            </a:r>
            <a:r>
              <a:rPr lang="en-CA" dirty="0" smtClean="0"/>
              <a:t> </a:t>
            </a:r>
            <a:r>
              <a:rPr lang="en-CA" dirty="0" err="1" smtClean="0"/>
              <a:t>quel</a:t>
            </a:r>
            <a:r>
              <a:rPr lang="en-CA" dirty="0" smtClean="0"/>
              <a:t> </a:t>
            </a:r>
            <a:r>
              <a:rPr lang="en-CA" dirty="0" err="1" smtClean="0"/>
              <a:t>mouvement</a:t>
            </a:r>
            <a:r>
              <a:rPr lang="en-CA" dirty="0" smtClean="0"/>
              <a:t> faire (</a:t>
            </a:r>
            <a:r>
              <a:rPr lang="en-CA" dirty="0" err="1" smtClean="0"/>
              <a:t>gestes</a:t>
            </a:r>
            <a:r>
              <a:rPr lang="en-CA" dirty="0" smtClean="0"/>
              <a:t> </a:t>
            </a:r>
            <a:r>
              <a:rPr lang="en-CA" dirty="0" err="1" smtClean="0"/>
              <a:t>découvrables</a:t>
            </a:r>
            <a:r>
              <a:rPr lang="en-CA" dirty="0" smtClean="0"/>
              <a:t>). Un novice qui </a:t>
            </a:r>
            <a:r>
              <a:rPr lang="en-CA" dirty="0" err="1" smtClean="0"/>
              <a:t>navigue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menu à </a:t>
            </a:r>
            <a:r>
              <a:rPr lang="en-CA" dirty="0" err="1" smtClean="0"/>
              <a:t>plusieurs</a:t>
            </a:r>
            <a:r>
              <a:rPr lang="en-CA" dirty="0" smtClean="0"/>
              <a:t> reprises </a:t>
            </a:r>
            <a:r>
              <a:rPr lang="en-CA" dirty="0" err="1" smtClean="0"/>
              <a:t>finit</a:t>
            </a:r>
            <a:r>
              <a:rPr lang="en-CA" dirty="0" smtClean="0"/>
              <a:t> par </a:t>
            </a:r>
            <a:r>
              <a:rPr lang="en-CA" dirty="0" err="1" smtClean="0"/>
              <a:t>apprendre</a:t>
            </a:r>
            <a:r>
              <a:rPr lang="en-CA" dirty="0" smtClean="0"/>
              <a:t> les </a:t>
            </a:r>
            <a:r>
              <a:rPr lang="en-CA" dirty="0" err="1" smtClean="0"/>
              <a:t>gestes</a:t>
            </a:r>
            <a:r>
              <a:rPr lang="en-CA" dirty="0" smtClean="0"/>
              <a:t> par </a:t>
            </a:r>
            <a:r>
              <a:rPr lang="en-CA" dirty="0" err="1" smtClean="0"/>
              <a:t>coeur</a:t>
            </a:r>
            <a:r>
              <a:rPr lang="en-CA" dirty="0" smtClean="0"/>
              <a:t> (transition progressive </a:t>
            </a:r>
            <a:r>
              <a:rPr lang="en-CA" dirty="0" err="1" smtClean="0"/>
              <a:t>vers</a:t>
            </a:r>
            <a:r>
              <a:rPr lang="en-CA" dirty="0" smtClean="0"/>
              <a:t> le </a:t>
            </a:r>
            <a:r>
              <a:rPr lang="en-CA" dirty="0" err="1" smtClean="0"/>
              <a:t>comportement</a:t>
            </a:r>
            <a:r>
              <a:rPr lang="en-CA" dirty="0" smtClean="0"/>
              <a:t> d’un expert). </a:t>
            </a:r>
            <a:r>
              <a:rPr lang="en-CA" dirty="0" err="1" smtClean="0"/>
              <a:t>L’expert</a:t>
            </a:r>
            <a:r>
              <a:rPr lang="en-CA" dirty="0" smtClean="0"/>
              <a:t> qui </a:t>
            </a:r>
            <a:r>
              <a:rPr lang="en-CA" dirty="0" err="1" smtClean="0"/>
              <a:t>connaît</a:t>
            </a:r>
            <a:r>
              <a:rPr lang="en-CA" dirty="0" smtClean="0"/>
              <a:t> les </a:t>
            </a:r>
            <a:r>
              <a:rPr lang="en-CA" dirty="0" err="1" smtClean="0"/>
              <a:t>gestes</a:t>
            </a:r>
            <a:r>
              <a:rPr lang="en-CA" dirty="0" smtClean="0"/>
              <a:t> par </a:t>
            </a:r>
            <a:r>
              <a:rPr lang="en-CA" dirty="0" err="1" smtClean="0"/>
              <a:t>coeur</a:t>
            </a:r>
            <a:r>
              <a:rPr lang="en-CA" dirty="0" smtClean="0"/>
              <a:t> </a:t>
            </a:r>
            <a:r>
              <a:rPr lang="en-CA" dirty="0" err="1" smtClean="0"/>
              <a:t>peut</a:t>
            </a:r>
            <a:r>
              <a:rPr lang="en-CA" dirty="0" smtClean="0"/>
              <a:t> les </a:t>
            </a:r>
            <a:r>
              <a:rPr lang="en-CA" dirty="0" err="1" smtClean="0"/>
              <a:t>exécuter</a:t>
            </a:r>
            <a:r>
              <a:rPr lang="en-CA" dirty="0" smtClean="0"/>
              <a:t> sans </a:t>
            </a:r>
            <a:r>
              <a:rPr lang="en-CA" dirty="0" err="1" smtClean="0"/>
              <a:t>regarder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3" name="Freeform 12"/>
          <p:cNvSpPr/>
          <p:nvPr/>
        </p:nvSpPr>
        <p:spPr>
          <a:xfrm>
            <a:off x="1113602" y="1946429"/>
            <a:ext cx="1205707" cy="753373"/>
          </a:xfrm>
          <a:custGeom>
            <a:avLst/>
            <a:gdLst>
              <a:gd name="connsiteX0" fmla="*/ 428944 w 2087129"/>
              <a:gd name="connsiteY0" fmla="*/ 172128 h 2036928"/>
              <a:gd name="connsiteX1" fmla="*/ 1974872 w 2087129"/>
              <a:gd name="connsiteY1" fmla="*/ 237912 h 2036928"/>
              <a:gd name="connsiteX2" fmla="*/ 1757784 w 2087129"/>
              <a:gd name="connsiteY2" fmla="*/ 1875938 h 2036928"/>
              <a:gd name="connsiteX3" fmla="*/ 86866 w 2087129"/>
              <a:gd name="connsiteY3" fmla="*/ 1783840 h 2036928"/>
              <a:gd name="connsiteX4" fmla="*/ 428944 w 2087129"/>
              <a:gd name="connsiteY4" fmla="*/ 172128 h 2036928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1999610"/>
              <a:gd name="connsiteY0" fmla="*/ 197359 h 2187218"/>
              <a:gd name="connsiteX1" fmla="*/ 1915407 w 1999610"/>
              <a:gd name="connsiteY1" fmla="*/ 223673 h 2187218"/>
              <a:gd name="connsiteX2" fmla="*/ 1823309 w 1999610"/>
              <a:gd name="connsiteY2" fmla="*/ 2019581 h 2187218"/>
              <a:gd name="connsiteX3" fmla="*/ 152391 w 1999610"/>
              <a:gd name="connsiteY3" fmla="*/ 1927483 h 2187218"/>
              <a:gd name="connsiteX4" fmla="*/ 290539 w 199961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138148 w 1847219"/>
              <a:gd name="connsiteY0" fmla="*/ 197359 h 2187218"/>
              <a:gd name="connsiteX1" fmla="*/ 1763016 w 1847219"/>
              <a:gd name="connsiteY1" fmla="*/ 223673 h 2187218"/>
              <a:gd name="connsiteX2" fmla="*/ 1670918 w 1847219"/>
              <a:gd name="connsiteY2" fmla="*/ 2019581 h 2187218"/>
              <a:gd name="connsiteX3" fmla="*/ 0 w 1847219"/>
              <a:gd name="connsiteY3" fmla="*/ 1927483 h 2187218"/>
              <a:gd name="connsiteX4" fmla="*/ 138148 w 1847219"/>
              <a:gd name="connsiteY4" fmla="*/ 197359 h 2187218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784759"/>
              <a:gd name="connsiteY0" fmla="*/ 197359 h 2115514"/>
              <a:gd name="connsiteX1" fmla="*/ 1763016 w 1784759"/>
              <a:gd name="connsiteY1" fmla="*/ 223673 h 2115514"/>
              <a:gd name="connsiteX2" fmla="*/ 1670918 w 1784759"/>
              <a:gd name="connsiteY2" fmla="*/ 2019581 h 2115514"/>
              <a:gd name="connsiteX3" fmla="*/ 0 w 1784759"/>
              <a:gd name="connsiteY3" fmla="*/ 1927483 h 2115514"/>
              <a:gd name="connsiteX4" fmla="*/ 138148 w 1784759"/>
              <a:gd name="connsiteY4" fmla="*/ 197359 h 2115514"/>
              <a:gd name="connsiteX0" fmla="*/ 138148 w 1784759"/>
              <a:gd name="connsiteY0" fmla="*/ 197359 h 2019581"/>
              <a:gd name="connsiteX1" fmla="*/ 1763016 w 1784759"/>
              <a:gd name="connsiteY1" fmla="*/ 223673 h 2019581"/>
              <a:gd name="connsiteX2" fmla="*/ 1670918 w 1784759"/>
              <a:gd name="connsiteY2" fmla="*/ 2019581 h 2019581"/>
              <a:gd name="connsiteX3" fmla="*/ 0 w 1784759"/>
              <a:gd name="connsiteY3" fmla="*/ 1927483 h 2019581"/>
              <a:gd name="connsiteX4" fmla="*/ 138148 w 1784759"/>
              <a:gd name="connsiteY4" fmla="*/ 197359 h 2019581"/>
              <a:gd name="connsiteX0" fmla="*/ 138148 w 1766903"/>
              <a:gd name="connsiteY0" fmla="*/ 197359 h 2019581"/>
              <a:gd name="connsiteX1" fmla="*/ 1763016 w 1766903"/>
              <a:gd name="connsiteY1" fmla="*/ 223673 h 2019581"/>
              <a:gd name="connsiteX2" fmla="*/ 1670918 w 1766903"/>
              <a:gd name="connsiteY2" fmla="*/ 2019581 h 2019581"/>
              <a:gd name="connsiteX3" fmla="*/ 0 w 1766903"/>
              <a:gd name="connsiteY3" fmla="*/ 1927483 h 2019581"/>
              <a:gd name="connsiteX4" fmla="*/ 138148 w 1766903"/>
              <a:gd name="connsiteY4" fmla="*/ 197359 h 2019581"/>
              <a:gd name="connsiteX0" fmla="*/ 2053 w 2038670"/>
              <a:gd name="connsiteY0" fmla="*/ 69494 h 2431147"/>
              <a:gd name="connsiteX1" fmla="*/ 2034783 w 2038670"/>
              <a:gd name="connsiteY1" fmla="*/ 635239 h 2431147"/>
              <a:gd name="connsiteX2" fmla="*/ 1942685 w 2038670"/>
              <a:gd name="connsiteY2" fmla="*/ 2431147 h 2431147"/>
              <a:gd name="connsiteX3" fmla="*/ 271767 w 2038670"/>
              <a:gd name="connsiteY3" fmla="*/ 2339049 h 2431147"/>
              <a:gd name="connsiteX4" fmla="*/ 2053 w 2038670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69714 w 2036617"/>
              <a:gd name="connsiteY3" fmla="*/ 2339049 h 2431147"/>
              <a:gd name="connsiteX4" fmla="*/ 0 w 2036617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41538 w 2078155"/>
              <a:gd name="connsiteY0" fmla="*/ 69494 h 2431147"/>
              <a:gd name="connsiteX1" fmla="*/ 2074268 w 2078155"/>
              <a:gd name="connsiteY1" fmla="*/ 635239 h 2431147"/>
              <a:gd name="connsiteX2" fmla="*/ 1982170 w 2078155"/>
              <a:gd name="connsiteY2" fmla="*/ 2431147 h 2431147"/>
              <a:gd name="connsiteX3" fmla="*/ 2066 w 2078155"/>
              <a:gd name="connsiteY3" fmla="*/ 556298 h 2431147"/>
              <a:gd name="connsiteX4" fmla="*/ 41538 w 2078155"/>
              <a:gd name="connsiteY4" fmla="*/ 69494 h 2431147"/>
              <a:gd name="connsiteX0" fmla="*/ 41449 w 2078066"/>
              <a:gd name="connsiteY0" fmla="*/ 69494 h 2431147"/>
              <a:gd name="connsiteX1" fmla="*/ 2074179 w 2078066"/>
              <a:gd name="connsiteY1" fmla="*/ 635239 h 2431147"/>
              <a:gd name="connsiteX2" fmla="*/ 1982081 w 2078066"/>
              <a:gd name="connsiteY2" fmla="*/ 2431147 h 2431147"/>
              <a:gd name="connsiteX3" fmla="*/ 1977 w 2078066"/>
              <a:gd name="connsiteY3" fmla="*/ 556298 h 2431147"/>
              <a:gd name="connsiteX4" fmla="*/ 41449 w 2078066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5250 w 2036617"/>
              <a:gd name="connsiteY3" fmla="*/ 556298 h 2431147"/>
              <a:gd name="connsiteX4" fmla="*/ 0 w 2036617"/>
              <a:gd name="connsiteY4" fmla="*/ 69494 h 2431147"/>
              <a:gd name="connsiteX0" fmla="*/ 8423 w 2045040"/>
              <a:gd name="connsiteY0" fmla="*/ 69494 h 2431147"/>
              <a:gd name="connsiteX1" fmla="*/ 2041153 w 2045040"/>
              <a:gd name="connsiteY1" fmla="*/ 635239 h 2431147"/>
              <a:gd name="connsiteX2" fmla="*/ 1949055 w 2045040"/>
              <a:gd name="connsiteY2" fmla="*/ 2431147 h 2431147"/>
              <a:gd name="connsiteX3" fmla="*/ 3801 w 2045040"/>
              <a:gd name="connsiteY3" fmla="*/ 549660 h 2431147"/>
              <a:gd name="connsiteX4" fmla="*/ 8423 w 2045040"/>
              <a:gd name="connsiteY4" fmla="*/ 69494 h 2431147"/>
              <a:gd name="connsiteX0" fmla="*/ 5156 w 2041773"/>
              <a:gd name="connsiteY0" fmla="*/ 69494 h 2431147"/>
              <a:gd name="connsiteX1" fmla="*/ 2037886 w 2041773"/>
              <a:gd name="connsiteY1" fmla="*/ 635239 h 2431147"/>
              <a:gd name="connsiteX2" fmla="*/ 1945788 w 2041773"/>
              <a:gd name="connsiteY2" fmla="*/ 2431147 h 2431147"/>
              <a:gd name="connsiteX3" fmla="*/ 534 w 2041773"/>
              <a:gd name="connsiteY3" fmla="*/ 549660 h 2431147"/>
              <a:gd name="connsiteX4" fmla="*/ 5156 w 2041773"/>
              <a:gd name="connsiteY4" fmla="*/ 69494 h 2431147"/>
              <a:gd name="connsiteX0" fmla="*/ 1934 w 2041870"/>
              <a:gd name="connsiteY0" fmla="*/ 66958 h 2456823"/>
              <a:gd name="connsiteX1" fmla="*/ 2037983 w 2041870"/>
              <a:gd name="connsiteY1" fmla="*/ 660915 h 2456823"/>
              <a:gd name="connsiteX2" fmla="*/ 1945885 w 2041870"/>
              <a:gd name="connsiteY2" fmla="*/ 2456823 h 2456823"/>
              <a:gd name="connsiteX3" fmla="*/ 631 w 2041870"/>
              <a:gd name="connsiteY3" fmla="*/ 575336 h 2456823"/>
              <a:gd name="connsiteX4" fmla="*/ 1934 w 2041870"/>
              <a:gd name="connsiteY4" fmla="*/ 66958 h 2456823"/>
              <a:gd name="connsiteX0" fmla="*/ 2276 w 2042212"/>
              <a:gd name="connsiteY0" fmla="*/ 66958 h 2456823"/>
              <a:gd name="connsiteX1" fmla="*/ 2038325 w 2042212"/>
              <a:gd name="connsiteY1" fmla="*/ 660915 h 2456823"/>
              <a:gd name="connsiteX2" fmla="*/ 1946227 w 2042212"/>
              <a:gd name="connsiteY2" fmla="*/ 2456823 h 2456823"/>
              <a:gd name="connsiteX3" fmla="*/ 973 w 2042212"/>
              <a:gd name="connsiteY3" fmla="*/ 575336 h 2456823"/>
              <a:gd name="connsiteX4" fmla="*/ 2276 w 2042212"/>
              <a:gd name="connsiteY4" fmla="*/ 66958 h 2456823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1946400"/>
              <a:gd name="connsiteY0" fmla="*/ 29462 h 2419327"/>
              <a:gd name="connsiteX1" fmla="*/ 1310780 w 1946400"/>
              <a:gd name="connsiteY1" fmla="*/ 201999 h 2419327"/>
              <a:gd name="connsiteX2" fmla="*/ 1946227 w 1946400"/>
              <a:gd name="connsiteY2" fmla="*/ 2419327 h 2419327"/>
              <a:gd name="connsiteX3" fmla="*/ 973 w 1946400"/>
              <a:gd name="connsiteY3" fmla="*/ 537840 h 2419327"/>
              <a:gd name="connsiteX4" fmla="*/ 2276 w 1946400"/>
              <a:gd name="connsiteY4" fmla="*/ 29462 h 2419327"/>
              <a:gd name="connsiteX0" fmla="*/ 2276 w 1946400"/>
              <a:gd name="connsiteY0" fmla="*/ 44 h 2389909"/>
              <a:gd name="connsiteX1" fmla="*/ 1310780 w 1946400"/>
              <a:gd name="connsiteY1" fmla="*/ 172581 h 2389909"/>
              <a:gd name="connsiteX2" fmla="*/ 1946227 w 1946400"/>
              <a:gd name="connsiteY2" fmla="*/ 2389909 h 2389909"/>
              <a:gd name="connsiteX3" fmla="*/ 973 w 1946400"/>
              <a:gd name="connsiteY3" fmla="*/ 508422 h 2389909"/>
              <a:gd name="connsiteX4" fmla="*/ 2276 w 1946400"/>
              <a:gd name="connsiteY4" fmla="*/ 44 h 2389909"/>
              <a:gd name="connsiteX0" fmla="*/ 2276 w 1946370"/>
              <a:gd name="connsiteY0" fmla="*/ 76 h 2389941"/>
              <a:gd name="connsiteX1" fmla="*/ 1179583 w 1946370"/>
              <a:gd name="connsiteY1" fmla="*/ 97076 h 2389941"/>
              <a:gd name="connsiteX2" fmla="*/ 1946227 w 1946370"/>
              <a:gd name="connsiteY2" fmla="*/ 2389941 h 2389941"/>
              <a:gd name="connsiteX3" fmla="*/ 973 w 1946370"/>
              <a:gd name="connsiteY3" fmla="*/ 508454 h 2389941"/>
              <a:gd name="connsiteX4" fmla="*/ 2276 w 1946370"/>
              <a:gd name="connsiteY4" fmla="*/ 76 h 2389941"/>
              <a:gd name="connsiteX0" fmla="*/ 2276 w 1192380"/>
              <a:gd name="connsiteY0" fmla="*/ 76 h 510993"/>
              <a:gd name="connsiteX1" fmla="*/ 1179583 w 1192380"/>
              <a:gd name="connsiteY1" fmla="*/ 97076 h 510993"/>
              <a:gd name="connsiteX2" fmla="*/ 1174950 w 1192380"/>
              <a:gd name="connsiteY2" fmla="*/ 477652 h 510993"/>
              <a:gd name="connsiteX3" fmla="*/ 973 w 1192380"/>
              <a:gd name="connsiteY3" fmla="*/ 508454 h 510993"/>
              <a:gd name="connsiteX4" fmla="*/ 2276 w 1192380"/>
              <a:gd name="connsiteY4" fmla="*/ 76 h 510993"/>
              <a:gd name="connsiteX0" fmla="*/ 2276 w 1186507"/>
              <a:gd name="connsiteY0" fmla="*/ 76 h 510993"/>
              <a:gd name="connsiteX1" fmla="*/ 1179583 w 1186507"/>
              <a:gd name="connsiteY1" fmla="*/ 97076 h 510993"/>
              <a:gd name="connsiteX2" fmla="*/ 1174950 w 1186507"/>
              <a:gd name="connsiteY2" fmla="*/ 477652 h 510993"/>
              <a:gd name="connsiteX3" fmla="*/ 973 w 1186507"/>
              <a:gd name="connsiteY3" fmla="*/ 508454 h 510993"/>
              <a:gd name="connsiteX4" fmla="*/ 2276 w 1186507"/>
              <a:gd name="connsiteY4" fmla="*/ 76 h 510993"/>
              <a:gd name="connsiteX0" fmla="*/ 2276 w 1186507"/>
              <a:gd name="connsiteY0" fmla="*/ 76 h 511397"/>
              <a:gd name="connsiteX1" fmla="*/ 1179583 w 1186507"/>
              <a:gd name="connsiteY1" fmla="*/ 97076 h 511397"/>
              <a:gd name="connsiteX2" fmla="*/ 1174950 w 1186507"/>
              <a:gd name="connsiteY2" fmla="*/ 477652 h 511397"/>
              <a:gd name="connsiteX3" fmla="*/ 973 w 1186507"/>
              <a:gd name="connsiteY3" fmla="*/ 508454 h 511397"/>
              <a:gd name="connsiteX4" fmla="*/ 2276 w 1186507"/>
              <a:gd name="connsiteY4" fmla="*/ 76 h 511397"/>
              <a:gd name="connsiteX0" fmla="*/ 2276 w 1190341"/>
              <a:gd name="connsiteY0" fmla="*/ 76 h 511397"/>
              <a:gd name="connsiteX1" fmla="*/ 1179583 w 1190341"/>
              <a:gd name="connsiteY1" fmla="*/ 97076 h 511397"/>
              <a:gd name="connsiteX2" fmla="*/ 1174950 w 1190341"/>
              <a:gd name="connsiteY2" fmla="*/ 477652 h 511397"/>
              <a:gd name="connsiteX3" fmla="*/ 973 w 1190341"/>
              <a:gd name="connsiteY3" fmla="*/ 508454 h 511397"/>
              <a:gd name="connsiteX4" fmla="*/ 2276 w 1190341"/>
              <a:gd name="connsiteY4" fmla="*/ 76 h 511397"/>
              <a:gd name="connsiteX0" fmla="*/ 2276 w 1179957"/>
              <a:gd name="connsiteY0" fmla="*/ 76 h 511397"/>
              <a:gd name="connsiteX1" fmla="*/ 1179583 w 1179957"/>
              <a:gd name="connsiteY1" fmla="*/ 97076 h 511397"/>
              <a:gd name="connsiteX2" fmla="*/ 1174950 w 1179957"/>
              <a:gd name="connsiteY2" fmla="*/ 477652 h 511397"/>
              <a:gd name="connsiteX3" fmla="*/ 973 w 1179957"/>
              <a:gd name="connsiteY3" fmla="*/ 508454 h 511397"/>
              <a:gd name="connsiteX4" fmla="*/ 2276 w 1179957"/>
              <a:gd name="connsiteY4" fmla="*/ 76 h 511397"/>
              <a:gd name="connsiteX0" fmla="*/ 5124 w 1179757"/>
              <a:gd name="connsiteY0" fmla="*/ 111 h 480952"/>
              <a:gd name="connsiteX1" fmla="*/ 1179383 w 1179757"/>
              <a:gd name="connsiteY1" fmla="*/ 66631 h 480952"/>
              <a:gd name="connsiteX2" fmla="*/ 1174750 w 1179757"/>
              <a:gd name="connsiteY2" fmla="*/ 447207 h 480952"/>
              <a:gd name="connsiteX3" fmla="*/ 773 w 1179757"/>
              <a:gd name="connsiteY3" fmla="*/ 478009 h 480952"/>
              <a:gd name="connsiteX4" fmla="*/ 5124 w 1179757"/>
              <a:gd name="connsiteY4" fmla="*/ 111 h 480952"/>
              <a:gd name="connsiteX0" fmla="*/ 5124 w 1179757"/>
              <a:gd name="connsiteY0" fmla="*/ 111 h 447207"/>
              <a:gd name="connsiteX1" fmla="*/ 1179383 w 1179757"/>
              <a:gd name="connsiteY1" fmla="*/ 66631 h 447207"/>
              <a:gd name="connsiteX2" fmla="*/ 1174750 w 1179757"/>
              <a:gd name="connsiteY2" fmla="*/ 447207 h 447207"/>
              <a:gd name="connsiteX3" fmla="*/ 773 w 1179757"/>
              <a:gd name="connsiteY3" fmla="*/ 407905 h 447207"/>
              <a:gd name="connsiteX4" fmla="*/ 5124 w 1179757"/>
              <a:gd name="connsiteY4" fmla="*/ 111 h 447207"/>
              <a:gd name="connsiteX0" fmla="*/ 5124 w 1191667"/>
              <a:gd name="connsiteY0" fmla="*/ 54 h 447150"/>
              <a:gd name="connsiteX1" fmla="*/ 1191575 w 1191667"/>
              <a:gd name="connsiteY1" fmla="*/ 139726 h 447150"/>
              <a:gd name="connsiteX2" fmla="*/ 1174750 w 1191667"/>
              <a:gd name="connsiteY2" fmla="*/ 447150 h 447150"/>
              <a:gd name="connsiteX3" fmla="*/ 773 w 1191667"/>
              <a:gd name="connsiteY3" fmla="*/ 407848 h 447150"/>
              <a:gd name="connsiteX4" fmla="*/ 5124 w 1191667"/>
              <a:gd name="connsiteY4" fmla="*/ 54 h 44715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592 w 1194897"/>
              <a:gd name="connsiteY0" fmla="*/ 54 h 416670"/>
              <a:gd name="connsiteX1" fmla="*/ 1192043 w 1194897"/>
              <a:gd name="connsiteY1" fmla="*/ 139726 h 416670"/>
              <a:gd name="connsiteX2" fmla="*/ 1193506 w 1194897"/>
              <a:gd name="connsiteY2" fmla="*/ 416670 h 416670"/>
              <a:gd name="connsiteX3" fmla="*/ 1241 w 1194897"/>
              <a:gd name="connsiteY3" fmla="*/ 407848 h 416670"/>
              <a:gd name="connsiteX4" fmla="*/ 5592 w 1194897"/>
              <a:gd name="connsiteY4" fmla="*/ 54 h 416670"/>
              <a:gd name="connsiteX0" fmla="*/ 4351 w 1193656"/>
              <a:gd name="connsiteY0" fmla="*/ 54 h 416670"/>
              <a:gd name="connsiteX1" fmla="*/ 1190802 w 1193656"/>
              <a:gd name="connsiteY1" fmla="*/ 139726 h 416670"/>
              <a:gd name="connsiteX2" fmla="*/ 1192265 w 1193656"/>
              <a:gd name="connsiteY2" fmla="*/ 416670 h 416670"/>
              <a:gd name="connsiteX3" fmla="*/ 0 w 1193656"/>
              <a:gd name="connsiteY3" fmla="*/ 407848 h 416670"/>
              <a:gd name="connsiteX4" fmla="*/ 4351 w 1193656"/>
              <a:gd name="connsiteY4" fmla="*/ 54 h 416670"/>
              <a:gd name="connsiteX0" fmla="*/ 4351 w 1197272"/>
              <a:gd name="connsiteY0" fmla="*/ 48 h 416664"/>
              <a:gd name="connsiteX1" fmla="*/ 1196898 w 1197272"/>
              <a:gd name="connsiteY1" fmla="*/ 161056 h 416664"/>
              <a:gd name="connsiteX2" fmla="*/ 1192265 w 1197272"/>
              <a:gd name="connsiteY2" fmla="*/ 416664 h 416664"/>
              <a:gd name="connsiteX3" fmla="*/ 0 w 1197272"/>
              <a:gd name="connsiteY3" fmla="*/ 407842 h 416664"/>
              <a:gd name="connsiteX4" fmla="*/ 4351 w 1197272"/>
              <a:gd name="connsiteY4" fmla="*/ 48 h 416664"/>
              <a:gd name="connsiteX0" fmla="*/ 339 w 1193260"/>
              <a:gd name="connsiteY0" fmla="*/ 48 h 416664"/>
              <a:gd name="connsiteX1" fmla="*/ 1192886 w 1193260"/>
              <a:gd name="connsiteY1" fmla="*/ 161056 h 416664"/>
              <a:gd name="connsiteX2" fmla="*/ 1188253 w 1193260"/>
              <a:gd name="connsiteY2" fmla="*/ 416664 h 416664"/>
              <a:gd name="connsiteX3" fmla="*/ 2084 w 1193260"/>
              <a:gd name="connsiteY3" fmla="*/ 395650 h 416664"/>
              <a:gd name="connsiteX4" fmla="*/ 339 w 1193260"/>
              <a:gd name="connsiteY4" fmla="*/ 48 h 416664"/>
              <a:gd name="connsiteX0" fmla="*/ 339 w 1193260"/>
              <a:gd name="connsiteY0" fmla="*/ 48 h 416664"/>
              <a:gd name="connsiteX1" fmla="*/ 1192886 w 1193260"/>
              <a:gd name="connsiteY1" fmla="*/ 161056 h 416664"/>
              <a:gd name="connsiteX2" fmla="*/ 1188253 w 1193260"/>
              <a:gd name="connsiteY2" fmla="*/ 416664 h 416664"/>
              <a:gd name="connsiteX3" fmla="*/ 2084 w 1193260"/>
              <a:gd name="connsiteY3" fmla="*/ 395650 h 416664"/>
              <a:gd name="connsiteX4" fmla="*/ 339 w 1193260"/>
              <a:gd name="connsiteY4" fmla="*/ 48 h 416664"/>
              <a:gd name="connsiteX0" fmla="*/ 339 w 1205182"/>
              <a:gd name="connsiteY0" fmla="*/ 48 h 753404"/>
              <a:gd name="connsiteX1" fmla="*/ 1192886 w 1205182"/>
              <a:gd name="connsiteY1" fmla="*/ 161056 h 753404"/>
              <a:gd name="connsiteX2" fmla="*/ 1204679 w 1205182"/>
              <a:gd name="connsiteY2" fmla="*/ 753404 h 753404"/>
              <a:gd name="connsiteX3" fmla="*/ 2084 w 1205182"/>
              <a:gd name="connsiteY3" fmla="*/ 395650 h 753404"/>
              <a:gd name="connsiteX4" fmla="*/ 339 w 1205182"/>
              <a:gd name="connsiteY4" fmla="*/ 48 h 753404"/>
              <a:gd name="connsiteX0" fmla="*/ 339 w 1205707"/>
              <a:gd name="connsiteY0" fmla="*/ 17 h 753373"/>
              <a:gd name="connsiteX1" fmla="*/ 1201099 w 1205707"/>
              <a:gd name="connsiteY1" fmla="*/ 456700 h 753373"/>
              <a:gd name="connsiteX2" fmla="*/ 1204679 w 1205707"/>
              <a:gd name="connsiteY2" fmla="*/ 753373 h 753373"/>
              <a:gd name="connsiteX3" fmla="*/ 2084 w 1205707"/>
              <a:gd name="connsiteY3" fmla="*/ 395619 h 753373"/>
              <a:gd name="connsiteX4" fmla="*/ 339 w 1205707"/>
              <a:gd name="connsiteY4" fmla="*/ 17 h 75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707" h="753373">
                <a:moveTo>
                  <a:pt x="339" y="17"/>
                </a:moveTo>
                <a:cubicBezTo>
                  <a:pt x="334885" y="-3197"/>
                  <a:pt x="857775" y="455146"/>
                  <a:pt x="1201099" y="456700"/>
                </a:cubicBezTo>
                <a:cubicBezTo>
                  <a:pt x="1202504" y="586327"/>
                  <a:pt x="1207947" y="636860"/>
                  <a:pt x="1204679" y="753373"/>
                </a:cubicBezTo>
                <a:cubicBezTo>
                  <a:pt x="809289" y="746368"/>
                  <a:pt x="298916" y="386198"/>
                  <a:pt x="2084" y="395619"/>
                </a:cubicBezTo>
                <a:cubicBezTo>
                  <a:pt x="4237" y="223952"/>
                  <a:pt x="-1401" y="126063"/>
                  <a:pt x="339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1113602" y="2506753"/>
            <a:ext cx="1200752" cy="1018929"/>
          </a:xfrm>
          <a:custGeom>
            <a:avLst/>
            <a:gdLst>
              <a:gd name="connsiteX0" fmla="*/ 428944 w 2087129"/>
              <a:gd name="connsiteY0" fmla="*/ 172128 h 2036928"/>
              <a:gd name="connsiteX1" fmla="*/ 1974872 w 2087129"/>
              <a:gd name="connsiteY1" fmla="*/ 237912 h 2036928"/>
              <a:gd name="connsiteX2" fmla="*/ 1757784 w 2087129"/>
              <a:gd name="connsiteY2" fmla="*/ 1875938 h 2036928"/>
              <a:gd name="connsiteX3" fmla="*/ 86866 w 2087129"/>
              <a:gd name="connsiteY3" fmla="*/ 1783840 h 2036928"/>
              <a:gd name="connsiteX4" fmla="*/ 428944 w 2087129"/>
              <a:gd name="connsiteY4" fmla="*/ 172128 h 2036928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1999610"/>
              <a:gd name="connsiteY0" fmla="*/ 197359 h 2187218"/>
              <a:gd name="connsiteX1" fmla="*/ 1915407 w 1999610"/>
              <a:gd name="connsiteY1" fmla="*/ 223673 h 2187218"/>
              <a:gd name="connsiteX2" fmla="*/ 1823309 w 1999610"/>
              <a:gd name="connsiteY2" fmla="*/ 2019581 h 2187218"/>
              <a:gd name="connsiteX3" fmla="*/ 152391 w 1999610"/>
              <a:gd name="connsiteY3" fmla="*/ 1927483 h 2187218"/>
              <a:gd name="connsiteX4" fmla="*/ 290539 w 199961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138148 w 1847219"/>
              <a:gd name="connsiteY0" fmla="*/ 197359 h 2187218"/>
              <a:gd name="connsiteX1" fmla="*/ 1763016 w 1847219"/>
              <a:gd name="connsiteY1" fmla="*/ 223673 h 2187218"/>
              <a:gd name="connsiteX2" fmla="*/ 1670918 w 1847219"/>
              <a:gd name="connsiteY2" fmla="*/ 2019581 h 2187218"/>
              <a:gd name="connsiteX3" fmla="*/ 0 w 1847219"/>
              <a:gd name="connsiteY3" fmla="*/ 1927483 h 2187218"/>
              <a:gd name="connsiteX4" fmla="*/ 138148 w 1847219"/>
              <a:gd name="connsiteY4" fmla="*/ 197359 h 2187218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784759"/>
              <a:gd name="connsiteY0" fmla="*/ 197359 h 2115514"/>
              <a:gd name="connsiteX1" fmla="*/ 1763016 w 1784759"/>
              <a:gd name="connsiteY1" fmla="*/ 223673 h 2115514"/>
              <a:gd name="connsiteX2" fmla="*/ 1670918 w 1784759"/>
              <a:gd name="connsiteY2" fmla="*/ 2019581 h 2115514"/>
              <a:gd name="connsiteX3" fmla="*/ 0 w 1784759"/>
              <a:gd name="connsiteY3" fmla="*/ 1927483 h 2115514"/>
              <a:gd name="connsiteX4" fmla="*/ 138148 w 1784759"/>
              <a:gd name="connsiteY4" fmla="*/ 197359 h 2115514"/>
              <a:gd name="connsiteX0" fmla="*/ 138148 w 1784759"/>
              <a:gd name="connsiteY0" fmla="*/ 197359 h 2019581"/>
              <a:gd name="connsiteX1" fmla="*/ 1763016 w 1784759"/>
              <a:gd name="connsiteY1" fmla="*/ 223673 h 2019581"/>
              <a:gd name="connsiteX2" fmla="*/ 1670918 w 1784759"/>
              <a:gd name="connsiteY2" fmla="*/ 2019581 h 2019581"/>
              <a:gd name="connsiteX3" fmla="*/ 0 w 1784759"/>
              <a:gd name="connsiteY3" fmla="*/ 1927483 h 2019581"/>
              <a:gd name="connsiteX4" fmla="*/ 138148 w 1784759"/>
              <a:gd name="connsiteY4" fmla="*/ 197359 h 2019581"/>
              <a:gd name="connsiteX0" fmla="*/ 138148 w 1766903"/>
              <a:gd name="connsiteY0" fmla="*/ 197359 h 2019581"/>
              <a:gd name="connsiteX1" fmla="*/ 1763016 w 1766903"/>
              <a:gd name="connsiteY1" fmla="*/ 223673 h 2019581"/>
              <a:gd name="connsiteX2" fmla="*/ 1670918 w 1766903"/>
              <a:gd name="connsiteY2" fmla="*/ 2019581 h 2019581"/>
              <a:gd name="connsiteX3" fmla="*/ 0 w 1766903"/>
              <a:gd name="connsiteY3" fmla="*/ 1927483 h 2019581"/>
              <a:gd name="connsiteX4" fmla="*/ 138148 w 1766903"/>
              <a:gd name="connsiteY4" fmla="*/ 197359 h 2019581"/>
              <a:gd name="connsiteX0" fmla="*/ 2053 w 2038670"/>
              <a:gd name="connsiteY0" fmla="*/ 69494 h 2431147"/>
              <a:gd name="connsiteX1" fmla="*/ 2034783 w 2038670"/>
              <a:gd name="connsiteY1" fmla="*/ 635239 h 2431147"/>
              <a:gd name="connsiteX2" fmla="*/ 1942685 w 2038670"/>
              <a:gd name="connsiteY2" fmla="*/ 2431147 h 2431147"/>
              <a:gd name="connsiteX3" fmla="*/ 271767 w 2038670"/>
              <a:gd name="connsiteY3" fmla="*/ 2339049 h 2431147"/>
              <a:gd name="connsiteX4" fmla="*/ 2053 w 2038670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69714 w 2036617"/>
              <a:gd name="connsiteY3" fmla="*/ 2339049 h 2431147"/>
              <a:gd name="connsiteX4" fmla="*/ 0 w 2036617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41538 w 2078155"/>
              <a:gd name="connsiteY0" fmla="*/ 69494 h 2431147"/>
              <a:gd name="connsiteX1" fmla="*/ 2074268 w 2078155"/>
              <a:gd name="connsiteY1" fmla="*/ 635239 h 2431147"/>
              <a:gd name="connsiteX2" fmla="*/ 1982170 w 2078155"/>
              <a:gd name="connsiteY2" fmla="*/ 2431147 h 2431147"/>
              <a:gd name="connsiteX3" fmla="*/ 2066 w 2078155"/>
              <a:gd name="connsiteY3" fmla="*/ 556298 h 2431147"/>
              <a:gd name="connsiteX4" fmla="*/ 41538 w 2078155"/>
              <a:gd name="connsiteY4" fmla="*/ 69494 h 2431147"/>
              <a:gd name="connsiteX0" fmla="*/ 41449 w 2078066"/>
              <a:gd name="connsiteY0" fmla="*/ 69494 h 2431147"/>
              <a:gd name="connsiteX1" fmla="*/ 2074179 w 2078066"/>
              <a:gd name="connsiteY1" fmla="*/ 635239 h 2431147"/>
              <a:gd name="connsiteX2" fmla="*/ 1982081 w 2078066"/>
              <a:gd name="connsiteY2" fmla="*/ 2431147 h 2431147"/>
              <a:gd name="connsiteX3" fmla="*/ 1977 w 2078066"/>
              <a:gd name="connsiteY3" fmla="*/ 556298 h 2431147"/>
              <a:gd name="connsiteX4" fmla="*/ 41449 w 2078066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5250 w 2036617"/>
              <a:gd name="connsiteY3" fmla="*/ 556298 h 2431147"/>
              <a:gd name="connsiteX4" fmla="*/ 0 w 2036617"/>
              <a:gd name="connsiteY4" fmla="*/ 69494 h 2431147"/>
              <a:gd name="connsiteX0" fmla="*/ 8423 w 2045040"/>
              <a:gd name="connsiteY0" fmla="*/ 69494 h 2431147"/>
              <a:gd name="connsiteX1" fmla="*/ 2041153 w 2045040"/>
              <a:gd name="connsiteY1" fmla="*/ 635239 h 2431147"/>
              <a:gd name="connsiteX2" fmla="*/ 1949055 w 2045040"/>
              <a:gd name="connsiteY2" fmla="*/ 2431147 h 2431147"/>
              <a:gd name="connsiteX3" fmla="*/ 3801 w 2045040"/>
              <a:gd name="connsiteY3" fmla="*/ 549660 h 2431147"/>
              <a:gd name="connsiteX4" fmla="*/ 8423 w 2045040"/>
              <a:gd name="connsiteY4" fmla="*/ 69494 h 2431147"/>
              <a:gd name="connsiteX0" fmla="*/ 5156 w 2041773"/>
              <a:gd name="connsiteY0" fmla="*/ 69494 h 2431147"/>
              <a:gd name="connsiteX1" fmla="*/ 2037886 w 2041773"/>
              <a:gd name="connsiteY1" fmla="*/ 635239 h 2431147"/>
              <a:gd name="connsiteX2" fmla="*/ 1945788 w 2041773"/>
              <a:gd name="connsiteY2" fmla="*/ 2431147 h 2431147"/>
              <a:gd name="connsiteX3" fmla="*/ 534 w 2041773"/>
              <a:gd name="connsiteY3" fmla="*/ 549660 h 2431147"/>
              <a:gd name="connsiteX4" fmla="*/ 5156 w 2041773"/>
              <a:gd name="connsiteY4" fmla="*/ 69494 h 2431147"/>
              <a:gd name="connsiteX0" fmla="*/ 1934 w 2041870"/>
              <a:gd name="connsiteY0" fmla="*/ 66958 h 2456823"/>
              <a:gd name="connsiteX1" fmla="*/ 2037983 w 2041870"/>
              <a:gd name="connsiteY1" fmla="*/ 660915 h 2456823"/>
              <a:gd name="connsiteX2" fmla="*/ 1945885 w 2041870"/>
              <a:gd name="connsiteY2" fmla="*/ 2456823 h 2456823"/>
              <a:gd name="connsiteX3" fmla="*/ 631 w 2041870"/>
              <a:gd name="connsiteY3" fmla="*/ 575336 h 2456823"/>
              <a:gd name="connsiteX4" fmla="*/ 1934 w 2041870"/>
              <a:gd name="connsiteY4" fmla="*/ 66958 h 2456823"/>
              <a:gd name="connsiteX0" fmla="*/ 2276 w 2042212"/>
              <a:gd name="connsiteY0" fmla="*/ 66958 h 2456823"/>
              <a:gd name="connsiteX1" fmla="*/ 2038325 w 2042212"/>
              <a:gd name="connsiteY1" fmla="*/ 660915 h 2456823"/>
              <a:gd name="connsiteX2" fmla="*/ 1946227 w 2042212"/>
              <a:gd name="connsiteY2" fmla="*/ 2456823 h 2456823"/>
              <a:gd name="connsiteX3" fmla="*/ 973 w 2042212"/>
              <a:gd name="connsiteY3" fmla="*/ 575336 h 2456823"/>
              <a:gd name="connsiteX4" fmla="*/ 2276 w 2042212"/>
              <a:gd name="connsiteY4" fmla="*/ 66958 h 2456823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1946400"/>
              <a:gd name="connsiteY0" fmla="*/ 29462 h 2419327"/>
              <a:gd name="connsiteX1" fmla="*/ 1310780 w 1946400"/>
              <a:gd name="connsiteY1" fmla="*/ 201999 h 2419327"/>
              <a:gd name="connsiteX2" fmla="*/ 1946227 w 1946400"/>
              <a:gd name="connsiteY2" fmla="*/ 2419327 h 2419327"/>
              <a:gd name="connsiteX3" fmla="*/ 973 w 1946400"/>
              <a:gd name="connsiteY3" fmla="*/ 537840 h 2419327"/>
              <a:gd name="connsiteX4" fmla="*/ 2276 w 1946400"/>
              <a:gd name="connsiteY4" fmla="*/ 29462 h 2419327"/>
              <a:gd name="connsiteX0" fmla="*/ 2276 w 1946400"/>
              <a:gd name="connsiteY0" fmla="*/ 44 h 2389909"/>
              <a:gd name="connsiteX1" fmla="*/ 1310780 w 1946400"/>
              <a:gd name="connsiteY1" fmla="*/ 172581 h 2389909"/>
              <a:gd name="connsiteX2" fmla="*/ 1946227 w 1946400"/>
              <a:gd name="connsiteY2" fmla="*/ 2389909 h 2389909"/>
              <a:gd name="connsiteX3" fmla="*/ 973 w 1946400"/>
              <a:gd name="connsiteY3" fmla="*/ 508422 h 2389909"/>
              <a:gd name="connsiteX4" fmla="*/ 2276 w 1946400"/>
              <a:gd name="connsiteY4" fmla="*/ 44 h 2389909"/>
              <a:gd name="connsiteX0" fmla="*/ 2276 w 1946370"/>
              <a:gd name="connsiteY0" fmla="*/ 76 h 2389941"/>
              <a:gd name="connsiteX1" fmla="*/ 1179583 w 1946370"/>
              <a:gd name="connsiteY1" fmla="*/ 97076 h 2389941"/>
              <a:gd name="connsiteX2" fmla="*/ 1946227 w 1946370"/>
              <a:gd name="connsiteY2" fmla="*/ 2389941 h 2389941"/>
              <a:gd name="connsiteX3" fmla="*/ 973 w 1946370"/>
              <a:gd name="connsiteY3" fmla="*/ 508454 h 2389941"/>
              <a:gd name="connsiteX4" fmla="*/ 2276 w 1946370"/>
              <a:gd name="connsiteY4" fmla="*/ 76 h 2389941"/>
              <a:gd name="connsiteX0" fmla="*/ 2276 w 1192380"/>
              <a:gd name="connsiteY0" fmla="*/ 76 h 510993"/>
              <a:gd name="connsiteX1" fmla="*/ 1179583 w 1192380"/>
              <a:gd name="connsiteY1" fmla="*/ 97076 h 510993"/>
              <a:gd name="connsiteX2" fmla="*/ 1174950 w 1192380"/>
              <a:gd name="connsiteY2" fmla="*/ 477652 h 510993"/>
              <a:gd name="connsiteX3" fmla="*/ 973 w 1192380"/>
              <a:gd name="connsiteY3" fmla="*/ 508454 h 510993"/>
              <a:gd name="connsiteX4" fmla="*/ 2276 w 1192380"/>
              <a:gd name="connsiteY4" fmla="*/ 76 h 510993"/>
              <a:gd name="connsiteX0" fmla="*/ 2276 w 1186507"/>
              <a:gd name="connsiteY0" fmla="*/ 76 h 510993"/>
              <a:gd name="connsiteX1" fmla="*/ 1179583 w 1186507"/>
              <a:gd name="connsiteY1" fmla="*/ 97076 h 510993"/>
              <a:gd name="connsiteX2" fmla="*/ 1174950 w 1186507"/>
              <a:gd name="connsiteY2" fmla="*/ 477652 h 510993"/>
              <a:gd name="connsiteX3" fmla="*/ 973 w 1186507"/>
              <a:gd name="connsiteY3" fmla="*/ 508454 h 510993"/>
              <a:gd name="connsiteX4" fmla="*/ 2276 w 1186507"/>
              <a:gd name="connsiteY4" fmla="*/ 76 h 510993"/>
              <a:gd name="connsiteX0" fmla="*/ 2276 w 1186507"/>
              <a:gd name="connsiteY0" fmla="*/ 76 h 511397"/>
              <a:gd name="connsiteX1" fmla="*/ 1179583 w 1186507"/>
              <a:gd name="connsiteY1" fmla="*/ 97076 h 511397"/>
              <a:gd name="connsiteX2" fmla="*/ 1174950 w 1186507"/>
              <a:gd name="connsiteY2" fmla="*/ 477652 h 511397"/>
              <a:gd name="connsiteX3" fmla="*/ 973 w 1186507"/>
              <a:gd name="connsiteY3" fmla="*/ 508454 h 511397"/>
              <a:gd name="connsiteX4" fmla="*/ 2276 w 1186507"/>
              <a:gd name="connsiteY4" fmla="*/ 76 h 511397"/>
              <a:gd name="connsiteX0" fmla="*/ 2276 w 1190341"/>
              <a:gd name="connsiteY0" fmla="*/ 76 h 511397"/>
              <a:gd name="connsiteX1" fmla="*/ 1179583 w 1190341"/>
              <a:gd name="connsiteY1" fmla="*/ 97076 h 511397"/>
              <a:gd name="connsiteX2" fmla="*/ 1174950 w 1190341"/>
              <a:gd name="connsiteY2" fmla="*/ 477652 h 511397"/>
              <a:gd name="connsiteX3" fmla="*/ 973 w 1190341"/>
              <a:gd name="connsiteY3" fmla="*/ 508454 h 511397"/>
              <a:gd name="connsiteX4" fmla="*/ 2276 w 1190341"/>
              <a:gd name="connsiteY4" fmla="*/ 76 h 511397"/>
              <a:gd name="connsiteX0" fmla="*/ 2276 w 1179957"/>
              <a:gd name="connsiteY0" fmla="*/ 76 h 511397"/>
              <a:gd name="connsiteX1" fmla="*/ 1179583 w 1179957"/>
              <a:gd name="connsiteY1" fmla="*/ 97076 h 511397"/>
              <a:gd name="connsiteX2" fmla="*/ 1174950 w 1179957"/>
              <a:gd name="connsiteY2" fmla="*/ 477652 h 511397"/>
              <a:gd name="connsiteX3" fmla="*/ 973 w 1179957"/>
              <a:gd name="connsiteY3" fmla="*/ 508454 h 511397"/>
              <a:gd name="connsiteX4" fmla="*/ 2276 w 1179957"/>
              <a:gd name="connsiteY4" fmla="*/ 76 h 511397"/>
              <a:gd name="connsiteX0" fmla="*/ 5124 w 1179757"/>
              <a:gd name="connsiteY0" fmla="*/ 111 h 480952"/>
              <a:gd name="connsiteX1" fmla="*/ 1179383 w 1179757"/>
              <a:gd name="connsiteY1" fmla="*/ 66631 h 480952"/>
              <a:gd name="connsiteX2" fmla="*/ 1174750 w 1179757"/>
              <a:gd name="connsiteY2" fmla="*/ 447207 h 480952"/>
              <a:gd name="connsiteX3" fmla="*/ 773 w 1179757"/>
              <a:gd name="connsiteY3" fmla="*/ 478009 h 480952"/>
              <a:gd name="connsiteX4" fmla="*/ 5124 w 1179757"/>
              <a:gd name="connsiteY4" fmla="*/ 111 h 480952"/>
              <a:gd name="connsiteX0" fmla="*/ 5124 w 1179757"/>
              <a:gd name="connsiteY0" fmla="*/ 111 h 447207"/>
              <a:gd name="connsiteX1" fmla="*/ 1179383 w 1179757"/>
              <a:gd name="connsiteY1" fmla="*/ 66631 h 447207"/>
              <a:gd name="connsiteX2" fmla="*/ 1174750 w 1179757"/>
              <a:gd name="connsiteY2" fmla="*/ 447207 h 447207"/>
              <a:gd name="connsiteX3" fmla="*/ 773 w 1179757"/>
              <a:gd name="connsiteY3" fmla="*/ 407905 h 447207"/>
              <a:gd name="connsiteX4" fmla="*/ 5124 w 1179757"/>
              <a:gd name="connsiteY4" fmla="*/ 111 h 447207"/>
              <a:gd name="connsiteX0" fmla="*/ 5124 w 1191667"/>
              <a:gd name="connsiteY0" fmla="*/ 54 h 447150"/>
              <a:gd name="connsiteX1" fmla="*/ 1191575 w 1191667"/>
              <a:gd name="connsiteY1" fmla="*/ 139726 h 447150"/>
              <a:gd name="connsiteX2" fmla="*/ 1174750 w 1191667"/>
              <a:gd name="connsiteY2" fmla="*/ 447150 h 447150"/>
              <a:gd name="connsiteX3" fmla="*/ 773 w 1191667"/>
              <a:gd name="connsiteY3" fmla="*/ 407848 h 447150"/>
              <a:gd name="connsiteX4" fmla="*/ 5124 w 1191667"/>
              <a:gd name="connsiteY4" fmla="*/ 54 h 44715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592 w 1194897"/>
              <a:gd name="connsiteY0" fmla="*/ 54 h 416670"/>
              <a:gd name="connsiteX1" fmla="*/ 1192043 w 1194897"/>
              <a:gd name="connsiteY1" fmla="*/ 139726 h 416670"/>
              <a:gd name="connsiteX2" fmla="*/ 1193506 w 1194897"/>
              <a:gd name="connsiteY2" fmla="*/ 416670 h 416670"/>
              <a:gd name="connsiteX3" fmla="*/ 1241 w 1194897"/>
              <a:gd name="connsiteY3" fmla="*/ 407848 h 416670"/>
              <a:gd name="connsiteX4" fmla="*/ 5592 w 1194897"/>
              <a:gd name="connsiteY4" fmla="*/ 54 h 416670"/>
              <a:gd name="connsiteX0" fmla="*/ 4351 w 1193656"/>
              <a:gd name="connsiteY0" fmla="*/ 54 h 416670"/>
              <a:gd name="connsiteX1" fmla="*/ 1190802 w 1193656"/>
              <a:gd name="connsiteY1" fmla="*/ 139726 h 416670"/>
              <a:gd name="connsiteX2" fmla="*/ 1192265 w 1193656"/>
              <a:gd name="connsiteY2" fmla="*/ 416670 h 416670"/>
              <a:gd name="connsiteX3" fmla="*/ 0 w 1193656"/>
              <a:gd name="connsiteY3" fmla="*/ 407848 h 416670"/>
              <a:gd name="connsiteX4" fmla="*/ 4351 w 1193656"/>
              <a:gd name="connsiteY4" fmla="*/ 54 h 416670"/>
              <a:gd name="connsiteX0" fmla="*/ 4351 w 1197272"/>
              <a:gd name="connsiteY0" fmla="*/ 48 h 416664"/>
              <a:gd name="connsiteX1" fmla="*/ 1196898 w 1197272"/>
              <a:gd name="connsiteY1" fmla="*/ 161056 h 416664"/>
              <a:gd name="connsiteX2" fmla="*/ 1192265 w 1197272"/>
              <a:gd name="connsiteY2" fmla="*/ 416664 h 416664"/>
              <a:gd name="connsiteX3" fmla="*/ 0 w 1197272"/>
              <a:gd name="connsiteY3" fmla="*/ 407842 h 416664"/>
              <a:gd name="connsiteX4" fmla="*/ 4351 w 1197272"/>
              <a:gd name="connsiteY4" fmla="*/ 48 h 416664"/>
              <a:gd name="connsiteX0" fmla="*/ 339 w 1193260"/>
              <a:gd name="connsiteY0" fmla="*/ 48 h 416664"/>
              <a:gd name="connsiteX1" fmla="*/ 1192886 w 1193260"/>
              <a:gd name="connsiteY1" fmla="*/ 161056 h 416664"/>
              <a:gd name="connsiteX2" fmla="*/ 1188253 w 1193260"/>
              <a:gd name="connsiteY2" fmla="*/ 416664 h 416664"/>
              <a:gd name="connsiteX3" fmla="*/ 2084 w 1193260"/>
              <a:gd name="connsiteY3" fmla="*/ 395650 h 416664"/>
              <a:gd name="connsiteX4" fmla="*/ 339 w 1193260"/>
              <a:gd name="connsiteY4" fmla="*/ 48 h 416664"/>
              <a:gd name="connsiteX0" fmla="*/ 339 w 1199968"/>
              <a:gd name="connsiteY0" fmla="*/ 48 h 1018963"/>
              <a:gd name="connsiteX1" fmla="*/ 1192886 w 1199968"/>
              <a:gd name="connsiteY1" fmla="*/ 161056 h 1018963"/>
              <a:gd name="connsiteX2" fmla="*/ 1199204 w 1199968"/>
              <a:gd name="connsiteY2" fmla="*/ 1018963 h 1018963"/>
              <a:gd name="connsiteX3" fmla="*/ 2084 w 1199968"/>
              <a:gd name="connsiteY3" fmla="*/ 395650 h 1018963"/>
              <a:gd name="connsiteX4" fmla="*/ 339 w 1199968"/>
              <a:gd name="connsiteY4" fmla="*/ 48 h 1018963"/>
              <a:gd name="connsiteX0" fmla="*/ 339 w 1200752"/>
              <a:gd name="connsiteY0" fmla="*/ 14 h 1018929"/>
              <a:gd name="connsiteX1" fmla="*/ 1198362 w 1200752"/>
              <a:gd name="connsiteY1" fmla="*/ 585369 h 1018929"/>
              <a:gd name="connsiteX2" fmla="*/ 1199204 w 1200752"/>
              <a:gd name="connsiteY2" fmla="*/ 1018929 h 1018929"/>
              <a:gd name="connsiteX3" fmla="*/ 2084 w 1200752"/>
              <a:gd name="connsiteY3" fmla="*/ 395616 h 1018929"/>
              <a:gd name="connsiteX4" fmla="*/ 339 w 1200752"/>
              <a:gd name="connsiteY4" fmla="*/ 14 h 1018929"/>
              <a:gd name="connsiteX0" fmla="*/ 339 w 1200752"/>
              <a:gd name="connsiteY0" fmla="*/ 14 h 1018929"/>
              <a:gd name="connsiteX1" fmla="*/ 1198362 w 1200752"/>
              <a:gd name="connsiteY1" fmla="*/ 585369 h 1018929"/>
              <a:gd name="connsiteX2" fmla="*/ 1199204 w 1200752"/>
              <a:gd name="connsiteY2" fmla="*/ 1018929 h 1018929"/>
              <a:gd name="connsiteX3" fmla="*/ 2084 w 1200752"/>
              <a:gd name="connsiteY3" fmla="*/ 395616 h 1018929"/>
              <a:gd name="connsiteX4" fmla="*/ 339 w 1200752"/>
              <a:gd name="connsiteY4" fmla="*/ 14 h 1018929"/>
              <a:gd name="connsiteX0" fmla="*/ 339 w 1200752"/>
              <a:gd name="connsiteY0" fmla="*/ 14 h 1018929"/>
              <a:gd name="connsiteX1" fmla="*/ 1198362 w 1200752"/>
              <a:gd name="connsiteY1" fmla="*/ 585369 h 1018929"/>
              <a:gd name="connsiteX2" fmla="*/ 1199204 w 1200752"/>
              <a:gd name="connsiteY2" fmla="*/ 1018929 h 1018929"/>
              <a:gd name="connsiteX3" fmla="*/ 2084 w 1200752"/>
              <a:gd name="connsiteY3" fmla="*/ 395616 h 1018929"/>
              <a:gd name="connsiteX4" fmla="*/ 339 w 1200752"/>
              <a:gd name="connsiteY4" fmla="*/ 14 h 101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752" h="1018929">
                <a:moveTo>
                  <a:pt x="339" y="14"/>
                </a:moveTo>
                <a:cubicBezTo>
                  <a:pt x="334885" y="-3200"/>
                  <a:pt x="855038" y="583815"/>
                  <a:pt x="1198362" y="585369"/>
                </a:cubicBezTo>
                <a:cubicBezTo>
                  <a:pt x="1199767" y="714996"/>
                  <a:pt x="1202472" y="902416"/>
                  <a:pt x="1199204" y="1018929"/>
                </a:cubicBezTo>
                <a:cubicBezTo>
                  <a:pt x="890509" y="1008274"/>
                  <a:pt x="299828" y="409009"/>
                  <a:pt x="2084" y="395616"/>
                </a:cubicBezTo>
                <a:cubicBezTo>
                  <a:pt x="4237" y="223949"/>
                  <a:pt x="-1401" y="126060"/>
                  <a:pt x="339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1113603" y="3117847"/>
            <a:ext cx="1210193" cy="3151605"/>
          </a:xfrm>
          <a:custGeom>
            <a:avLst/>
            <a:gdLst>
              <a:gd name="connsiteX0" fmla="*/ 428944 w 2087129"/>
              <a:gd name="connsiteY0" fmla="*/ 172128 h 2036928"/>
              <a:gd name="connsiteX1" fmla="*/ 1974872 w 2087129"/>
              <a:gd name="connsiteY1" fmla="*/ 237912 h 2036928"/>
              <a:gd name="connsiteX2" fmla="*/ 1757784 w 2087129"/>
              <a:gd name="connsiteY2" fmla="*/ 1875938 h 2036928"/>
              <a:gd name="connsiteX3" fmla="*/ 86866 w 2087129"/>
              <a:gd name="connsiteY3" fmla="*/ 1783840 h 2036928"/>
              <a:gd name="connsiteX4" fmla="*/ 428944 w 2087129"/>
              <a:gd name="connsiteY4" fmla="*/ 172128 h 2036928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167742"/>
              <a:gd name="connsiteY0" fmla="*/ 135137 h 2124996"/>
              <a:gd name="connsiteX1" fmla="*/ 2040397 w 2167742"/>
              <a:gd name="connsiteY1" fmla="*/ 319333 h 2124996"/>
              <a:gd name="connsiteX2" fmla="*/ 1823309 w 2167742"/>
              <a:gd name="connsiteY2" fmla="*/ 1957359 h 2124996"/>
              <a:gd name="connsiteX3" fmla="*/ 152391 w 2167742"/>
              <a:gd name="connsiteY3" fmla="*/ 1865261 h 2124996"/>
              <a:gd name="connsiteX4" fmla="*/ 290539 w 2167742"/>
              <a:gd name="connsiteY4" fmla="*/ 135137 h 2124996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2085724"/>
              <a:gd name="connsiteY0" fmla="*/ 197359 h 2187218"/>
              <a:gd name="connsiteX1" fmla="*/ 1915407 w 2085724"/>
              <a:gd name="connsiteY1" fmla="*/ 223673 h 2187218"/>
              <a:gd name="connsiteX2" fmla="*/ 1823309 w 2085724"/>
              <a:gd name="connsiteY2" fmla="*/ 2019581 h 2187218"/>
              <a:gd name="connsiteX3" fmla="*/ 152391 w 2085724"/>
              <a:gd name="connsiteY3" fmla="*/ 1927483 h 2187218"/>
              <a:gd name="connsiteX4" fmla="*/ 290539 w 2085724"/>
              <a:gd name="connsiteY4" fmla="*/ 197359 h 2187218"/>
              <a:gd name="connsiteX0" fmla="*/ 290539 w 1999610"/>
              <a:gd name="connsiteY0" fmla="*/ 197359 h 2187218"/>
              <a:gd name="connsiteX1" fmla="*/ 1915407 w 1999610"/>
              <a:gd name="connsiteY1" fmla="*/ 223673 h 2187218"/>
              <a:gd name="connsiteX2" fmla="*/ 1823309 w 1999610"/>
              <a:gd name="connsiteY2" fmla="*/ 2019581 h 2187218"/>
              <a:gd name="connsiteX3" fmla="*/ 152391 w 1999610"/>
              <a:gd name="connsiteY3" fmla="*/ 1927483 h 2187218"/>
              <a:gd name="connsiteX4" fmla="*/ 290539 w 199961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228879 w 1937950"/>
              <a:gd name="connsiteY0" fmla="*/ 197359 h 2187218"/>
              <a:gd name="connsiteX1" fmla="*/ 1853747 w 1937950"/>
              <a:gd name="connsiteY1" fmla="*/ 223673 h 2187218"/>
              <a:gd name="connsiteX2" fmla="*/ 1761649 w 1937950"/>
              <a:gd name="connsiteY2" fmla="*/ 2019581 h 2187218"/>
              <a:gd name="connsiteX3" fmla="*/ 90731 w 1937950"/>
              <a:gd name="connsiteY3" fmla="*/ 1927483 h 2187218"/>
              <a:gd name="connsiteX4" fmla="*/ 228879 w 1937950"/>
              <a:gd name="connsiteY4" fmla="*/ 197359 h 2187218"/>
              <a:gd name="connsiteX0" fmla="*/ 138148 w 1847219"/>
              <a:gd name="connsiteY0" fmla="*/ 197359 h 2187218"/>
              <a:gd name="connsiteX1" fmla="*/ 1763016 w 1847219"/>
              <a:gd name="connsiteY1" fmla="*/ 223673 h 2187218"/>
              <a:gd name="connsiteX2" fmla="*/ 1670918 w 1847219"/>
              <a:gd name="connsiteY2" fmla="*/ 2019581 h 2187218"/>
              <a:gd name="connsiteX3" fmla="*/ 0 w 1847219"/>
              <a:gd name="connsiteY3" fmla="*/ 1927483 h 2187218"/>
              <a:gd name="connsiteX4" fmla="*/ 138148 w 1847219"/>
              <a:gd name="connsiteY4" fmla="*/ 197359 h 2187218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847219"/>
              <a:gd name="connsiteY0" fmla="*/ 197359 h 2115514"/>
              <a:gd name="connsiteX1" fmla="*/ 1763016 w 1847219"/>
              <a:gd name="connsiteY1" fmla="*/ 223673 h 2115514"/>
              <a:gd name="connsiteX2" fmla="*/ 1670918 w 1847219"/>
              <a:gd name="connsiteY2" fmla="*/ 2019581 h 2115514"/>
              <a:gd name="connsiteX3" fmla="*/ 0 w 1847219"/>
              <a:gd name="connsiteY3" fmla="*/ 1927483 h 2115514"/>
              <a:gd name="connsiteX4" fmla="*/ 138148 w 1847219"/>
              <a:gd name="connsiteY4" fmla="*/ 197359 h 2115514"/>
              <a:gd name="connsiteX0" fmla="*/ 138148 w 1784759"/>
              <a:gd name="connsiteY0" fmla="*/ 197359 h 2115514"/>
              <a:gd name="connsiteX1" fmla="*/ 1763016 w 1784759"/>
              <a:gd name="connsiteY1" fmla="*/ 223673 h 2115514"/>
              <a:gd name="connsiteX2" fmla="*/ 1670918 w 1784759"/>
              <a:gd name="connsiteY2" fmla="*/ 2019581 h 2115514"/>
              <a:gd name="connsiteX3" fmla="*/ 0 w 1784759"/>
              <a:gd name="connsiteY3" fmla="*/ 1927483 h 2115514"/>
              <a:gd name="connsiteX4" fmla="*/ 138148 w 1784759"/>
              <a:gd name="connsiteY4" fmla="*/ 197359 h 2115514"/>
              <a:gd name="connsiteX0" fmla="*/ 138148 w 1784759"/>
              <a:gd name="connsiteY0" fmla="*/ 197359 h 2019581"/>
              <a:gd name="connsiteX1" fmla="*/ 1763016 w 1784759"/>
              <a:gd name="connsiteY1" fmla="*/ 223673 h 2019581"/>
              <a:gd name="connsiteX2" fmla="*/ 1670918 w 1784759"/>
              <a:gd name="connsiteY2" fmla="*/ 2019581 h 2019581"/>
              <a:gd name="connsiteX3" fmla="*/ 0 w 1784759"/>
              <a:gd name="connsiteY3" fmla="*/ 1927483 h 2019581"/>
              <a:gd name="connsiteX4" fmla="*/ 138148 w 1784759"/>
              <a:gd name="connsiteY4" fmla="*/ 197359 h 2019581"/>
              <a:gd name="connsiteX0" fmla="*/ 138148 w 1766903"/>
              <a:gd name="connsiteY0" fmla="*/ 197359 h 2019581"/>
              <a:gd name="connsiteX1" fmla="*/ 1763016 w 1766903"/>
              <a:gd name="connsiteY1" fmla="*/ 223673 h 2019581"/>
              <a:gd name="connsiteX2" fmla="*/ 1670918 w 1766903"/>
              <a:gd name="connsiteY2" fmla="*/ 2019581 h 2019581"/>
              <a:gd name="connsiteX3" fmla="*/ 0 w 1766903"/>
              <a:gd name="connsiteY3" fmla="*/ 1927483 h 2019581"/>
              <a:gd name="connsiteX4" fmla="*/ 138148 w 1766903"/>
              <a:gd name="connsiteY4" fmla="*/ 197359 h 2019581"/>
              <a:gd name="connsiteX0" fmla="*/ 2053 w 2038670"/>
              <a:gd name="connsiteY0" fmla="*/ 69494 h 2431147"/>
              <a:gd name="connsiteX1" fmla="*/ 2034783 w 2038670"/>
              <a:gd name="connsiteY1" fmla="*/ 635239 h 2431147"/>
              <a:gd name="connsiteX2" fmla="*/ 1942685 w 2038670"/>
              <a:gd name="connsiteY2" fmla="*/ 2431147 h 2431147"/>
              <a:gd name="connsiteX3" fmla="*/ 271767 w 2038670"/>
              <a:gd name="connsiteY3" fmla="*/ 2339049 h 2431147"/>
              <a:gd name="connsiteX4" fmla="*/ 2053 w 2038670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69714 w 2036617"/>
              <a:gd name="connsiteY3" fmla="*/ 2339049 h 2431147"/>
              <a:gd name="connsiteX4" fmla="*/ 0 w 2036617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39472 w 2076089"/>
              <a:gd name="connsiteY0" fmla="*/ 69494 h 2431147"/>
              <a:gd name="connsiteX1" fmla="*/ 2072202 w 2076089"/>
              <a:gd name="connsiteY1" fmla="*/ 635239 h 2431147"/>
              <a:gd name="connsiteX2" fmla="*/ 1980104 w 2076089"/>
              <a:gd name="connsiteY2" fmla="*/ 2431147 h 2431147"/>
              <a:gd name="connsiteX3" fmla="*/ 0 w 2076089"/>
              <a:gd name="connsiteY3" fmla="*/ 556298 h 2431147"/>
              <a:gd name="connsiteX4" fmla="*/ 39472 w 2076089"/>
              <a:gd name="connsiteY4" fmla="*/ 69494 h 2431147"/>
              <a:gd name="connsiteX0" fmla="*/ 41538 w 2078155"/>
              <a:gd name="connsiteY0" fmla="*/ 69494 h 2431147"/>
              <a:gd name="connsiteX1" fmla="*/ 2074268 w 2078155"/>
              <a:gd name="connsiteY1" fmla="*/ 635239 h 2431147"/>
              <a:gd name="connsiteX2" fmla="*/ 1982170 w 2078155"/>
              <a:gd name="connsiteY2" fmla="*/ 2431147 h 2431147"/>
              <a:gd name="connsiteX3" fmla="*/ 2066 w 2078155"/>
              <a:gd name="connsiteY3" fmla="*/ 556298 h 2431147"/>
              <a:gd name="connsiteX4" fmla="*/ 41538 w 2078155"/>
              <a:gd name="connsiteY4" fmla="*/ 69494 h 2431147"/>
              <a:gd name="connsiteX0" fmla="*/ 41449 w 2078066"/>
              <a:gd name="connsiteY0" fmla="*/ 69494 h 2431147"/>
              <a:gd name="connsiteX1" fmla="*/ 2074179 w 2078066"/>
              <a:gd name="connsiteY1" fmla="*/ 635239 h 2431147"/>
              <a:gd name="connsiteX2" fmla="*/ 1982081 w 2078066"/>
              <a:gd name="connsiteY2" fmla="*/ 2431147 h 2431147"/>
              <a:gd name="connsiteX3" fmla="*/ 1977 w 2078066"/>
              <a:gd name="connsiteY3" fmla="*/ 556298 h 2431147"/>
              <a:gd name="connsiteX4" fmla="*/ 41449 w 2078066"/>
              <a:gd name="connsiteY4" fmla="*/ 69494 h 2431147"/>
              <a:gd name="connsiteX0" fmla="*/ 0 w 2036617"/>
              <a:gd name="connsiteY0" fmla="*/ 69494 h 2431147"/>
              <a:gd name="connsiteX1" fmla="*/ 2032730 w 2036617"/>
              <a:gd name="connsiteY1" fmla="*/ 635239 h 2431147"/>
              <a:gd name="connsiteX2" fmla="*/ 1940632 w 2036617"/>
              <a:gd name="connsiteY2" fmla="*/ 2431147 h 2431147"/>
              <a:gd name="connsiteX3" fmla="*/ 25250 w 2036617"/>
              <a:gd name="connsiteY3" fmla="*/ 556298 h 2431147"/>
              <a:gd name="connsiteX4" fmla="*/ 0 w 2036617"/>
              <a:gd name="connsiteY4" fmla="*/ 69494 h 2431147"/>
              <a:gd name="connsiteX0" fmla="*/ 8423 w 2045040"/>
              <a:gd name="connsiteY0" fmla="*/ 69494 h 2431147"/>
              <a:gd name="connsiteX1" fmla="*/ 2041153 w 2045040"/>
              <a:gd name="connsiteY1" fmla="*/ 635239 h 2431147"/>
              <a:gd name="connsiteX2" fmla="*/ 1949055 w 2045040"/>
              <a:gd name="connsiteY2" fmla="*/ 2431147 h 2431147"/>
              <a:gd name="connsiteX3" fmla="*/ 3801 w 2045040"/>
              <a:gd name="connsiteY3" fmla="*/ 549660 h 2431147"/>
              <a:gd name="connsiteX4" fmla="*/ 8423 w 2045040"/>
              <a:gd name="connsiteY4" fmla="*/ 69494 h 2431147"/>
              <a:gd name="connsiteX0" fmla="*/ 5156 w 2041773"/>
              <a:gd name="connsiteY0" fmla="*/ 69494 h 2431147"/>
              <a:gd name="connsiteX1" fmla="*/ 2037886 w 2041773"/>
              <a:gd name="connsiteY1" fmla="*/ 635239 h 2431147"/>
              <a:gd name="connsiteX2" fmla="*/ 1945788 w 2041773"/>
              <a:gd name="connsiteY2" fmla="*/ 2431147 h 2431147"/>
              <a:gd name="connsiteX3" fmla="*/ 534 w 2041773"/>
              <a:gd name="connsiteY3" fmla="*/ 549660 h 2431147"/>
              <a:gd name="connsiteX4" fmla="*/ 5156 w 2041773"/>
              <a:gd name="connsiteY4" fmla="*/ 69494 h 2431147"/>
              <a:gd name="connsiteX0" fmla="*/ 1934 w 2041870"/>
              <a:gd name="connsiteY0" fmla="*/ 66958 h 2456823"/>
              <a:gd name="connsiteX1" fmla="*/ 2037983 w 2041870"/>
              <a:gd name="connsiteY1" fmla="*/ 660915 h 2456823"/>
              <a:gd name="connsiteX2" fmla="*/ 1945885 w 2041870"/>
              <a:gd name="connsiteY2" fmla="*/ 2456823 h 2456823"/>
              <a:gd name="connsiteX3" fmla="*/ 631 w 2041870"/>
              <a:gd name="connsiteY3" fmla="*/ 575336 h 2456823"/>
              <a:gd name="connsiteX4" fmla="*/ 1934 w 2041870"/>
              <a:gd name="connsiteY4" fmla="*/ 66958 h 2456823"/>
              <a:gd name="connsiteX0" fmla="*/ 2276 w 2042212"/>
              <a:gd name="connsiteY0" fmla="*/ 66958 h 2456823"/>
              <a:gd name="connsiteX1" fmla="*/ 2038325 w 2042212"/>
              <a:gd name="connsiteY1" fmla="*/ 660915 h 2456823"/>
              <a:gd name="connsiteX2" fmla="*/ 1946227 w 2042212"/>
              <a:gd name="connsiteY2" fmla="*/ 2456823 h 2456823"/>
              <a:gd name="connsiteX3" fmla="*/ 973 w 2042212"/>
              <a:gd name="connsiteY3" fmla="*/ 575336 h 2456823"/>
              <a:gd name="connsiteX4" fmla="*/ 2276 w 2042212"/>
              <a:gd name="connsiteY4" fmla="*/ 66958 h 2456823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2042212"/>
              <a:gd name="connsiteY0" fmla="*/ 27 h 2389892"/>
              <a:gd name="connsiteX1" fmla="*/ 2038325 w 2042212"/>
              <a:gd name="connsiteY1" fmla="*/ 593984 h 2389892"/>
              <a:gd name="connsiteX2" fmla="*/ 1946227 w 2042212"/>
              <a:gd name="connsiteY2" fmla="*/ 2389892 h 2389892"/>
              <a:gd name="connsiteX3" fmla="*/ 973 w 2042212"/>
              <a:gd name="connsiteY3" fmla="*/ 508405 h 2389892"/>
              <a:gd name="connsiteX4" fmla="*/ 2276 w 2042212"/>
              <a:gd name="connsiteY4" fmla="*/ 27 h 2389892"/>
              <a:gd name="connsiteX0" fmla="*/ 2276 w 1946400"/>
              <a:gd name="connsiteY0" fmla="*/ 29462 h 2419327"/>
              <a:gd name="connsiteX1" fmla="*/ 1310780 w 1946400"/>
              <a:gd name="connsiteY1" fmla="*/ 201999 h 2419327"/>
              <a:gd name="connsiteX2" fmla="*/ 1946227 w 1946400"/>
              <a:gd name="connsiteY2" fmla="*/ 2419327 h 2419327"/>
              <a:gd name="connsiteX3" fmla="*/ 973 w 1946400"/>
              <a:gd name="connsiteY3" fmla="*/ 537840 h 2419327"/>
              <a:gd name="connsiteX4" fmla="*/ 2276 w 1946400"/>
              <a:gd name="connsiteY4" fmla="*/ 29462 h 2419327"/>
              <a:gd name="connsiteX0" fmla="*/ 2276 w 1946400"/>
              <a:gd name="connsiteY0" fmla="*/ 44 h 2389909"/>
              <a:gd name="connsiteX1" fmla="*/ 1310780 w 1946400"/>
              <a:gd name="connsiteY1" fmla="*/ 172581 h 2389909"/>
              <a:gd name="connsiteX2" fmla="*/ 1946227 w 1946400"/>
              <a:gd name="connsiteY2" fmla="*/ 2389909 h 2389909"/>
              <a:gd name="connsiteX3" fmla="*/ 973 w 1946400"/>
              <a:gd name="connsiteY3" fmla="*/ 508422 h 2389909"/>
              <a:gd name="connsiteX4" fmla="*/ 2276 w 1946400"/>
              <a:gd name="connsiteY4" fmla="*/ 44 h 2389909"/>
              <a:gd name="connsiteX0" fmla="*/ 2276 w 1946370"/>
              <a:gd name="connsiteY0" fmla="*/ 76 h 2389941"/>
              <a:gd name="connsiteX1" fmla="*/ 1179583 w 1946370"/>
              <a:gd name="connsiteY1" fmla="*/ 97076 h 2389941"/>
              <a:gd name="connsiteX2" fmla="*/ 1946227 w 1946370"/>
              <a:gd name="connsiteY2" fmla="*/ 2389941 h 2389941"/>
              <a:gd name="connsiteX3" fmla="*/ 973 w 1946370"/>
              <a:gd name="connsiteY3" fmla="*/ 508454 h 2389941"/>
              <a:gd name="connsiteX4" fmla="*/ 2276 w 1946370"/>
              <a:gd name="connsiteY4" fmla="*/ 76 h 2389941"/>
              <a:gd name="connsiteX0" fmla="*/ 2276 w 1192380"/>
              <a:gd name="connsiteY0" fmla="*/ 76 h 510993"/>
              <a:gd name="connsiteX1" fmla="*/ 1179583 w 1192380"/>
              <a:gd name="connsiteY1" fmla="*/ 97076 h 510993"/>
              <a:gd name="connsiteX2" fmla="*/ 1174950 w 1192380"/>
              <a:gd name="connsiteY2" fmla="*/ 477652 h 510993"/>
              <a:gd name="connsiteX3" fmla="*/ 973 w 1192380"/>
              <a:gd name="connsiteY3" fmla="*/ 508454 h 510993"/>
              <a:gd name="connsiteX4" fmla="*/ 2276 w 1192380"/>
              <a:gd name="connsiteY4" fmla="*/ 76 h 510993"/>
              <a:gd name="connsiteX0" fmla="*/ 2276 w 1186507"/>
              <a:gd name="connsiteY0" fmla="*/ 76 h 510993"/>
              <a:gd name="connsiteX1" fmla="*/ 1179583 w 1186507"/>
              <a:gd name="connsiteY1" fmla="*/ 97076 h 510993"/>
              <a:gd name="connsiteX2" fmla="*/ 1174950 w 1186507"/>
              <a:gd name="connsiteY2" fmla="*/ 477652 h 510993"/>
              <a:gd name="connsiteX3" fmla="*/ 973 w 1186507"/>
              <a:gd name="connsiteY3" fmla="*/ 508454 h 510993"/>
              <a:gd name="connsiteX4" fmla="*/ 2276 w 1186507"/>
              <a:gd name="connsiteY4" fmla="*/ 76 h 510993"/>
              <a:gd name="connsiteX0" fmla="*/ 2276 w 1186507"/>
              <a:gd name="connsiteY0" fmla="*/ 76 h 511397"/>
              <a:gd name="connsiteX1" fmla="*/ 1179583 w 1186507"/>
              <a:gd name="connsiteY1" fmla="*/ 97076 h 511397"/>
              <a:gd name="connsiteX2" fmla="*/ 1174950 w 1186507"/>
              <a:gd name="connsiteY2" fmla="*/ 477652 h 511397"/>
              <a:gd name="connsiteX3" fmla="*/ 973 w 1186507"/>
              <a:gd name="connsiteY3" fmla="*/ 508454 h 511397"/>
              <a:gd name="connsiteX4" fmla="*/ 2276 w 1186507"/>
              <a:gd name="connsiteY4" fmla="*/ 76 h 511397"/>
              <a:gd name="connsiteX0" fmla="*/ 2276 w 1190341"/>
              <a:gd name="connsiteY0" fmla="*/ 76 h 511397"/>
              <a:gd name="connsiteX1" fmla="*/ 1179583 w 1190341"/>
              <a:gd name="connsiteY1" fmla="*/ 97076 h 511397"/>
              <a:gd name="connsiteX2" fmla="*/ 1174950 w 1190341"/>
              <a:gd name="connsiteY2" fmla="*/ 477652 h 511397"/>
              <a:gd name="connsiteX3" fmla="*/ 973 w 1190341"/>
              <a:gd name="connsiteY3" fmla="*/ 508454 h 511397"/>
              <a:gd name="connsiteX4" fmla="*/ 2276 w 1190341"/>
              <a:gd name="connsiteY4" fmla="*/ 76 h 511397"/>
              <a:gd name="connsiteX0" fmla="*/ 2276 w 1179957"/>
              <a:gd name="connsiteY0" fmla="*/ 76 h 511397"/>
              <a:gd name="connsiteX1" fmla="*/ 1179583 w 1179957"/>
              <a:gd name="connsiteY1" fmla="*/ 97076 h 511397"/>
              <a:gd name="connsiteX2" fmla="*/ 1174950 w 1179957"/>
              <a:gd name="connsiteY2" fmla="*/ 477652 h 511397"/>
              <a:gd name="connsiteX3" fmla="*/ 973 w 1179957"/>
              <a:gd name="connsiteY3" fmla="*/ 508454 h 511397"/>
              <a:gd name="connsiteX4" fmla="*/ 2276 w 1179957"/>
              <a:gd name="connsiteY4" fmla="*/ 76 h 511397"/>
              <a:gd name="connsiteX0" fmla="*/ 5124 w 1179757"/>
              <a:gd name="connsiteY0" fmla="*/ 111 h 480952"/>
              <a:gd name="connsiteX1" fmla="*/ 1179383 w 1179757"/>
              <a:gd name="connsiteY1" fmla="*/ 66631 h 480952"/>
              <a:gd name="connsiteX2" fmla="*/ 1174750 w 1179757"/>
              <a:gd name="connsiteY2" fmla="*/ 447207 h 480952"/>
              <a:gd name="connsiteX3" fmla="*/ 773 w 1179757"/>
              <a:gd name="connsiteY3" fmla="*/ 478009 h 480952"/>
              <a:gd name="connsiteX4" fmla="*/ 5124 w 1179757"/>
              <a:gd name="connsiteY4" fmla="*/ 111 h 480952"/>
              <a:gd name="connsiteX0" fmla="*/ 5124 w 1179757"/>
              <a:gd name="connsiteY0" fmla="*/ 111 h 447207"/>
              <a:gd name="connsiteX1" fmla="*/ 1179383 w 1179757"/>
              <a:gd name="connsiteY1" fmla="*/ 66631 h 447207"/>
              <a:gd name="connsiteX2" fmla="*/ 1174750 w 1179757"/>
              <a:gd name="connsiteY2" fmla="*/ 447207 h 447207"/>
              <a:gd name="connsiteX3" fmla="*/ 773 w 1179757"/>
              <a:gd name="connsiteY3" fmla="*/ 407905 h 447207"/>
              <a:gd name="connsiteX4" fmla="*/ 5124 w 1179757"/>
              <a:gd name="connsiteY4" fmla="*/ 111 h 447207"/>
              <a:gd name="connsiteX0" fmla="*/ 5124 w 1191667"/>
              <a:gd name="connsiteY0" fmla="*/ 54 h 447150"/>
              <a:gd name="connsiteX1" fmla="*/ 1191575 w 1191667"/>
              <a:gd name="connsiteY1" fmla="*/ 139726 h 447150"/>
              <a:gd name="connsiteX2" fmla="*/ 1174750 w 1191667"/>
              <a:gd name="connsiteY2" fmla="*/ 447150 h 447150"/>
              <a:gd name="connsiteX3" fmla="*/ 773 w 1191667"/>
              <a:gd name="connsiteY3" fmla="*/ 407848 h 447150"/>
              <a:gd name="connsiteX4" fmla="*/ 5124 w 1191667"/>
              <a:gd name="connsiteY4" fmla="*/ 54 h 44715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124 w 1194429"/>
              <a:gd name="connsiteY0" fmla="*/ 54 h 416670"/>
              <a:gd name="connsiteX1" fmla="*/ 1191575 w 1194429"/>
              <a:gd name="connsiteY1" fmla="*/ 139726 h 416670"/>
              <a:gd name="connsiteX2" fmla="*/ 1193038 w 1194429"/>
              <a:gd name="connsiteY2" fmla="*/ 416670 h 416670"/>
              <a:gd name="connsiteX3" fmla="*/ 773 w 1194429"/>
              <a:gd name="connsiteY3" fmla="*/ 407848 h 416670"/>
              <a:gd name="connsiteX4" fmla="*/ 5124 w 1194429"/>
              <a:gd name="connsiteY4" fmla="*/ 54 h 416670"/>
              <a:gd name="connsiteX0" fmla="*/ 5592 w 1194897"/>
              <a:gd name="connsiteY0" fmla="*/ 54 h 416670"/>
              <a:gd name="connsiteX1" fmla="*/ 1192043 w 1194897"/>
              <a:gd name="connsiteY1" fmla="*/ 139726 h 416670"/>
              <a:gd name="connsiteX2" fmla="*/ 1193506 w 1194897"/>
              <a:gd name="connsiteY2" fmla="*/ 416670 h 416670"/>
              <a:gd name="connsiteX3" fmla="*/ 1241 w 1194897"/>
              <a:gd name="connsiteY3" fmla="*/ 407848 h 416670"/>
              <a:gd name="connsiteX4" fmla="*/ 5592 w 1194897"/>
              <a:gd name="connsiteY4" fmla="*/ 54 h 416670"/>
              <a:gd name="connsiteX0" fmla="*/ 4351 w 1193656"/>
              <a:gd name="connsiteY0" fmla="*/ 54 h 416670"/>
              <a:gd name="connsiteX1" fmla="*/ 1190802 w 1193656"/>
              <a:gd name="connsiteY1" fmla="*/ 139726 h 416670"/>
              <a:gd name="connsiteX2" fmla="*/ 1192265 w 1193656"/>
              <a:gd name="connsiteY2" fmla="*/ 416670 h 416670"/>
              <a:gd name="connsiteX3" fmla="*/ 0 w 1193656"/>
              <a:gd name="connsiteY3" fmla="*/ 407848 h 416670"/>
              <a:gd name="connsiteX4" fmla="*/ 4351 w 1193656"/>
              <a:gd name="connsiteY4" fmla="*/ 54 h 416670"/>
              <a:gd name="connsiteX0" fmla="*/ 4351 w 1197272"/>
              <a:gd name="connsiteY0" fmla="*/ 48 h 416664"/>
              <a:gd name="connsiteX1" fmla="*/ 1196898 w 1197272"/>
              <a:gd name="connsiteY1" fmla="*/ 161056 h 416664"/>
              <a:gd name="connsiteX2" fmla="*/ 1192265 w 1197272"/>
              <a:gd name="connsiteY2" fmla="*/ 416664 h 416664"/>
              <a:gd name="connsiteX3" fmla="*/ 0 w 1197272"/>
              <a:gd name="connsiteY3" fmla="*/ 407842 h 416664"/>
              <a:gd name="connsiteX4" fmla="*/ 4351 w 1197272"/>
              <a:gd name="connsiteY4" fmla="*/ 48 h 416664"/>
              <a:gd name="connsiteX0" fmla="*/ 339 w 1193260"/>
              <a:gd name="connsiteY0" fmla="*/ 48 h 416664"/>
              <a:gd name="connsiteX1" fmla="*/ 1192886 w 1193260"/>
              <a:gd name="connsiteY1" fmla="*/ 161056 h 416664"/>
              <a:gd name="connsiteX2" fmla="*/ 1188253 w 1193260"/>
              <a:gd name="connsiteY2" fmla="*/ 416664 h 416664"/>
              <a:gd name="connsiteX3" fmla="*/ 2084 w 1193260"/>
              <a:gd name="connsiteY3" fmla="*/ 395650 h 416664"/>
              <a:gd name="connsiteX4" fmla="*/ 339 w 1193260"/>
              <a:gd name="connsiteY4" fmla="*/ 48 h 416664"/>
              <a:gd name="connsiteX0" fmla="*/ 339 w 1193260"/>
              <a:gd name="connsiteY0" fmla="*/ 48 h 891178"/>
              <a:gd name="connsiteX1" fmla="*/ 1192886 w 1193260"/>
              <a:gd name="connsiteY1" fmla="*/ 161056 h 891178"/>
              <a:gd name="connsiteX2" fmla="*/ 1188253 w 1193260"/>
              <a:gd name="connsiteY2" fmla="*/ 416664 h 891178"/>
              <a:gd name="connsiteX3" fmla="*/ 2084 w 1193260"/>
              <a:gd name="connsiteY3" fmla="*/ 891178 h 891178"/>
              <a:gd name="connsiteX4" fmla="*/ 339 w 1193260"/>
              <a:gd name="connsiteY4" fmla="*/ 48 h 891178"/>
              <a:gd name="connsiteX0" fmla="*/ 339 w 1205182"/>
              <a:gd name="connsiteY0" fmla="*/ 48 h 1350228"/>
              <a:gd name="connsiteX1" fmla="*/ 1192886 w 1205182"/>
              <a:gd name="connsiteY1" fmla="*/ 161056 h 1350228"/>
              <a:gd name="connsiteX2" fmla="*/ 1204679 w 1205182"/>
              <a:gd name="connsiteY2" fmla="*/ 1350228 h 1350228"/>
              <a:gd name="connsiteX3" fmla="*/ 2084 w 1205182"/>
              <a:gd name="connsiteY3" fmla="*/ 891178 h 1350228"/>
              <a:gd name="connsiteX4" fmla="*/ 339 w 1205182"/>
              <a:gd name="connsiteY4" fmla="*/ 48 h 1350228"/>
              <a:gd name="connsiteX0" fmla="*/ 339 w 1206227"/>
              <a:gd name="connsiteY0" fmla="*/ 9 h 1350189"/>
              <a:gd name="connsiteX1" fmla="*/ 1203837 w 1206227"/>
              <a:gd name="connsiteY1" fmla="*/ 897465 h 1350189"/>
              <a:gd name="connsiteX2" fmla="*/ 1204679 w 1206227"/>
              <a:gd name="connsiteY2" fmla="*/ 1350189 h 1350189"/>
              <a:gd name="connsiteX3" fmla="*/ 2084 w 1206227"/>
              <a:gd name="connsiteY3" fmla="*/ 891139 h 1350189"/>
              <a:gd name="connsiteX4" fmla="*/ 339 w 1206227"/>
              <a:gd name="connsiteY4" fmla="*/ 9 h 1350189"/>
              <a:gd name="connsiteX0" fmla="*/ 339 w 1208444"/>
              <a:gd name="connsiteY0" fmla="*/ 9 h 3151611"/>
              <a:gd name="connsiteX1" fmla="*/ 1203837 w 1208444"/>
              <a:gd name="connsiteY1" fmla="*/ 897465 h 3151611"/>
              <a:gd name="connsiteX2" fmla="*/ 1207416 w 1208444"/>
              <a:gd name="connsiteY2" fmla="*/ 3151611 h 3151611"/>
              <a:gd name="connsiteX3" fmla="*/ 2084 w 1208444"/>
              <a:gd name="connsiteY3" fmla="*/ 891139 h 3151611"/>
              <a:gd name="connsiteX4" fmla="*/ 339 w 1208444"/>
              <a:gd name="connsiteY4" fmla="*/ 9 h 3151611"/>
              <a:gd name="connsiteX0" fmla="*/ 339 w 1210193"/>
              <a:gd name="connsiteY0" fmla="*/ 3 h 3151605"/>
              <a:gd name="connsiteX1" fmla="*/ 1209312 w 1210193"/>
              <a:gd name="connsiteY1" fmla="*/ 2715308 h 3151605"/>
              <a:gd name="connsiteX2" fmla="*/ 1207416 w 1210193"/>
              <a:gd name="connsiteY2" fmla="*/ 3151605 h 3151605"/>
              <a:gd name="connsiteX3" fmla="*/ 2084 w 1210193"/>
              <a:gd name="connsiteY3" fmla="*/ 891133 h 3151605"/>
              <a:gd name="connsiteX4" fmla="*/ 339 w 1210193"/>
              <a:gd name="connsiteY4" fmla="*/ 3 h 3151605"/>
              <a:gd name="connsiteX0" fmla="*/ 339 w 1210193"/>
              <a:gd name="connsiteY0" fmla="*/ 3 h 3151605"/>
              <a:gd name="connsiteX1" fmla="*/ 1209312 w 1210193"/>
              <a:gd name="connsiteY1" fmla="*/ 2715308 h 3151605"/>
              <a:gd name="connsiteX2" fmla="*/ 1207416 w 1210193"/>
              <a:gd name="connsiteY2" fmla="*/ 3151605 h 3151605"/>
              <a:gd name="connsiteX3" fmla="*/ 2084 w 1210193"/>
              <a:gd name="connsiteY3" fmla="*/ 891133 h 3151605"/>
              <a:gd name="connsiteX4" fmla="*/ 339 w 1210193"/>
              <a:gd name="connsiteY4" fmla="*/ 3 h 3151605"/>
              <a:gd name="connsiteX0" fmla="*/ 339 w 1210193"/>
              <a:gd name="connsiteY0" fmla="*/ 3 h 3151605"/>
              <a:gd name="connsiteX1" fmla="*/ 1209312 w 1210193"/>
              <a:gd name="connsiteY1" fmla="*/ 2715308 h 3151605"/>
              <a:gd name="connsiteX2" fmla="*/ 1207416 w 1210193"/>
              <a:gd name="connsiteY2" fmla="*/ 3151605 h 3151605"/>
              <a:gd name="connsiteX3" fmla="*/ 2084 w 1210193"/>
              <a:gd name="connsiteY3" fmla="*/ 891133 h 3151605"/>
              <a:gd name="connsiteX4" fmla="*/ 339 w 1210193"/>
              <a:gd name="connsiteY4" fmla="*/ 3 h 3151605"/>
              <a:gd name="connsiteX0" fmla="*/ 339 w 1210193"/>
              <a:gd name="connsiteY0" fmla="*/ 3 h 3151605"/>
              <a:gd name="connsiteX1" fmla="*/ 1209312 w 1210193"/>
              <a:gd name="connsiteY1" fmla="*/ 2715308 h 3151605"/>
              <a:gd name="connsiteX2" fmla="*/ 1207416 w 1210193"/>
              <a:gd name="connsiteY2" fmla="*/ 3151605 h 3151605"/>
              <a:gd name="connsiteX3" fmla="*/ 2084 w 1210193"/>
              <a:gd name="connsiteY3" fmla="*/ 891133 h 3151605"/>
              <a:gd name="connsiteX4" fmla="*/ 339 w 1210193"/>
              <a:gd name="connsiteY4" fmla="*/ 3 h 315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193" h="3151605">
                <a:moveTo>
                  <a:pt x="339" y="3"/>
                </a:moveTo>
                <a:cubicBezTo>
                  <a:pt x="334885" y="-3211"/>
                  <a:pt x="865988" y="2713754"/>
                  <a:pt x="1209312" y="2715308"/>
                </a:cubicBezTo>
                <a:cubicBezTo>
                  <a:pt x="1210717" y="2844935"/>
                  <a:pt x="1210684" y="3035092"/>
                  <a:pt x="1207416" y="3151605"/>
                </a:cubicBezTo>
                <a:cubicBezTo>
                  <a:pt x="846705" y="3137299"/>
                  <a:pt x="357319" y="910915"/>
                  <a:pt x="2084" y="891133"/>
                </a:cubicBezTo>
                <a:cubicBezTo>
                  <a:pt x="4237" y="719466"/>
                  <a:pt x="-1401" y="126049"/>
                  <a:pt x="339" y="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89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les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endParaRPr lang="en-US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47" y="1993902"/>
            <a:ext cx="1250632" cy="128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79" y="1945980"/>
            <a:ext cx="1282814" cy="13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9847" y="3304594"/>
            <a:ext cx="298873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Tracking Menu: </a:t>
            </a:r>
            <a:r>
              <a:rPr lang="en-CA" sz="1400" dirty="0" err="1" smtClean="0"/>
              <a:t>Seulement</a:t>
            </a:r>
            <a:r>
              <a:rPr lang="en-CA" sz="1400" dirty="0" smtClean="0"/>
              <a:t> </a:t>
            </a:r>
            <a:r>
              <a:rPr lang="en-CA" sz="1400" dirty="0" err="1" smtClean="0"/>
              <a:t>l’anneau</a:t>
            </a:r>
            <a:r>
              <a:rPr lang="en-CA" sz="1400" dirty="0" smtClean="0"/>
              <a:t> </a:t>
            </a:r>
            <a:r>
              <a:rPr lang="en-CA" sz="1400" dirty="0" err="1" smtClean="0"/>
              <a:t>externe</a:t>
            </a:r>
            <a:r>
              <a:rPr lang="en-CA" sz="1400" dirty="0" smtClean="0"/>
              <a:t> de </a:t>
            </a:r>
            <a:r>
              <a:rPr lang="en-CA" sz="1400" dirty="0" err="1" smtClean="0"/>
              <a:t>l’exemple</a:t>
            </a:r>
            <a:r>
              <a:rPr lang="en-CA" sz="1400" dirty="0" smtClean="0"/>
              <a:t> à gauche, et les items A, B, C, D de </a:t>
            </a:r>
            <a:r>
              <a:rPr lang="en-CA" sz="1400" dirty="0" err="1" smtClean="0"/>
              <a:t>l’exemple</a:t>
            </a:r>
            <a:r>
              <a:rPr lang="en-CA" sz="1400" dirty="0" smtClean="0"/>
              <a:t> à droit, </a:t>
            </a:r>
            <a:r>
              <a:rPr lang="en-CA" sz="1400" dirty="0" err="1" smtClean="0"/>
              <a:t>peuvent</a:t>
            </a:r>
            <a:r>
              <a:rPr lang="en-CA" sz="1400" dirty="0" smtClean="0"/>
              <a:t> </a:t>
            </a:r>
            <a:r>
              <a:rPr lang="en-CA" sz="1400" dirty="0" err="1" smtClean="0"/>
              <a:t>être</a:t>
            </a:r>
            <a:r>
              <a:rPr lang="en-CA" sz="1400" dirty="0" smtClean="0"/>
              <a:t> </a:t>
            </a:r>
            <a:r>
              <a:rPr lang="en-CA" sz="1400" dirty="0" err="1" smtClean="0"/>
              <a:t>sélectionnés</a:t>
            </a:r>
            <a:r>
              <a:rPr lang="en-CA" sz="1400" dirty="0" smtClean="0"/>
              <a:t> sans </a:t>
            </a:r>
            <a:r>
              <a:rPr lang="en-CA" sz="1400" dirty="0" err="1" smtClean="0"/>
              <a:t>regarder</a:t>
            </a:r>
            <a:r>
              <a:rPr lang="en-CA" sz="1400" dirty="0" smtClean="0"/>
              <a:t>.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44604" y="5633277"/>
            <a:ext cx="3453022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Hotbox: </a:t>
            </a:r>
            <a:r>
              <a:rPr lang="en-CA" sz="1400" dirty="0" err="1" smtClean="0"/>
              <a:t>seulement</a:t>
            </a:r>
            <a:r>
              <a:rPr lang="en-CA" sz="1400" dirty="0" smtClean="0"/>
              <a:t> les Marking Menus </a:t>
            </a:r>
            <a:r>
              <a:rPr lang="en-CA" sz="1400" dirty="0" err="1" smtClean="0"/>
              <a:t>lancés</a:t>
            </a:r>
            <a:r>
              <a:rPr lang="en-CA" sz="1400" dirty="0" smtClean="0"/>
              <a:t> au centre </a:t>
            </a:r>
            <a:r>
              <a:rPr lang="en-CA" sz="1400" dirty="0" err="1" smtClean="0"/>
              <a:t>ou</a:t>
            </a:r>
            <a:r>
              <a:rPr lang="en-CA" sz="1400" dirty="0" smtClean="0"/>
              <a:t> </a:t>
            </a:r>
            <a:r>
              <a:rPr lang="en-CA" sz="1400" dirty="0" err="1" smtClean="0"/>
              <a:t>dans</a:t>
            </a:r>
            <a:r>
              <a:rPr lang="en-CA" sz="1400" dirty="0" smtClean="0"/>
              <a:t> un des quadrants (</a:t>
            </a:r>
            <a:r>
              <a:rPr lang="en-CA" sz="1400" dirty="0" err="1" smtClean="0"/>
              <a:t>nord</a:t>
            </a:r>
            <a:r>
              <a:rPr lang="en-CA" sz="1400" dirty="0" smtClean="0"/>
              <a:t>, </a:t>
            </a:r>
            <a:r>
              <a:rPr lang="en-CA" sz="1400" dirty="0" err="1" smtClean="0"/>
              <a:t>sud</a:t>
            </a:r>
            <a:r>
              <a:rPr lang="en-CA" sz="1400" dirty="0" smtClean="0"/>
              <a:t>, </a:t>
            </a:r>
            <a:r>
              <a:rPr lang="en-CA" sz="1400" dirty="0" err="1" smtClean="0"/>
              <a:t>est</a:t>
            </a:r>
            <a:r>
              <a:rPr lang="en-CA" sz="1400" dirty="0" smtClean="0"/>
              <a:t>, </a:t>
            </a:r>
            <a:r>
              <a:rPr lang="en-CA" sz="1400" dirty="0" err="1" smtClean="0"/>
              <a:t>ouest</a:t>
            </a:r>
            <a:r>
              <a:rPr lang="en-CA" sz="1400" dirty="0" smtClean="0"/>
              <a:t>) </a:t>
            </a:r>
            <a:r>
              <a:rPr lang="en-CA" sz="1400" dirty="0" err="1"/>
              <a:t>peuvent</a:t>
            </a:r>
            <a:r>
              <a:rPr lang="en-CA" sz="1400" dirty="0"/>
              <a:t> </a:t>
            </a:r>
            <a:r>
              <a:rPr lang="en-CA" sz="1400" dirty="0" err="1"/>
              <a:t>être</a:t>
            </a:r>
            <a:r>
              <a:rPr lang="en-CA" sz="1400" dirty="0"/>
              <a:t> </a:t>
            </a:r>
            <a:r>
              <a:rPr lang="en-CA" sz="1400" dirty="0" err="1"/>
              <a:t>sélectionnés</a:t>
            </a:r>
            <a:r>
              <a:rPr lang="en-CA" sz="1400" dirty="0"/>
              <a:t> sans </a:t>
            </a:r>
            <a:r>
              <a:rPr lang="en-CA" sz="1400" dirty="0" err="1"/>
              <a:t>regarder</a:t>
            </a:r>
            <a:r>
              <a:rPr lang="en-CA" sz="1400" dirty="0"/>
              <a:t>.</a:t>
            </a:r>
          </a:p>
        </p:txBody>
      </p:sp>
      <p:sp>
        <p:nvSpPr>
          <p:cNvPr id="9" name="Circular Arrow 8"/>
          <p:cNvSpPr/>
          <p:nvPr/>
        </p:nvSpPr>
        <p:spPr>
          <a:xfrm rot="20912290" flipH="1">
            <a:off x="6948485" y="2497666"/>
            <a:ext cx="1432491" cy="1432491"/>
          </a:xfrm>
          <a:prstGeom prst="circularArrow">
            <a:avLst>
              <a:gd name="adj1" fmla="val 7257"/>
              <a:gd name="adj2" fmla="val 1590797"/>
              <a:gd name="adj3" fmla="val 20535301"/>
              <a:gd name="adj4" fmla="val 15343557"/>
              <a:gd name="adj5" fmla="val 12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5097626" y="2573867"/>
            <a:ext cx="459082" cy="23706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87" y="3826934"/>
            <a:ext cx="3679781" cy="27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803" marR="7803" marT="780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6378" y="5354488"/>
            <a:ext cx="646000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dirty="0" err="1" smtClean="0"/>
              <a:t>Ces</a:t>
            </a:r>
            <a:r>
              <a:rPr lang="en-CA" dirty="0" smtClean="0"/>
              <a:t> 5 menus </a:t>
            </a:r>
            <a:r>
              <a:rPr lang="en-CA" dirty="0" err="1" smtClean="0"/>
              <a:t>imposent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disposition </a:t>
            </a:r>
            <a:r>
              <a:rPr lang="en-CA" dirty="0" err="1" smtClean="0"/>
              <a:t>en</a:t>
            </a:r>
            <a:r>
              <a:rPr lang="en-CA" dirty="0" smtClean="0"/>
              <a:t> 8 pointes de </a:t>
            </a:r>
            <a:r>
              <a:rPr lang="en-CA" dirty="0" err="1" smtClean="0"/>
              <a:t>tarte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6" name="Circular Arrow 5"/>
          <p:cNvSpPr/>
          <p:nvPr/>
        </p:nvSpPr>
        <p:spPr>
          <a:xfrm rot="20912290" flipH="1">
            <a:off x="2330435" y="4365936"/>
            <a:ext cx="1432491" cy="1432491"/>
          </a:xfrm>
          <a:prstGeom prst="circularArrow">
            <a:avLst>
              <a:gd name="adj1" fmla="val 7257"/>
              <a:gd name="adj2" fmla="val 1590797"/>
              <a:gd name="adj3" fmla="val 20535301"/>
              <a:gd name="adj4" fmla="val 15343557"/>
              <a:gd name="adj5" fmla="val 12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les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endParaRPr lang="en-US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sous-menus après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 premier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995" y="1367624"/>
            <a:ext cx="8289684" cy="509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995" y="1876925"/>
            <a:ext cx="8289684" cy="509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995" y="2386226"/>
            <a:ext cx="8289684" cy="649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995" y="3035252"/>
            <a:ext cx="8289684" cy="53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2995" y="3574157"/>
            <a:ext cx="8289684" cy="551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2995" y="4125180"/>
            <a:ext cx="8289684" cy="28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2995" y="4412067"/>
            <a:ext cx="8289684" cy="80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2995" y="5214629"/>
            <a:ext cx="8289684" cy="659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2995" y="5873747"/>
            <a:ext cx="8289684" cy="57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13341" y="157272"/>
          <a:ext cx="8958469" cy="6294645"/>
        </p:xfrm>
        <a:graphic>
          <a:graphicData uri="http://schemas.openxmlformats.org/drawingml/2006/table">
            <a:tbl>
              <a:tblPr firstRow="1" bandRow="1"/>
              <a:tblGrid>
                <a:gridCol w="25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81">
                  <a:extLst>
                    <a:ext uri="{9D8B030D-6E8A-4147-A177-3AD203B41FA5}">
                      <a16:colId xmlns:a16="http://schemas.microsoft.com/office/drawing/2014/main" val="1468300408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412031890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59066901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28802559"/>
                    </a:ext>
                  </a:extLst>
                </a:gridCol>
                <a:gridCol w="648380">
                  <a:extLst>
                    <a:ext uri="{9D8B030D-6E8A-4147-A177-3AD203B41FA5}">
                      <a16:colId xmlns:a16="http://schemas.microsoft.com/office/drawing/2014/main" val="3675796558"/>
                    </a:ext>
                  </a:extLst>
                </a:gridCol>
                <a:gridCol w="6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174">
                  <a:extLst>
                    <a:ext uri="{9D8B030D-6E8A-4147-A177-3AD203B41FA5}">
                      <a16:colId xmlns:a16="http://schemas.microsoft.com/office/drawing/2014/main" val="3246165496"/>
                    </a:ext>
                  </a:extLst>
                </a:gridCol>
                <a:gridCol w="84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2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03" marR="7803" marT="780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pointage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(pas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besoin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détecter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survol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dispositif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Bouton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main non-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dominante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04">
                <a:tc gridSpan="2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Palette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d’outils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déroulant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contextual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linéaire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radial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</a:t>
                      </a:r>
                      <a:endParaRPr lang="en-US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Marking 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FlowMenu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Tracking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PieCursor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Hotbox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Toolglass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menu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affordance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9929"/>
                  </a:ext>
                </a:extLst>
              </a:tr>
              <a:tr h="508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Menu </a:t>
                      </a:r>
                      <a:r>
                        <a:rPr lang="en-US" sz="900" b="1" dirty="0" err="1" smtClean="0"/>
                        <a:t>toujours</a:t>
                      </a:r>
                      <a:r>
                        <a:rPr lang="en-US" sz="900" b="1" dirty="0" smtClean="0"/>
                        <a:t> accessible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err="1" smtClean="0"/>
                        <a:t>près</a:t>
                      </a:r>
                      <a:r>
                        <a:rPr lang="en-US" sz="900" b="1" baseline="0" dirty="0" smtClean="0"/>
                        <a:t> du cursor</a:t>
                      </a:r>
                      <a:endParaRPr lang="en-US" sz="900" b="1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Oui</a:t>
                      </a:r>
                      <a:endParaRPr lang="en-US" sz="1600" dirty="0"/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10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possible sans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regarder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les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menu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certaines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commandes</a:t>
                      </a:r>
                      <a:endParaRPr lang="en-US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Sélection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99455"/>
                  </a:ext>
                </a:extLst>
              </a:tr>
              <a:tr h="286857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Commande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arguments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 </a:t>
                      </a:r>
                      <a:r>
                        <a:rPr lang="en-US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glissement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81607"/>
                  </a:ext>
                </a:extLst>
              </a:tr>
              <a:tr h="286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Sous-menus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066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Disposition flexible des items de menus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Seulement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sous-menus après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 premier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C800"/>
                        </a:gs>
                        <a:gs pos="10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Menu </a:t>
                      </a:r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apparaît seulement quand on veut; économise l’espace à l’écran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95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détection de survol par le matériel n’est pas nécessaire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895" y="361087"/>
            <a:ext cx="2088993" cy="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 rot="3000988">
            <a:off x="195699" y="26761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04" y="237325"/>
            <a:ext cx="8676330" cy="6135553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 smtClean="0"/>
              <a:t>Pour plus </a:t>
            </a:r>
            <a:r>
              <a:rPr lang="en-CA" sz="2000" dirty="0" err="1" smtClean="0"/>
              <a:t>d’informations</a:t>
            </a:r>
            <a:r>
              <a:rPr lang="en-CA" sz="2000" dirty="0"/>
              <a:t> </a:t>
            </a:r>
            <a:r>
              <a:rPr lang="en-CA" sz="2000" dirty="0" smtClean="0"/>
              <a:t>…</a:t>
            </a:r>
          </a:p>
          <a:p>
            <a:r>
              <a:rPr lang="en-CA" sz="2000" dirty="0"/>
              <a:t>Gupta, Shrey, and Michael J. McGuffin (2016). "</a:t>
            </a:r>
            <a:r>
              <a:rPr lang="en-CA" sz="2000" dirty="0" err="1"/>
              <a:t>Multitouch</a:t>
            </a:r>
            <a:r>
              <a:rPr lang="en-CA" sz="2000" dirty="0"/>
              <a:t> Radial Menu Integrating Command Selection and Control of Arguments with up to 4 Degrees of Freedom." Proc. International Conference on Advanced Visual Interfaces (AVI</a:t>
            </a:r>
            <a:r>
              <a:rPr lang="en-CA" sz="2000" dirty="0" smtClean="0"/>
              <a:t>). </a:t>
            </a:r>
            <a:r>
              <a:rPr lang="en-CA" sz="2000" dirty="0" smtClean="0">
                <a:hlinkClick r:id="rId2"/>
              </a:rPr>
              <a:t>https</a:t>
            </a:r>
            <a:r>
              <a:rPr lang="en-CA" sz="2000" dirty="0">
                <a:hlinkClick r:id="rId2"/>
              </a:rPr>
              <a:t>://</a:t>
            </a:r>
            <a:r>
              <a:rPr lang="en-CA" sz="2000" dirty="0" smtClean="0">
                <a:hlinkClick r:id="rId2"/>
              </a:rPr>
              <a:t>scholar.google.ca/scholar?q=gupta+mcguffin+multitouch+radial+menu+integrating+command+selection+control+arguments</a:t>
            </a:r>
            <a:r>
              <a:rPr lang="en-CA" sz="2000" dirty="0" smtClean="0"/>
              <a:t> </a:t>
            </a:r>
            <a:endParaRPr lang="en-CA" sz="2000" dirty="0"/>
          </a:p>
          <a:p>
            <a:r>
              <a:rPr lang="en-CA" sz="2000" dirty="0" err="1"/>
              <a:t>Nancel</a:t>
            </a:r>
            <a:r>
              <a:rPr lang="en-CA" sz="2000" dirty="0"/>
              <a:t>, Mathieu, </a:t>
            </a:r>
            <a:r>
              <a:rPr lang="en-CA" sz="2000" dirty="0" err="1"/>
              <a:t>Stéphane</a:t>
            </a:r>
            <a:r>
              <a:rPr lang="en-CA" sz="2000" dirty="0"/>
              <a:t> </a:t>
            </a:r>
            <a:r>
              <a:rPr lang="en-CA" sz="2000" dirty="0" err="1"/>
              <a:t>Huot</a:t>
            </a:r>
            <a:r>
              <a:rPr lang="en-CA" sz="2000" dirty="0"/>
              <a:t>, and Michel </a:t>
            </a:r>
            <a:r>
              <a:rPr lang="en-CA" sz="2000" dirty="0" err="1"/>
              <a:t>Beaudouin</a:t>
            </a:r>
            <a:r>
              <a:rPr lang="en-CA" sz="2000" dirty="0"/>
              <a:t>-Lafon (2009). "Un </a:t>
            </a:r>
            <a:r>
              <a:rPr lang="en-CA" sz="2000" dirty="0" err="1"/>
              <a:t>espace</a:t>
            </a:r>
            <a:r>
              <a:rPr lang="en-CA" sz="2000" dirty="0"/>
              <a:t> de conception </a:t>
            </a:r>
            <a:r>
              <a:rPr lang="en-CA" sz="2000" dirty="0" err="1"/>
              <a:t>fondé</a:t>
            </a:r>
            <a:r>
              <a:rPr lang="en-CA" sz="2000" dirty="0"/>
              <a:t> sur </a:t>
            </a:r>
            <a:r>
              <a:rPr lang="en-CA" sz="2000" dirty="0" err="1"/>
              <a:t>une</a:t>
            </a:r>
            <a:r>
              <a:rPr lang="en-CA" sz="2000" dirty="0"/>
              <a:t> analyse </a:t>
            </a:r>
            <a:r>
              <a:rPr lang="en-CA" sz="2000" dirty="0" err="1"/>
              <a:t>morphologique</a:t>
            </a:r>
            <a:r>
              <a:rPr lang="en-CA" sz="2000" dirty="0"/>
              <a:t> des techniques de menus." Proc. International Conference on Association Francophone </a:t>
            </a:r>
            <a:r>
              <a:rPr lang="en-CA" sz="2000" dirty="0" err="1"/>
              <a:t>d'Interaction</a:t>
            </a:r>
            <a:r>
              <a:rPr lang="en-CA" sz="2000" dirty="0"/>
              <a:t> Homme-Machine (IHM</a:t>
            </a:r>
            <a:r>
              <a:rPr lang="en-CA" sz="2000" dirty="0" smtClean="0"/>
              <a:t>). </a:t>
            </a:r>
            <a:r>
              <a:rPr lang="en-CA" sz="2000" dirty="0" smtClean="0">
                <a:hlinkClick r:id="rId3"/>
              </a:rPr>
              <a:t>https</a:t>
            </a:r>
            <a:r>
              <a:rPr lang="en-CA" sz="2000" dirty="0">
                <a:hlinkClick r:id="rId3"/>
              </a:rPr>
              <a:t>://</a:t>
            </a:r>
            <a:r>
              <a:rPr lang="en-CA" sz="2000" dirty="0" smtClean="0">
                <a:hlinkClick r:id="rId3"/>
              </a:rPr>
              <a:t>scholar.google.ca/scholar?q=nancel+huot+beaudouin-lafon+espace+conception+analyse+morphologique+techniques+menus</a:t>
            </a:r>
            <a:r>
              <a:rPr lang="en-CA" sz="2000" dirty="0" smtClean="0"/>
              <a:t> </a:t>
            </a:r>
            <a:endParaRPr lang="en-CA" sz="2000" dirty="0"/>
          </a:p>
          <a:p>
            <a:r>
              <a:rPr lang="en-CA" sz="2000" dirty="0" err="1"/>
              <a:t>Bailly</a:t>
            </a:r>
            <a:r>
              <a:rPr lang="en-CA" sz="2000" dirty="0"/>
              <a:t>, Gilles, Eric </a:t>
            </a:r>
            <a:r>
              <a:rPr lang="en-CA" sz="2000" dirty="0" err="1"/>
              <a:t>Lecolinet</a:t>
            </a:r>
            <a:r>
              <a:rPr lang="en-CA" sz="2000" dirty="0"/>
              <a:t>, and Laurence </a:t>
            </a:r>
            <a:r>
              <a:rPr lang="en-CA" sz="2000" dirty="0" err="1"/>
              <a:t>Nigay</a:t>
            </a:r>
            <a:r>
              <a:rPr lang="en-CA" sz="2000" dirty="0"/>
              <a:t> (2007). "</a:t>
            </a:r>
            <a:r>
              <a:rPr lang="en-CA" sz="2000" dirty="0" err="1"/>
              <a:t>Quinze</a:t>
            </a:r>
            <a:r>
              <a:rPr lang="en-CA" sz="2000" dirty="0"/>
              <a:t> </a:t>
            </a:r>
            <a:r>
              <a:rPr lang="en-CA" sz="2000" dirty="0" err="1"/>
              <a:t>ans</a:t>
            </a:r>
            <a:r>
              <a:rPr lang="en-CA" sz="2000" dirty="0"/>
              <a:t> de </a:t>
            </a:r>
            <a:r>
              <a:rPr lang="en-CA" sz="2000" dirty="0" err="1"/>
              <a:t>recherche</a:t>
            </a:r>
            <a:r>
              <a:rPr lang="en-CA" sz="2000" dirty="0"/>
              <a:t> sur les menus: </a:t>
            </a:r>
            <a:r>
              <a:rPr lang="en-CA" sz="2000" dirty="0" err="1"/>
              <a:t>critères</a:t>
            </a:r>
            <a:r>
              <a:rPr lang="en-CA" sz="2000" dirty="0"/>
              <a:t> et </a:t>
            </a:r>
            <a:r>
              <a:rPr lang="en-CA" sz="2000" dirty="0" err="1"/>
              <a:t>propriétés</a:t>
            </a:r>
            <a:r>
              <a:rPr lang="en-CA" sz="2000" dirty="0"/>
              <a:t> des techniques de menus." Proc. Conference on </a:t>
            </a:r>
            <a:r>
              <a:rPr lang="en-CA" sz="2000" dirty="0" err="1"/>
              <a:t>l'Interaction</a:t>
            </a:r>
            <a:r>
              <a:rPr lang="en-CA" sz="2000" dirty="0"/>
              <a:t> Homme-Machine (IHM</a:t>
            </a:r>
            <a:r>
              <a:rPr lang="en-CA" sz="2000" dirty="0" smtClean="0"/>
              <a:t>). </a:t>
            </a:r>
            <a:r>
              <a:rPr lang="en-CA" sz="2000" dirty="0" smtClean="0">
                <a:hlinkClick r:id="rId4"/>
              </a:rPr>
              <a:t>https</a:t>
            </a:r>
            <a:r>
              <a:rPr lang="en-CA" sz="2000" dirty="0">
                <a:hlinkClick r:id="rId4"/>
              </a:rPr>
              <a:t>://</a:t>
            </a:r>
            <a:r>
              <a:rPr lang="en-CA" sz="2000" dirty="0" smtClean="0">
                <a:hlinkClick r:id="rId4"/>
              </a:rPr>
              <a:t>scholar.google.ca/scholar?q=bailly+lecolinet+nigay+quinze+ans+recherche+menus+techniques</a:t>
            </a:r>
            <a:r>
              <a:rPr lang="en-CA" sz="2000" dirty="0" smtClean="0"/>
              <a:t> </a:t>
            </a:r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24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Brad Myers, “All </a:t>
            </a:r>
            <a:r>
              <a:rPr lang="en-CA" dirty="0"/>
              <a:t>the Widgets”, 1990, </a:t>
            </a: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vimeo.com/61556918</a:t>
            </a:r>
            <a:r>
              <a:rPr lang="en-CA" dirty="0"/>
              <a:t> , </a:t>
            </a:r>
            <a:r>
              <a:rPr lang="en-CA" dirty="0">
                <a:hlinkClick r:id="rId3"/>
              </a:rPr>
              <a:t>https</a:t>
            </a:r>
            <a:r>
              <a:rPr lang="en-CA" dirty="0" smtClean="0">
                <a:hlinkClick r:id="rId3"/>
              </a:rPr>
              <a:t>://youtu.be/9qtd8Hc90Hw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08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88"/>
            <a:ext cx="8229600" cy="5072062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Étant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donné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tous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ces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avantages</a:t>
            </a:r>
            <a:r>
              <a:rPr lang="en-US" altLang="en-US" sz="4000" dirty="0" smtClean="0"/>
              <a:t> des menus </a:t>
            </a:r>
            <a:r>
              <a:rPr lang="en-US" altLang="en-US" sz="4000" dirty="0" err="1" smtClean="0"/>
              <a:t>contextuels</a:t>
            </a:r>
            <a:r>
              <a:rPr lang="en-US" altLang="en-US" sz="4000" dirty="0" smtClean="0"/>
              <a:t>, </a:t>
            </a:r>
            <a:r>
              <a:rPr lang="en-US" altLang="en-US" sz="4000" dirty="0" err="1" smtClean="0"/>
              <a:t>pouvons</a:t>
            </a:r>
            <a:r>
              <a:rPr lang="en-US" altLang="en-US" sz="4000" dirty="0" smtClean="0"/>
              <a:t>-nous les </a:t>
            </a:r>
            <a:r>
              <a:rPr lang="en-US" altLang="en-US" sz="4000" dirty="0" err="1" smtClean="0"/>
              <a:t>améliorer</a:t>
            </a:r>
            <a:r>
              <a:rPr lang="en-US" altLang="en-US" sz="4000" dirty="0" smtClean="0"/>
              <a:t> ?</a:t>
            </a:r>
            <a:br>
              <a:rPr lang="en-US" altLang="en-US" sz="4000" dirty="0" smtClean="0"/>
            </a:br>
            <a:r>
              <a:rPr lang="en-US" altLang="en-US" sz="4000" dirty="0" smtClean="0"/>
              <a:t>Y a t-</a:t>
            </a:r>
            <a:r>
              <a:rPr lang="en-US" altLang="en-US" sz="4000" dirty="0" err="1" smtClean="0"/>
              <a:t>il</a:t>
            </a:r>
            <a:r>
              <a:rPr lang="en-US" altLang="en-US" sz="4000" dirty="0" smtClean="0"/>
              <a:t> des widgets </a:t>
            </a:r>
            <a:r>
              <a:rPr lang="en-US" altLang="en-US" sz="4000" dirty="0" err="1" smtClean="0"/>
              <a:t>ou</a:t>
            </a:r>
            <a:r>
              <a:rPr lang="en-US" altLang="en-US" sz="4000" dirty="0" smtClean="0"/>
              <a:t> des techniques </a:t>
            </a:r>
            <a:r>
              <a:rPr lang="en-US" altLang="en-US" sz="4000" dirty="0" err="1" smtClean="0"/>
              <a:t>d’interaction</a:t>
            </a:r>
            <a:r>
              <a:rPr lang="en-US" altLang="en-US" sz="4000" dirty="0" smtClean="0"/>
              <a:t> encore </a:t>
            </a:r>
            <a:r>
              <a:rPr lang="en-US" altLang="en-US" sz="4000" dirty="0" err="1" smtClean="0"/>
              <a:t>mieux</a:t>
            </a:r>
            <a:r>
              <a:rPr lang="en-US" altLang="en-US" sz="4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radial_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662463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21605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Menu radial (“Radial Menu”, “Pie Menu”) à un niveau:</a:t>
            </a:r>
            <a:br>
              <a:rPr lang="en-US" altLang="en-US" sz="2800" smtClean="0"/>
            </a:br>
            <a:r>
              <a:rPr lang="en-US" altLang="en-US" sz="2000" smtClean="0"/>
              <a:t>La selection se fait par</a:t>
            </a:r>
            <a:r>
              <a:rPr lang="fr-CA" altLang="en-US" sz="2000" smtClean="0"/>
              <a:t> glissements directionnels, sans avoir à faire attention à notre position finale; c.-à-d. qu'on peut dépasser la pointe de tarte à sélectionner, en autant que notre angle soit bon.</a:t>
            </a:r>
            <a:br>
              <a:rPr lang="fr-CA" altLang="en-US" sz="2000" smtClean="0"/>
            </a:br>
            <a:r>
              <a:rPr lang="fr-CA" altLang="en-US" sz="2000" smtClean="0">
                <a:hlinkClick r:id="rId4"/>
              </a:rPr>
              <a:t>https://youtu.be/Wiu-Lruju8E</a:t>
            </a:r>
            <a:r>
              <a:rPr lang="fr-CA" altLang="en-US" sz="2000" smtClean="0"/>
              <a:t> </a:t>
            </a:r>
            <a:endParaRPr lang="en-US" altLang="en-US" sz="200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8531225" y="1628775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9" name="ZoneTexte 4"/>
          <p:cNvSpPr txBox="1">
            <a:spLocks noChangeArrowheads="1"/>
          </p:cNvSpPr>
          <p:nvPr/>
        </p:nvSpPr>
        <p:spPr bwMode="auto">
          <a:xfrm>
            <a:off x="6588125" y="2085975"/>
            <a:ext cx="255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</a:rPr>
              <a:t>Regardez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la </a:t>
            </a:r>
            <a:r>
              <a:rPr lang="en-US" altLang="en-US" sz="1800" dirty="0" err="1">
                <a:solidFill>
                  <a:srgbClr val="000000"/>
                </a:solidFill>
              </a:rPr>
              <a:t>vidéo</a:t>
            </a:r>
            <a:r>
              <a:rPr lang="en-US" altLang="en-US" sz="1800" dirty="0">
                <a:solidFill>
                  <a:srgbClr val="000000"/>
                </a:solidFill>
              </a:rPr>
              <a:t>; </a:t>
            </a:r>
            <a:r>
              <a:rPr lang="en-US" altLang="en-US" sz="1800" dirty="0" err="1">
                <a:solidFill>
                  <a:srgbClr val="000000"/>
                </a:solidFill>
              </a:rPr>
              <a:t>notez</a:t>
            </a:r>
            <a:r>
              <a:rPr lang="en-US" altLang="en-US" sz="1800" dirty="0">
                <a:solidFill>
                  <a:srgbClr val="000000"/>
                </a:solidFill>
              </a:rPr>
              <a:t> les 5 </a:t>
            </a:r>
            <a:r>
              <a:rPr lang="en-US" altLang="en-US" sz="1800" dirty="0" err="1">
                <a:solidFill>
                  <a:srgbClr val="000000"/>
                </a:solidFill>
              </a:rPr>
              <a:t>avantages</a:t>
            </a:r>
            <a:r>
              <a:rPr lang="en-US" altLang="en-US" sz="1800" dirty="0">
                <a:solidFill>
                  <a:srgbClr val="000000"/>
                </a:solidFill>
              </a:rPr>
              <a:t> de </a:t>
            </a:r>
            <a:r>
              <a:rPr lang="en-US" altLang="en-US" sz="1800" dirty="0" err="1">
                <a:solidFill>
                  <a:srgbClr val="000000"/>
                </a:solidFill>
              </a:rPr>
              <a:t>ces</a:t>
            </a:r>
            <a:r>
              <a:rPr lang="en-US" altLang="en-US" sz="1800" dirty="0">
                <a:solidFill>
                  <a:srgbClr val="000000"/>
                </a:solidFill>
              </a:rPr>
              <a:t> menus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293" y="6488668"/>
            <a:ext cx="57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Image prise de la </a:t>
            </a:r>
            <a:r>
              <a:rPr lang="en-CA" dirty="0" err="1" smtClean="0"/>
              <a:t>thèse</a:t>
            </a:r>
            <a:r>
              <a:rPr lang="en-CA" dirty="0" smtClean="0"/>
              <a:t> </a:t>
            </a:r>
            <a:r>
              <a:rPr lang="en-CA" dirty="0" err="1" smtClean="0"/>
              <a:t>doctorale</a:t>
            </a:r>
            <a:r>
              <a:rPr lang="en-CA" dirty="0" smtClean="0"/>
              <a:t> de </a:t>
            </a:r>
            <a:r>
              <a:rPr lang="en-CA" dirty="0" err="1" smtClean="0"/>
              <a:t>Gord</a:t>
            </a:r>
            <a:r>
              <a:rPr lang="en-CA" dirty="0" smtClean="0"/>
              <a:t> </a:t>
            </a:r>
            <a:r>
              <a:rPr lang="en-CA" dirty="0" err="1" smtClean="0"/>
              <a:t>Kurtenbach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CA" altLang="en-US" sz="4000" dirty="0" smtClean="0"/>
              <a:t>Menu radial </a:t>
            </a:r>
            <a:r>
              <a:rPr lang="en-CA" altLang="en-US" sz="4000" dirty="0" err="1" smtClean="0"/>
              <a:t>dans</a:t>
            </a:r>
            <a:r>
              <a:rPr lang="en-CA" altLang="en-US" sz="4000" dirty="0" smtClean="0"/>
              <a:t> Microsoft OneNote</a:t>
            </a:r>
            <a:br>
              <a:rPr lang="en-CA" altLang="en-US" sz="4000" dirty="0" smtClean="0"/>
            </a:br>
            <a:r>
              <a:rPr lang="en-US" altLang="en-US" sz="2400" dirty="0" smtClean="0"/>
              <a:t>La selection se fait par</a:t>
            </a:r>
            <a:r>
              <a:rPr lang="fr-CA" altLang="en-US" sz="2400" dirty="0" smtClean="0"/>
              <a:t> glissements directionnels ou par clics.</a:t>
            </a:r>
            <a:endParaRPr lang="en-CA" altLang="en-US" sz="4000" dirty="0" smtClean="0"/>
          </a:p>
        </p:txBody>
      </p:sp>
      <p:grpSp>
        <p:nvGrpSpPr>
          <p:cNvPr id="38915" name="Group 7"/>
          <p:cNvGrpSpPr>
            <a:grpSpLocks/>
          </p:cNvGrpSpPr>
          <p:nvPr/>
        </p:nvGrpSpPr>
        <p:grpSpPr bwMode="auto">
          <a:xfrm>
            <a:off x="1193800" y="3213100"/>
            <a:ext cx="6756400" cy="3024188"/>
            <a:chOff x="1187624" y="3068960"/>
            <a:chExt cx="6757795" cy="3024336"/>
          </a:xfrm>
        </p:grpSpPr>
        <p:pic>
          <p:nvPicPr>
            <p:cNvPr id="38918" name="Picture 2" descr="https://officeblogswest.blob.core.windows.net/wp-content/migrated-images/17/1185.Picture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068960"/>
              <a:ext cx="3013379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4" descr="https://officeblogswest.blob.core.windows.net/wp-content/migrated-images/17/5165.ExitDra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68960"/>
              <a:ext cx="3013379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07950" y="6453188"/>
            <a:ext cx="864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hlinkClick r:id="rId4"/>
              </a:rPr>
              <a:t>https://blogs.office.com/2013/04/29/onenote-just-made-your-touch-more-powerful/</a:t>
            </a:r>
            <a:r>
              <a:rPr lang="en-CA" altLang="en-US" sz="1800"/>
              <a:t> </a:t>
            </a: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8958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3363" y="1613198"/>
            <a:ext cx="321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</a:t>
            </a:r>
            <a:r>
              <a:rPr lang="en-CA" dirty="0" err="1" smtClean="0"/>
              <a:t>Malheureusement</a:t>
            </a:r>
            <a:r>
              <a:rPr lang="en-CA" dirty="0" smtClean="0"/>
              <a:t>, le menu radial de OneNote </a:t>
            </a:r>
            <a:r>
              <a:rPr lang="en-CA" dirty="0" err="1" smtClean="0"/>
              <a:t>fut</a:t>
            </a:r>
            <a:r>
              <a:rPr lang="en-CA" dirty="0" smtClean="0"/>
              <a:t> </a:t>
            </a:r>
            <a:r>
              <a:rPr lang="en-CA" dirty="0" err="1" smtClean="0"/>
              <a:t>enlevé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Windows 10.)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r>
              <a:rPr lang="en-CA" altLang="en-US" sz="4800" dirty="0" smtClean="0"/>
              <a:t>Menu radial </a:t>
            </a:r>
            <a:r>
              <a:rPr lang="en-CA" altLang="en-US" sz="4800" dirty="0" err="1" smtClean="0"/>
              <a:t>dans</a:t>
            </a:r>
            <a:r>
              <a:rPr lang="en-CA" altLang="en-US" sz="4800" dirty="0" smtClean="0"/>
              <a:t> </a:t>
            </a:r>
            <a:r>
              <a:rPr lang="en-CA" altLang="en-US" sz="4800" dirty="0" err="1" smtClean="0"/>
              <a:t>Gigantt</a:t>
            </a:r>
            <a:r>
              <a:rPr lang="en-CA" altLang="en-US" sz="4800" dirty="0" smtClean="0"/>
              <a:t/>
            </a:r>
            <a:br>
              <a:rPr lang="en-CA" altLang="en-US" sz="4800" dirty="0" smtClean="0"/>
            </a:br>
            <a:r>
              <a:rPr lang="en-CA" altLang="en-US" sz="3200" dirty="0" err="1" smtClean="0"/>
              <a:t>Logiciel</a:t>
            </a:r>
            <a:r>
              <a:rPr lang="en-CA" altLang="en-US" sz="3200" dirty="0" smtClean="0"/>
              <a:t> pour </a:t>
            </a:r>
            <a:r>
              <a:rPr lang="en-CA" altLang="en-US" sz="3200" dirty="0" err="1" smtClean="0"/>
              <a:t>gérer</a:t>
            </a:r>
            <a:r>
              <a:rPr lang="en-CA" altLang="en-US" sz="3200" dirty="0" smtClean="0"/>
              <a:t> de grands </a:t>
            </a:r>
            <a:r>
              <a:rPr lang="en-CA" altLang="en-US" sz="3200" dirty="0" err="1" smtClean="0"/>
              <a:t>diagrammes</a:t>
            </a:r>
            <a:r>
              <a:rPr lang="en-CA" altLang="en-US" sz="3200" dirty="0" smtClean="0"/>
              <a:t> Gantt. </a:t>
            </a:r>
            <a:r>
              <a:rPr lang="en-US" altLang="en-US" sz="3200" dirty="0" smtClean="0"/>
              <a:t>La </a:t>
            </a:r>
            <a:r>
              <a:rPr lang="en-US" altLang="en-US" sz="3200" dirty="0" err="1" smtClean="0"/>
              <a:t>sélection</a:t>
            </a:r>
            <a:r>
              <a:rPr lang="en-US" altLang="en-US" sz="3200" dirty="0" smtClean="0"/>
              <a:t> se fait par</a:t>
            </a:r>
            <a:r>
              <a:rPr lang="fr-CA" altLang="en-US" sz="3200" dirty="0" smtClean="0"/>
              <a:t> glissements directionnels.</a:t>
            </a:r>
            <a:r>
              <a:rPr lang="en-CA" altLang="en-US" sz="3200" dirty="0" smtClean="0"/>
              <a:t/>
            </a:r>
            <a:br>
              <a:rPr lang="en-CA" altLang="en-US" sz="3200" dirty="0" smtClean="0"/>
            </a:br>
            <a:r>
              <a:rPr lang="en-CA" altLang="en-US" sz="2400" dirty="0" smtClean="0">
                <a:hlinkClick r:id="rId2"/>
              </a:rPr>
              <a:t>http://www.youtube.com/watch?v=XiD4ga2s13w</a:t>
            </a:r>
            <a:r>
              <a:rPr lang="en-CA" altLang="en-US" sz="2400" dirty="0" smtClean="0"/>
              <a:t> </a:t>
            </a: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852738"/>
            <a:ext cx="25177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66988"/>
            <a:ext cx="28019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852738"/>
            <a:ext cx="24669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3"/>
          <p:cNvSpPr/>
          <p:nvPr/>
        </p:nvSpPr>
        <p:spPr>
          <a:xfrm>
            <a:off x="2820988" y="3430588"/>
            <a:ext cx="287337" cy="3143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èche droite 3"/>
          <p:cNvSpPr/>
          <p:nvPr/>
        </p:nvSpPr>
        <p:spPr>
          <a:xfrm>
            <a:off x="5940425" y="3430588"/>
            <a:ext cx="287338" cy="3143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3634</Words>
  <Application>Microsoft Office PowerPoint</Application>
  <PresentationFormat>On-screen Show (4:3)</PresentationFormat>
  <Paragraphs>834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</vt:lpstr>
      <vt:lpstr>Calibri</vt:lpstr>
      <vt:lpstr>新細明體</vt:lpstr>
      <vt:lpstr>Wingdings</vt:lpstr>
      <vt:lpstr>Thème Office</vt:lpstr>
      <vt:lpstr>1_Default Design</vt:lpstr>
      <vt:lpstr>4_Thème Office</vt:lpstr>
      <vt:lpstr>5_Thème Office</vt:lpstr>
      <vt:lpstr>7_Default Design</vt:lpstr>
      <vt:lpstr>9_Default Design</vt:lpstr>
      <vt:lpstr>3_Thème Office</vt:lpstr>
      <vt:lpstr>6_Thème Office</vt:lpstr>
      <vt:lpstr>7_Thème Office</vt:lpstr>
      <vt:lpstr>Default Design</vt:lpstr>
      <vt:lpstr>Des techniques d’interaction utilisant des menus contextuels et des gestes</vt:lpstr>
      <vt:lpstr>PowerPoint Presentation</vt:lpstr>
      <vt:lpstr>PowerPoint Presentation</vt:lpstr>
      <vt:lpstr>PowerPoint Presentation</vt:lpstr>
      <vt:lpstr>PowerPoint Presentation</vt:lpstr>
      <vt:lpstr>Étant donné tous ces avantages des menus contextuels, pouvons-nous les améliorer ? Y a t-il des widgets ou des techniques d’interaction encore mieux?</vt:lpstr>
      <vt:lpstr>Menu radial (“Radial Menu”, “Pie Menu”) à un niveau: La selection se fait par glissements directionnels, sans avoir à faire attention à notre position finale; c.-à-d. qu'on peut dépasser la pointe de tarte à sélectionner, en autant que notre angle soit bon. https://youtu.be/Wiu-Lruju8E </vt:lpstr>
      <vt:lpstr>Menu radial dans Microsoft OneNote La selection se fait par glissements directionnels ou par clics.</vt:lpstr>
      <vt:lpstr>Menu radial dans Gigantt Logiciel pour gérer de grands diagrammes Gantt. La sélection se fait par glissements directionnels. http://www.youtube.com/watch?v=XiD4ga2s13w </vt:lpstr>
      <vt:lpstr>Un exemple utilisant des glissements directionnels sans menu. Un gros doigt sur un petit écran peut faire un glissement directionnel pour désambiguïser sa sélection.</vt:lpstr>
      <vt:lpstr>Menu radial versus menu linéaire</vt:lpstr>
      <vt:lpstr>Présentation graphique améliorée: on n'est pas obligé d'afficher des grosses pointes de tarte</vt:lpstr>
      <vt:lpstr>(Faux) menu radial dans les dispositifs Samsung Galaxy Note: "Air Command"</vt:lpstr>
      <vt:lpstr>Les "mind maps" (cartes heuristiques) de Tony Buzan</vt:lpstr>
      <vt:lpstr>(Faux) menu radial dans iMindMap de Tony Buzan</vt:lpstr>
      <vt:lpstr>“Weapon Wheel” (Grand Theft Auto 5)</vt:lpstr>
      <vt:lpstr>Menu radial hiéarchique</vt:lpstr>
      <vt:lpstr>Présentation graphique améliorée</vt:lpstr>
      <vt:lpstr>Marking Menu: une sorte de menu radial hiéarchique permettant de dessiner des gestes au lieu de naviguer dans un menu Vidéos: https://youtu.be/THBc55MSOg0 ;  https://youtu.be/wLNPGsKyUls </vt:lpstr>
      <vt:lpstr>Les Marking Menus définissent un ensemble de gestes (ou “marques”) découvrables (“self-revealing”), contrairement aux interfaces gestuelles habituelles. Si on ne connaît pas le geste à faire, on n'a qu'à simplement naviguer dans le menu.</vt:lpstr>
      <vt:lpstr>« Mouse Gestures » pour Firefox: ces gestes sont semblables aux gestes de Marking Menus, mais ne sont pas facilement découvrables: il faut consulter un guide et les apprendre par coeur avant de les utiliser.</vt:lpstr>
      <vt:lpstr>Transition de néophyte en expert</vt:lpstr>
      <vt:lpstr>PowerPoint Presentation</vt:lpstr>
      <vt:lpstr>Résumé</vt:lpstr>
      <vt:lpstr>Modes, outils, et techniques d’interaction</vt:lpstr>
      <vt:lpstr>Quelques observations</vt:lpstr>
      <vt:lpstr>D’autres extensions aux menus contextuels …</vt:lpstr>
      <vt:lpstr>D’autres menus et widgets contextuels</vt:lpstr>
      <vt:lpstr>Exemple de Control Menu https://youtu.be/p8f12anNzBg </vt:lpstr>
      <vt:lpstr>Exemple de Control Menu précédé d’une selection en lasso, dans BumpTop</vt:lpstr>
      <vt:lpstr>Scriboli (Hinckley et al., CHI 2005) Lasso + queue de cochon + Control Menu https://www.youtube.com/watch?v=7YhJ2vGaftY  http://www.patrickbaudisch.com/publications/2005-Hinckley-CHI05-Scriboli.wmv http://research.microsoft.com/users/kenh/papers/Scriboli.mov </vt:lpstr>
      <vt:lpstr>Gestes possibles avec le menu dans Scriboli: La "queue de cochon" (pigtail) indique la fin d'un lasso et/ou le début d'une sélection de commande dans le Control Menu.</vt:lpstr>
      <vt:lpstr>FlowMenus [Guimbretière et al., 2000] Comme un Control Menu avec des sous-menus http://www.acm.org/uist/archive/videos/2000/p213-guimbretiere.mov </vt:lpstr>
      <vt:lpstr>FlowMenus [Guimbretière et al., 2000] http://www.acm.org/uist/archive/videos/2000/p213-guimbretiere.mov </vt:lpstr>
      <vt:lpstr>FlowMenus [Guimbretière et al., 2000] http://www.acm.org/uist/archive/videos/2000/p213-guimbretiere.mov </vt:lpstr>
      <vt:lpstr>Tracking Menu (Fitzmaurice et al., UIST 2003) http://www.acm.org/uist/archive/videos/2003/p71-fitzmaurice.mov  http://www.autodeskresearch.com/publications/trackingmenus  https://www.youtube.com/watch?v=G1jC6jQhcJI </vt:lpstr>
      <vt:lpstr>HoverWidgets (Grossman et al., CHI 2006) http://www.dgp.utoronto.ca/~ravin/videos/chi2006_hoverwidgets.mov  https://www.youtube.com/watch?v=WPbiPn1b1zQ  https://www.youtube.com/watch?v=KRXfaZ8nqZM http://www.dgp.toronto.edu/~tovi/videos/hoverwidgets.mov  </vt:lpstr>
      <vt:lpstr>PieCursor [Fitzmaurice et al., CHI 2008] Comme un Tracking Menu très petit http://www.autodeskresearch.com/publications/piecursor </vt:lpstr>
      <vt:lpstr>Une comparaison grammaticale</vt:lpstr>
      <vt:lpstr>PowerPoint Presentation</vt:lpstr>
      <vt:lpstr>Le Hotbox dans Maya</vt:lpstr>
      <vt:lpstr>Le Hotbox dans Maya</vt:lpstr>
      <vt:lpstr>Le Hotbox dans Maya</vt:lpstr>
      <vt:lpstr>Toolglass: entrée bimanuelle https://www.youtube.com/watch?v=fUwYCbhFj1U  http://www.autodeskresearch.com/publications/t3 </vt:lpstr>
      <vt:lpstr>D’autres utilisations des deux mains?</vt:lpstr>
      <vt:lpstr>Entrée bimanuelle (à deux mains)</vt:lpstr>
      <vt:lpstr>Modèle de chaîne cinématique (Yves Guiard 1987)</vt:lpstr>
      <vt:lpstr>Comment analyser et comparer les différents menus pour lancer des commandes ?</vt:lpstr>
      <vt:lpstr>PowerPoint Presentation</vt:lpstr>
      <vt:lpstr>Remarque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L’interaction</dc:title>
  <dc:creator>mjm</dc:creator>
  <cp:lastModifiedBy>Michael McGuffin</cp:lastModifiedBy>
  <cp:revision>432</cp:revision>
  <dcterms:created xsi:type="dcterms:W3CDTF">2008-02-20T18:57:50Z</dcterms:created>
  <dcterms:modified xsi:type="dcterms:W3CDTF">2018-01-24T14:57:42Z</dcterms:modified>
</cp:coreProperties>
</file>