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800" r:id="rId3"/>
    <p:sldMasterId id="2147484024" r:id="rId4"/>
    <p:sldMasterId id="2147484258" r:id="rId5"/>
    <p:sldMasterId id="2147484758" r:id="rId6"/>
    <p:sldMasterId id="2147485202" r:id="rId7"/>
    <p:sldMasterId id="2147485214" r:id="rId8"/>
    <p:sldMasterId id="2147487704" r:id="rId9"/>
    <p:sldMasterId id="2147491795" r:id="rId10"/>
    <p:sldMasterId id="2147491807" r:id="rId11"/>
    <p:sldMasterId id="2147491819" r:id="rId12"/>
    <p:sldMasterId id="2147491831" r:id="rId13"/>
    <p:sldMasterId id="2147491843" r:id="rId14"/>
    <p:sldMasterId id="2147491855" r:id="rId15"/>
    <p:sldMasterId id="2147491867" r:id="rId16"/>
    <p:sldMasterId id="2147491879" r:id="rId17"/>
    <p:sldMasterId id="2147491891" r:id="rId18"/>
    <p:sldMasterId id="2147491903" r:id="rId19"/>
    <p:sldMasterId id="2147491915" r:id="rId20"/>
    <p:sldMasterId id="2147491927" r:id="rId21"/>
    <p:sldMasterId id="2147491939" r:id="rId22"/>
    <p:sldMasterId id="2147491951" r:id="rId23"/>
    <p:sldMasterId id="2147491963" r:id="rId24"/>
    <p:sldMasterId id="2147491975" r:id="rId25"/>
    <p:sldMasterId id="2147491987" r:id="rId26"/>
    <p:sldMasterId id="2147491999" r:id="rId27"/>
    <p:sldMasterId id="2147492011" r:id="rId28"/>
    <p:sldMasterId id="2147492023" r:id="rId29"/>
    <p:sldMasterId id="2147492059" r:id="rId30"/>
    <p:sldMasterId id="2147492071" r:id="rId31"/>
    <p:sldMasterId id="2147492083" r:id="rId32"/>
    <p:sldMasterId id="2147492095" r:id="rId33"/>
  </p:sldMasterIdLst>
  <p:notesMasterIdLst>
    <p:notesMasterId r:id="rId129"/>
  </p:notesMasterIdLst>
  <p:handoutMasterIdLst>
    <p:handoutMasterId r:id="rId130"/>
  </p:handoutMasterIdLst>
  <p:sldIdLst>
    <p:sldId id="256" r:id="rId34"/>
    <p:sldId id="390" r:id="rId35"/>
    <p:sldId id="400" r:id="rId36"/>
    <p:sldId id="401" r:id="rId37"/>
    <p:sldId id="402" r:id="rId38"/>
    <p:sldId id="403" r:id="rId39"/>
    <p:sldId id="418" r:id="rId40"/>
    <p:sldId id="404" r:id="rId41"/>
    <p:sldId id="405" r:id="rId42"/>
    <p:sldId id="430" r:id="rId43"/>
    <p:sldId id="409" r:id="rId44"/>
    <p:sldId id="406" r:id="rId45"/>
    <p:sldId id="408" r:id="rId46"/>
    <p:sldId id="396" r:id="rId47"/>
    <p:sldId id="369" r:id="rId48"/>
    <p:sldId id="426" r:id="rId49"/>
    <p:sldId id="427" r:id="rId50"/>
    <p:sldId id="300" r:id="rId51"/>
    <p:sldId id="301" r:id="rId52"/>
    <p:sldId id="303" r:id="rId53"/>
    <p:sldId id="257" r:id="rId54"/>
    <p:sldId id="302" r:id="rId55"/>
    <p:sldId id="269" r:id="rId56"/>
    <p:sldId id="270" r:id="rId57"/>
    <p:sldId id="416" r:id="rId58"/>
    <p:sldId id="422" r:id="rId59"/>
    <p:sldId id="423" r:id="rId60"/>
    <p:sldId id="424" r:id="rId61"/>
    <p:sldId id="421" r:id="rId62"/>
    <p:sldId id="413" r:id="rId63"/>
    <p:sldId id="392" r:id="rId64"/>
    <p:sldId id="414" r:id="rId65"/>
    <p:sldId id="397" r:id="rId66"/>
    <p:sldId id="386" r:id="rId67"/>
    <p:sldId id="410" r:id="rId68"/>
    <p:sldId id="393" r:id="rId69"/>
    <p:sldId id="394" r:id="rId70"/>
    <p:sldId id="395" r:id="rId71"/>
    <p:sldId id="412" r:id="rId72"/>
    <p:sldId id="398" r:id="rId73"/>
    <p:sldId id="389" r:id="rId74"/>
    <p:sldId id="391" r:id="rId75"/>
    <p:sldId id="388" r:id="rId76"/>
    <p:sldId id="384" r:id="rId77"/>
    <p:sldId id="411" r:id="rId78"/>
    <p:sldId id="399" r:id="rId79"/>
    <p:sldId id="431" r:id="rId80"/>
    <p:sldId id="432" r:id="rId81"/>
    <p:sldId id="433" r:id="rId82"/>
    <p:sldId id="434" r:id="rId83"/>
    <p:sldId id="435" r:id="rId84"/>
    <p:sldId id="436" r:id="rId85"/>
    <p:sldId id="437" r:id="rId86"/>
    <p:sldId id="438" r:id="rId87"/>
    <p:sldId id="439" r:id="rId88"/>
    <p:sldId id="440" r:id="rId89"/>
    <p:sldId id="441" r:id="rId90"/>
    <p:sldId id="442" r:id="rId91"/>
    <p:sldId id="443" r:id="rId92"/>
    <p:sldId id="444" r:id="rId93"/>
    <p:sldId id="445" r:id="rId94"/>
    <p:sldId id="446" r:id="rId95"/>
    <p:sldId id="447" r:id="rId96"/>
    <p:sldId id="448" r:id="rId97"/>
    <p:sldId id="449" r:id="rId98"/>
    <p:sldId id="450" r:id="rId99"/>
    <p:sldId id="451" r:id="rId100"/>
    <p:sldId id="452" r:id="rId101"/>
    <p:sldId id="453" r:id="rId102"/>
    <p:sldId id="454" r:id="rId103"/>
    <p:sldId id="375" r:id="rId104"/>
    <p:sldId id="455" r:id="rId105"/>
    <p:sldId id="456" r:id="rId106"/>
    <p:sldId id="457" r:id="rId107"/>
    <p:sldId id="458" r:id="rId108"/>
    <p:sldId id="459" r:id="rId109"/>
    <p:sldId id="460" r:id="rId110"/>
    <p:sldId id="461" r:id="rId111"/>
    <p:sldId id="462" r:id="rId112"/>
    <p:sldId id="463" r:id="rId113"/>
    <p:sldId id="464" r:id="rId114"/>
    <p:sldId id="371" r:id="rId115"/>
    <p:sldId id="372" r:id="rId116"/>
    <p:sldId id="467" r:id="rId117"/>
    <p:sldId id="468" r:id="rId118"/>
    <p:sldId id="469" r:id="rId119"/>
    <p:sldId id="470" r:id="rId120"/>
    <p:sldId id="471" r:id="rId121"/>
    <p:sldId id="472" r:id="rId122"/>
    <p:sldId id="473" r:id="rId123"/>
    <p:sldId id="474" r:id="rId124"/>
    <p:sldId id="475" r:id="rId125"/>
    <p:sldId id="476" r:id="rId126"/>
    <p:sldId id="477" r:id="rId127"/>
    <p:sldId id="478" r:id="rId12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FFC0"/>
    <a:srgbClr val="00FF00"/>
    <a:srgbClr val="80FF80"/>
    <a:srgbClr val="7F7F7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017" autoAdjust="0"/>
  </p:normalViewPr>
  <p:slideViewPr>
    <p:cSldViewPr>
      <p:cViewPr varScale="1">
        <p:scale>
          <a:sx n="100" d="100"/>
          <a:sy n="100" d="100"/>
        </p:scale>
        <p:origin x="704"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91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6" Type="http://schemas.openxmlformats.org/officeDocument/2006/relationships/slideMaster" Target="slideMasters/slideMaster16.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28"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113" Type="http://schemas.openxmlformats.org/officeDocument/2006/relationships/slide" Target="slides/slide80.xml"/><Relationship Id="rId118" Type="http://schemas.openxmlformats.org/officeDocument/2006/relationships/slide" Target="slides/slide85.xml"/><Relationship Id="rId134" Type="http://schemas.openxmlformats.org/officeDocument/2006/relationships/tableStyles" Target="tableStyles.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notesMaster" Target="notesMasters/notesMaster1.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presProps" Target="presProps.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80899"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80900"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80901"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b" anchorCtr="0" compatLnSpc="1">
            <a:prstTxWarp prst="textNoShape">
              <a:avLst/>
            </a:prstTxWarp>
          </a:bodyPr>
          <a:lstStyle>
            <a:lvl1pPr algn="r" eaLnBrk="1" hangingPunct="1">
              <a:defRPr sz="1200"/>
            </a:lvl1pPr>
          </a:lstStyle>
          <a:p>
            <a:pPr>
              <a:defRPr/>
            </a:pPr>
            <a:fld id="{F553EDFF-F2D5-4550-A08C-090A426DEDF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2" tIns="46581" rIns="93162" bIns="46581" numCol="1" anchor="t" anchorCtr="0" compatLnSpc="1">
            <a:prstTxWarp prst="textNoShape">
              <a:avLst/>
            </a:prstTxWarp>
          </a:bodyPr>
          <a:lstStyle>
            <a:lvl1pPr defTabSz="931863" eaLnBrk="1" hangingPunct="1">
              <a:defRPr sz="1200">
                <a:latin typeface="Arial" pitchFamily="34" charset="0"/>
              </a:defRPr>
            </a:lvl1pPr>
          </a:lstStyle>
          <a:p>
            <a:pPr>
              <a:defRPr/>
            </a:pPr>
            <a:endParaRPr lang="en-US"/>
          </a:p>
        </p:txBody>
      </p:sp>
      <p:sp>
        <p:nvSpPr>
          <p:cNvPr id="11267" name="Rectangle 3"/>
          <p:cNvSpPr>
            <a:spLocks noGrp="1" noChangeArrowheads="1"/>
          </p:cNvSpPr>
          <p:nvPr>
            <p:ph type="dt" idx="1"/>
          </p:nvPr>
        </p:nvSpPr>
        <p:spPr bwMode="auto">
          <a:xfrm>
            <a:off x="3970338"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2" tIns="46581" rIns="93162" bIns="46581" numCol="1" anchor="t" anchorCtr="0" compatLnSpc="1">
            <a:prstTxWarp prst="textNoShape">
              <a:avLst/>
            </a:prstTxWarp>
          </a:bodyPr>
          <a:lstStyle>
            <a:lvl1pPr algn="r" defTabSz="931863" eaLnBrk="1" hangingPunct="1">
              <a:defRPr sz="1200">
                <a:latin typeface="Arial" pitchFamily="34"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81100" y="698500"/>
            <a:ext cx="4648200"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700088" y="4414838"/>
            <a:ext cx="5610225"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2" tIns="46581" rIns="93162" bIns="465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2" tIns="46581" rIns="93162" bIns="46581" numCol="1" anchor="b" anchorCtr="0" compatLnSpc="1">
            <a:prstTxWarp prst="textNoShape">
              <a:avLst/>
            </a:prstTxWarp>
          </a:bodyPr>
          <a:lstStyle>
            <a:lvl1pPr defTabSz="931863" eaLnBrk="1" hangingPunct="1">
              <a:defRPr sz="1200">
                <a:latin typeface="Arial" pitchFamily="34" charset="0"/>
              </a:defRPr>
            </a:lvl1pPr>
          </a:lstStyle>
          <a:p>
            <a:pPr>
              <a:defRPr/>
            </a:pPr>
            <a:endParaRPr lang="en-US"/>
          </a:p>
        </p:txBody>
      </p:sp>
      <p:sp>
        <p:nvSpPr>
          <p:cNvPr id="11271" name="Rectangle 7"/>
          <p:cNvSpPr>
            <a:spLocks noGrp="1" noChangeArrowheads="1"/>
          </p:cNvSpPr>
          <p:nvPr>
            <p:ph type="sldNum" sz="quarter" idx="5"/>
          </p:nvPr>
        </p:nvSpPr>
        <p:spPr bwMode="auto">
          <a:xfrm>
            <a:off x="3970338"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2" tIns="46581" rIns="93162" bIns="46581" numCol="1" anchor="b" anchorCtr="0" compatLnSpc="1">
            <a:prstTxWarp prst="textNoShape">
              <a:avLst/>
            </a:prstTxWarp>
          </a:bodyPr>
          <a:lstStyle>
            <a:lvl1pPr algn="r" defTabSz="931863" eaLnBrk="1" hangingPunct="1">
              <a:defRPr sz="1200"/>
            </a:lvl1pPr>
          </a:lstStyle>
          <a:p>
            <a:pPr>
              <a:defRPr/>
            </a:pPr>
            <a:fld id="{3B114A6A-E122-4C58-8DE3-6FEA4F1BA0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78B1E936-EDD4-406A-AD2E-DD18645991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a:noFill/>
        </p:spPr>
        <p:txBody>
          <a:bodyPr/>
          <a:lstStyle/>
          <a:p>
            <a:pPr eaLnBrk="1" hangingPunct="1">
              <a:spcBef>
                <a:spcPct val="0"/>
              </a:spcBef>
            </a:pPr>
            <a:r>
              <a:rPr lang="en-US" altLang="en-US" smtClean="0"/>
              <a:t>Point out the tools and modes here.  This paradigm of tools and modes is used a lot of many software packages, not just paint programs but also in: your favourite word processing program (fonts), or video editing packages (zoom tools, splicing tools, etc.)</a:t>
            </a:r>
          </a:p>
          <a:p>
            <a:pPr eaLnBrk="1" hangingPunct="1">
              <a:spcBef>
                <a:spcPct val="0"/>
              </a:spcBef>
            </a:pPr>
            <a:endParaRPr lang="en-US" altLang="en-US" smtClean="0"/>
          </a:p>
          <a:p>
            <a:pPr eaLnBrk="1" hangingPunct="1">
              <a:spcBef>
                <a:spcPct val="0"/>
              </a:spcBef>
            </a:pPr>
            <a:r>
              <a:rPr lang="en-US" altLang="en-US" b="1" smtClean="0"/>
              <a:t>Question</a:t>
            </a:r>
            <a:r>
              <a:rPr lang="en-US" altLang="en-US" smtClean="0"/>
              <a:t>: How do we indicate the current mode to the user ?</a:t>
            </a:r>
          </a:p>
          <a:p>
            <a:pPr eaLnBrk="1" hangingPunct="1">
              <a:spcBef>
                <a:spcPct val="0"/>
              </a:spcBef>
            </a:pPr>
            <a:r>
              <a:rPr lang="en-US" altLang="en-US" smtClean="0"/>
              <a:t>   - hiliting the tool’s icon, displaying text in the status bar, modifying the cursor shape, …</a:t>
            </a:r>
          </a:p>
          <a:p>
            <a:pPr eaLnBrk="1" hangingPunct="1">
              <a:spcBef>
                <a:spcPct val="0"/>
              </a:spcBef>
            </a:pPr>
            <a:endParaRPr lang="en-US" altLang="en-US" smtClean="0"/>
          </a:p>
          <a:p>
            <a:pPr eaLnBrk="1" hangingPunct="1">
              <a:spcBef>
                <a:spcPct val="0"/>
              </a:spcBef>
            </a:pPr>
            <a:r>
              <a:rPr lang="en-US" altLang="en-US" b="1" smtClean="0"/>
              <a:t>Question</a:t>
            </a:r>
            <a:r>
              <a:rPr lang="en-US" altLang="en-US" smtClean="0"/>
              <a:t>: have you ever forgotten what mode you were in ?  Clicked down with a tool only to realize it’s the wrong tool ? Not necessarily in a paint program, it could be in a word processor, or Premiere.</a:t>
            </a:r>
          </a:p>
          <a:p>
            <a:pPr eaLnBrk="1" hangingPunct="1">
              <a:spcBef>
                <a:spcPct val="0"/>
              </a:spcBef>
            </a:pPr>
            <a:r>
              <a:rPr lang="en-US" altLang="en-US" smtClean="0"/>
              <a:t>Explain what a mode error is.  Visual feedback, even at the cursor, isn’t enough to prevent mode errors.</a:t>
            </a:r>
          </a:p>
          <a:p>
            <a:pPr eaLnBrk="1" hangingPunct="1">
              <a:spcBef>
                <a:spcPct val="0"/>
              </a:spcBef>
            </a:pPr>
            <a:r>
              <a:rPr lang="en-US" altLang="en-US" smtClean="0"/>
              <a:t>// Does this ever happen in the real world ?</a:t>
            </a:r>
          </a:p>
          <a:p>
            <a:pPr eaLnBrk="1" hangingPunct="1">
              <a:spcBef>
                <a:spcPct val="0"/>
              </a:spcBef>
            </a:pPr>
            <a:endParaRPr lang="en-US" altLang="en-US" smtClean="0"/>
          </a:p>
          <a:p>
            <a:pPr eaLnBrk="1" hangingPunct="1">
              <a:spcBef>
                <a:spcPct val="0"/>
              </a:spcBef>
            </a:pPr>
            <a:r>
              <a:rPr lang="en-US" altLang="en-US" smtClean="0"/>
              <a:t>We’d like a way to allow the user to </a:t>
            </a:r>
            <a:r>
              <a:rPr lang="en-US" altLang="en-US" i="1" smtClean="0"/>
              <a:t>select</a:t>
            </a:r>
            <a:r>
              <a:rPr lang="en-US" altLang="en-US" smtClean="0"/>
              <a:t> these tools without running into mode errors.</a:t>
            </a:r>
          </a:p>
          <a:p>
            <a:pPr eaLnBrk="1" hangingPunct="1">
              <a:spcBef>
                <a:spcPct val="0"/>
              </a:spcBef>
            </a:pPr>
            <a:r>
              <a:rPr lang="en-US" altLang="en-US" smtClean="0"/>
              <a:t>In reality, there are two things we want to allow the user to select: actions/tools/command/verbs and objects/locations/nouns.</a:t>
            </a:r>
          </a:p>
          <a:p>
            <a:pPr eaLnBrk="1" hangingPunct="1">
              <a:spcBef>
                <a:spcPct val="0"/>
              </a:spcBef>
            </a:pPr>
            <a:r>
              <a:rPr lang="en-US" altLang="en-US" smtClean="0"/>
              <a:t>A lot of what users do with computers can be described in terms of selecting nouns and verbs, so it’d be good to have a understanding of how to ease the selection of nouns and verbs.</a:t>
            </a:r>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330810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a:noFill/>
        </p:spPr>
        <p:txBody>
          <a:bodyPr/>
          <a:lstStyle/>
          <a:p>
            <a:r>
              <a:rPr lang="fr-CA" altLang="en-US" smtClean="0"/>
              <a:t>http://img327.imageshack.us/img327/346/027zd.gif</a:t>
            </a:r>
          </a:p>
          <a:p>
            <a:endParaRPr lang="fr-CA" altLang="en-US" smtClean="0"/>
          </a:p>
        </p:txBody>
      </p:sp>
      <p:sp>
        <p:nvSpPr>
          <p:cNvPr id="58372" name="Espace réservé du numéro de diapositive 3"/>
          <p:cNvSpPr>
            <a:spLocks noGrp="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F611802-37A6-4BCD-81E3-7DF16CC9690A}" type="slidenum">
              <a:rPr kumimoji="0" lang="fr-C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64</a:t>
            </a:fld>
            <a:endParaRPr kumimoji="0" lang="fr-C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13196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FC796024-2230-47C3-AA26-3026CB0458D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a:noFill/>
        </p:spPr>
        <p:txBody>
          <a:bodyPr/>
          <a:lstStyle/>
          <a:p>
            <a:pPr eaLnBrk="1" hangingPunct="1">
              <a:spcBef>
                <a:spcPct val="0"/>
              </a:spcBef>
            </a:pPr>
            <a:r>
              <a:rPr lang="en-US" altLang="en-US" smtClean="0"/>
              <a:t>Note: marking menus are actually used in products, mainly Alias products.</a:t>
            </a:r>
          </a:p>
          <a:p>
            <a:pPr eaLnBrk="1" hangingPunct="1">
              <a:spcBef>
                <a:spcPct val="0"/>
              </a:spcBef>
            </a:pPr>
            <a:r>
              <a:rPr lang="en-US" altLang="en-US" smtClean="0"/>
              <a:t>Radial menus are also used in web browsers and games.</a:t>
            </a:r>
          </a:p>
          <a:p>
            <a:pPr eaLnBrk="1" hangingPunct="1">
              <a:spcBef>
                <a:spcPct val="0"/>
              </a:spcBef>
            </a:pPr>
            <a:r>
              <a:rPr lang="en-US" altLang="en-US" b="1" smtClean="0"/>
              <a:t>Question</a:t>
            </a:r>
            <a:r>
              <a:rPr lang="en-US" altLang="en-US" smtClean="0"/>
              <a:t>: disadvantages of marking menus ?</a:t>
            </a:r>
          </a:p>
        </p:txBody>
      </p:sp>
    </p:spTree>
    <p:extLst>
      <p:ext uri="{BB962C8B-B14F-4D97-AF65-F5344CB8AC3E}">
        <p14:creationId xmlns:p14="http://schemas.microsoft.com/office/powerpoint/2010/main" val="3354734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9F48C9CA-188E-4466-870F-8A94A6BD918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a:noFill/>
        </p:spPr>
        <p:txBody>
          <a:bodyPr/>
          <a:lstStyle/>
          <a:p>
            <a:pPr eaLnBrk="1" hangingPunct="1">
              <a:spcBef>
                <a:spcPct val="0"/>
              </a:spcBef>
            </a:pPr>
            <a:r>
              <a:rPr lang="en-US" altLang="en-US" smtClean="0"/>
              <a:t>Repeat that these techniques can be used in commercial software systems and are currently used in real commercial systems (web browsers and games with radial menus; Alias Maya)</a:t>
            </a:r>
          </a:p>
          <a:p>
            <a:pPr eaLnBrk="1" hangingPunct="1">
              <a:spcBef>
                <a:spcPct val="0"/>
              </a:spcBef>
            </a:pPr>
            <a:endParaRPr lang="en-US" altLang="en-US" smtClean="0"/>
          </a:p>
          <a:p>
            <a:pPr eaLnBrk="1" hangingPunct="1">
              <a:spcBef>
                <a:spcPct val="0"/>
              </a:spcBef>
            </a:pPr>
            <a:r>
              <a:rPr lang="en-US" altLang="en-US" smtClean="0"/>
              <a:t>Mention that there are variations on Marking Menus, and there are examples of interfaces that combine Marking Menus and Toolglasses, or that combine 2-handed input with other popup widgets.</a:t>
            </a:r>
          </a:p>
          <a:p>
            <a:pPr eaLnBrk="1" hangingPunct="1">
              <a:spcBef>
                <a:spcPct val="0"/>
              </a:spcBef>
            </a:pPr>
            <a:endParaRPr lang="en-US" altLang="en-US" smtClean="0"/>
          </a:p>
          <a:p>
            <a:pPr eaLnBrk="1" hangingPunct="1">
              <a:spcBef>
                <a:spcPct val="0"/>
              </a:spcBef>
            </a:pPr>
            <a:r>
              <a:rPr lang="en-US" altLang="en-US" smtClean="0"/>
              <a:t>See the T3 paper for (Kurtenbach et al. CHI 97 ?) for one way of combining marking menus with toolglass.</a:t>
            </a:r>
          </a:p>
          <a:p>
            <a:pPr eaLnBrk="1" hangingPunct="1">
              <a:spcBef>
                <a:spcPct val="0"/>
              </a:spcBef>
            </a:pPr>
            <a:r>
              <a:rPr lang="en-US" altLang="en-US" smtClean="0"/>
              <a:t>There’s also an article (TOCHI 2005 ?) by Guimbretiere et al. that compares different ways of merging command selection and direct manipulation, including toolglass.</a:t>
            </a:r>
          </a:p>
          <a:p>
            <a:pPr eaLnBrk="1" hangingPunct="1">
              <a:spcBef>
                <a:spcPct val="0"/>
              </a:spcBef>
            </a:pPr>
            <a:endParaRPr lang="en-US" altLang="en-US" smtClean="0"/>
          </a:p>
        </p:txBody>
      </p:sp>
    </p:spTree>
    <p:extLst>
      <p:ext uri="{BB962C8B-B14F-4D97-AF65-F5344CB8AC3E}">
        <p14:creationId xmlns:p14="http://schemas.microsoft.com/office/powerpoint/2010/main" val="172074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7B8B2110-C005-4F19-AE25-3A95EE4B9AA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a:noFill/>
        </p:spPr>
        <p:txBody>
          <a:bodyPr/>
          <a:lstStyle/>
          <a:p>
            <a:pPr eaLnBrk="1" hangingPunct="1">
              <a:spcBef>
                <a:spcPct val="0"/>
              </a:spcBef>
            </a:pPr>
            <a:r>
              <a:rPr lang="en-US" altLang="en-US" smtClean="0"/>
              <a:t>We could completely avoid the tool palette on the left, and have all commands in menus.</a:t>
            </a:r>
          </a:p>
          <a:p>
            <a:pPr eaLnBrk="1" hangingPunct="1">
              <a:spcBef>
                <a:spcPct val="0"/>
              </a:spcBef>
            </a:pPr>
            <a:r>
              <a:rPr lang="en-US" altLang="en-US" smtClean="0"/>
              <a:t>We could design things so the user is always in selection mode, and goes to the menus whenever they want to create or modify an object.</a:t>
            </a:r>
          </a:p>
          <a:p>
            <a:pPr eaLnBrk="1" hangingPunct="1">
              <a:spcBef>
                <a:spcPct val="0"/>
              </a:spcBef>
            </a:pPr>
            <a:r>
              <a:rPr lang="en-US" altLang="en-US" smtClean="0"/>
              <a:t>This avoids modes, since we’re always in selection mode, or temporarily in some creation mode after which we fall back to selection mode.</a:t>
            </a:r>
          </a:p>
          <a:p>
            <a:pPr eaLnBrk="1" hangingPunct="1">
              <a:spcBef>
                <a:spcPct val="0"/>
              </a:spcBef>
            </a:pPr>
            <a:r>
              <a:rPr lang="en-US" altLang="en-US" smtClean="0"/>
              <a:t>So we </a:t>
            </a:r>
            <a:r>
              <a:rPr lang="en-US" altLang="en-US" b="1" smtClean="0"/>
              <a:t>avoid mode errors</a:t>
            </a:r>
            <a:r>
              <a:rPr lang="en-US" altLang="en-US" smtClean="0"/>
              <a:t>.</a:t>
            </a:r>
          </a:p>
          <a:p>
            <a:pPr eaLnBrk="1" hangingPunct="1">
              <a:spcBef>
                <a:spcPct val="0"/>
              </a:spcBef>
            </a:pPr>
            <a:r>
              <a:rPr lang="en-US" altLang="en-US" smtClean="0"/>
              <a:t>We also </a:t>
            </a:r>
            <a:r>
              <a:rPr lang="en-US" altLang="en-US" b="1" smtClean="0"/>
              <a:t>save screen space</a:t>
            </a:r>
            <a:r>
              <a:rPr lang="en-US" altLang="en-US" smtClean="0"/>
              <a:t>.</a:t>
            </a:r>
          </a:p>
          <a:p>
            <a:pPr eaLnBrk="1" hangingPunct="1">
              <a:spcBef>
                <a:spcPct val="0"/>
              </a:spcBef>
            </a:pPr>
            <a:r>
              <a:rPr lang="en-US" altLang="en-US" smtClean="0"/>
              <a:t>// Question: problems with this design ?</a:t>
            </a:r>
          </a:p>
          <a:p>
            <a:pPr eaLnBrk="1" hangingPunct="1">
              <a:spcBef>
                <a:spcPct val="0"/>
              </a:spcBef>
            </a:pPr>
            <a:r>
              <a:rPr lang="en-US" altLang="en-US" smtClean="0"/>
              <a:t>Not necessarily the best design for all situations (e.g. creating multiple instances of the same class of object), but some products like Maya actually work along these lines.</a:t>
            </a:r>
          </a:p>
          <a:p>
            <a:pPr eaLnBrk="1" hangingPunct="1">
              <a:spcBef>
                <a:spcPct val="0"/>
              </a:spcBef>
            </a:pPr>
            <a:endParaRPr lang="en-US" altLang="en-US" smtClean="0"/>
          </a:p>
        </p:txBody>
      </p:sp>
    </p:spTree>
    <p:extLst>
      <p:ext uri="{BB962C8B-B14F-4D97-AF65-F5344CB8AC3E}">
        <p14:creationId xmlns:p14="http://schemas.microsoft.com/office/powerpoint/2010/main" val="228047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CF10DAC-E36E-4E1A-B81B-9399C88B606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a:noFill/>
        </p:spPr>
        <p:txBody>
          <a:bodyPr/>
          <a:lstStyle/>
          <a:p>
            <a:pPr eaLnBrk="1" hangingPunct="1">
              <a:spcBef>
                <a:spcPct val="0"/>
              </a:spcBef>
            </a:pPr>
            <a:r>
              <a:rPr lang="en-US" altLang="en-US" b="1" smtClean="0"/>
              <a:t>Question</a:t>
            </a:r>
            <a:r>
              <a:rPr lang="en-US" altLang="en-US" smtClean="0"/>
              <a:t>: any advantage or disadvantage to using popup menus over pulldown menus ?</a:t>
            </a:r>
          </a:p>
          <a:p>
            <a:pPr eaLnBrk="1" hangingPunct="1">
              <a:spcBef>
                <a:spcPct val="0"/>
              </a:spcBef>
            </a:pPr>
            <a:r>
              <a:rPr lang="en-US" altLang="en-US" smtClean="0"/>
              <a:t>User doesn’t have to travel as far with the mouse ?</a:t>
            </a:r>
          </a:p>
          <a:p>
            <a:pPr eaLnBrk="1" hangingPunct="1">
              <a:spcBef>
                <a:spcPct val="0"/>
              </a:spcBef>
            </a:pPr>
            <a:endParaRPr lang="en-US" altLang="en-US" smtClean="0"/>
          </a:p>
          <a:p>
            <a:pPr eaLnBrk="1" hangingPunct="1">
              <a:spcBef>
                <a:spcPct val="0"/>
              </a:spcBef>
            </a:pPr>
            <a:r>
              <a:rPr lang="en-US" altLang="en-US" smtClean="0"/>
              <a:t>The popup menu also has the advantage of </a:t>
            </a:r>
            <a:r>
              <a:rPr lang="en-US" altLang="en-US" b="1" smtClean="0"/>
              <a:t>combining verb and noun</a:t>
            </a:r>
            <a:r>
              <a:rPr lang="en-US" altLang="en-US" smtClean="0"/>
              <a:t> selection into a single action, which is often faster and corresponds better to the user’s mental chunking.</a:t>
            </a:r>
          </a:p>
          <a:p>
            <a:pPr eaLnBrk="1" hangingPunct="1">
              <a:spcBef>
                <a:spcPct val="0"/>
              </a:spcBef>
            </a:pPr>
            <a:endParaRPr lang="en-US" altLang="en-US" smtClean="0"/>
          </a:p>
          <a:p>
            <a:pPr eaLnBrk="1" hangingPunct="1">
              <a:spcBef>
                <a:spcPct val="0"/>
              </a:spcBef>
            </a:pPr>
            <a:r>
              <a:rPr lang="en-US" altLang="en-US" smtClean="0"/>
              <a:t>Earlier, we talked about visual feedback for indicating mode.</a:t>
            </a:r>
          </a:p>
          <a:p>
            <a:pPr eaLnBrk="1" hangingPunct="1">
              <a:spcBef>
                <a:spcPct val="0"/>
              </a:spcBef>
            </a:pPr>
            <a:r>
              <a:rPr lang="en-US" altLang="en-US" smtClean="0"/>
              <a:t>It turns out that </a:t>
            </a:r>
            <a:r>
              <a:rPr lang="en-US" altLang="en-US" b="1" smtClean="0"/>
              <a:t>kinesthetic feedback</a:t>
            </a:r>
            <a:r>
              <a:rPr lang="en-US" altLang="en-US" smtClean="0"/>
              <a:t> is far superior to visual feedback (maybe mention experiment by sellen and kurtenbach et al. with vi with foot pedal vs keyboard and strong visual feedback)</a:t>
            </a:r>
          </a:p>
          <a:p>
            <a:pPr eaLnBrk="1" hangingPunct="1">
              <a:spcBef>
                <a:spcPct val="0"/>
              </a:spcBef>
            </a:pPr>
            <a:r>
              <a:rPr lang="en-US" altLang="en-US" smtClean="0"/>
              <a:t>Kinesthetic feedback is not restricted to popup menus: talk about hitting </a:t>
            </a:r>
            <a:r>
              <a:rPr lang="en-US" altLang="en-US" b="1" smtClean="0"/>
              <a:t>hotkeys</a:t>
            </a:r>
            <a:r>
              <a:rPr lang="en-US" altLang="en-US" smtClean="0"/>
              <a:t> in 3D Studio MAX to manipulate camera versus *holding* down Alt in Maya.</a:t>
            </a:r>
          </a:p>
          <a:p>
            <a:pPr eaLnBrk="1" hangingPunct="1">
              <a:spcBef>
                <a:spcPct val="0"/>
              </a:spcBef>
            </a:pPr>
            <a:endParaRPr lang="en-US" altLang="en-US" smtClean="0"/>
          </a:p>
        </p:txBody>
      </p:sp>
    </p:spTree>
    <p:extLst>
      <p:ext uri="{BB962C8B-B14F-4D97-AF65-F5344CB8AC3E}">
        <p14:creationId xmlns:p14="http://schemas.microsoft.com/office/powerpoint/2010/main" val="392258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0DB13F69-2147-4395-9177-2423BA1A023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a:noFill/>
        </p:spPr>
        <p:txBody>
          <a:bodyPr/>
          <a:lstStyle/>
          <a:p>
            <a:pPr eaLnBrk="1" hangingPunct="1">
              <a:spcBef>
                <a:spcPct val="0"/>
              </a:spcBef>
            </a:pPr>
            <a:endParaRPr lang="en-US" altLang="en-US" dirty="0" smtClean="0"/>
          </a:p>
        </p:txBody>
      </p:sp>
    </p:spTree>
    <p:extLst>
      <p:ext uri="{BB962C8B-B14F-4D97-AF65-F5344CB8AC3E}">
        <p14:creationId xmlns:p14="http://schemas.microsoft.com/office/powerpoint/2010/main" val="425406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7782983-15DA-4AD3-8FED-31688C47085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a:noFill/>
        </p:spPr>
        <p:txBody>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089460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p:cNvSpPr>
            <a:spLocks noGrp="1"/>
          </p:cNvSpPr>
          <p:nvPr>
            <p:ph type="body" idx="1"/>
          </p:nvPr>
        </p:nvSpPr>
        <p:spPr>
          <a:noFill/>
        </p:spPr>
        <p:txBody>
          <a:bodyPr/>
          <a:lstStyle/>
          <a:p>
            <a:r>
              <a:rPr lang="fr-CA" altLang="en-US" smtClean="0"/>
              <a:t>Picture taken from Kurtenbach’s phd thesis</a:t>
            </a:r>
          </a:p>
        </p:txBody>
      </p:sp>
      <p:sp>
        <p:nvSpPr>
          <p:cNvPr id="50180" name="Espace réservé du numéro de diapositive 3"/>
          <p:cNvSpPr>
            <a:spLocks noGrp="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BB363E78-0B3C-425C-8FDE-2D6AAA943657}" type="slidenum">
              <a:rPr kumimoji="0" lang="fr-C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60</a:t>
            </a:fld>
            <a:endParaRPr kumimoji="0" lang="fr-C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7214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105C78C-0BAB-4379-AC06-10FF4AABD8F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a:noFill/>
        </p:spPr>
        <p:txBody>
          <a:bodyPr/>
          <a:lstStyle/>
          <a:p>
            <a:pPr eaLnBrk="1" hangingPunct="1">
              <a:spcBef>
                <a:spcPct val="0"/>
              </a:spcBef>
            </a:pPr>
            <a:r>
              <a:rPr lang="en-US" altLang="en-US" smtClean="0"/>
              <a:t>Picture from Kurtenbach’s phd thesis</a:t>
            </a:r>
          </a:p>
          <a:p>
            <a:pPr eaLnBrk="1" hangingPunct="1">
              <a:spcBef>
                <a:spcPct val="0"/>
              </a:spcBef>
            </a:pPr>
            <a:endParaRPr lang="en-US" altLang="en-US" smtClean="0"/>
          </a:p>
        </p:txBody>
      </p:sp>
    </p:spTree>
    <p:extLst>
      <p:ext uri="{BB962C8B-B14F-4D97-AF65-F5344CB8AC3E}">
        <p14:creationId xmlns:p14="http://schemas.microsoft.com/office/powerpoint/2010/main" val="2371768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BA28F66-A8A6-478D-A0DE-268EFE3A98E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a:noFill/>
        </p:spPr>
        <p:txBody>
          <a:bodyPr/>
          <a:lstStyle/>
          <a:p>
            <a:pPr eaLnBrk="1" hangingPunct="1">
              <a:spcBef>
                <a:spcPct val="0"/>
              </a:spcBef>
            </a:pPr>
            <a:r>
              <a:rPr lang="en-US" altLang="en-US" smtClean="0"/>
              <a:t>Ballistically: marks can be drawn very quickly</a:t>
            </a:r>
          </a:p>
          <a:p>
            <a:pPr eaLnBrk="1" hangingPunct="1">
              <a:spcBef>
                <a:spcPct val="0"/>
              </a:spcBef>
            </a:pPr>
            <a:r>
              <a:rPr lang="en-US" altLang="en-US" smtClean="0"/>
              <a:t>Expert users only need to see ink stroke, which is less distracting than seeing the entire menu.</a:t>
            </a:r>
          </a:p>
          <a:p>
            <a:pPr eaLnBrk="1" hangingPunct="1">
              <a:spcBef>
                <a:spcPct val="0"/>
              </a:spcBef>
            </a:pPr>
            <a:endParaRPr lang="en-US" altLang="en-US" smtClean="0"/>
          </a:p>
        </p:txBody>
      </p:sp>
    </p:spTree>
    <p:extLst>
      <p:ext uri="{BB962C8B-B14F-4D97-AF65-F5344CB8AC3E}">
        <p14:creationId xmlns:p14="http://schemas.microsoft.com/office/powerpoint/2010/main" val="1703009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A1F9CF86-D002-4A78-AB0E-DB515510BF7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a:noFill/>
        </p:spPr>
        <p:txBody>
          <a:bodyPr/>
          <a:lstStyle/>
          <a:p>
            <a:pPr eaLnBrk="1" hangingPunct="1">
              <a:spcBef>
                <a:spcPct val="0"/>
              </a:spcBef>
            </a:pPr>
            <a:r>
              <a:rPr lang="en-US" altLang="en-US" smtClean="0"/>
              <a:t>There’s a natural correspondence between pathways in the menu and marks.</a:t>
            </a:r>
          </a:p>
          <a:p>
            <a:pPr eaLnBrk="1" hangingPunct="1">
              <a:spcBef>
                <a:spcPct val="0"/>
              </a:spcBef>
            </a:pPr>
            <a:r>
              <a:rPr lang="en-US" altLang="en-US" smtClean="0"/>
              <a:t>Self-revealing gesture set.</a:t>
            </a:r>
          </a:p>
          <a:p>
            <a:pPr eaLnBrk="1" hangingPunct="1">
              <a:spcBef>
                <a:spcPct val="0"/>
              </a:spcBef>
            </a:pPr>
            <a:r>
              <a:rPr lang="en-US" altLang="en-US" smtClean="0"/>
              <a:t>Explain why this is so great: other systems with gestures (graffiti for palm pilot etc.) require the user first learn the gestures</a:t>
            </a:r>
          </a:p>
          <a:p>
            <a:pPr eaLnBrk="1" hangingPunct="1">
              <a:spcBef>
                <a:spcPct val="0"/>
              </a:spcBef>
            </a:pPr>
            <a:endParaRPr lang="en-US" altLang="en-US" smtClean="0"/>
          </a:p>
        </p:txBody>
      </p:sp>
    </p:spTree>
    <p:extLst>
      <p:ext uri="{BB962C8B-B14F-4D97-AF65-F5344CB8AC3E}">
        <p14:creationId xmlns:p14="http://schemas.microsoft.com/office/powerpoint/2010/main" val="20746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B7403A-7385-428F-AB22-03859B35EF3A}" type="slidenum">
              <a:rPr lang="en-US" altLang="en-US"/>
              <a:pPr>
                <a:defRPr/>
              </a:pPr>
              <a:t>‹#›</a:t>
            </a:fld>
            <a:endParaRPr lang="en-US" altLang="en-US"/>
          </a:p>
        </p:txBody>
      </p:sp>
    </p:spTree>
    <p:extLst>
      <p:ext uri="{BB962C8B-B14F-4D97-AF65-F5344CB8AC3E}">
        <p14:creationId xmlns:p14="http://schemas.microsoft.com/office/powerpoint/2010/main" val="3788671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0B645-F79F-4A29-A317-1E06A5C5808D}" type="slidenum">
              <a:rPr lang="en-US" altLang="en-US"/>
              <a:pPr>
                <a:defRPr/>
              </a:pPr>
              <a:t>‹#›</a:t>
            </a:fld>
            <a:endParaRPr lang="en-US" altLang="en-US"/>
          </a:p>
        </p:txBody>
      </p:sp>
    </p:spTree>
    <p:extLst>
      <p:ext uri="{BB962C8B-B14F-4D97-AF65-F5344CB8AC3E}">
        <p14:creationId xmlns:p14="http://schemas.microsoft.com/office/powerpoint/2010/main" val="30318743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76564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75481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90237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40914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40231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21114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60937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9079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67304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444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22580E-192C-44D4-88B6-BCE89ACC763B}" type="slidenum">
              <a:rPr lang="en-US" altLang="en-US"/>
              <a:pPr>
                <a:defRPr/>
              </a:pPr>
              <a:t>‹#›</a:t>
            </a:fld>
            <a:endParaRPr lang="en-US" altLang="en-US"/>
          </a:p>
        </p:txBody>
      </p:sp>
    </p:spTree>
    <p:extLst>
      <p:ext uri="{BB962C8B-B14F-4D97-AF65-F5344CB8AC3E}">
        <p14:creationId xmlns:p14="http://schemas.microsoft.com/office/powerpoint/2010/main" val="29933152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4788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9709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7921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01704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2987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90919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50153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49537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06427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9507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57E3E-0A4F-4584-8729-2EC6E48022EE}" type="slidenum">
              <a:rPr lang="en-US" altLang="en-US"/>
              <a:pPr>
                <a:defRPr/>
              </a:pPr>
              <a:t>‹#›</a:t>
            </a:fld>
            <a:endParaRPr lang="en-US" altLang="en-US"/>
          </a:p>
        </p:txBody>
      </p:sp>
    </p:spTree>
    <p:extLst>
      <p:ext uri="{BB962C8B-B14F-4D97-AF65-F5344CB8AC3E}">
        <p14:creationId xmlns:p14="http://schemas.microsoft.com/office/powerpoint/2010/main" val="1941437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00613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41779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3135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7041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99234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24050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60540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77685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9938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43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2D6CD9-D481-4C9D-A697-0C7C28DB7783}" type="slidenum">
              <a:rPr lang="en-US" altLang="en-US"/>
              <a:pPr>
                <a:defRPr/>
              </a:pPr>
              <a:t>‹#›</a:t>
            </a:fld>
            <a:endParaRPr lang="en-US" altLang="en-US"/>
          </a:p>
        </p:txBody>
      </p:sp>
    </p:spTree>
    <p:extLst>
      <p:ext uri="{BB962C8B-B14F-4D97-AF65-F5344CB8AC3E}">
        <p14:creationId xmlns:p14="http://schemas.microsoft.com/office/powerpoint/2010/main" val="33742693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06785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0143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25803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63655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48026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47591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35156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3297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97420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5347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7475F-B11F-4FF4-8C10-662427243B50}" type="slidenum">
              <a:rPr lang="en-US" altLang="en-US"/>
              <a:pPr>
                <a:defRPr/>
              </a:pPr>
              <a:t>‹#›</a:t>
            </a:fld>
            <a:endParaRPr lang="en-US" altLang="en-US"/>
          </a:p>
        </p:txBody>
      </p:sp>
    </p:spTree>
    <p:extLst>
      <p:ext uri="{BB962C8B-B14F-4D97-AF65-F5344CB8AC3E}">
        <p14:creationId xmlns:p14="http://schemas.microsoft.com/office/powerpoint/2010/main" val="34628532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41374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70396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86406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56515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23876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44075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76407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41467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43437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914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22E544-2C37-4951-B76B-1F593E87E6F3}" type="slidenum">
              <a:rPr lang="en-US" altLang="en-US"/>
              <a:pPr>
                <a:defRPr/>
              </a:pPr>
              <a:t>‹#›</a:t>
            </a:fld>
            <a:endParaRPr lang="en-US" altLang="en-US"/>
          </a:p>
        </p:txBody>
      </p:sp>
    </p:spTree>
    <p:extLst>
      <p:ext uri="{BB962C8B-B14F-4D97-AF65-F5344CB8AC3E}">
        <p14:creationId xmlns:p14="http://schemas.microsoft.com/office/powerpoint/2010/main" val="14207711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08278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57207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5623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14198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26867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49412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08193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56775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06355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134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8555E9-13C7-4020-926B-60A9ED2ACA09}" type="slidenum">
              <a:rPr lang="en-US" altLang="en-US"/>
              <a:pPr>
                <a:defRPr/>
              </a:pPr>
              <a:t>‹#›</a:t>
            </a:fld>
            <a:endParaRPr lang="en-US" altLang="en-US"/>
          </a:p>
        </p:txBody>
      </p:sp>
    </p:spTree>
    <p:extLst>
      <p:ext uri="{BB962C8B-B14F-4D97-AF65-F5344CB8AC3E}">
        <p14:creationId xmlns:p14="http://schemas.microsoft.com/office/powerpoint/2010/main" val="29427171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55930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55543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13586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84307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9681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82204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9501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6707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21785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955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7C3A3E-A48A-4631-BBD7-D990EBE84FF9}" type="slidenum">
              <a:rPr lang="en-US" altLang="en-US"/>
              <a:pPr>
                <a:defRPr/>
              </a:pPr>
              <a:t>‹#›</a:t>
            </a:fld>
            <a:endParaRPr lang="en-US" altLang="en-US"/>
          </a:p>
        </p:txBody>
      </p:sp>
    </p:spTree>
    <p:extLst>
      <p:ext uri="{BB962C8B-B14F-4D97-AF65-F5344CB8AC3E}">
        <p14:creationId xmlns:p14="http://schemas.microsoft.com/office/powerpoint/2010/main" val="35168676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09859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35793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03798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15792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7122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92321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89651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25101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4182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1058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9AE9C2-36E8-4D00-8C9F-5A2941871A33}" type="slidenum">
              <a:rPr lang="en-US" altLang="en-US"/>
              <a:pPr>
                <a:defRPr/>
              </a:pPr>
              <a:t>‹#›</a:t>
            </a:fld>
            <a:endParaRPr lang="en-US" altLang="en-US"/>
          </a:p>
        </p:txBody>
      </p:sp>
    </p:spTree>
    <p:extLst>
      <p:ext uri="{BB962C8B-B14F-4D97-AF65-F5344CB8AC3E}">
        <p14:creationId xmlns:p14="http://schemas.microsoft.com/office/powerpoint/2010/main" val="7645407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35756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51891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69385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30399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03029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15795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2119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04891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48476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7362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DB3317-B2A9-4717-9571-70DB96E2D54C}" type="slidenum">
              <a:rPr lang="en-US" altLang="en-US"/>
              <a:pPr>
                <a:defRPr/>
              </a:pPr>
              <a:t>‹#›</a:t>
            </a:fld>
            <a:endParaRPr lang="en-US" altLang="en-US"/>
          </a:p>
        </p:txBody>
      </p:sp>
    </p:spTree>
    <p:extLst>
      <p:ext uri="{BB962C8B-B14F-4D97-AF65-F5344CB8AC3E}">
        <p14:creationId xmlns:p14="http://schemas.microsoft.com/office/powerpoint/2010/main" val="20209148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34967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46815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05937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31245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13911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0291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59968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7611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83683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7091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225B91-4FC8-48BB-B3B5-DAA91C127E33}" type="slidenum">
              <a:rPr lang="en-US" altLang="en-US"/>
              <a:pPr>
                <a:defRPr/>
              </a:pPr>
              <a:t>‹#›</a:t>
            </a:fld>
            <a:endParaRPr lang="en-US" altLang="en-US"/>
          </a:p>
        </p:txBody>
      </p:sp>
    </p:spTree>
    <p:extLst>
      <p:ext uri="{BB962C8B-B14F-4D97-AF65-F5344CB8AC3E}">
        <p14:creationId xmlns:p14="http://schemas.microsoft.com/office/powerpoint/2010/main" val="875526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FC7823-BAC4-4BBD-A9BB-6F3846627504}" type="slidenum">
              <a:rPr lang="en-US" altLang="en-US"/>
              <a:pPr>
                <a:defRPr/>
              </a:pPr>
              <a:t>‹#›</a:t>
            </a:fld>
            <a:endParaRPr lang="en-US" altLang="en-US"/>
          </a:p>
        </p:txBody>
      </p:sp>
    </p:spTree>
    <p:extLst>
      <p:ext uri="{BB962C8B-B14F-4D97-AF65-F5344CB8AC3E}">
        <p14:creationId xmlns:p14="http://schemas.microsoft.com/office/powerpoint/2010/main" val="8569954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50278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7570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32172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886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38817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53096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17293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1645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97066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0024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4AE66-5376-4E88-9AF4-1A98C5916648}" type="slidenum">
              <a:rPr lang="en-US" altLang="en-US"/>
              <a:pPr>
                <a:defRPr/>
              </a:pPr>
              <a:t>‹#›</a:t>
            </a:fld>
            <a:endParaRPr lang="en-US" altLang="en-US"/>
          </a:p>
        </p:txBody>
      </p:sp>
    </p:spTree>
    <p:extLst>
      <p:ext uri="{BB962C8B-B14F-4D97-AF65-F5344CB8AC3E}">
        <p14:creationId xmlns:p14="http://schemas.microsoft.com/office/powerpoint/2010/main" val="36910671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06288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9016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03529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7502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70031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5845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72449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84203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603426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0745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A423E4-D02E-493C-8F29-7B6B772394C2}" type="slidenum">
              <a:rPr lang="en-US" altLang="en-US"/>
              <a:pPr>
                <a:defRPr/>
              </a:pPr>
              <a:t>‹#›</a:t>
            </a:fld>
            <a:endParaRPr lang="en-US" altLang="en-US"/>
          </a:p>
        </p:txBody>
      </p:sp>
    </p:spTree>
    <p:extLst>
      <p:ext uri="{BB962C8B-B14F-4D97-AF65-F5344CB8AC3E}">
        <p14:creationId xmlns:p14="http://schemas.microsoft.com/office/powerpoint/2010/main" val="11412499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1698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90797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52307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1052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6773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78440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98719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70988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53896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9861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47DBD6A-5B68-4F32-8AC4-8E74C38131E2}" type="slidenum">
              <a:rPr lang="en-US" altLang="en-US"/>
              <a:pPr>
                <a:defRPr/>
              </a:pPr>
              <a:t>‹#›</a:t>
            </a:fld>
            <a:endParaRPr lang="en-US" altLang="en-US"/>
          </a:p>
        </p:txBody>
      </p:sp>
    </p:spTree>
    <p:extLst>
      <p:ext uri="{BB962C8B-B14F-4D97-AF65-F5344CB8AC3E}">
        <p14:creationId xmlns:p14="http://schemas.microsoft.com/office/powerpoint/2010/main" val="30007223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99592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749239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10867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1191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70068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39277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90132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3976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6213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9671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834F1BB-E4C1-48F3-8741-6E9329B2AD64}" type="slidenum">
              <a:rPr lang="en-US" altLang="en-US"/>
              <a:pPr>
                <a:defRPr/>
              </a:pPr>
              <a:t>‹#›</a:t>
            </a:fld>
            <a:endParaRPr lang="en-US" altLang="en-US"/>
          </a:p>
        </p:txBody>
      </p:sp>
    </p:spTree>
    <p:extLst>
      <p:ext uri="{BB962C8B-B14F-4D97-AF65-F5344CB8AC3E}">
        <p14:creationId xmlns:p14="http://schemas.microsoft.com/office/powerpoint/2010/main" val="16155247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79400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77201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963535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26312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23900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35476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33354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98393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63931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6347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40ACDD-189D-400D-96C5-057E4061D858}" type="slidenum">
              <a:rPr lang="en-US" altLang="en-US"/>
              <a:pPr>
                <a:defRPr/>
              </a:pPr>
              <a:t>‹#›</a:t>
            </a:fld>
            <a:endParaRPr lang="en-US" altLang="en-US"/>
          </a:p>
        </p:txBody>
      </p:sp>
    </p:spTree>
    <p:extLst>
      <p:ext uri="{BB962C8B-B14F-4D97-AF65-F5344CB8AC3E}">
        <p14:creationId xmlns:p14="http://schemas.microsoft.com/office/powerpoint/2010/main" val="9048988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45172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03002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75748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97428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854FD5-C0B9-426F-A15E-4E8DC142B0A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22764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69C328-A8E4-4303-9AE7-C851F7C37A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244568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58143-F6AB-4081-B7C5-8EFE786739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13204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974E88-0AD5-4D69-9C69-223CECF1C46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44007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278096-2BA3-48DA-B8DE-0B0F42ED23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6044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D19757-1F60-4699-8976-3CA84C1DC56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8189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FC66FB43-AFB8-451D-BFC3-4E04E31B7703}" type="slidenum">
              <a:rPr lang="en-US" altLang="en-US"/>
              <a:pPr>
                <a:defRPr/>
              </a:pPr>
              <a:t>‹#›</a:t>
            </a:fld>
            <a:endParaRPr lang="en-US" altLang="en-US"/>
          </a:p>
        </p:txBody>
      </p:sp>
    </p:spTree>
    <p:extLst>
      <p:ext uri="{BB962C8B-B14F-4D97-AF65-F5344CB8AC3E}">
        <p14:creationId xmlns:p14="http://schemas.microsoft.com/office/powerpoint/2010/main" val="427631727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5B87AC-74DD-4525-8E51-C7AC3A9740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73869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708D1-5E6A-4F44-8BEC-05560A797DA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92813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8EEF9-DDD0-4D6E-8797-6976CF9CAA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10972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A720D0-3777-4EBB-9DB5-C0F6C91590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0320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8C627-0110-4F5B-AE11-E4FB86A270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32524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B9A417-AFBF-4C4B-A13A-14A1131D47B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81675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00F068-4934-4DF5-954D-64C74FF8027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95992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DDF5E9-1087-4933-99E5-38D37AD4523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44535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B90102-D3DB-46A4-BA7C-80592899264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59566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1B43F5-E55C-47A5-85D8-FA781B167E3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1018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28E1077-5713-40D2-BBE7-42A1CC0A8615}" type="slidenum">
              <a:rPr lang="en-US" altLang="en-US"/>
              <a:pPr>
                <a:defRPr/>
              </a:pPr>
              <a:t>‹#›</a:t>
            </a:fld>
            <a:endParaRPr lang="en-US" altLang="en-US"/>
          </a:p>
        </p:txBody>
      </p:sp>
    </p:spTree>
    <p:extLst>
      <p:ext uri="{BB962C8B-B14F-4D97-AF65-F5344CB8AC3E}">
        <p14:creationId xmlns:p14="http://schemas.microsoft.com/office/powerpoint/2010/main" val="38384074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0BC162-550B-4B9F-A4FD-B4146C71FAF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68525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AC5967-CAC8-4C5C-96E8-569114ECDD3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68149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85993C-1D04-4EC3-956B-5F5C447EA60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0988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BB9E2D-545F-4800-AE56-94B95B9BB6F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5333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5E79DF-7233-4D9D-ABD3-B99EA59014F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90251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AD65AC-64DB-4D75-BFD9-DDF53EDCF28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0358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CEC50E-9226-4912-A53F-E0101673D2C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57544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DA97FB-2A34-4119-8468-EC16AC1EAE8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51867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E6098E-D292-48AC-B8D9-C7172A3CCA8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67540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48B9C7-D298-4789-AFBD-22FEFEAA3E3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0484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849E1077-D030-4315-B7DA-29C0481C6D3A}" type="slidenum">
              <a:rPr lang="en-US" altLang="en-US"/>
              <a:pPr>
                <a:defRPr/>
              </a:pPr>
              <a:t>‹#›</a:t>
            </a:fld>
            <a:endParaRPr lang="en-US" altLang="en-US"/>
          </a:p>
        </p:txBody>
      </p:sp>
    </p:spTree>
    <p:extLst>
      <p:ext uri="{BB962C8B-B14F-4D97-AF65-F5344CB8AC3E}">
        <p14:creationId xmlns:p14="http://schemas.microsoft.com/office/powerpoint/2010/main" val="38716399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443269-36EE-4386-BC9C-4DE40EAF8DD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81815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E35AC6E-5577-4CA5-9120-0260471BA78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19107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D94163-0A5E-4131-8C18-2BDED90B205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426598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99DBBC-2C02-4308-B2D4-DF189455E97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29447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97F33D-ED9C-4B88-AB4E-C2967D6CAC6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92946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3321CA-C295-4ED1-B6CC-4A670802840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98650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B8511D-6EC4-42A7-8B9D-352C3706A25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83698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7BD6116-71B4-45B8-8D8B-3A57819DF272}"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34AA149-3967-4A34-8FDC-07C0E2B6BB5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60716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B31D188-BF8D-4813-88BF-D7D97A83367F}"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6B67BEC-7B63-40E4-AF5F-F3CAA39E3647}"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16553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F9D6D0E-7F9A-42A2-8997-AFE4EB9BB4A4}"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C864298-BA2A-4CB7-9D74-4097C30B460F}"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9545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CAB8AB8-DAD8-4F8E-9003-7ECA98908583}" type="slidenum">
              <a:rPr lang="en-US" altLang="en-US"/>
              <a:pPr>
                <a:defRPr/>
              </a:pPr>
              <a:t>‹#›</a:t>
            </a:fld>
            <a:endParaRPr lang="en-US" altLang="en-US"/>
          </a:p>
        </p:txBody>
      </p:sp>
    </p:spTree>
    <p:extLst>
      <p:ext uri="{BB962C8B-B14F-4D97-AF65-F5344CB8AC3E}">
        <p14:creationId xmlns:p14="http://schemas.microsoft.com/office/powerpoint/2010/main" val="213524029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E21B272-123F-4091-80E7-D834033132FA}"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7823638-37F2-4F12-9D98-9502E7FAD4C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502974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841E7BB-6F1F-4D78-8DB5-ED6310476E63}"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8" name="Espace réservé du pied de page 7"/>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9" name="Espace réservé du numéro de diapositive 8"/>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2DBDEF6-DF35-48CA-BCEA-072B008538FF}"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088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6F8C47D-6EE8-48E3-AA73-A724EB115770}"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Espace réservé du pied de page 3"/>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Espace réservé du numéro de diapositive 4"/>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5C97CFE-10D5-4F4F-9FDA-E12304D43290}"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7046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6A79918-B3E6-41E7-9564-7154087ED028}"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Espace réservé du pied de page 2"/>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Espace réservé du numéro de diapositive 3"/>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312E3E-653D-4B90-9AD5-227DDB443A74}"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36826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0598908-4094-4021-92BC-1EC8882E9249}"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33DE47F-046D-4F7C-970D-BBD33AA086A8}"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19402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5174256-0F9F-494A-A981-31EDA95B7E8C}"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331F76-3A0A-40AE-AB70-F075CEE351C3}"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79753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79C4CCF-5CFB-45F7-ADFB-31A8AD31D2A5}"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87CAFE-A4A9-4D81-925D-720EE6EEAB4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84579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043ACAE-3C9E-49C0-9655-979568014AAC}"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EF49D67-068C-493F-AEBA-B8F9293B1B0A}"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335531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BF5FA1E-A7AE-4B57-9863-3A80D1A69F61}"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4953539-4713-40AC-BF5C-0FC38200F4E2}"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68957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AD66EE8-C56A-4BF6-AD46-A215DD8E118C}"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89FC3D7-5E2C-4379-BCF2-CC7537DFCA2A}"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0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54FAA3-72E9-4E0D-8937-2CCE39139579}" type="slidenum">
              <a:rPr lang="en-US" altLang="en-US"/>
              <a:pPr>
                <a:defRPr/>
              </a:pPr>
              <a:t>‹#›</a:t>
            </a:fld>
            <a:endParaRPr lang="en-US" altLang="en-US"/>
          </a:p>
        </p:txBody>
      </p:sp>
    </p:spTree>
    <p:extLst>
      <p:ext uri="{BB962C8B-B14F-4D97-AF65-F5344CB8AC3E}">
        <p14:creationId xmlns:p14="http://schemas.microsoft.com/office/powerpoint/2010/main" val="2592381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1A3EDF02-A75A-412E-9600-0A73F4392212}" type="slidenum">
              <a:rPr lang="en-US" altLang="en-US"/>
              <a:pPr>
                <a:defRPr/>
              </a:pPr>
              <a:t>‹#›</a:t>
            </a:fld>
            <a:endParaRPr lang="en-US" altLang="en-US"/>
          </a:p>
        </p:txBody>
      </p:sp>
    </p:spTree>
    <p:extLst>
      <p:ext uri="{BB962C8B-B14F-4D97-AF65-F5344CB8AC3E}">
        <p14:creationId xmlns:p14="http://schemas.microsoft.com/office/powerpoint/2010/main" val="210269015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4356A66-4DAD-43D2-BB78-2F9164235487}"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CCD8DEA-F047-4133-85B8-6B83B8DC3766}"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69215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040A866-4432-49B9-A96D-C4C71E725E90}"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C9D485B-43AD-4738-8111-085ACDC91601}"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07656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C97CBC6-3CFE-4A6F-8900-0FE951E1BEED}"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Espace réservé du pied de page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Espace réservé du numéro de diapositive 8"/>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8F61B39-5AB5-4C93-81CA-0203A0F93571}"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27066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5F90A0A-FB3A-49A6-8ABF-3266CC720B23}"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Espace réservé du pied de page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A4E824-2ED7-495D-A89C-EB425D73BFCB}"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2236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780D96B-3C18-4153-9C3E-9E3DDEE02512}"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Espace réservé du pied de page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3FF87C4-D825-4D17-96AB-5A5C08570276}"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05255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C5C221D-7768-46E9-AF19-764CBB114B5C}"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09C3B80-B23E-4C3F-B932-9F5401782188}"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642785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16C1A2D-49B9-4247-AE95-B05DF0878076}"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EC89D72-358A-4F74-8FC4-CD6F291667D3}"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40380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2B8987E-AFB4-4438-A44A-753BD545B920}"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F8A84E2-EDA1-4A95-A543-118318EB7EB7}"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58936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E840949-1804-4038-8EC6-2817D7B62F4A}" type="datetimeFigureOut">
              <a:rPr kumimoji="0" lang="fr-FR"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0965576-6786-4BFA-9EB8-A1A90CCEB92E}" type="slidenum">
              <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638604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B9A417-AFBF-4C4B-A13A-14A1131D47B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6202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0FC8BE7D-A923-48DC-931F-516810D7819F}" type="slidenum">
              <a:rPr lang="en-US" altLang="en-US"/>
              <a:pPr>
                <a:defRPr/>
              </a:pPr>
              <a:t>‹#›</a:t>
            </a:fld>
            <a:endParaRPr lang="en-US" altLang="en-US"/>
          </a:p>
        </p:txBody>
      </p:sp>
    </p:spTree>
    <p:extLst>
      <p:ext uri="{BB962C8B-B14F-4D97-AF65-F5344CB8AC3E}">
        <p14:creationId xmlns:p14="http://schemas.microsoft.com/office/powerpoint/2010/main" val="32592524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00F068-4934-4DF5-954D-64C74FF8027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268632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DDF5E9-1087-4933-99E5-38D37AD4523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32575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B90102-D3DB-46A4-BA7C-80592899264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0257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1B43F5-E55C-47A5-85D8-FA781B167E3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69171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0BC162-550B-4B9F-A4FD-B4146C71FAF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21364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AC5967-CAC8-4C5C-96E8-569114ECDD3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54730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85993C-1D04-4EC3-956B-5F5C447EA60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036832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BB9E2D-545F-4800-AE56-94B95B9BB6F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6364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5E79DF-7233-4D9D-ABD3-B99EA59014F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521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AD65AC-64DB-4D75-BFD9-DDF53EDCF28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974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4BA020A-5B5D-40EA-8754-EEE1FDCCECAB}" type="slidenum">
              <a:rPr lang="en-US" altLang="en-US"/>
              <a:pPr>
                <a:defRPr/>
              </a:pPr>
              <a:t>‹#›</a:t>
            </a:fld>
            <a:endParaRPr lang="en-US" altLang="en-US"/>
          </a:p>
        </p:txBody>
      </p:sp>
    </p:spTree>
    <p:extLst>
      <p:ext uri="{BB962C8B-B14F-4D97-AF65-F5344CB8AC3E}">
        <p14:creationId xmlns:p14="http://schemas.microsoft.com/office/powerpoint/2010/main" val="20871617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9893A2-3871-45BF-83C1-0A2C4CFF281C}"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1628C2-27FF-426E-812C-7BD21B87377C}"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8533605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2A9FF2-9ED1-4BC9-B84D-86CB6E42A919}"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ED3D6C-2A73-43E7-B4C7-2FDE8727FDE1}"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3266664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2B294C-78BE-4342-A9E7-9DA5E9EC6B71}"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A9F40C-CB66-467B-AD85-93AAF2463217}"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662486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5BBE2CF-2AB6-4FFB-9C89-34F7B9A905A4}"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96E6FCF-ECE5-48B7-A439-21AAACC2DF25}"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132157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85F810-7E5E-43C6-A3FE-4A57835ADB49}"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8"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9"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764252-90A0-417E-9D89-4E0AD1CFD0EA}"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8787146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D6758A-1953-4317-9CF3-FE1C60FFC711}"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3A26DF-6BB7-4A40-9028-42D5C829C4D4}"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606716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DAADA1-2EE0-4AB1-9938-3E05635262BD}"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960127-6824-4D32-AABC-0DDB1B0708B8}"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4805118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BC05F2-3F33-47D9-925C-850995D53C0E}"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A0410E-85E0-4B7D-977B-E60DA29962E2}"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90625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17F362-A172-4318-8114-927A2DC3FA97}"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2ADEC3-02E2-4610-9B1E-2F8C5D8114EB}"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562536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8107AA-49E3-48C2-A3D6-A5BC5D221EA6}"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1BD9BE-CCD4-44A7-9288-CE1601162D7D}"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81414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8F486BE-AFB8-4D34-9020-FEA111B62DE7}" type="slidenum">
              <a:rPr lang="en-US" altLang="en-US"/>
              <a:pPr>
                <a:defRPr/>
              </a:pPr>
              <a:t>‹#›</a:t>
            </a:fld>
            <a:endParaRPr lang="en-US" altLang="en-US"/>
          </a:p>
        </p:txBody>
      </p:sp>
    </p:spTree>
    <p:extLst>
      <p:ext uri="{BB962C8B-B14F-4D97-AF65-F5344CB8AC3E}">
        <p14:creationId xmlns:p14="http://schemas.microsoft.com/office/powerpoint/2010/main" val="2436589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8EAC4A-A3A4-400B-B0A0-49CC17818B7A}"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DEA9F7-9741-4744-B563-EC0D3C901EBE}"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862496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B9A417-AFBF-4C4B-A13A-14A1131D47B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50459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00F068-4934-4DF5-954D-64C74FF8027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85932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DDF5E9-1087-4933-99E5-38D37AD4523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668585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B90102-D3DB-46A4-BA7C-80592899264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07063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1B43F5-E55C-47A5-85D8-FA781B167E3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91551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0BC162-550B-4B9F-A4FD-B4146C71FAF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34357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AC5967-CAC8-4C5C-96E8-569114ECDD3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7881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85993C-1D04-4EC3-956B-5F5C447EA60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2363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BB9E2D-545F-4800-AE56-94B95B9BB6F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8522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pPr>
              <a:defRPr/>
            </a:pPr>
            <a:fld id="{EAB94FF8-0328-43B3-8B76-839CD195C824}" type="datetimeFigureOut">
              <a:rPr lang="fr-FR"/>
              <a:pPr>
                <a:defRPr/>
              </a:pPr>
              <a:t>24/01/2018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0FED9A3E-E004-4B64-A66D-B28D89D0F6A3}" type="slidenum">
              <a:rPr lang="fr-CA" altLang="en-US"/>
              <a:pPr>
                <a:defRPr/>
              </a:pPr>
              <a:t>‹#›</a:t>
            </a:fld>
            <a:endParaRPr lang="fr-CA" altLang="en-US"/>
          </a:p>
        </p:txBody>
      </p:sp>
    </p:spTree>
    <p:extLst>
      <p:ext uri="{BB962C8B-B14F-4D97-AF65-F5344CB8AC3E}">
        <p14:creationId xmlns:p14="http://schemas.microsoft.com/office/powerpoint/2010/main" val="254527692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5E79DF-7233-4D9D-ABD3-B99EA59014F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574663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AD65AC-64DB-4D75-BFD9-DDF53EDCF28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84389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DBCDEC-CFF5-493E-ADA2-ADA1E7ABFDE8}"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C304F2-F292-4648-B28B-AB4E500B8558}"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067235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A58479-9A9C-4F28-83D1-1BE210010055}"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A5F5FD-0132-4BD9-AF9E-D7AF90BC68D5}"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7652517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5EA2D2-21FB-4AE2-A5FB-E319689CD450}"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F51C22-5243-4BA7-97F1-E32E132A642B}"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677285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510A81F-8C1A-4255-A281-183405D7A144}"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EE0B6-A9CA-4038-A887-4B65E2B6AAD0}"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3942383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650615-74F8-41A8-BC86-B68BDC3085B5}"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4E1EEE-E27C-4CBA-BA3A-C0D167AAE292}"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797049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8286D3-E7CD-4BAD-A500-C0841F28154B}"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7F175A-5D77-4202-9E11-4E2354EABCEB}"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465090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B0BFEB-37AF-45DF-8C9B-F882B6FB0DFE}"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CBFB13-ECC6-4C56-9F3A-AD9FBB22B046}"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5583847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E3387C-629F-4A51-876C-B6D1D1312F0A}"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8B97FE-4004-42E1-B3C4-737078DF25BF}"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98233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657A7B42-C084-47DB-BDDE-7AA4B4EFBBE6}" type="datetimeFigureOut">
              <a:rPr lang="fr-FR"/>
              <a:pPr>
                <a:defRPr/>
              </a:pPr>
              <a:t>24/01/2018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AE698C9B-91CE-418A-A8EE-034E871CE379}" type="slidenum">
              <a:rPr lang="fr-CA" altLang="en-US"/>
              <a:pPr>
                <a:defRPr/>
              </a:pPr>
              <a:t>‹#›</a:t>
            </a:fld>
            <a:endParaRPr lang="fr-CA" altLang="en-US"/>
          </a:p>
        </p:txBody>
      </p:sp>
    </p:spTree>
    <p:extLst>
      <p:ext uri="{BB962C8B-B14F-4D97-AF65-F5344CB8AC3E}">
        <p14:creationId xmlns:p14="http://schemas.microsoft.com/office/powerpoint/2010/main" val="6425536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CC9799-83B4-4264-A430-6F6237284580}"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7883AE-DCBD-4D23-9B36-C298DA5D5271}"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3779045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A4CDEF-FEDA-4CEF-AC32-7428B7E6625E}"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B911A2-2FEE-4A42-80E9-D54B59D5B393}"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894171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D10743-D016-4CD1-A37D-BB9BDD35F154}"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5EF8F0-77A7-469B-B172-2D5439076B48}"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4582196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DBCDEC-CFF5-493E-ADA2-ADA1E7ABFDE8}"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C304F2-F292-4648-B28B-AB4E500B8558}"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6847584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A58479-9A9C-4F28-83D1-1BE210010055}"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A5F5FD-0132-4BD9-AF9E-D7AF90BC68D5}"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9054887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5EA2D2-21FB-4AE2-A5FB-E319689CD450}"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F51C22-5243-4BA7-97F1-E32E132A642B}"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32343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510A81F-8C1A-4255-A281-183405D7A144}"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EE0B6-A9CA-4038-A887-4B65E2B6AAD0}"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1303393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650615-74F8-41A8-BC86-B68BDC3085B5}"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4E1EEE-E27C-4CBA-BA3A-C0D167AAE292}"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610936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8286D3-E7CD-4BAD-A500-C0841F28154B}"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7F175A-5D77-4202-9E11-4E2354EABCEB}"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3288733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B0BFEB-37AF-45DF-8C9B-F882B6FB0DFE}"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CBFB13-ECC6-4C56-9F3A-AD9FBB22B046}"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12709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DD04C8C-4395-4600-B20C-FCBF013511A5}" type="datetimeFigureOut">
              <a:rPr lang="fr-FR"/>
              <a:pPr>
                <a:defRPr/>
              </a:pPr>
              <a:t>24/01/2018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D291563D-CDEE-4816-90E7-A61F13BA5C05}" type="slidenum">
              <a:rPr lang="fr-CA" altLang="en-US"/>
              <a:pPr>
                <a:defRPr/>
              </a:pPr>
              <a:t>‹#›</a:t>
            </a:fld>
            <a:endParaRPr lang="fr-CA" altLang="en-US"/>
          </a:p>
        </p:txBody>
      </p:sp>
    </p:spTree>
    <p:extLst>
      <p:ext uri="{BB962C8B-B14F-4D97-AF65-F5344CB8AC3E}">
        <p14:creationId xmlns:p14="http://schemas.microsoft.com/office/powerpoint/2010/main" val="17014252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E3387C-629F-4A51-876C-B6D1D1312F0A}"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8B97FE-4004-42E1-B3C4-737078DF25BF}"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523609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CC9799-83B4-4264-A430-6F6237284580}"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7883AE-DCBD-4D23-9B36-C298DA5D5271}"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289675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A4CDEF-FEDA-4CEF-AC32-7428B7E6625E}"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B911A2-2FEE-4A42-80E9-D54B59D5B393}"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005826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D10743-D016-4CD1-A37D-BB9BDD35F154}"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5EF8F0-77A7-469B-B172-2D5439076B48}"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8253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defRPr/>
            </a:lvl1pPr>
          </a:lstStyle>
          <a:p>
            <a:pPr>
              <a:defRPr/>
            </a:pPr>
            <a:fld id="{DBE5E60F-CD5A-4798-9B23-F8C74CA7D45F}" type="datetimeFigureOut">
              <a:rPr lang="fr-FR"/>
              <a:pPr>
                <a:defRPr/>
              </a:pPr>
              <a:t>24/01/2018</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34A822A0-EDEB-43D3-9519-B298113E381D}" type="slidenum">
              <a:rPr lang="fr-CA" altLang="en-US"/>
              <a:pPr>
                <a:defRPr/>
              </a:pPr>
              <a:t>‹#›</a:t>
            </a:fld>
            <a:endParaRPr lang="fr-CA" altLang="en-US"/>
          </a:p>
        </p:txBody>
      </p:sp>
    </p:spTree>
    <p:extLst>
      <p:ext uri="{BB962C8B-B14F-4D97-AF65-F5344CB8AC3E}">
        <p14:creationId xmlns:p14="http://schemas.microsoft.com/office/powerpoint/2010/main" val="4069023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defRPr/>
            </a:lvl1pPr>
          </a:lstStyle>
          <a:p>
            <a:pPr>
              <a:defRPr/>
            </a:pPr>
            <a:fld id="{E9C843F0-2C57-4558-89CC-AC1BCA5C1D17}" type="datetimeFigureOut">
              <a:rPr lang="fr-FR"/>
              <a:pPr>
                <a:defRPr/>
              </a:pPr>
              <a:t>24/01/2018</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80065237-E59F-4AFB-872D-BDD5D6962D35}" type="slidenum">
              <a:rPr lang="fr-CA" altLang="en-US"/>
              <a:pPr>
                <a:defRPr/>
              </a:pPr>
              <a:t>‹#›</a:t>
            </a:fld>
            <a:endParaRPr lang="fr-CA" altLang="en-US"/>
          </a:p>
        </p:txBody>
      </p:sp>
    </p:spTree>
    <p:extLst>
      <p:ext uri="{BB962C8B-B14F-4D97-AF65-F5344CB8AC3E}">
        <p14:creationId xmlns:p14="http://schemas.microsoft.com/office/powerpoint/2010/main" val="144490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3"/>
          <p:cNvSpPr>
            <a:spLocks noGrp="1"/>
          </p:cNvSpPr>
          <p:nvPr>
            <p:ph type="dt" sz="half" idx="10"/>
          </p:nvPr>
        </p:nvSpPr>
        <p:spPr/>
        <p:txBody>
          <a:bodyPr/>
          <a:lstStyle>
            <a:lvl1pPr>
              <a:defRPr/>
            </a:lvl1pPr>
          </a:lstStyle>
          <a:p>
            <a:pPr>
              <a:defRPr/>
            </a:pPr>
            <a:fld id="{73822876-32E2-4BD9-AF2E-80911043D31E}" type="datetimeFigureOut">
              <a:rPr lang="fr-FR"/>
              <a:pPr>
                <a:defRPr/>
              </a:pPr>
              <a:t>24/01/2018</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7E491EC2-83D8-4D2C-BC5B-49C3EE84481D}" type="slidenum">
              <a:rPr lang="fr-CA" altLang="en-US"/>
              <a:pPr>
                <a:defRPr/>
              </a:pPr>
              <a:t>‹#›</a:t>
            </a:fld>
            <a:endParaRPr lang="fr-CA" altLang="en-US"/>
          </a:p>
        </p:txBody>
      </p:sp>
    </p:spTree>
    <p:extLst>
      <p:ext uri="{BB962C8B-B14F-4D97-AF65-F5344CB8AC3E}">
        <p14:creationId xmlns:p14="http://schemas.microsoft.com/office/powerpoint/2010/main" val="249007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F85D1D-C275-450D-8724-BBCAB42DA0B9}" type="slidenum">
              <a:rPr lang="en-US" altLang="en-US"/>
              <a:pPr>
                <a:defRPr/>
              </a:pPr>
              <a:t>‹#›</a:t>
            </a:fld>
            <a:endParaRPr lang="en-US" altLang="en-US"/>
          </a:p>
        </p:txBody>
      </p:sp>
    </p:spTree>
    <p:extLst>
      <p:ext uri="{BB962C8B-B14F-4D97-AF65-F5344CB8AC3E}">
        <p14:creationId xmlns:p14="http://schemas.microsoft.com/office/powerpoint/2010/main" val="3011699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3B987E2-DA03-4324-BA50-C071EBEE6115}" type="datetimeFigureOut">
              <a:rPr lang="fr-FR"/>
              <a:pPr>
                <a:defRPr/>
              </a:pPr>
              <a:t>24/01/2018</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6F6EA5EF-A6AD-4D0B-B22F-F7A819AF9431}" type="slidenum">
              <a:rPr lang="fr-CA" altLang="en-US"/>
              <a:pPr>
                <a:defRPr/>
              </a:pPr>
              <a:t>‹#›</a:t>
            </a:fld>
            <a:endParaRPr lang="fr-CA" altLang="en-US"/>
          </a:p>
        </p:txBody>
      </p:sp>
    </p:spTree>
    <p:extLst>
      <p:ext uri="{BB962C8B-B14F-4D97-AF65-F5344CB8AC3E}">
        <p14:creationId xmlns:p14="http://schemas.microsoft.com/office/powerpoint/2010/main" val="1181850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3924C0F-D76B-4C64-8B07-93C6191EB5DF}" type="datetimeFigureOut">
              <a:rPr lang="fr-FR"/>
              <a:pPr>
                <a:defRPr/>
              </a:pPr>
              <a:t>24/01/2018</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8BD76BD8-10C0-4E41-9362-A3297F02A1D3}" type="slidenum">
              <a:rPr lang="fr-CA" altLang="en-US"/>
              <a:pPr>
                <a:defRPr/>
              </a:pPr>
              <a:t>‹#›</a:t>
            </a:fld>
            <a:endParaRPr lang="fr-CA" altLang="en-US"/>
          </a:p>
        </p:txBody>
      </p:sp>
    </p:spTree>
    <p:extLst>
      <p:ext uri="{BB962C8B-B14F-4D97-AF65-F5344CB8AC3E}">
        <p14:creationId xmlns:p14="http://schemas.microsoft.com/office/powerpoint/2010/main" val="174626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979EAAA-D944-4A3C-814A-6F16749FD137}" type="datetimeFigureOut">
              <a:rPr lang="fr-FR"/>
              <a:pPr>
                <a:defRPr/>
              </a:pPr>
              <a:t>24/01/2018</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426F7FA4-876A-4DA5-A805-68D7B86E6220}" type="slidenum">
              <a:rPr lang="fr-CA" altLang="en-US"/>
              <a:pPr>
                <a:defRPr/>
              </a:pPr>
              <a:t>‹#›</a:t>
            </a:fld>
            <a:endParaRPr lang="fr-CA" altLang="en-US"/>
          </a:p>
        </p:txBody>
      </p:sp>
    </p:spTree>
    <p:extLst>
      <p:ext uri="{BB962C8B-B14F-4D97-AF65-F5344CB8AC3E}">
        <p14:creationId xmlns:p14="http://schemas.microsoft.com/office/powerpoint/2010/main" val="688032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B1787406-6A64-4626-BA50-CA6D1E1767B2}" type="datetimeFigureOut">
              <a:rPr lang="fr-FR"/>
              <a:pPr>
                <a:defRPr/>
              </a:pPr>
              <a:t>24/01/2018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81683279-87C5-4535-BF15-6B4EE74464B5}" type="slidenum">
              <a:rPr lang="fr-CA" altLang="en-US"/>
              <a:pPr>
                <a:defRPr/>
              </a:pPr>
              <a:t>‹#›</a:t>
            </a:fld>
            <a:endParaRPr lang="fr-CA" altLang="en-US"/>
          </a:p>
        </p:txBody>
      </p:sp>
    </p:spTree>
    <p:extLst>
      <p:ext uri="{BB962C8B-B14F-4D97-AF65-F5344CB8AC3E}">
        <p14:creationId xmlns:p14="http://schemas.microsoft.com/office/powerpoint/2010/main" val="3517211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48E7960F-D26E-44F0-ACC3-4D75711C41BA}" type="datetimeFigureOut">
              <a:rPr lang="fr-FR"/>
              <a:pPr>
                <a:defRPr/>
              </a:pPr>
              <a:t>24/01/2018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D403A4C9-6C66-4F93-BCDD-94C44F8A3773}" type="slidenum">
              <a:rPr lang="fr-CA" altLang="en-US"/>
              <a:pPr>
                <a:defRPr/>
              </a:pPr>
              <a:t>‹#›</a:t>
            </a:fld>
            <a:endParaRPr lang="fr-CA" altLang="en-US"/>
          </a:p>
        </p:txBody>
      </p:sp>
    </p:spTree>
    <p:extLst>
      <p:ext uri="{BB962C8B-B14F-4D97-AF65-F5344CB8AC3E}">
        <p14:creationId xmlns:p14="http://schemas.microsoft.com/office/powerpoint/2010/main" val="1148702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85833F-FBDC-459C-9266-88EC32B4D5FB}" type="slidenum">
              <a:rPr lang="en-US" altLang="en-US"/>
              <a:pPr>
                <a:defRPr/>
              </a:pPr>
              <a:t>‹#›</a:t>
            </a:fld>
            <a:endParaRPr lang="en-US" altLang="en-US"/>
          </a:p>
        </p:txBody>
      </p:sp>
    </p:spTree>
    <p:extLst>
      <p:ext uri="{BB962C8B-B14F-4D97-AF65-F5344CB8AC3E}">
        <p14:creationId xmlns:p14="http://schemas.microsoft.com/office/powerpoint/2010/main" val="3833549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49B317-9CDE-47A3-A980-9C73B2794A18}" type="slidenum">
              <a:rPr lang="en-US" altLang="en-US"/>
              <a:pPr>
                <a:defRPr/>
              </a:pPr>
              <a:t>‹#›</a:t>
            </a:fld>
            <a:endParaRPr lang="en-US" altLang="en-US"/>
          </a:p>
        </p:txBody>
      </p:sp>
    </p:spTree>
    <p:extLst>
      <p:ext uri="{BB962C8B-B14F-4D97-AF65-F5344CB8AC3E}">
        <p14:creationId xmlns:p14="http://schemas.microsoft.com/office/powerpoint/2010/main" val="2093545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B532F0-9E96-4F23-88B4-01CBC729FCC0}" type="slidenum">
              <a:rPr lang="en-US" altLang="en-US"/>
              <a:pPr>
                <a:defRPr/>
              </a:pPr>
              <a:t>‹#›</a:t>
            </a:fld>
            <a:endParaRPr lang="en-US" altLang="en-US"/>
          </a:p>
        </p:txBody>
      </p:sp>
    </p:spTree>
    <p:extLst>
      <p:ext uri="{BB962C8B-B14F-4D97-AF65-F5344CB8AC3E}">
        <p14:creationId xmlns:p14="http://schemas.microsoft.com/office/powerpoint/2010/main" val="3012892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403D7A-951E-43D2-8C79-C6C19A1C8721}" type="slidenum">
              <a:rPr lang="en-US" altLang="en-US"/>
              <a:pPr>
                <a:defRPr/>
              </a:pPr>
              <a:t>‹#›</a:t>
            </a:fld>
            <a:endParaRPr lang="en-US" altLang="en-US"/>
          </a:p>
        </p:txBody>
      </p:sp>
    </p:spTree>
    <p:extLst>
      <p:ext uri="{BB962C8B-B14F-4D97-AF65-F5344CB8AC3E}">
        <p14:creationId xmlns:p14="http://schemas.microsoft.com/office/powerpoint/2010/main" val="1222487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41ECB1-4380-413D-AE38-40F812DD1517}" type="slidenum">
              <a:rPr lang="en-US" altLang="en-US"/>
              <a:pPr>
                <a:defRPr/>
              </a:pPr>
              <a:t>‹#›</a:t>
            </a:fld>
            <a:endParaRPr lang="en-US" altLang="en-US"/>
          </a:p>
        </p:txBody>
      </p:sp>
    </p:spTree>
    <p:extLst>
      <p:ext uri="{BB962C8B-B14F-4D97-AF65-F5344CB8AC3E}">
        <p14:creationId xmlns:p14="http://schemas.microsoft.com/office/powerpoint/2010/main" val="16625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7402E4-D1E6-4B3E-A043-B06FF16C9184}" type="slidenum">
              <a:rPr lang="en-US" altLang="en-US"/>
              <a:pPr>
                <a:defRPr/>
              </a:pPr>
              <a:t>‹#›</a:t>
            </a:fld>
            <a:endParaRPr lang="en-US" altLang="en-US"/>
          </a:p>
        </p:txBody>
      </p:sp>
    </p:spTree>
    <p:extLst>
      <p:ext uri="{BB962C8B-B14F-4D97-AF65-F5344CB8AC3E}">
        <p14:creationId xmlns:p14="http://schemas.microsoft.com/office/powerpoint/2010/main" val="1452201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2EE9A6-7C9E-40BD-AD38-BF2B18403CC7}" type="slidenum">
              <a:rPr lang="en-US" altLang="en-US"/>
              <a:pPr>
                <a:defRPr/>
              </a:pPr>
              <a:t>‹#›</a:t>
            </a:fld>
            <a:endParaRPr lang="en-US" altLang="en-US"/>
          </a:p>
        </p:txBody>
      </p:sp>
    </p:spTree>
    <p:extLst>
      <p:ext uri="{BB962C8B-B14F-4D97-AF65-F5344CB8AC3E}">
        <p14:creationId xmlns:p14="http://schemas.microsoft.com/office/powerpoint/2010/main" val="1202194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A6BA7D-BABF-4F9A-BE56-6E4A788634D9}" type="slidenum">
              <a:rPr lang="en-US" altLang="en-US"/>
              <a:pPr>
                <a:defRPr/>
              </a:pPr>
              <a:t>‹#›</a:t>
            </a:fld>
            <a:endParaRPr lang="en-US" altLang="en-US"/>
          </a:p>
        </p:txBody>
      </p:sp>
    </p:spTree>
    <p:extLst>
      <p:ext uri="{BB962C8B-B14F-4D97-AF65-F5344CB8AC3E}">
        <p14:creationId xmlns:p14="http://schemas.microsoft.com/office/powerpoint/2010/main" val="41509197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9A2D5A-2324-473A-AD8F-119629B408E6}" type="slidenum">
              <a:rPr lang="en-US" altLang="en-US"/>
              <a:pPr>
                <a:defRPr/>
              </a:pPr>
              <a:t>‹#›</a:t>
            </a:fld>
            <a:endParaRPr lang="en-US" altLang="en-US"/>
          </a:p>
        </p:txBody>
      </p:sp>
    </p:spTree>
    <p:extLst>
      <p:ext uri="{BB962C8B-B14F-4D97-AF65-F5344CB8AC3E}">
        <p14:creationId xmlns:p14="http://schemas.microsoft.com/office/powerpoint/2010/main" val="3329680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CD54CD-7CA6-4844-B31E-859C526349BD}" type="slidenum">
              <a:rPr lang="en-US" altLang="en-US"/>
              <a:pPr>
                <a:defRPr/>
              </a:pPr>
              <a:t>‹#›</a:t>
            </a:fld>
            <a:endParaRPr lang="en-US" altLang="en-US"/>
          </a:p>
        </p:txBody>
      </p:sp>
    </p:spTree>
    <p:extLst>
      <p:ext uri="{BB962C8B-B14F-4D97-AF65-F5344CB8AC3E}">
        <p14:creationId xmlns:p14="http://schemas.microsoft.com/office/powerpoint/2010/main" val="831248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0A46AA-E509-4D28-9714-5734B4C5C6EB}" type="slidenum">
              <a:rPr lang="en-US" altLang="en-US"/>
              <a:pPr>
                <a:defRPr/>
              </a:pPr>
              <a:t>‹#›</a:t>
            </a:fld>
            <a:endParaRPr lang="en-US" altLang="en-US"/>
          </a:p>
        </p:txBody>
      </p:sp>
    </p:spTree>
    <p:extLst>
      <p:ext uri="{BB962C8B-B14F-4D97-AF65-F5344CB8AC3E}">
        <p14:creationId xmlns:p14="http://schemas.microsoft.com/office/powerpoint/2010/main" val="2224417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42D63C-D08C-4291-B5EF-2F7ABF5E459A}" type="slidenum">
              <a:rPr lang="en-US" altLang="en-US"/>
              <a:pPr>
                <a:defRPr/>
              </a:pPr>
              <a:t>‹#›</a:t>
            </a:fld>
            <a:endParaRPr lang="en-US" altLang="en-US"/>
          </a:p>
        </p:txBody>
      </p:sp>
    </p:spTree>
    <p:extLst>
      <p:ext uri="{BB962C8B-B14F-4D97-AF65-F5344CB8AC3E}">
        <p14:creationId xmlns:p14="http://schemas.microsoft.com/office/powerpoint/2010/main" val="1085252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E8FAD22F-2822-4C98-928B-B25FB727C364}" type="datetimeFigureOut">
              <a:rPr lang="en-US"/>
              <a:pPr>
                <a:defRPr/>
              </a:pPr>
              <a:t>1/24/2018</a:t>
            </a:fld>
            <a:endParaRPr lang="en-US"/>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E0C7A5-FAD7-43AF-8077-5E347FFDB340}" type="slidenum">
              <a:rPr lang="en-US" altLang="en-US"/>
              <a:pPr>
                <a:defRPr/>
              </a:pPr>
              <a:t>‹#›</a:t>
            </a:fld>
            <a:endParaRPr lang="en-US" altLang="en-US"/>
          </a:p>
        </p:txBody>
      </p:sp>
    </p:spTree>
    <p:extLst>
      <p:ext uri="{BB962C8B-B14F-4D97-AF65-F5344CB8AC3E}">
        <p14:creationId xmlns:p14="http://schemas.microsoft.com/office/powerpoint/2010/main" val="3146096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78683180-3F02-434B-86E1-B93134B6D4D9}" type="datetimeFigureOut">
              <a:rPr lang="en-US"/>
              <a:pPr>
                <a:defRPr/>
              </a:pPr>
              <a:t>1/24/2018</a:t>
            </a:fld>
            <a:endParaRPr lang="en-US"/>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A184BD9-AD94-450F-87F2-658290E9701B}" type="slidenum">
              <a:rPr lang="en-US" altLang="en-US"/>
              <a:pPr>
                <a:defRPr/>
              </a:pPr>
              <a:t>‹#›</a:t>
            </a:fld>
            <a:endParaRPr lang="en-US" altLang="en-US"/>
          </a:p>
        </p:txBody>
      </p:sp>
    </p:spTree>
    <p:extLst>
      <p:ext uri="{BB962C8B-B14F-4D97-AF65-F5344CB8AC3E}">
        <p14:creationId xmlns:p14="http://schemas.microsoft.com/office/powerpoint/2010/main" val="2631699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D63C8FD2-33F9-42F2-8886-ADFA9E97D338}" type="datetimeFigureOut">
              <a:rPr lang="en-US"/>
              <a:pPr>
                <a:defRPr/>
              </a:pPr>
              <a:t>1/24/2018</a:t>
            </a:fld>
            <a:endParaRPr lang="en-US"/>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BB30602-8EE9-4578-87FA-0E5FD49E1AB9}" type="slidenum">
              <a:rPr lang="en-US" altLang="en-US"/>
              <a:pPr>
                <a:defRPr/>
              </a:pPr>
              <a:t>‹#›</a:t>
            </a:fld>
            <a:endParaRPr lang="en-US" altLang="en-US"/>
          </a:p>
        </p:txBody>
      </p:sp>
    </p:spTree>
    <p:extLst>
      <p:ext uri="{BB962C8B-B14F-4D97-AF65-F5344CB8AC3E}">
        <p14:creationId xmlns:p14="http://schemas.microsoft.com/office/powerpoint/2010/main" val="3203837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376CDE9A-7754-4B94-8D29-534E51B1EC55}" type="datetimeFigureOut">
              <a:rPr lang="en-US"/>
              <a:pPr>
                <a:defRPr/>
              </a:pPr>
              <a:t>1/24/2018</a:t>
            </a:fld>
            <a:endParaRPr lang="en-US"/>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4082CD9-E1CB-48FC-9D56-E686B6A55605}" type="slidenum">
              <a:rPr lang="en-US" altLang="en-US"/>
              <a:pPr>
                <a:defRPr/>
              </a:pPr>
              <a:t>‹#›</a:t>
            </a:fld>
            <a:endParaRPr lang="en-US" altLang="en-US"/>
          </a:p>
        </p:txBody>
      </p:sp>
    </p:spTree>
    <p:extLst>
      <p:ext uri="{BB962C8B-B14F-4D97-AF65-F5344CB8AC3E}">
        <p14:creationId xmlns:p14="http://schemas.microsoft.com/office/powerpoint/2010/main" val="329876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03ED1B-62E3-4B21-9485-51E49586979A}" type="slidenum">
              <a:rPr lang="en-US" altLang="en-US"/>
              <a:pPr>
                <a:defRPr/>
              </a:pPr>
              <a:t>‹#›</a:t>
            </a:fld>
            <a:endParaRPr lang="en-US" altLang="en-US"/>
          </a:p>
        </p:txBody>
      </p:sp>
    </p:spTree>
    <p:extLst>
      <p:ext uri="{BB962C8B-B14F-4D97-AF65-F5344CB8AC3E}">
        <p14:creationId xmlns:p14="http://schemas.microsoft.com/office/powerpoint/2010/main" val="3963082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0366AEE1-8491-4F5A-B9DA-E113309D8B83}" type="datetimeFigureOut">
              <a:rPr lang="en-US"/>
              <a:pPr>
                <a:defRPr/>
              </a:pPr>
              <a:t>1/24/2018</a:t>
            </a:fld>
            <a:endParaRPr lang="en-US"/>
          </a:p>
        </p:txBody>
      </p:sp>
      <p:sp>
        <p:nvSpPr>
          <p:cNvPr id="8" name="Espace réservé du pied de page 7"/>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9" name="Espace réservé du numéro de diapositive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94CF5EE-691A-4509-A762-6C1CEE097B5E}" type="slidenum">
              <a:rPr lang="en-US" altLang="en-US"/>
              <a:pPr>
                <a:defRPr/>
              </a:pPr>
              <a:t>‹#›</a:t>
            </a:fld>
            <a:endParaRPr lang="en-US" altLang="en-US"/>
          </a:p>
        </p:txBody>
      </p:sp>
    </p:spTree>
    <p:extLst>
      <p:ext uri="{BB962C8B-B14F-4D97-AF65-F5344CB8AC3E}">
        <p14:creationId xmlns:p14="http://schemas.microsoft.com/office/powerpoint/2010/main" val="383998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E5A8EDB3-4176-406E-AD4D-4BD20C47253C}" type="datetimeFigureOut">
              <a:rPr lang="en-US"/>
              <a:pPr>
                <a:defRPr/>
              </a:pPr>
              <a:t>1/24/2018</a:t>
            </a:fld>
            <a:endParaRPr lang="en-US"/>
          </a:p>
        </p:txBody>
      </p:sp>
      <p:sp>
        <p:nvSpPr>
          <p:cNvPr id="4" name="Espace réservé du pied de page 3"/>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5" name="Espace réservé du numéro de diapositive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59FE82B-752F-478B-A0FA-1C9CD8C5FBE5}" type="slidenum">
              <a:rPr lang="en-US" altLang="en-US"/>
              <a:pPr>
                <a:defRPr/>
              </a:pPr>
              <a:t>‹#›</a:t>
            </a:fld>
            <a:endParaRPr lang="en-US" altLang="en-US"/>
          </a:p>
        </p:txBody>
      </p:sp>
    </p:spTree>
    <p:extLst>
      <p:ext uri="{BB962C8B-B14F-4D97-AF65-F5344CB8AC3E}">
        <p14:creationId xmlns:p14="http://schemas.microsoft.com/office/powerpoint/2010/main" val="3866741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574AC1C2-39DA-4369-8DFF-1A592DAD788A}" type="datetimeFigureOut">
              <a:rPr lang="en-US"/>
              <a:pPr>
                <a:defRPr/>
              </a:pPr>
              <a:t>1/24/2018</a:t>
            </a:fld>
            <a:endParaRPr lang="en-US"/>
          </a:p>
        </p:txBody>
      </p:sp>
      <p:sp>
        <p:nvSpPr>
          <p:cNvPr id="3" name="Espace réservé du pied de page 2"/>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4" name="Espace réservé du numéro de diapositive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92EE0E9-1928-4E08-A4F9-5BA214D2FCF7}" type="slidenum">
              <a:rPr lang="en-US" altLang="en-US"/>
              <a:pPr>
                <a:defRPr/>
              </a:pPr>
              <a:t>‹#›</a:t>
            </a:fld>
            <a:endParaRPr lang="en-US" altLang="en-US"/>
          </a:p>
        </p:txBody>
      </p:sp>
    </p:spTree>
    <p:extLst>
      <p:ext uri="{BB962C8B-B14F-4D97-AF65-F5344CB8AC3E}">
        <p14:creationId xmlns:p14="http://schemas.microsoft.com/office/powerpoint/2010/main" val="2198581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9A48433C-0134-471D-94AC-3CDB467FF7A4}" type="datetimeFigureOut">
              <a:rPr lang="en-US"/>
              <a:pPr>
                <a:defRPr/>
              </a:pPr>
              <a:t>1/24/2018</a:t>
            </a:fld>
            <a:endParaRPr lang="en-US"/>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F60C31F-B092-44C2-924A-2840AC65D17E}" type="slidenum">
              <a:rPr lang="en-US" altLang="en-US"/>
              <a:pPr>
                <a:defRPr/>
              </a:pPr>
              <a:t>‹#›</a:t>
            </a:fld>
            <a:endParaRPr lang="en-US" altLang="en-US"/>
          </a:p>
        </p:txBody>
      </p:sp>
    </p:spTree>
    <p:extLst>
      <p:ext uri="{BB962C8B-B14F-4D97-AF65-F5344CB8AC3E}">
        <p14:creationId xmlns:p14="http://schemas.microsoft.com/office/powerpoint/2010/main" val="2232679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1CECEAA4-8EBA-4753-A7B5-068EA56C7FCA}" type="datetimeFigureOut">
              <a:rPr lang="en-US"/>
              <a:pPr>
                <a:defRPr/>
              </a:pPr>
              <a:t>1/24/2018</a:t>
            </a:fld>
            <a:endParaRPr lang="en-US"/>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8C42411-C712-4BA6-AEF9-D5225E4702F1}" type="slidenum">
              <a:rPr lang="en-US" altLang="en-US"/>
              <a:pPr>
                <a:defRPr/>
              </a:pPr>
              <a:t>‹#›</a:t>
            </a:fld>
            <a:endParaRPr lang="en-US" altLang="en-US"/>
          </a:p>
        </p:txBody>
      </p:sp>
    </p:spTree>
    <p:extLst>
      <p:ext uri="{BB962C8B-B14F-4D97-AF65-F5344CB8AC3E}">
        <p14:creationId xmlns:p14="http://schemas.microsoft.com/office/powerpoint/2010/main" val="881291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F3B1D676-EC1E-4FB4-A7B9-B02E98789C3F}" type="datetimeFigureOut">
              <a:rPr lang="en-US"/>
              <a:pPr>
                <a:defRPr/>
              </a:pPr>
              <a:t>1/24/2018</a:t>
            </a:fld>
            <a:endParaRPr lang="en-US"/>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5B04E8F-E8ED-44CE-8E69-A1013FBA2F53}" type="slidenum">
              <a:rPr lang="en-US" altLang="en-US"/>
              <a:pPr>
                <a:defRPr/>
              </a:pPr>
              <a:t>‹#›</a:t>
            </a:fld>
            <a:endParaRPr lang="en-US" altLang="en-US"/>
          </a:p>
        </p:txBody>
      </p:sp>
    </p:spTree>
    <p:extLst>
      <p:ext uri="{BB962C8B-B14F-4D97-AF65-F5344CB8AC3E}">
        <p14:creationId xmlns:p14="http://schemas.microsoft.com/office/powerpoint/2010/main" val="1949334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D7473264-3460-4C0A-83BA-9BE560DA6046}" type="datetimeFigureOut">
              <a:rPr lang="en-US"/>
              <a:pPr>
                <a:defRPr/>
              </a:pPr>
              <a:t>1/24/2018</a:t>
            </a:fld>
            <a:endParaRPr lang="en-US"/>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4EAE056-89EB-4D8C-9109-12F05973C751}" type="slidenum">
              <a:rPr lang="en-US" altLang="en-US"/>
              <a:pPr>
                <a:defRPr/>
              </a:pPr>
              <a:t>‹#›</a:t>
            </a:fld>
            <a:endParaRPr lang="en-US" altLang="en-US"/>
          </a:p>
        </p:txBody>
      </p:sp>
    </p:spTree>
    <p:extLst>
      <p:ext uri="{BB962C8B-B14F-4D97-AF65-F5344CB8AC3E}">
        <p14:creationId xmlns:p14="http://schemas.microsoft.com/office/powerpoint/2010/main" val="3799308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244AEA02-7AA7-4382-8C5F-5613754CB9E3}"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07E256F-04D6-47B1-A2F2-F13B49CBA594}" type="slidenum">
              <a:rPr lang="fr-BE" altLang="en-US"/>
              <a:pPr>
                <a:defRPr/>
              </a:pPr>
              <a:t>‹#›</a:t>
            </a:fld>
            <a:endParaRPr lang="fr-BE" altLang="en-US"/>
          </a:p>
        </p:txBody>
      </p:sp>
    </p:spTree>
    <p:extLst>
      <p:ext uri="{BB962C8B-B14F-4D97-AF65-F5344CB8AC3E}">
        <p14:creationId xmlns:p14="http://schemas.microsoft.com/office/powerpoint/2010/main" val="743562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086BB62-1A4E-4A4D-B583-BAE2066139E2}"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1B38F15-66BC-4139-8C3A-231826405113}" type="slidenum">
              <a:rPr lang="fr-BE" altLang="en-US"/>
              <a:pPr>
                <a:defRPr/>
              </a:pPr>
              <a:t>‹#›</a:t>
            </a:fld>
            <a:endParaRPr lang="fr-BE" altLang="en-US"/>
          </a:p>
        </p:txBody>
      </p:sp>
    </p:spTree>
    <p:extLst>
      <p:ext uri="{BB962C8B-B14F-4D97-AF65-F5344CB8AC3E}">
        <p14:creationId xmlns:p14="http://schemas.microsoft.com/office/powerpoint/2010/main" val="1270952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25A3C0F-C2F5-46BF-AEEC-4C35E26E9EBD}"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862EDB2-8F1F-4B84-81BC-19607727CF95}" type="slidenum">
              <a:rPr lang="fr-BE" altLang="en-US"/>
              <a:pPr>
                <a:defRPr/>
              </a:pPr>
              <a:t>‹#›</a:t>
            </a:fld>
            <a:endParaRPr lang="fr-BE" altLang="en-US"/>
          </a:p>
        </p:txBody>
      </p:sp>
    </p:spTree>
    <p:extLst>
      <p:ext uri="{BB962C8B-B14F-4D97-AF65-F5344CB8AC3E}">
        <p14:creationId xmlns:p14="http://schemas.microsoft.com/office/powerpoint/2010/main" val="265433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4AD001-1BD9-4614-B13A-9C2C0787A65C}" type="slidenum">
              <a:rPr lang="en-US" altLang="en-US"/>
              <a:pPr>
                <a:defRPr/>
              </a:pPr>
              <a:t>‹#›</a:t>
            </a:fld>
            <a:endParaRPr lang="en-US" altLang="en-US"/>
          </a:p>
        </p:txBody>
      </p:sp>
    </p:spTree>
    <p:extLst>
      <p:ext uri="{BB962C8B-B14F-4D97-AF65-F5344CB8AC3E}">
        <p14:creationId xmlns:p14="http://schemas.microsoft.com/office/powerpoint/2010/main" val="12665030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7C23914-281A-486F-94D4-2F467BEC9A3D}" type="datetimeFigureOut">
              <a:rPr lang="fr-FR"/>
              <a:pPr>
                <a:defRPr/>
              </a:pPr>
              <a:t>24/01/2018</a:t>
            </a:fld>
            <a:endParaRPr lang="fr-BE"/>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584B8C1-F1CC-447C-B881-0BAA7CCF970F}" type="slidenum">
              <a:rPr lang="fr-BE" altLang="en-US"/>
              <a:pPr>
                <a:defRPr/>
              </a:pPr>
              <a:t>‹#›</a:t>
            </a:fld>
            <a:endParaRPr lang="fr-BE" altLang="en-US"/>
          </a:p>
        </p:txBody>
      </p:sp>
    </p:spTree>
    <p:extLst>
      <p:ext uri="{BB962C8B-B14F-4D97-AF65-F5344CB8AC3E}">
        <p14:creationId xmlns:p14="http://schemas.microsoft.com/office/powerpoint/2010/main" val="2598746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0C881AF6-B890-4EEA-9A24-772F8C7B77F5}" type="datetimeFigureOut">
              <a:rPr lang="fr-FR"/>
              <a:pPr>
                <a:defRPr/>
              </a:pPr>
              <a:t>24/01/2018</a:t>
            </a:fld>
            <a:endParaRPr lang="fr-BE"/>
          </a:p>
        </p:txBody>
      </p:sp>
      <p:sp>
        <p:nvSpPr>
          <p:cNvPr id="8" name="Espace réservé du pied de page 7"/>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9" name="Espace réservé du numéro de diapositive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C51748D-D88C-474C-BAA2-78EF5D602163}" type="slidenum">
              <a:rPr lang="fr-BE" altLang="en-US"/>
              <a:pPr>
                <a:defRPr/>
              </a:pPr>
              <a:t>‹#›</a:t>
            </a:fld>
            <a:endParaRPr lang="fr-BE" altLang="en-US"/>
          </a:p>
        </p:txBody>
      </p:sp>
    </p:spTree>
    <p:extLst>
      <p:ext uri="{BB962C8B-B14F-4D97-AF65-F5344CB8AC3E}">
        <p14:creationId xmlns:p14="http://schemas.microsoft.com/office/powerpoint/2010/main" val="113316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0DF3CA7-B5B8-4AA8-ACCF-A4429C08BE11}" type="datetimeFigureOut">
              <a:rPr lang="fr-FR"/>
              <a:pPr>
                <a:defRPr/>
              </a:pPr>
              <a:t>24/01/2018</a:t>
            </a:fld>
            <a:endParaRPr lang="fr-BE"/>
          </a:p>
        </p:txBody>
      </p:sp>
      <p:sp>
        <p:nvSpPr>
          <p:cNvPr id="4" name="Espace réservé du pied de page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5" name="Espace réservé du numéro de diapositive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D4B1631-D666-4ECA-A3FC-5621DDD413D6}" type="slidenum">
              <a:rPr lang="fr-BE" altLang="en-US"/>
              <a:pPr>
                <a:defRPr/>
              </a:pPr>
              <a:t>‹#›</a:t>
            </a:fld>
            <a:endParaRPr lang="fr-BE" altLang="en-US"/>
          </a:p>
        </p:txBody>
      </p:sp>
    </p:spTree>
    <p:extLst>
      <p:ext uri="{BB962C8B-B14F-4D97-AF65-F5344CB8AC3E}">
        <p14:creationId xmlns:p14="http://schemas.microsoft.com/office/powerpoint/2010/main" val="3548687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05B3035-4A5F-47D0-9DE1-23C9EC2EE5E5}" type="datetimeFigureOut">
              <a:rPr lang="fr-FR"/>
              <a:pPr>
                <a:defRPr/>
              </a:pPr>
              <a:t>24/01/2018</a:t>
            </a:fld>
            <a:endParaRPr lang="fr-BE"/>
          </a:p>
        </p:txBody>
      </p:sp>
      <p:sp>
        <p:nvSpPr>
          <p:cNvPr id="3" name="Espace réservé du pied de page 2"/>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5B0D91C-185E-4687-B12C-7CE72999B7F3}" type="slidenum">
              <a:rPr lang="fr-BE" altLang="en-US"/>
              <a:pPr>
                <a:defRPr/>
              </a:pPr>
              <a:t>‹#›</a:t>
            </a:fld>
            <a:endParaRPr lang="fr-BE" altLang="en-US"/>
          </a:p>
        </p:txBody>
      </p:sp>
    </p:spTree>
    <p:extLst>
      <p:ext uri="{BB962C8B-B14F-4D97-AF65-F5344CB8AC3E}">
        <p14:creationId xmlns:p14="http://schemas.microsoft.com/office/powerpoint/2010/main" val="521120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282382BD-3645-42C3-A9FA-A2E615BC59E5}" type="datetimeFigureOut">
              <a:rPr lang="fr-FR"/>
              <a:pPr>
                <a:defRPr/>
              </a:pPr>
              <a:t>24/01/2018</a:t>
            </a:fld>
            <a:endParaRPr lang="fr-BE"/>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A9C0F19-4C55-4EC3-AAEE-0F9D0B5194CB}" type="slidenum">
              <a:rPr lang="fr-BE" altLang="en-US"/>
              <a:pPr>
                <a:defRPr/>
              </a:pPr>
              <a:t>‹#›</a:t>
            </a:fld>
            <a:endParaRPr lang="fr-BE" altLang="en-US"/>
          </a:p>
        </p:txBody>
      </p:sp>
    </p:spTree>
    <p:extLst>
      <p:ext uri="{BB962C8B-B14F-4D97-AF65-F5344CB8AC3E}">
        <p14:creationId xmlns:p14="http://schemas.microsoft.com/office/powerpoint/2010/main" val="3623274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CCBEA57-4B22-42A9-A3CA-1D5376FCA45D}" type="datetimeFigureOut">
              <a:rPr lang="fr-FR"/>
              <a:pPr>
                <a:defRPr/>
              </a:pPr>
              <a:t>24/01/2018</a:t>
            </a:fld>
            <a:endParaRPr lang="fr-BE"/>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B9ED862-3FB8-47E5-A83A-842703374565}" type="slidenum">
              <a:rPr lang="fr-BE" altLang="en-US"/>
              <a:pPr>
                <a:defRPr/>
              </a:pPr>
              <a:t>‹#›</a:t>
            </a:fld>
            <a:endParaRPr lang="fr-BE" altLang="en-US"/>
          </a:p>
        </p:txBody>
      </p:sp>
    </p:spTree>
    <p:extLst>
      <p:ext uri="{BB962C8B-B14F-4D97-AF65-F5344CB8AC3E}">
        <p14:creationId xmlns:p14="http://schemas.microsoft.com/office/powerpoint/2010/main" val="953229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0439259-AE3E-4FF0-9AF5-B2EA12699115}"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B6586B5-8B46-4B29-A2B8-579BCD4AF112}" type="slidenum">
              <a:rPr lang="fr-BE" altLang="en-US"/>
              <a:pPr>
                <a:defRPr/>
              </a:pPr>
              <a:t>‹#›</a:t>
            </a:fld>
            <a:endParaRPr lang="fr-BE" altLang="en-US"/>
          </a:p>
        </p:txBody>
      </p:sp>
    </p:spTree>
    <p:extLst>
      <p:ext uri="{BB962C8B-B14F-4D97-AF65-F5344CB8AC3E}">
        <p14:creationId xmlns:p14="http://schemas.microsoft.com/office/powerpoint/2010/main" val="6261563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6FFB645-046B-410F-8779-1F5AEA2488ED}"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2FE7FEE-1016-4532-BB1A-FA687AB6E020}" type="slidenum">
              <a:rPr lang="fr-BE" altLang="en-US"/>
              <a:pPr>
                <a:defRPr/>
              </a:pPr>
              <a:t>‹#›</a:t>
            </a:fld>
            <a:endParaRPr lang="fr-BE" altLang="en-US"/>
          </a:p>
        </p:txBody>
      </p:sp>
    </p:spTree>
    <p:extLst>
      <p:ext uri="{BB962C8B-B14F-4D97-AF65-F5344CB8AC3E}">
        <p14:creationId xmlns:p14="http://schemas.microsoft.com/office/powerpoint/2010/main" val="25946974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FC1F2-1B69-4FE3-AB47-9C292648B5A3}" type="slidenum">
              <a:rPr lang="en-US" altLang="en-US"/>
              <a:pPr>
                <a:defRPr/>
              </a:pPr>
              <a:t>‹#›</a:t>
            </a:fld>
            <a:endParaRPr lang="en-US" altLang="en-US"/>
          </a:p>
        </p:txBody>
      </p:sp>
    </p:spTree>
    <p:extLst>
      <p:ext uri="{BB962C8B-B14F-4D97-AF65-F5344CB8AC3E}">
        <p14:creationId xmlns:p14="http://schemas.microsoft.com/office/powerpoint/2010/main" val="1440103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25B434-78E7-4777-A0AF-C7DF9B797AF7}" type="slidenum">
              <a:rPr lang="en-US" altLang="en-US"/>
              <a:pPr>
                <a:defRPr/>
              </a:pPr>
              <a:t>‹#›</a:t>
            </a:fld>
            <a:endParaRPr lang="en-US" altLang="en-US"/>
          </a:p>
        </p:txBody>
      </p:sp>
    </p:spTree>
    <p:extLst>
      <p:ext uri="{BB962C8B-B14F-4D97-AF65-F5344CB8AC3E}">
        <p14:creationId xmlns:p14="http://schemas.microsoft.com/office/powerpoint/2010/main" val="976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F76291-BFF8-4338-8374-FF90204F7D51}" type="slidenum">
              <a:rPr lang="en-US" altLang="en-US"/>
              <a:pPr>
                <a:defRPr/>
              </a:pPr>
              <a:t>‹#›</a:t>
            </a:fld>
            <a:endParaRPr lang="en-US" altLang="en-US"/>
          </a:p>
        </p:txBody>
      </p:sp>
    </p:spTree>
    <p:extLst>
      <p:ext uri="{BB962C8B-B14F-4D97-AF65-F5344CB8AC3E}">
        <p14:creationId xmlns:p14="http://schemas.microsoft.com/office/powerpoint/2010/main" val="21771204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D9DF83-C288-400E-B793-9AC7DE719D7E}" type="slidenum">
              <a:rPr lang="en-US" altLang="en-US"/>
              <a:pPr>
                <a:defRPr/>
              </a:pPr>
              <a:t>‹#›</a:t>
            </a:fld>
            <a:endParaRPr lang="en-US" altLang="en-US"/>
          </a:p>
        </p:txBody>
      </p:sp>
    </p:spTree>
    <p:extLst>
      <p:ext uri="{BB962C8B-B14F-4D97-AF65-F5344CB8AC3E}">
        <p14:creationId xmlns:p14="http://schemas.microsoft.com/office/powerpoint/2010/main" val="3219407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AEFEDF-94CA-444F-B1CD-99AE4FD86526}" type="slidenum">
              <a:rPr lang="en-US" altLang="en-US"/>
              <a:pPr>
                <a:defRPr/>
              </a:pPr>
              <a:t>‹#›</a:t>
            </a:fld>
            <a:endParaRPr lang="en-US" altLang="en-US"/>
          </a:p>
        </p:txBody>
      </p:sp>
    </p:spTree>
    <p:extLst>
      <p:ext uri="{BB962C8B-B14F-4D97-AF65-F5344CB8AC3E}">
        <p14:creationId xmlns:p14="http://schemas.microsoft.com/office/powerpoint/2010/main" val="40326008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E7C892-0D55-4C14-98F6-6AA6EF56F8B4}" type="slidenum">
              <a:rPr lang="en-US" altLang="en-US"/>
              <a:pPr>
                <a:defRPr/>
              </a:pPr>
              <a:t>‹#›</a:t>
            </a:fld>
            <a:endParaRPr lang="en-US" altLang="en-US"/>
          </a:p>
        </p:txBody>
      </p:sp>
    </p:spTree>
    <p:extLst>
      <p:ext uri="{BB962C8B-B14F-4D97-AF65-F5344CB8AC3E}">
        <p14:creationId xmlns:p14="http://schemas.microsoft.com/office/powerpoint/2010/main" val="738129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C39476-409A-4F8E-9DBD-9DFE7AC2BE01}" type="slidenum">
              <a:rPr lang="en-US" altLang="en-US"/>
              <a:pPr>
                <a:defRPr/>
              </a:pPr>
              <a:t>‹#›</a:t>
            </a:fld>
            <a:endParaRPr lang="en-US" altLang="en-US"/>
          </a:p>
        </p:txBody>
      </p:sp>
    </p:spTree>
    <p:extLst>
      <p:ext uri="{BB962C8B-B14F-4D97-AF65-F5344CB8AC3E}">
        <p14:creationId xmlns:p14="http://schemas.microsoft.com/office/powerpoint/2010/main" val="24227811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1C59A2-241A-441D-9E16-4D77909923D2}" type="slidenum">
              <a:rPr lang="en-US" altLang="en-US"/>
              <a:pPr>
                <a:defRPr/>
              </a:pPr>
              <a:t>‹#›</a:t>
            </a:fld>
            <a:endParaRPr lang="en-US" altLang="en-US"/>
          </a:p>
        </p:txBody>
      </p:sp>
    </p:spTree>
    <p:extLst>
      <p:ext uri="{BB962C8B-B14F-4D97-AF65-F5344CB8AC3E}">
        <p14:creationId xmlns:p14="http://schemas.microsoft.com/office/powerpoint/2010/main" val="494035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B10839-8F0E-461F-94B2-16557B0F1BD0}" type="slidenum">
              <a:rPr lang="en-US" altLang="en-US"/>
              <a:pPr>
                <a:defRPr/>
              </a:pPr>
              <a:t>‹#›</a:t>
            </a:fld>
            <a:endParaRPr lang="en-US" altLang="en-US"/>
          </a:p>
        </p:txBody>
      </p:sp>
    </p:spTree>
    <p:extLst>
      <p:ext uri="{BB962C8B-B14F-4D97-AF65-F5344CB8AC3E}">
        <p14:creationId xmlns:p14="http://schemas.microsoft.com/office/powerpoint/2010/main" val="2343867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E7119B-6FDB-4A3D-ABF2-9DB9C653BB8E}" type="slidenum">
              <a:rPr lang="en-US" altLang="en-US"/>
              <a:pPr>
                <a:defRPr/>
              </a:pPr>
              <a:t>‹#›</a:t>
            </a:fld>
            <a:endParaRPr lang="en-US" altLang="en-US"/>
          </a:p>
        </p:txBody>
      </p:sp>
    </p:spTree>
    <p:extLst>
      <p:ext uri="{BB962C8B-B14F-4D97-AF65-F5344CB8AC3E}">
        <p14:creationId xmlns:p14="http://schemas.microsoft.com/office/powerpoint/2010/main" val="4337546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41B2A-0621-49DA-BBE4-1AF8CFA667BA}" type="slidenum">
              <a:rPr lang="en-US" altLang="en-US"/>
              <a:pPr>
                <a:defRPr/>
              </a:pPr>
              <a:t>‹#›</a:t>
            </a:fld>
            <a:endParaRPr lang="en-US" altLang="en-US"/>
          </a:p>
        </p:txBody>
      </p:sp>
    </p:spTree>
    <p:extLst>
      <p:ext uri="{BB962C8B-B14F-4D97-AF65-F5344CB8AC3E}">
        <p14:creationId xmlns:p14="http://schemas.microsoft.com/office/powerpoint/2010/main" val="2926601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16849-AEF0-476D-8AEF-48E056B344EC}" type="slidenum">
              <a:rPr lang="en-US" altLang="en-US"/>
              <a:pPr>
                <a:defRPr/>
              </a:pPr>
              <a:t>‹#›</a:t>
            </a:fld>
            <a:endParaRPr lang="en-US" altLang="en-US"/>
          </a:p>
        </p:txBody>
      </p:sp>
    </p:spTree>
    <p:extLst>
      <p:ext uri="{BB962C8B-B14F-4D97-AF65-F5344CB8AC3E}">
        <p14:creationId xmlns:p14="http://schemas.microsoft.com/office/powerpoint/2010/main" val="19093149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C32741E0-51D2-4FE3-9763-631D929BA9D2}"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D1765F4-FB53-4F81-A127-8A53F99F65AA}" type="slidenum">
              <a:rPr lang="fr-BE" altLang="en-US"/>
              <a:pPr>
                <a:defRPr/>
              </a:pPr>
              <a:t>‹#›</a:t>
            </a:fld>
            <a:endParaRPr lang="fr-BE" altLang="en-US"/>
          </a:p>
        </p:txBody>
      </p:sp>
    </p:spTree>
    <p:extLst>
      <p:ext uri="{BB962C8B-B14F-4D97-AF65-F5344CB8AC3E}">
        <p14:creationId xmlns:p14="http://schemas.microsoft.com/office/powerpoint/2010/main" val="2629628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1A7C2E-22F0-4032-B3F5-24F79CCAC636}" type="slidenum">
              <a:rPr lang="en-US" altLang="en-US"/>
              <a:pPr>
                <a:defRPr/>
              </a:pPr>
              <a:t>‹#›</a:t>
            </a:fld>
            <a:endParaRPr lang="en-US" altLang="en-US"/>
          </a:p>
        </p:txBody>
      </p:sp>
    </p:spTree>
    <p:extLst>
      <p:ext uri="{BB962C8B-B14F-4D97-AF65-F5344CB8AC3E}">
        <p14:creationId xmlns:p14="http://schemas.microsoft.com/office/powerpoint/2010/main" val="15251399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75E1BAD2-DF0A-4279-A768-CBCB89F88A3B}"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2160BF4-6A17-4CC8-B028-3DE350A26D0F}" type="slidenum">
              <a:rPr lang="fr-BE" altLang="en-US"/>
              <a:pPr>
                <a:defRPr/>
              </a:pPr>
              <a:t>‹#›</a:t>
            </a:fld>
            <a:endParaRPr lang="fr-BE" altLang="en-US"/>
          </a:p>
        </p:txBody>
      </p:sp>
    </p:spTree>
    <p:extLst>
      <p:ext uri="{BB962C8B-B14F-4D97-AF65-F5344CB8AC3E}">
        <p14:creationId xmlns:p14="http://schemas.microsoft.com/office/powerpoint/2010/main" val="445111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155E45C3-ABD5-4692-A37D-AEF5F7353484}"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85A5D74-5A2A-465B-80CD-CCBAF8DB40C6}" type="slidenum">
              <a:rPr lang="fr-BE" altLang="en-US"/>
              <a:pPr>
                <a:defRPr/>
              </a:pPr>
              <a:t>‹#›</a:t>
            </a:fld>
            <a:endParaRPr lang="fr-BE" altLang="en-US"/>
          </a:p>
        </p:txBody>
      </p:sp>
    </p:spTree>
    <p:extLst>
      <p:ext uri="{BB962C8B-B14F-4D97-AF65-F5344CB8AC3E}">
        <p14:creationId xmlns:p14="http://schemas.microsoft.com/office/powerpoint/2010/main" val="3601654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2047C06-064B-4383-87DD-879EC776C138}" type="datetimeFigureOut">
              <a:rPr lang="fr-FR"/>
              <a:pPr>
                <a:defRPr/>
              </a:pPr>
              <a:t>24/01/2018</a:t>
            </a:fld>
            <a:endParaRPr lang="fr-BE"/>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81B92BE-EE23-44DE-8A1F-295BB058A4C9}" type="slidenum">
              <a:rPr lang="fr-BE" altLang="en-US"/>
              <a:pPr>
                <a:defRPr/>
              </a:pPr>
              <a:t>‹#›</a:t>
            </a:fld>
            <a:endParaRPr lang="fr-BE" altLang="en-US"/>
          </a:p>
        </p:txBody>
      </p:sp>
    </p:spTree>
    <p:extLst>
      <p:ext uri="{BB962C8B-B14F-4D97-AF65-F5344CB8AC3E}">
        <p14:creationId xmlns:p14="http://schemas.microsoft.com/office/powerpoint/2010/main" val="3413377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DF17C07-60E6-4442-8E5F-B11674E7E894}" type="datetimeFigureOut">
              <a:rPr lang="fr-FR"/>
              <a:pPr>
                <a:defRPr/>
              </a:pPr>
              <a:t>24/01/2018</a:t>
            </a:fld>
            <a:endParaRPr lang="fr-BE"/>
          </a:p>
        </p:txBody>
      </p:sp>
      <p:sp>
        <p:nvSpPr>
          <p:cNvPr id="8" name="Espace réservé du pied de page 7"/>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9" name="Espace réservé du numéro de diapositive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1480EB-2915-43B4-81B1-7F3B230A06CC}" type="slidenum">
              <a:rPr lang="fr-BE" altLang="en-US"/>
              <a:pPr>
                <a:defRPr/>
              </a:pPr>
              <a:t>‹#›</a:t>
            </a:fld>
            <a:endParaRPr lang="fr-BE" altLang="en-US"/>
          </a:p>
        </p:txBody>
      </p:sp>
    </p:spTree>
    <p:extLst>
      <p:ext uri="{BB962C8B-B14F-4D97-AF65-F5344CB8AC3E}">
        <p14:creationId xmlns:p14="http://schemas.microsoft.com/office/powerpoint/2010/main" val="8531793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E8E6214-8257-4557-BCDE-1D7AFD2423EE}" type="datetimeFigureOut">
              <a:rPr lang="fr-FR"/>
              <a:pPr>
                <a:defRPr/>
              </a:pPr>
              <a:t>24/01/2018</a:t>
            </a:fld>
            <a:endParaRPr lang="fr-BE"/>
          </a:p>
        </p:txBody>
      </p:sp>
      <p:sp>
        <p:nvSpPr>
          <p:cNvPr id="4" name="Espace réservé du pied de page 3"/>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5" name="Espace réservé du numéro de diapositive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B77C18E-BAD6-4309-93B5-10CB3E89F2C7}" type="slidenum">
              <a:rPr lang="fr-BE" altLang="en-US"/>
              <a:pPr>
                <a:defRPr/>
              </a:pPr>
              <a:t>‹#›</a:t>
            </a:fld>
            <a:endParaRPr lang="fr-BE" altLang="en-US"/>
          </a:p>
        </p:txBody>
      </p:sp>
    </p:spTree>
    <p:extLst>
      <p:ext uri="{BB962C8B-B14F-4D97-AF65-F5344CB8AC3E}">
        <p14:creationId xmlns:p14="http://schemas.microsoft.com/office/powerpoint/2010/main" val="18243706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1F9E2F52-A90A-4430-958A-4930CF8B444F}" type="datetimeFigureOut">
              <a:rPr lang="fr-FR"/>
              <a:pPr>
                <a:defRPr/>
              </a:pPr>
              <a:t>24/01/2018</a:t>
            </a:fld>
            <a:endParaRPr lang="fr-BE"/>
          </a:p>
        </p:txBody>
      </p:sp>
      <p:sp>
        <p:nvSpPr>
          <p:cNvPr id="3" name="Espace réservé du pied de page 2"/>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5480F00-C26E-4B57-92EF-59F8DB4057EA}" type="slidenum">
              <a:rPr lang="fr-BE" altLang="en-US"/>
              <a:pPr>
                <a:defRPr/>
              </a:pPr>
              <a:t>‹#›</a:t>
            </a:fld>
            <a:endParaRPr lang="fr-BE" altLang="en-US"/>
          </a:p>
        </p:txBody>
      </p:sp>
    </p:spTree>
    <p:extLst>
      <p:ext uri="{BB962C8B-B14F-4D97-AF65-F5344CB8AC3E}">
        <p14:creationId xmlns:p14="http://schemas.microsoft.com/office/powerpoint/2010/main" val="32786742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AAF5B14E-A650-4022-8B91-CDE4FA232D48}" type="datetimeFigureOut">
              <a:rPr lang="fr-FR"/>
              <a:pPr>
                <a:defRPr/>
              </a:pPr>
              <a:t>24/01/2018</a:t>
            </a:fld>
            <a:endParaRPr lang="fr-BE"/>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317C729-39C8-44E2-8CE9-B2E47FA1BB72}" type="slidenum">
              <a:rPr lang="fr-BE" altLang="en-US"/>
              <a:pPr>
                <a:defRPr/>
              </a:pPr>
              <a:t>‹#›</a:t>
            </a:fld>
            <a:endParaRPr lang="fr-BE" altLang="en-US"/>
          </a:p>
        </p:txBody>
      </p:sp>
    </p:spTree>
    <p:extLst>
      <p:ext uri="{BB962C8B-B14F-4D97-AF65-F5344CB8AC3E}">
        <p14:creationId xmlns:p14="http://schemas.microsoft.com/office/powerpoint/2010/main" val="34433375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EFBDEC-1110-4E10-B6F0-BDFC5747C63F}" type="datetimeFigureOut">
              <a:rPr lang="fr-FR"/>
              <a:pPr>
                <a:defRPr/>
              </a:pPr>
              <a:t>24/01/2018</a:t>
            </a:fld>
            <a:endParaRPr lang="fr-BE"/>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497568-FD9A-40D5-8B4F-A2D1FA01AF81}" type="slidenum">
              <a:rPr lang="fr-BE" altLang="en-US"/>
              <a:pPr>
                <a:defRPr/>
              </a:pPr>
              <a:t>‹#›</a:t>
            </a:fld>
            <a:endParaRPr lang="fr-BE" altLang="en-US"/>
          </a:p>
        </p:txBody>
      </p:sp>
    </p:spTree>
    <p:extLst>
      <p:ext uri="{BB962C8B-B14F-4D97-AF65-F5344CB8AC3E}">
        <p14:creationId xmlns:p14="http://schemas.microsoft.com/office/powerpoint/2010/main" val="2064547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FF2634B1-AAD8-4D88-9C5F-3A4ADFF01ED1}"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752BBDE-E00B-4F57-B78D-7619F22B0753}" type="slidenum">
              <a:rPr lang="fr-BE" altLang="en-US"/>
              <a:pPr>
                <a:defRPr/>
              </a:pPr>
              <a:t>‹#›</a:t>
            </a:fld>
            <a:endParaRPr lang="fr-BE" altLang="en-US"/>
          </a:p>
        </p:txBody>
      </p:sp>
    </p:spTree>
    <p:extLst>
      <p:ext uri="{BB962C8B-B14F-4D97-AF65-F5344CB8AC3E}">
        <p14:creationId xmlns:p14="http://schemas.microsoft.com/office/powerpoint/2010/main" val="39332625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73193919-B35B-48CE-9AD9-51A1D8891BD7}" type="datetimeFigureOut">
              <a:rPr lang="fr-FR"/>
              <a:pPr>
                <a:defRPr/>
              </a:pPr>
              <a:t>24/01/2018</a:t>
            </a:fld>
            <a:endParaRPr lang="fr-BE"/>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7FB8393-2D63-4D20-A3F2-2DAD152F3500}" type="slidenum">
              <a:rPr lang="fr-BE" altLang="en-US"/>
              <a:pPr>
                <a:defRPr/>
              </a:pPr>
              <a:t>‹#›</a:t>
            </a:fld>
            <a:endParaRPr lang="fr-BE" altLang="en-US"/>
          </a:p>
        </p:txBody>
      </p:sp>
    </p:spTree>
    <p:extLst>
      <p:ext uri="{BB962C8B-B14F-4D97-AF65-F5344CB8AC3E}">
        <p14:creationId xmlns:p14="http://schemas.microsoft.com/office/powerpoint/2010/main" val="248741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F38099C-6867-4622-9CDD-2DFEE772D7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629" r:id="rId1"/>
    <p:sldLayoutId id="2147491630" r:id="rId2"/>
    <p:sldLayoutId id="2147491631" r:id="rId3"/>
    <p:sldLayoutId id="2147491632" r:id="rId4"/>
    <p:sldLayoutId id="2147491633" r:id="rId5"/>
    <p:sldLayoutId id="2147491634" r:id="rId6"/>
    <p:sldLayoutId id="2147491635" r:id="rId7"/>
    <p:sldLayoutId id="2147491636" r:id="rId8"/>
    <p:sldLayoutId id="2147491637" r:id="rId9"/>
    <p:sldLayoutId id="2147491638" r:id="rId10"/>
    <p:sldLayoutId id="2147491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8680506"/>
      </p:ext>
    </p:extLst>
  </p:cSld>
  <p:clrMap bg1="lt1" tx1="dk1" bg2="lt2" tx2="dk2" accent1="accent1" accent2="accent2" accent3="accent3" accent4="accent4" accent5="accent5" accent6="accent6" hlink="hlink" folHlink="folHlink"/>
  <p:sldLayoutIdLst>
    <p:sldLayoutId id="2147491796" r:id="rId1"/>
    <p:sldLayoutId id="2147491797" r:id="rId2"/>
    <p:sldLayoutId id="2147491798" r:id="rId3"/>
    <p:sldLayoutId id="2147491799" r:id="rId4"/>
    <p:sldLayoutId id="2147491800" r:id="rId5"/>
    <p:sldLayoutId id="2147491801" r:id="rId6"/>
    <p:sldLayoutId id="2147491802" r:id="rId7"/>
    <p:sldLayoutId id="2147491803" r:id="rId8"/>
    <p:sldLayoutId id="2147491804" r:id="rId9"/>
    <p:sldLayoutId id="2147491805" r:id="rId10"/>
    <p:sldLayoutId id="21474918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3704037"/>
      </p:ext>
    </p:extLst>
  </p:cSld>
  <p:clrMap bg1="lt1" tx1="dk1" bg2="lt2" tx2="dk2" accent1="accent1" accent2="accent2" accent3="accent3" accent4="accent4" accent5="accent5" accent6="accent6" hlink="hlink" folHlink="folHlink"/>
  <p:sldLayoutIdLst>
    <p:sldLayoutId id="2147491808" r:id="rId1"/>
    <p:sldLayoutId id="2147491809" r:id="rId2"/>
    <p:sldLayoutId id="2147491810" r:id="rId3"/>
    <p:sldLayoutId id="2147491811" r:id="rId4"/>
    <p:sldLayoutId id="2147491812" r:id="rId5"/>
    <p:sldLayoutId id="2147491813" r:id="rId6"/>
    <p:sldLayoutId id="2147491814" r:id="rId7"/>
    <p:sldLayoutId id="2147491815" r:id="rId8"/>
    <p:sldLayoutId id="2147491816" r:id="rId9"/>
    <p:sldLayoutId id="2147491817" r:id="rId10"/>
    <p:sldLayoutId id="21474918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1059666"/>
      </p:ext>
    </p:extLst>
  </p:cSld>
  <p:clrMap bg1="lt1" tx1="dk1" bg2="lt2" tx2="dk2" accent1="accent1" accent2="accent2" accent3="accent3" accent4="accent4" accent5="accent5" accent6="accent6" hlink="hlink" folHlink="folHlink"/>
  <p:sldLayoutIdLst>
    <p:sldLayoutId id="2147491820" r:id="rId1"/>
    <p:sldLayoutId id="2147491821" r:id="rId2"/>
    <p:sldLayoutId id="2147491822" r:id="rId3"/>
    <p:sldLayoutId id="2147491823" r:id="rId4"/>
    <p:sldLayoutId id="2147491824" r:id="rId5"/>
    <p:sldLayoutId id="2147491825" r:id="rId6"/>
    <p:sldLayoutId id="2147491826" r:id="rId7"/>
    <p:sldLayoutId id="2147491827" r:id="rId8"/>
    <p:sldLayoutId id="2147491828" r:id="rId9"/>
    <p:sldLayoutId id="2147491829" r:id="rId10"/>
    <p:sldLayoutId id="21474918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0121841"/>
      </p:ext>
    </p:extLst>
  </p:cSld>
  <p:clrMap bg1="lt1" tx1="dk1" bg2="lt2" tx2="dk2" accent1="accent1" accent2="accent2" accent3="accent3" accent4="accent4" accent5="accent5" accent6="accent6" hlink="hlink" folHlink="folHlink"/>
  <p:sldLayoutIdLst>
    <p:sldLayoutId id="2147491832" r:id="rId1"/>
    <p:sldLayoutId id="2147491833" r:id="rId2"/>
    <p:sldLayoutId id="2147491834" r:id="rId3"/>
    <p:sldLayoutId id="2147491835" r:id="rId4"/>
    <p:sldLayoutId id="2147491836" r:id="rId5"/>
    <p:sldLayoutId id="2147491837" r:id="rId6"/>
    <p:sldLayoutId id="2147491838" r:id="rId7"/>
    <p:sldLayoutId id="2147491839" r:id="rId8"/>
    <p:sldLayoutId id="2147491840" r:id="rId9"/>
    <p:sldLayoutId id="2147491841" r:id="rId10"/>
    <p:sldLayoutId id="2147491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9150822"/>
      </p:ext>
    </p:extLst>
  </p:cSld>
  <p:clrMap bg1="lt1" tx1="dk1" bg2="lt2" tx2="dk2" accent1="accent1" accent2="accent2" accent3="accent3" accent4="accent4" accent5="accent5" accent6="accent6" hlink="hlink" folHlink="folHlink"/>
  <p:sldLayoutIdLst>
    <p:sldLayoutId id="2147491844" r:id="rId1"/>
    <p:sldLayoutId id="2147491845" r:id="rId2"/>
    <p:sldLayoutId id="2147491846" r:id="rId3"/>
    <p:sldLayoutId id="2147491847" r:id="rId4"/>
    <p:sldLayoutId id="2147491848" r:id="rId5"/>
    <p:sldLayoutId id="2147491849" r:id="rId6"/>
    <p:sldLayoutId id="2147491850" r:id="rId7"/>
    <p:sldLayoutId id="2147491851" r:id="rId8"/>
    <p:sldLayoutId id="2147491852" r:id="rId9"/>
    <p:sldLayoutId id="2147491853" r:id="rId10"/>
    <p:sldLayoutId id="21474918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7463279"/>
      </p:ext>
    </p:extLst>
  </p:cSld>
  <p:clrMap bg1="lt1" tx1="dk1" bg2="lt2" tx2="dk2" accent1="accent1" accent2="accent2" accent3="accent3" accent4="accent4" accent5="accent5" accent6="accent6" hlink="hlink" folHlink="folHlink"/>
  <p:sldLayoutIdLst>
    <p:sldLayoutId id="2147491856" r:id="rId1"/>
    <p:sldLayoutId id="2147491857" r:id="rId2"/>
    <p:sldLayoutId id="2147491858" r:id="rId3"/>
    <p:sldLayoutId id="2147491859" r:id="rId4"/>
    <p:sldLayoutId id="2147491860" r:id="rId5"/>
    <p:sldLayoutId id="2147491861" r:id="rId6"/>
    <p:sldLayoutId id="2147491862" r:id="rId7"/>
    <p:sldLayoutId id="2147491863" r:id="rId8"/>
    <p:sldLayoutId id="2147491864" r:id="rId9"/>
    <p:sldLayoutId id="2147491865" r:id="rId10"/>
    <p:sldLayoutId id="21474918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8180454"/>
      </p:ext>
    </p:extLst>
  </p:cSld>
  <p:clrMap bg1="lt1" tx1="dk1" bg2="lt2" tx2="dk2" accent1="accent1" accent2="accent2" accent3="accent3" accent4="accent4" accent5="accent5" accent6="accent6" hlink="hlink" folHlink="folHlink"/>
  <p:sldLayoutIdLst>
    <p:sldLayoutId id="2147491868" r:id="rId1"/>
    <p:sldLayoutId id="2147491869" r:id="rId2"/>
    <p:sldLayoutId id="2147491870" r:id="rId3"/>
    <p:sldLayoutId id="2147491871" r:id="rId4"/>
    <p:sldLayoutId id="2147491872" r:id="rId5"/>
    <p:sldLayoutId id="2147491873" r:id="rId6"/>
    <p:sldLayoutId id="2147491874" r:id="rId7"/>
    <p:sldLayoutId id="2147491875" r:id="rId8"/>
    <p:sldLayoutId id="2147491876" r:id="rId9"/>
    <p:sldLayoutId id="2147491877" r:id="rId10"/>
    <p:sldLayoutId id="21474918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4018534"/>
      </p:ext>
    </p:extLst>
  </p:cSld>
  <p:clrMap bg1="lt1" tx1="dk1" bg2="lt2" tx2="dk2" accent1="accent1" accent2="accent2" accent3="accent3" accent4="accent4" accent5="accent5" accent6="accent6" hlink="hlink" folHlink="folHlink"/>
  <p:sldLayoutIdLst>
    <p:sldLayoutId id="2147491880" r:id="rId1"/>
    <p:sldLayoutId id="2147491881" r:id="rId2"/>
    <p:sldLayoutId id="2147491882" r:id="rId3"/>
    <p:sldLayoutId id="2147491883" r:id="rId4"/>
    <p:sldLayoutId id="2147491884" r:id="rId5"/>
    <p:sldLayoutId id="2147491885" r:id="rId6"/>
    <p:sldLayoutId id="2147491886" r:id="rId7"/>
    <p:sldLayoutId id="2147491887" r:id="rId8"/>
    <p:sldLayoutId id="2147491888" r:id="rId9"/>
    <p:sldLayoutId id="2147491889" r:id="rId10"/>
    <p:sldLayoutId id="2147491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6420992"/>
      </p:ext>
    </p:extLst>
  </p:cSld>
  <p:clrMap bg1="lt1" tx1="dk1" bg2="lt2" tx2="dk2" accent1="accent1" accent2="accent2" accent3="accent3" accent4="accent4" accent5="accent5" accent6="accent6" hlink="hlink" folHlink="folHlink"/>
  <p:sldLayoutIdLst>
    <p:sldLayoutId id="2147491892" r:id="rId1"/>
    <p:sldLayoutId id="2147491893" r:id="rId2"/>
    <p:sldLayoutId id="2147491894" r:id="rId3"/>
    <p:sldLayoutId id="2147491895" r:id="rId4"/>
    <p:sldLayoutId id="2147491896" r:id="rId5"/>
    <p:sldLayoutId id="2147491897" r:id="rId6"/>
    <p:sldLayoutId id="2147491898" r:id="rId7"/>
    <p:sldLayoutId id="2147491899" r:id="rId8"/>
    <p:sldLayoutId id="2147491900" r:id="rId9"/>
    <p:sldLayoutId id="2147491901" r:id="rId10"/>
    <p:sldLayoutId id="2147491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4024715"/>
      </p:ext>
    </p:extLst>
  </p:cSld>
  <p:clrMap bg1="lt1" tx1="dk1" bg2="lt2" tx2="dk2" accent1="accent1" accent2="accent2" accent3="accent3" accent4="accent4" accent5="accent5" accent6="accent6" hlink="hlink" folHlink="folHlink"/>
  <p:sldLayoutIdLst>
    <p:sldLayoutId id="2147491904" r:id="rId1"/>
    <p:sldLayoutId id="2147491905" r:id="rId2"/>
    <p:sldLayoutId id="2147491906" r:id="rId3"/>
    <p:sldLayoutId id="2147491907" r:id="rId4"/>
    <p:sldLayoutId id="2147491908" r:id="rId5"/>
    <p:sldLayoutId id="2147491909" r:id="rId6"/>
    <p:sldLayoutId id="2147491910" r:id="rId7"/>
    <p:sldLayoutId id="2147491911" r:id="rId8"/>
    <p:sldLayoutId id="2147491912" r:id="rId9"/>
    <p:sldLayoutId id="2147491913" r:id="rId10"/>
    <p:sldLayoutId id="21474919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mn-lt"/>
                <a:ea typeface="新細明體"/>
                <a:cs typeface="新細明體"/>
              </a:defRPr>
            </a:lvl1pPr>
          </a:lstStyle>
          <a:p>
            <a:pPr>
              <a:defRPr/>
            </a:pPr>
            <a:endParaRPr lang="en-US"/>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mn-lt"/>
                <a:ea typeface="新細明體"/>
                <a:cs typeface="新細明體"/>
              </a:defRPr>
            </a:lvl1pPr>
          </a:lstStyle>
          <a:p>
            <a:pPr>
              <a:defRPr/>
            </a:pPr>
            <a:endParaRPr lang="en-US"/>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新細明體" panose="02020500000000000000" pitchFamily="18" charset="-120"/>
              </a:defRPr>
            </a:lvl1pPr>
          </a:lstStyle>
          <a:p>
            <a:pPr>
              <a:defRPr/>
            </a:pPr>
            <a:fld id="{B6D2DEF3-C457-4A7D-AD32-3C5BFEB1FF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640" r:id="rId1"/>
    <p:sldLayoutId id="2147491641" r:id="rId2"/>
    <p:sldLayoutId id="2147491642" r:id="rId3"/>
    <p:sldLayoutId id="2147491643" r:id="rId4"/>
    <p:sldLayoutId id="2147491644" r:id="rId5"/>
    <p:sldLayoutId id="2147491645" r:id="rId6"/>
    <p:sldLayoutId id="2147491646" r:id="rId7"/>
    <p:sldLayoutId id="2147491647" r:id="rId8"/>
    <p:sldLayoutId id="2147491648" r:id="rId9"/>
    <p:sldLayoutId id="2147491649" r:id="rId10"/>
    <p:sldLayoutId id="2147491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7126774"/>
      </p:ext>
    </p:extLst>
  </p:cSld>
  <p:clrMap bg1="lt1" tx1="dk1" bg2="lt2" tx2="dk2" accent1="accent1" accent2="accent2" accent3="accent3" accent4="accent4" accent5="accent5" accent6="accent6" hlink="hlink" folHlink="folHlink"/>
  <p:sldLayoutIdLst>
    <p:sldLayoutId id="2147491916" r:id="rId1"/>
    <p:sldLayoutId id="2147491917" r:id="rId2"/>
    <p:sldLayoutId id="2147491918" r:id="rId3"/>
    <p:sldLayoutId id="2147491919" r:id="rId4"/>
    <p:sldLayoutId id="2147491920" r:id="rId5"/>
    <p:sldLayoutId id="2147491921" r:id="rId6"/>
    <p:sldLayoutId id="2147491922" r:id="rId7"/>
    <p:sldLayoutId id="2147491923" r:id="rId8"/>
    <p:sldLayoutId id="2147491924" r:id="rId9"/>
    <p:sldLayoutId id="2147491925" r:id="rId10"/>
    <p:sldLayoutId id="21474919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5546224"/>
      </p:ext>
    </p:extLst>
  </p:cSld>
  <p:clrMap bg1="lt1" tx1="dk1" bg2="lt2" tx2="dk2" accent1="accent1" accent2="accent2" accent3="accent3" accent4="accent4" accent5="accent5" accent6="accent6" hlink="hlink" folHlink="folHlink"/>
  <p:sldLayoutIdLst>
    <p:sldLayoutId id="2147491928" r:id="rId1"/>
    <p:sldLayoutId id="2147491929" r:id="rId2"/>
    <p:sldLayoutId id="2147491930" r:id="rId3"/>
    <p:sldLayoutId id="2147491931" r:id="rId4"/>
    <p:sldLayoutId id="2147491932" r:id="rId5"/>
    <p:sldLayoutId id="2147491933" r:id="rId6"/>
    <p:sldLayoutId id="2147491934" r:id="rId7"/>
    <p:sldLayoutId id="2147491935" r:id="rId8"/>
    <p:sldLayoutId id="2147491936" r:id="rId9"/>
    <p:sldLayoutId id="2147491937" r:id="rId10"/>
    <p:sldLayoutId id="21474919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0134573"/>
      </p:ext>
    </p:extLst>
  </p:cSld>
  <p:clrMap bg1="lt1" tx1="dk1" bg2="lt2" tx2="dk2" accent1="accent1" accent2="accent2" accent3="accent3" accent4="accent4" accent5="accent5" accent6="accent6" hlink="hlink" folHlink="folHlink"/>
  <p:sldLayoutIdLst>
    <p:sldLayoutId id="2147491940" r:id="rId1"/>
    <p:sldLayoutId id="2147491941" r:id="rId2"/>
    <p:sldLayoutId id="2147491942" r:id="rId3"/>
    <p:sldLayoutId id="2147491943" r:id="rId4"/>
    <p:sldLayoutId id="2147491944" r:id="rId5"/>
    <p:sldLayoutId id="2147491945" r:id="rId6"/>
    <p:sldLayoutId id="2147491946" r:id="rId7"/>
    <p:sldLayoutId id="2147491947" r:id="rId8"/>
    <p:sldLayoutId id="2147491948" r:id="rId9"/>
    <p:sldLayoutId id="2147491949" r:id="rId10"/>
    <p:sldLayoutId id="2147491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8139216"/>
      </p:ext>
    </p:extLst>
  </p:cSld>
  <p:clrMap bg1="lt1" tx1="dk1" bg2="lt2" tx2="dk2" accent1="accent1" accent2="accent2" accent3="accent3" accent4="accent4" accent5="accent5" accent6="accent6" hlink="hlink" folHlink="folHlink"/>
  <p:sldLayoutIdLst>
    <p:sldLayoutId id="2147491952" r:id="rId1"/>
    <p:sldLayoutId id="2147491953" r:id="rId2"/>
    <p:sldLayoutId id="2147491954" r:id="rId3"/>
    <p:sldLayoutId id="2147491955" r:id="rId4"/>
    <p:sldLayoutId id="2147491956" r:id="rId5"/>
    <p:sldLayoutId id="2147491957" r:id="rId6"/>
    <p:sldLayoutId id="2147491958" r:id="rId7"/>
    <p:sldLayoutId id="2147491959" r:id="rId8"/>
    <p:sldLayoutId id="2147491960" r:id="rId9"/>
    <p:sldLayoutId id="2147491961" r:id="rId10"/>
    <p:sldLayoutId id="21474919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C009BD-8390-4A2B-A7E6-947705BD59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751136"/>
      </p:ext>
    </p:extLst>
  </p:cSld>
  <p:clrMap bg1="lt1" tx1="dk1" bg2="lt2" tx2="dk2" accent1="accent1" accent2="accent2" accent3="accent3" accent4="accent4" accent5="accent5" accent6="accent6" hlink="hlink" folHlink="folHlink"/>
  <p:sldLayoutIdLst>
    <p:sldLayoutId id="2147491964" r:id="rId1"/>
    <p:sldLayoutId id="2147491965" r:id="rId2"/>
    <p:sldLayoutId id="2147491966" r:id="rId3"/>
    <p:sldLayoutId id="2147491967" r:id="rId4"/>
    <p:sldLayoutId id="2147491968" r:id="rId5"/>
    <p:sldLayoutId id="2147491969" r:id="rId6"/>
    <p:sldLayoutId id="2147491970" r:id="rId7"/>
    <p:sldLayoutId id="2147491971" r:id="rId8"/>
    <p:sldLayoutId id="2147491972" r:id="rId9"/>
    <p:sldLayoutId id="2147491973" r:id="rId10"/>
    <p:sldLayoutId id="21474919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505994-93CF-4396-9D6D-8E76E6B4E8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8007284"/>
      </p:ext>
    </p:extLst>
  </p:cSld>
  <p:clrMap bg1="lt1" tx1="dk1" bg2="lt2" tx2="dk2" accent1="accent1" accent2="accent2" accent3="accent3" accent4="accent4" accent5="accent5" accent6="accent6" hlink="hlink" folHlink="folHlink"/>
  <p:sldLayoutIdLst>
    <p:sldLayoutId id="2147491976" r:id="rId1"/>
    <p:sldLayoutId id="2147491977" r:id="rId2"/>
    <p:sldLayoutId id="2147491978" r:id="rId3"/>
    <p:sldLayoutId id="2147491979" r:id="rId4"/>
    <p:sldLayoutId id="2147491980" r:id="rId5"/>
    <p:sldLayoutId id="2147491981" r:id="rId6"/>
    <p:sldLayoutId id="2147491982" r:id="rId7"/>
    <p:sldLayoutId id="2147491983" r:id="rId8"/>
    <p:sldLayoutId id="2147491984" r:id="rId9"/>
    <p:sldLayoutId id="2147491985" r:id="rId10"/>
    <p:sldLayoutId id="2147491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196073-B260-4120-B105-4D2FCB5499C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8577054"/>
      </p:ext>
    </p:extLst>
  </p:cSld>
  <p:clrMap bg1="lt1" tx1="dk1" bg2="lt2" tx2="dk2" accent1="accent1" accent2="accent2" accent3="accent3" accent4="accent4" accent5="accent5" accent6="accent6" hlink="hlink" folHlink="folHlink"/>
  <p:sldLayoutIdLst>
    <p:sldLayoutId id="2147491988" r:id="rId1"/>
    <p:sldLayoutId id="2147491989" r:id="rId2"/>
    <p:sldLayoutId id="2147491990" r:id="rId3"/>
    <p:sldLayoutId id="2147491991" r:id="rId4"/>
    <p:sldLayoutId id="2147491992" r:id="rId5"/>
    <p:sldLayoutId id="2147491993" r:id="rId6"/>
    <p:sldLayoutId id="2147491994" r:id="rId7"/>
    <p:sldLayoutId id="2147491995" r:id="rId8"/>
    <p:sldLayoutId id="2147491996" r:id="rId9"/>
    <p:sldLayoutId id="2147491997" r:id="rId10"/>
    <p:sldLayoutId id="21474919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Modifiez le style du titre</a:t>
            </a:r>
            <a:endParaRPr lang="en-US" altLang="en-US" smtClean="0"/>
          </a:p>
        </p:txBody>
      </p:sp>
      <p:sp>
        <p:nvSpPr>
          <p:cNvPr id="717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Modifiez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en-US"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DC9AA2-157A-4E30-A878-288376B09D1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itchFamily="34"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itchFamily="34"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F0112D-35E8-49D1-8169-CA7FD33709CA}"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782586"/>
      </p:ext>
    </p:extLst>
  </p:cSld>
  <p:clrMap bg1="lt1" tx1="dk1" bg2="lt2" tx2="dk2" accent1="accent1" accent2="accent2" accent3="accent3" accent4="accent4" accent5="accent5" accent6="accent6" hlink="hlink" folHlink="folHlink"/>
  <p:sldLayoutIdLst>
    <p:sldLayoutId id="2147492000" r:id="rId1"/>
    <p:sldLayoutId id="2147492001" r:id="rId2"/>
    <p:sldLayoutId id="2147492002" r:id="rId3"/>
    <p:sldLayoutId id="2147492003" r:id="rId4"/>
    <p:sldLayoutId id="2147492004" r:id="rId5"/>
    <p:sldLayoutId id="2147492005" r:id="rId6"/>
    <p:sldLayoutId id="2147492006" r:id="rId7"/>
    <p:sldLayoutId id="2147492007" r:id="rId8"/>
    <p:sldLayoutId id="2147492008" r:id="rId9"/>
    <p:sldLayoutId id="2147492009" r:id="rId10"/>
    <p:sldLayoutId id="21474920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BE" altLang="en-US" smtClean="0"/>
          </a:p>
        </p:txBody>
      </p:sp>
      <p:sp>
        <p:nvSpPr>
          <p:cNvPr id="14339"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BE"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DD7F06-1F88-47EF-99F4-5C4613CDAE4D}"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99BE8E-3FE3-4A85-9C61-158F102DA537}" type="slidenum">
              <a:rPr kumimoji="0" lang="fr-BE"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21914178"/>
      </p:ext>
    </p:extLst>
  </p:cSld>
  <p:clrMap bg1="lt1" tx1="dk1" bg2="lt2" tx2="dk2" accent1="accent1" accent2="accent2" accent3="accent3" accent4="accent4" accent5="accent5" accent6="accent6" hlink="hlink" folHlink="folHlink"/>
  <p:sldLayoutIdLst>
    <p:sldLayoutId id="2147492012" r:id="rId1"/>
    <p:sldLayoutId id="2147492013" r:id="rId2"/>
    <p:sldLayoutId id="2147492014" r:id="rId3"/>
    <p:sldLayoutId id="2147492015" r:id="rId4"/>
    <p:sldLayoutId id="2147492016" r:id="rId5"/>
    <p:sldLayoutId id="2147492017" r:id="rId6"/>
    <p:sldLayoutId id="2147492018" r:id="rId7"/>
    <p:sldLayoutId id="2147492019" r:id="rId8"/>
    <p:sldLayoutId id="2147492020" r:id="rId9"/>
    <p:sldLayoutId id="2147492021" r:id="rId10"/>
    <p:sldLayoutId id="21474920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505994-93CF-4396-9D6D-8E76E6B4E8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5232484"/>
      </p:ext>
    </p:extLst>
  </p:cSld>
  <p:clrMap bg1="lt1" tx1="dk1" bg2="lt2" tx2="dk2" accent1="accent1" accent2="accent2" accent3="accent3" accent4="accent4" accent5="accent5" accent6="accent6" hlink="hlink" folHlink="folHlink"/>
  <p:sldLayoutIdLst>
    <p:sldLayoutId id="2147492024" r:id="rId1"/>
    <p:sldLayoutId id="2147492025" r:id="rId2"/>
    <p:sldLayoutId id="2147492026" r:id="rId3"/>
    <p:sldLayoutId id="2147492027" r:id="rId4"/>
    <p:sldLayoutId id="2147492028" r:id="rId5"/>
    <p:sldLayoutId id="2147492029" r:id="rId6"/>
    <p:sldLayoutId id="2147492030" r:id="rId7"/>
    <p:sldLayoutId id="2147492031" r:id="rId8"/>
    <p:sldLayoutId id="2147492032" r:id="rId9"/>
    <p:sldLayoutId id="2147492033" r:id="rId10"/>
    <p:sldLayoutId id="21474920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mn-lt"/>
                <a:ea typeface="新細明體"/>
                <a:cs typeface="新細明體"/>
              </a:defRPr>
            </a:lvl1pPr>
          </a:lstStyle>
          <a:p>
            <a:pPr>
              <a:defRPr/>
            </a:pPr>
            <a:endParaRPr lang="en-US"/>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mn-lt"/>
                <a:ea typeface="新細明體"/>
                <a:cs typeface="新細明體"/>
              </a:defRPr>
            </a:lvl1pPr>
          </a:lstStyle>
          <a:p>
            <a:pPr>
              <a:defRPr/>
            </a:pPr>
            <a:endParaRPr lang="en-US"/>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新細明體" panose="02020500000000000000" pitchFamily="18" charset="-120"/>
              </a:defRPr>
            </a:lvl1pPr>
          </a:lstStyle>
          <a:p>
            <a:pPr>
              <a:defRPr/>
            </a:pPr>
            <a:fld id="{A7AAE910-5995-464A-AB96-A41A440E46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729" r:id="rId1"/>
    <p:sldLayoutId id="2147491730" r:id="rId2"/>
    <p:sldLayoutId id="2147491731" r:id="rId3"/>
    <p:sldLayoutId id="2147491732" r:id="rId4"/>
    <p:sldLayoutId id="2147491733" r:id="rId5"/>
    <p:sldLayoutId id="2147491734" r:id="rId6"/>
    <p:sldLayoutId id="2147491735" r:id="rId7"/>
    <p:sldLayoutId id="2147491736" r:id="rId8"/>
    <p:sldLayoutId id="2147491737" r:id="rId9"/>
    <p:sldLayoutId id="2147491738" r:id="rId10"/>
    <p:sldLayoutId id="21474917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CA" altLang="en-US" smtClean="0"/>
          </a:p>
        </p:txBody>
      </p:sp>
      <p:sp>
        <p:nvSpPr>
          <p:cNvPr id="10243"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CA"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00000">
                    <a:tint val="75000"/>
                  </a:srgbClr>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03F744-708F-49CC-8386-8754B2772CF9}" type="datetimeFigureOut">
              <a:rPr kumimoji="0" lang="fr-FR"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rgbClr val="000000">
                    <a:tint val="75000"/>
                  </a:srgbClr>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9B72D9-6C37-4DF1-85B3-AAF052B67F46}"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8236749"/>
      </p:ext>
    </p:extLst>
  </p:cSld>
  <p:clrMap bg1="lt1" tx1="dk1" bg2="lt2" tx2="dk2" accent1="accent1" accent2="accent2" accent3="accent3" accent4="accent4" accent5="accent5" accent6="accent6" hlink="hlink" folHlink="folHlink"/>
  <p:sldLayoutIdLst>
    <p:sldLayoutId id="2147492060" r:id="rId1"/>
    <p:sldLayoutId id="2147492061" r:id="rId2"/>
    <p:sldLayoutId id="2147492062" r:id="rId3"/>
    <p:sldLayoutId id="2147492063" r:id="rId4"/>
    <p:sldLayoutId id="2147492064" r:id="rId5"/>
    <p:sldLayoutId id="2147492065" r:id="rId6"/>
    <p:sldLayoutId id="2147492066" r:id="rId7"/>
    <p:sldLayoutId id="2147492067" r:id="rId8"/>
    <p:sldLayoutId id="2147492068" r:id="rId9"/>
    <p:sldLayoutId id="2147492069" r:id="rId10"/>
    <p:sldLayoutId id="2147492070"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505994-93CF-4396-9D6D-8E76E6B4E8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8981758"/>
      </p:ext>
    </p:extLst>
  </p:cSld>
  <p:clrMap bg1="lt1" tx1="dk1" bg2="lt2" tx2="dk2" accent1="accent1" accent2="accent2" accent3="accent3" accent4="accent4" accent5="accent5" accent6="accent6" hlink="hlink" folHlink="folHlink"/>
  <p:sldLayoutIdLst>
    <p:sldLayoutId id="2147492072" r:id="rId1"/>
    <p:sldLayoutId id="2147492073" r:id="rId2"/>
    <p:sldLayoutId id="2147492074" r:id="rId3"/>
    <p:sldLayoutId id="2147492075" r:id="rId4"/>
    <p:sldLayoutId id="2147492076" r:id="rId5"/>
    <p:sldLayoutId id="2147492077" r:id="rId6"/>
    <p:sldLayoutId id="2147492078" r:id="rId7"/>
    <p:sldLayoutId id="2147492079" r:id="rId8"/>
    <p:sldLayoutId id="2147492080" r:id="rId9"/>
    <p:sldLayoutId id="2147492081" r:id="rId10"/>
    <p:sldLayoutId id="21474920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CA" altLang="en-US" smtClean="0"/>
          </a:p>
        </p:txBody>
      </p:sp>
      <p:sp>
        <p:nvSpPr>
          <p:cNvPr id="1126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CA"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524C4D-7F2A-4809-B268-27BBC778D91A}"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B2545-042F-45A5-BCDC-911A68CB85BF}"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07281445"/>
      </p:ext>
    </p:extLst>
  </p:cSld>
  <p:clrMap bg1="lt1" tx1="dk1" bg2="lt2" tx2="dk2" accent1="accent1" accent2="accent2" accent3="accent3" accent4="accent4" accent5="accent5" accent6="accent6" hlink="hlink" folHlink="folHlink"/>
  <p:sldLayoutIdLst>
    <p:sldLayoutId id="2147492084" r:id="rId1"/>
    <p:sldLayoutId id="2147492085" r:id="rId2"/>
    <p:sldLayoutId id="2147492086" r:id="rId3"/>
    <p:sldLayoutId id="2147492087" r:id="rId4"/>
    <p:sldLayoutId id="2147492088" r:id="rId5"/>
    <p:sldLayoutId id="2147492089" r:id="rId6"/>
    <p:sldLayoutId id="2147492090" r:id="rId7"/>
    <p:sldLayoutId id="2147492091" r:id="rId8"/>
    <p:sldLayoutId id="2147492092" r:id="rId9"/>
    <p:sldLayoutId id="2147492093" r:id="rId10"/>
    <p:sldLayoutId id="21474920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CA" altLang="en-US" smtClean="0"/>
          </a:p>
        </p:txBody>
      </p:sp>
      <p:sp>
        <p:nvSpPr>
          <p:cNvPr id="1126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CA"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524C4D-7F2A-4809-B268-27BBC778D91A}"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B2545-042F-45A5-BCDC-911A68CB85BF}" type="slidenum">
              <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35317822"/>
      </p:ext>
    </p:extLst>
  </p:cSld>
  <p:clrMap bg1="lt1" tx1="dk1" bg2="lt2" tx2="dk2" accent1="accent1" accent2="accent2" accent3="accent3" accent4="accent4" accent5="accent5" accent6="accent6" hlink="hlink" folHlink="folHlink"/>
  <p:sldLayoutIdLst>
    <p:sldLayoutId id="2147492096" r:id="rId1"/>
    <p:sldLayoutId id="2147492097" r:id="rId2"/>
    <p:sldLayoutId id="2147492098" r:id="rId3"/>
    <p:sldLayoutId id="2147492099" r:id="rId4"/>
    <p:sldLayoutId id="2147492100" r:id="rId5"/>
    <p:sldLayoutId id="2147492101" r:id="rId6"/>
    <p:sldLayoutId id="2147492102" r:id="rId7"/>
    <p:sldLayoutId id="2147492103" r:id="rId8"/>
    <p:sldLayoutId id="2147492104" r:id="rId9"/>
    <p:sldLayoutId id="2147492105" r:id="rId10"/>
    <p:sldLayoutId id="21474921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CA" altLang="en-US" smtClean="0"/>
          </a:p>
        </p:txBody>
      </p:sp>
      <p:sp>
        <p:nvSpPr>
          <p:cNvPr id="8195"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CA"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00000">
                    <a:tint val="75000"/>
                  </a:srgbClr>
                </a:solidFill>
                <a:latin typeface="+mn-lt"/>
                <a:ea typeface="+mn-ea"/>
                <a:cs typeface="+mn-cs"/>
              </a:defRPr>
            </a:lvl1pPr>
          </a:lstStyle>
          <a:p>
            <a:pPr>
              <a:defRPr/>
            </a:pPr>
            <a:fld id="{2CE70260-DB20-41B6-9FE7-E58448FAA46D}" type="datetimeFigureOut">
              <a:rPr lang="fr-FR"/>
              <a:pPr>
                <a:defRPr/>
              </a:pPr>
              <a:t>24/01/2018</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rgbClr val="000000">
                    <a:tint val="75000"/>
                  </a:srgbClr>
                </a:solidFill>
                <a:latin typeface="+mn-lt"/>
                <a:ea typeface="+mn-ea"/>
                <a:cs typeface="+mn-cs"/>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D44525A-1FA7-464D-A844-7C2965B2CEE6}"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1696" r:id="rId1"/>
    <p:sldLayoutId id="2147491697" r:id="rId2"/>
    <p:sldLayoutId id="2147491698" r:id="rId3"/>
    <p:sldLayoutId id="2147491699" r:id="rId4"/>
    <p:sldLayoutId id="2147491700" r:id="rId5"/>
    <p:sldLayoutId id="2147491701" r:id="rId6"/>
    <p:sldLayoutId id="2147491702" r:id="rId7"/>
    <p:sldLayoutId id="2147491703" r:id="rId8"/>
    <p:sldLayoutId id="2147491704" r:id="rId9"/>
    <p:sldLayoutId id="2147491705" r:id="rId10"/>
    <p:sldLayoutId id="214749170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507805C-2581-4735-A6E9-3324CD3971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707" r:id="rId1"/>
    <p:sldLayoutId id="2147491708" r:id="rId2"/>
    <p:sldLayoutId id="2147491709" r:id="rId3"/>
    <p:sldLayoutId id="2147491710" r:id="rId4"/>
    <p:sldLayoutId id="2147491711" r:id="rId5"/>
    <p:sldLayoutId id="2147491712" r:id="rId6"/>
    <p:sldLayoutId id="2147491713" r:id="rId7"/>
    <p:sldLayoutId id="2147491714" r:id="rId8"/>
    <p:sldLayoutId id="2147491715" r:id="rId9"/>
    <p:sldLayoutId id="2147491716" r:id="rId10"/>
    <p:sldLayoutId id="21474917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Modifiez le style du titre</a:t>
            </a:r>
            <a:endParaRPr lang="en-US" altLang="en-US" smtClean="0"/>
          </a:p>
        </p:txBody>
      </p:sp>
      <p:sp>
        <p:nvSpPr>
          <p:cNvPr id="10243"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Modifiez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en-US"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D555FC88-4070-49C1-9B55-0E2317FA31C2}" type="datetimeFigureOut">
              <a:rPr lang="en-US"/>
              <a:pPr>
                <a:defRPr/>
              </a:pPr>
              <a:t>1/24/2018</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CF8DFB0-4001-460A-8A24-EBD95BF2D7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740" r:id="rId1"/>
    <p:sldLayoutId id="2147491741" r:id="rId2"/>
    <p:sldLayoutId id="2147491742" r:id="rId3"/>
    <p:sldLayoutId id="2147491743" r:id="rId4"/>
    <p:sldLayoutId id="2147491744" r:id="rId5"/>
    <p:sldLayoutId id="2147491745" r:id="rId6"/>
    <p:sldLayoutId id="2147491746" r:id="rId7"/>
    <p:sldLayoutId id="2147491747" r:id="rId8"/>
    <p:sldLayoutId id="2147491748" r:id="rId9"/>
    <p:sldLayoutId id="2147491749" r:id="rId10"/>
    <p:sldLayoutId id="214749175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BE" altLang="en-US" smtClean="0"/>
          </a:p>
        </p:txBody>
      </p:sp>
      <p:sp>
        <p:nvSpPr>
          <p:cNvPr id="1126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BE"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EFAE9CD-80A0-475A-B1CA-4DE93CB3E0D6}" type="datetimeFigureOut">
              <a:rPr lang="fr-FR"/>
              <a:pPr>
                <a:defRPr/>
              </a:pPr>
              <a:t>24/01/2018</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C936D5A-9CD5-4437-8065-020CF8E59840}" type="slidenum">
              <a:rPr lang="fr-BE" altLang="en-US"/>
              <a:pPr>
                <a:defRPr/>
              </a:pPr>
              <a:t>‹#›</a:t>
            </a:fld>
            <a:endParaRPr lang="fr-BE" altLang="en-US"/>
          </a:p>
        </p:txBody>
      </p:sp>
    </p:spTree>
  </p:cSld>
  <p:clrMap bg1="lt1" tx1="dk1" bg2="lt2" tx2="dk2" accent1="accent1" accent2="accent2" accent3="accent3" accent4="accent4" accent5="accent5" accent6="accent6" hlink="hlink" folHlink="folHlink"/>
  <p:sldLayoutIdLst>
    <p:sldLayoutId id="2147491751" r:id="rId1"/>
    <p:sldLayoutId id="2147491752" r:id="rId2"/>
    <p:sldLayoutId id="2147491753" r:id="rId3"/>
    <p:sldLayoutId id="2147491754" r:id="rId4"/>
    <p:sldLayoutId id="2147491755" r:id="rId5"/>
    <p:sldLayoutId id="2147491756" r:id="rId6"/>
    <p:sldLayoutId id="2147491757" r:id="rId7"/>
    <p:sldLayoutId id="2147491758" r:id="rId8"/>
    <p:sldLayoutId id="2147491759" r:id="rId9"/>
    <p:sldLayoutId id="2147491760" r:id="rId10"/>
    <p:sldLayoutId id="21474917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F58A5A0-17D8-4D94-96F1-C1C8307B6C1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718" r:id="rId1"/>
    <p:sldLayoutId id="2147491719" r:id="rId2"/>
    <p:sldLayoutId id="2147491720" r:id="rId3"/>
    <p:sldLayoutId id="2147491721" r:id="rId4"/>
    <p:sldLayoutId id="2147491722" r:id="rId5"/>
    <p:sldLayoutId id="2147491723" r:id="rId6"/>
    <p:sldLayoutId id="2147491724" r:id="rId7"/>
    <p:sldLayoutId id="2147491725" r:id="rId8"/>
    <p:sldLayoutId id="2147491726" r:id="rId9"/>
    <p:sldLayoutId id="2147491727" r:id="rId10"/>
    <p:sldLayoutId id="21474917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BE" altLang="en-US" smtClean="0"/>
          </a:p>
        </p:txBody>
      </p:sp>
      <p:sp>
        <p:nvSpPr>
          <p:cNvPr id="13315"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BE"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02BC3E4D-2534-46D5-9CF0-E24C3DA78370}" type="datetimeFigureOut">
              <a:rPr lang="fr-FR"/>
              <a:pPr>
                <a:defRPr/>
              </a:pPr>
              <a:t>24/01/2018</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377727FC-A1B6-4594-B1D7-15C8BAF7D0EC}" type="slidenum">
              <a:rPr lang="fr-BE" altLang="en-US"/>
              <a:pPr>
                <a:defRPr/>
              </a:pPr>
              <a:t>‹#›</a:t>
            </a:fld>
            <a:endParaRPr lang="fr-BE" altLang="en-US"/>
          </a:p>
        </p:txBody>
      </p:sp>
    </p:spTree>
  </p:cSld>
  <p:clrMap bg1="lt1" tx1="dk1" bg2="lt2" tx2="dk2" accent1="accent1" accent2="accent2" accent3="accent3" accent4="accent4" accent5="accent5" accent6="accent6" hlink="hlink" folHlink="folHlink"/>
  <p:sldLayoutIdLst>
    <p:sldLayoutId id="2147491762" r:id="rId1"/>
    <p:sldLayoutId id="2147491763" r:id="rId2"/>
    <p:sldLayoutId id="2147491764" r:id="rId3"/>
    <p:sldLayoutId id="2147491765" r:id="rId4"/>
    <p:sldLayoutId id="2147491766" r:id="rId5"/>
    <p:sldLayoutId id="2147491767" r:id="rId6"/>
    <p:sldLayoutId id="2147491768" r:id="rId7"/>
    <p:sldLayoutId id="2147491769" r:id="rId8"/>
    <p:sldLayoutId id="2147491770" r:id="rId9"/>
    <p:sldLayoutId id="2147491771" r:id="rId10"/>
    <p:sldLayoutId id="2147491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omentfactory.com/" TargetMode="External"/><Relationship Id="rId2" Type="http://schemas.openxmlformats.org/officeDocument/2006/relationships/hyperlink" Target="http://www.simbioz.com/" TargetMode="Externa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hyperlink" Target="http://smarttech.com/" TargetMode="External"/><Relationship Id="rId2" Type="http://schemas.openxmlformats.org/officeDocument/2006/relationships/image" Target="../media/image8.png"/><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FRLDRQePY1o" TargetMode="Externa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hyperlink" Target="http://www.vismaster.eu/" TargetMode="External"/><Relationship Id="rId2" Type="http://schemas.openxmlformats.org/officeDocument/2006/relationships/hyperlink" Target="https://www.youtube.com/watch?v=K9PvskathGI" TargetMode="External"/><Relationship Id="rId1" Type="http://schemas.openxmlformats.org/officeDocument/2006/relationships/slideLayout" Target="../slideLayouts/slideLayout79.xml"/><Relationship Id="rId5" Type="http://schemas.openxmlformats.org/officeDocument/2006/relationships/image" Target="../media/image11.png"/><Relationship Id="rId4" Type="http://schemas.openxmlformats.org/officeDocument/2006/relationships/hyperlink" Target="http://www.visual-analytics.e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hyperlink" Target="http://www.tuio.org/"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hyperlink" Target="http://www.mt4j.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michaelmcguffin.com/code/cintiq"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usb4java.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ontent.time.com/time/photogallery/0,29307,1622338_1363003,00.html" TargetMode="External"/><Relationship Id="rId2" Type="http://schemas.openxmlformats.org/officeDocument/2006/relationships/image" Target="../media/image1.jpeg"/><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shengdongzhao.com/publication/sandcanvas/" TargetMode="External"/><Relationship Id="rId1" Type="http://schemas.openxmlformats.org/officeDocument/2006/relationships/slideLayout" Target="../slideLayouts/slideLayout68.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hyperlink" Target="http://scholar.google.ca/scholar?q=Yoshikawa+Shizuki+Tanak+handywidgets+local+widgets" TargetMode="External"/><Relationship Id="rId2" Type="http://schemas.openxmlformats.org/officeDocument/2006/relationships/hyperlink" Target="https://www.youtube.com/watch?v=jANW0YkQh-s" TargetMode="External"/><Relationship Id="rId1" Type="http://schemas.openxmlformats.org/officeDocument/2006/relationships/slideLayout" Target="../slideLayouts/slideLayout57.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DW1PGq4_7eI" TargetMode="External"/><Relationship Id="rId2" Type="http://schemas.openxmlformats.org/officeDocument/2006/relationships/hyperlink" Target="http://research.microsoft.com/en-us/um/redmond/projects/inkseine/" TargetMode="External"/><Relationship Id="rId1" Type="http://schemas.openxmlformats.org/officeDocument/2006/relationships/slideLayout" Target="../slideLayouts/slideLayout5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hyperlink" Target="http://www.quora.com/Why-was-Steve-Jobs-against-the-tablet-pen" TargetMode="Externa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shengdongzhao.com/publication/vignette-interactive-texture-design-and-manipulation-with-freeform-gestures-for-pen-and-ink-illustration/" TargetMode="External"/><Relationship Id="rId1" Type="http://schemas.openxmlformats.org/officeDocument/2006/relationships/slideLayout" Target="../slideLayouts/slideLayout68.xm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hci.uwaterloo.ca/research/kinematic" TargetMode="External"/><Relationship Id="rId1" Type="http://schemas.openxmlformats.org/officeDocument/2006/relationships/slideLayout" Target="../slideLayouts/slideLayout68.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hyperlink" Target="http://www.ilovesketch.com/" TargetMode="External"/><Relationship Id="rId2" Type="http://schemas.openxmlformats.org/officeDocument/2006/relationships/hyperlink" Target="https://www.youtube.com/watch?v=hSxCZE6PG50" TargetMode="External"/><Relationship Id="rId1" Type="http://schemas.openxmlformats.org/officeDocument/2006/relationships/slideLayout" Target="../slideLayouts/slideLayout68.xml"/><Relationship Id="rId6" Type="http://schemas.openxmlformats.org/officeDocument/2006/relationships/image" Target="../media/image33.png"/><Relationship Id="rId5" Type="http://schemas.openxmlformats.org/officeDocument/2006/relationships/hyperlink" Target="http://scholar.google.ca/scholar?q=bae+balakrishnan+singh+ilovesketch" TargetMode="External"/><Relationship Id="rId4" Type="http://schemas.openxmlformats.org/officeDocument/2006/relationships/hyperlink" Target="http://www.dgp.toronto.edu/~shbae/ilovesketch.ht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aD6f6z8kDrM" TargetMode="External"/><Relationship Id="rId7" Type="http://schemas.openxmlformats.org/officeDocument/2006/relationships/image" Target="../media/image35.png"/><Relationship Id="rId2" Type="http://schemas.openxmlformats.org/officeDocument/2006/relationships/hyperlink" Target="https://www.youtube.com/watch?v=9sTgLYH8qWs" TargetMode="External"/><Relationship Id="rId1" Type="http://schemas.openxmlformats.org/officeDocument/2006/relationships/slideLayout" Target="../slideLayouts/slideLayout57.xml"/><Relationship Id="rId6" Type="http://schemas.openxmlformats.org/officeDocument/2006/relationships/image" Target="../media/image34.png"/><Relationship Id="rId5" Type="http://schemas.openxmlformats.org/officeDocument/2006/relationships/hyperlink" Target="http://scholar.google.ca/scholar?q=hinckley+yatani+pahud+coddington+pen+touch+new+tools" TargetMode="External"/><Relationship Id="rId4" Type="http://schemas.openxmlformats.org/officeDocument/2006/relationships/hyperlink" Target="http://scholar.google.ca/scholar?q=hinckley+yatani+pahud+coddington+manual+deskterity"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youtube.com/watch?v=aD6f6z8kDrM" TargetMode="External"/><Relationship Id="rId7" Type="http://schemas.openxmlformats.org/officeDocument/2006/relationships/image" Target="../media/image37.png"/><Relationship Id="rId2" Type="http://schemas.openxmlformats.org/officeDocument/2006/relationships/hyperlink" Target="https://www.youtube.com/watch?v=9sTgLYH8qWs" TargetMode="External"/><Relationship Id="rId1" Type="http://schemas.openxmlformats.org/officeDocument/2006/relationships/slideLayout" Target="../slideLayouts/slideLayout57.xml"/><Relationship Id="rId6" Type="http://schemas.openxmlformats.org/officeDocument/2006/relationships/image" Target="../media/image36.png"/><Relationship Id="rId5" Type="http://schemas.openxmlformats.org/officeDocument/2006/relationships/hyperlink" Target="http://scholar.google.ca/scholar?q=hinckley+yatani+pahud+coddington+pen+touch+new+tools" TargetMode="External"/><Relationship Id="rId4" Type="http://schemas.openxmlformats.org/officeDocument/2006/relationships/hyperlink" Target="http://scholar.google.ca/scholar?q=hinckley+yatani+pahud+coddington+manual+deskterity"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hyperlink" Target="https://www.youtube.com/watch?v=XbkM8jlhW9Y&amp;t=52s" TargetMode="External"/><Relationship Id="rId2" Type="http://schemas.openxmlformats.org/officeDocument/2006/relationships/image" Target="../media/image39.png"/><Relationship Id="rId1" Type="http://schemas.openxmlformats.org/officeDocument/2006/relationships/slideLayout" Target="../slideLayouts/slideLayout57.xml"/><Relationship Id="rId6" Type="http://schemas.openxmlformats.org/officeDocument/2006/relationships/hyperlink" Target="https://www.youtube.com/watch?v=t4D8atZf2z4" TargetMode="External"/><Relationship Id="rId5" Type="http://schemas.openxmlformats.org/officeDocument/2006/relationships/hyperlink" Target="http://scholar.google.ca/scholar?q=hamilton+kerne+robbins+pen+touch" TargetMode="External"/><Relationship Id="rId4" Type="http://schemas.openxmlformats.org/officeDocument/2006/relationships/image" Target="../media/image41.png"/><Relationship Id="rId9"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http://scholar.google.ca/scholar?q=zeleznik+hands-on+math" TargetMode="External"/><Relationship Id="rId2" Type="http://schemas.openxmlformats.org/officeDocument/2006/relationships/hyperlink" Target="https://www.youtube.com/watch?v=pYuDTOqFmqc" TargetMode="External"/><Relationship Id="rId1" Type="http://schemas.openxmlformats.org/officeDocument/2006/relationships/slideLayout" Target="../slideLayouts/slideLayout5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12.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23.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56.xml"/><Relationship Id="rId4" Type="http://schemas.openxmlformats.org/officeDocument/2006/relationships/hyperlink" Target="https://youtu.be/Wiu-Lruju8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7.xml"/><Relationship Id="rId5" Type="http://schemas.openxmlformats.org/officeDocument/2006/relationships/image" Target="../media/image53.png"/><Relationship Id="rId4" Type="http://schemas.openxmlformats.org/officeDocument/2006/relationships/hyperlink" Target="https://blogs.office.com/2013/04/29/onenote-just-made-your-touch-more-powerfu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youtube.com/watch?v=XiD4ga2s13w" TargetMode="External"/><Relationship Id="rId1" Type="http://schemas.openxmlformats.org/officeDocument/2006/relationships/slideLayout" Target="../slideLayouts/slideLayout167.xml"/><Relationship Id="rId5" Type="http://schemas.openxmlformats.org/officeDocument/2006/relationships/image" Target="../media/image56.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78.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droidkube.com/wp-content/uploads/2013/09/note3-air-command.jpg" TargetMode="External"/><Relationship Id="rId1" Type="http://schemas.openxmlformats.org/officeDocument/2006/relationships/slideLayout" Target="../slideLayouts/slideLayout189.xml"/></Relationships>
</file>

<file path=ppt/slides/_rels/slide57.xml.rels><?xml version="1.0" encoding="UTF-8" standalone="yes"?>
<Relationships xmlns="http://schemas.openxmlformats.org/package/2006/relationships"><Relationship Id="rId3" Type="http://schemas.openxmlformats.org/officeDocument/2006/relationships/hyperlink" Target="https://c2.staticflickr.com/4/3640/3299003148_e3cf88da32_b.jpg" TargetMode="External"/><Relationship Id="rId2" Type="http://schemas.openxmlformats.org/officeDocument/2006/relationships/image" Target="../media/image59.jpeg"/><Relationship Id="rId1" Type="http://schemas.openxmlformats.org/officeDocument/2006/relationships/slideLayout" Target="../slideLayouts/slideLayout189.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youtube.com/watch?v=UVt3Qu6Xcko&amp;t=1m13s" TargetMode="External"/><Relationship Id="rId1" Type="http://schemas.openxmlformats.org/officeDocument/2006/relationships/slideLayout" Target="../slideLayouts/slideLayout189.xml"/><Relationship Id="rId6" Type="http://schemas.openxmlformats.org/officeDocument/2006/relationships/hyperlink" Target="http://mindmappingsoftwareblog.com/imindmap-8-review/" TargetMode="External"/><Relationship Id="rId5" Type="http://schemas.openxmlformats.org/officeDocument/2006/relationships/image" Target="../media/image61.png"/><Relationship Id="rId4" Type="http://schemas.openxmlformats.org/officeDocument/2006/relationships/hyperlink" Target="http://mindmappingsoftwareblog.com/wp-content/uploads/2013/11/imindmap-7-target-menu.jpg"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gta.wikia.com/wiki/Weapon_Wheel" TargetMode="External"/><Relationship Id="rId2" Type="http://schemas.openxmlformats.org/officeDocument/2006/relationships/image" Target="../media/image62.jpeg"/><Relationship Id="rId1" Type="http://schemas.openxmlformats.org/officeDocument/2006/relationships/slideLayout" Target="../slideLayouts/slideLayout189.xml"/></Relationships>
</file>

<file path=ppt/slides/_rels/slide6.xml.rels><?xml version="1.0" encoding="UTF-8" standalone="yes"?>
<Relationships xmlns="http://schemas.openxmlformats.org/package/2006/relationships"><Relationship Id="rId3" Type="http://schemas.openxmlformats.org/officeDocument/2006/relationships/hyperlink" Target="http://www.tacc.utexas.edu/resources/visualization" TargetMode="External"/><Relationship Id="rId2" Type="http://schemas.openxmlformats.org/officeDocument/2006/relationships/image" Target="../media/image4.jpeg"/><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200.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11.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11.xml"/><Relationship Id="rId6" Type="http://schemas.openxmlformats.org/officeDocument/2006/relationships/image" Target="../media/image66.png"/><Relationship Id="rId5" Type="http://schemas.openxmlformats.org/officeDocument/2006/relationships/hyperlink" Target="https://youtu.be/wLNPGsKyUls" TargetMode="External"/><Relationship Id="rId4" Type="http://schemas.openxmlformats.org/officeDocument/2006/relationships/hyperlink" Target="https://youtu.be/THBc55MSOg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11.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2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5.jpeg"/><Relationship Id="rId1" Type="http://schemas.openxmlformats.org/officeDocument/2006/relationships/slideLayout" Target="../slideLayouts/slideLayout23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youtu.be/p8f12anNzBg" TargetMode="External"/><Relationship Id="rId1" Type="http://schemas.openxmlformats.org/officeDocument/2006/relationships/slideLayout" Target="../slideLayouts/slideLayout277.xml"/><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user/evltube/videos" TargetMode="External"/><Relationship Id="rId2" Type="http://schemas.openxmlformats.org/officeDocument/2006/relationships/hyperlink" Target="http://www.sagecommons.org/" TargetMode="External"/><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3" Type="http://schemas.openxmlformats.org/officeDocument/2006/relationships/hyperlink" Target="http://scholar.google.ca/scholar?q=agarawala+balakrishnan+keepin+pushing+the+desktop+metaphor" TargetMode="External"/><Relationship Id="rId2" Type="http://schemas.openxmlformats.org/officeDocument/2006/relationships/image" Target="../media/image73.png"/><Relationship Id="rId1" Type="http://schemas.openxmlformats.org/officeDocument/2006/relationships/slideLayout" Target="../slideLayouts/slideLayout277.xml"/><Relationship Id="rId4" Type="http://schemas.openxmlformats.org/officeDocument/2006/relationships/hyperlink" Target="http://www.youtube.com/watch?v=M0ODskdEPnQ"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bumptop.com/" TargetMode="External"/><Relationship Id="rId3" Type="http://schemas.openxmlformats.org/officeDocument/2006/relationships/hyperlink" Target="http://www.youtube.com/watch?v=oUVpSY4eBCc" TargetMode="External"/><Relationship Id="rId7" Type="http://schemas.openxmlformats.org/officeDocument/2006/relationships/hyperlink" Target="http://scholar.google.ca/scholar?q=agarawala+balakrishnan+keepin+%22Pushing+the+desktop+metaphor%22" TargetMode="External"/><Relationship Id="rId2" Type="http://schemas.openxmlformats.org/officeDocument/2006/relationships/hyperlink" Target="http://www.youtube.com/watch?v=M0ODskdEPnQ" TargetMode="External"/><Relationship Id="rId1" Type="http://schemas.openxmlformats.org/officeDocument/2006/relationships/slideLayout" Target="../slideLayouts/slideLayout57.xml"/><Relationship Id="rId6" Type="http://schemas.openxmlformats.org/officeDocument/2006/relationships/hyperlink" Target="http://www.youtube.com/watch?v=6jhoWsHwU7w" TargetMode="External"/><Relationship Id="rId5" Type="http://schemas.openxmlformats.org/officeDocument/2006/relationships/hyperlink" Target="http://www.ted.com/talks/anand_agarawala_demos_his_bumptop_desktop" TargetMode="External"/><Relationship Id="rId4" Type="http://schemas.openxmlformats.org/officeDocument/2006/relationships/hyperlink" Target="http://www.youtube.com/watch?v=kQL9V2dnKFY"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patrickbaudisch.com/publications/2005-Hinckley-CHI05-Scriboli.wmv" TargetMode="External"/><Relationship Id="rId2" Type="http://schemas.openxmlformats.org/officeDocument/2006/relationships/hyperlink" Target="https://www.youtube.com/watch?v=7YhJ2vGaftY" TargetMode="External"/><Relationship Id="rId1" Type="http://schemas.openxmlformats.org/officeDocument/2006/relationships/slideLayout" Target="../slideLayouts/slideLayout288.xml"/><Relationship Id="rId5" Type="http://schemas.openxmlformats.org/officeDocument/2006/relationships/image" Target="../media/image74.emf"/><Relationship Id="rId4" Type="http://schemas.openxmlformats.org/officeDocument/2006/relationships/hyperlink" Target="http://research.microsoft.com/users/kenh/papers/Scriboli.mov"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9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acm.org/uist/archive/videos/2000/p213-guimbretiere.mov" TargetMode="External"/><Relationship Id="rId1" Type="http://schemas.openxmlformats.org/officeDocument/2006/relationships/slideLayout" Target="../slideLayouts/slideLayout288.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acm.org/uist/archive/videos/2000/p213-guimbretiere.mov" TargetMode="External"/><Relationship Id="rId1" Type="http://schemas.openxmlformats.org/officeDocument/2006/relationships/slideLayout" Target="../slideLayouts/slideLayout288.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acm.org/uist/archive/videos/2000/p213-guimbretiere.mov" TargetMode="External"/><Relationship Id="rId1" Type="http://schemas.openxmlformats.org/officeDocument/2006/relationships/slideLayout" Target="../slideLayouts/slideLayout288.xml"/></Relationships>
</file>

<file path=ppt/slides/_rels/slide7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www.acm.org/uist/archive/videos/2003/p71-fitzmaurice.mov" TargetMode="External"/><Relationship Id="rId7" Type="http://schemas.openxmlformats.org/officeDocument/2006/relationships/image" Target="../media/image85.emf"/><Relationship Id="rId2" Type="http://schemas.openxmlformats.org/officeDocument/2006/relationships/image" Target="../media/image83.emf"/><Relationship Id="rId1" Type="http://schemas.openxmlformats.org/officeDocument/2006/relationships/slideLayout" Target="../slideLayouts/slideLayout288.xml"/><Relationship Id="rId6" Type="http://schemas.openxmlformats.org/officeDocument/2006/relationships/image" Target="../media/image84.emf"/><Relationship Id="rId5" Type="http://schemas.openxmlformats.org/officeDocument/2006/relationships/hyperlink" Target="https://www.youtube.com/watch?v=G1jC6jQhcJI" TargetMode="External"/><Relationship Id="rId4" Type="http://schemas.openxmlformats.org/officeDocument/2006/relationships/hyperlink" Target="http://www.autodeskresearch.com/publications/trackingmenus"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hyperlink" Target="https://www.youtube.com/watch?v=WPbiPn1b1zQ" TargetMode="External"/><Relationship Id="rId7" Type="http://schemas.openxmlformats.org/officeDocument/2006/relationships/image" Target="../media/image88.emf"/><Relationship Id="rId2" Type="http://schemas.openxmlformats.org/officeDocument/2006/relationships/hyperlink" Target="http://www.dgp.utoronto.ca/~ravin/videos/chi2006_hoverwidgets.mov" TargetMode="External"/><Relationship Id="rId1" Type="http://schemas.openxmlformats.org/officeDocument/2006/relationships/slideLayout" Target="../slideLayouts/slideLayout288.xml"/><Relationship Id="rId6" Type="http://schemas.openxmlformats.org/officeDocument/2006/relationships/image" Target="../media/image87.emf"/><Relationship Id="rId5" Type="http://schemas.openxmlformats.org/officeDocument/2006/relationships/hyperlink" Target="http://www.dgp.toronto.edu/~tovi/videos/hoverwidgets.mov" TargetMode="External"/><Relationship Id="rId4" Type="http://schemas.openxmlformats.org/officeDocument/2006/relationships/hyperlink" Target="https://www.youtube.com/watch?v=KRXfaZ8nqZ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hyperlink" Target="http://www.autodeskresearch.com/publications/piecursor" TargetMode="External"/><Relationship Id="rId1" Type="http://schemas.openxmlformats.org/officeDocument/2006/relationships/slideLayout" Target="../slideLayouts/slideLayout28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8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310.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2.pn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2.png"/><Relationship Id="rId1" Type="http://schemas.openxmlformats.org/officeDocument/2006/relationships/slideLayout" Target="../slideLayouts/slideLayout326.xml"/></Relationships>
</file>

<file path=ppt/slides/_rels/slide85.xml.rels><?xml version="1.0" encoding="UTF-8" standalone="yes"?>
<Relationships xmlns="http://schemas.openxmlformats.org/package/2006/relationships"><Relationship Id="rId3" Type="http://schemas.openxmlformats.org/officeDocument/2006/relationships/hyperlink" Target="http://www.autodeskresearch.com/publications/t3" TargetMode="External"/><Relationship Id="rId7" Type="http://schemas.openxmlformats.org/officeDocument/2006/relationships/image" Target="../media/image96.png"/><Relationship Id="rId2" Type="http://schemas.openxmlformats.org/officeDocument/2006/relationships/hyperlink" Target="https://www.youtube.com/watch?v=fUwYCbhFj1U" TargetMode="External"/><Relationship Id="rId1" Type="http://schemas.openxmlformats.org/officeDocument/2006/relationships/slideLayout" Target="../slideLayouts/slideLayout33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43.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685800" y="765175"/>
            <a:ext cx="7772400" cy="4824413"/>
          </a:xfrm>
        </p:spPr>
        <p:txBody>
          <a:bodyPr/>
          <a:lstStyle/>
          <a:p>
            <a:pPr eaLnBrk="1" hangingPunct="1"/>
            <a:r>
              <a:rPr lang="en-US" altLang="en-US" smtClean="0"/>
              <a:t>Les grands écrans,</a:t>
            </a:r>
            <a:br>
              <a:rPr lang="en-US" altLang="en-US" smtClean="0"/>
            </a:br>
            <a:r>
              <a:rPr lang="en-US" altLang="en-US" smtClean="0"/>
              <a:t>écrans multitactiles,</a:t>
            </a:r>
            <a:br>
              <a:rPr lang="en-US" altLang="en-US" smtClean="0"/>
            </a:br>
            <a:r>
              <a:rPr lang="en-US" altLang="en-US" smtClean="0"/>
              <a:t>interfaces avec stylet,</a:t>
            </a:r>
            <a:br>
              <a:rPr lang="en-US" altLang="en-US" smtClean="0"/>
            </a:br>
            <a:r>
              <a:rPr lang="en-US" altLang="en-US" smtClean="0"/>
              <a:t>menus et widgets</a:t>
            </a:r>
            <a:br>
              <a:rPr lang="en-US" altLang="en-US" smtClean="0"/>
            </a:br>
            <a:r>
              <a:rPr lang="en-US" altLang="en-US" smtClean="0"/>
              <a:t/>
            </a:r>
            <a:br>
              <a:rPr lang="en-US" altLang="en-US" smtClean="0"/>
            </a:br>
            <a:r>
              <a:rPr lang="en-US" altLang="en-US" smtClean="0"/>
              <a:t>GTI 745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1"/>
          <p:cNvSpPr>
            <a:spLocks noGrp="1"/>
          </p:cNvSpPr>
          <p:nvPr>
            <p:ph type="title"/>
          </p:nvPr>
        </p:nvSpPr>
        <p:spPr/>
        <p:txBody>
          <a:bodyPr/>
          <a:lstStyle/>
          <a:p>
            <a:r>
              <a:rPr lang="en-US" altLang="en-US" smtClean="0"/>
              <a:t>Entreprises à Montréal</a:t>
            </a:r>
          </a:p>
        </p:txBody>
      </p:sp>
      <p:sp>
        <p:nvSpPr>
          <p:cNvPr id="95235" name="Espace réservé du contenu 2"/>
          <p:cNvSpPr>
            <a:spLocks noGrp="1"/>
          </p:cNvSpPr>
          <p:nvPr>
            <p:ph idx="1"/>
          </p:nvPr>
        </p:nvSpPr>
        <p:spPr/>
        <p:txBody>
          <a:bodyPr/>
          <a:lstStyle/>
          <a:p>
            <a:r>
              <a:rPr lang="en-US" altLang="en-US" smtClean="0"/>
              <a:t> </a:t>
            </a:r>
            <a:r>
              <a:rPr lang="en-US" altLang="en-US" smtClean="0">
                <a:hlinkClick r:id="rId2"/>
              </a:rPr>
              <a:t>http://www.simbioz.com</a:t>
            </a:r>
            <a:r>
              <a:rPr lang="en-US" altLang="en-US" smtClean="0"/>
              <a:t> (bornes publiques “sans toucher”)</a:t>
            </a:r>
          </a:p>
          <a:p>
            <a:r>
              <a:rPr lang="en-US" altLang="en-US" smtClean="0"/>
              <a:t>Moment Factory (utilisent des grands écrans pour monter des spectacles) </a:t>
            </a:r>
            <a:r>
              <a:rPr lang="en-US" altLang="en-US" smtClean="0">
                <a:hlinkClick r:id="rId3"/>
              </a:rPr>
              <a:t>http://www.momentfactory.com</a:t>
            </a:r>
            <a:r>
              <a:rPr lang="en-US" altLang="en-US" smtClean="0"/>
              <a:t> </a:t>
            </a:r>
            <a:br>
              <a:rPr lang="en-US" altLang="en-US" smtClean="0"/>
            </a:br>
            <a:r>
              <a:rPr lang="en-US" altLang="en-US" smtClean="0"/>
              <a:t>≈150 employés (en 2015)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9763" y="1700213"/>
            <a:ext cx="11761787"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itle 1"/>
          <p:cNvSpPr>
            <a:spLocks noGrp="1"/>
          </p:cNvSpPr>
          <p:nvPr>
            <p:ph type="title"/>
          </p:nvPr>
        </p:nvSpPr>
        <p:spPr>
          <a:xfrm>
            <a:off x="0" y="0"/>
            <a:ext cx="9144000" cy="1557338"/>
          </a:xfrm>
        </p:spPr>
        <p:txBody>
          <a:bodyPr/>
          <a:lstStyle/>
          <a:p>
            <a:r>
              <a:rPr lang="en-CA" altLang="en-US" smtClean="0"/>
              <a:t>SMART Technologies (à Calgary)</a:t>
            </a:r>
            <a:br>
              <a:rPr lang="en-CA" altLang="en-US" smtClean="0"/>
            </a:br>
            <a:r>
              <a:rPr lang="en-CA" altLang="en-US" smtClean="0">
                <a:hlinkClick r:id="rId3"/>
              </a:rPr>
              <a:t>http://smarttech.com</a:t>
            </a:r>
            <a:r>
              <a:rPr lang="en-CA" altLang="en-US" smtClean="0"/>
              <a:t> </a:t>
            </a:r>
          </a:p>
        </p:txBody>
      </p:sp>
      <p:sp>
        <p:nvSpPr>
          <p:cNvPr id="3" name="Content Placeholder 2"/>
          <p:cNvSpPr>
            <a:spLocks noGrp="1"/>
          </p:cNvSpPr>
          <p:nvPr>
            <p:ph idx="1"/>
          </p:nvPr>
        </p:nvSpPr>
        <p:spPr>
          <a:xfrm>
            <a:off x="26988" y="1844675"/>
            <a:ext cx="3249612" cy="3097213"/>
          </a:xfrm>
        </p:spPr>
        <p:txBody>
          <a:bodyPr/>
          <a:lstStyle/>
          <a:p>
            <a:pPr marL="0" indent="0">
              <a:buFontTx/>
              <a:buNone/>
              <a:defRPr/>
            </a:pPr>
            <a:r>
              <a:rPr lang="en-CA" sz="2000" dirty="0" smtClean="0"/>
              <a:t>SMART Board 8084i</a:t>
            </a:r>
          </a:p>
          <a:p>
            <a:pPr>
              <a:defRPr/>
            </a:pPr>
            <a:r>
              <a:rPr lang="en-CA" sz="2000" dirty="0" smtClean="0"/>
              <a:t>84 </a:t>
            </a:r>
            <a:r>
              <a:rPr lang="en-CA" sz="2000" dirty="0" err="1" smtClean="0"/>
              <a:t>pouces</a:t>
            </a:r>
            <a:endParaRPr lang="en-CA" sz="2000" dirty="0" smtClean="0"/>
          </a:p>
          <a:p>
            <a:pPr>
              <a:defRPr/>
            </a:pPr>
            <a:r>
              <a:rPr lang="en-CA" sz="2000" dirty="0" smtClean="0"/>
              <a:t>3840×2160 pixels</a:t>
            </a:r>
          </a:p>
          <a:p>
            <a:pPr>
              <a:defRPr/>
            </a:pPr>
            <a:r>
              <a:rPr lang="en-CA" sz="2000" dirty="0" err="1" smtClean="0"/>
              <a:t>multitactile</a:t>
            </a:r>
            <a:endParaRPr lang="en-CA" sz="2000" dirty="0" smtClean="0"/>
          </a:p>
          <a:p>
            <a:pPr>
              <a:defRPr/>
            </a:pPr>
            <a:r>
              <a:rPr lang="en-CA" sz="2000" dirty="0" err="1" smtClean="0"/>
              <a:t>stylets</a:t>
            </a:r>
            <a:endParaRPr lang="en-CA" sz="2000" dirty="0" smtClean="0"/>
          </a:p>
          <a:p>
            <a:pPr>
              <a:defRPr/>
            </a:pPr>
            <a:r>
              <a:rPr lang="en-CA" sz="2000" dirty="0" smtClean="0"/>
              <a:t>16 000 $US (2015)</a:t>
            </a:r>
          </a:p>
          <a:p>
            <a:pPr>
              <a:defRPr/>
            </a:pPr>
            <a:r>
              <a:rPr lang="en-CA" sz="2000" dirty="0" err="1" smtClean="0"/>
              <a:t>Logiciel</a:t>
            </a:r>
            <a:r>
              <a:rPr lang="en-CA" sz="2000" dirty="0" smtClean="0"/>
              <a:t> Meeting Pro pour </a:t>
            </a:r>
            <a:r>
              <a:rPr lang="en-CA" sz="2000" dirty="0" err="1" smtClean="0"/>
              <a:t>partager</a:t>
            </a:r>
            <a:r>
              <a:rPr lang="en-CA" sz="2000" dirty="0" smtClean="0"/>
              <a:t> le </a:t>
            </a:r>
            <a:r>
              <a:rPr lang="en-CA" sz="2000" dirty="0" err="1" smtClean="0"/>
              <a:t>contenu</a:t>
            </a:r>
            <a:r>
              <a:rPr lang="en-CA" sz="2000" dirty="0" smtClean="0"/>
              <a:t> avec </a:t>
            </a:r>
            <a:r>
              <a:rPr lang="en-CA" sz="2000" dirty="0" err="1" smtClean="0"/>
              <a:t>d’autres</a:t>
            </a:r>
            <a:r>
              <a:rPr lang="en-CA" sz="2000" dirty="0" smtClean="0"/>
              <a:t> </a:t>
            </a:r>
            <a:r>
              <a:rPr lang="en-CA" sz="2000" dirty="0" err="1" smtClean="0"/>
              <a:t>dispositifs</a:t>
            </a:r>
            <a:endParaRPr lang="en-CA" sz="2000" dirty="0" smtClean="0"/>
          </a:p>
          <a:p>
            <a:pPr marL="0" indent="0">
              <a:buFontTx/>
              <a:buNone/>
              <a:defRPr/>
            </a:pPr>
            <a:endParaRPr lang="en-CA" sz="2000" dirty="0"/>
          </a:p>
        </p:txBody>
      </p:sp>
      <p:pic>
        <p:nvPicPr>
          <p:cNvPr id="9626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08050"/>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p:cNvSpPr>
            <a:spLocks noGrp="1"/>
          </p:cNvSpPr>
          <p:nvPr>
            <p:ph type="title"/>
          </p:nvPr>
        </p:nvSpPr>
        <p:spPr>
          <a:xfrm>
            <a:off x="457200" y="0"/>
            <a:ext cx="8229600" cy="1196975"/>
          </a:xfrm>
        </p:spPr>
        <p:txBody>
          <a:bodyPr/>
          <a:lstStyle/>
          <a:p>
            <a:r>
              <a:rPr lang="en-US" altLang="en-US" smtClean="0"/>
              <a:t>Microsoft Surface Hub (2015)</a:t>
            </a:r>
            <a:br>
              <a:rPr lang="en-US" altLang="en-US" smtClean="0"/>
            </a:br>
            <a:r>
              <a:rPr lang="en-US" altLang="en-US" sz="2400" smtClean="0">
                <a:hlinkClick r:id="rId2"/>
              </a:rPr>
              <a:t>https://www.youtube.com/watch?v=FRLDRQePY1o</a:t>
            </a:r>
            <a:r>
              <a:rPr lang="en-US" altLang="en-US" sz="2400" smtClean="0"/>
              <a:t> </a:t>
            </a:r>
          </a:p>
        </p:txBody>
      </p:sp>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8783637"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1"/>
          <p:cNvSpPr>
            <a:spLocks noGrp="1"/>
          </p:cNvSpPr>
          <p:nvPr>
            <p:ph type="title"/>
          </p:nvPr>
        </p:nvSpPr>
        <p:spPr>
          <a:xfrm>
            <a:off x="0" y="0"/>
            <a:ext cx="9144000" cy="1557338"/>
          </a:xfrm>
        </p:spPr>
        <p:txBody>
          <a:bodyPr/>
          <a:lstStyle/>
          <a:p>
            <a:r>
              <a:rPr lang="en-US" altLang="en-US" smtClean="0"/>
              <a:t>VisMaster (2010)</a:t>
            </a:r>
            <a:br>
              <a:rPr lang="en-US" altLang="en-US" smtClean="0"/>
            </a:br>
            <a:r>
              <a:rPr lang="en-US" altLang="en-US" sz="2000" smtClean="0">
                <a:hlinkClick r:id="rId2"/>
              </a:rPr>
              <a:t>https://www.youtube.com/watch?v=K9PvskathGI</a:t>
            </a:r>
            <a:r>
              <a:rPr lang="en-US" altLang="en-US" sz="2000" smtClean="0"/>
              <a:t> </a:t>
            </a:r>
            <a:br>
              <a:rPr lang="en-US" altLang="en-US" sz="2000" smtClean="0"/>
            </a:br>
            <a:r>
              <a:rPr lang="en-US" altLang="en-US" sz="2000" smtClean="0">
                <a:hlinkClick r:id="rId3"/>
              </a:rPr>
              <a:t>http://www.vismaster.eu/</a:t>
            </a:r>
            <a:r>
              <a:rPr lang="en-US" altLang="en-US" sz="2000" smtClean="0"/>
              <a:t> ; </a:t>
            </a:r>
            <a:r>
              <a:rPr lang="en-US" altLang="en-US" sz="2000" smtClean="0">
                <a:hlinkClick r:id="rId4"/>
              </a:rPr>
              <a:t>http://www.visual-analytics.eu/</a:t>
            </a:r>
            <a:r>
              <a:rPr lang="en-US" altLang="en-US" sz="2000" smtClean="0"/>
              <a:t> </a:t>
            </a:r>
          </a:p>
        </p:txBody>
      </p:sp>
      <p:pic>
        <p:nvPicPr>
          <p:cNvPr id="9830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1557338"/>
            <a:ext cx="8204200" cy="516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re 1"/>
          <p:cNvSpPr>
            <a:spLocks noGrp="1"/>
          </p:cNvSpPr>
          <p:nvPr>
            <p:ph type="title"/>
          </p:nvPr>
        </p:nvSpPr>
        <p:spPr>
          <a:xfrm>
            <a:off x="0" y="0"/>
            <a:ext cx="9144000" cy="6453188"/>
          </a:xfrm>
        </p:spPr>
        <p:txBody>
          <a:bodyPr/>
          <a:lstStyle/>
          <a:p>
            <a:r>
              <a:rPr lang="en-US" altLang="en-US" smtClean="0"/>
              <a:t>Les écrans multitactiles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4" name="Picture 2" descr="dscn19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9718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descr="dscn19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p:cNvSpPr>
            <a:spLocks noChangeArrowheads="1"/>
          </p:cNvSpPr>
          <p:nvPr/>
        </p:nvSpPr>
        <p:spPr bwMode="auto">
          <a:xfrm>
            <a:off x="3886200" y="2590800"/>
            <a:ext cx="609600" cy="426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solidFill>
                <a:srgbClr val="000000"/>
              </a:solidFill>
              <a:ea typeface="新細明體" pitchFamily="18" charset="-120"/>
              <a:cs typeface="Arial" panose="020B0604020202020204" pitchFamily="34" charset="0"/>
            </a:endParaRPr>
          </a:p>
        </p:txBody>
      </p:sp>
      <p:sp>
        <p:nvSpPr>
          <p:cNvPr id="100357" name="Rectangle 5"/>
          <p:cNvSpPr>
            <a:spLocks noChangeArrowheads="1"/>
          </p:cNvSpPr>
          <p:nvPr/>
        </p:nvSpPr>
        <p:spPr bwMode="auto">
          <a:xfrm>
            <a:off x="8458200" y="1981200"/>
            <a:ext cx="685800" cy="487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solidFill>
                <a:srgbClr val="000000"/>
              </a:solidFill>
              <a:ea typeface="新細明體" pitchFamily="18" charset="-120"/>
              <a:cs typeface="Arial" panose="020B0604020202020204" pitchFamily="34" charset="0"/>
            </a:endParaRPr>
          </a:p>
        </p:txBody>
      </p:sp>
      <p:sp>
        <p:nvSpPr>
          <p:cNvPr id="100358" name="Text Box 6"/>
          <p:cNvSpPr txBox="1">
            <a:spLocks noChangeArrowheads="1"/>
          </p:cNvSpPr>
          <p:nvPr/>
        </p:nvSpPr>
        <p:spPr bwMode="auto">
          <a:xfrm>
            <a:off x="533400" y="4648200"/>
            <a:ext cx="411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FF"/>
                </a:solidFill>
                <a:cs typeface="Arial" panose="020B0604020202020204" pitchFamily="34" charset="0"/>
              </a:rPr>
              <a:t>Table multitactile au Laboratoire multimédia de l’ÉTS, développée par Christophe Viau, étudiant doctoral de Michael McGuffin.</a:t>
            </a:r>
            <a:br>
              <a:rPr lang="en-US" altLang="en-US" sz="2000">
                <a:solidFill>
                  <a:srgbClr val="FFFFFF"/>
                </a:solidFill>
                <a:cs typeface="Arial" panose="020B0604020202020204" pitchFamily="34" charset="0"/>
              </a:rPr>
            </a:br>
            <a:r>
              <a:rPr lang="en-US" altLang="en-US" sz="2000">
                <a:solidFill>
                  <a:srgbClr val="FFFFFF"/>
                </a:solidFill>
                <a:cs typeface="Arial" panose="020B0604020202020204" pitchFamily="34" charset="0"/>
              </a:rPr>
              <a:t>1920×2160 pixels, 1×1 mètre.</a:t>
            </a:r>
            <a:br>
              <a:rPr lang="en-US" altLang="en-US" sz="2000">
                <a:solidFill>
                  <a:srgbClr val="FFFFFF"/>
                </a:solidFill>
                <a:cs typeface="Arial" panose="020B0604020202020204" pitchFamily="34" charset="0"/>
              </a:rPr>
            </a:br>
            <a:r>
              <a:rPr lang="en-US" altLang="en-US" sz="2000">
                <a:solidFill>
                  <a:srgbClr val="FFFFFF"/>
                </a:solidFill>
                <a:ea typeface="新細明體" pitchFamily="18" charset="-120"/>
                <a:cs typeface="Arial" panose="020B0604020202020204" pitchFamily="34" charset="0"/>
              </a:rPr>
              <a:t>2010</a:t>
            </a:r>
          </a:p>
        </p:txBody>
      </p:sp>
      <p:pic>
        <p:nvPicPr>
          <p:cNvPr id="100359" name="Picture 7" descr="dscn19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CA" altLang="en-US" smtClean="0"/>
              <a:t>Baisse rapide en prix</a:t>
            </a:r>
          </a:p>
        </p:txBody>
      </p:sp>
      <p:sp>
        <p:nvSpPr>
          <p:cNvPr id="101379" name="Content Placeholder 2"/>
          <p:cNvSpPr>
            <a:spLocks noGrp="1"/>
          </p:cNvSpPr>
          <p:nvPr>
            <p:ph idx="1"/>
          </p:nvPr>
        </p:nvSpPr>
        <p:spPr>
          <a:xfrm>
            <a:off x="457200" y="1341438"/>
            <a:ext cx="8229600" cy="4784725"/>
          </a:xfrm>
        </p:spPr>
        <p:txBody>
          <a:bodyPr/>
          <a:lstStyle/>
          <a:p>
            <a:r>
              <a:rPr lang="en-CA" altLang="en-US" smtClean="0"/>
              <a:t>Table multitactile fait sur mesure par C. Viau:</a:t>
            </a:r>
            <a:br>
              <a:rPr lang="en-CA" altLang="en-US" smtClean="0"/>
            </a:br>
            <a:r>
              <a:rPr lang="en-CA" altLang="en-US" smtClean="0"/>
              <a:t>2010, 1920×2160 pixels, 1×1 metre, 12000$</a:t>
            </a:r>
          </a:p>
          <a:p>
            <a:r>
              <a:rPr lang="en-CA" altLang="en-US" smtClean="0"/>
              <a:t>Écran multitactile de 3M:</a:t>
            </a:r>
            <a:br>
              <a:rPr lang="en-CA" altLang="en-US" smtClean="0"/>
            </a:br>
            <a:r>
              <a:rPr lang="en-US" altLang="en-US" smtClean="0"/>
              <a:t>2010, 1440</a:t>
            </a:r>
            <a:r>
              <a:rPr lang="en-US" altLang="en-US" smtClean="0">
                <a:cs typeface="Arial" panose="020B0604020202020204" pitchFamily="34" charset="0"/>
              </a:rPr>
              <a:t>×</a:t>
            </a:r>
            <a:r>
              <a:rPr lang="en-US" altLang="en-US" smtClean="0"/>
              <a:t>900 pixels, 19 pouces, ≈1700$</a:t>
            </a:r>
          </a:p>
          <a:p>
            <a:endParaRPr lang="en-CA" altLang="en-US" smtClean="0"/>
          </a:p>
          <a:p>
            <a:endParaRPr lang="en-CA" altLang="en-US" smtClean="0"/>
          </a:p>
          <a:p>
            <a:endParaRPr lang="en-CA" altLang="en-US" smtClean="0"/>
          </a:p>
          <a:p>
            <a:r>
              <a:rPr lang="en-CA" altLang="en-US" smtClean="0"/>
              <a:t>Écran multitactile de Dell:</a:t>
            </a:r>
            <a:br>
              <a:rPr lang="en-CA" altLang="en-US" smtClean="0"/>
            </a:br>
            <a:r>
              <a:rPr lang="en-CA" altLang="en-US" smtClean="0"/>
              <a:t>2016, 1920×1080, 23 pouces, &lt; 300$</a:t>
            </a:r>
          </a:p>
        </p:txBody>
      </p:sp>
      <p:pic>
        <p:nvPicPr>
          <p:cNvPr id="10138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0" y="3705225"/>
            <a:ext cx="21590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3573463"/>
            <a:ext cx="179705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CA" altLang="en-US" smtClean="0"/>
              <a:t>Comment lire les </a:t>
            </a:r>
            <a:r>
              <a:rPr lang="en-US" altLang="en-US" smtClean="0"/>
              <a:t>événements multitactiles?</a:t>
            </a:r>
            <a:endParaRPr lang="en-CA" altLang="en-US" smtClean="0"/>
          </a:p>
        </p:txBody>
      </p:sp>
      <p:sp>
        <p:nvSpPr>
          <p:cNvPr id="102403" name="Content Placeholder 2"/>
          <p:cNvSpPr>
            <a:spLocks noGrp="1"/>
          </p:cNvSpPr>
          <p:nvPr>
            <p:ph idx="1"/>
          </p:nvPr>
        </p:nvSpPr>
        <p:spPr/>
        <p:txBody>
          <a:bodyPr/>
          <a:lstStyle/>
          <a:p>
            <a:r>
              <a:rPr lang="en-CA" altLang="en-US" smtClean="0"/>
              <a:t>TUIO</a:t>
            </a:r>
          </a:p>
          <a:p>
            <a:r>
              <a:rPr lang="en-CA" altLang="en-US" smtClean="0"/>
              <a:t>WM_TOUCH (API natif de Microsoft Windows); lisible en Java avec MT4j (ancienne librairie) ou bien avec JWinPointer (nouveau)</a:t>
            </a:r>
          </a:p>
          <a:p>
            <a:r>
              <a:rPr lang="en-CA" altLang="en-US" smtClean="0"/>
              <a:t>Lecture directe des signaux USB</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smtClean="0"/>
              <a:t>TUIO (</a:t>
            </a:r>
            <a:r>
              <a:rPr lang="en-US" altLang="en-US" smtClean="0">
                <a:hlinkClick r:id="rId2"/>
              </a:rPr>
              <a:t>http://www.tuio.org/</a:t>
            </a:r>
            <a:r>
              <a:rPr lang="en-US" altLang="en-US" smtClean="0"/>
              <a:t>)</a:t>
            </a:r>
          </a:p>
        </p:txBody>
      </p:sp>
      <p:sp>
        <p:nvSpPr>
          <p:cNvPr id="103427" name="Rectangle 3"/>
          <p:cNvSpPr>
            <a:spLocks noGrp="1" noChangeArrowheads="1"/>
          </p:cNvSpPr>
          <p:nvPr>
            <p:ph type="body" idx="1"/>
          </p:nvPr>
        </p:nvSpPr>
        <p:spPr/>
        <p:txBody>
          <a:bodyPr/>
          <a:lstStyle/>
          <a:p>
            <a:pPr>
              <a:lnSpc>
                <a:spcPct val="80000"/>
              </a:lnSpc>
            </a:pPr>
            <a:r>
              <a:rPr lang="en-US" altLang="en-US" sz="2400" smtClean="0"/>
              <a:t>Un protocol réseau pour les surfaces tangibles et/ou multitactiles</a:t>
            </a:r>
          </a:p>
          <a:p>
            <a:pPr>
              <a:lnSpc>
                <a:spcPct val="80000"/>
              </a:lnSpc>
            </a:pPr>
            <a:r>
              <a:rPr lang="en-US" altLang="en-US" sz="2400" smtClean="0"/>
              <a:t>Des librairies TUIO sont disponibles pour plusieurs langages de programmation</a:t>
            </a:r>
          </a:p>
          <a:p>
            <a:pPr>
              <a:lnSpc>
                <a:spcPct val="80000"/>
              </a:lnSpc>
            </a:pPr>
            <a:r>
              <a:rPr lang="en-US" altLang="en-US" sz="2400" smtClean="0"/>
              <a:t>En Java, libTUIO.jar permet d’obtenir des événements de toucher, mouvement, et relâchement en définissant un “listener” (écouteur) d’événements</a:t>
            </a:r>
          </a:p>
          <a:p>
            <a:pPr>
              <a:lnSpc>
                <a:spcPct val="80000"/>
              </a:lnSpc>
            </a:pPr>
            <a:r>
              <a:rPr lang="en-US" altLang="en-US" sz="2400" smtClean="0"/>
              <a:t>Utilisé pour lire les événements de notre ancienne table multitactile de Christophe Viau</a:t>
            </a:r>
          </a:p>
          <a:p>
            <a:pPr>
              <a:lnSpc>
                <a:spcPct val="80000"/>
              </a:lnSpc>
            </a:pPr>
            <a:r>
              <a:rPr lang="en-US" altLang="en-US" sz="2400" smtClean="0"/>
              <a:t>Peut être aussi utilisé pour lire les événements des écrans 3M ou Dell sur Windows 7, si on se sert du “bridge” W2TUIO qui traduit les événements WM_TOUCH en événements TUIO, mais cela ne fonctionne pas aussi bien que lire les événements WM_TOUCH directement.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9"/>
          <p:cNvSpPr txBox="1">
            <a:spLocks noChangeArrowheads="1"/>
          </p:cNvSpPr>
          <p:nvPr/>
        </p:nvSpPr>
        <p:spPr bwMode="auto">
          <a:xfrm>
            <a:off x="5749925" y="2689225"/>
            <a:ext cx="2936875" cy="245586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Machine Cliente</a:t>
            </a:r>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p:txBody>
      </p:sp>
      <p:sp>
        <p:nvSpPr>
          <p:cNvPr id="104451" name="Text Box 8"/>
          <p:cNvSpPr txBox="1">
            <a:spLocks noChangeArrowheads="1"/>
          </p:cNvSpPr>
          <p:nvPr/>
        </p:nvSpPr>
        <p:spPr bwMode="auto">
          <a:xfrm>
            <a:off x="6084888" y="3094038"/>
            <a:ext cx="2182812" cy="163036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Logiciel Client</a:t>
            </a:r>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p:txBody>
      </p:sp>
      <p:sp>
        <p:nvSpPr>
          <p:cNvPr id="104452" name="Text Box 11"/>
          <p:cNvSpPr txBox="1">
            <a:spLocks noChangeArrowheads="1"/>
          </p:cNvSpPr>
          <p:nvPr/>
        </p:nvSpPr>
        <p:spPr bwMode="auto">
          <a:xfrm>
            <a:off x="622300" y="2398713"/>
            <a:ext cx="3255963" cy="328136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Table multitactile</a:t>
            </a:r>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p:txBody>
      </p:sp>
      <p:sp>
        <p:nvSpPr>
          <p:cNvPr id="104453" name="Rectangle 2"/>
          <p:cNvSpPr>
            <a:spLocks noGrp="1" noChangeArrowheads="1"/>
          </p:cNvSpPr>
          <p:nvPr>
            <p:ph type="title"/>
          </p:nvPr>
        </p:nvSpPr>
        <p:spPr>
          <a:xfrm>
            <a:off x="0" y="333375"/>
            <a:ext cx="5508625" cy="1727200"/>
          </a:xfrm>
        </p:spPr>
        <p:txBody>
          <a:bodyPr/>
          <a:lstStyle/>
          <a:p>
            <a:r>
              <a:rPr lang="en-US" altLang="en-US" sz="4800" smtClean="0"/>
              <a:t>TUIO avec notre</a:t>
            </a:r>
            <a:br>
              <a:rPr lang="en-US" altLang="en-US" sz="4800" smtClean="0"/>
            </a:br>
            <a:r>
              <a:rPr lang="en-US" altLang="en-US" sz="4800" smtClean="0"/>
              <a:t>table multitactile</a:t>
            </a:r>
          </a:p>
        </p:txBody>
      </p:sp>
      <p:sp>
        <p:nvSpPr>
          <p:cNvPr id="104454" name="Text Box 4"/>
          <p:cNvSpPr txBox="1">
            <a:spLocks noChangeArrowheads="1"/>
          </p:cNvSpPr>
          <p:nvPr/>
        </p:nvSpPr>
        <p:spPr bwMode="auto">
          <a:xfrm>
            <a:off x="898525" y="4538663"/>
            <a:ext cx="2662238"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Machine serveur qui fait le traitement d’image</a:t>
            </a:r>
          </a:p>
        </p:txBody>
      </p:sp>
      <p:sp>
        <p:nvSpPr>
          <p:cNvPr id="104455" name="Text Box 5"/>
          <p:cNvSpPr txBox="1">
            <a:spLocks noChangeArrowheads="1"/>
          </p:cNvSpPr>
          <p:nvPr/>
        </p:nvSpPr>
        <p:spPr bwMode="auto">
          <a:xfrm>
            <a:off x="1503363" y="3698875"/>
            <a:ext cx="1339850" cy="3921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Caméra IR</a:t>
            </a:r>
          </a:p>
        </p:txBody>
      </p:sp>
      <p:sp>
        <p:nvSpPr>
          <p:cNvPr id="104456" name="Text Box 6"/>
          <p:cNvSpPr txBox="1">
            <a:spLocks noChangeArrowheads="1"/>
          </p:cNvSpPr>
          <p:nvPr/>
        </p:nvSpPr>
        <p:spPr bwMode="auto">
          <a:xfrm>
            <a:off x="1425575" y="3022600"/>
            <a:ext cx="1463675" cy="3921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Écrans LCD</a:t>
            </a:r>
          </a:p>
        </p:txBody>
      </p:sp>
      <p:sp>
        <p:nvSpPr>
          <p:cNvPr id="104457" name="Text Box 7"/>
          <p:cNvSpPr txBox="1">
            <a:spLocks noChangeArrowheads="1"/>
          </p:cNvSpPr>
          <p:nvPr/>
        </p:nvSpPr>
        <p:spPr bwMode="auto">
          <a:xfrm>
            <a:off x="6489700" y="3951288"/>
            <a:ext cx="1385888" cy="3921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libTUIO.jar</a:t>
            </a:r>
          </a:p>
        </p:txBody>
      </p:sp>
      <p:sp>
        <p:nvSpPr>
          <p:cNvPr id="104458" name="Line 10"/>
          <p:cNvSpPr>
            <a:spLocks noChangeShapeType="1"/>
          </p:cNvSpPr>
          <p:nvPr/>
        </p:nvSpPr>
        <p:spPr bwMode="auto">
          <a:xfrm>
            <a:off x="2195513" y="4103688"/>
            <a:ext cx="0" cy="4413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4459" name="Freeform 17"/>
          <p:cNvSpPr>
            <a:spLocks/>
          </p:cNvSpPr>
          <p:nvPr/>
        </p:nvSpPr>
        <p:spPr bwMode="auto">
          <a:xfrm>
            <a:off x="2185988" y="4359275"/>
            <a:ext cx="5032375" cy="1731963"/>
          </a:xfrm>
          <a:custGeom>
            <a:avLst/>
            <a:gdLst>
              <a:gd name="T0" fmla="*/ 0 w 3170"/>
              <a:gd name="T1" fmla="*/ 2147483646 h 1091"/>
              <a:gd name="T2" fmla="*/ 0 w 3170"/>
              <a:gd name="T3" fmla="*/ 2147483646 h 1091"/>
              <a:gd name="T4" fmla="*/ 2147483646 w 3170"/>
              <a:gd name="T5" fmla="*/ 2147483646 h 1091"/>
              <a:gd name="T6" fmla="*/ 2147483646 w 3170"/>
              <a:gd name="T7" fmla="*/ 0 h 10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0" h="1091">
                <a:moveTo>
                  <a:pt x="0" y="537"/>
                </a:moveTo>
                <a:lnTo>
                  <a:pt x="0" y="1085"/>
                </a:lnTo>
                <a:lnTo>
                  <a:pt x="3170" y="1091"/>
                </a:lnTo>
                <a:lnTo>
                  <a:pt x="3170" y="0"/>
                </a:ln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4460" name="Freeform 18"/>
          <p:cNvSpPr>
            <a:spLocks/>
          </p:cNvSpPr>
          <p:nvPr/>
        </p:nvSpPr>
        <p:spPr bwMode="auto">
          <a:xfrm>
            <a:off x="2913063" y="3205163"/>
            <a:ext cx="3170237" cy="711200"/>
          </a:xfrm>
          <a:custGeom>
            <a:avLst/>
            <a:gdLst>
              <a:gd name="T0" fmla="*/ 2147483646 w 1997"/>
              <a:gd name="T1" fmla="*/ 2147483646 h 448"/>
              <a:gd name="T2" fmla="*/ 2147483646 w 1997"/>
              <a:gd name="T3" fmla="*/ 2147483646 h 448"/>
              <a:gd name="T4" fmla="*/ 2147483646 w 1997"/>
              <a:gd name="T5" fmla="*/ 0 h 448"/>
              <a:gd name="T6" fmla="*/ 0 w 1997"/>
              <a:gd name="T7" fmla="*/ 0 h 4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7" h="448">
                <a:moveTo>
                  <a:pt x="1997" y="448"/>
                </a:moveTo>
                <a:lnTo>
                  <a:pt x="716" y="448"/>
                </a:lnTo>
                <a:lnTo>
                  <a:pt x="716" y="0"/>
                </a:lnTo>
                <a:lnTo>
                  <a:pt x="0" y="0"/>
                </a:ln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4461" name="Text Box 19"/>
          <p:cNvSpPr txBox="1">
            <a:spLocks noChangeArrowheads="1"/>
          </p:cNvSpPr>
          <p:nvPr/>
        </p:nvSpPr>
        <p:spPr bwMode="auto">
          <a:xfrm>
            <a:off x="3216275" y="6100763"/>
            <a:ext cx="34528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Événements TUIO transmis</a:t>
            </a:r>
            <a:br>
              <a:rPr lang="en-US" altLang="en-US" sz="1800"/>
            </a:br>
            <a:r>
              <a:rPr lang="en-US" altLang="en-US" sz="1800"/>
              <a:t>sur une connexion réseau</a:t>
            </a:r>
          </a:p>
        </p:txBody>
      </p:sp>
      <p:sp>
        <p:nvSpPr>
          <p:cNvPr id="104462" name="Text Box 20"/>
          <p:cNvSpPr txBox="1">
            <a:spLocks noChangeArrowheads="1"/>
          </p:cNvSpPr>
          <p:nvPr/>
        </p:nvSpPr>
        <p:spPr bwMode="auto">
          <a:xfrm>
            <a:off x="4200525" y="3533775"/>
            <a:ext cx="1430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Câble vidéo</a:t>
            </a:r>
          </a:p>
        </p:txBody>
      </p:sp>
      <p:sp>
        <p:nvSpPr>
          <p:cNvPr id="104463" name="Text Box 21"/>
          <p:cNvSpPr txBox="1">
            <a:spLocks noChangeArrowheads="1"/>
          </p:cNvSpPr>
          <p:nvPr/>
        </p:nvSpPr>
        <p:spPr bwMode="auto">
          <a:xfrm>
            <a:off x="6500813" y="3597275"/>
            <a:ext cx="1554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t>TuioListener</a:t>
            </a:r>
          </a:p>
        </p:txBody>
      </p:sp>
      <p:sp>
        <p:nvSpPr>
          <p:cNvPr id="104464" name="Arc 22"/>
          <p:cNvSpPr>
            <a:spLocks/>
          </p:cNvSpPr>
          <p:nvPr/>
        </p:nvSpPr>
        <p:spPr bwMode="auto">
          <a:xfrm flipH="1" flipV="1">
            <a:off x="6221413" y="3748088"/>
            <a:ext cx="327025" cy="400050"/>
          </a:xfrm>
          <a:custGeom>
            <a:avLst/>
            <a:gdLst>
              <a:gd name="T0" fmla="*/ 2147483646 w 25816"/>
              <a:gd name="T1" fmla="*/ 0 h 43200"/>
              <a:gd name="T2" fmla="*/ 0 w 25816"/>
              <a:gd name="T3" fmla="*/ 2147483646 h 43200"/>
              <a:gd name="T4" fmla="*/ 2147483646 w 25816"/>
              <a:gd name="T5" fmla="*/ 2147483646 h 43200"/>
              <a:gd name="T6" fmla="*/ 0 60000 65536"/>
              <a:gd name="T7" fmla="*/ 0 60000 65536"/>
              <a:gd name="T8" fmla="*/ 0 60000 65536"/>
            </a:gdLst>
            <a:ahLst/>
            <a:cxnLst>
              <a:cxn ang="T6">
                <a:pos x="T0" y="T1"/>
              </a:cxn>
              <a:cxn ang="T7">
                <a:pos x="T2" y="T3"/>
              </a:cxn>
              <a:cxn ang="T8">
                <a:pos x="T4" y="T5"/>
              </a:cxn>
            </a:cxnLst>
            <a:rect l="0" t="0" r="r" b="b"/>
            <a:pathLst>
              <a:path w="25816" h="43200" fill="none" extrusionOk="0">
                <a:moveTo>
                  <a:pt x="4215" y="0"/>
                </a:moveTo>
                <a:cubicBezTo>
                  <a:pt x="16145" y="0"/>
                  <a:pt x="25816" y="9670"/>
                  <a:pt x="25816" y="21600"/>
                </a:cubicBezTo>
                <a:cubicBezTo>
                  <a:pt x="25816" y="33529"/>
                  <a:pt x="16145" y="43200"/>
                  <a:pt x="4216" y="43200"/>
                </a:cubicBezTo>
                <a:cubicBezTo>
                  <a:pt x="2800" y="43200"/>
                  <a:pt x="1388" y="43060"/>
                  <a:pt x="0" y="42784"/>
                </a:cubicBezTo>
              </a:path>
              <a:path w="25816" h="43200" stroke="0" extrusionOk="0">
                <a:moveTo>
                  <a:pt x="4215" y="0"/>
                </a:moveTo>
                <a:cubicBezTo>
                  <a:pt x="16145" y="0"/>
                  <a:pt x="25816" y="9670"/>
                  <a:pt x="25816" y="21600"/>
                </a:cubicBezTo>
                <a:cubicBezTo>
                  <a:pt x="25816" y="33529"/>
                  <a:pt x="16145" y="43200"/>
                  <a:pt x="4216" y="43200"/>
                </a:cubicBezTo>
                <a:cubicBezTo>
                  <a:pt x="2800" y="43200"/>
                  <a:pt x="1388" y="43060"/>
                  <a:pt x="0" y="42784"/>
                </a:cubicBezTo>
                <a:lnTo>
                  <a:pt x="4216" y="21600"/>
                </a:lnTo>
                <a:lnTo>
                  <a:pt x="4215" y="0"/>
                </a:lnTo>
                <a:close/>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1044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5775" y="44450"/>
            <a:ext cx="34544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1"/>
          <p:cNvSpPr>
            <a:spLocks noGrp="1"/>
          </p:cNvSpPr>
          <p:nvPr>
            <p:ph type="title"/>
          </p:nvPr>
        </p:nvSpPr>
        <p:spPr>
          <a:xfrm>
            <a:off x="0" y="0"/>
            <a:ext cx="9144000" cy="6453188"/>
          </a:xfrm>
        </p:spPr>
        <p:txBody>
          <a:bodyPr/>
          <a:lstStyle/>
          <a:p>
            <a:r>
              <a:rPr lang="en-US" altLang="en-US" smtClean="0"/>
              <a:t>Des grands écrans interactifs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4"/>
          <p:cNvSpPr txBox="1">
            <a:spLocks noChangeArrowheads="1"/>
          </p:cNvSpPr>
          <p:nvPr/>
        </p:nvSpPr>
        <p:spPr bwMode="auto">
          <a:xfrm>
            <a:off x="4127500" y="1543050"/>
            <a:ext cx="4121150" cy="410686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Machine tournant MS Windows 7</a:t>
            </a:r>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p:txBody>
      </p:sp>
      <p:sp>
        <p:nvSpPr>
          <p:cNvPr id="105475" name="Rectangle 2"/>
          <p:cNvSpPr>
            <a:spLocks noGrp="1" noChangeArrowheads="1"/>
          </p:cNvSpPr>
          <p:nvPr>
            <p:ph type="title"/>
          </p:nvPr>
        </p:nvSpPr>
        <p:spPr>
          <a:xfrm>
            <a:off x="457200" y="44450"/>
            <a:ext cx="8229600" cy="1373188"/>
          </a:xfrm>
        </p:spPr>
        <p:txBody>
          <a:bodyPr/>
          <a:lstStyle/>
          <a:p>
            <a:r>
              <a:rPr lang="en-US" altLang="en-US" smtClean="0"/>
              <a:t>TUIO avec un écran multitactile (de 3M ou Dell ou autre)</a:t>
            </a:r>
          </a:p>
        </p:txBody>
      </p:sp>
      <p:sp>
        <p:nvSpPr>
          <p:cNvPr id="105476" name="Text Box 3"/>
          <p:cNvSpPr txBox="1">
            <a:spLocks noChangeArrowheads="1"/>
          </p:cNvSpPr>
          <p:nvPr/>
        </p:nvSpPr>
        <p:spPr bwMode="auto">
          <a:xfrm>
            <a:off x="1216025" y="3187700"/>
            <a:ext cx="1250950" cy="3921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Écran 3M</a:t>
            </a:r>
          </a:p>
        </p:txBody>
      </p:sp>
      <p:sp>
        <p:nvSpPr>
          <p:cNvPr id="105477" name="Text Box 5"/>
          <p:cNvSpPr txBox="1">
            <a:spLocks noChangeArrowheads="1"/>
          </p:cNvSpPr>
          <p:nvPr/>
        </p:nvSpPr>
        <p:spPr bwMode="auto">
          <a:xfrm>
            <a:off x="4695825" y="5078413"/>
            <a:ext cx="2911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Événements WM_TOUCH</a:t>
            </a:r>
          </a:p>
        </p:txBody>
      </p:sp>
      <p:sp>
        <p:nvSpPr>
          <p:cNvPr id="105478" name="Text Box 7"/>
          <p:cNvSpPr txBox="1">
            <a:spLocks noChangeArrowheads="1"/>
          </p:cNvSpPr>
          <p:nvPr/>
        </p:nvSpPr>
        <p:spPr bwMode="auto">
          <a:xfrm>
            <a:off x="5532438" y="4217988"/>
            <a:ext cx="1146175" cy="3921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W2TUIO</a:t>
            </a:r>
          </a:p>
        </p:txBody>
      </p:sp>
      <p:sp>
        <p:nvSpPr>
          <p:cNvPr id="105479" name="Line 10"/>
          <p:cNvSpPr>
            <a:spLocks noChangeShapeType="1"/>
          </p:cNvSpPr>
          <p:nvPr/>
        </p:nvSpPr>
        <p:spPr bwMode="auto">
          <a:xfrm flipH="1" flipV="1">
            <a:off x="6083300" y="4606925"/>
            <a:ext cx="1588" cy="4397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5480" name="Line 11"/>
          <p:cNvSpPr>
            <a:spLocks noChangeShapeType="1"/>
          </p:cNvSpPr>
          <p:nvPr/>
        </p:nvSpPr>
        <p:spPr bwMode="auto">
          <a:xfrm>
            <a:off x="2495550" y="3454400"/>
            <a:ext cx="1651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5481" name="Line 12"/>
          <p:cNvSpPr>
            <a:spLocks noChangeShapeType="1"/>
          </p:cNvSpPr>
          <p:nvPr/>
        </p:nvSpPr>
        <p:spPr bwMode="auto">
          <a:xfrm flipH="1" flipV="1">
            <a:off x="2492375" y="3287713"/>
            <a:ext cx="1647825" cy="15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5482" name="Text Box 13"/>
          <p:cNvSpPr txBox="1">
            <a:spLocks noChangeArrowheads="1"/>
          </p:cNvSpPr>
          <p:nvPr/>
        </p:nvSpPr>
        <p:spPr bwMode="auto">
          <a:xfrm>
            <a:off x="2616200" y="2841625"/>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Câble vidéo</a:t>
            </a:r>
          </a:p>
        </p:txBody>
      </p:sp>
      <p:sp>
        <p:nvSpPr>
          <p:cNvPr id="105483" name="Text Box 14"/>
          <p:cNvSpPr txBox="1">
            <a:spLocks noChangeArrowheads="1"/>
          </p:cNvSpPr>
          <p:nvPr/>
        </p:nvSpPr>
        <p:spPr bwMode="auto">
          <a:xfrm>
            <a:off x="2617788" y="3527425"/>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Câble USB</a:t>
            </a:r>
          </a:p>
        </p:txBody>
      </p:sp>
      <p:sp>
        <p:nvSpPr>
          <p:cNvPr id="105484" name="Text Box 15"/>
          <p:cNvSpPr txBox="1">
            <a:spLocks noChangeArrowheads="1"/>
          </p:cNvSpPr>
          <p:nvPr/>
        </p:nvSpPr>
        <p:spPr bwMode="auto">
          <a:xfrm>
            <a:off x="5027613" y="2054225"/>
            <a:ext cx="2182812" cy="163036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Logiciel Client</a:t>
            </a:r>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p:txBody>
      </p:sp>
      <p:sp>
        <p:nvSpPr>
          <p:cNvPr id="105485" name="Text Box 16"/>
          <p:cNvSpPr txBox="1">
            <a:spLocks noChangeArrowheads="1"/>
          </p:cNvSpPr>
          <p:nvPr/>
        </p:nvSpPr>
        <p:spPr bwMode="auto">
          <a:xfrm>
            <a:off x="5432425" y="2911475"/>
            <a:ext cx="1385888" cy="3921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libTUIO.jar</a:t>
            </a:r>
          </a:p>
        </p:txBody>
      </p:sp>
      <p:sp>
        <p:nvSpPr>
          <p:cNvPr id="105486" name="Text Box 17"/>
          <p:cNvSpPr txBox="1">
            <a:spLocks noChangeArrowheads="1"/>
          </p:cNvSpPr>
          <p:nvPr/>
        </p:nvSpPr>
        <p:spPr bwMode="auto">
          <a:xfrm>
            <a:off x="5443538" y="2557463"/>
            <a:ext cx="1554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t>TuioListener</a:t>
            </a:r>
          </a:p>
        </p:txBody>
      </p:sp>
      <p:sp>
        <p:nvSpPr>
          <p:cNvPr id="105487" name="Arc 18"/>
          <p:cNvSpPr>
            <a:spLocks/>
          </p:cNvSpPr>
          <p:nvPr/>
        </p:nvSpPr>
        <p:spPr bwMode="auto">
          <a:xfrm flipH="1" flipV="1">
            <a:off x="5164138" y="2708275"/>
            <a:ext cx="327025" cy="400050"/>
          </a:xfrm>
          <a:custGeom>
            <a:avLst/>
            <a:gdLst>
              <a:gd name="T0" fmla="*/ 2147483646 w 25816"/>
              <a:gd name="T1" fmla="*/ 0 h 43200"/>
              <a:gd name="T2" fmla="*/ 0 w 25816"/>
              <a:gd name="T3" fmla="*/ 2147483646 h 43200"/>
              <a:gd name="T4" fmla="*/ 2147483646 w 25816"/>
              <a:gd name="T5" fmla="*/ 2147483646 h 43200"/>
              <a:gd name="T6" fmla="*/ 0 60000 65536"/>
              <a:gd name="T7" fmla="*/ 0 60000 65536"/>
              <a:gd name="T8" fmla="*/ 0 60000 65536"/>
            </a:gdLst>
            <a:ahLst/>
            <a:cxnLst>
              <a:cxn ang="T6">
                <a:pos x="T0" y="T1"/>
              </a:cxn>
              <a:cxn ang="T7">
                <a:pos x="T2" y="T3"/>
              </a:cxn>
              <a:cxn ang="T8">
                <a:pos x="T4" y="T5"/>
              </a:cxn>
            </a:cxnLst>
            <a:rect l="0" t="0" r="r" b="b"/>
            <a:pathLst>
              <a:path w="25816" h="43200" fill="none" extrusionOk="0">
                <a:moveTo>
                  <a:pt x="4215" y="0"/>
                </a:moveTo>
                <a:cubicBezTo>
                  <a:pt x="16145" y="0"/>
                  <a:pt x="25816" y="9670"/>
                  <a:pt x="25816" y="21600"/>
                </a:cubicBezTo>
                <a:cubicBezTo>
                  <a:pt x="25816" y="33529"/>
                  <a:pt x="16145" y="43200"/>
                  <a:pt x="4216" y="43200"/>
                </a:cubicBezTo>
                <a:cubicBezTo>
                  <a:pt x="2800" y="43200"/>
                  <a:pt x="1388" y="43060"/>
                  <a:pt x="0" y="42784"/>
                </a:cubicBezTo>
              </a:path>
              <a:path w="25816" h="43200" stroke="0" extrusionOk="0">
                <a:moveTo>
                  <a:pt x="4215" y="0"/>
                </a:moveTo>
                <a:cubicBezTo>
                  <a:pt x="16145" y="0"/>
                  <a:pt x="25816" y="9670"/>
                  <a:pt x="25816" y="21600"/>
                </a:cubicBezTo>
                <a:cubicBezTo>
                  <a:pt x="25816" y="33529"/>
                  <a:pt x="16145" y="43200"/>
                  <a:pt x="4216" y="43200"/>
                </a:cubicBezTo>
                <a:cubicBezTo>
                  <a:pt x="2800" y="43200"/>
                  <a:pt x="1388" y="43060"/>
                  <a:pt x="0" y="42784"/>
                </a:cubicBezTo>
                <a:lnTo>
                  <a:pt x="4216" y="21600"/>
                </a:lnTo>
                <a:lnTo>
                  <a:pt x="4215" y="0"/>
                </a:lnTo>
                <a:close/>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5488" name="Line 19"/>
          <p:cNvSpPr>
            <a:spLocks noChangeShapeType="1"/>
          </p:cNvSpPr>
          <p:nvPr/>
        </p:nvSpPr>
        <p:spPr bwMode="auto">
          <a:xfrm flipH="1" flipV="1">
            <a:off x="6081713" y="3302000"/>
            <a:ext cx="1587" cy="8778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5489" name="Text Box 20"/>
          <p:cNvSpPr txBox="1">
            <a:spLocks noChangeArrowheads="1"/>
          </p:cNvSpPr>
          <p:nvPr/>
        </p:nvSpPr>
        <p:spPr bwMode="auto">
          <a:xfrm>
            <a:off x="6056313" y="3790950"/>
            <a:ext cx="23256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t>Événements TUIO</a:t>
            </a:r>
          </a:p>
        </p:txBody>
      </p:sp>
      <p:sp>
        <p:nvSpPr>
          <p:cNvPr id="105490" name="Text Box 20"/>
          <p:cNvSpPr txBox="1">
            <a:spLocks noChangeArrowheads="1"/>
          </p:cNvSpPr>
          <p:nvPr/>
        </p:nvSpPr>
        <p:spPr bwMode="auto">
          <a:xfrm>
            <a:off x="6732588" y="4221163"/>
            <a:ext cx="22526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t>"pont" pour traduire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sz="4000" smtClean="0"/>
              <a:t>Événements “WM_TOUCH”	de Windows 7</a:t>
            </a:r>
          </a:p>
        </p:txBody>
      </p:sp>
      <p:sp>
        <p:nvSpPr>
          <p:cNvPr id="106499" name="Rectangle 3"/>
          <p:cNvSpPr>
            <a:spLocks noGrp="1" noChangeArrowheads="1"/>
          </p:cNvSpPr>
          <p:nvPr>
            <p:ph type="body" idx="1"/>
          </p:nvPr>
        </p:nvSpPr>
        <p:spPr/>
        <p:txBody>
          <a:bodyPr/>
          <a:lstStyle/>
          <a:p>
            <a:pPr eaLnBrk="1" hangingPunct="1">
              <a:lnSpc>
                <a:spcPct val="90000"/>
              </a:lnSpc>
            </a:pPr>
            <a:r>
              <a:rPr lang="en-US" altLang="en-US" sz="2800" smtClean="0"/>
              <a:t>Windows 7 reconnaît automatiquement les écrans de 3M ou Dell comme un dispositif multitactile, sans installer de pilote.  Le toucher, mouvement, relâchement sur l’écran génère des événements WM_TOUCH</a:t>
            </a:r>
          </a:p>
          <a:p>
            <a:pPr eaLnBrk="1" hangingPunct="1">
              <a:lnSpc>
                <a:spcPct val="90000"/>
              </a:lnSpc>
            </a:pPr>
            <a:r>
              <a:rPr lang="en-US" altLang="en-US" sz="2800" smtClean="0"/>
              <a:t>On utilisait une partie de la librairie MT4j </a:t>
            </a:r>
            <a:r>
              <a:rPr lang="en-US" altLang="en-US" sz="2000" smtClean="0"/>
              <a:t>(</a:t>
            </a:r>
            <a:r>
              <a:rPr lang="en-US" altLang="en-US" sz="2000" smtClean="0">
                <a:hlinkClick r:id="rId2"/>
              </a:rPr>
              <a:t>http://www.mt4j.org/</a:t>
            </a:r>
            <a:r>
              <a:rPr lang="en-US" altLang="en-US" sz="2000" smtClean="0"/>
              <a:t>)</a:t>
            </a:r>
            <a:r>
              <a:rPr lang="en-US" altLang="en-US" sz="2800" smtClean="0"/>
              <a:t> pour lire les événements WM_TOUCH dans Java</a:t>
            </a:r>
          </a:p>
          <a:p>
            <a:pPr eaLnBrk="1" hangingPunct="1">
              <a:lnSpc>
                <a:spcPct val="90000"/>
              </a:lnSpc>
            </a:pPr>
            <a:r>
              <a:rPr lang="en-US" altLang="en-US" sz="2800" smtClean="0"/>
              <a:t>Malheureusement, au lieu d’utiliser un “listener”, on doit interroger (“poller”) activement et fréquemment pour obtenir ces événements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sz="4000" smtClean="0"/>
              <a:t>Écran 3M et lecture des événements WM_TOUCH</a:t>
            </a:r>
          </a:p>
        </p:txBody>
      </p:sp>
      <p:sp>
        <p:nvSpPr>
          <p:cNvPr id="107523" name="Text Box 4"/>
          <p:cNvSpPr txBox="1">
            <a:spLocks noChangeArrowheads="1"/>
          </p:cNvSpPr>
          <p:nvPr/>
        </p:nvSpPr>
        <p:spPr bwMode="auto">
          <a:xfrm>
            <a:off x="1233488" y="3479800"/>
            <a:ext cx="1250950" cy="3921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Écran 3M</a:t>
            </a:r>
          </a:p>
        </p:txBody>
      </p:sp>
      <p:sp>
        <p:nvSpPr>
          <p:cNvPr id="107524" name="Text Box 5"/>
          <p:cNvSpPr txBox="1">
            <a:spLocks noChangeArrowheads="1"/>
          </p:cNvSpPr>
          <p:nvPr/>
        </p:nvSpPr>
        <p:spPr bwMode="auto">
          <a:xfrm>
            <a:off x="4181475" y="2341563"/>
            <a:ext cx="4121150" cy="28686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Machine tournant MS Windows 7</a:t>
            </a:r>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p:txBody>
      </p:sp>
      <p:sp>
        <p:nvSpPr>
          <p:cNvPr id="107525" name="Text Box 6"/>
          <p:cNvSpPr txBox="1">
            <a:spLocks noChangeArrowheads="1"/>
          </p:cNvSpPr>
          <p:nvPr/>
        </p:nvSpPr>
        <p:spPr bwMode="auto">
          <a:xfrm>
            <a:off x="4740275" y="4651375"/>
            <a:ext cx="2911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Événements WM_TOUCH</a:t>
            </a:r>
          </a:p>
        </p:txBody>
      </p:sp>
      <p:sp>
        <p:nvSpPr>
          <p:cNvPr id="107526" name="Text Box 8"/>
          <p:cNvSpPr txBox="1">
            <a:spLocks noChangeArrowheads="1"/>
          </p:cNvSpPr>
          <p:nvPr/>
        </p:nvSpPr>
        <p:spPr bwMode="auto">
          <a:xfrm>
            <a:off x="5054600" y="2817813"/>
            <a:ext cx="2182813" cy="163036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Logiciel Client</a:t>
            </a:r>
          </a:p>
          <a:p>
            <a:pPr eaLnBrk="1" hangingPunct="1">
              <a:spcBef>
                <a:spcPct val="50000"/>
              </a:spcBef>
              <a:buFontTx/>
              <a:buNone/>
            </a:pPr>
            <a:endParaRPr lang="en-US" altLang="en-US" sz="1800"/>
          </a:p>
          <a:p>
            <a:pPr eaLnBrk="1" hangingPunct="1">
              <a:spcBef>
                <a:spcPct val="50000"/>
              </a:spcBef>
              <a:buFontTx/>
              <a:buNone/>
            </a:pPr>
            <a:endParaRPr lang="en-US" altLang="en-US" sz="1800"/>
          </a:p>
          <a:p>
            <a:pPr eaLnBrk="1" hangingPunct="1">
              <a:spcBef>
                <a:spcPct val="50000"/>
              </a:spcBef>
              <a:buFontTx/>
              <a:buNone/>
            </a:pPr>
            <a:endParaRPr lang="en-US" altLang="en-US" sz="1800"/>
          </a:p>
        </p:txBody>
      </p:sp>
      <p:sp>
        <p:nvSpPr>
          <p:cNvPr id="107527" name="Text Box 9"/>
          <p:cNvSpPr txBox="1">
            <a:spLocks noChangeArrowheads="1"/>
          </p:cNvSpPr>
          <p:nvPr/>
        </p:nvSpPr>
        <p:spPr bwMode="auto">
          <a:xfrm>
            <a:off x="5459413" y="3675063"/>
            <a:ext cx="1385887" cy="3921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MT4j</a:t>
            </a:r>
          </a:p>
        </p:txBody>
      </p:sp>
      <p:sp>
        <p:nvSpPr>
          <p:cNvPr id="107528" name="Text Box 10"/>
          <p:cNvSpPr txBox="1">
            <a:spLocks noChangeArrowheads="1"/>
          </p:cNvSpPr>
          <p:nvPr/>
        </p:nvSpPr>
        <p:spPr bwMode="auto">
          <a:xfrm>
            <a:off x="5470525" y="3321050"/>
            <a:ext cx="1554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t>interrogation</a:t>
            </a:r>
          </a:p>
        </p:txBody>
      </p:sp>
      <p:sp>
        <p:nvSpPr>
          <p:cNvPr id="107529" name="Arc 11"/>
          <p:cNvSpPr>
            <a:spLocks/>
          </p:cNvSpPr>
          <p:nvPr/>
        </p:nvSpPr>
        <p:spPr bwMode="auto">
          <a:xfrm flipH="1" flipV="1">
            <a:off x="5191125" y="3471863"/>
            <a:ext cx="327025" cy="400050"/>
          </a:xfrm>
          <a:custGeom>
            <a:avLst/>
            <a:gdLst>
              <a:gd name="T0" fmla="*/ 2147483646 w 25816"/>
              <a:gd name="T1" fmla="*/ 0 h 43200"/>
              <a:gd name="T2" fmla="*/ 0 w 25816"/>
              <a:gd name="T3" fmla="*/ 2147483646 h 43200"/>
              <a:gd name="T4" fmla="*/ 2147483646 w 25816"/>
              <a:gd name="T5" fmla="*/ 2147483646 h 43200"/>
              <a:gd name="T6" fmla="*/ 0 60000 65536"/>
              <a:gd name="T7" fmla="*/ 0 60000 65536"/>
              <a:gd name="T8" fmla="*/ 0 60000 65536"/>
            </a:gdLst>
            <a:ahLst/>
            <a:cxnLst>
              <a:cxn ang="T6">
                <a:pos x="T0" y="T1"/>
              </a:cxn>
              <a:cxn ang="T7">
                <a:pos x="T2" y="T3"/>
              </a:cxn>
              <a:cxn ang="T8">
                <a:pos x="T4" y="T5"/>
              </a:cxn>
            </a:cxnLst>
            <a:rect l="0" t="0" r="r" b="b"/>
            <a:pathLst>
              <a:path w="25816" h="43200" fill="none" extrusionOk="0">
                <a:moveTo>
                  <a:pt x="4215" y="0"/>
                </a:moveTo>
                <a:cubicBezTo>
                  <a:pt x="16145" y="0"/>
                  <a:pt x="25816" y="9670"/>
                  <a:pt x="25816" y="21600"/>
                </a:cubicBezTo>
                <a:cubicBezTo>
                  <a:pt x="25816" y="33529"/>
                  <a:pt x="16145" y="43200"/>
                  <a:pt x="4216" y="43200"/>
                </a:cubicBezTo>
                <a:cubicBezTo>
                  <a:pt x="2800" y="43200"/>
                  <a:pt x="1388" y="43060"/>
                  <a:pt x="0" y="42784"/>
                </a:cubicBezTo>
              </a:path>
              <a:path w="25816" h="43200" stroke="0" extrusionOk="0">
                <a:moveTo>
                  <a:pt x="4215" y="0"/>
                </a:moveTo>
                <a:cubicBezTo>
                  <a:pt x="16145" y="0"/>
                  <a:pt x="25816" y="9670"/>
                  <a:pt x="25816" y="21600"/>
                </a:cubicBezTo>
                <a:cubicBezTo>
                  <a:pt x="25816" y="33529"/>
                  <a:pt x="16145" y="43200"/>
                  <a:pt x="4216" y="43200"/>
                </a:cubicBezTo>
                <a:cubicBezTo>
                  <a:pt x="2800" y="43200"/>
                  <a:pt x="1388" y="43060"/>
                  <a:pt x="0" y="42784"/>
                </a:cubicBezTo>
                <a:lnTo>
                  <a:pt x="4216" y="21600"/>
                </a:lnTo>
                <a:lnTo>
                  <a:pt x="4215" y="0"/>
                </a:lnTo>
                <a:close/>
              </a:path>
            </a:pathLst>
          </a:custGeom>
          <a:noFill/>
          <a:ln w="38100">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530" name="Line 12"/>
          <p:cNvSpPr>
            <a:spLocks noChangeShapeType="1"/>
          </p:cNvSpPr>
          <p:nvPr/>
        </p:nvSpPr>
        <p:spPr bwMode="auto">
          <a:xfrm flipH="1" flipV="1">
            <a:off x="6129338" y="4056063"/>
            <a:ext cx="0" cy="5635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7531" name="Line 13"/>
          <p:cNvSpPr>
            <a:spLocks noChangeShapeType="1"/>
          </p:cNvSpPr>
          <p:nvPr/>
        </p:nvSpPr>
        <p:spPr bwMode="auto">
          <a:xfrm>
            <a:off x="2513013" y="3746500"/>
            <a:ext cx="1651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7532" name="Line 14"/>
          <p:cNvSpPr>
            <a:spLocks noChangeShapeType="1"/>
          </p:cNvSpPr>
          <p:nvPr/>
        </p:nvSpPr>
        <p:spPr bwMode="auto">
          <a:xfrm flipH="1" flipV="1">
            <a:off x="2509838" y="3579813"/>
            <a:ext cx="1647825" cy="15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7533" name="Text Box 15"/>
          <p:cNvSpPr txBox="1">
            <a:spLocks noChangeArrowheads="1"/>
          </p:cNvSpPr>
          <p:nvPr/>
        </p:nvSpPr>
        <p:spPr bwMode="auto">
          <a:xfrm>
            <a:off x="2633663" y="3133725"/>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Câble vidéo</a:t>
            </a:r>
          </a:p>
        </p:txBody>
      </p:sp>
      <p:sp>
        <p:nvSpPr>
          <p:cNvPr id="107534" name="Text Box 16"/>
          <p:cNvSpPr txBox="1">
            <a:spLocks noChangeArrowheads="1"/>
          </p:cNvSpPr>
          <p:nvPr/>
        </p:nvSpPr>
        <p:spPr bwMode="auto">
          <a:xfrm>
            <a:off x="2635250" y="3819525"/>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Câble USB</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68313" y="0"/>
            <a:ext cx="8229600" cy="836613"/>
          </a:xfrm>
        </p:spPr>
        <p:txBody>
          <a:bodyPr/>
          <a:lstStyle/>
          <a:p>
            <a:pPr eaLnBrk="1" hangingPunct="1"/>
            <a:r>
              <a:rPr lang="en-US" altLang="en-US" smtClean="0"/>
              <a:t>Code pour interroger</a:t>
            </a:r>
          </a:p>
        </p:txBody>
      </p:sp>
      <p:sp>
        <p:nvSpPr>
          <p:cNvPr id="108547" name="Text Box 4"/>
          <p:cNvSpPr txBox="1">
            <a:spLocks noChangeArrowheads="1"/>
          </p:cNvSpPr>
          <p:nvPr/>
        </p:nvSpPr>
        <p:spPr bwMode="auto">
          <a:xfrm>
            <a:off x="395288" y="836613"/>
            <a:ext cx="8353425"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while (true) {</a:t>
            </a:r>
          </a:p>
          <a:p>
            <a:pPr eaLnBrk="1" hangingPunct="1">
              <a:spcBef>
                <a:spcPct val="0"/>
              </a:spcBef>
              <a:buFontTx/>
              <a:buNone/>
            </a:pPr>
            <a:r>
              <a:rPr lang="en-US" altLang="en-US" sz="2000"/>
              <a:t>   if ( multitouchInterface.pollForInputEvent() ) {</a:t>
            </a:r>
          </a:p>
          <a:p>
            <a:pPr eaLnBrk="1" hangingPunct="1">
              <a:spcBef>
                <a:spcPct val="0"/>
              </a:spcBef>
              <a:buFontTx/>
              <a:buNone/>
            </a:pPr>
            <a:r>
              <a:rPr lang="en-US" altLang="en-US" sz="2000"/>
              <a:t>      client.processMultitouchInputEvent( ... );</a:t>
            </a:r>
          </a:p>
          <a:p>
            <a:pPr eaLnBrk="1" hangingPunct="1">
              <a:spcBef>
                <a:spcPct val="0"/>
              </a:spcBef>
              <a:buFontTx/>
              <a:buNone/>
            </a:pPr>
            <a:r>
              <a:rPr lang="en-US" altLang="en-US" sz="2000"/>
              <a:t>   }</a:t>
            </a:r>
          </a:p>
          <a:p>
            <a:pPr eaLnBrk="1" hangingPunct="1">
              <a:spcBef>
                <a:spcPct val="0"/>
              </a:spcBef>
              <a:buFontTx/>
              <a:buNone/>
            </a:pPr>
            <a:r>
              <a:rPr lang="en-US" altLang="en-US" sz="2000"/>
              <a:t>   multitouchPollingThread.</a:t>
            </a:r>
            <a:r>
              <a:rPr lang="en-US" altLang="en-US" sz="2000">
                <a:solidFill>
                  <a:srgbClr val="FF0000"/>
                </a:solidFill>
              </a:rPr>
              <a:t>sleep</a:t>
            </a:r>
            <a:r>
              <a:rPr lang="en-US" altLang="en-US" sz="2000"/>
              <a:t>(</a:t>
            </a:r>
          </a:p>
          <a:p>
            <a:pPr eaLnBrk="1" hangingPunct="1">
              <a:spcBef>
                <a:spcPct val="0"/>
              </a:spcBef>
              <a:buFontTx/>
              <a:buNone/>
            </a:pPr>
            <a:r>
              <a:rPr lang="en-US" altLang="en-US" sz="2000"/>
              <a:t>      </a:t>
            </a:r>
            <a:r>
              <a:rPr lang="en-US" altLang="en-US" sz="2000">
                <a:solidFill>
                  <a:srgbClr val="FF0000"/>
                </a:solidFill>
              </a:rPr>
              <a:t>…?</a:t>
            </a:r>
            <a:r>
              <a:rPr lang="en-US" altLang="en-US" sz="2000"/>
              <a:t> // millisecondes</a:t>
            </a:r>
          </a:p>
          <a:p>
            <a:pPr eaLnBrk="1" hangingPunct="1">
              <a:spcBef>
                <a:spcPct val="0"/>
              </a:spcBef>
              <a:buFontTx/>
              <a:buNone/>
            </a:pPr>
            <a:r>
              <a:rPr lang="en-US" altLang="en-US" sz="2000"/>
              <a:t>   );</a:t>
            </a:r>
          </a:p>
          <a:p>
            <a:pPr eaLnBrk="1" hangingPunct="1">
              <a:spcBef>
                <a:spcPct val="0"/>
              </a:spcBef>
              <a:buFontTx/>
              <a:buNone/>
            </a:pPr>
            <a:r>
              <a:rPr lang="en-US" altLang="en-US" sz="2000"/>
              <a:t>}</a:t>
            </a:r>
          </a:p>
          <a:p>
            <a:pPr eaLnBrk="1" hangingPunct="1">
              <a:spcBef>
                <a:spcPct val="50000"/>
              </a:spcBef>
              <a:buFontTx/>
              <a:buNone/>
            </a:pPr>
            <a:endParaRPr lang="en-US" altLang="en-US" sz="2000"/>
          </a:p>
          <a:p>
            <a:pPr eaLnBrk="1" hangingPunct="1">
              <a:spcBef>
                <a:spcPct val="50000"/>
              </a:spcBef>
              <a:buFontTx/>
              <a:buNone/>
            </a:pPr>
            <a:r>
              <a:rPr lang="en-US" altLang="en-US" sz="2000"/>
              <a:t>Comment choisir l’intervalle de sommeil ?</a:t>
            </a:r>
          </a:p>
          <a:p>
            <a:pPr eaLnBrk="1" hangingPunct="1">
              <a:spcBef>
                <a:spcPct val="50000"/>
              </a:spcBef>
              <a:buFontTx/>
              <a:buNone/>
            </a:pPr>
            <a:r>
              <a:rPr lang="en-US" altLang="en-US" sz="2000"/>
              <a:t>Qu’arrive-t-il si l’intervalle est trop court ?</a:t>
            </a:r>
          </a:p>
          <a:p>
            <a:pPr eaLnBrk="1" hangingPunct="1">
              <a:spcBef>
                <a:spcPct val="50000"/>
              </a:spcBef>
              <a:buFontTx/>
              <a:buNone/>
            </a:pPr>
            <a:r>
              <a:rPr lang="en-US" altLang="en-US" sz="2000"/>
              <a:t>Et si c’est trop long ?</a:t>
            </a:r>
          </a:p>
          <a:p>
            <a:pPr eaLnBrk="1" hangingPunct="1">
              <a:spcBef>
                <a:spcPct val="50000"/>
              </a:spcBef>
              <a:buFontTx/>
              <a:buNone/>
            </a:pPr>
            <a:endParaRPr lang="en-US" altLang="en-US" sz="2000"/>
          </a:p>
        </p:txBody>
      </p:sp>
      <p:sp>
        <p:nvSpPr>
          <p:cNvPr id="4" name="Flèche droite 3"/>
          <p:cNvSpPr/>
          <p:nvPr/>
        </p:nvSpPr>
        <p:spPr>
          <a:xfrm rot="10800000">
            <a:off x="8610600" y="115888"/>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108549" name="ZoneTexte 4"/>
          <p:cNvSpPr txBox="1">
            <a:spLocks noChangeArrowheads="1"/>
          </p:cNvSpPr>
          <p:nvPr/>
        </p:nvSpPr>
        <p:spPr bwMode="auto">
          <a:xfrm>
            <a:off x="8077200" y="573088"/>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À retenir!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68313" y="0"/>
            <a:ext cx="8229600" cy="692150"/>
          </a:xfrm>
        </p:spPr>
        <p:txBody>
          <a:bodyPr/>
          <a:lstStyle/>
          <a:p>
            <a:pPr eaLnBrk="1" hangingPunct="1"/>
            <a:r>
              <a:rPr lang="en-US" altLang="en-US" sz="4000" smtClean="0"/>
              <a:t>Intervalle de sommeil adaptatif</a:t>
            </a:r>
          </a:p>
        </p:txBody>
      </p:sp>
      <p:sp>
        <p:nvSpPr>
          <p:cNvPr id="109571" name="Text Box 3"/>
          <p:cNvSpPr txBox="1">
            <a:spLocks noChangeArrowheads="1"/>
          </p:cNvSpPr>
          <p:nvPr/>
        </p:nvSpPr>
        <p:spPr bwMode="auto">
          <a:xfrm>
            <a:off x="395288" y="692150"/>
            <a:ext cx="6329362"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t>public void run() {</a:t>
            </a:r>
          </a:p>
          <a:p>
            <a:pPr eaLnBrk="1" hangingPunct="1">
              <a:spcBef>
                <a:spcPct val="0"/>
              </a:spcBef>
              <a:buFontTx/>
              <a:buNone/>
            </a:pPr>
            <a:r>
              <a:rPr lang="en-US" altLang="en-US" sz="1400" b="1"/>
              <a:t>   // adaptive sleep interval</a:t>
            </a:r>
          </a:p>
          <a:p>
            <a:pPr eaLnBrk="1" hangingPunct="1">
              <a:spcBef>
                <a:spcPct val="0"/>
              </a:spcBef>
              <a:buFontTx/>
              <a:buNone/>
            </a:pPr>
            <a:r>
              <a:rPr lang="en-US" altLang="en-US" sz="1400" b="1"/>
              <a:t>   int [ ] sleepInterval = {0,0,0,1,1,1,2,2,2,3,3,3,5,5,5,10,10,10,20,25};</a:t>
            </a:r>
          </a:p>
          <a:p>
            <a:pPr eaLnBrk="1" hangingPunct="1">
              <a:spcBef>
                <a:spcPct val="0"/>
              </a:spcBef>
              <a:buFontTx/>
              <a:buNone/>
            </a:pPr>
            <a:r>
              <a:rPr lang="en-US" altLang="en-US" sz="1400" b="1"/>
              <a:t>   int indexIntoSleepInterval = 0;</a:t>
            </a:r>
          </a:p>
          <a:p>
            <a:pPr eaLnBrk="1" hangingPunct="1">
              <a:spcBef>
                <a:spcPct val="0"/>
              </a:spcBef>
              <a:buFontTx/>
              <a:buNone/>
            </a:pPr>
            <a:r>
              <a:rPr lang="en-US" altLang="en-US" sz="1400" b="1"/>
              <a:t>   try {</a:t>
            </a:r>
          </a:p>
          <a:p>
            <a:pPr eaLnBrk="1" hangingPunct="1">
              <a:spcBef>
                <a:spcPct val="0"/>
              </a:spcBef>
              <a:buFontTx/>
              <a:buNone/>
            </a:pPr>
            <a:r>
              <a:rPr lang="en-US" altLang="en-US" sz="1400" b="1"/>
              <a:t>      multitouchInterface.initialize( … );</a:t>
            </a:r>
          </a:p>
          <a:p>
            <a:pPr eaLnBrk="1" hangingPunct="1">
              <a:spcBef>
                <a:spcPct val="0"/>
              </a:spcBef>
              <a:buFontTx/>
              <a:buNone/>
            </a:pPr>
            <a:r>
              <a:rPr lang="en-US" altLang="en-US" sz="1400" b="1"/>
              <a:t>      while (true) {</a:t>
            </a:r>
          </a:p>
          <a:p>
            <a:pPr eaLnBrk="1" hangingPunct="1">
              <a:spcBef>
                <a:spcPct val="0"/>
              </a:spcBef>
              <a:buFontTx/>
              <a:buNone/>
            </a:pPr>
            <a:r>
              <a:rPr lang="en-US" altLang="en-US" sz="1400" b="1"/>
              <a:t>         if ( multitouchInterface.pollForInputEvent() ) {</a:t>
            </a:r>
          </a:p>
          <a:p>
            <a:pPr eaLnBrk="1" hangingPunct="1">
              <a:spcBef>
                <a:spcPct val="0"/>
              </a:spcBef>
              <a:buFontTx/>
              <a:buNone/>
            </a:pPr>
            <a:r>
              <a:rPr lang="en-US" altLang="en-US" sz="1400" b="1"/>
              <a:t>            indexIntoSleepInterval = 0;</a:t>
            </a:r>
          </a:p>
          <a:p>
            <a:pPr eaLnBrk="1" hangingPunct="1">
              <a:spcBef>
                <a:spcPct val="0"/>
              </a:spcBef>
              <a:buFontTx/>
              <a:buNone/>
            </a:pPr>
            <a:r>
              <a:rPr lang="en-US" altLang="en-US" sz="1400" b="1"/>
              <a:t>            ...</a:t>
            </a:r>
          </a:p>
          <a:p>
            <a:pPr eaLnBrk="1" hangingPunct="1">
              <a:spcBef>
                <a:spcPct val="0"/>
              </a:spcBef>
              <a:buFontTx/>
              <a:buNone/>
            </a:pPr>
            <a:r>
              <a:rPr lang="en-US" altLang="en-US" sz="1400" b="1"/>
              <a:t>            client.processMultitouchInputEvent( ... );</a:t>
            </a:r>
          </a:p>
          <a:p>
            <a:pPr eaLnBrk="1" hangingPunct="1">
              <a:spcBef>
                <a:spcPct val="0"/>
              </a:spcBef>
              <a:buFontTx/>
              <a:buNone/>
            </a:pPr>
            <a:r>
              <a:rPr lang="en-US" altLang="en-US" sz="1400" b="1"/>
              <a:t>         }</a:t>
            </a:r>
          </a:p>
          <a:p>
            <a:pPr eaLnBrk="1" hangingPunct="1">
              <a:spcBef>
                <a:spcPct val="0"/>
              </a:spcBef>
              <a:buFontTx/>
              <a:buNone/>
            </a:pPr>
            <a:r>
              <a:rPr lang="en-US" altLang="en-US" sz="1400" b="1"/>
              <a:t>         else {</a:t>
            </a:r>
          </a:p>
          <a:p>
            <a:pPr eaLnBrk="1" hangingPunct="1">
              <a:spcBef>
                <a:spcPct val="0"/>
              </a:spcBef>
              <a:buFontTx/>
              <a:buNone/>
            </a:pPr>
            <a:r>
              <a:rPr lang="en-US" altLang="en-US" sz="1400" b="1"/>
              <a:t>            // There was no input event waiting for us,</a:t>
            </a:r>
          </a:p>
          <a:p>
            <a:pPr eaLnBrk="1" hangingPunct="1">
              <a:spcBef>
                <a:spcPct val="0"/>
              </a:spcBef>
              <a:buFontTx/>
              <a:buNone/>
            </a:pPr>
            <a:r>
              <a:rPr lang="en-US" altLang="en-US" sz="1400" b="1"/>
              <a:t>            // so we can sleep a little bit longer than last time.</a:t>
            </a:r>
          </a:p>
          <a:p>
            <a:pPr eaLnBrk="1" hangingPunct="1">
              <a:spcBef>
                <a:spcPct val="0"/>
              </a:spcBef>
              <a:buFontTx/>
              <a:buNone/>
            </a:pPr>
            <a:r>
              <a:rPr lang="en-US" altLang="en-US" sz="1400" b="1"/>
              <a:t>            if ( indexIntoSleepInterval &lt; sleepInterval.length-1 ) {</a:t>
            </a:r>
          </a:p>
          <a:p>
            <a:pPr eaLnBrk="1" hangingPunct="1">
              <a:spcBef>
                <a:spcPct val="0"/>
              </a:spcBef>
              <a:buFontTx/>
              <a:buNone/>
            </a:pPr>
            <a:r>
              <a:rPr lang="en-US" altLang="en-US" sz="1400" b="1"/>
              <a:t>               ++ indexIntoSleepInterval;</a:t>
            </a:r>
          </a:p>
          <a:p>
            <a:pPr eaLnBrk="1" hangingPunct="1">
              <a:spcBef>
                <a:spcPct val="0"/>
              </a:spcBef>
              <a:buFontTx/>
              <a:buNone/>
            </a:pPr>
            <a:r>
              <a:rPr lang="en-US" altLang="en-US" sz="1400" b="1"/>
              <a:t>            }</a:t>
            </a:r>
          </a:p>
          <a:p>
            <a:pPr eaLnBrk="1" hangingPunct="1">
              <a:spcBef>
                <a:spcPct val="0"/>
              </a:spcBef>
              <a:buFontTx/>
              <a:buNone/>
            </a:pPr>
            <a:r>
              <a:rPr lang="en-US" altLang="en-US" sz="1400" b="1"/>
              <a:t>         }</a:t>
            </a:r>
          </a:p>
          <a:p>
            <a:pPr eaLnBrk="1" hangingPunct="1">
              <a:spcBef>
                <a:spcPct val="0"/>
              </a:spcBef>
              <a:buFontTx/>
              <a:buNone/>
            </a:pPr>
            <a:r>
              <a:rPr lang="en-US" altLang="en-US" sz="1400" b="1"/>
              <a:t>         if ( sleepInterval[ indexIntoSleepInterval ] &gt; 0 ) {</a:t>
            </a:r>
          </a:p>
          <a:p>
            <a:pPr eaLnBrk="1" hangingPunct="1">
              <a:spcBef>
                <a:spcPct val="0"/>
              </a:spcBef>
              <a:buFontTx/>
              <a:buNone/>
            </a:pPr>
            <a:r>
              <a:rPr lang="en-US" altLang="en-US" sz="1400" b="1"/>
              <a:t>            multitouchPollingThread.</a:t>
            </a:r>
            <a:r>
              <a:rPr lang="en-US" altLang="en-US" sz="1400" b="1">
                <a:solidFill>
                  <a:srgbClr val="FF0000"/>
                </a:solidFill>
              </a:rPr>
              <a:t>sleep</a:t>
            </a:r>
            <a:r>
              <a:rPr lang="en-US" altLang="en-US" sz="1400" b="1"/>
              <a:t>(</a:t>
            </a:r>
          </a:p>
          <a:p>
            <a:pPr eaLnBrk="1" hangingPunct="1">
              <a:spcBef>
                <a:spcPct val="0"/>
              </a:spcBef>
              <a:buFontTx/>
              <a:buNone/>
            </a:pPr>
            <a:r>
              <a:rPr lang="en-US" altLang="en-US" sz="1400" b="1"/>
              <a:t>               sleepInterval[ indexIntoSleepInterval ] // millisecondes</a:t>
            </a:r>
          </a:p>
          <a:p>
            <a:pPr eaLnBrk="1" hangingPunct="1">
              <a:spcBef>
                <a:spcPct val="0"/>
              </a:spcBef>
              <a:buFontTx/>
              <a:buNone/>
            </a:pPr>
            <a:r>
              <a:rPr lang="en-US" altLang="en-US" sz="1400" b="1"/>
              <a:t>            );</a:t>
            </a:r>
          </a:p>
          <a:p>
            <a:pPr eaLnBrk="1" hangingPunct="1">
              <a:spcBef>
                <a:spcPct val="0"/>
              </a:spcBef>
              <a:buFontTx/>
              <a:buNone/>
            </a:pPr>
            <a:r>
              <a:rPr lang="en-US" altLang="en-US" sz="1400" b="1"/>
              <a:t>         }</a:t>
            </a:r>
          </a:p>
          <a:p>
            <a:pPr eaLnBrk="1" hangingPunct="1">
              <a:spcBef>
                <a:spcPct val="0"/>
              </a:spcBef>
              <a:buFontTx/>
              <a:buNone/>
            </a:pPr>
            <a:r>
              <a:rPr lang="en-US" altLang="en-US" sz="1400" b="1"/>
              <a:t>      }</a:t>
            </a:r>
          </a:p>
          <a:p>
            <a:pPr eaLnBrk="1" hangingPunct="1">
              <a:spcBef>
                <a:spcPct val="0"/>
              </a:spcBef>
              <a:buFontTx/>
              <a:buNone/>
            </a:pPr>
            <a:r>
              <a:rPr lang="en-US" altLang="en-US" sz="1400" b="1"/>
              <a:t>   }</a:t>
            </a:r>
          </a:p>
          <a:p>
            <a:pPr eaLnBrk="1" hangingPunct="1">
              <a:spcBef>
                <a:spcPct val="0"/>
              </a:spcBef>
              <a:buFontTx/>
              <a:buNone/>
            </a:pPr>
            <a:r>
              <a:rPr lang="en-US" altLang="en-US" sz="1400" b="1"/>
              <a:t>   catch (InterruptedException e) { }</a:t>
            </a:r>
          </a:p>
          <a:p>
            <a:pPr eaLnBrk="1" hangingPunct="1">
              <a:spcBef>
                <a:spcPct val="0"/>
              </a:spcBef>
              <a:buFontTx/>
              <a:buNone/>
            </a:pPr>
            <a:r>
              <a:rPr lang="en-US" altLang="en-US" sz="1400" b="1"/>
              <a:t>}</a:t>
            </a:r>
          </a:p>
        </p:txBody>
      </p:sp>
      <p:sp>
        <p:nvSpPr>
          <p:cNvPr id="109572" name="Text Box 5"/>
          <p:cNvSpPr txBox="1">
            <a:spLocks noChangeArrowheads="1"/>
          </p:cNvSpPr>
          <p:nvPr/>
        </p:nvSpPr>
        <p:spPr bwMode="auto">
          <a:xfrm>
            <a:off x="6799263" y="2424113"/>
            <a:ext cx="1811337"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Ce code est tiré du framework anciennement donné aux étudiants.</a:t>
            </a:r>
          </a:p>
        </p:txBody>
      </p:sp>
      <p:sp>
        <p:nvSpPr>
          <p:cNvPr id="5" name="Flèche droite 3"/>
          <p:cNvSpPr/>
          <p:nvPr/>
        </p:nvSpPr>
        <p:spPr>
          <a:xfrm rot="10800000">
            <a:off x="8555038" y="33337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109574" name="ZoneTexte 4"/>
          <p:cNvSpPr txBox="1">
            <a:spLocks noChangeArrowheads="1"/>
          </p:cNvSpPr>
          <p:nvPr/>
        </p:nvSpPr>
        <p:spPr bwMode="auto">
          <a:xfrm>
            <a:off x="8021638" y="79057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À retenir!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re 1"/>
          <p:cNvSpPr>
            <a:spLocks noGrp="1"/>
          </p:cNvSpPr>
          <p:nvPr>
            <p:ph type="title"/>
          </p:nvPr>
        </p:nvSpPr>
        <p:spPr>
          <a:xfrm>
            <a:off x="0" y="0"/>
            <a:ext cx="9144000" cy="1125538"/>
          </a:xfrm>
        </p:spPr>
        <p:txBody>
          <a:bodyPr/>
          <a:lstStyle/>
          <a:p>
            <a:pPr eaLnBrk="1" hangingPunct="1"/>
            <a:r>
              <a:rPr lang="en-US" altLang="en-US" smtClean="0"/>
              <a:t>Écran “Cintiq 22HD touch” de Wacom</a:t>
            </a:r>
          </a:p>
        </p:txBody>
      </p:sp>
      <p:pic>
        <p:nvPicPr>
          <p:cNvPr id="110595" name="Picture 2" descr="\\VBOXSVR\win\recovered\myOldDesktop\S_win\talksAndPresentations\2015-04-10-MSR\work\20150407_10354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71550"/>
            <a:ext cx="61214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1"/>
          <p:cNvSpPr txBox="1">
            <a:spLocks noChangeArrowheads="1"/>
          </p:cNvSpPr>
          <p:nvPr/>
        </p:nvSpPr>
        <p:spPr bwMode="auto">
          <a:xfrm>
            <a:off x="6227763" y="1268413"/>
            <a:ext cx="27368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CA" altLang="en-US" sz="1800">
                <a:latin typeface="Arial" panose="020B0604020202020204" pitchFamily="34" charset="0"/>
              </a:rPr>
              <a:t>Le pilote Windows de Wacom + API natif de Windows ne permettent pas de lire le toucher + stylet simultanément.</a:t>
            </a:r>
            <a:br>
              <a:rPr lang="en-CA" altLang="en-US" sz="1800">
                <a:latin typeface="Arial" panose="020B0604020202020204" pitchFamily="34" charset="0"/>
              </a:rPr>
            </a:br>
            <a:r>
              <a:rPr lang="en-CA" altLang="en-US" sz="1800">
                <a:latin typeface="Arial" panose="020B0604020202020204" pitchFamily="34" charset="0"/>
              </a:rPr>
              <a:t>Une librairie est fournie par Wacom pour le faire, mais n’est pas disponible en Java.</a:t>
            </a:r>
          </a:p>
          <a:p>
            <a:pPr>
              <a:spcBef>
                <a:spcPct val="0"/>
              </a:spcBef>
              <a:buFontTx/>
              <a:buNone/>
            </a:pPr>
            <a:r>
              <a:rPr lang="en-CA" altLang="en-US" sz="1800">
                <a:latin typeface="Arial" panose="020B0604020202020204" pitchFamily="34" charset="0"/>
              </a:rPr>
              <a:t>Donc, j’ai décidé de lire les signaux USB directement, me permettant de travailler en Java, et de le faire sur Windows ou bien Linux. Malheureusement, cela m’a demandé de faire du reverse engineering.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0" y="0"/>
            <a:ext cx="9144000" cy="765175"/>
          </a:xfrm>
        </p:spPr>
        <p:txBody>
          <a:bodyPr/>
          <a:lstStyle/>
          <a:p>
            <a:r>
              <a:rPr lang="en-CA" altLang="en-US" smtClean="0"/>
              <a:t>Lecture d'événements avec libusb</a:t>
            </a:r>
          </a:p>
        </p:txBody>
      </p:sp>
      <p:sp>
        <p:nvSpPr>
          <p:cNvPr id="111619" name="Content Placeholder 2"/>
          <p:cNvSpPr>
            <a:spLocks noGrp="1"/>
          </p:cNvSpPr>
          <p:nvPr>
            <p:ph idx="1"/>
          </p:nvPr>
        </p:nvSpPr>
        <p:spPr>
          <a:xfrm>
            <a:off x="0" y="765175"/>
            <a:ext cx="9144000" cy="5360988"/>
          </a:xfrm>
        </p:spPr>
        <p:txBody>
          <a:bodyPr/>
          <a:lstStyle/>
          <a:p>
            <a:r>
              <a:rPr lang="en-CA" altLang="en-US" sz="2400" smtClean="0"/>
              <a:t>Un dispositif physique USB peut définir un ou plusieurs </a:t>
            </a:r>
            <a:r>
              <a:rPr lang="en-CA" altLang="en-US" sz="2400" b="1" smtClean="0"/>
              <a:t>devices</a:t>
            </a:r>
            <a:r>
              <a:rPr lang="en-CA" altLang="en-US" sz="2400" smtClean="0"/>
              <a:t> virtuelles</a:t>
            </a:r>
          </a:p>
          <a:p>
            <a:pPr lvl="1"/>
            <a:r>
              <a:rPr lang="en-CA" altLang="en-US" sz="2000" smtClean="0"/>
              <a:t>Chaque device a un idVendor (exemple: 0x056a==1386 pour Wacom)</a:t>
            </a:r>
            <a:br>
              <a:rPr lang="en-CA" altLang="en-US" sz="2000" smtClean="0"/>
            </a:br>
            <a:r>
              <a:rPr lang="en-CA" altLang="en-US" sz="2000" smtClean="0"/>
              <a:t>et un idProduct</a:t>
            </a:r>
          </a:p>
          <a:p>
            <a:r>
              <a:rPr lang="en-CA" altLang="en-US" sz="2400" smtClean="0"/>
              <a:t>Chaque </a:t>
            </a:r>
            <a:r>
              <a:rPr lang="en-CA" altLang="en-US" sz="2400" b="1" smtClean="0"/>
              <a:t>device</a:t>
            </a:r>
            <a:r>
              <a:rPr lang="en-CA" altLang="en-US" sz="2400" smtClean="0"/>
              <a:t> a une ou plusieurs </a:t>
            </a:r>
            <a:r>
              <a:rPr lang="en-CA" altLang="en-US" sz="2400" b="1" smtClean="0"/>
              <a:t>configurations</a:t>
            </a:r>
            <a:r>
              <a:rPr lang="en-CA" altLang="en-US" sz="2400" smtClean="0"/>
              <a:t>, numérotées 1, 2, ...</a:t>
            </a:r>
          </a:p>
          <a:p>
            <a:r>
              <a:rPr lang="en-CA" altLang="en-US" sz="2400" smtClean="0"/>
              <a:t>Chaque </a:t>
            </a:r>
            <a:r>
              <a:rPr lang="en-CA" altLang="en-US" sz="2400" b="1" smtClean="0"/>
              <a:t>configuration</a:t>
            </a:r>
            <a:r>
              <a:rPr lang="en-CA" altLang="en-US" sz="2400" smtClean="0"/>
              <a:t> a une ou plusieurs </a:t>
            </a:r>
            <a:r>
              <a:rPr lang="en-CA" altLang="en-US" sz="2400" b="1" smtClean="0"/>
              <a:t>interfaces</a:t>
            </a:r>
            <a:r>
              <a:rPr lang="en-CA" altLang="en-US" sz="2400" smtClean="0"/>
              <a:t>, numérotées 0, 1, ...</a:t>
            </a:r>
          </a:p>
          <a:p>
            <a:pPr lvl="1"/>
            <a:r>
              <a:rPr lang="en-CA" altLang="en-US" sz="2000" smtClean="0"/>
              <a:t>Chaque interface a un "class" (exemple: class==3 veut dire Human Interface Device ou HID)</a:t>
            </a:r>
          </a:p>
          <a:p>
            <a:r>
              <a:rPr lang="en-CA" altLang="en-US" sz="2400" smtClean="0"/>
              <a:t>Chaque </a:t>
            </a:r>
            <a:r>
              <a:rPr lang="en-CA" altLang="en-US" sz="2400" b="1" smtClean="0"/>
              <a:t>interface</a:t>
            </a:r>
            <a:r>
              <a:rPr lang="en-CA" altLang="en-US" sz="2400" smtClean="0"/>
              <a:t> a une ou plusieurs </a:t>
            </a:r>
            <a:r>
              <a:rPr lang="en-CA" altLang="en-US" sz="2400" b="1" smtClean="0"/>
              <a:t>endpoints</a:t>
            </a:r>
            <a:r>
              <a:rPr lang="en-CA" altLang="en-US" sz="2400" smtClean="0"/>
              <a:t> </a:t>
            </a:r>
          </a:p>
          <a:p>
            <a:pPr lvl="1"/>
            <a:r>
              <a:rPr lang="en-CA" altLang="en-US" sz="2000" smtClean="0"/>
              <a:t>Chaque endpoint a un "address"</a:t>
            </a:r>
          </a:p>
          <a:p>
            <a:pPr lvl="1"/>
            <a:r>
              <a:rPr lang="en-CA" altLang="en-US" sz="2000" smtClean="0"/>
              <a:t>Peut être écrit ou lu (input, output)</a:t>
            </a:r>
          </a:p>
          <a:p>
            <a:pPr lvl="1"/>
            <a:r>
              <a:rPr lang="en-CA" altLang="en-US" sz="2000" smtClean="0"/>
              <a:t>4 types de endpoints: Control, Isochronous, Interrupt, Bulk</a:t>
            </a:r>
          </a:p>
          <a:p>
            <a:endParaRPr lang="en-CA" altLang="en-US" sz="240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0" y="0"/>
            <a:ext cx="9144000" cy="765175"/>
          </a:xfrm>
        </p:spPr>
        <p:txBody>
          <a:bodyPr/>
          <a:lstStyle/>
          <a:p>
            <a:r>
              <a:rPr lang="en-CA" altLang="en-US" sz="4000" smtClean="0"/>
              <a:t>Lecture d'événements avec libusb (2)</a:t>
            </a:r>
          </a:p>
        </p:txBody>
      </p:sp>
      <p:sp>
        <p:nvSpPr>
          <p:cNvPr id="3" name="Content Placeholder 2"/>
          <p:cNvSpPr>
            <a:spLocks noGrp="1"/>
          </p:cNvSpPr>
          <p:nvPr>
            <p:ph idx="1"/>
          </p:nvPr>
        </p:nvSpPr>
        <p:spPr>
          <a:xfrm>
            <a:off x="0" y="765175"/>
            <a:ext cx="9144000" cy="5360988"/>
          </a:xfrm>
        </p:spPr>
        <p:txBody>
          <a:bodyPr/>
          <a:lstStyle/>
          <a:p>
            <a:pPr marL="0" indent="0">
              <a:buFontTx/>
              <a:buNone/>
              <a:defRPr/>
            </a:pPr>
            <a:r>
              <a:rPr lang="en-CA" sz="2800" dirty="0" smtClean="0"/>
              <a:t>4 types de endpoints:</a:t>
            </a:r>
          </a:p>
          <a:p>
            <a:pPr>
              <a:defRPr/>
            </a:pPr>
            <a:r>
              <a:rPr lang="en-CA" sz="2800" dirty="0" smtClean="0"/>
              <a:t>Control</a:t>
            </a:r>
          </a:p>
          <a:p>
            <a:pPr>
              <a:defRPr/>
            </a:pPr>
            <a:r>
              <a:rPr lang="en-CA" sz="2800" dirty="0" smtClean="0"/>
              <a:t>Isochronous</a:t>
            </a:r>
          </a:p>
          <a:p>
            <a:pPr lvl="1">
              <a:defRPr/>
            </a:pPr>
            <a:r>
              <a:rPr lang="en-CA" sz="2400" dirty="0" err="1" smtClean="0"/>
              <a:t>Bande</a:t>
            </a:r>
            <a:r>
              <a:rPr lang="en-CA" sz="2400" dirty="0" smtClean="0"/>
              <a:t> </a:t>
            </a:r>
            <a:r>
              <a:rPr lang="en-CA" sz="2400" dirty="0" err="1" smtClean="0"/>
              <a:t>passante</a:t>
            </a:r>
            <a:r>
              <a:rPr lang="en-CA" sz="2400" dirty="0" smtClean="0"/>
              <a:t> fixe et </a:t>
            </a:r>
            <a:r>
              <a:rPr lang="en-CA" sz="2400" dirty="0" err="1" smtClean="0"/>
              <a:t>garantie</a:t>
            </a:r>
            <a:r>
              <a:rPr lang="en-CA" sz="2400" dirty="0" smtClean="0"/>
              <a:t>; </a:t>
            </a:r>
            <a:r>
              <a:rPr lang="en-CA" sz="2400" dirty="0" err="1" smtClean="0"/>
              <a:t>peut</a:t>
            </a:r>
            <a:r>
              <a:rPr lang="en-CA" sz="2400" dirty="0" smtClean="0"/>
              <a:t> </a:t>
            </a:r>
            <a:r>
              <a:rPr lang="en-CA" sz="2400" dirty="0" err="1" smtClean="0"/>
              <a:t>avoir</a:t>
            </a:r>
            <a:r>
              <a:rPr lang="en-CA" sz="2400" dirty="0" smtClean="0"/>
              <a:t> des </a:t>
            </a:r>
            <a:r>
              <a:rPr lang="en-CA" sz="2400" dirty="0" err="1" smtClean="0"/>
              <a:t>erreurs</a:t>
            </a:r>
            <a:endParaRPr lang="en-CA" sz="2400" dirty="0" smtClean="0"/>
          </a:p>
          <a:p>
            <a:pPr lvl="1">
              <a:defRPr/>
            </a:pPr>
            <a:r>
              <a:rPr lang="en-CA" sz="2400" dirty="0" err="1"/>
              <a:t>E</a:t>
            </a:r>
            <a:r>
              <a:rPr lang="en-CA" sz="2400" dirty="0" err="1" smtClean="0"/>
              <a:t>xemples</a:t>
            </a:r>
            <a:r>
              <a:rPr lang="en-CA" sz="2400" dirty="0" smtClean="0"/>
              <a:t>: webcam </a:t>
            </a:r>
            <a:r>
              <a:rPr lang="en-CA" sz="2400" dirty="0" err="1" smtClean="0"/>
              <a:t>ou</a:t>
            </a:r>
            <a:r>
              <a:rPr lang="en-CA" sz="2400" dirty="0" smtClean="0"/>
              <a:t> microphone</a:t>
            </a:r>
          </a:p>
          <a:p>
            <a:pPr>
              <a:defRPr/>
            </a:pPr>
            <a:r>
              <a:rPr lang="en-CA" sz="2800" dirty="0" smtClean="0"/>
              <a:t>Interrupt</a:t>
            </a:r>
          </a:p>
          <a:p>
            <a:pPr lvl="1">
              <a:defRPr/>
            </a:pPr>
            <a:r>
              <a:rPr lang="en-CA" sz="2400" dirty="0" err="1" smtClean="0"/>
              <a:t>Bande</a:t>
            </a:r>
            <a:r>
              <a:rPr lang="en-CA" sz="2400" dirty="0" smtClean="0"/>
              <a:t> </a:t>
            </a:r>
            <a:r>
              <a:rPr lang="en-CA" sz="2400" dirty="0" err="1" smtClean="0"/>
              <a:t>passante</a:t>
            </a:r>
            <a:r>
              <a:rPr lang="en-CA" sz="2400" dirty="0" smtClean="0"/>
              <a:t> </a:t>
            </a:r>
            <a:r>
              <a:rPr lang="en-CA" sz="2400" dirty="0" err="1" smtClean="0"/>
              <a:t>faible</a:t>
            </a:r>
            <a:r>
              <a:rPr lang="en-CA" sz="2400" dirty="0"/>
              <a:t>,</a:t>
            </a:r>
            <a:r>
              <a:rPr lang="en-CA" sz="2400" dirty="0" smtClean="0"/>
              <a:t> sans </a:t>
            </a:r>
            <a:r>
              <a:rPr lang="en-CA" sz="2400" dirty="0" err="1" smtClean="0"/>
              <a:t>erreurs</a:t>
            </a:r>
            <a:endParaRPr lang="en-CA" sz="2400" dirty="0" smtClean="0"/>
          </a:p>
          <a:p>
            <a:pPr lvl="1">
              <a:defRPr/>
            </a:pPr>
            <a:r>
              <a:rPr lang="en-CA" sz="2400" dirty="0" err="1" smtClean="0"/>
              <a:t>Exemples</a:t>
            </a:r>
            <a:r>
              <a:rPr lang="en-CA" sz="2400" dirty="0" smtClean="0"/>
              <a:t>: clavier, </a:t>
            </a:r>
            <a:r>
              <a:rPr lang="en-CA" sz="2400" dirty="0" err="1" smtClean="0"/>
              <a:t>souris</a:t>
            </a:r>
            <a:endParaRPr lang="en-CA" sz="2400" dirty="0" smtClean="0"/>
          </a:p>
          <a:p>
            <a:pPr>
              <a:defRPr/>
            </a:pPr>
            <a:r>
              <a:rPr lang="en-CA" sz="2800" dirty="0" smtClean="0"/>
              <a:t>Bulk</a:t>
            </a:r>
          </a:p>
          <a:p>
            <a:pPr lvl="1">
              <a:defRPr/>
            </a:pPr>
            <a:r>
              <a:rPr lang="en-CA" sz="2400" dirty="0" smtClean="0"/>
              <a:t>Volume </a:t>
            </a:r>
            <a:r>
              <a:rPr lang="en-CA" sz="2400" dirty="0" err="1" smtClean="0"/>
              <a:t>élevé</a:t>
            </a:r>
            <a:r>
              <a:rPr lang="en-CA" sz="2400" dirty="0" smtClean="0"/>
              <a:t> de </a:t>
            </a:r>
            <a:r>
              <a:rPr lang="en-CA" sz="2400" dirty="0" err="1" smtClean="0"/>
              <a:t>données</a:t>
            </a:r>
            <a:r>
              <a:rPr lang="en-CA" sz="2400" dirty="0" smtClean="0"/>
              <a:t>, sans </a:t>
            </a:r>
            <a:r>
              <a:rPr lang="en-CA" sz="2400" dirty="0" err="1" smtClean="0"/>
              <a:t>erreurs</a:t>
            </a:r>
            <a:endParaRPr lang="en-CA" sz="2400" dirty="0" smtClean="0"/>
          </a:p>
          <a:p>
            <a:pPr lvl="1">
              <a:defRPr/>
            </a:pPr>
            <a:r>
              <a:rPr lang="en-CA" sz="2400" dirty="0" err="1" smtClean="0"/>
              <a:t>Exemples</a:t>
            </a:r>
            <a:r>
              <a:rPr lang="en-CA" sz="2400" dirty="0" smtClean="0"/>
              <a:t>: </a:t>
            </a:r>
            <a:r>
              <a:rPr lang="en-CA" sz="2400" dirty="0" err="1" smtClean="0"/>
              <a:t>disque</a:t>
            </a:r>
            <a:r>
              <a:rPr lang="en-CA" sz="2400" dirty="0" smtClean="0"/>
              <a:t> </a:t>
            </a:r>
            <a:r>
              <a:rPr lang="en-CA" sz="2400" dirty="0" err="1" smtClean="0"/>
              <a:t>dur</a:t>
            </a:r>
            <a:r>
              <a:rPr lang="en-CA" sz="2400" dirty="0" smtClean="0"/>
              <a:t> </a:t>
            </a:r>
            <a:r>
              <a:rPr lang="en-CA" sz="2400" dirty="0" err="1" smtClean="0"/>
              <a:t>externe</a:t>
            </a:r>
            <a:r>
              <a:rPr lang="en-CA" sz="2400" dirty="0" smtClean="0"/>
              <a:t> </a:t>
            </a:r>
            <a:r>
              <a:rPr lang="en-CA" sz="2400" dirty="0" err="1" smtClean="0"/>
              <a:t>ou</a:t>
            </a:r>
            <a:r>
              <a:rPr lang="en-CA" sz="2400" dirty="0" smtClean="0"/>
              <a:t> </a:t>
            </a:r>
            <a:r>
              <a:rPr lang="en-CA" sz="2400" dirty="0" err="1" smtClean="0"/>
              <a:t>clé</a:t>
            </a:r>
            <a:r>
              <a:rPr lang="en-CA" sz="2400" dirty="0" smtClean="0"/>
              <a:t> USB</a:t>
            </a:r>
          </a:p>
          <a:p>
            <a:pPr>
              <a:defRPr/>
            </a:pPr>
            <a:endParaRPr lang="en-CA"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0" y="0"/>
            <a:ext cx="9144000" cy="765175"/>
          </a:xfrm>
        </p:spPr>
        <p:txBody>
          <a:bodyPr/>
          <a:lstStyle/>
          <a:p>
            <a:r>
              <a:rPr lang="en-CA" altLang="en-US" sz="4000" smtClean="0"/>
              <a:t>Lecture d'événements avec libusb (3)</a:t>
            </a:r>
          </a:p>
        </p:txBody>
      </p:sp>
      <p:sp>
        <p:nvSpPr>
          <p:cNvPr id="3" name="Content Placeholder 2"/>
          <p:cNvSpPr>
            <a:spLocks noGrp="1"/>
          </p:cNvSpPr>
          <p:nvPr>
            <p:ph idx="1"/>
          </p:nvPr>
        </p:nvSpPr>
        <p:spPr>
          <a:xfrm>
            <a:off x="0" y="765175"/>
            <a:ext cx="9144000" cy="5360988"/>
          </a:xfrm>
        </p:spPr>
        <p:txBody>
          <a:bodyPr/>
          <a:lstStyle/>
          <a:p>
            <a:pPr marL="0" indent="0">
              <a:buFontTx/>
              <a:buNone/>
              <a:defRPr/>
            </a:pPr>
            <a:r>
              <a:rPr lang="en-CA" sz="2800" dirty="0" smtClean="0"/>
              <a:t>Comment faire le "reverse engineering" </a:t>
            </a:r>
            <a:r>
              <a:rPr lang="en-CA" sz="2800" dirty="0"/>
              <a:t>pour arriver </a:t>
            </a:r>
            <a:r>
              <a:rPr lang="en-CA" sz="2800" dirty="0" smtClean="0"/>
              <a:t>à lire les </a:t>
            </a:r>
            <a:r>
              <a:rPr lang="en-CA" sz="2800" dirty="0" err="1" smtClean="0"/>
              <a:t>événements</a:t>
            </a:r>
            <a:r>
              <a:rPr lang="en-CA" sz="2800" dirty="0" smtClean="0"/>
              <a:t> d'un Wacom Cintiq sur Linux, sans </a:t>
            </a:r>
            <a:r>
              <a:rPr lang="en-CA" sz="2800" dirty="0" err="1" smtClean="0"/>
              <a:t>pilote</a:t>
            </a:r>
            <a:r>
              <a:rPr lang="en-CA" sz="2800" dirty="0" smtClean="0"/>
              <a:t>?</a:t>
            </a:r>
          </a:p>
          <a:p>
            <a:pPr>
              <a:defRPr/>
            </a:pPr>
            <a:r>
              <a:rPr lang="en-CA" sz="2400" dirty="0" err="1" smtClean="0"/>
              <a:t>Utiliser</a:t>
            </a:r>
            <a:r>
              <a:rPr lang="en-CA" sz="2400" dirty="0" smtClean="0"/>
              <a:t> des </a:t>
            </a:r>
            <a:r>
              <a:rPr lang="en-CA" sz="2400" dirty="0" err="1" smtClean="0"/>
              <a:t>commandes</a:t>
            </a:r>
            <a:r>
              <a:rPr lang="en-CA" sz="2400" dirty="0" smtClean="0"/>
              <a:t> </a:t>
            </a:r>
            <a:r>
              <a:rPr lang="en-CA" sz="2400" dirty="0" err="1" smtClean="0"/>
              <a:t>diagnostiques</a:t>
            </a:r>
            <a:r>
              <a:rPr lang="en-CA" sz="2400" dirty="0" smtClean="0"/>
              <a:t> du OS (</a:t>
            </a:r>
            <a:r>
              <a:rPr lang="en-CA" sz="2400" dirty="0" err="1" smtClean="0"/>
              <a:t>exemples</a:t>
            </a:r>
            <a:r>
              <a:rPr lang="en-CA" sz="2400" dirty="0" smtClean="0"/>
              <a:t>: "</a:t>
            </a:r>
            <a:r>
              <a:rPr lang="en-CA" sz="2400" dirty="0" err="1" smtClean="0"/>
              <a:t>lsusb</a:t>
            </a:r>
            <a:r>
              <a:rPr lang="en-CA" sz="2400" dirty="0" smtClean="0"/>
              <a:t> -t", "</a:t>
            </a:r>
            <a:r>
              <a:rPr lang="en-CA" sz="2400" dirty="0" err="1" smtClean="0"/>
              <a:t>lsusb</a:t>
            </a:r>
            <a:r>
              <a:rPr lang="en-CA" sz="2400" dirty="0" smtClean="0"/>
              <a:t> -v", "cat /sys/kernel/debug/</a:t>
            </a:r>
            <a:r>
              <a:rPr lang="en-CA" sz="2400" dirty="0" err="1" smtClean="0"/>
              <a:t>usb</a:t>
            </a:r>
            <a:r>
              <a:rPr lang="en-CA" sz="2400" dirty="0" smtClean="0"/>
              <a:t>/devices") pour </a:t>
            </a:r>
            <a:r>
              <a:rPr lang="en-CA" sz="2400" dirty="0" err="1" smtClean="0"/>
              <a:t>énumérer</a:t>
            </a:r>
            <a:r>
              <a:rPr lang="en-CA" sz="2400" dirty="0" smtClean="0"/>
              <a:t> les devices, les endpoints, et </a:t>
            </a:r>
            <a:r>
              <a:rPr lang="en-CA" sz="2400" dirty="0" err="1" smtClean="0"/>
              <a:t>leurs</a:t>
            </a:r>
            <a:r>
              <a:rPr lang="en-CA" sz="2400" dirty="0" smtClean="0"/>
              <a:t> </a:t>
            </a:r>
            <a:r>
              <a:rPr lang="en-CA" sz="2400" dirty="0" err="1" smtClean="0"/>
              <a:t>propriétés</a:t>
            </a:r>
            <a:endParaRPr lang="en-CA" sz="2400" dirty="0" smtClean="0"/>
          </a:p>
          <a:p>
            <a:pPr>
              <a:defRPr/>
            </a:pPr>
            <a:r>
              <a:rPr lang="en-CA" sz="2400" dirty="0" err="1" smtClean="0"/>
              <a:t>Écrire</a:t>
            </a:r>
            <a:r>
              <a:rPr lang="en-CA" sz="2400" dirty="0" smtClean="0"/>
              <a:t> du code libusb pour lire les octets des endpoints et les </a:t>
            </a:r>
            <a:r>
              <a:rPr lang="en-CA" sz="2400" dirty="0" err="1" smtClean="0"/>
              <a:t>imprimer</a:t>
            </a:r>
            <a:r>
              <a:rPr lang="en-CA" sz="2400" dirty="0" smtClean="0"/>
              <a:t> sur un console </a:t>
            </a:r>
            <a:r>
              <a:rPr lang="en-CA" sz="2400" dirty="0" err="1" smtClean="0"/>
              <a:t>en</a:t>
            </a:r>
            <a:r>
              <a:rPr lang="en-CA" sz="2400" dirty="0" smtClean="0"/>
              <a:t> temps </a:t>
            </a:r>
            <a:r>
              <a:rPr lang="en-CA" sz="2400" dirty="0" err="1" smtClean="0"/>
              <a:t>réel</a:t>
            </a:r>
            <a:r>
              <a:rPr lang="en-CA" sz="2400" dirty="0" smtClean="0"/>
              <a:t>; faire </a:t>
            </a:r>
            <a:r>
              <a:rPr lang="en-CA" sz="2400" dirty="0" err="1" smtClean="0"/>
              <a:t>générer</a:t>
            </a:r>
            <a:r>
              <a:rPr lang="en-CA" sz="2400" dirty="0" smtClean="0"/>
              <a:t> des </a:t>
            </a:r>
            <a:r>
              <a:rPr lang="en-CA" sz="2400" dirty="0" err="1" smtClean="0"/>
              <a:t>événements</a:t>
            </a:r>
            <a:r>
              <a:rPr lang="en-CA" sz="2400" dirty="0" smtClean="0"/>
              <a:t> de toucher </a:t>
            </a:r>
            <a:r>
              <a:rPr lang="en-CA" sz="2400" dirty="0" err="1" smtClean="0"/>
              <a:t>ou</a:t>
            </a:r>
            <a:r>
              <a:rPr lang="en-CA" sz="2400" dirty="0" smtClean="0"/>
              <a:t> de stylet et </a:t>
            </a:r>
            <a:r>
              <a:rPr lang="en-CA" sz="2400" dirty="0" err="1" smtClean="0"/>
              <a:t>étudier</a:t>
            </a:r>
            <a:r>
              <a:rPr lang="en-CA" sz="2400" dirty="0" smtClean="0"/>
              <a:t> les octets qui </a:t>
            </a:r>
            <a:r>
              <a:rPr lang="en-CA" sz="2400" dirty="0" err="1" smtClean="0"/>
              <a:t>sortent</a:t>
            </a:r>
            <a:r>
              <a:rPr lang="en-CA" sz="2400" dirty="0" smtClean="0"/>
              <a:t>; </a:t>
            </a:r>
            <a:r>
              <a:rPr lang="en-CA" sz="2400" dirty="0" err="1" smtClean="0"/>
              <a:t>deviner</a:t>
            </a:r>
            <a:r>
              <a:rPr lang="en-CA" sz="2400" dirty="0" smtClean="0"/>
              <a:t> </a:t>
            </a:r>
            <a:r>
              <a:rPr lang="en-CA" sz="2400" dirty="0" err="1" smtClean="0"/>
              <a:t>quels</a:t>
            </a:r>
            <a:r>
              <a:rPr lang="en-CA" sz="2400" dirty="0" smtClean="0"/>
              <a:t> octets </a:t>
            </a:r>
            <a:r>
              <a:rPr lang="en-CA" sz="2400" dirty="0" err="1" smtClean="0"/>
              <a:t>veulent</a:t>
            </a:r>
            <a:r>
              <a:rPr lang="en-CA" sz="2400" dirty="0" smtClean="0"/>
              <a:t> dire quoi (</a:t>
            </a:r>
            <a:r>
              <a:rPr lang="en-CA" sz="2400" dirty="0" err="1" smtClean="0"/>
              <a:t>coordonnées</a:t>
            </a:r>
            <a:r>
              <a:rPr lang="en-CA" sz="2400" dirty="0" smtClean="0"/>
              <a:t>, </a:t>
            </a:r>
            <a:r>
              <a:rPr lang="en-CA" sz="2400" dirty="0" err="1" smtClean="0"/>
              <a:t>pression</a:t>
            </a:r>
            <a:r>
              <a:rPr lang="en-CA" sz="2400" dirty="0" smtClean="0"/>
              <a:t>, </a:t>
            </a:r>
            <a:r>
              <a:rPr lang="en-CA" sz="2400" dirty="0" err="1" smtClean="0"/>
              <a:t>identifiant</a:t>
            </a:r>
            <a:r>
              <a:rPr lang="en-CA" sz="2400" dirty="0" smtClean="0"/>
              <a:t> du </a:t>
            </a:r>
            <a:r>
              <a:rPr lang="en-CA" sz="2400" dirty="0" err="1" smtClean="0"/>
              <a:t>doigt</a:t>
            </a:r>
            <a:r>
              <a:rPr lang="en-CA" sz="2400" dirty="0" smtClean="0"/>
              <a:t>, etc.)</a:t>
            </a:r>
          </a:p>
          <a:p>
            <a:pPr>
              <a:defRPr/>
            </a:pPr>
            <a:r>
              <a:rPr lang="en-CA" sz="2400" dirty="0" err="1"/>
              <a:t>Voir</a:t>
            </a:r>
            <a:r>
              <a:rPr lang="en-CA" sz="2400" dirty="0"/>
              <a:t> </a:t>
            </a:r>
            <a:r>
              <a:rPr lang="en-CA" sz="2400" dirty="0">
                <a:hlinkClick r:id="rId2"/>
              </a:rPr>
              <a:t>http://www.michaelmcguffin.com/code/cintiq</a:t>
            </a:r>
            <a:r>
              <a:rPr lang="en-CA" sz="2400" dirty="0"/>
              <a:t> pour les </a:t>
            </a:r>
            <a:r>
              <a:rPr lang="en-CA" sz="2400" dirty="0" err="1"/>
              <a:t>détails</a:t>
            </a:r>
            <a:r>
              <a:rPr lang="en-CA" sz="2400" dirty="0"/>
              <a:t> et pour des </a:t>
            </a:r>
            <a:r>
              <a:rPr lang="en-CA" sz="2400" dirty="0" err="1"/>
              <a:t>échantillons</a:t>
            </a:r>
            <a:r>
              <a:rPr lang="en-CA" sz="2400" dirty="0"/>
              <a:t> de code C et Java</a:t>
            </a:r>
          </a:p>
          <a:p>
            <a:pPr>
              <a:defRPr/>
            </a:pPr>
            <a:endParaRPr lang="en-CA"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0" y="0"/>
            <a:ext cx="9144000" cy="549275"/>
          </a:xfrm>
        </p:spPr>
        <p:txBody>
          <a:bodyPr/>
          <a:lstStyle/>
          <a:p>
            <a:r>
              <a:rPr lang="en-CA" altLang="en-US" sz="3200" smtClean="0"/>
              <a:t>Lecture des événements multitactiles</a:t>
            </a:r>
          </a:p>
        </p:txBody>
      </p:sp>
      <p:graphicFrame>
        <p:nvGraphicFramePr>
          <p:cNvPr id="4" name="Table 3"/>
          <p:cNvGraphicFramePr>
            <a:graphicFrameLocks noGrp="1"/>
          </p:cNvGraphicFramePr>
          <p:nvPr/>
        </p:nvGraphicFramePr>
        <p:xfrm>
          <a:off x="71438" y="549275"/>
          <a:ext cx="9001125" cy="6197600"/>
        </p:xfrm>
        <a:graphic>
          <a:graphicData uri="http://schemas.openxmlformats.org/drawingml/2006/table">
            <a:tbl>
              <a:tblPr firstRow="1" bandRow="1">
                <a:tableStyleId>{5C22544A-7EE6-4342-B048-85BDC9FD1C3A}</a:tableStyleId>
              </a:tblPr>
              <a:tblGrid>
                <a:gridCol w="1044130">
                  <a:extLst>
                    <a:ext uri="{9D8B030D-6E8A-4147-A177-3AD203B41FA5}">
                      <a16:colId xmlns:a16="http://schemas.microsoft.com/office/drawing/2014/main" val="20000"/>
                    </a:ext>
                  </a:extLst>
                </a:gridCol>
                <a:gridCol w="2448306">
                  <a:extLst>
                    <a:ext uri="{9D8B030D-6E8A-4147-A177-3AD203B41FA5}">
                      <a16:colId xmlns:a16="http://schemas.microsoft.com/office/drawing/2014/main" val="20001"/>
                    </a:ext>
                  </a:extLst>
                </a:gridCol>
                <a:gridCol w="864108">
                  <a:extLst>
                    <a:ext uri="{9D8B030D-6E8A-4147-A177-3AD203B41FA5}">
                      <a16:colId xmlns:a16="http://schemas.microsoft.com/office/drawing/2014/main" val="20002"/>
                    </a:ext>
                  </a:extLst>
                </a:gridCol>
                <a:gridCol w="1152144">
                  <a:extLst>
                    <a:ext uri="{9D8B030D-6E8A-4147-A177-3AD203B41FA5}">
                      <a16:colId xmlns:a16="http://schemas.microsoft.com/office/drawing/2014/main" val="20003"/>
                    </a:ext>
                  </a:extLst>
                </a:gridCol>
                <a:gridCol w="3492436">
                  <a:extLst>
                    <a:ext uri="{9D8B030D-6E8A-4147-A177-3AD203B41FA5}">
                      <a16:colId xmlns:a16="http://schemas.microsoft.com/office/drawing/2014/main" val="20004"/>
                    </a:ext>
                  </a:extLst>
                </a:gridCol>
              </a:tblGrid>
              <a:tr h="370840">
                <a:tc>
                  <a:txBody>
                    <a:bodyPr/>
                    <a:lstStyle/>
                    <a:p>
                      <a:endParaRPr lang="en-CA" sz="1200" b="0" dirty="0">
                        <a:solidFill>
                          <a:schemeClr val="tx1"/>
                        </a:solidFill>
                      </a:endParaRPr>
                    </a:p>
                  </a:txBody>
                  <a:tcPr marL="91441" marR="9144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err="1" smtClean="0">
                          <a:solidFill>
                            <a:schemeClr val="tx1"/>
                          </a:solidFill>
                        </a:rPr>
                        <a:t>Librairie</a:t>
                      </a:r>
                      <a:r>
                        <a:rPr lang="en-CA" sz="1200" b="1" dirty="0" smtClean="0">
                          <a:solidFill>
                            <a:schemeClr val="tx1"/>
                          </a:solidFill>
                        </a:rPr>
                        <a:t> </a:t>
                      </a:r>
                      <a:r>
                        <a:rPr lang="en-CA" sz="1200" b="1" dirty="0" err="1" smtClean="0">
                          <a:solidFill>
                            <a:schemeClr val="tx1"/>
                          </a:solidFill>
                        </a:rPr>
                        <a:t>ou</a:t>
                      </a:r>
                      <a:r>
                        <a:rPr lang="en-CA" sz="1200" b="1" dirty="0" smtClean="0">
                          <a:solidFill>
                            <a:schemeClr val="tx1"/>
                          </a:solidFill>
                        </a:rPr>
                        <a:t> API</a:t>
                      </a:r>
                      <a:endParaRPr lang="en-CA" sz="1200" b="1"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err="1" smtClean="0">
                          <a:solidFill>
                            <a:schemeClr val="tx1"/>
                          </a:solidFill>
                        </a:rPr>
                        <a:t>Langage</a:t>
                      </a:r>
                      <a:endParaRPr lang="en-CA" sz="1200" b="1"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err="1" smtClean="0">
                          <a:solidFill>
                            <a:schemeClr val="tx1"/>
                          </a:solidFill>
                        </a:rPr>
                        <a:t>Plateforme</a:t>
                      </a:r>
                      <a:endParaRPr lang="en-CA" sz="1200" b="1"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err="1" smtClean="0">
                          <a:solidFill>
                            <a:schemeClr val="tx1"/>
                          </a:solidFill>
                        </a:rPr>
                        <a:t>Remarques</a:t>
                      </a:r>
                      <a:endParaRPr lang="en-CA" sz="1200" b="1"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rowSpan="3">
                  <a:txBody>
                    <a:bodyPr/>
                    <a:lstStyle/>
                    <a:p>
                      <a:pPr algn="ctr"/>
                      <a:r>
                        <a:rPr lang="en-CA" sz="1200" b="1" dirty="0" smtClean="0">
                          <a:solidFill>
                            <a:schemeClr val="tx1"/>
                          </a:solidFill>
                        </a:rPr>
                        <a:t>APIs </a:t>
                      </a:r>
                      <a:r>
                        <a:rPr lang="en-CA" sz="1200" b="1" dirty="0" err="1" smtClean="0">
                          <a:solidFill>
                            <a:schemeClr val="tx1"/>
                          </a:solidFill>
                        </a:rPr>
                        <a:t>natifs</a:t>
                      </a:r>
                      <a:endParaRPr lang="en-CA" sz="1200" b="1"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MS Windows API (WM_TOUCH)</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C++ /</a:t>
                      </a:r>
                      <a:r>
                        <a:rPr lang="en-CA" sz="1200" b="0" baseline="0" dirty="0" smtClean="0">
                          <a:solidFill>
                            <a:schemeClr val="tx1"/>
                          </a:solidFill>
                        </a:rPr>
                        <a:t> </a:t>
                      </a:r>
                      <a:r>
                        <a:rPr lang="en-CA" sz="1200" b="0" dirty="0" smtClean="0">
                          <a:solidFill>
                            <a:schemeClr val="tx1"/>
                          </a:solidFill>
                        </a:rPr>
                        <a:t>C#</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MS Windows</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CA" sz="1200" b="0" dirty="0">
                        <a:solidFill>
                          <a:schemeClr val="tx1"/>
                        </a:solidFill>
                      </a:endParaRP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vMerge="1">
                  <a:txBody>
                    <a:bodyPr/>
                    <a:lstStyle/>
                    <a:p>
                      <a:endParaRPr lang="en-CA"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li</a:t>
                      </a:r>
                      <a:r>
                        <a:rPr lang="en-CA" sz="1200" b="0" baseline="0" dirty="0" smtClean="0">
                          <a:solidFill>
                            <a:schemeClr val="tx1"/>
                          </a:solidFill>
                        </a:rPr>
                        <a:t>busb</a:t>
                      </a:r>
                    </a:p>
                    <a:p>
                      <a:pPr algn="ctr"/>
                      <a:r>
                        <a:rPr lang="en-CA" sz="1200" b="0" baseline="0" dirty="0" smtClean="0">
                          <a:solidFill>
                            <a:schemeClr val="tx1"/>
                          </a:solidFill>
                        </a:rPr>
                        <a:t>(version Java: </a:t>
                      </a:r>
                      <a:r>
                        <a:rPr lang="en-CA" sz="1200" b="0" baseline="0" dirty="0" smtClean="0">
                          <a:solidFill>
                            <a:schemeClr val="tx1"/>
                          </a:solidFill>
                          <a:hlinkClick r:id="rId2"/>
                        </a:rPr>
                        <a:t>http://usb4java.org/</a:t>
                      </a:r>
                      <a:r>
                        <a:rPr lang="en-CA" sz="1200" b="0" baseline="0" dirty="0" smtClean="0">
                          <a:solidFill>
                            <a:schemeClr val="tx1"/>
                          </a:solidFill>
                        </a:rPr>
                        <a:t> )</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err="1" smtClean="0">
                          <a:solidFill>
                            <a:schemeClr val="tx1"/>
                          </a:solidFill>
                        </a:rPr>
                        <a:t>plusieurs</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err="1" smtClean="0">
                          <a:solidFill>
                            <a:schemeClr val="tx1"/>
                          </a:solidFill>
                        </a:rPr>
                        <a:t>plusieurs</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CA" sz="1200" b="0" dirty="0" smtClean="0">
                          <a:solidFill>
                            <a:schemeClr val="tx1"/>
                          </a:solidFill>
                        </a:rPr>
                        <a:t>Lecture </a:t>
                      </a:r>
                      <a:r>
                        <a:rPr lang="en-CA" sz="1200" b="0" dirty="0" err="1" smtClean="0">
                          <a:solidFill>
                            <a:schemeClr val="tx1"/>
                          </a:solidFill>
                        </a:rPr>
                        <a:t>directe</a:t>
                      </a:r>
                      <a:r>
                        <a:rPr lang="en-CA" sz="1200" b="0" dirty="0" smtClean="0">
                          <a:solidFill>
                            <a:schemeClr val="tx1"/>
                          </a:solidFill>
                        </a:rPr>
                        <a:t> du port USB sans </a:t>
                      </a:r>
                      <a:r>
                        <a:rPr lang="en-CA" sz="1200" b="0" dirty="0" err="1" smtClean="0">
                          <a:solidFill>
                            <a:schemeClr val="tx1"/>
                          </a:solidFill>
                        </a:rPr>
                        <a:t>pilote</a:t>
                      </a:r>
                      <a:endParaRPr lang="en-CA" sz="1200" b="0" dirty="0" smtClean="0">
                        <a:solidFill>
                          <a:schemeClr val="tx1"/>
                        </a:solidFill>
                      </a:endParaRPr>
                    </a:p>
                    <a:p>
                      <a:pPr marL="285750" indent="-285750">
                        <a:buFont typeface="Arial" panose="020B0604020202020204" pitchFamily="34" charset="0"/>
                        <a:buChar char="•"/>
                      </a:pPr>
                      <a:r>
                        <a:rPr lang="en-CA" sz="1200" b="0" dirty="0" err="1" smtClean="0">
                          <a:solidFill>
                            <a:schemeClr val="tx1"/>
                          </a:solidFill>
                        </a:rPr>
                        <a:t>Nécessite</a:t>
                      </a:r>
                      <a:r>
                        <a:rPr lang="en-CA" sz="1200" b="0" dirty="0" smtClean="0">
                          <a:solidFill>
                            <a:schemeClr val="tx1"/>
                          </a:solidFill>
                        </a:rPr>
                        <a:t> de faire du "reverse engineering"</a:t>
                      </a:r>
                    </a:p>
                    <a:p>
                      <a:pPr marL="285750" indent="-285750">
                        <a:buFont typeface="Arial" panose="020B0604020202020204" pitchFamily="34" charset="0"/>
                        <a:buChar char="•"/>
                      </a:pPr>
                      <a:r>
                        <a:rPr lang="en-CA" sz="1200" b="0" dirty="0" err="1" smtClean="0">
                          <a:solidFill>
                            <a:schemeClr val="tx1"/>
                          </a:solidFill>
                        </a:rPr>
                        <a:t>M'a</a:t>
                      </a:r>
                      <a:r>
                        <a:rPr lang="en-CA" sz="1200" b="0" baseline="0" dirty="0" smtClean="0">
                          <a:solidFill>
                            <a:schemeClr val="tx1"/>
                          </a:solidFill>
                        </a:rPr>
                        <a:t> </a:t>
                      </a:r>
                      <a:r>
                        <a:rPr lang="en-CA" sz="1200" b="0" baseline="0" dirty="0" err="1" smtClean="0">
                          <a:solidFill>
                            <a:schemeClr val="tx1"/>
                          </a:solidFill>
                        </a:rPr>
                        <a:t>permis</a:t>
                      </a:r>
                      <a:r>
                        <a:rPr lang="en-CA" sz="1200" b="0" baseline="0" dirty="0" smtClean="0">
                          <a:solidFill>
                            <a:schemeClr val="tx1"/>
                          </a:solidFill>
                        </a:rPr>
                        <a:t> de lire les </a:t>
                      </a:r>
                      <a:r>
                        <a:rPr lang="en-CA" sz="1200" b="0" baseline="0" dirty="0" err="1" smtClean="0">
                          <a:solidFill>
                            <a:schemeClr val="tx1"/>
                          </a:solidFill>
                        </a:rPr>
                        <a:t>événements</a:t>
                      </a:r>
                      <a:r>
                        <a:rPr lang="en-CA" sz="1200" b="0" baseline="0" dirty="0" smtClean="0">
                          <a:solidFill>
                            <a:schemeClr val="tx1"/>
                          </a:solidFill>
                        </a:rPr>
                        <a:t> d'un Wacom Cintiq touch sur Linux et sur MS Windows</a:t>
                      </a:r>
                    </a:p>
                    <a:p>
                      <a:pPr marL="285750" indent="-285750">
                        <a:buFont typeface="Arial" panose="020B0604020202020204" pitchFamily="34" charset="0"/>
                        <a:buChar char="•"/>
                      </a:pPr>
                      <a:r>
                        <a:rPr lang="en-CA" sz="1200" b="0" baseline="0" dirty="0" err="1" smtClean="0">
                          <a:solidFill>
                            <a:schemeClr val="tx1"/>
                          </a:solidFill>
                        </a:rPr>
                        <a:t>Limité</a:t>
                      </a:r>
                      <a:r>
                        <a:rPr lang="en-CA" sz="1200" b="0" baseline="0" dirty="0" smtClean="0">
                          <a:solidFill>
                            <a:schemeClr val="tx1"/>
                          </a:solidFill>
                        </a:rPr>
                        <a:t> à un </a:t>
                      </a:r>
                      <a:r>
                        <a:rPr lang="en-CA" sz="1200" b="0" baseline="0" dirty="0" err="1" smtClean="0">
                          <a:solidFill>
                            <a:schemeClr val="tx1"/>
                          </a:solidFill>
                        </a:rPr>
                        <a:t>dispositif</a:t>
                      </a:r>
                      <a:r>
                        <a:rPr lang="en-CA" sz="1200" b="0" baseline="0" dirty="0" smtClean="0">
                          <a:solidFill>
                            <a:schemeClr val="tx1"/>
                          </a:solidFill>
                        </a:rPr>
                        <a:t> et </a:t>
                      </a:r>
                      <a:r>
                        <a:rPr lang="en-CA" sz="1200" b="0" baseline="0" dirty="0" err="1" smtClean="0">
                          <a:solidFill>
                            <a:schemeClr val="tx1"/>
                          </a:solidFill>
                        </a:rPr>
                        <a:t>une</a:t>
                      </a:r>
                      <a:r>
                        <a:rPr lang="en-CA" sz="1200" b="0" baseline="0" smtClean="0">
                          <a:solidFill>
                            <a:schemeClr val="tx1"/>
                          </a:solidFill>
                        </a:rPr>
                        <a:t> application</a:t>
                      </a:r>
                      <a:endParaRPr lang="en-CA" sz="1200" b="0" dirty="0">
                        <a:solidFill>
                          <a:schemeClr val="tx1"/>
                        </a:solidFill>
                      </a:endParaRP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CA"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Android API</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Java</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Android</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CA" sz="1200" b="0" dirty="0" err="1" smtClean="0">
                          <a:solidFill>
                            <a:schemeClr val="tx1"/>
                          </a:solidFill>
                        </a:rPr>
                        <a:t>Peut</a:t>
                      </a:r>
                      <a:r>
                        <a:rPr lang="en-CA" sz="1200" b="0" baseline="0" dirty="0" smtClean="0">
                          <a:solidFill>
                            <a:schemeClr val="tx1"/>
                          </a:solidFill>
                        </a:rPr>
                        <a:t> </a:t>
                      </a:r>
                      <a:r>
                        <a:rPr lang="en-CA" sz="1200" b="0" baseline="0" dirty="0" err="1" smtClean="0">
                          <a:solidFill>
                            <a:schemeClr val="tx1"/>
                          </a:solidFill>
                        </a:rPr>
                        <a:t>rassembler</a:t>
                      </a:r>
                      <a:r>
                        <a:rPr lang="en-CA" sz="1200" b="0" baseline="0" dirty="0" smtClean="0">
                          <a:solidFill>
                            <a:schemeClr val="tx1"/>
                          </a:solidFill>
                        </a:rPr>
                        <a:t> et </a:t>
                      </a:r>
                      <a:r>
                        <a:rPr lang="en-CA" sz="1200" b="0" baseline="0" dirty="0" err="1" smtClean="0">
                          <a:solidFill>
                            <a:schemeClr val="tx1"/>
                          </a:solidFill>
                        </a:rPr>
                        <a:t>transmettre</a:t>
                      </a:r>
                      <a:r>
                        <a:rPr lang="en-CA" sz="1200" b="0" baseline="0" dirty="0" smtClean="0">
                          <a:solidFill>
                            <a:schemeClr val="tx1"/>
                          </a:solidFill>
                        </a:rPr>
                        <a:t> les </a:t>
                      </a:r>
                      <a:r>
                        <a:rPr lang="en-CA" sz="1200" b="0" baseline="0" dirty="0" err="1" smtClean="0">
                          <a:solidFill>
                            <a:schemeClr val="tx1"/>
                          </a:solidFill>
                        </a:rPr>
                        <a:t>mouvements</a:t>
                      </a:r>
                      <a:r>
                        <a:rPr lang="en-CA" sz="1200" b="0" baseline="0" dirty="0" smtClean="0">
                          <a:solidFill>
                            <a:schemeClr val="tx1"/>
                          </a:solidFill>
                        </a:rPr>
                        <a:t> de </a:t>
                      </a:r>
                      <a:r>
                        <a:rPr lang="en-CA" sz="1200" b="0" baseline="0" dirty="0" err="1" smtClean="0">
                          <a:solidFill>
                            <a:schemeClr val="tx1"/>
                          </a:solidFill>
                        </a:rPr>
                        <a:t>plusieurs</a:t>
                      </a:r>
                      <a:r>
                        <a:rPr lang="en-CA" sz="1200" b="0" baseline="0" dirty="0" smtClean="0">
                          <a:solidFill>
                            <a:schemeClr val="tx1"/>
                          </a:solidFill>
                        </a:rPr>
                        <a:t> </a:t>
                      </a:r>
                      <a:r>
                        <a:rPr lang="en-CA" sz="1200" b="0" baseline="0" dirty="0" err="1" smtClean="0">
                          <a:solidFill>
                            <a:schemeClr val="tx1"/>
                          </a:solidFill>
                        </a:rPr>
                        <a:t>doigts</a:t>
                      </a:r>
                      <a:r>
                        <a:rPr lang="en-CA" sz="1200" b="0" baseline="0" dirty="0" smtClean="0">
                          <a:solidFill>
                            <a:schemeClr val="tx1"/>
                          </a:solidFill>
                        </a:rPr>
                        <a:t> </a:t>
                      </a:r>
                      <a:r>
                        <a:rPr lang="en-CA" sz="1200" b="0" baseline="0" dirty="0" err="1" smtClean="0">
                          <a:solidFill>
                            <a:schemeClr val="tx1"/>
                          </a:solidFill>
                        </a:rPr>
                        <a:t>en</a:t>
                      </a:r>
                      <a:r>
                        <a:rPr lang="en-CA" sz="1200" b="0" baseline="0" dirty="0" smtClean="0">
                          <a:solidFill>
                            <a:schemeClr val="tx1"/>
                          </a:solidFill>
                        </a:rPr>
                        <a:t> un </a:t>
                      </a:r>
                      <a:r>
                        <a:rPr lang="en-CA" sz="1200" b="0" baseline="0" dirty="0" err="1" smtClean="0">
                          <a:solidFill>
                            <a:schemeClr val="tx1"/>
                          </a:solidFill>
                        </a:rPr>
                        <a:t>seul</a:t>
                      </a:r>
                      <a:r>
                        <a:rPr lang="en-CA" sz="1200" b="0" baseline="0" dirty="0" smtClean="0">
                          <a:solidFill>
                            <a:schemeClr val="tx1"/>
                          </a:solidFill>
                        </a:rPr>
                        <a:t> </a:t>
                      </a:r>
                      <a:r>
                        <a:rPr lang="en-CA" sz="1200" b="0" baseline="0" dirty="0" err="1" smtClean="0">
                          <a:solidFill>
                            <a:schemeClr val="tx1"/>
                          </a:solidFill>
                        </a:rPr>
                        <a:t>événement</a:t>
                      </a:r>
                      <a:endParaRPr lang="en-CA" sz="1200" b="0" dirty="0">
                        <a:solidFill>
                          <a:schemeClr val="tx1"/>
                        </a:solidFill>
                      </a:endParaRP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1472">
                <a:tc>
                  <a:txBody>
                    <a:bodyPr/>
                    <a:lstStyle/>
                    <a:p>
                      <a:pPr algn="ctr"/>
                      <a:endParaRPr lang="en-CA" sz="800" b="1" dirty="0">
                        <a:solidFill>
                          <a:schemeClr val="tx1"/>
                        </a:solidFill>
                      </a:endParaRPr>
                    </a:p>
                  </a:txBody>
                  <a:tcPr marL="91441" marR="914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A" sz="800" b="0" dirty="0">
                        <a:solidFill>
                          <a:schemeClr val="tx1"/>
                        </a:solidFill>
                      </a:endParaRPr>
                    </a:p>
                  </a:txBody>
                  <a:tcPr marL="91441" marR="914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A" sz="800" b="0" dirty="0">
                        <a:solidFill>
                          <a:schemeClr val="tx1"/>
                        </a:solidFill>
                      </a:endParaRPr>
                    </a:p>
                  </a:txBody>
                  <a:tcPr marL="91441" marR="914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A" sz="800" b="0" dirty="0">
                        <a:solidFill>
                          <a:schemeClr val="tx1"/>
                        </a:solidFill>
                      </a:endParaRPr>
                    </a:p>
                  </a:txBody>
                  <a:tcPr marL="91441" marR="914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CA" sz="800" b="0" dirty="0">
                        <a:solidFill>
                          <a:schemeClr val="tx1"/>
                        </a:solidFill>
                      </a:endParaRPr>
                    </a:p>
                  </a:txBody>
                  <a:tcPr marL="91441" marR="914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rowSpan="2">
                  <a:txBody>
                    <a:bodyPr/>
                    <a:lstStyle/>
                    <a:p>
                      <a:pPr algn="ctr"/>
                      <a:r>
                        <a:rPr lang="en-CA" sz="1200" b="1" dirty="0" err="1" smtClean="0">
                          <a:solidFill>
                            <a:schemeClr val="tx1"/>
                          </a:solidFill>
                        </a:rPr>
                        <a:t>Librairies</a:t>
                      </a:r>
                      <a:r>
                        <a:rPr lang="en-CA" sz="1200" b="1" dirty="0" smtClean="0">
                          <a:solidFill>
                            <a:schemeClr val="tx1"/>
                          </a:solidFill>
                        </a:rPr>
                        <a:t> multi-</a:t>
                      </a:r>
                      <a:r>
                        <a:rPr lang="en-CA" sz="1200" b="1" dirty="0" err="1" smtClean="0">
                          <a:solidFill>
                            <a:schemeClr val="tx1"/>
                          </a:solidFill>
                        </a:rPr>
                        <a:t>plateforme</a:t>
                      </a:r>
                      <a:endParaRPr lang="en-CA" sz="1200" b="1"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MT4j</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Java</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MS</a:t>
                      </a:r>
                      <a:r>
                        <a:rPr lang="en-CA" sz="1200" b="0" baseline="0" dirty="0" smtClean="0">
                          <a:solidFill>
                            <a:schemeClr val="tx1"/>
                          </a:solidFill>
                        </a:rPr>
                        <a:t> Windows et Android</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CA" sz="1200" b="0" dirty="0" smtClean="0">
                          <a:solidFill>
                            <a:schemeClr val="tx1"/>
                          </a:solidFill>
                        </a:rPr>
                        <a:t>Capable de lire </a:t>
                      </a:r>
                      <a:r>
                        <a:rPr lang="en-CA" sz="1200" b="0" baseline="0" dirty="0" err="1" smtClean="0">
                          <a:solidFill>
                            <a:schemeClr val="tx1"/>
                          </a:solidFill>
                        </a:rPr>
                        <a:t>événements</a:t>
                      </a:r>
                      <a:r>
                        <a:rPr lang="en-CA" sz="1200" b="0" baseline="0" dirty="0" smtClean="0">
                          <a:solidFill>
                            <a:schemeClr val="tx1"/>
                          </a:solidFill>
                        </a:rPr>
                        <a:t> </a:t>
                      </a:r>
                      <a:r>
                        <a:rPr lang="en-CA" sz="1200" b="0" dirty="0" smtClean="0">
                          <a:solidFill>
                            <a:schemeClr val="tx1"/>
                          </a:solidFill>
                        </a:rPr>
                        <a:t>WM_TOUCH</a:t>
                      </a:r>
                    </a:p>
                    <a:p>
                      <a:pPr marL="171450" indent="-171450">
                        <a:buFont typeface="Arial" panose="020B0604020202020204" pitchFamily="34" charset="0"/>
                        <a:buChar char="•"/>
                      </a:pPr>
                      <a:r>
                        <a:rPr lang="en-CA" sz="1200" b="0" dirty="0" err="1" smtClean="0">
                          <a:solidFill>
                            <a:schemeClr val="tx1"/>
                          </a:solidFill>
                        </a:rPr>
                        <a:t>Demande</a:t>
                      </a:r>
                      <a:r>
                        <a:rPr lang="en-CA" sz="1200" b="0" baseline="0" dirty="0" smtClean="0">
                          <a:solidFill>
                            <a:schemeClr val="tx1"/>
                          </a:solidFill>
                        </a:rPr>
                        <a:t> </a:t>
                      </a:r>
                      <a:r>
                        <a:rPr lang="en-CA" sz="1200" b="0" baseline="0" dirty="0" err="1" smtClean="0">
                          <a:solidFill>
                            <a:schemeClr val="tx1"/>
                          </a:solidFill>
                        </a:rPr>
                        <a:t>d'interroger</a:t>
                      </a:r>
                      <a:r>
                        <a:rPr lang="en-CA" sz="1200" b="0" baseline="0" dirty="0" smtClean="0">
                          <a:solidFill>
                            <a:schemeClr val="tx1"/>
                          </a:solidFill>
                        </a:rPr>
                        <a:t> au lieu de </a:t>
                      </a:r>
                      <a:r>
                        <a:rPr lang="en-CA" sz="1200" b="0" baseline="0" dirty="0" err="1" smtClean="0">
                          <a:solidFill>
                            <a:schemeClr val="tx1"/>
                          </a:solidFill>
                        </a:rPr>
                        <a:t>définir</a:t>
                      </a:r>
                      <a:r>
                        <a:rPr lang="en-CA" sz="1200" b="0" baseline="0" dirty="0" smtClean="0">
                          <a:solidFill>
                            <a:schemeClr val="tx1"/>
                          </a:solidFill>
                        </a:rPr>
                        <a:t> un "Listener"</a:t>
                      </a:r>
                    </a:p>
                    <a:p>
                      <a:pPr marL="171450" indent="-171450">
                        <a:buFont typeface="Arial" panose="020B0604020202020204" pitchFamily="34" charset="0"/>
                        <a:buChar char="•"/>
                      </a:pPr>
                      <a:r>
                        <a:rPr lang="en-CA" sz="1200" b="0" baseline="0" dirty="0" err="1" smtClean="0">
                          <a:solidFill>
                            <a:schemeClr val="tx1"/>
                          </a:solidFill>
                        </a:rPr>
                        <a:t>Dernière</a:t>
                      </a:r>
                      <a:r>
                        <a:rPr lang="en-CA" sz="1200" b="0" baseline="0" dirty="0" smtClean="0">
                          <a:solidFill>
                            <a:schemeClr val="tx1"/>
                          </a:solidFill>
                        </a:rPr>
                        <a:t> release </a:t>
                      </a:r>
                      <a:r>
                        <a:rPr lang="en-CA" sz="1200" b="0" baseline="0" dirty="0" err="1" smtClean="0">
                          <a:solidFill>
                            <a:schemeClr val="tx1"/>
                          </a:solidFill>
                        </a:rPr>
                        <a:t>en</a:t>
                      </a:r>
                      <a:r>
                        <a:rPr lang="en-CA" sz="1200" b="0" baseline="0" dirty="0" smtClean="0">
                          <a:solidFill>
                            <a:schemeClr val="tx1"/>
                          </a:solidFill>
                        </a:rPr>
                        <a:t> 2011, 32 bits </a:t>
                      </a:r>
                      <a:r>
                        <a:rPr lang="en-CA" sz="1200" b="0" baseline="0" dirty="0" err="1" smtClean="0">
                          <a:solidFill>
                            <a:schemeClr val="tx1"/>
                          </a:solidFill>
                        </a:rPr>
                        <a:t>seulement</a:t>
                      </a:r>
                      <a:endParaRPr lang="en-CA" sz="1200" b="0" dirty="0" smtClean="0">
                        <a:solidFill>
                          <a:schemeClr val="tx1"/>
                        </a:solidFill>
                      </a:endParaRP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vMerge="1">
                  <a:txBody>
                    <a:bodyPr/>
                    <a:lstStyle/>
                    <a:p>
                      <a:endParaRPr lang="en-CA"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err="1" smtClean="0">
                          <a:solidFill>
                            <a:schemeClr val="tx1"/>
                          </a:solidFill>
                        </a:rPr>
                        <a:t>kivy</a:t>
                      </a:r>
                      <a:r>
                        <a:rPr lang="en-CA" sz="1200" b="0" baseline="0" dirty="0" smtClean="0">
                          <a:solidFill>
                            <a:schemeClr val="tx1"/>
                          </a:solidFill>
                        </a:rPr>
                        <a:t> (</a:t>
                      </a:r>
                      <a:r>
                        <a:rPr lang="en-CA" sz="1200" b="0" baseline="0" dirty="0" err="1" smtClean="0">
                          <a:solidFill>
                            <a:schemeClr val="tx1"/>
                          </a:solidFill>
                        </a:rPr>
                        <a:t>anciennement</a:t>
                      </a:r>
                      <a:r>
                        <a:rPr lang="en-CA" sz="1200" b="0" baseline="0" dirty="0" smtClean="0">
                          <a:solidFill>
                            <a:schemeClr val="tx1"/>
                          </a:solidFill>
                        </a:rPr>
                        <a:t> </a:t>
                      </a:r>
                      <a:r>
                        <a:rPr lang="en-CA" sz="1200" b="0" baseline="0" dirty="0" err="1" smtClean="0">
                          <a:solidFill>
                            <a:schemeClr val="tx1"/>
                          </a:solidFill>
                        </a:rPr>
                        <a:t>PyMT</a:t>
                      </a:r>
                      <a:r>
                        <a:rPr lang="en-CA" sz="1200" b="0" baseline="0" dirty="0" smtClean="0">
                          <a:solidFill>
                            <a:schemeClr val="tx1"/>
                          </a:solidFill>
                        </a:rPr>
                        <a:t>)</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Python</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MS</a:t>
                      </a:r>
                      <a:r>
                        <a:rPr lang="en-CA" sz="1200" b="0" baseline="0" dirty="0" smtClean="0">
                          <a:solidFill>
                            <a:schemeClr val="tx1"/>
                          </a:solidFill>
                        </a:rPr>
                        <a:t> Windows, OS X, Android, Linux, iOS</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CA" sz="1200" b="0" dirty="0">
                        <a:solidFill>
                          <a:schemeClr val="tx1"/>
                        </a:solidFill>
                      </a:endParaRP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50936">
                <a:tc>
                  <a:txBody>
                    <a:bodyPr/>
                    <a:lstStyle/>
                    <a:p>
                      <a:pPr algn="ctr"/>
                      <a:endParaRPr lang="en-CA" sz="800" b="1" dirty="0">
                        <a:solidFill>
                          <a:schemeClr val="tx1"/>
                        </a:solidFill>
                      </a:endParaRPr>
                    </a:p>
                  </a:txBody>
                  <a:tcPr marL="91441" marR="914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800" b="0" dirty="0">
                        <a:solidFill>
                          <a:schemeClr val="tx1"/>
                        </a:solidFill>
                      </a:endParaRPr>
                    </a:p>
                  </a:txBody>
                  <a:tcPr marL="91441" marR="914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800" b="0" dirty="0">
                        <a:solidFill>
                          <a:schemeClr val="tx1"/>
                        </a:solidFill>
                      </a:endParaRPr>
                    </a:p>
                  </a:txBody>
                  <a:tcPr marL="91441" marR="914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800" b="0" dirty="0">
                        <a:solidFill>
                          <a:schemeClr val="tx1"/>
                        </a:solidFill>
                      </a:endParaRPr>
                    </a:p>
                  </a:txBody>
                  <a:tcPr marL="91441" marR="914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800" b="0" dirty="0">
                        <a:solidFill>
                          <a:schemeClr val="tx1"/>
                        </a:solidFill>
                      </a:endParaRPr>
                    </a:p>
                  </a:txBody>
                  <a:tcPr marL="91441" marR="914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pPr algn="ctr"/>
                      <a:r>
                        <a:rPr lang="en-CA" sz="1200" b="1" dirty="0" smtClean="0">
                          <a:solidFill>
                            <a:schemeClr val="tx1"/>
                          </a:solidFill>
                        </a:rPr>
                        <a:t>Protocols</a:t>
                      </a:r>
                      <a:endParaRPr lang="en-CA" sz="1200" b="1"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smtClean="0">
                          <a:solidFill>
                            <a:schemeClr val="tx1"/>
                          </a:solidFill>
                        </a:rPr>
                        <a:t>TUIO</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err="1" smtClean="0">
                          <a:solidFill>
                            <a:schemeClr val="tx1"/>
                          </a:solidFill>
                        </a:rPr>
                        <a:t>plusieurs</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200" b="0" dirty="0" err="1" smtClean="0">
                          <a:solidFill>
                            <a:schemeClr val="tx1"/>
                          </a:solidFill>
                        </a:rPr>
                        <a:t>plusieurs</a:t>
                      </a:r>
                      <a:endParaRPr lang="en-CA" sz="1200" b="0" dirty="0">
                        <a:solidFill>
                          <a:schemeClr val="tx1"/>
                        </a:solidFill>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CA" sz="1200" b="0" dirty="0" smtClean="0">
                          <a:solidFill>
                            <a:schemeClr val="tx1"/>
                          </a:solidFill>
                        </a:rPr>
                        <a:t>Protocol</a:t>
                      </a:r>
                      <a:r>
                        <a:rPr lang="en-CA" sz="1200" b="0" baseline="0" dirty="0" smtClean="0">
                          <a:solidFill>
                            <a:schemeClr val="tx1"/>
                          </a:solidFill>
                        </a:rPr>
                        <a:t> </a:t>
                      </a:r>
                      <a:r>
                        <a:rPr lang="en-CA" sz="1200" b="0" baseline="0" dirty="0" err="1" smtClean="0">
                          <a:solidFill>
                            <a:schemeClr val="tx1"/>
                          </a:solidFill>
                        </a:rPr>
                        <a:t>réseau</a:t>
                      </a:r>
                      <a:r>
                        <a:rPr lang="en-CA" sz="1200" b="0" baseline="0" dirty="0" smtClean="0">
                          <a:solidFill>
                            <a:schemeClr val="tx1"/>
                          </a:solidFill>
                        </a:rPr>
                        <a:t> pour transmission </a:t>
                      </a:r>
                      <a:r>
                        <a:rPr lang="en-CA" sz="1200" b="0" baseline="0" dirty="0" err="1" smtClean="0">
                          <a:solidFill>
                            <a:schemeClr val="tx1"/>
                          </a:solidFill>
                        </a:rPr>
                        <a:t>d'événements</a:t>
                      </a:r>
                      <a:endParaRPr lang="en-CA" sz="1200" b="0" baseline="0" dirty="0" smtClean="0">
                        <a:solidFill>
                          <a:schemeClr val="tx1"/>
                        </a:solidFill>
                      </a:endParaRPr>
                    </a:p>
                    <a:p>
                      <a:pPr marL="171450" indent="-171450">
                        <a:buFont typeface="Arial" panose="020B0604020202020204" pitchFamily="34" charset="0"/>
                        <a:buChar char="•"/>
                      </a:pPr>
                      <a:r>
                        <a:rPr lang="en-CA" sz="1200" b="0" baseline="0" dirty="0" err="1" smtClean="0">
                          <a:solidFill>
                            <a:schemeClr val="tx1"/>
                          </a:solidFill>
                        </a:rPr>
                        <a:t>Permet</a:t>
                      </a:r>
                      <a:r>
                        <a:rPr lang="en-CA" sz="1200" b="0" baseline="0" dirty="0" smtClean="0">
                          <a:solidFill>
                            <a:schemeClr val="tx1"/>
                          </a:solidFill>
                        </a:rPr>
                        <a:t> de </a:t>
                      </a:r>
                      <a:r>
                        <a:rPr lang="en-CA" sz="1200" b="0" baseline="0" dirty="0" err="1" smtClean="0">
                          <a:solidFill>
                            <a:schemeClr val="tx1"/>
                          </a:solidFill>
                        </a:rPr>
                        <a:t>séparer</a:t>
                      </a:r>
                      <a:r>
                        <a:rPr lang="en-CA" sz="1200" b="0" baseline="0" dirty="0" smtClean="0">
                          <a:solidFill>
                            <a:schemeClr val="tx1"/>
                          </a:solidFill>
                        </a:rPr>
                        <a:t> </a:t>
                      </a:r>
                      <a:r>
                        <a:rPr lang="en-CA" sz="1200" b="0" baseline="0" dirty="0" err="1" smtClean="0">
                          <a:solidFill>
                            <a:schemeClr val="tx1"/>
                          </a:solidFill>
                        </a:rPr>
                        <a:t>l'implementation</a:t>
                      </a:r>
                      <a:r>
                        <a:rPr lang="en-CA" sz="1200" b="0" baseline="0" dirty="0" smtClean="0">
                          <a:solidFill>
                            <a:schemeClr val="tx1"/>
                          </a:solidFill>
                        </a:rPr>
                        <a:t> du </a:t>
                      </a:r>
                      <a:r>
                        <a:rPr lang="en-CA" sz="1200" b="0" baseline="0" dirty="0" err="1" smtClean="0">
                          <a:solidFill>
                            <a:schemeClr val="tx1"/>
                          </a:solidFill>
                        </a:rPr>
                        <a:t>matériel</a:t>
                      </a:r>
                      <a:r>
                        <a:rPr lang="en-CA" sz="1200" b="0" baseline="0" dirty="0" smtClean="0">
                          <a:solidFill>
                            <a:schemeClr val="tx1"/>
                          </a:solidFill>
                        </a:rPr>
                        <a:t> </a:t>
                      </a:r>
                      <a:r>
                        <a:rPr lang="en-CA" sz="1200" b="0" baseline="0" dirty="0" err="1" smtClean="0">
                          <a:solidFill>
                            <a:schemeClr val="tx1"/>
                          </a:solidFill>
                        </a:rPr>
                        <a:t>multitactile</a:t>
                      </a:r>
                      <a:r>
                        <a:rPr lang="en-CA" sz="1200" b="0" baseline="0" dirty="0" smtClean="0">
                          <a:solidFill>
                            <a:schemeClr val="tx1"/>
                          </a:solidFill>
                        </a:rPr>
                        <a:t> et de </a:t>
                      </a:r>
                      <a:r>
                        <a:rPr lang="en-CA" sz="1200" b="0" baseline="0" dirty="0" err="1" smtClean="0">
                          <a:solidFill>
                            <a:schemeClr val="tx1"/>
                          </a:solidFill>
                        </a:rPr>
                        <a:t>l'application</a:t>
                      </a:r>
                      <a:r>
                        <a:rPr lang="en-CA" sz="1200" b="0" baseline="0" dirty="0" smtClean="0">
                          <a:solidFill>
                            <a:schemeClr val="tx1"/>
                          </a:solidFill>
                        </a:rPr>
                        <a:t> </a:t>
                      </a:r>
                      <a:r>
                        <a:rPr lang="en-CA" sz="1200" b="0" baseline="0" dirty="0" err="1" smtClean="0">
                          <a:solidFill>
                            <a:schemeClr val="tx1"/>
                          </a:solidFill>
                        </a:rPr>
                        <a:t>cliente</a:t>
                      </a:r>
                      <a:r>
                        <a:rPr lang="en-CA" sz="1200" b="0" baseline="0" dirty="0" smtClean="0">
                          <a:solidFill>
                            <a:schemeClr val="tx1"/>
                          </a:solidFill>
                        </a:rPr>
                        <a:t>, qui </a:t>
                      </a:r>
                      <a:r>
                        <a:rPr lang="en-CA" sz="1200" b="0" baseline="0" dirty="0" err="1" smtClean="0">
                          <a:solidFill>
                            <a:schemeClr val="tx1"/>
                          </a:solidFill>
                        </a:rPr>
                        <a:t>peuvent</a:t>
                      </a:r>
                      <a:r>
                        <a:rPr lang="en-CA" sz="1200" b="0" baseline="0" dirty="0" smtClean="0">
                          <a:solidFill>
                            <a:schemeClr val="tx1"/>
                          </a:solidFill>
                        </a:rPr>
                        <a:t> </a:t>
                      </a:r>
                      <a:r>
                        <a:rPr lang="en-CA" sz="1200" b="0" baseline="0" dirty="0" err="1" smtClean="0">
                          <a:solidFill>
                            <a:schemeClr val="tx1"/>
                          </a:solidFill>
                        </a:rPr>
                        <a:t>être</a:t>
                      </a:r>
                      <a:r>
                        <a:rPr lang="en-CA" sz="1200" b="0" baseline="0" dirty="0" smtClean="0">
                          <a:solidFill>
                            <a:schemeClr val="tx1"/>
                          </a:solidFill>
                        </a:rPr>
                        <a:t> sur des machines + OSs + </a:t>
                      </a:r>
                      <a:r>
                        <a:rPr lang="en-CA" sz="1200" b="0" baseline="0" dirty="0" err="1" smtClean="0">
                          <a:solidFill>
                            <a:schemeClr val="tx1"/>
                          </a:solidFill>
                        </a:rPr>
                        <a:t>langages</a:t>
                      </a:r>
                      <a:r>
                        <a:rPr lang="en-CA" sz="1200" b="0" baseline="0" dirty="0" smtClean="0">
                          <a:solidFill>
                            <a:schemeClr val="tx1"/>
                          </a:solidFill>
                        </a:rPr>
                        <a:t> </a:t>
                      </a:r>
                      <a:r>
                        <a:rPr lang="en-CA" sz="1200" b="0" baseline="0" dirty="0" err="1" smtClean="0">
                          <a:solidFill>
                            <a:schemeClr val="tx1"/>
                          </a:solidFill>
                        </a:rPr>
                        <a:t>différents</a:t>
                      </a:r>
                      <a:endParaRPr lang="en-CA" sz="1200" b="0" baseline="0" dirty="0" smtClean="0">
                        <a:solidFill>
                          <a:schemeClr val="tx1"/>
                        </a:solidFill>
                      </a:endParaRPr>
                    </a:p>
                    <a:p>
                      <a:pPr marL="171450" indent="-171450">
                        <a:buFont typeface="Arial" panose="020B0604020202020204" pitchFamily="34" charset="0"/>
                        <a:buChar char="•"/>
                      </a:pPr>
                      <a:r>
                        <a:rPr lang="en-CA" sz="1200" b="0" baseline="0" dirty="0" smtClean="0">
                          <a:solidFill>
                            <a:schemeClr val="tx1"/>
                          </a:solidFill>
                        </a:rPr>
                        <a:t>Il </a:t>
                      </a:r>
                      <a:r>
                        <a:rPr lang="en-CA" sz="1200" b="0" baseline="0" dirty="0" err="1" smtClean="0">
                          <a:solidFill>
                            <a:schemeClr val="tx1"/>
                          </a:solidFill>
                        </a:rPr>
                        <a:t>existe</a:t>
                      </a:r>
                      <a:r>
                        <a:rPr lang="en-CA" sz="1200" b="0" baseline="0" dirty="0" smtClean="0">
                          <a:solidFill>
                            <a:schemeClr val="tx1"/>
                          </a:solidFill>
                        </a:rPr>
                        <a:t> un </a:t>
                      </a:r>
                      <a:r>
                        <a:rPr lang="en-CA" sz="1200" b="0" baseline="0" dirty="0" err="1" smtClean="0">
                          <a:solidFill>
                            <a:schemeClr val="tx1"/>
                          </a:solidFill>
                        </a:rPr>
                        <a:t>pont</a:t>
                      </a:r>
                      <a:r>
                        <a:rPr lang="en-CA" sz="1200" b="0" baseline="0" dirty="0" smtClean="0">
                          <a:solidFill>
                            <a:schemeClr val="tx1"/>
                          </a:solidFill>
                        </a:rPr>
                        <a:t> ("bridge") WM_TOUCH </a:t>
                      </a:r>
                      <a:r>
                        <a:rPr lang="en-CA" sz="1200" b="0" baseline="0" dirty="0" err="1" smtClean="0">
                          <a:solidFill>
                            <a:schemeClr val="tx1"/>
                          </a:solidFill>
                        </a:rPr>
                        <a:t>vers</a:t>
                      </a:r>
                      <a:r>
                        <a:rPr lang="en-CA" sz="1200" b="0" baseline="0" dirty="0" smtClean="0">
                          <a:solidFill>
                            <a:schemeClr val="tx1"/>
                          </a:solidFill>
                        </a:rPr>
                        <a:t> TUIO: W2TUIO</a:t>
                      </a:r>
                      <a:endParaRPr lang="en-CA" sz="1200" b="0" dirty="0">
                        <a:solidFill>
                          <a:schemeClr val="tx1"/>
                        </a:solidFill>
                      </a:endParaRP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1"/>
          <p:cNvSpPr>
            <a:spLocks noGrp="1"/>
          </p:cNvSpPr>
          <p:nvPr>
            <p:ph type="title"/>
          </p:nvPr>
        </p:nvSpPr>
        <p:spPr>
          <a:xfrm>
            <a:off x="0" y="14288"/>
            <a:ext cx="9144000" cy="1111250"/>
          </a:xfrm>
        </p:spPr>
        <p:txBody>
          <a:bodyPr/>
          <a:lstStyle/>
          <a:p>
            <a:r>
              <a:rPr lang="en-US" altLang="en-US" sz="3600" smtClean="0"/>
              <a:t>Al Gore (2007): </a:t>
            </a:r>
            <a:r>
              <a:rPr lang="en-CA" altLang="en-US" sz="3600" smtClean="0"/>
              <a:t>2560</a:t>
            </a:r>
            <a:r>
              <a:rPr lang="en-US" altLang="en-US" sz="3600" smtClean="0"/>
              <a:t>×</a:t>
            </a:r>
            <a:r>
              <a:rPr lang="en-CA" altLang="en-US" sz="3600" smtClean="0"/>
              <a:t>1600, 30 pouces,</a:t>
            </a:r>
            <a:r>
              <a:rPr lang="en-US" altLang="en-US" sz="3600" smtClean="0"/>
              <a:t> ×3</a:t>
            </a:r>
          </a:p>
        </p:txBody>
      </p:sp>
      <p:pic>
        <p:nvPicPr>
          <p:cNvPr id="88067" name="Picture 2" descr="C:\recovered\myOldDesktop\S_win\ets\courses\lecture0x.multitouch\lecture2-material\alG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052513"/>
            <a:ext cx="84137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1"/>
          <p:cNvSpPr>
            <a:spLocks noChangeArrowheads="1"/>
          </p:cNvSpPr>
          <p:nvPr/>
        </p:nvSpPr>
        <p:spPr bwMode="auto">
          <a:xfrm>
            <a:off x="539750" y="6334125"/>
            <a:ext cx="8388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hlinkClick r:id="rId3"/>
              </a:rPr>
              <a:t>http://content.time.com/time/photogallery/0,29307,1622338_1363003,00.html</a:t>
            </a:r>
            <a:r>
              <a:rPr lang="en-CA" altLang="en-US" sz="1400"/>
              <a:t> </a:t>
            </a:r>
            <a:br>
              <a:rPr lang="en-CA" altLang="en-US" sz="1400"/>
            </a:br>
            <a:r>
              <a:rPr lang="en-CA" altLang="en-US" sz="1400"/>
              <a:t>Time Magazine, “Al Gore’s American Life”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re 1"/>
          <p:cNvSpPr>
            <a:spLocks noGrp="1"/>
          </p:cNvSpPr>
          <p:nvPr>
            <p:ph type="title"/>
          </p:nvPr>
        </p:nvSpPr>
        <p:spPr>
          <a:xfrm>
            <a:off x="0" y="0"/>
            <a:ext cx="9144000" cy="6453188"/>
          </a:xfrm>
        </p:spPr>
        <p:txBody>
          <a:bodyPr/>
          <a:lstStyle/>
          <a:p>
            <a:r>
              <a:rPr lang="en-US" altLang="en-US" smtClean="0"/>
              <a:t>Quelques interfaces multitactiles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0"/>
            <a:ext cx="8229600" cy="1079500"/>
          </a:xfrm>
        </p:spPr>
        <p:txBody>
          <a:bodyPr rtlCol="0">
            <a:normAutofit fontScale="90000"/>
          </a:bodyPr>
          <a:lstStyle/>
          <a:p>
            <a:pPr eaLnBrk="1" fontAlgn="auto" hangingPunct="1">
              <a:spcAft>
                <a:spcPts val="0"/>
              </a:spcAft>
              <a:defRPr/>
            </a:pPr>
            <a:r>
              <a:rPr lang="en-US" dirty="0" err="1" smtClean="0"/>
              <a:t>SandCanvas</a:t>
            </a:r>
            <a:r>
              <a:rPr lang="en-US" dirty="0" smtClean="0"/>
              <a:t> (2011) </a:t>
            </a:r>
            <a:r>
              <a:rPr lang="en-US" sz="2700" dirty="0">
                <a:hlinkClick r:id="rId2"/>
              </a:rPr>
              <a:t>http://www.shengdongzhao.com/publication/sandcanvas</a:t>
            </a:r>
            <a:r>
              <a:rPr lang="en-US" sz="2700" dirty="0" smtClean="0">
                <a:hlinkClick r:id="rId2"/>
              </a:rPr>
              <a:t>/</a:t>
            </a:r>
            <a:endParaRPr lang="en-US" dirty="0"/>
          </a:p>
        </p:txBody>
      </p:sp>
      <p:pic>
        <p:nvPicPr>
          <p:cNvPr id="1167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85863"/>
            <a:ext cx="3960813" cy="545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75" y="1916113"/>
            <a:ext cx="4625975" cy="381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1"/>
          <p:cNvSpPr>
            <a:spLocks noGrp="1"/>
          </p:cNvSpPr>
          <p:nvPr>
            <p:ph type="title"/>
          </p:nvPr>
        </p:nvSpPr>
        <p:spPr>
          <a:xfrm>
            <a:off x="0" y="115888"/>
            <a:ext cx="9144000" cy="1301750"/>
          </a:xfrm>
        </p:spPr>
        <p:txBody>
          <a:bodyPr/>
          <a:lstStyle/>
          <a:p>
            <a:r>
              <a:rPr lang="en-US" altLang="en-US" smtClean="0"/>
              <a:t>HandyWidgets (2012)</a:t>
            </a:r>
            <a:br>
              <a:rPr lang="en-US" altLang="en-US" smtClean="0"/>
            </a:br>
            <a:r>
              <a:rPr lang="en-US" altLang="en-US" sz="1600" smtClean="0">
                <a:hlinkClick r:id="rId2"/>
              </a:rPr>
              <a:t>https://www.youtube.com/watch?v=jANW0YkQh-s</a:t>
            </a:r>
            <a:r>
              <a:rPr lang="en-US" altLang="en-US" sz="1600" smtClean="0"/>
              <a:t> ;</a:t>
            </a:r>
            <a:br>
              <a:rPr lang="en-US" altLang="en-US" sz="1600" smtClean="0"/>
            </a:br>
            <a:r>
              <a:rPr lang="en-US" altLang="en-US" sz="1600" smtClean="0">
                <a:hlinkClick r:id="rId3"/>
              </a:rPr>
              <a:t>http://scholar.google.ca/scholar?q=Yoshikawa+Shizuki+Tanak+handywidgets+local+widgets</a:t>
            </a:r>
            <a:r>
              <a:rPr lang="en-US" altLang="en-US" sz="1600" smtClean="0"/>
              <a:t> </a:t>
            </a:r>
          </a:p>
        </p:txBody>
      </p:sp>
      <p:pic>
        <p:nvPicPr>
          <p:cNvPr id="1177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4800"/>
            <a:ext cx="9144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341688"/>
            <a:ext cx="6769100" cy="351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1"/>
          <p:cNvSpPr>
            <a:spLocks noGrp="1"/>
          </p:cNvSpPr>
          <p:nvPr>
            <p:ph type="title"/>
          </p:nvPr>
        </p:nvSpPr>
        <p:spPr>
          <a:xfrm>
            <a:off x="0" y="0"/>
            <a:ext cx="9144000" cy="6453188"/>
          </a:xfrm>
        </p:spPr>
        <p:txBody>
          <a:bodyPr/>
          <a:lstStyle/>
          <a:p>
            <a:r>
              <a:rPr lang="en-US" altLang="en-US" smtClean="0"/>
              <a:t>Les interfaces avec stylet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re 1"/>
          <p:cNvSpPr>
            <a:spLocks noGrp="1"/>
          </p:cNvSpPr>
          <p:nvPr>
            <p:ph type="title"/>
          </p:nvPr>
        </p:nvSpPr>
        <p:spPr>
          <a:xfrm>
            <a:off x="0" y="0"/>
            <a:ext cx="9144000" cy="1196975"/>
          </a:xfrm>
        </p:spPr>
        <p:txBody>
          <a:bodyPr/>
          <a:lstStyle/>
          <a:p>
            <a:r>
              <a:rPr lang="en-US" altLang="en-US" sz="3200" smtClean="0"/>
              <a:t>InkSeine (Ken Hinckley, Microsoft Research, 2007)</a:t>
            </a:r>
            <a:r>
              <a:rPr lang="en-US" altLang="en-US" sz="3600" smtClean="0"/>
              <a:t/>
            </a:r>
            <a:br>
              <a:rPr lang="en-US" altLang="en-US" sz="3600" smtClean="0"/>
            </a:br>
            <a:r>
              <a:rPr lang="en-US" altLang="en-US" sz="2000" smtClean="0">
                <a:hlinkClick r:id="rId2"/>
              </a:rPr>
              <a:t>http://research.microsoft.com/en-us/um/redmond/projects/inkseine/</a:t>
            </a:r>
            <a:r>
              <a:rPr lang="en-US" altLang="en-US" sz="2000" smtClean="0"/>
              <a:t> </a:t>
            </a:r>
            <a:br>
              <a:rPr lang="en-US" altLang="en-US" sz="2000" smtClean="0"/>
            </a:br>
            <a:r>
              <a:rPr lang="en-US" altLang="en-US" sz="2000" smtClean="0">
                <a:hlinkClick r:id="rId3"/>
              </a:rPr>
              <a:t>https://www.youtube.com/watch?v=DW1PGq4_7eI</a:t>
            </a:r>
            <a:r>
              <a:rPr lang="en-US" altLang="en-US" sz="2000" smtClean="0"/>
              <a:t> </a:t>
            </a:r>
            <a:endParaRPr lang="en-US" altLang="en-US" sz="3600" smtClean="0"/>
          </a:p>
        </p:txBody>
      </p:sp>
      <p:pic>
        <p:nvPicPr>
          <p:cNvPr id="119811" name="Picture 2" descr="Example InkSeine No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341438"/>
            <a:ext cx="3803650"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25" y="4365625"/>
            <a:ext cx="512445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1484313"/>
            <a:ext cx="3141663"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CA" altLang="en-US" smtClean="0"/>
              <a:t>Pourquoi Apple ne propose pas de stylet pour le iPad ?</a:t>
            </a:r>
          </a:p>
        </p:txBody>
      </p:sp>
      <p:sp>
        <p:nvSpPr>
          <p:cNvPr id="120835" name="Content Placeholder 2"/>
          <p:cNvSpPr>
            <a:spLocks noGrp="1"/>
          </p:cNvSpPr>
          <p:nvPr>
            <p:ph idx="1"/>
          </p:nvPr>
        </p:nvSpPr>
        <p:spPr/>
        <p:txBody>
          <a:bodyPr/>
          <a:lstStyle/>
          <a:p>
            <a:r>
              <a:rPr lang="en-CA" altLang="en-US" smtClean="0">
                <a:hlinkClick r:id="rId2"/>
              </a:rPr>
              <a:t>http://www.quora.com/Why-was-Steve-Jobs-against-the-tablet-pen</a:t>
            </a:r>
            <a:endParaRPr lang="en-CA" altLang="en-US" smtClean="0"/>
          </a:p>
          <a:p>
            <a:endParaRPr lang="en-CA" alt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0"/>
            <a:ext cx="8229600" cy="1052513"/>
          </a:xfrm>
        </p:spPr>
        <p:txBody>
          <a:bodyPr rtlCol="0">
            <a:normAutofit fontScale="90000"/>
          </a:bodyPr>
          <a:lstStyle/>
          <a:p>
            <a:pPr eaLnBrk="1" fontAlgn="auto" hangingPunct="1">
              <a:spcAft>
                <a:spcPts val="0"/>
              </a:spcAft>
              <a:defRPr/>
            </a:pPr>
            <a:r>
              <a:rPr lang="en-US" dirty="0" smtClean="0"/>
              <a:t>Vignette (2012)</a:t>
            </a:r>
            <a:br>
              <a:rPr lang="en-US" dirty="0" smtClean="0"/>
            </a:br>
            <a:r>
              <a:rPr lang="en-US" sz="1600" dirty="0" smtClean="0">
                <a:hlinkClick r:id="rId2"/>
              </a:rPr>
              <a:t>http</a:t>
            </a:r>
            <a:r>
              <a:rPr lang="en-US" sz="1600" dirty="0">
                <a:hlinkClick r:id="rId2"/>
              </a:rPr>
              <a:t>://www.shengdongzhao.com/publication/vignette-interactive-texture-design-and-manipulation-with-freeform-gestures-for-pen-and-ink-illustration</a:t>
            </a:r>
            <a:r>
              <a:rPr lang="en-US" sz="1600" dirty="0" smtClean="0">
                <a:hlinkClick r:id="rId2"/>
              </a:rPr>
              <a:t>/</a:t>
            </a:r>
            <a:r>
              <a:rPr lang="en-US" sz="1600" dirty="0" smtClean="0"/>
              <a:t> </a:t>
            </a:r>
            <a:endParaRPr lang="en-US" sz="1600" dirty="0"/>
          </a:p>
        </p:txBody>
      </p:sp>
      <p:pic>
        <p:nvPicPr>
          <p:cNvPr id="1218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076700"/>
            <a:ext cx="4554538" cy="266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8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076700"/>
            <a:ext cx="436245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8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125538"/>
            <a:ext cx="7346950" cy="287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7938"/>
            <a:ext cx="8229600" cy="1143000"/>
          </a:xfrm>
        </p:spPr>
        <p:txBody>
          <a:bodyPr rtlCol="0">
            <a:normAutofit fontScale="90000"/>
          </a:bodyPr>
          <a:lstStyle/>
          <a:p>
            <a:pPr eaLnBrk="1" fontAlgn="auto" hangingPunct="1">
              <a:spcAft>
                <a:spcPts val="0"/>
              </a:spcAft>
              <a:defRPr/>
            </a:pPr>
            <a:r>
              <a:rPr lang="en-US" dirty="0" smtClean="0"/>
              <a:t>Kinematic Templates [Fung et al. 2008</a:t>
            </a:r>
            <a:r>
              <a:rPr lang="en-US" dirty="0"/>
              <a:t>]</a:t>
            </a:r>
            <a:br>
              <a:rPr lang="en-US" dirty="0"/>
            </a:br>
            <a:r>
              <a:rPr lang="en-US" sz="3100" dirty="0">
                <a:hlinkClick r:id="rId2"/>
              </a:rPr>
              <a:t>http://</a:t>
            </a:r>
            <a:r>
              <a:rPr lang="en-US" sz="3100" dirty="0" smtClean="0">
                <a:hlinkClick r:id="rId2"/>
              </a:rPr>
              <a:t>hci.uwaterloo.ca/research/kinematic</a:t>
            </a:r>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84313"/>
            <a:ext cx="3408363" cy="446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412875"/>
            <a:ext cx="3194050" cy="496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68313" y="7938"/>
            <a:ext cx="4535487" cy="1620837"/>
          </a:xfrm>
          <a:prstGeom prst="rect">
            <a:avLst/>
          </a:prstGeom>
        </p:spPr>
        <p:txBody>
          <a:bodyPr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solidFill>
                  <a:prstClr val="black"/>
                </a:solidFill>
              </a:rPr>
              <a:t>Kinematic Templates [Fung et al. 2008]</a:t>
            </a:r>
            <a:endParaRPr lang="en-US" dirty="0">
              <a:solidFill>
                <a:prstClr val="black"/>
              </a:solidFill>
            </a:endParaRPr>
          </a:p>
        </p:txBody>
      </p:sp>
      <p:pic>
        <p:nvPicPr>
          <p:cNvPr id="1239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88913"/>
            <a:ext cx="3211513" cy="659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08275"/>
            <a:ext cx="5100638"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re 1"/>
          <p:cNvSpPr>
            <a:spLocks noGrp="1"/>
          </p:cNvSpPr>
          <p:nvPr>
            <p:ph type="title"/>
          </p:nvPr>
        </p:nvSpPr>
        <p:spPr>
          <a:xfrm>
            <a:off x="457200" y="0"/>
            <a:ext cx="8229600" cy="1628775"/>
          </a:xfrm>
        </p:spPr>
        <p:txBody>
          <a:bodyPr/>
          <a:lstStyle/>
          <a:p>
            <a:r>
              <a:rPr lang="en-US" altLang="en-US" smtClean="0"/>
              <a:t>ILoveSketch: esquisses 3D (2008)</a:t>
            </a:r>
            <a:br>
              <a:rPr lang="en-US" altLang="en-US" smtClean="0"/>
            </a:br>
            <a:r>
              <a:rPr lang="en-US" altLang="en-US" sz="1600" smtClean="0">
                <a:hlinkClick r:id="rId2"/>
              </a:rPr>
              <a:t>https://www.youtube.com/watch?v=hSxCZE6PG50</a:t>
            </a:r>
            <a:r>
              <a:rPr lang="en-US" altLang="en-US" sz="1600" smtClean="0"/>
              <a:t/>
            </a:r>
            <a:br>
              <a:rPr lang="en-US" altLang="en-US" sz="1600" smtClean="0"/>
            </a:br>
            <a:r>
              <a:rPr lang="en-US" altLang="en-US" sz="1600" smtClean="0">
                <a:hlinkClick r:id="rId3"/>
              </a:rPr>
              <a:t>http://www.ilovesketch.com/</a:t>
            </a:r>
            <a:r>
              <a:rPr lang="en-US" altLang="en-US" sz="1600" smtClean="0"/>
              <a:t> </a:t>
            </a:r>
            <a:br>
              <a:rPr lang="en-US" altLang="en-US" sz="1600" smtClean="0"/>
            </a:br>
            <a:r>
              <a:rPr lang="en-US" altLang="en-US" sz="1600" smtClean="0">
                <a:hlinkClick r:id="rId4"/>
              </a:rPr>
              <a:t>http://www.dgp.toronto.edu/~shbae/ilovesketch.htm</a:t>
            </a:r>
            <a:r>
              <a:rPr lang="en-US" altLang="en-US" sz="1600" smtClean="0"/>
              <a:t> </a:t>
            </a:r>
            <a:br>
              <a:rPr lang="en-US" altLang="en-US" sz="1600" smtClean="0"/>
            </a:br>
            <a:r>
              <a:rPr lang="en-US" altLang="en-US" sz="1600" smtClean="0">
                <a:hlinkClick r:id="rId5"/>
              </a:rPr>
              <a:t>http://scholar.google.ca/scholar?q=bae+balakrishnan+singh+ilovesketch</a:t>
            </a:r>
            <a:r>
              <a:rPr lang="en-US" altLang="en-US" sz="1600" smtClean="0"/>
              <a:t> </a:t>
            </a:r>
          </a:p>
        </p:txBody>
      </p:sp>
      <p:pic>
        <p:nvPicPr>
          <p:cNvPr id="12493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1716088"/>
            <a:ext cx="7343775" cy="496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1"/>
          <p:cNvSpPr>
            <a:spLocks noGrp="1"/>
          </p:cNvSpPr>
          <p:nvPr>
            <p:ph type="title"/>
          </p:nvPr>
        </p:nvSpPr>
        <p:spPr>
          <a:xfrm>
            <a:off x="457200" y="274638"/>
            <a:ext cx="8229600" cy="633412"/>
          </a:xfrm>
        </p:spPr>
        <p:txBody>
          <a:bodyPr/>
          <a:lstStyle/>
          <a:p>
            <a:r>
              <a:rPr lang="en-US" altLang="en-US" smtClean="0"/>
              <a:t>Un grand écran en “tuiles”</a:t>
            </a:r>
          </a:p>
        </p:txBody>
      </p:sp>
      <p:pic>
        <p:nvPicPr>
          <p:cNvPr id="89091" name="Picture 2" descr="C:\recovered\myOldDesktop\S_win\ets\courses\lecture0x.multitouch\lecture2-material\utexa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104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ZoneTexte 4"/>
          <p:cNvSpPr txBox="1">
            <a:spLocks noChangeArrowheads="1"/>
          </p:cNvSpPr>
          <p:nvPr/>
        </p:nvSpPr>
        <p:spPr bwMode="auto">
          <a:xfrm>
            <a:off x="1763713" y="6237288"/>
            <a:ext cx="532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http://www.tacc.utexas.edu/resources/visualization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0" y="0"/>
            <a:ext cx="9144000" cy="6453188"/>
          </a:xfrm>
        </p:spPr>
        <p:txBody>
          <a:bodyPr/>
          <a:lstStyle/>
          <a:p>
            <a:r>
              <a:rPr lang="en-US" altLang="en-US" smtClean="0"/>
              <a:t>Les interfaces multitactiles avec stylet</a:t>
            </a:r>
            <a:br>
              <a:rPr lang="en-US" altLang="en-US" smtClean="0"/>
            </a:br>
            <a:r>
              <a:rPr lang="en-US" altLang="en-US" smtClean="0"/>
              <a:t>(“pen + touch”)</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1"/>
          <p:cNvSpPr>
            <a:spLocks noGrp="1"/>
          </p:cNvSpPr>
          <p:nvPr>
            <p:ph type="title"/>
          </p:nvPr>
        </p:nvSpPr>
        <p:spPr>
          <a:xfrm>
            <a:off x="0" y="0"/>
            <a:ext cx="9144000" cy="1700213"/>
          </a:xfrm>
        </p:spPr>
        <p:txBody>
          <a:bodyPr/>
          <a:lstStyle/>
          <a:p>
            <a:r>
              <a:rPr lang="en-US" altLang="en-US" sz="2800" smtClean="0"/>
              <a:t>“Manual Deskterity” (Ken Hinckley, 2010)</a:t>
            </a:r>
            <a:br>
              <a:rPr lang="en-US" altLang="en-US" sz="2800" smtClean="0"/>
            </a:br>
            <a:r>
              <a:rPr lang="en-US" altLang="en-US" sz="1600" smtClean="0">
                <a:hlinkClick r:id="rId2"/>
              </a:rPr>
              <a:t>https://www.youtube.com/watch?v=9sTgLYH8qWs</a:t>
            </a:r>
            <a:r>
              <a:rPr lang="en-US" altLang="en-US" sz="1600" smtClean="0"/>
              <a:t> </a:t>
            </a:r>
            <a:br>
              <a:rPr lang="en-US" altLang="en-US" sz="1600" smtClean="0"/>
            </a:br>
            <a:r>
              <a:rPr lang="en-US" altLang="en-US" sz="1600" smtClean="0">
                <a:hlinkClick r:id="rId3"/>
              </a:rPr>
              <a:t>https://www.youtube.com/watch?v=aD6f6z8kDrM</a:t>
            </a:r>
            <a:r>
              <a:rPr lang="en-US" altLang="en-US" sz="1600" smtClean="0"/>
              <a:t> </a:t>
            </a:r>
            <a:br>
              <a:rPr lang="en-US" altLang="en-US" sz="1600" smtClean="0"/>
            </a:br>
            <a:r>
              <a:rPr lang="en-US" altLang="en-US" sz="1600" smtClean="0">
                <a:hlinkClick r:id="rId4"/>
              </a:rPr>
              <a:t>http://scholar.google.ca/scholar?q=hinckley+yatani+pahud+coddington+manual+deskterity</a:t>
            </a:r>
            <a:r>
              <a:rPr lang="en-US" altLang="en-US" sz="1600" smtClean="0"/>
              <a:t> </a:t>
            </a:r>
            <a:br>
              <a:rPr lang="en-US" altLang="en-US" sz="1600" smtClean="0"/>
            </a:br>
            <a:r>
              <a:rPr lang="en-US" altLang="en-US" sz="1600" smtClean="0">
                <a:hlinkClick r:id="rId5"/>
              </a:rPr>
              <a:t>http://scholar.google.ca/scholar?q=hinckley+yatani+pahud+coddington+pen+touch+new+tools</a:t>
            </a:r>
            <a:r>
              <a:rPr lang="en-US" altLang="en-US" sz="1600" smtClean="0"/>
              <a:t> </a:t>
            </a:r>
          </a:p>
        </p:txBody>
      </p:sp>
      <p:pic>
        <p:nvPicPr>
          <p:cNvPr id="12697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1700213"/>
            <a:ext cx="4327525" cy="422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1700213"/>
            <a:ext cx="4500562"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re 1"/>
          <p:cNvSpPr>
            <a:spLocks noGrp="1"/>
          </p:cNvSpPr>
          <p:nvPr>
            <p:ph type="title"/>
          </p:nvPr>
        </p:nvSpPr>
        <p:spPr>
          <a:xfrm>
            <a:off x="0" y="0"/>
            <a:ext cx="9144000" cy="1700213"/>
          </a:xfrm>
        </p:spPr>
        <p:txBody>
          <a:bodyPr/>
          <a:lstStyle/>
          <a:p>
            <a:r>
              <a:rPr lang="en-US" altLang="en-US" sz="2800" smtClean="0"/>
              <a:t>“Manual Deskterity” (Ken Hinckley, 2010)</a:t>
            </a:r>
            <a:br>
              <a:rPr lang="en-US" altLang="en-US" sz="2800" smtClean="0"/>
            </a:br>
            <a:r>
              <a:rPr lang="en-US" altLang="en-US" sz="1600" smtClean="0">
                <a:hlinkClick r:id="rId2"/>
              </a:rPr>
              <a:t>https://www.youtube.com/watch?v=9sTgLYH8qWs</a:t>
            </a:r>
            <a:r>
              <a:rPr lang="en-US" altLang="en-US" sz="1600" smtClean="0"/>
              <a:t> </a:t>
            </a:r>
            <a:br>
              <a:rPr lang="en-US" altLang="en-US" sz="1600" smtClean="0"/>
            </a:br>
            <a:r>
              <a:rPr lang="en-US" altLang="en-US" sz="1600" smtClean="0">
                <a:hlinkClick r:id="rId3"/>
              </a:rPr>
              <a:t>https://www.youtube.com/watch?v=aD6f6z8kDrM</a:t>
            </a:r>
            <a:r>
              <a:rPr lang="en-US" altLang="en-US" sz="1600" smtClean="0"/>
              <a:t> </a:t>
            </a:r>
            <a:br>
              <a:rPr lang="en-US" altLang="en-US" sz="1600" smtClean="0"/>
            </a:br>
            <a:r>
              <a:rPr lang="en-US" altLang="en-US" sz="1600" smtClean="0">
                <a:hlinkClick r:id="rId4"/>
              </a:rPr>
              <a:t>http://scholar.google.ca/scholar?q=hinckley+yatani+pahud+coddington+manual+deskterity</a:t>
            </a:r>
            <a:r>
              <a:rPr lang="en-US" altLang="en-US" sz="1600" smtClean="0"/>
              <a:t> </a:t>
            </a:r>
            <a:br>
              <a:rPr lang="en-US" altLang="en-US" sz="1600" smtClean="0"/>
            </a:br>
            <a:r>
              <a:rPr lang="en-US" altLang="en-US" sz="1600" smtClean="0">
                <a:hlinkClick r:id="rId5"/>
              </a:rPr>
              <a:t>http://scholar.google.ca/scholar?q=hinckley+yatani+pahud+coddington+pen+touch+new+tools</a:t>
            </a:r>
            <a:r>
              <a:rPr lang="en-US" altLang="en-US" sz="1600" smtClean="0"/>
              <a:t> </a:t>
            </a:r>
          </a:p>
        </p:txBody>
      </p:sp>
      <p:pic>
        <p:nvPicPr>
          <p:cNvPr id="1280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773238"/>
            <a:ext cx="4586287" cy="210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75" y="1989138"/>
            <a:ext cx="43307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076700"/>
            <a:ext cx="4679950" cy="167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e 2"/>
          <p:cNvGrpSpPr>
            <a:grpSpLocks noChangeAspect="1"/>
          </p:cNvGrpSpPr>
          <p:nvPr/>
        </p:nvGrpSpPr>
        <p:grpSpPr bwMode="auto">
          <a:xfrm>
            <a:off x="34925" y="1341438"/>
            <a:ext cx="8972550" cy="2592387"/>
            <a:chOff x="107504" y="1268760"/>
            <a:chExt cx="4752528" cy="1372868"/>
          </a:xfrm>
        </p:grpSpPr>
        <p:pic>
          <p:nvPicPr>
            <p:cNvPr id="1290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1511697" cy="137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028" y="1268760"/>
              <a:ext cx="1599702" cy="116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557" y="1268760"/>
              <a:ext cx="1603475" cy="118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9027" name="Titre 1"/>
          <p:cNvSpPr>
            <a:spLocks noGrp="1"/>
          </p:cNvSpPr>
          <p:nvPr>
            <p:ph type="title"/>
          </p:nvPr>
        </p:nvSpPr>
        <p:spPr>
          <a:xfrm>
            <a:off x="0" y="0"/>
            <a:ext cx="9144000" cy="1196975"/>
          </a:xfrm>
        </p:spPr>
        <p:txBody>
          <a:bodyPr/>
          <a:lstStyle/>
          <a:p>
            <a:r>
              <a:rPr lang="en-US" altLang="en-US" sz="2800" smtClean="0"/>
              <a:t>Jeu </a:t>
            </a:r>
            <a:r>
              <a:rPr lang="fr-FR" altLang="en-US" sz="2800" smtClean="0"/>
              <a:t>de stratégie en temps réel, stylet + multitactile (2012)</a:t>
            </a:r>
            <a:r>
              <a:rPr lang="en-US" altLang="en-US" sz="3200" smtClean="0"/>
              <a:t> </a:t>
            </a:r>
            <a:r>
              <a:rPr lang="en-US" altLang="en-US" sz="1600" smtClean="0">
                <a:hlinkClick r:id="rId5"/>
              </a:rPr>
              <a:t>http://scholar.google.ca/scholar?q=hamilton+kerne+robbins+pen+touch</a:t>
            </a:r>
            <a:r>
              <a:rPr lang="en-US" altLang="en-US" sz="1600" smtClean="0"/>
              <a:t> </a:t>
            </a:r>
            <a:br>
              <a:rPr lang="en-US" altLang="en-US" sz="1600" smtClean="0"/>
            </a:br>
            <a:r>
              <a:rPr lang="en-US" altLang="en-US" sz="1600" smtClean="0">
                <a:hlinkClick r:id="rId6"/>
              </a:rPr>
              <a:t>https://www.youtube.com/watch?v=t4D8atZf2z4</a:t>
            </a:r>
            <a:r>
              <a:rPr lang="en-US" altLang="en-US" sz="1600" smtClean="0"/>
              <a:t> </a:t>
            </a:r>
            <a:br>
              <a:rPr lang="en-US" altLang="en-US" sz="1600" smtClean="0"/>
            </a:br>
            <a:r>
              <a:rPr lang="en-US" altLang="en-US" sz="1600" smtClean="0">
                <a:hlinkClick r:id="rId7"/>
              </a:rPr>
              <a:t>https://www.youtube.com/watch?v=XbkM8jlhW9Y&amp;t=52s</a:t>
            </a:r>
            <a:r>
              <a:rPr lang="en-US" altLang="en-US" sz="1600" smtClean="0"/>
              <a:t> </a:t>
            </a:r>
          </a:p>
        </p:txBody>
      </p:sp>
      <p:grpSp>
        <p:nvGrpSpPr>
          <p:cNvPr id="129028" name="Groupe 3"/>
          <p:cNvGrpSpPr>
            <a:grpSpLocks noChangeAspect="1"/>
          </p:cNvGrpSpPr>
          <p:nvPr/>
        </p:nvGrpSpPr>
        <p:grpSpPr bwMode="auto">
          <a:xfrm>
            <a:off x="1187450" y="4005263"/>
            <a:ext cx="6697663" cy="2511425"/>
            <a:chOff x="323528" y="5373216"/>
            <a:chExt cx="3399902" cy="1275234"/>
          </a:xfrm>
        </p:grpSpPr>
        <p:pic>
          <p:nvPicPr>
            <p:cNvPr id="12902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5373216"/>
              <a:ext cx="1607248" cy="125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3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3728" y="5373216"/>
              <a:ext cx="1599702" cy="127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re 1"/>
          <p:cNvSpPr>
            <a:spLocks noGrp="1"/>
          </p:cNvSpPr>
          <p:nvPr>
            <p:ph type="title"/>
          </p:nvPr>
        </p:nvSpPr>
        <p:spPr>
          <a:xfrm>
            <a:off x="457200" y="0"/>
            <a:ext cx="8229600" cy="1125538"/>
          </a:xfrm>
        </p:spPr>
        <p:txBody>
          <a:bodyPr/>
          <a:lstStyle/>
          <a:p>
            <a:r>
              <a:rPr lang="en-US" altLang="en-US" sz="2000" smtClean="0"/>
              <a:t>Interface “pen + touch” pour les mathématiques (2010)</a:t>
            </a:r>
            <a:br>
              <a:rPr lang="en-US" altLang="en-US" sz="2000" smtClean="0"/>
            </a:br>
            <a:r>
              <a:rPr lang="en-US" altLang="en-US" sz="2000" smtClean="0">
                <a:hlinkClick r:id="rId2"/>
              </a:rPr>
              <a:t>https://www.youtube.com/watch?v=pYuDTOqFmqc</a:t>
            </a:r>
            <a:r>
              <a:rPr lang="en-US" altLang="en-US" sz="2000" smtClean="0"/>
              <a:t> </a:t>
            </a:r>
            <a:br>
              <a:rPr lang="en-US" altLang="en-US" sz="2000" smtClean="0"/>
            </a:br>
            <a:r>
              <a:rPr lang="en-US" altLang="en-US" sz="2000" smtClean="0">
                <a:hlinkClick r:id="rId3"/>
              </a:rPr>
              <a:t>http://scholar.google.ca/scholar?q=zeleznik+hands-on+math</a:t>
            </a:r>
            <a:r>
              <a:rPr lang="en-US" altLang="en-US" sz="2000" smtClean="0"/>
              <a:t> </a:t>
            </a:r>
            <a:endParaRPr lang="en-US" altLang="en-US" sz="1400" smtClean="0"/>
          </a:p>
        </p:txBody>
      </p:sp>
      <p:pic>
        <p:nvPicPr>
          <p:cNvPr id="1300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888" y="1268413"/>
            <a:ext cx="5091112"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4041775"/>
            <a:ext cx="495300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268413"/>
            <a:ext cx="3744912" cy="270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7950" y="115888"/>
          <a:ext cx="9001125" cy="6608762"/>
        </p:xfrm>
        <a:graphic>
          <a:graphicData uri="http://schemas.openxmlformats.org/drawingml/2006/table">
            <a:tbl>
              <a:tblPr firstRow="1" bandRow="1">
                <a:tableStyleId>{5C22544A-7EE6-4342-B048-85BDC9FD1C3A}</a:tableStyleId>
              </a:tblPr>
              <a:tblGrid>
                <a:gridCol w="2016253">
                  <a:extLst>
                    <a:ext uri="{9D8B030D-6E8A-4147-A177-3AD203B41FA5}">
                      <a16:colId xmlns:a16="http://schemas.microsoft.com/office/drawing/2014/main" val="20000"/>
                    </a:ext>
                  </a:extLst>
                </a:gridCol>
                <a:gridCol w="1613289">
                  <a:extLst>
                    <a:ext uri="{9D8B030D-6E8A-4147-A177-3AD203B41FA5}">
                      <a16:colId xmlns:a16="http://schemas.microsoft.com/office/drawing/2014/main" val="20001"/>
                    </a:ext>
                  </a:extLst>
                </a:gridCol>
                <a:gridCol w="1814771">
                  <a:extLst>
                    <a:ext uri="{9D8B030D-6E8A-4147-A177-3AD203B41FA5}">
                      <a16:colId xmlns:a16="http://schemas.microsoft.com/office/drawing/2014/main" val="20002"/>
                    </a:ext>
                  </a:extLst>
                </a:gridCol>
                <a:gridCol w="1828596">
                  <a:extLst>
                    <a:ext uri="{9D8B030D-6E8A-4147-A177-3AD203B41FA5}">
                      <a16:colId xmlns:a16="http://schemas.microsoft.com/office/drawing/2014/main" val="20003"/>
                    </a:ext>
                  </a:extLst>
                </a:gridCol>
                <a:gridCol w="1728216">
                  <a:extLst>
                    <a:ext uri="{9D8B030D-6E8A-4147-A177-3AD203B41FA5}">
                      <a16:colId xmlns:a16="http://schemas.microsoft.com/office/drawing/2014/main" val="20004"/>
                    </a:ext>
                  </a:extLst>
                </a:gridCol>
              </a:tblGrid>
              <a:tr h="498194">
                <a:tc>
                  <a:txBody>
                    <a:bodyPr/>
                    <a:lstStyle/>
                    <a:p>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err="1" smtClean="0">
                          <a:solidFill>
                            <a:schemeClr val="tx1"/>
                          </a:solidFill>
                        </a:rPr>
                        <a:t>Multitactile</a:t>
                      </a:r>
                      <a:endParaRPr lang="en-CA" sz="1800" dirty="0">
                        <a:solidFill>
                          <a:schemeClr val="tx1"/>
                        </a:solidFill>
                      </a:endParaRPr>
                    </a:p>
                  </a:txBody>
                  <a:tcPr marL="91432" marR="91432"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err="1" smtClean="0">
                          <a:solidFill>
                            <a:schemeClr val="tx1"/>
                          </a:solidFill>
                        </a:rPr>
                        <a:t>Stylet</a:t>
                      </a:r>
                      <a:endParaRPr lang="en-CA" sz="1800" dirty="0">
                        <a:solidFill>
                          <a:schemeClr val="tx1"/>
                        </a:solidFill>
                      </a:endParaRPr>
                    </a:p>
                  </a:txBody>
                  <a:tcPr marL="91432" marR="91432"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smtClean="0">
                          <a:solidFill>
                            <a:schemeClr val="tx1"/>
                          </a:solidFill>
                        </a:rPr>
                        <a:t>Souris</a:t>
                      </a:r>
                      <a:endParaRPr lang="en-CA" sz="1800" dirty="0">
                        <a:solidFill>
                          <a:schemeClr val="tx1"/>
                        </a:solidFill>
                      </a:endParaRPr>
                    </a:p>
                  </a:txBody>
                  <a:tcPr marL="91432" marR="91432"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err="1" smtClean="0">
                          <a:solidFill>
                            <a:schemeClr val="tx1"/>
                          </a:solidFill>
                        </a:rPr>
                        <a:t>Deux</a:t>
                      </a:r>
                      <a:r>
                        <a:rPr lang="en-CA" sz="1800" baseline="0" dirty="0" smtClean="0">
                          <a:solidFill>
                            <a:schemeClr val="tx1"/>
                          </a:solidFill>
                        </a:rPr>
                        <a:t> Souris</a:t>
                      </a:r>
                      <a:endParaRPr lang="en-CA" sz="1800" dirty="0">
                        <a:solidFill>
                          <a:schemeClr val="tx1"/>
                        </a:solidFill>
                      </a:endParaRPr>
                    </a:p>
                  </a:txBody>
                  <a:tcPr marL="91432" marR="91432"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6728">
                <a:tc>
                  <a:txBody>
                    <a:bodyPr/>
                    <a:lstStyle/>
                    <a:p>
                      <a:pPr algn="r"/>
                      <a:r>
                        <a:rPr lang="en-CA" sz="1400" dirty="0" smtClean="0">
                          <a:solidFill>
                            <a:schemeClr val="tx1"/>
                          </a:solidFill>
                        </a:rPr>
                        <a:t>Précis</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0001"/>
                  </a:ext>
                </a:extLst>
              </a:tr>
              <a:tr h="365813">
                <a:tc>
                  <a:txBody>
                    <a:bodyPr/>
                    <a:lstStyle/>
                    <a:p>
                      <a:pPr algn="r"/>
                      <a:r>
                        <a:rPr lang="en-CA" sz="1400" dirty="0" smtClean="0">
                          <a:solidFill>
                            <a:schemeClr val="tx1"/>
                          </a:solidFill>
                        </a:rPr>
                        <a:t>Sans occlusion</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Presque</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FFC0"/>
                    </a:solid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0002"/>
                  </a:ext>
                </a:extLst>
              </a:tr>
              <a:tr h="518306">
                <a:tc>
                  <a:txBody>
                    <a:bodyPr/>
                    <a:lstStyle/>
                    <a:p>
                      <a:pPr algn="r"/>
                      <a:r>
                        <a:rPr lang="en-CA" sz="1400" dirty="0" smtClean="0">
                          <a:solidFill>
                            <a:schemeClr val="tx1"/>
                          </a:solidFill>
                        </a:rPr>
                        <a:t>Bon pour </a:t>
                      </a:r>
                      <a:r>
                        <a:rPr lang="en-CA" sz="1400" dirty="0" err="1" smtClean="0">
                          <a:solidFill>
                            <a:schemeClr val="tx1"/>
                          </a:solidFill>
                        </a:rPr>
                        <a:t>écrire</a:t>
                      </a:r>
                      <a:r>
                        <a:rPr lang="en-CA" sz="1400" dirty="0" smtClean="0">
                          <a:solidFill>
                            <a:schemeClr val="tx1"/>
                          </a:solidFill>
                        </a:rPr>
                        <a:t> et </a:t>
                      </a:r>
                      <a:r>
                        <a:rPr lang="en-CA" sz="1400" dirty="0" err="1" smtClean="0">
                          <a:solidFill>
                            <a:schemeClr val="tx1"/>
                          </a:solidFill>
                        </a:rPr>
                        <a:t>dessiner</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smtClean="0">
                          <a:solidFill>
                            <a:schemeClr val="tx1"/>
                          </a:solidFill>
                        </a:rPr>
                        <a:t>Moyen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FFC0"/>
                    </a:solid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18306">
                <a:tc>
                  <a:txBody>
                    <a:bodyPr/>
                    <a:lstStyle/>
                    <a:p>
                      <a:pPr algn="r"/>
                      <a:r>
                        <a:rPr lang="en-CA" sz="1400" dirty="0" err="1" smtClean="0">
                          <a:solidFill>
                            <a:schemeClr val="tx1"/>
                          </a:solidFill>
                        </a:rPr>
                        <a:t>Nombre</a:t>
                      </a:r>
                      <a:r>
                        <a:rPr lang="en-CA" sz="1400" dirty="0" smtClean="0">
                          <a:solidFill>
                            <a:schemeClr val="tx1"/>
                          </a:solidFill>
                        </a:rPr>
                        <a:t> de points </a:t>
                      </a:r>
                      <a:r>
                        <a:rPr lang="en-CA" sz="1400" dirty="0" err="1" smtClean="0">
                          <a:solidFill>
                            <a:schemeClr val="tx1"/>
                          </a:solidFill>
                        </a:rPr>
                        <a:t>d’entrée</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10</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smtClean="0">
                          <a:solidFill>
                            <a:schemeClr val="tx1"/>
                          </a:solidFill>
                        </a:rPr>
                        <a:t>1</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1</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2</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FFC0"/>
                    </a:solidFill>
                  </a:tcPr>
                </a:tc>
                <a:extLst>
                  <a:ext uri="{0D108BD9-81ED-4DB2-BD59-A6C34878D82A}">
                    <a16:rowId xmlns:a16="http://schemas.microsoft.com/office/drawing/2014/main" val="10004"/>
                  </a:ext>
                </a:extLst>
              </a:tr>
              <a:tr h="914505">
                <a:tc>
                  <a:txBody>
                    <a:bodyPr/>
                    <a:lstStyle/>
                    <a:p>
                      <a:pPr algn="r"/>
                      <a:r>
                        <a:rPr lang="en-CA" sz="1400" dirty="0" err="1" smtClean="0">
                          <a:solidFill>
                            <a:schemeClr val="tx1"/>
                          </a:solidFill>
                        </a:rPr>
                        <a:t>Chaque</a:t>
                      </a:r>
                      <a:r>
                        <a:rPr lang="en-CA" sz="1400" dirty="0" smtClean="0">
                          <a:solidFill>
                            <a:schemeClr val="tx1"/>
                          </a:solidFill>
                        </a:rPr>
                        <a:t> point </a:t>
                      </a:r>
                      <a:r>
                        <a:rPr lang="en-CA" sz="1400" dirty="0" err="1" smtClean="0">
                          <a:solidFill>
                            <a:schemeClr val="tx1"/>
                          </a:solidFill>
                        </a:rPr>
                        <a:t>d’entrée</a:t>
                      </a:r>
                      <a:r>
                        <a:rPr lang="en-CA" sz="1400" dirty="0" smtClean="0">
                          <a:solidFill>
                            <a:schemeClr val="tx1"/>
                          </a:solidFill>
                        </a:rPr>
                        <a:t> se </a:t>
                      </a:r>
                      <a:r>
                        <a:rPr lang="en-CA" sz="1400" dirty="0" err="1" smtClean="0">
                          <a:solidFill>
                            <a:schemeClr val="tx1"/>
                          </a:solidFill>
                        </a:rPr>
                        <a:t>distingue</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Non </a:t>
                      </a:r>
                      <a:r>
                        <a:rPr lang="en-CA" sz="1200" dirty="0" smtClean="0">
                          <a:solidFill>
                            <a:schemeClr val="tx1"/>
                          </a:solidFill>
                        </a:rPr>
                        <a:t>(</a:t>
                      </a:r>
                      <a:r>
                        <a:rPr lang="en-CA" sz="1200" dirty="0" err="1" smtClean="0">
                          <a:solidFill>
                            <a:schemeClr val="tx1"/>
                          </a:solidFill>
                        </a:rPr>
                        <a:t>normalement</a:t>
                      </a:r>
                      <a:r>
                        <a:rPr lang="en-CA" sz="1200" dirty="0" smtClean="0">
                          <a:solidFill>
                            <a:schemeClr val="tx1"/>
                          </a:solidFill>
                        </a:rPr>
                        <a:t> on ne </a:t>
                      </a:r>
                      <a:r>
                        <a:rPr lang="en-CA" sz="1200" dirty="0" err="1" smtClean="0">
                          <a:solidFill>
                            <a:schemeClr val="tx1"/>
                          </a:solidFill>
                        </a:rPr>
                        <a:t>sait</a:t>
                      </a:r>
                      <a:r>
                        <a:rPr lang="en-CA" sz="1200" dirty="0" smtClean="0">
                          <a:solidFill>
                            <a:schemeClr val="tx1"/>
                          </a:solidFill>
                        </a:rPr>
                        <a:t> pas </a:t>
                      </a:r>
                      <a:r>
                        <a:rPr lang="en-CA" sz="1200" dirty="0" err="1" smtClean="0">
                          <a:solidFill>
                            <a:schemeClr val="tx1"/>
                          </a:solidFill>
                        </a:rPr>
                        <a:t>si</a:t>
                      </a:r>
                      <a:r>
                        <a:rPr lang="en-CA" sz="1200" baseline="0" dirty="0" smtClean="0">
                          <a:solidFill>
                            <a:schemeClr val="tx1"/>
                          </a:solidFill>
                        </a:rPr>
                        <a:t> un contact correspond au </a:t>
                      </a:r>
                      <a:r>
                        <a:rPr lang="en-CA" sz="1200" baseline="0" dirty="0" err="1" smtClean="0">
                          <a:solidFill>
                            <a:schemeClr val="tx1"/>
                          </a:solidFill>
                        </a:rPr>
                        <a:t>majeur</a:t>
                      </a:r>
                      <a:r>
                        <a:rPr lang="en-CA" sz="1200" baseline="0" dirty="0" smtClean="0">
                          <a:solidFill>
                            <a:schemeClr val="tx1"/>
                          </a:solidFill>
                        </a:rPr>
                        <a:t>, index, etc.)</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N/A (</a:t>
                      </a:r>
                      <a:r>
                        <a:rPr lang="en-CA" sz="1800" dirty="0" err="1" smtClean="0">
                          <a:solidFill>
                            <a:schemeClr val="tx1"/>
                          </a:solidFill>
                        </a:rPr>
                        <a:t>seuleument</a:t>
                      </a:r>
                      <a:r>
                        <a:rPr lang="en-CA" sz="1800" dirty="0" smtClean="0">
                          <a:solidFill>
                            <a:schemeClr val="tx1"/>
                          </a:solidFill>
                        </a:rPr>
                        <a:t> un point)</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N/A (</a:t>
                      </a:r>
                      <a:r>
                        <a:rPr lang="en-CA" sz="1800" dirty="0" err="1" smtClean="0">
                          <a:solidFill>
                            <a:schemeClr val="tx1"/>
                          </a:solidFill>
                        </a:rPr>
                        <a:t>seulement</a:t>
                      </a:r>
                      <a:r>
                        <a:rPr lang="en-CA" sz="1800" dirty="0" smtClean="0">
                          <a:solidFill>
                            <a:schemeClr val="tx1"/>
                          </a:solidFill>
                        </a:rPr>
                        <a:t> un point)</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smtClean="0">
                          <a:solidFill>
                            <a:schemeClr val="tx1"/>
                          </a:solidFill>
                        </a:rPr>
                        <a:t>Oui</a:t>
                      </a:r>
                      <a:r>
                        <a:rPr lang="en-CA" sz="1800" dirty="0" smtClean="0">
                          <a:solidFill>
                            <a:schemeClr val="tx1"/>
                          </a:solidFill>
                        </a:rPr>
                        <a:t> </a:t>
                      </a:r>
                      <a:r>
                        <a:rPr lang="en-CA" sz="1200" dirty="0" smtClean="0">
                          <a:solidFill>
                            <a:schemeClr val="tx1"/>
                          </a:solidFill>
                        </a:rPr>
                        <a:t>(on </a:t>
                      </a:r>
                      <a:r>
                        <a:rPr lang="en-CA" sz="1200" dirty="0" err="1" smtClean="0">
                          <a:solidFill>
                            <a:schemeClr val="tx1"/>
                          </a:solidFill>
                        </a:rPr>
                        <a:t>sait</a:t>
                      </a:r>
                      <a:r>
                        <a:rPr lang="en-CA" sz="1200" dirty="0" smtClean="0">
                          <a:solidFill>
                            <a:schemeClr val="tx1"/>
                          </a:solidFill>
                        </a:rPr>
                        <a:t> </a:t>
                      </a:r>
                      <a:r>
                        <a:rPr lang="en-CA" sz="1200" dirty="0" err="1" smtClean="0">
                          <a:solidFill>
                            <a:schemeClr val="tx1"/>
                          </a:solidFill>
                        </a:rPr>
                        <a:t>toujours</a:t>
                      </a:r>
                      <a:r>
                        <a:rPr lang="en-CA" sz="1200" dirty="0" smtClean="0">
                          <a:solidFill>
                            <a:schemeClr val="tx1"/>
                          </a:solidFill>
                        </a:rPr>
                        <a:t> </a:t>
                      </a:r>
                      <a:r>
                        <a:rPr lang="en-CA" sz="1200" dirty="0" err="1" smtClean="0">
                          <a:solidFill>
                            <a:schemeClr val="tx1"/>
                          </a:solidFill>
                        </a:rPr>
                        <a:t>quelle</a:t>
                      </a:r>
                      <a:r>
                        <a:rPr lang="en-CA" sz="1200" dirty="0" smtClean="0">
                          <a:solidFill>
                            <a:schemeClr val="tx1"/>
                          </a:solidFill>
                        </a:rPr>
                        <a:t> </a:t>
                      </a:r>
                      <a:r>
                        <a:rPr lang="en-CA" sz="1200" dirty="0" err="1" smtClean="0">
                          <a:solidFill>
                            <a:schemeClr val="tx1"/>
                          </a:solidFill>
                        </a:rPr>
                        <a:t>souris</a:t>
                      </a:r>
                      <a:r>
                        <a:rPr lang="en-CA" sz="1200" dirty="0" smtClean="0">
                          <a:solidFill>
                            <a:schemeClr val="tx1"/>
                          </a:solidFill>
                        </a:rPr>
                        <a:t> </a:t>
                      </a:r>
                      <a:r>
                        <a:rPr lang="en-CA" sz="1200" dirty="0" err="1" smtClean="0">
                          <a:solidFill>
                            <a:schemeClr val="tx1"/>
                          </a:solidFill>
                        </a:rPr>
                        <a:t>est</a:t>
                      </a:r>
                      <a:r>
                        <a:rPr lang="en-CA" sz="1200" dirty="0" smtClean="0">
                          <a:solidFill>
                            <a:schemeClr val="tx1"/>
                          </a:solidFill>
                        </a:rPr>
                        <a:t> la première, et </a:t>
                      </a:r>
                      <a:r>
                        <a:rPr lang="en-CA" sz="1200" dirty="0" err="1" smtClean="0">
                          <a:solidFill>
                            <a:schemeClr val="tx1"/>
                          </a:solidFill>
                        </a:rPr>
                        <a:t>laquelle</a:t>
                      </a:r>
                      <a:r>
                        <a:rPr lang="en-CA" sz="1200" dirty="0" smtClean="0">
                          <a:solidFill>
                            <a:schemeClr val="tx1"/>
                          </a:solidFill>
                        </a:rPr>
                        <a:t> </a:t>
                      </a:r>
                      <a:r>
                        <a:rPr lang="en-CA" sz="1200" dirty="0" err="1" smtClean="0">
                          <a:solidFill>
                            <a:schemeClr val="tx1"/>
                          </a:solidFill>
                        </a:rPr>
                        <a:t>est</a:t>
                      </a:r>
                      <a:r>
                        <a:rPr lang="en-CA" sz="1200" dirty="0" smtClean="0">
                          <a:solidFill>
                            <a:schemeClr val="tx1"/>
                          </a:solidFill>
                        </a:rPr>
                        <a:t> la </a:t>
                      </a:r>
                      <a:r>
                        <a:rPr lang="en-CA" sz="1200" dirty="0" err="1" smtClean="0">
                          <a:solidFill>
                            <a:schemeClr val="tx1"/>
                          </a:solidFill>
                        </a:rPr>
                        <a:t>deuxième</a:t>
                      </a:r>
                      <a:r>
                        <a:rPr lang="en-CA" sz="1200" dirty="0" smtClean="0">
                          <a:solidFill>
                            <a:schemeClr val="tx1"/>
                          </a:solidFill>
                        </a:rPr>
                        <a:t>)</a:t>
                      </a:r>
                      <a:endParaRPr lang="en-CA" sz="12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923738">
                <a:tc>
                  <a:txBody>
                    <a:bodyPr/>
                    <a:lstStyle/>
                    <a:p>
                      <a:pPr algn="r"/>
                      <a:r>
                        <a:rPr lang="en-CA" sz="1400" dirty="0" smtClean="0">
                          <a:solidFill>
                            <a:schemeClr val="tx1"/>
                          </a:solidFill>
                        </a:rPr>
                        <a:t>Entrées </a:t>
                      </a:r>
                      <a:r>
                        <a:rPr lang="en-CA" sz="1400" dirty="0" err="1" smtClean="0">
                          <a:solidFill>
                            <a:schemeClr val="tx1"/>
                          </a:solidFill>
                        </a:rPr>
                        <a:t>supplémentaires</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a:t>
                      </a:r>
                      <a:r>
                        <a:rPr lang="en-CA" sz="1800" dirty="0" err="1" smtClean="0">
                          <a:solidFill>
                            <a:schemeClr val="tx1"/>
                          </a:solidFill>
                        </a:rPr>
                        <a:t>parfois</a:t>
                      </a:r>
                      <a:r>
                        <a:rPr lang="en-CA" sz="1800" dirty="0" smtClean="0">
                          <a:solidFill>
                            <a:schemeClr val="tx1"/>
                          </a:solidFill>
                        </a:rPr>
                        <a:t> </a:t>
                      </a:r>
                      <a:r>
                        <a:rPr lang="en-CA" sz="1800" dirty="0" err="1" smtClean="0">
                          <a:solidFill>
                            <a:schemeClr val="tx1"/>
                          </a:solidFill>
                        </a:rPr>
                        <a:t>survol</a:t>
                      </a:r>
                      <a:r>
                        <a:rPr lang="en-CA" sz="1800" dirty="0" smtClean="0">
                          <a:solidFill>
                            <a:schemeClr val="tx1"/>
                          </a:solidFill>
                        </a:rPr>
                        <a:t>, orientation)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smtClean="0">
                          <a:solidFill>
                            <a:schemeClr val="tx1"/>
                          </a:solidFill>
                        </a:rPr>
                        <a:t>Boutons</a:t>
                      </a:r>
                      <a:r>
                        <a:rPr lang="en-CA" sz="1800" dirty="0" smtClean="0">
                          <a:solidFill>
                            <a:schemeClr val="tx1"/>
                          </a:solidFill>
                        </a:rPr>
                        <a:t>, efface, </a:t>
                      </a:r>
                      <a:r>
                        <a:rPr lang="en-CA" sz="1800" dirty="0" err="1" smtClean="0">
                          <a:solidFill>
                            <a:schemeClr val="tx1"/>
                          </a:solidFill>
                        </a:rPr>
                        <a:t>pression</a:t>
                      </a:r>
                      <a:r>
                        <a:rPr lang="en-CA" sz="1800" dirty="0" smtClean="0">
                          <a:solidFill>
                            <a:schemeClr val="tx1"/>
                          </a:solidFill>
                        </a:rPr>
                        <a:t>, </a:t>
                      </a:r>
                      <a:r>
                        <a:rPr lang="en-CA" sz="1800" dirty="0" err="1" smtClean="0">
                          <a:solidFill>
                            <a:schemeClr val="tx1"/>
                          </a:solidFill>
                        </a:rPr>
                        <a:t>survol</a:t>
                      </a:r>
                      <a:r>
                        <a:rPr lang="en-CA" sz="1800" dirty="0" smtClean="0">
                          <a:solidFill>
                            <a:schemeClr val="tx1"/>
                          </a:solidFill>
                        </a:rPr>
                        <a:t>, </a:t>
                      </a:r>
                      <a:r>
                        <a:rPr lang="en-CA" sz="1400" dirty="0" smtClean="0">
                          <a:solidFill>
                            <a:schemeClr val="tx1"/>
                          </a:solidFill>
                        </a:rPr>
                        <a:t>(</a:t>
                      </a:r>
                      <a:r>
                        <a:rPr lang="en-CA" sz="1400" dirty="0" err="1" smtClean="0">
                          <a:solidFill>
                            <a:schemeClr val="tx1"/>
                          </a:solidFill>
                        </a:rPr>
                        <a:t>parfois</a:t>
                      </a:r>
                      <a:r>
                        <a:rPr lang="en-CA" sz="1400" dirty="0" smtClean="0">
                          <a:solidFill>
                            <a:schemeClr val="tx1"/>
                          </a:solidFill>
                        </a:rPr>
                        <a:t> orientation)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err="1" smtClean="0">
                          <a:solidFill>
                            <a:schemeClr val="tx1"/>
                          </a:solidFill>
                        </a:rPr>
                        <a:t>Boutons</a:t>
                      </a:r>
                      <a:r>
                        <a:rPr lang="en-CA" sz="1800" dirty="0" smtClean="0">
                          <a:solidFill>
                            <a:schemeClr val="tx1"/>
                          </a:solidFill>
                        </a:rPr>
                        <a:t>, (</a:t>
                      </a:r>
                      <a:r>
                        <a:rPr lang="en-CA" sz="1800" dirty="0" err="1" smtClean="0">
                          <a:solidFill>
                            <a:schemeClr val="tx1"/>
                          </a:solidFill>
                        </a:rPr>
                        <a:t>parfois</a:t>
                      </a:r>
                      <a:r>
                        <a:rPr lang="en-CA" sz="1800" dirty="0" smtClean="0">
                          <a:solidFill>
                            <a:schemeClr val="tx1"/>
                          </a:solidFill>
                        </a:rPr>
                        <a:t> orientation)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FF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err="1" smtClean="0">
                          <a:solidFill>
                            <a:schemeClr val="tx1"/>
                          </a:solidFill>
                        </a:rPr>
                        <a:t>Boutons</a:t>
                      </a:r>
                      <a:r>
                        <a:rPr lang="en-CA" sz="1800" dirty="0" smtClean="0">
                          <a:solidFill>
                            <a:schemeClr val="tx1"/>
                          </a:solidFill>
                        </a:rPr>
                        <a:t>, (</a:t>
                      </a:r>
                      <a:r>
                        <a:rPr lang="en-CA" sz="1800" dirty="0" err="1" smtClean="0">
                          <a:solidFill>
                            <a:schemeClr val="tx1"/>
                          </a:solidFill>
                        </a:rPr>
                        <a:t>parfois</a:t>
                      </a:r>
                      <a:r>
                        <a:rPr lang="en-CA" sz="1800" dirty="0" smtClean="0">
                          <a:solidFill>
                            <a:schemeClr val="tx1"/>
                          </a:solidFill>
                        </a:rPr>
                        <a:t> orientation)</a:t>
                      </a: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FFC0"/>
                    </a:solidFill>
                  </a:tcPr>
                </a:tc>
                <a:extLst>
                  <a:ext uri="{0D108BD9-81ED-4DB2-BD59-A6C34878D82A}">
                    <a16:rowId xmlns:a16="http://schemas.microsoft.com/office/drawing/2014/main" val="10006"/>
                  </a:ext>
                </a:extLst>
              </a:tr>
              <a:tr h="369155">
                <a:tc>
                  <a:txBody>
                    <a:bodyPr/>
                    <a:lstStyle/>
                    <a:p>
                      <a:pPr algn="r"/>
                      <a:r>
                        <a:rPr lang="en-CA" sz="1400" dirty="0" smtClean="0">
                          <a:solidFill>
                            <a:schemeClr val="tx1"/>
                          </a:solidFill>
                        </a:rPr>
                        <a:t>Entrée </a:t>
                      </a:r>
                      <a:r>
                        <a:rPr lang="en-CA" sz="1400" dirty="0" err="1" smtClean="0">
                          <a:solidFill>
                            <a:schemeClr val="tx1"/>
                          </a:solidFill>
                        </a:rPr>
                        <a:t>directe</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65813">
                <a:tc>
                  <a:txBody>
                    <a:bodyPr/>
                    <a:lstStyle/>
                    <a:p>
                      <a:pPr algn="r"/>
                      <a:r>
                        <a:rPr lang="en-CA" sz="1400" dirty="0" err="1" smtClean="0">
                          <a:solidFill>
                            <a:schemeClr val="tx1"/>
                          </a:solidFill>
                        </a:rPr>
                        <a:t>Garde</a:t>
                      </a:r>
                      <a:r>
                        <a:rPr lang="en-CA" sz="1400" dirty="0" smtClean="0">
                          <a:solidFill>
                            <a:schemeClr val="tx1"/>
                          </a:solidFill>
                        </a:rPr>
                        <a:t> </a:t>
                      </a:r>
                      <a:r>
                        <a:rPr lang="en-CA" sz="1400" dirty="0" err="1" smtClean="0">
                          <a:solidFill>
                            <a:schemeClr val="tx1"/>
                          </a:solidFill>
                        </a:rPr>
                        <a:t>l’écran</a:t>
                      </a:r>
                      <a:r>
                        <a:rPr lang="en-CA" sz="1400" dirty="0" smtClean="0">
                          <a:solidFill>
                            <a:schemeClr val="tx1"/>
                          </a:solidFill>
                        </a:rPr>
                        <a:t> </a:t>
                      </a:r>
                      <a:r>
                        <a:rPr lang="en-CA" sz="1400" dirty="0" err="1" smtClean="0">
                          <a:solidFill>
                            <a:schemeClr val="tx1"/>
                          </a:solidFill>
                        </a:rPr>
                        <a:t>propre</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smtClean="0">
                          <a:solidFill>
                            <a:schemeClr val="tx1"/>
                          </a:solidFill>
                        </a:rPr>
                        <a:t>Moyen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FFC0"/>
                    </a:solid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0008"/>
                  </a:ext>
                </a:extLst>
              </a:tr>
              <a:tr h="823056">
                <a:tc>
                  <a:txBody>
                    <a:bodyPr/>
                    <a:lstStyle/>
                    <a:p>
                      <a:pPr algn="r"/>
                      <a:r>
                        <a:rPr lang="en-CA" sz="1400" dirty="0" err="1" smtClean="0">
                          <a:solidFill>
                            <a:schemeClr val="tx1"/>
                          </a:solidFill>
                        </a:rPr>
                        <a:t>Permet</a:t>
                      </a:r>
                      <a:r>
                        <a:rPr lang="en-CA" sz="1400" baseline="0" dirty="0" smtClean="0">
                          <a:solidFill>
                            <a:schemeClr val="tx1"/>
                          </a:solidFill>
                        </a:rPr>
                        <a:t> </a:t>
                      </a:r>
                      <a:r>
                        <a:rPr lang="en-CA" sz="1400" baseline="0" dirty="0" err="1" smtClean="0">
                          <a:solidFill>
                            <a:schemeClr val="tx1"/>
                          </a:solidFill>
                        </a:rPr>
                        <a:t>plusieurs</a:t>
                      </a:r>
                      <a:r>
                        <a:rPr lang="en-CA" sz="1400" baseline="0" dirty="0" smtClean="0">
                          <a:solidFill>
                            <a:schemeClr val="tx1"/>
                          </a:solidFill>
                        </a:rPr>
                        <a:t> </a:t>
                      </a:r>
                      <a:r>
                        <a:rPr lang="en-CA" sz="1400" baseline="0" dirty="0" err="1" smtClean="0">
                          <a:solidFill>
                            <a:schemeClr val="tx1"/>
                          </a:solidFill>
                        </a:rPr>
                        <a:t>utilisateurs</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200" dirty="0" smtClean="0">
                          <a:solidFill>
                            <a:schemeClr val="tx1"/>
                          </a:solidFill>
                        </a:rPr>
                        <a:t>(</a:t>
                      </a:r>
                      <a:r>
                        <a:rPr lang="en-CA" sz="1200" dirty="0" err="1" smtClean="0">
                          <a:solidFill>
                            <a:schemeClr val="tx1"/>
                          </a:solidFill>
                        </a:rPr>
                        <a:t>certains</a:t>
                      </a:r>
                      <a:r>
                        <a:rPr lang="en-CA" sz="1200" dirty="0" smtClean="0">
                          <a:solidFill>
                            <a:schemeClr val="tx1"/>
                          </a:solidFill>
                        </a:rPr>
                        <a:t> </a:t>
                      </a:r>
                      <a:r>
                        <a:rPr lang="en-CA" sz="1200" dirty="0" err="1" smtClean="0">
                          <a:solidFill>
                            <a:schemeClr val="tx1"/>
                          </a:solidFill>
                        </a:rPr>
                        <a:t>écrans</a:t>
                      </a:r>
                      <a:r>
                        <a:rPr lang="en-CA" sz="1200" dirty="0" smtClean="0">
                          <a:solidFill>
                            <a:schemeClr val="tx1"/>
                          </a:solidFill>
                        </a:rPr>
                        <a:t> </a:t>
                      </a:r>
                      <a:r>
                        <a:rPr lang="en-CA" sz="1200" dirty="0" err="1" smtClean="0">
                          <a:solidFill>
                            <a:schemeClr val="tx1"/>
                          </a:solidFill>
                        </a:rPr>
                        <a:t>permettent</a:t>
                      </a:r>
                      <a:r>
                        <a:rPr lang="en-CA" sz="1200" dirty="0" smtClean="0">
                          <a:solidFill>
                            <a:schemeClr val="tx1"/>
                          </a:solidFill>
                        </a:rPr>
                        <a:t> à </a:t>
                      </a:r>
                      <a:r>
                        <a:rPr lang="en-CA" sz="1200" dirty="0" err="1" smtClean="0">
                          <a:solidFill>
                            <a:schemeClr val="tx1"/>
                          </a:solidFill>
                        </a:rPr>
                        <a:t>chaque</a:t>
                      </a:r>
                      <a:r>
                        <a:rPr lang="en-CA" sz="1200" dirty="0" smtClean="0">
                          <a:solidFill>
                            <a:schemeClr val="tx1"/>
                          </a:solidFill>
                        </a:rPr>
                        <a:t> </a:t>
                      </a:r>
                      <a:r>
                        <a:rPr lang="en-CA" sz="1200" dirty="0" err="1" smtClean="0">
                          <a:solidFill>
                            <a:schemeClr val="tx1"/>
                          </a:solidFill>
                        </a:rPr>
                        <a:t>utilisateur</a:t>
                      </a:r>
                      <a:r>
                        <a:rPr lang="en-CA" sz="1200" dirty="0" smtClean="0">
                          <a:solidFill>
                            <a:schemeClr val="tx1"/>
                          </a:solidFill>
                        </a:rPr>
                        <a:t> </a:t>
                      </a:r>
                      <a:r>
                        <a:rPr lang="en-CA" sz="1200" dirty="0" err="1" smtClean="0">
                          <a:solidFill>
                            <a:schemeClr val="tx1"/>
                          </a:solidFill>
                        </a:rPr>
                        <a:t>d'avoir</a:t>
                      </a:r>
                      <a:r>
                        <a:rPr lang="en-CA" sz="1200" dirty="0" smtClean="0">
                          <a:solidFill>
                            <a:schemeClr val="tx1"/>
                          </a:solidFill>
                        </a:rPr>
                        <a:t> un stylet)</a:t>
                      </a:r>
                      <a:endParaRPr lang="en-CA" sz="12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FFC0"/>
                    </a:solidFill>
                  </a:tcPr>
                </a:tc>
                <a:tc>
                  <a:txBody>
                    <a:bodyPr/>
                    <a:lstStyle/>
                    <a:p>
                      <a:r>
                        <a:rPr lang="en-CA" sz="1200" dirty="0" smtClean="0">
                          <a:solidFill>
                            <a:schemeClr val="tx1"/>
                          </a:solidFill>
                        </a:rPr>
                        <a:t>(</a:t>
                      </a:r>
                      <a:r>
                        <a:rPr lang="en-CA" sz="1200" dirty="0" err="1" smtClean="0">
                          <a:solidFill>
                            <a:schemeClr val="tx1"/>
                          </a:solidFill>
                        </a:rPr>
                        <a:t>certains</a:t>
                      </a:r>
                      <a:r>
                        <a:rPr lang="en-CA" sz="1200" baseline="0" dirty="0" smtClean="0">
                          <a:solidFill>
                            <a:schemeClr val="tx1"/>
                          </a:solidFill>
                        </a:rPr>
                        <a:t> interfaces </a:t>
                      </a:r>
                      <a:r>
                        <a:rPr lang="en-CA" sz="1200" baseline="0" dirty="0" err="1" smtClean="0">
                          <a:solidFill>
                            <a:schemeClr val="tx1"/>
                          </a:solidFill>
                        </a:rPr>
                        <a:t>permettent</a:t>
                      </a:r>
                      <a:r>
                        <a:rPr lang="en-CA" sz="1200" baseline="0" dirty="0" smtClean="0">
                          <a:solidFill>
                            <a:schemeClr val="tx1"/>
                          </a:solidFill>
                        </a:rPr>
                        <a:t> </a:t>
                      </a:r>
                      <a:r>
                        <a:rPr lang="en-CA" sz="1200" dirty="0" smtClean="0">
                          <a:solidFill>
                            <a:schemeClr val="tx1"/>
                          </a:solidFill>
                        </a:rPr>
                        <a:t>à </a:t>
                      </a:r>
                      <a:r>
                        <a:rPr lang="en-CA" sz="1200" dirty="0" err="1" smtClean="0">
                          <a:solidFill>
                            <a:schemeClr val="tx1"/>
                          </a:solidFill>
                        </a:rPr>
                        <a:t>chaque</a:t>
                      </a:r>
                      <a:r>
                        <a:rPr lang="en-CA" sz="1200" dirty="0" smtClean="0">
                          <a:solidFill>
                            <a:schemeClr val="tx1"/>
                          </a:solidFill>
                        </a:rPr>
                        <a:t> </a:t>
                      </a:r>
                      <a:r>
                        <a:rPr lang="en-CA" sz="1200" dirty="0" err="1" smtClean="0">
                          <a:solidFill>
                            <a:schemeClr val="tx1"/>
                          </a:solidFill>
                        </a:rPr>
                        <a:t>utilisateur</a:t>
                      </a:r>
                      <a:r>
                        <a:rPr lang="en-CA" sz="1200" dirty="0" smtClean="0">
                          <a:solidFill>
                            <a:schemeClr val="tx1"/>
                          </a:solidFill>
                        </a:rPr>
                        <a:t> </a:t>
                      </a:r>
                      <a:r>
                        <a:rPr lang="en-CA" sz="1200" dirty="0" err="1" smtClean="0">
                          <a:solidFill>
                            <a:schemeClr val="tx1"/>
                          </a:solidFill>
                        </a:rPr>
                        <a:t>d'avoir</a:t>
                      </a:r>
                      <a:r>
                        <a:rPr lang="en-CA" sz="1200" dirty="0" smtClean="0">
                          <a:solidFill>
                            <a:schemeClr val="tx1"/>
                          </a:solidFill>
                        </a:rPr>
                        <a:t> </a:t>
                      </a:r>
                      <a:r>
                        <a:rPr lang="en-CA" sz="1200" dirty="0" err="1" smtClean="0">
                          <a:solidFill>
                            <a:schemeClr val="tx1"/>
                          </a:solidFill>
                        </a:rPr>
                        <a:t>une</a:t>
                      </a:r>
                      <a:r>
                        <a:rPr lang="en-CA" sz="1200" dirty="0" smtClean="0">
                          <a:solidFill>
                            <a:schemeClr val="tx1"/>
                          </a:solidFill>
                        </a:rPr>
                        <a:t> </a:t>
                      </a:r>
                      <a:r>
                        <a:rPr lang="en-CA" sz="1200" dirty="0" err="1" smtClean="0">
                          <a:solidFill>
                            <a:schemeClr val="tx1"/>
                          </a:solidFill>
                        </a:rPr>
                        <a:t>souris</a:t>
                      </a:r>
                      <a:r>
                        <a:rPr lang="en-CA" sz="1200" dirty="0" smtClean="0">
                          <a:solidFill>
                            <a:schemeClr val="tx1"/>
                          </a:solidFill>
                        </a:rPr>
                        <a:t>)</a:t>
                      </a:r>
                      <a:endParaRPr lang="en-CA" sz="12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FFC0"/>
                    </a:solidFill>
                  </a:tcPr>
                </a:tc>
                <a:tc>
                  <a:txBody>
                    <a:bodyPr/>
                    <a:lstStyle/>
                    <a:p>
                      <a:r>
                        <a:rPr lang="en-CA" sz="1800" dirty="0" smtClean="0">
                          <a:solidFill>
                            <a:schemeClr val="tx1"/>
                          </a:solidFill>
                        </a:rPr>
                        <a:t>(?)</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945146">
                <a:tc>
                  <a:txBody>
                    <a:bodyPr/>
                    <a:lstStyle/>
                    <a:p>
                      <a:pPr algn="r"/>
                      <a:r>
                        <a:rPr lang="en-CA" sz="1400" dirty="0" err="1" smtClean="0">
                          <a:solidFill>
                            <a:schemeClr val="tx1"/>
                          </a:solidFill>
                        </a:rPr>
                        <a:t>Rien</a:t>
                      </a:r>
                      <a:r>
                        <a:rPr lang="en-CA" sz="1400" dirty="0" smtClean="0">
                          <a:solidFill>
                            <a:schemeClr val="tx1"/>
                          </a:solidFill>
                        </a:rPr>
                        <a:t> à </a:t>
                      </a:r>
                      <a:r>
                        <a:rPr lang="en-CA" sz="1400" dirty="0" err="1" smtClean="0">
                          <a:solidFill>
                            <a:schemeClr val="tx1"/>
                          </a:solidFill>
                        </a:rPr>
                        <a:t>tenir</a:t>
                      </a:r>
                      <a:r>
                        <a:rPr lang="en-CA" sz="1400" dirty="0" smtClean="0">
                          <a:solidFill>
                            <a:schemeClr val="tx1"/>
                          </a:solidFill>
                        </a:rPr>
                        <a:t> </a:t>
                      </a:r>
                      <a:r>
                        <a:rPr lang="en-CA" sz="1400" dirty="0" err="1" smtClean="0">
                          <a:solidFill>
                            <a:schemeClr val="tx1"/>
                          </a:solidFill>
                        </a:rPr>
                        <a:t>dans</a:t>
                      </a:r>
                      <a:r>
                        <a:rPr lang="en-CA" sz="1400" dirty="0" smtClean="0">
                          <a:solidFill>
                            <a:schemeClr val="tx1"/>
                          </a:solidFill>
                        </a:rPr>
                        <a:t> la main (</a:t>
                      </a:r>
                      <a:r>
                        <a:rPr lang="en-CA" sz="1400" dirty="0" err="1" smtClean="0">
                          <a:solidFill>
                            <a:schemeClr val="tx1"/>
                          </a:solidFill>
                        </a:rPr>
                        <a:t>donc</a:t>
                      </a:r>
                      <a:r>
                        <a:rPr lang="en-CA" sz="1400" baseline="0" dirty="0" smtClean="0">
                          <a:solidFill>
                            <a:schemeClr val="tx1"/>
                          </a:solidFill>
                        </a:rPr>
                        <a:t> pas de temps </a:t>
                      </a:r>
                      <a:r>
                        <a:rPr lang="en-CA" sz="1400" baseline="0" dirty="0" err="1" smtClean="0">
                          <a:solidFill>
                            <a:schemeClr val="tx1"/>
                          </a:solidFill>
                        </a:rPr>
                        <a:t>pris</a:t>
                      </a:r>
                      <a:r>
                        <a:rPr lang="en-CA" sz="1400" baseline="0" dirty="0" smtClean="0">
                          <a:solidFill>
                            <a:schemeClr val="tx1"/>
                          </a:solidFill>
                        </a:rPr>
                        <a:t> pour </a:t>
                      </a:r>
                      <a:r>
                        <a:rPr lang="en-CA" sz="1400" baseline="0" dirty="0" err="1" smtClean="0">
                          <a:solidFill>
                            <a:schemeClr val="tx1"/>
                          </a:solidFill>
                        </a:rPr>
                        <a:t>saisir</a:t>
                      </a:r>
                      <a:r>
                        <a:rPr lang="en-CA" sz="1400" baseline="0" dirty="0" smtClean="0">
                          <a:solidFill>
                            <a:schemeClr val="tx1"/>
                          </a:solidFill>
                        </a:rPr>
                        <a:t> </a:t>
                      </a:r>
                      <a:r>
                        <a:rPr lang="en-CA" sz="1400" baseline="0" dirty="0" err="1" smtClean="0">
                          <a:solidFill>
                            <a:schemeClr val="tx1"/>
                          </a:solidFill>
                        </a:rPr>
                        <a:t>dans</a:t>
                      </a:r>
                      <a:r>
                        <a:rPr lang="en-CA" sz="1400" baseline="0" dirty="0" smtClean="0">
                          <a:solidFill>
                            <a:schemeClr val="tx1"/>
                          </a:solidFill>
                        </a:rPr>
                        <a:t> la main,</a:t>
                      </a:r>
                      <a:br>
                        <a:rPr lang="en-CA" sz="1400" baseline="0" dirty="0" smtClean="0">
                          <a:solidFill>
                            <a:schemeClr val="tx1"/>
                          </a:solidFill>
                        </a:rPr>
                      </a:br>
                      <a:r>
                        <a:rPr lang="en-CA" sz="1400" baseline="0" dirty="0" smtClean="0">
                          <a:solidFill>
                            <a:schemeClr val="tx1"/>
                          </a:solidFill>
                        </a:rPr>
                        <a:t>et </a:t>
                      </a:r>
                      <a:r>
                        <a:rPr lang="en-CA" sz="1400" baseline="0" dirty="0" err="1" smtClean="0">
                          <a:solidFill>
                            <a:schemeClr val="tx1"/>
                          </a:solidFill>
                        </a:rPr>
                        <a:t>rien</a:t>
                      </a:r>
                      <a:r>
                        <a:rPr lang="en-CA" sz="1400" baseline="0" dirty="0" smtClean="0">
                          <a:solidFill>
                            <a:schemeClr val="tx1"/>
                          </a:solidFill>
                        </a:rPr>
                        <a:t> à </a:t>
                      </a:r>
                      <a:r>
                        <a:rPr lang="en-CA" sz="1400" baseline="0" dirty="0" err="1" smtClean="0">
                          <a:solidFill>
                            <a:schemeClr val="tx1"/>
                          </a:solidFill>
                        </a:rPr>
                        <a:t>perdre</a:t>
                      </a:r>
                      <a:r>
                        <a:rPr lang="en-CA" sz="1400" baseline="0" dirty="0" smtClean="0">
                          <a:solidFill>
                            <a:schemeClr val="tx1"/>
                          </a:solidFill>
                        </a:rPr>
                        <a:t>)</a:t>
                      </a:r>
                      <a:endParaRPr lang="en-CA" sz="14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smtClean="0">
                          <a:solidFill>
                            <a:schemeClr val="tx1"/>
                          </a:solidFill>
                        </a:rPr>
                        <a:t>Oui</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smtClean="0">
                          <a:solidFill>
                            <a:schemeClr val="tx1"/>
                          </a:solidFill>
                        </a:rPr>
                        <a:t>Non</a:t>
                      </a:r>
                      <a:endParaRPr lang="en-CA" sz="1800" dirty="0">
                        <a:solidFill>
                          <a:schemeClr val="tx1"/>
                        </a:solidFill>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3" name="Flèche droite 3"/>
          <p:cNvSpPr/>
          <p:nvPr/>
        </p:nvSpPr>
        <p:spPr>
          <a:xfrm rot="1044321">
            <a:off x="92075" y="-30163"/>
            <a:ext cx="533400" cy="45720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131149" name="ZoneTexte 4"/>
          <p:cNvSpPr txBox="1">
            <a:spLocks noChangeArrowheads="1"/>
          </p:cNvSpPr>
          <p:nvPr/>
        </p:nvSpPr>
        <p:spPr bwMode="auto">
          <a:xfrm>
            <a:off x="115888" y="26035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À retenir!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re 1"/>
          <p:cNvSpPr>
            <a:spLocks noGrp="1"/>
          </p:cNvSpPr>
          <p:nvPr>
            <p:ph type="title"/>
          </p:nvPr>
        </p:nvSpPr>
        <p:spPr>
          <a:xfrm>
            <a:off x="0" y="0"/>
            <a:ext cx="9144000" cy="6453188"/>
          </a:xfrm>
        </p:spPr>
        <p:txBody>
          <a:bodyPr/>
          <a:lstStyle/>
          <a:p>
            <a:r>
              <a:rPr lang="en-US" altLang="en-US" smtClean="0"/>
              <a:t>Les menus et widgets contextuels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845820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2362200" y="3048000"/>
            <a:ext cx="838200" cy="685800"/>
          </a:xfrm>
          <a:prstGeom prst="rect">
            <a:avLst/>
          </a:prstGeom>
          <a:solidFill>
            <a:srgbClr val="FF0000"/>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6" name="Oval 6"/>
          <p:cNvSpPr>
            <a:spLocks noChangeArrowheads="1"/>
          </p:cNvSpPr>
          <p:nvPr/>
        </p:nvSpPr>
        <p:spPr bwMode="auto">
          <a:xfrm>
            <a:off x="5410200" y="1295400"/>
            <a:ext cx="1295400" cy="914400"/>
          </a:xfrm>
          <a:prstGeom prst="ellipse">
            <a:avLst/>
          </a:prstGeom>
          <a:solidFill>
            <a:srgbClr val="0000FF"/>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7" name="AutoShape 7"/>
          <p:cNvSpPr>
            <a:spLocks noChangeArrowheads="1"/>
          </p:cNvSpPr>
          <p:nvPr/>
        </p:nvSpPr>
        <p:spPr bwMode="auto">
          <a:xfrm>
            <a:off x="5334000" y="3429000"/>
            <a:ext cx="762000" cy="762000"/>
          </a:xfrm>
          <a:prstGeom prst="triangle">
            <a:avLst>
              <a:gd name="adj" fmla="val 50000"/>
            </a:avLst>
          </a:prstGeom>
          <a:solidFill>
            <a:srgbClr val="00FF00"/>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0" name="Text Box 8"/>
          <p:cNvSpPr txBox="1">
            <a:spLocks noChangeArrowheads="1"/>
          </p:cNvSpPr>
          <p:nvPr/>
        </p:nvSpPr>
        <p:spPr bwMode="auto">
          <a:xfrm>
            <a:off x="1600200" y="1371600"/>
            <a:ext cx="1676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Commandes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(actions,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outils,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operations,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“verbes”)</a:t>
            </a:r>
          </a:p>
        </p:txBody>
      </p:sp>
      <p:sp>
        <p:nvSpPr>
          <p:cNvPr id="13321" name="Text Box 9"/>
          <p:cNvSpPr txBox="1">
            <a:spLocks noChangeArrowheads="1"/>
          </p:cNvSpPr>
          <p:nvPr/>
        </p:nvSpPr>
        <p:spPr bwMode="auto">
          <a:xfrm>
            <a:off x="3962400" y="2514600"/>
            <a:ext cx="167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Objets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(endroits,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“noms”)</a:t>
            </a:r>
          </a:p>
        </p:txBody>
      </p:sp>
      <p:sp>
        <p:nvSpPr>
          <p:cNvPr id="13322" name="Line 10"/>
          <p:cNvSpPr>
            <a:spLocks noChangeShapeType="1"/>
          </p:cNvSpPr>
          <p:nvPr/>
        </p:nvSpPr>
        <p:spPr bwMode="auto">
          <a:xfrm flipV="1">
            <a:off x="4876800" y="2133600"/>
            <a:ext cx="533400" cy="5334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3" name="Line 11"/>
          <p:cNvSpPr>
            <a:spLocks noChangeShapeType="1"/>
          </p:cNvSpPr>
          <p:nvPr/>
        </p:nvSpPr>
        <p:spPr bwMode="auto">
          <a:xfrm>
            <a:off x="4876800" y="2667000"/>
            <a:ext cx="685800" cy="6096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5" name="Line 13"/>
          <p:cNvSpPr>
            <a:spLocks noChangeShapeType="1"/>
          </p:cNvSpPr>
          <p:nvPr/>
        </p:nvSpPr>
        <p:spPr bwMode="auto">
          <a:xfrm flipH="1">
            <a:off x="3352800" y="2743200"/>
            <a:ext cx="609600" cy="3048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6" name="AutoShape 14"/>
          <p:cNvSpPr>
            <a:spLocks/>
          </p:cNvSpPr>
          <p:nvPr/>
        </p:nvSpPr>
        <p:spPr bwMode="auto">
          <a:xfrm>
            <a:off x="1295400" y="990600"/>
            <a:ext cx="304800" cy="2514600"/>
          </a:xfrm>
          <a:prstGeom prst="rightBrace">
            <a:avLst>
              <a:gd name="adj1" fmla="val 68750"/>
              <a:gd name="adj2" fmla="val 2253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1231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3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13321" grpId="0"/>
      <p:bldP spid="133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845820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2362200" y="3048000"/>
            <a:ext cx="838200" cy="685800"/>
          </a:xfrm>
          <a:prstGeom prst="rect">
            <a:avLst/>
          </a:prstGeom>
          <a:solidFill>
            <a:srgbClr val="FF0000"/>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4" name="Oval 4"/>
          <p:cNvSpPr>
            <a:spLocks noChangeArrowheads="1"/>
          </p:cNvSpPr>
          <p:nvPr/>
        </p:nvSpPr>
        <p:spPr bwMode="auto">
          <a:xfrm>
            <a:off x="5410200" y="1295400"/>
            <a:ext cx="1295400" cy="914400"/>
          </a:xfrm>
          <a:prstGeom prst="ellipse">
            <a:avLst/>
          </a:prstGeom>
          <a:solidFill>
            <a:srgbClr val="0000FF"/>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5" name="AutoShape 5"/>
          <p:cNvSpPr>
            <a:spLocks noChangeArrowheads="1"/>
          </p:cNvSpPr>
          <p:nvPr/>
        </p:nvSpPr>
        <p:spPr bwMode="auto">
          <a:xfrm>
            <a:off x="5334000" y="3429000"/>
            <a:ext cx="762000" cy="762000"/>
          </a:xfrm>
          <a:prstGeom prst="triangle">
            <a:avLst>
              <a:gd name="adj" fmla="val 50000"/>
            </a:avLst>
          </a:prstGeom>
          <a:solidFill>
            <a:srgbClr val="00FF00"/>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0" name="Text Box 6"/>
          <p:cNvSpPr txBox="1">
            <a:spLocks noChangeArrowheads="1"/>
          </p:cNvSpPr>
          <p:nvPr/>
        </p:nvSpPr>
        <p:spPr bwMode="auto">
          <a:xfrm>
            <a:off x="3048000" y="1295400"/>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Commandes dans un menu déroulant</a:t>
            </a:r>
          </a:p>
        </p:txBody>
      </p:sp>
      <p:sp>
        <p:nvSpPr>
          <p:cNvPr id="30727" name="Text Box 7"/>
          <p:cNvSpPr txBox="1">
            <a:spLocks noChangeArrowheads="1"/>
          </p:cNvSpPr>
          <p:nvPr/>
        </p:nvSpPr>
        <p:spPr bwMode="auto">
          <a:xfrm>
            <a:off x="3962400" y="2514600"/>
            <a:ext cx="167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Objets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(endroits,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“noms”)</a:t>
            </a:r>
          </a:p>
        </p:txBody>
      </p:sp>
      <p:sp>
        <p:nvSpPr>
          <p:cNvPr id="30728" name="Line 8"/>
          <p:cNvSpPr>
            <a:spLocks noChangeShapeType="1"/>
          </p:cNvSpPr>
          <p:nvPr/>
        </p:nvSpPr>
        <p:spPr bwMode="auto">
          <a:xfrm flipV="1">
            <a:off x="4876800" y="2133600"/>
            <a:ext cx="533400" cy="5334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9" name="Line 9"/>
          <p:cNvSpPr>
            <a:spLocks noChangeShapeType="1"/>
          </p:cNvSpPr>
          <p:nvPr/>
        </p:nvSpPr>
        <p:spPr bwMode="auto">
          <a:xfrm>
            <a:off x="4876800" y="2667000"/>
            <a:ext cx="685800" cy="6096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30" name="Line 10"/>
          <p:cNvSpPr>
            <a:spLocks noChangeShapeType="1"/>
          </p:cNvSpPr>
          <p:nvPr/>
        </p:nvSpPr>
        <p:spPr bwMode="auto">
          <a:xfrm flipH="1">
            <a:off x="3352800" y="2743200"/>
            <a:ext cx="609600" cy="3048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5" name="AutoShape 11"/>
          <p:cNvSpPr>
            <a:spLocks/>
          </p:cNvSpPr>
          <p:nvPr/>
        </p:nvSpPr>
        <p:spPr bwMode="auto">
          <a:xfrm>
            <a:off x="2743200" y="838200"/>
            <a:ext cx="304800" cy="1905000"/>
          </a:xfrm>
          <a:prstGeom prst="rightBrace">
            <a:avLst>
              <a:gd name="adj1" fmla="val 52083"/>
              <a:gd name="adj2" fmla="val 33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8" name="Rectangle 14"/>
          <p:cNvSpPr>
            <a:spLocks noChangeArrowheads="1"/>
          </p:cNvSpPr>
          <p:nvPr/>
        </p:nvSpPr>
        <p:spPr bwMode="auto">
          <a:xfrm>
            <a:off x="914400" y="533400"/>
            <a:ext cx="381000" cy="304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639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838200"/>
            <a:ext cx="1695450" cy="19431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9" name="Picture 15" descr="cursor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609600"/>
            <a:ext cx="365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18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9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5" grpId="0" animBg="1"/>
      <p:bldP spid="1639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845820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ChangeArrowheads="1"/>
          </p:cNvSpPr>
          <p:nvPr/>
        </p:nvSpPr>
        <p:spPr bwMode="auto">
          <a:xfrm>
            <a:off x="2362200" y="3048000"/>
            <a:ext cx="838200" cy="685800"/>
          </a:xfrm>
          <a:prstGeom prst="rect">
            <a:avLst/>
          </a:prstGeom>
          <a:solidFill>
            <a:srgbClr val="FF0000"/>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2" name="Oval 4"/>
          <p:cNvSpPr>
            <a:spLocks noChangeArrowheads="1"/>
          </p:cNvSpPr>
          <p:nvPr/>
        </p:nvSpPr>
        <p:spPr bwMode="auto">
          <a:xfrm>
            <a:off x="5410200" y="1295400"/>
            <a:ext cx="1295400" cy="914400"/>
          </a:xfrm>
          <a:prstGeom prst="ellipse">
            <a:avLst/>
          </a:prstGeom>
          <a:solidFill>
            <a:srgbClr val="0000FF"/>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3" name="AutoShape 5"/>
          <p:cNvSpPr>
            <a:spLocks noChangeArrowheads="1"/>
          </p:cNvSpPr>
          <p:nvPr/>
        </p:nvSpPr>
        <p:spPr bwMode="auto">
          <a:xfrm>
            <a:off x="5334000" y="3429000"/>
            <a:ext cx="762000" cy="762000"/>
          </a:xfrm>
          <a:prstGeom prst="triangle">
            <a:avLst>
              <a:gd name="adj" fmla="val 50000"/>
            </a:avLst>
          </a:prstGeom>
          <a:solidFill>
            <a:srgbClr val="00FF00"/>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4" name="Text Box 7"/>
          <p:cNvSpPr txBox="1">
            <a:spLocks noChangeArrowheads="1"/>
          </p:cNvSpPr>
          <p:nvPr/>
        </p:nvSpPr>
        <p:spPr bwMode="auto">
          <a:xfrm>
            <a:off x="3962400" y="2514600"/>
            <a:ext cx="167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Objets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(endroits,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“noms”)</a:t>
            </a:r>
          </a:p>
        </p:txBody>
      </p:sp>
      <p:sp>
        <p:nvSpPr>
          <p:cNvPr id="32775" name="Line 8"/>
          <p:cNvSpPr>
            <a:spLocks noChangeShapeType="1"/>
          </p:cNvSpPr>
          <p:nvPr/>
        </p:nvSpPr>
        <p:spPr bwMode="auto">
          <a:xfrm flipV="1">
            <a:off x="4876800" y="2133600"/>
            <a:ext cx="533400" cy="5334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6" name="Line 9"/>
          <p:cNvSpPr>
            <a:spLocks noChangeShapeType="1"/>
          </p:cNvSpPr>
          <p:nvPr/>
        </p:nvSpPr>
        <p:spPr bwMode="auto">
          <a:xfrm>
            <a:off x="4876800" y="2667000"/>
            <a:ext cx="685800" cy="6096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7" name="Line 10"/>
          <p:cNvSpPr>
            <a:spLocks noChangeShapeType="1"/>
          </p:cNvSpPr>
          <p:nvPr/>
        </p:nvSpPr>
        <p:spPr bwMode="auto">
          <a:xfrm flipH="1">
            <a:off x="3352800" y="2743200"/>
            <a:ext cx="609600" cy="304800"/>
          </a:xfrm>
          <a:prstGeom prst="line">
            <a:avLst/>
          </a:prstGeom>
          <a:noFill/>
          <a:ln w="38100">
            <a:solidFill>
              <a:schemeClr val="tx1"/>
            </a:solidFill>
            <a:round/>
            <a:headEnd/>
            <a:tailEnd type="arrow"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6" name="Text Box 6"/>
          <p:cNvSpPr txBox="1">
            <a:spLocks noChangeArrowheads="1"/>
          </p:cNvSpPr>
          <p:nvPr/>
        </p:nvSpPr>
        <p:spPr bwMode="auto">
          <a:xfrm>
            <a:off x="7696200" y="2057400"/>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Commandes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dans</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 menu contextuel</a:t>
            </a:r>
          </a:p>
        </p:txBody>
      </p:sp>
      <p:pic>
        <p:nvPicPr>
          <p:cNvPr id="2049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1625600"/>
            <a:ext cx="1695450" cy="19431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94" name="Picture 14" descr="cursor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600200"/>
            <a:ext cx="365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AutoShape 11"/>
          <p:cNvSpPr>
            <a:spLocks/>
          </p:cNvSpPr>
          <p:nvPr/>
        </p:nvSpPr>
        <p:spPr bwMode="auto">
          <a:xfrm>
            <a:off x="7391400" y="1676400"/>
            <a:ext cx="304800" cy="1828800"/>
          </a:xfrm>
          <a:prstGeom prst="rightBrace">
            <a:avLst>
              <a:gd name="adj1" fmla="val 50000"/>
              <a:gd name="adj2" fmla="val 3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850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recovered\myOldDesktop\S_win\ets\courses\lecture0x.multitouch\lecture2-material\largeDispl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96975"/>
            <a:ext cx="656907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ZoneTexte 3"/>
          <p:cNvSpPr txBox="1">
            <a:spLocks noChangeArrowheads="1"/>
          </p:cNvSpPr>
          <p:nvPr/>
        </p:nvSpPr>
        <p:spPr bwMode="auto">
          <a:xfrm>
            <a:off x="2124075" y="6237288"/>
            <a:ext cx="532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http://cobweb.sfasu.edu/rball/large%20display.jpg</a:t>
            </a:r>
          </a:p>
        </p:txBody>
      </p:sp>
      <p:sp>
        <p:nvSpPr>
          <p:cNvPr id="90116" name="Titre 1"/>
          <p:cNvSpPr>
            <a:spLocks noGrp="1"/>
          </p:cNvSpPr>
          <p:nvPr>
            <p:ph type="title"/>
          </p:nvPr>
        </p:nvSpPr>
        <p:spPr>
          <a:xfrm>
            <a:off x="0" y="274638"/>
            <a:ext cx="9144000" cy="777875"/>
          </a:xfrm>
        </p:spPr>
        <p:txBody>
          <a:bodyPr/>
          <a:lstStyle/>
          <a:p>
            <a:r>
              <a:rPr lang="en-CA" altLang="en-US" sz="3600" smtClean="0"/>
              <a:t>Un grand écran en tuiles ("tiled display")</a:t>
            </a:r>
            <a:endParaRPr lang="en-US" altLang="en-US" sz="36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107950" y="500063"/>
            <a:ext cx="8534400" cy="6053137"/>
          </a:xfrm>
        </p:spPr>
        <p:txBody>
          <a:bodyPr/>
          <a:lstStyle/>
          <a:p>
            <a:pPr eaLnBrk="1" hangingPunct="1"/>
            <a:r>
              <a:rPr lang="en-US" altLang="en-US" sz="2000" dirty="0" smtClean="0"/>
              <a:t>Les modes </a:t>
            </a:r>
            <a:r>
              <a:rPr lang="en-US" altLang="en-US" sz="2000" dirty="0" err="1" smtClean="0"/>
              <a:t>créent</a:t>
            </a:r>
            <a:r>
              <a:rPr lang="en-US" altLang="en-US" sz="2000" dirty="0" smtClean="0"/>
              <a:t> la </a:t>
            </a:r>
            <a:r>
              <a:rPr lang="en-US" altLang="en-US" sz="2000" dirty="0" err="1" smtClean="0"/>
              <a:t>possibilité</a:t>
            </a:r>
            <a:r>
              <a:rPr lang="en-US" altLang="en-US" sz="2000" dirty="0" smtClean="0"/>
              <a:t> </a:t>
            </a:r>
            <a:r>
              <a:rPr lang="en-US" altLang="en-US" sz="2000" dirty="0" err="1" smtClean="0"/>
              <a:t>d’avoir</a:t>
            </a:r>
            <a:r>
              <a:rPr lang="en-US" altLang="en-US" sz="2000" dirty="0" smtClean="0"/>
              <a:t> des </a:t>
            </a:r>
            <a:r>
              <a:rPr lang="en-US" altLang="en-US" sz="2000" i="1" dirty="0" err="1" smtClean="0"/>
              <a:t>erreurs</a:t>
            </a:r>
            <a:r>
              <a:rPr lang="en-US" altLang="en-US" sz="2000" i="1" dirty="0" smtClean="0"/>
              <a:t> de mode</a:t>
            </a:r>
            <a:r>
              <a:rPr lang="en-US" altLang="en-US" sz="2000" dirty="0" smtClean="0"/>
              <a:t>, </a:t>
            </a:r>
            <a:r>
              <a:rPr lang="en-US" altLang="en-US" sz="2000" dirty="0" err="1" smtClean="0"/>
              <a:t>où</a:t>
            </a:r>
            <a:r>
              <a:rPr lang="en-US" altLang="en-US" sz="2000" dirty="0" smtClean="0"/>
              <a:t> </a:t>
            </a:r>
            <a:r>
              <a:rPr lang="en-US" altLang="en-US" sz="2000" dirty="0" err="1" smtClean="0"/>
              <a:t>l’utilisateur</a:t>
            </a:r>
            <a:r>
              <a:rPr lang="en-US" altLang="en-US" sz="2000" dirty="0" smtClean="0"/>
              <a:t> se </a:t>
            </a:r>
            <a:r>
              <a:rPr lang="en-US" altLang="en-US" sz="2000" dirty="0" err="1" smtClean="0"/>
              <a:t>croît</a:t>
            </a:r>
            <a:r>
              <a:rPr lang="en-US" altLang="en-US" sz="2000" dirty="0" smtClean="0"/>
              <a:t> </a:t>
            </a:r>
            <a:r>
              <a:rPr lang="en-US" altLang="en-US" sz="2000" dirty="0" err="1" smtClean="0"/>
              <a:t>en</a:t>
            </a:r>
            <a:r>
              <a:rPr lang="en-US" altLang="en-US" sz="2000" dirty="0" smtClean="0"/>
              <a:t> un mode </a:t>
            </a:r>
            <a:r>
              <a:rPr lang="en-US" altLang="en-US" sz="2000" dirty="0" err="1" smtClean="0"/>
              <a:t>lorsqu’il</a:t>
            </a:r>
            <a:r>
              <a:rPr lang="en-US" altLang="en-US" sz="2000" dirty="0" smtClean="0"/>
              <a:t> </a:t>
            </a:r>
            <a:r>
              <a:rPr lang="en-US" altLang="en-US" sz="2000" dirty="0" err="1" smtClean="0"/>
              <a:t>est</a:t>
            </a:r>
            <a:r>
              <a:rPr lang="en-US" altLang="en-US" sz="2000" dirty="0" smtClean="0"/>
              <a:t> </a:t>
            </a:r>
            <a:r>
              <a:rPr lang="en-US" altLang="en-US" sz="2000" dirty="0" err="1" smtClean="0"/>
              <a:t>dans</a:t>
            </a:r>
            <a:r>
              <a:rPr lang="en-US" altLang="en-US" sz="2000" dirty="0" smtClean="0"/>
              <a:t> un </a:t>
            </a:r>
            <a:r>
              <a:rPr lang="en-US" altLang="en-US" sz="2000" dirty="0" err="1" smtClean="0"/>
              <a:t>autre</a:t>
            </a:r>
            <a:endParaRPr lang="en-US" altLang="en-US" sz="2000" dirty="0" smtClean="0"/>
          </a:p>
          <a:p>
            <a:pPr eaLnBrk="1" hangingPunct="1"/>
            <a:r>
              <a:rPr lang="en-US" altLang="en-US" sz="2000" dirty="0" smtClean="0"/>
              <a:t>Un retour </a:t>
            </a:r>
            <a:r>
              <a:rPr lang="en-US" altLang="en-US" sz="2000" dirty="0" err="1" smtClean="0"/>
              <a:t>visuel</a:t>
            </a:r>
            <a:r>
              <a:rPr lang="en-US" altLang="en-US" sz="2000" dirty="0" smtClean="0"/>
              <a:t> </a:t>
            </a:r>
            <a:r>
              <a:rPr lang="en-US" altLang="en-US" sz="2000" dirty="0" err="1" smtClean="0"/>
              <a:t>indiquant</a:t>
            </a:r>
            <a:r>
              <a:rPr lang="en-US" altLang="en-US" sz="2000" dirty="0" smtClean="0"/>
              <a:t> le mode </a:t>
            </a:r>
            <a:r>
              <a:rPr lang="en-US" altLang="en-US" sz="2000" dirty="0" err="1" smtClean="0"/>
              <a:t>actuel</a:t>
            </a:r>
            <a:r>
              <a:rPr lang="en-US" altLang="en-US" sz="2000" dirty="0" smtClean="0"/>
              <a:t> </a:t>
            </a:r>
            <a:r>
              <a:rPr lang="en-US" altLang="en-US" sz="2000" dirty="0" err="1" smtClean="0"/>
              <a:t>est</a:t>
            </a:r>
            <a:r>
              <a:rPr lang="en-US" altLang="en-US" sz="2000" dirty="0" smtClean="0"/>
              <a:t> </a:t>
            </a:r>
            <a:r>
              <a:rPr lang="en-US" altLang="en-US" sz="2000" dirty="0" err="1" smtClean="0"/>
              <a:t>bien</a:t>
            </a:r>
            <a:r>
              <a:rPr lang="en-US" altLang="en-US" sz="2000" dirty="0" smtClean="0"/>
              <a:t>, </a:t>
            </a:r>
            <a:r>
              <a:rPr lang="en-US" altLang="en-US" sz="2000" dirty="0" err="1" smtClean="0"/>
              <a:t>mais</a:t>
            </a:r>
            <a:r>
              <a:rPr lang="en-US" altLang="en-US" sz="2000" dirty="0" smtClean="0"/>
              <a:t> </a:t>
            </a:r>
            <a:r>
              <a:rPr lang="en-US" altLang="en-US" sz="2000" dirty="0" err="1" smtClean="0"/>
              <a:t>souvent</a:t>
            </a:r>
            <a:r>
              <a:rPr lang="en-US" altLang="en-US" sz="2000" dirty="0" smtClean="0"/>
              <a:t> </a:t>
            </a:r>
            <a:r>
              <a:rPr lang="en-US" altLang="en-US" sz="2000" dirty="0" err="1" smtClean="0"/>
              <a:t>n’est</a:t>
            </a:r>
            <a:r>
              <a:rPr lang="en-US" altLang="en-US" sz="2000" dirty="0" smtClean="0"/>
              <a:t> pas </a:t>
            </a:r>
            <a:r>
              <a:rPr lang="en-US" altLang="en-US" sz="2000" dirty="0" err="1" smtClean="0"/>
              <a:t>assez</a:t>
            </a:r>
            <a:r>
              <a:rPr lang="en-US" altLang="en-US" sz="2000" dirty="0" smtClean="0"/>
              <a:t> pour </a:t>
            </a:r>
            <a:r>
              <a:rPr lang="en-US" altLang="en-US" sz="2000" dirty="0" err="1" smtClean="0"/>
              <a:t>empêcher</a:t>
            </a:r>
            <a:r>
              <a:rPr lang="en-US" altLang="en-US" sz="2000" dirty="0" smtClean="0"/>
              <a:t> les </a:t>
            </a:r>
            <a:r>
              <a:rPr lang="en-US" altLang="en-US" sz="2000" dirty="0" err="1" smtClean="0"/>
              <a:t>erreurs</a:t>
            </a:r>
            <a:r>
              <a:rPr lang="en-US" altLang="en-US" sz="2000" dirty="0" smtClean="0"/>
              <a:t> de mode</a:t>
            </a:r>
          </a:p>
          <a:p>
            <a:pPr lvl="1" eaLnBrk="1" hangingPunct="1"/>
            <a:r>
              <a:rPr lang="en-US" altLang="en-US" sz="2000" dirty="0" err="1" smtClean="0"/>
              <a:t>Exemples</a:t>
            </a:r>
            <a:r>
              <a:rPr lang="en-US" altLang="en-US" sz="2000" dirty="0" smtClean="0"/>
              <a:t> de retours </a:t>
            </a:r>
            <a:r>
              <a:rPr lang="en-US" altLang="en-US" sz="2000" dirty="0" err="1" smtClean="0"/>
              <a:t>visuels</a:t>
            </a:r>
            <a:r>
              <a:rPr lang="en-US" altLang="en-US" sz="2000" dirty="0" smtClean="0"/>
              <a:t> </a:t>
            </a:r>
            <a:r>
              <a:rPr lang="en-US" altLang="en-US" sz="2000" dirty="0" err="1" smtClean="0"/>
              <a:t>indiquant</a:t>
            </a:r>
            <a:r>
              <a:rPr lang="en-US" altLang="en-US" sz="2000" dirty="0" smtClean="0"/>
              <a:t> le mode:</a:t>
            </a:r>
            <a:br>
              <a:rPr lang="en-US" altLang="en-US" sz="2000" dirty="0" smtClean="0"/>
            </a:br>
            <a:r>
              <a:rPr lang="en-US" altLang="en-US" sz="2000" dirty="0" err="1" smtClean="0"/>
              <a:t>icône</a:t>
            </a:r>
            <a:r>
              <a:rPr lang="en-US" altLang="en-US" sz="2000" dirty="0" smtClean="0"/>
              <a:t> </a:t>
            </a:r>
            <a:r>
              <a:rPr lang="en-US" altLang="en-US" sz="2000" dirty="0" err="1" smtClean="0"/>
              <a:t>d’outil</a:t>
            </a:r>
            <a:r>
              <a:rPr lang="en-US" altLang="en-US" sz="2000" dirty="0" smtClean="0"/>
              <a:t> </a:t>
            </a:r>
            <a:r>
              <a:rPr lang="en-US" altLang="en-US" sz="2000" dirty="0" err="1" smtClean="0"/>
              <a:t>surligné</a:t>
            </a:r>
            <a:r>
              <a:rPr lang="en-US" altLang="en-US" sz="2000" dirty="0" smtClean="0"/>
              <a:t>, </a:t>
            </a:r>
            <a:r>
              <a:rPr lang="en-US" altLang="en-US" sz="2000" dirty="0" err="1" smtClean="0"/>
              <a:t>forme</a:t>
            </a:r>
            <a:r>
              <a:rPr lang="en-US" altLang="en-US" sz="2000" dirty="0" smtClean="0"/>
              <a:t> de </a:t>
            </a:r>
            <a:r>
              <a:rPr lang="en-US" altLang="en-US" sz="2000" dirty="0" err="1" smtClean="0"/>
              <a:t>curseur</a:t>
            </a:r>
            <a:r>
              <a:rPr lang="en-US" altLang="en-US" sz="2000" dirty="0" smtClean="0"/>
              <a:t>, barre d’état</a:t>
            </a:r>
          </a:p>
          <a:p>
            <a:pPr eaLnBrk="1" hangingPunct="1"/>
            <a:r>
              <a:rPr lang="en-US" altLang="en-US" sz="2000" dirty="0" smtClean="0"/>
              <a:t>Les menus </a:t>
            </a:r>
            <a:r>
              <a:rPr lang="en-US" altLang="en-US" sz="2000" dirty="0" err="1" smtClean="0"/>
              <a:t>contextuels</a:t>
            </a:r>
            <a:r>
              <a:rPr lang="en-US" altLang="en-US" sz="2000" dirty="0" smtClean="0"/>
              <a:t> aided…</a:t>
            </a:r>
          </a:p>
          <a:p>
            <a:pPr lvl="1" eaLnBrk="1" hangingPunct="1"/>
            <a:r>
              <a:rPr lang="en-US" altLang="en-US" sz="2000" dirty="0" smtClean="0"/>
              <a:t>À </a:t>
            </a:r>
            <a:r>
              <a:rPr lang="en-US" altLang="en-US" sz="2000" dirty="0" err="1" smtClean="0"/>
              <a:t>éviter</a:t>
            </a:r>
            <a:r>
              <a:rPr lang="en-US" altLang="en-US" sz="2000" dirty="0" smtClean="0"/>
              <a:t> les </a:t>
            </a:r>
            <a:r>
              <a:rPr lang="en-US" altLang="en-US" sz="2000" dirty="0" err="1" smtClean="0"/>
              <a:t>erreurs</a:t>
            </a:r>
            <a:r>
              <a:rPr lang="en-US" altLang="en-US" sz="2000" dirty="0" smtClean="0"/>
              <a:t> de mode, via des modes </a:t>
            </a:r>
            <a:r>
              <a:rPr lang="en-US" altLang="en-US" sz="2000" dirty="0" err="1" smtClean="0"/>
              <a:t>temporaires</a:t>
            </a:r>
            <a:r>
              <a:rPr lang="en-US" altLang="en-US" sz="2000" dirty="0" smtClean="0"/>
              <a:t> et (</a:t>
            </a:r>
            <a:r>
              <a:rPr lang="en-US" altLang="en-US" sz="2000" dirty="0" err="1" smtClean="0"/>
              <a:t>parfois</a:t>
            </a:r>
            <a:r>
              <a:rPr lang="en-US" altLang="en-US" sz="2000" dirty="0" smtClean="0"/>
              <a:t>) un retour </a:t>
            </a:r>
            <a:r>
              <a:rPr lang="en-US" altLang="en-US" sz="2000" dirty="0" err="1" smtClean="0"/>
              <a:t>kinesthésique</a:t>
            </a:r>
            <a:r>
              <a:rPr lang="en-US" altLang="en-US" sz="2000" dirty="0" smtClean="0"/>
              <a:t> (</a:t>
            </a:r>
            <a:r>
              <a:rPr lang="en-US" altLang="en-US" sz="2000" dirty="0" err="1" smtClean="0"/>
              <a:t>pression</a:t>
            </a:r>
            <a:r>
              <a:rPr lang="en-US" altLang="en-US" sz="2000" dirty="0" smtClean="0"/>
              <a:t> </a:t>
            </a:r>
            <a:r>
              <a:rPr lang="en-US" altLang="en-US" sz="2000" dirty="0" err="1" smtClean="0"/>
              <a:t>dans</a:t>
            </a:r>
            <a:r>
              <a:rPr lang="en-US" altLang="en-US" sz="2000" dirty="0" smtClean="0"/>
              <a:t> le </a:t>
            </a:r>
            <a:r>
              <a:rPr lang="en-US" altLang="en-US" sz="2000" dirty="0" err="1" smtClean="0"/>
              <a:t>doigt</a:t>
            </a:r>
            <a:r>
              <a:rPr lang="en-US" altLang="en-US" sz="2000" dirty="0" smtClean="0"/>
              <a:t> qui </a:t>
            </a:r>
            <a:r>
              <a:rPr lang="en-US" altLang="en-US" sz="2000" dirty="0" err="1" smtClean="0"/>
              <a:t>tient</a:t>
            </a:r>
            <a:r>
              <a:rPr lang="en-US" altLang="en-US" sz="2000" dirty="0" smtClean="0"/>
              <a:t> </a:t>
            </a:r>
            <a:r>
              <a:rPr lang="en-US" altLang="en-US" sz="2000" dirty="0" err="1" smtClean="0"/>
              <a:t>une</a:t>
            </a:r>
            <a:r>
              <a:rPr lang="en-US" altLang="en-US" sz="2000" dirty="0" smtClean="0"/>
              <a:t> </a:t>
            </a:r>
            <a:r>
              <a:rPr lang="en-US" altLang="en-US" sz="2000" dirty="0" err="1" smtClean="0"/>
              <a:t>touche</a:t>
            </a:r>
            <a:r>
              <a:rPr lang="en-US" altLang="en-US" sz="2000" dirty="0" smtClean="0"/>
              <a:t> </a:t>
            </a:r>
            <a:r>
              <a:rPr lang="en-US" altLang="en-US" sz="2000" dirty="0" err="1" smtClean="0"/>
              <a:t>appuyée</a:t>
            </a:r>
            <a:r>
              <a:rPr lang="en-US" altLang="en-US" sz="2000" dirty="0" smtClean="0"/>
              <a:t>) </a:t>
            </a:r>
            <a:r>
              <a:rPr lang="en-US" altLang="en-US" sz="2000" dirty="0" err="1" smtClean="0"/>
              <a:t>qu’on</a:t>
            </a:r>
            <a:r>
              <a:rPr lang="en-US" altLang="en-US" sz="2000" dirty="0" smtClean="0"/>
              <a:t> </a:t>
            </a:r>
            <a:r>
              <a:rPr lang="en-US" altLang="en-US" sz="2000" dirty="0" err="1" smtClean="0"/>
              <a:t>appelle</a:t>
            </a:r>
            <a:r>
              <a:rPr lang="en-US" altLang="en-US" sz="2000" dirty="0" smtClean="0"/>
              <a:t> </a:t>
            </a:r>
            <a:r>
              <a:rPr lang="en-US" altLang="en-US" sz="2000" dirty="0" err="1" smtClean="0"/>
              <a:t>aussi</a:t>
            </a:r>
            <a:r>
              <a:rPr lang="en-US" altLang="en-US" sz="2000" dirty="0" smtClean="0"/>
              <a:t> quasi-mode</a:t>
            </a:r>
          </a:p>
          <a:p>
            <a:pPr lvl="1" eaLnBrk="1" hangingPunct="1"/>
            <a:r>
              <a:rPr lang="en-US" altLang="en-US" sz="2000" dirty="0" smtClean="0"/>
              <a:t>À augmenter </a:t>
            </a:r>
            <a:r>
              <a:rPr lang="en-US" altLang="en-US" sz="2000" dirty="0" err="1" smtClean="0"/>
              <a:t>l’espace</a:t>
            </a:r>
            <a:r>
              <a:rPr lang="en-US" altLang="en-US" sz="2000" dirty="0" smtClean="0"/>
              <a:t> </a:t>
            </a:r>
            <a:r>
              <a:rPr lang="en-US" altLang="en-US" sz="2000" dirty="0" err="1" smtClean="0"/>
              <a:t>d’écran</a:t>
            </a:r>
            <a:r>
              <a:rPr lang="en-US" altLang="en-US" sz="2000" dirty="0" smtClean="0"/>
              <a:t> </a:t>
            </a:r>
            <a:r>
              <a:rPr lang="en-US" altLang="en-US" sz="2000" dirty="0" err="1" smtClean="0"/>
              <a:t>disponible</a:t>
            </a:r>
            <a:r>
              <a:rPr lang="en-US" altLang="en-US" sz="2000" dirty="0" smtClean="0"/>
              <a:t> pour </a:t>
            </a:r>
            <a:r>
              <a:rPr lang="en-US" altLang="en-US" sz="2000" dirty="0" err="1" smtClean="0"/>
              <a:t>montrer</a:t>
            </a:r>
            <a:r>
              <a:rPr lang="en-US" altLang="en-US" sz="2000" dirty="0" smtClean="0"/>
              <a:t> le </a:t>
            </a:r>
            <a:r>
              <a:rPr lang="en-US" altLang="en-US" sz="2000" dirty="0" err="1" smtClean="0"/>
              <a:t>contenu</a:t>
            </a:r>
            <a:r>
              <a:rPr lang="en-US" altLang="en-US" sz="2000" dirty="0" smtClean="0"/>
              <a:t>/</a:t>
            </a:r>
            <a:r>
              <a:rPr lang="en-US" altLang="en-US" sz="2000" dirty="0" err="1" smtClean="0"/>
              <a:t>données</a:t>
            </a:r>
            <a:r>
              <a:rPr lang="en-US" altLang="en-US" sz="2000" dirty="0" smtClean="0"/>
              <a:t> (</a:t>
            </a:r>
            <a:r>
              <a:rPr lang="en-US" altLang="en-US" sz="2000" dirty="0" err="1" smtClean="0"/>
              <a:t>quoique</a:t>
            </a:r>
            <a:r>
              <a:rPr lang="en-US" altLang="en-US" sz="2000" dirty="0" smtClean="0"/>
              <a:t> </a:t>
            </a:r>
            <a:r>
              <a:rPr lang="en-US" altLang="en-US" sz="2000" dirty="0" err="1" smtClean="0"/>
              <a:t>ce</a:t>
            </a:r>
            <a:r>
              <a:rPr lang="en-US" altLang="en-US" sz="2000" dirty="0" smtClean="0"/>
              <a:t> </a:t>
            </a:r>
            <a:r>
              <a:rPr lang="en-US" altLang="en-US" sz="2000" dirty="0" err="1" smtClean="0"/>
              <a:t>contenu</a:t>
            </a:r>
            <a:r>
              <a:rPr lang="en-US" altLang="en-US" sz="2000" dirty="0" smtClean="0"/>
              <a:t>/</a:t>
            </a:r>
            <a:r>
              <a:rPr lang="en-US" altLang="en-US" sz="2000" dirty="0" err="1" smtClean="0"/>
              <a:t>données</a:t>
            </a:r>
            <a:r>
              <a:rPr lang="en-US" altLang="en-US" sz="2000" dirty="0" smtClean="0"/>
              <a:t> </a:t>
            </a:r>
            <a:r>
              <a:rPr lang="en-US" altLang="en-US" sz="2000" dirty="0" err="1" smtClean="0"/>
              <a:t>seront</a:t>
            </a:r>
            <a:r>
              <a:rPr lang="en-US" altLang="en-US" sz="2000" dirty="0" smtClean="0"/>
              <a:t> </a:t>
            </a:r>
            <a:r>
              <a:rPr lang="en-US" altLang="en-US" sz="2000" dirty="0" err="1" smtClean="0"/>
              <a:t>cachés</a:t>
            </a:r>
            <a:r>
              <a:rPr lang="en-US" altLang="en-US" sz="2000" dirty="0" smtClean="0"/>
              <a:t> </a:t>
            </a:r>
            <a:r>
              <a:rPr lang="en-US" altLang="en-US" sz="2000" dirty="0" err="1" smtClean="0"/>
              <a:t>temporairement</a:t>
            </a:r>
            <a:r>
              <a:rPr lang="en-US" altLang="en-US" sz="2000" dirty="0" smtClean="0"/>
              <a:t> pendant que le menu </a:t>
            </a:r>
            <a:r>
              <a:rPr lang="en-US" altLang="en-US" sz="2000" dirty="0" err="1" smtClean="0"/>
              <a:t>est</a:t>
            </a:r>
            <a:r>
              <a:rPr lang="en-US" altLang="en-US" sz="2000" dirty="0" smtClean="0"/>
              <a:t> </a:t>
            </a:r>
            <a:r>
              <a:rPr lang="en-US" altLang="en-US" sz="2000" dirty="0" err="1" smtClean="0"/>
              <a:t>affiché</a:t>
            </a:r>
            <a:r>
              <a:rPr lang="en-US" altLang="en-US" sz="2000" dirty="0" smtClean="0"/>
              <a:t>)</a:t>
            </a:r>
          </a:p>
          <a:p>
            <a:pPr lvl="1" eaLnBrk="1" hangingPunct="1"/>
            <a:r>
              <a:rPr lang="en-US" altLang="en-US" sz="2000" dirty="0" err="1" smtClean="0"/>
              <a:t>Diminuent</a:t>
            </a:r>
            <a:r>
              <a:rPr lang="en-US" altLang="en-US" sz="2000" dirty="0" smtClean="0"/>
              <a:t> la distance à </a:t>
            </a:r>
            <a:r>
              <a:rPr lang="en-US" altLang="en-US" sz="2000" dirty="0" err="1" smtClean="0"/>
              <a:t>parcourir</a:t>
            </a:r>
            <a:r>
              <a:rPr lang="en-US" altLang="en-US" sz="2000" dirty="0" smtClean="0"/>
              <a:t> avec le </a:t>
            </a:r>
            <a:r>
              <a:rPr lang="en-US" altLang="en-US" sz="2000" dirty="0" err="1" smtClean="0"/>
              <a:t>curseur</a:t>
            </a:r>
            <a:endParaRPr lang="en-US" altLang="en-US" sz="2000" dirty="0" smtClean="0"/>
          </a:p>
          <a:p>
            <a:pPr lvl="1" eaLnBrk="1" hangingPunct="1"/>
            <a:r>
              <a:rPr lang="en-US" altLang="en-US" sz="2000" dirty="0" err="1" smtClean="0"/>
              <a:t>Peuvent</a:t>
            </a:r>
            <a:r>
              <a:rPr lang="en-US" altLang="en-US" sz="2000" dirty="0" smtClean="0"/>
              <a:t> </a:t>
            </a:r>
            <a:r>
              <a:rPr lang="en-US" altLang="en-US" sz="2000" dirty="0" err="1" smtClean="0"/>
              <a:t>fusionner</a:t>
            </a:r>
            <a:r>
              <a:rPr lang="en-US" altLang="en-US" sz="2000" dirty="0" smtClean="0"/>
              <a:t> la </a:t>
            </a:r>
            <a:r>
              <a:rPr lang="en-US" altLang="en-US" sz="2000" dirty="0" err="1" smtClean="0"/>
              <a:t>sélection</a:t>
            </a:r>
            <a:r>
              <a:rPr lang="en-US" altLang="en-US" sz="2000" dirty="0" smtClean="0"/>
              <a:t> </a:t>
            </a:r>
            <a:r>
              <a:rPr lang="en-US" altLang="en-US" sz="2000" dirty="0" err="1" smtClean="0"/>
              <a:t>d’objet</a:t>
            </a:r>
            <a:r>
              <a:rPr lang="en-US" altLang="en-US" sz="2000" dirty="0" smtClean="0"/>
              <a:t> et de </a:t>
            </a:r>
            <a:r>
              <a:rPr lang="en-US" altLang="en-US" sz="2000" dirty="0" err="1" smtClean="0"/>
              <a:t>commande</a:t>
            </a:r>
            <a:r>
              <a:rPr lang="en-US" altLang="en-US" sz="2000" dirty="0" smtClean="0"/>
              <a:t> (</a:t>
            </a:r>
            <a:r>
              <a:rPr lang="en-US" altLang="en-US" sz="2000" dirty="0" err="1" smtClean="0"/>
              <a:t>sélection</a:t>
            </a:r>
            <a:r>
              <a:rPr lang="en-US" altLang="en-US" sz="2000" dirty="0" smtClean="0"/>
              <a:t> plus </a:t>
            </a:r>
            <a:r>
              <a:rPr lang="en-US" altLang="en-US" sz="2000" dirty="0" err="1" smtClean="0"/>
              <a:t>rapide</a:t>
            </a:r>
            <a:r>
              <a:rPr lang="en-US" altLang="en-US" sz="2000" dirty="0" smtClean="0"/>
              <a:t>; </a:t>
            </a:r>
            <a:r>
              <a:rPr lang="en-US" altLang="en-US" sz="2000" dirty="0" err="1" smtClean="0"/>
              <a:t>meilleur</a:t>
            </a:r>
            <a:r>
              <a:rPr lang="en-US" altLang="en-US" sz="2000" dirty="0" smtClean="0"/>
              <a:t> </a:t>
            </a:r>
            <a:r>
              <a:rPr lang="en-US" altLang="en-US" sz="2000" dirty="0" err="1" smtClean="0"/>
              <a:t>couplage</a:t>
            </a:r>
            <a:r>
              <a:rPr lang="en-US" altLang="en-US" sz="2000" dirty="0" smtClean="0"/>
              <a:t> mental (“mental chunking” [Buxton 1986]))</a:t>
            </a:r>
          </a:p>
          <a:p>
            <a:pPr lvl="1" eaLnBrk="1" hangingPunct="1"/>
            <a:endParaRPr lang="en-US" altLang="en-US" sz="2000" dirty="0" smtClean="0"/>
          </a:p>
        </p:txBody>
      </p:sp>
      <p:sp>
        <p:nvSpPr>
          <p:cNvPr id="3" name="Flèche droite 3"/>
          <p:cNvSpPr/>
          <p:nvPr/>
        </p:nvSpPr>
        <p:spPr>
          <a:xfrm rot="10800000">
            <a:off x="8610600" y="188913"/>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820" name="ZoneTexte 4"/>
          <p:cNvSpPr txBox="1">
            <a:spLocks noChangeArrowheads="1"/>
          </p:cNvSpPr>
          <p:nvPr/>
        </p:nvSpPr>
        <p:spPr bwMode="auto">
          <a:xfrm>
            <a:off x="8077200" y="6461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3530225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928688"/>
            <a:ext cx="8229600" cy="5072062"/>
          </a:xfrm>
        </p:spPr>
        <p:txBody>
          <a:bodyPr/>
          <a:lstStyle/>
          <a:p>
            <a:pPr eaLnBrk="1" hangingPunct="1"/>
            <a:r>
              <a:rPr lang="en-US" altLang="en-US" sz="4000" dirty="0" err="1" smtClean="0"/>
              <a:t>Étant</a:t>
            </a:r>
            <a:r>
              <a:rPr lang="en-US" altLang="en-US" sz="4000" dirty="0" smtClean="0"/>
              <a:t> </a:t>
            </a:r>
            <a:r>
              <a:rPr lang="en-US" altLang="en-US" sz="4000" dirty="0" err="1" smtClean="0"/>
              <a:t>donné</a:t>
            </a:r>
            <a:r>
              <a:rPr lang="en-US" altLang="en-US" sz="4000" dirty="0" smtClean="0"/>
              <a:t> </a:t>
            </a:r>
            <a:r>
              <a:rPr lang="en-US" altLang="en-US" sz="4000" dirty="0" err="1" smtClean="0"/>
              <a:t>tous</a:t>
            </a:r>
            <a:r>
              <a:rPr lang="en-US" altLang="en-US" sz="4000" dirty="0" smtClean="0"/>
              <a:t> </a:t>
            </a:r>
            <a:r>
              <a:rPr lang="en-US" altLang="en-US" sz="4000" dirty="0" err="1" smtClean="0"/>
              <a:t>ces</a:t>
            </a:r>
            <a:r>
              <a:rPr lang="en-US" altLang="en-US" sz="4000" dirty="0" smtClean="0"/>
              <a:t> </a:t>
            </a:r>
            <a:r>
              <a:rPr lang="en-US" altLang="en-US" sz="4000" dirty="0" err="1" smtClean="0"/>
              <a:t>avantages</a:t>
            </a:r>
            <a:r>
              <a:rPr lang="en-US" altLang="en-US" sz="4000" dirty="0" smtClean="0"/>
              <a:t> des menus </a:t>
            </a:r>
            <a:r>
              <a:rPr lang="en-US" altLang="en-US" sz="4000" dirty="0" err="1" smtClean="0"/>
              <a:t>contextuels</a:t>
            </a:r>
            <a:r>
              <a:rPr lang="en-US" altLang="en-US" sz="4000" dirty="0" smtClean="0"/>
              <a:t>, </a:t>
            </a:r>
            <a:r>
              <a:rPr lang="en-US" altLang="en-US" sz="4000" dirty="0" err="1" smtClean="0"/>
              <a:t>pouvons</a:t>
            </a:r>
            <a:r>
              <a:rPr lang="en-US" altLang="en-US" sz="4000" dirty="0" smtClean="0"/>
              <a:t>-nous les </a:t>
            </a:r>
            <a:r>
              <a:rPr lang="en-US" altLang="en-US" sz="4000" dirty="0" err="1" smtClean="0"/>
              <a:t>améliorer</a:t>
            </a:r>
            <a:r>
              <a:rPr lang="en-US" altLang="en-US" sz="4000" dirty="0" smtClean="0"/>
              <a:t> ?</a:t>
            </a:r>
            <a:br>
              <a:rPr lang="en-US" altLang="en-US" sz="4000" dirty="0" smtClean="0"/>
            </a:br>
            <a:r>
              <a:rPr lang="en-US" altLang="en-US" sz="4000" dirty="0" smtClean="0"/>
              <a:t>Y a t-</a:t>
            </a:r>
            <a:r>
              <a:rPr lang="en-US" altLang="en-US" sz="4000" dirty="0" err="1" smtClean="0"/>
              <a:t>il</a:t>
            </a:r>
            <a:r>
              <a:rPr lang="en-US" altLang="en-US" sz="4000" dirty="0" smtClean="0"/>
              <a:t> des widgets </a:t>
            </a:r>
            <a:r>
              <a:rPr lang="en-US" altLang="en-US" sz="4000" dirty="0" err="1" smtClean="0"/>
              <a:t>ou</a:t>
            </a:r>
            <a:r>
              <a:rPr lang="en-US" altLang="en-US" sz="4000" dirty="0" smtClean="0"/>
              <a:t> des techniques </a:t>
            </a:r>
            <a:r>
              <a:rPr lang="en-US" altLang="en-US" sz="4000" dirty="0" err="1" smtClean="0"/>
              <a:t>d’interaction</a:t>
            </a:r>
            <a:r>
              <a:rPr lang="en-US" altLang="en-US" sz="4000" dirty="0" smtClean="0"/>
              <a:t> encore </a:t>
            </a:r>
            <a:r>
              <a:rPr lang="en-US" altLang="en-US" sz="4000" dirty="0" err="1" smtClean="0"/>
              <a:t>mieux</a:t>
            </a:r>
            <a:r>
              <a:rPr lang="en-US" altLang="en-US" sz="4000" dirty="0" smtClean="0"/>
              <a:t>?</a:t>
            </a:r>
          </a:p>
        </p:txBody>
      </p:sp>
    </p:spTree>
    <p:extLst>
      <p:ext uri="{BB962C8B-B14F-4D97-AF65-F5344CB8AC3E}">
        <p14:creationId xmlns:p14="http://schemas.microsoft.com/office/powerpoint/2010/main" val="6159380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radial_me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492375"/>
            <a:ext cx="6624637"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p:cNvSpPr>
            <a:spLocks noGrp="1" noChangeArrowheads="1"/>
          </p:cNvSpPr>
          <p:nvPr>
            <p:ph type="title"/>
          </p:nvPr>
        </p:nvSpPr>
        <p:spPr>
          <a:xfrm>
            <a:off x="0" y="44450"/>
            <a:ext cx="9144000" cy="2160588"/>
          </a:xfrm>
        </p:spPr>
        <p:txBody>
          <a:bodyPr/>
          <a:lstStyle/>
          <a:p>
            <a:pPr eaLnBrk="1" hangingPunct="1"/>
            <a:r>
              <a:rPr lang="en-US" altLang="en-US" sz="2800" smtClean="0"/>
              <a:t>Menu radial (“Radial Menu”, “Pie Menu”) à un niveau:</a:t>
            </a:r>
            <a:br>
              <a:rPr lang="en-US" altLang="en-US" sz="2800" smtClean="0"/>
            </a:br>
            <a:r>
              <a:rPr lang="en-US" altLang="en-US" sz="2000" smtClean="0"/>
              <a:t>La selection se fait par</a:t>
            </a:r>
            <a:r>
              <a:rPr lang="fr-CA" altLang="en-US" sz="2000" smtClean="0"/>
              <a:t> glissements directionnels, sans avoir à faire attention à notre position finale; c.-à-d. qu'on peut dépasser la pointe de tarte à sélectionner, en autant que notre angle soit bon.</a:t>
            </a:r>
            <a:br>
              <a:rPr lang="fr-CA" altLang="en-US" sz="2000" smtClean="0"/>
            </a:br>
            <a:r>
              <a:rPr lang="fr-CA" altLang="en-US" sz="2000" smtClean="0">
                <a:hlinkClick r:id="rId4"/>
              </a:rPr>
              <a:t>https://youtu.be/Wiu-Lruju8E</a:t>
            </a:r>
            <a:r>
              <a:rPr lang="fr-CA" altLang="en-US" sz="2000" smtClean="0"/>
              <a:t> </a:t>
            </a:r>
            <a:endParaRPr lang="en-US" altLang="en-US" sz="2000" smtClean="0"/>
          </a:p>
        </p:txBody>
      </p:sp>
      <p:sp>
        <p:nvSpPr>
          <p:cNvPr id="4" name="Flèche droite 3"/>
          <p:cNvSpPr/>
          <p:nvPr/>
        </p:nvSpPr>
        <p:spPr>
          <a:xfrm rot="10800000">
            <a:off x="8531225" y="162877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869" name="ZoneTexte 4"/>
          <p:cNvSpPr txBox="1">
            <a:spLocks noChangeArrowheads="1"/>
          </p:cNvSpPr>
          <p:nvPr/>
        </p:nvSpPr>
        <p:spPr bwMode="auto">
          <a:xfrm>
            <a:off x="6588125" y="2085975"/>
            <a:ext cx="255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Regardez</a:t>
            </a:r>
            <a:r>
              <a:rPr kumimoji="0" lang="en-US" alt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vidéo</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notez</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les 5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avantages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menus</a:t>
            </a:r>
          </a:p>
        </p:txBody>
      </p:sp>
      <p:sp>
        <p:nvSpPr>
          <p:cNvPr id="2" name="TextBox 1"/>
          <p:cNvSpPr txBox="1"/>
          <p:nvPr/>
        </p:nvSpPr>
        <p:spPr>
          <a:xfrm>
            <a:off x="600293" y="6488668"/>
            <a:ext cx="575164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Image prise de la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thèse</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doctorale</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Gord</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Kurtenbach</a:t>
            </a: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2719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9144000" cy="981075"/>
          </a:xfrm>
        </p:spPr>
        <p:txBody>
          <a:bodyPr/>
          <a:lstStyle/>
          <a:p>
            <a:r>
              <a:rPr lang="en-CA" altLang="en-US" sz="4000" dirty="0" smtClean="0"/>
              <a:t>Menu radial </a:t>
            </a:r>
            <a:r>
              <a:rPr lang="en-CA" altLang="en-US" sz="4000" dirty="0" err="1" smtClean="0"/>
              <a:t>dans</a:t>
            </a:r>
            <a:r>
              <a:rPr lang="en-CA" altLang="en-US" sz="4000" dirty="0" smtClean="0"/>
              <a:t> Microsoft OneNote</a:t>
            </a:r>
            <a:br>
              <a:rPr lang="en-CA" altLang="en-US" sz="4000" dirty="0" smtClean="0"/>
            </a:br>
            <a:r>
              <a:rPr lang="en-US" altLang="en-US" sz="2400" dirty="0" smtClean="0"/>
              <a:t>La selection se fait par</a:t>
            </a:r>
            <a:r>
              <a:rPr lang="fr-CA" altLang="en-US" sz="2400" dirty="0" smtClean="0"/>
              <a:t> glissements directionnels ou par clics.</a:t>
            </a:r>
            <a:endParaRPr lang="en-CA" altLang="en-US" sz="4000" dirty="0" smtClean="0"/>
          </a:p>
        </p:txBody>
      </p:sp>
      <p:grpSp>
        <p:nvGrpSpPr>
          <p:cNvPr id="38915" name="Group 7"/>
          <p:cNvGrpSpPr>
            <a:grpSpLocks/>
          </p:cNvGrpSpPr>
          <p:nvPr/>
        </p:nvGrpSpPr>
        <p:grpSpPr bwMode="auto">
          <a:xfrm>
            <a:off x="1193800" y="3213100"/>
            <a:ext cx="6756400" cy="3024188"/>
            <a:chOff x="1187624" y="3068960"/>
            <a:chExt cx="6757795" cy="3024336"/>
          </a:xfrm>
        </p:grpSpPr>
        <p:pic>
          <p:nvPicPr>
            <p:cNvPr id="38918" name="Picture 2" descr="https://officeblogswest.blob.core.windows.net/wp-content/migrated-images/17/1185.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068960"/>
              <a:ext cx="3013379"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4" descr="https://officeblogswest.blob.core.windows.net/wp-content/migrated-images/17/5165.ExitDra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068960"/>
              <a:ext cx="3013379"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6" name="Rectangle 5"/>
          <p:cNvSpPr>
            <a:spLocks noChangeArrowheads="1"/>
          </p:cNvSpPr>
          <p:nvPr/>
        </p:nvSpPr>
        <p:spPr bwMode="auto">
          <a:xfrm>
            <a:off x="107950" y="6453188"/>
            <a:ext cx="8640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4"/>
              </a:rPr>
              <a:t>https://blogs.office.com/2013/04/29/onenote-just-made-your-touch-more-powerful/</a:t>
            </a: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pic>
        <p:nvPicPr>
          <p:cNvPr id="3891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052513"/>
            <a:ext cx="48958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53363" y="1613198"/>
            <a:ext cx="3218447"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Malheureusement</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le menu radial de OneNote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fut</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enlevé</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dans</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Windows 10.)</a:t>
            </a: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04398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0"/>
            <a:ext cx="9144000" cy="2349500"/>
          </a:xfrm>
        </p:spPr>
        <p:txBody>
          <a:bodyPr/>
          <a:lstStyle/>
          <a:p>
            <a:r>
              <a:rPr lang="en-CA" altLang="en-US" sz="4800" dirty="0" smtClean="0"/>
              <a:t>Menu radial </a:t>
            </a:r>
            <a:r>
              <a:rPr lang="en-CA" altLang="en-US" sz="4800" dirty="0" err="1" smtClean="0"/>
              <a:t>dans</a:t>
            </a:r>
            <a:r>
              <a:rPr lang="en-CA" altLang="en-US" sz="4800" dirty="0" smtClean="0"/>
              <a:t> </a:t>
            </a:r>
            <a:r>
              <a:rPr lang="en-CA" altLang="en-US" sz="4800" dirty="0" err="1" smtClean="0"/>
              <a:t>Gigantt</a:t>
            </a:r>
            <a:r>
              <a:rPr lang="en-CA" altLang="en-US" sz="4800" dirty="0" smtClean="0"/>
              <a:t/>
            </a:r>
            <a:br>
              <a:rPr lang="en-CA" altLang="en-US" sz="4800" dirty="0" smtClean="0"/>
            </a:br>
            <a:r>
              <a:rPr lang="en-CA" altLang="en-US" sz="3200" dirty="0" err="1" smtClean="0"/>
              <a:t>Logiciel</a:t>
            </a:r>
            <a:r>
              <a:rPr lang="en-CA" altLang="en-US" sz="3200" dirty="0" smtClean="0"/>
              <a:t> pour </a:t>
            </a:r>
            <a:r>
              <a:rPr lang="en-CA" altLang="en-US" sz="3200" dirty="0" err="1" smtClean="0"/>
              <a:t>gérer</a:t>
            </a:r>
            <a:r>
              <a:rPr lang="en-CA" altLang="en-US" sz="3200" dirty="0" smtClean="0"/>
              <a:t> de grands </a:t>
            </a:r>
            <a:r>
              <a:rPr lang="en-CA" altLang="en-US" sz="3200" dirty="0" err="1" smtClean="0"/>
              <a:t>diagrammes</a:t>
            </a:r>
            <a:r>
              <a:rPr lang="en-CA" altLang="en-US" sz="3200" dirty="0" smtClean="0"/>
              <a:t> Gantt. </a:t>
            </a:r>
            <a:r>
              <a:rPr lang="en-US" altLang="en-US" sz="3200" dirty="0" smtClean="0"/>
              <a:t>La </a:t>
            </a:r>
            <a:r>
              <a:rPr lang="en-US" altLang="en-US" sz="3200" dirty="0" err="1" smtClean="0"/>
              <a:t>sélection</a:t>
            </a:r>
            <a:r>
              <a:rPr lang="en-US" altLang="en-US" sz="3200" dirty="0" smtClean="0"/>
              <a:t> se fait par</a:t>
            </a:r>
            <a:r>
              <a:rPr lang="fr-CA" altLang="en-US" sz="3200" dirty="0" smtClean="0"/>
              <a:t> glissements directionnels.</a:t>
            </a:r>
            <a:r>
              <a:rPr lang="en-CA" altLang="en-US" sz="3200" dirty="0" smtClean="0"/>
              <a:t/>
            </a:r>
            <a:br>
              <a:rPr lang="en-CA" altLang="en-US" sz="3200" dirty="0" smtClean="0"/>
            </a:br>
            <a:r>
              <a:rPr lang="en-CA" altLang="en-US" sz="2400" dirty="0" smtClean="0">
                <a:hlinkClick r:id="rId2"/>
              </a:rPr>
              <a:t>http://www.youtube.com/watch?v=XiD4ga2s13w</a:t>
            </a:r>
            <a:r>
              <a:rPr lang="en-CA" altLang="en-US" sz="2400" dirty="0" smtClean="0"/>
              <a:t> </a:t>
            </a:r>
          </a:p>
        </p:txBody>
      </p:sp>
      <p:pic>
        <p:nvPicPr>
          <p:cNvPr id="3993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0" y="2852738"/>
            <a:ext cx="2517775"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2138" y="2566988"/>
            <a:ext cx="280193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1738" y="2852738"/>
            <a:ext cx="24669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èche droite 3"/>
          <p:cNvSpPr/>
          <p:nvPr/>
        </p:nvSpPr>
        <p:spPr>
          <a:xfrm>
            <a:off x="2820988" y="3430588"/>
            <a:ext cx="287337" cy="3143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lèche droite 3"/>
          <p:cNvSpPr/>
          <p:nvPr/>
        </p:nvSpPr>
        <p:spPr>
          <a:xfrm>
            <a:off x="5940425" y="3430588"/>
            <a:ext cx="287338" cy="3143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287015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53975"/>
            <a:ext cx="9144000" cy="782638"/>
          </a:xfrm>
        </p:spPr>
        <p:txBody>
          <a:bodyPr/>
          <a:lstStyle/>
          <a:p>
            <a:pPr eaLnBrk="1" hangingPunct="1"/>
            <a:r>
              <a:rPr lang="en-US" altLang="en-US" sz="4000" dirty="0" smtClean="0"/>
              <a:t>Menu radial </a:t>
            </a:r>
            <a:r>
              <a:rPr lang="en-US" altLang="en-US" sz="4000" i="1" dirty="0" smtClean="0"/>
              <a:t>versus</a:t>
            </a:r>
            <a:r>
              <a:rPr lang="en-US" altLang="en-US" sz="4000" dirty="0" smtClean="0"/>
              <a:t> menu </a:t>
            </a:r>
            <a:r>
              <a:rPr lang="en-US" altLang="en-US" sz="4000" dirty="0" err="1" smtClean="0"/>
              <a:t>linéaire</a:t>
            </a:r>
            <a:endParaRPr lang="en-US" altLang="en-US" sz="4000" dirty="0" smtClean="0"/>
          </a:p>
        </p:txBody>
      </p:sp>
      <p:pic>
        <p:nvPicPr>
          <p:cNvPr id="41987" name="Picture 4" descr="mm_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981075"/>
            <a:ext cx="74676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Grp="1" noChangeArrowheads="1"/>
          </p:cNvSpPr>
          <p:nvPr>
            <p:ph type="body" idx="1"/>
          </p:nvPr>
        </p:nvSpPr>
        <p:spPr>
          <a:xfrm>
            <a:off x="107950" y="4437063"/>
            <a:ext cx="9036050" cy="2232025"/>
          </a:xfrm>
          <a:noFill/>
        </p:spPr>
        <p:txBody>
          <a:bodyPr/>
          <a:lstStyle/>
          <a:p>
            <a:pPr eaLnBrk="1" hangingPunct="1"/>
            <a:r>
              <a:rPr lang="en-US" altLang="en-US" sz="2000" dirty="0" smtClean="0"/>
              <a:t>Les </a:t>
            </a:r>
            <a:r>
              <a:rPr lang="en-US" altLang="en-US" sz="2000" dirty="0" err="1" smtClean="0"/>
              <a:t>glissements</a:t>
            </a:r>
            <a:r>
              <a:rPr lang="en-US" altLang="en-US" sz="2000" dirty="0" smtClean="0"/>
              <a:t> </a:t>
            </a:r>
            <a:r>
              <a:rPr lang="en-US" altLang="en-US" sz="2000" dirty="0" err="1" smtClean="0"/>
              <a:t>dans</a:t>
            </a:r>
            <a:r>
              <a:rPr lang="en-US" altLang="en-US" sz="2000" dirty="0" smtClean="0"/>
              <a:t> </a:t>
            </a:r>
            <a:r>
              <a:rPr lang="en-US" altLang="en-US" sz="2000" dirty="0" err="1" smtClean="0"/>
              <a:t>différentes</a:t>
            </a:r>
            <a:r>
              <a:rPr lang="en-US" altLang="en-US" sz="2000" dirty="0" smtClean="0"/>
              <a:t> </a:t>
            </a:r>
            <a:r>
              <a:rPr lang="en-US" altLang="en-US" sz="2000" i="1" dirty="0" smtClean="0"/>
              <a:t>directions</a:t>
            </a:r>
            <a:r>
              <a:rPr lang="en-US" altLang="en-US" sz="2000" dirty="0" smtClean="0"/>
              <a:t> </a:t>
            </a:r>
            <a:r>
              <a:rPr lang="en-US" altLang="en-US" sz="2000" dirty="0" err="1" smtClean="0"/>
              <a:t>sont</a:t>
            </a:r>
            <a:r>
              <a:rPr lang="en-US" altLang="en-US" sz="2000" dirty="0" smtClean="0"/>
              <a:t> plus </a:t>
            </a:r>
            <a:r>
              <a:rPr lang="en-US" altLang="en-US" sz="2000" dirty="0" err="1" smtClean="0"/>
              <a:t>mémorables</a:t>
            </a:r>
            <a:r>
              <a:rPr lang="en-US" altLang="en-US" sz="2000" dirty="0" smtClean="0"/>
              <a:t> (plus </a:t>
            </a:r>
            <a:r>
              <a:rPr lang="en-US" altLang="en-US" sz="2000" dirty="0" err="1" smtClean="0"/>
              <a:t>faciles</a:t>
            </a:r>
            <a:r>
              <a:rPr lang="en-US" altLang="en-US" sz="2000" dirty="0" smtClean="0"/>
              <a:t> à </a:t>
            </a:r>
            <a:r>
              <a:rPr lang="en-US" altLang="en-US" sz="2000" dirty="0" err="1" smtClean="0"/>
              <a:t>retenir</a:t>
            </a:r>
            <a:r>
              <a:rPr lang="en-US" altLang="en-US" sz="2000" dirty="0" smtClean="0"/>
              <a:t>) et plus </a:t>
            </a:r>
            <a:r>
              <a:rPr lang="en-US" altLang="en-US" sz="2000" dirty="0" err="1" smtClean="0"/>
              <a:t>faciles</a:t>
            </a:r>
            <a:r>
              <a:rPr lang="en-US" altLang="en-US" sz="2000" dirty="0" smtClean="0"/>
              <a:t> à </a:t>
            </a:r>
            <a:r>
              <a:rPr lang="en-US" altLang="en-US" sz="2000" dirty="0" err="1" smtClean="0"/>
              <a:t>reproduire</a:t>
            </a:r>
            <a:r>
              <a:rPr lang="en-US" altLang="en-US" sz="2000" dirty="0" smtClean="0"/>
              <a:t> que les </a:t>
            </a:r>
            <a:r>
              <a:rPr lang="en-US" altLang="en-US" sz="2000" dirty="0" err="1" smtClean="0"/>
              <a:t>glissements</a:t>
            </a:r>
            <a:r>
              <a:rPr lang="en-US" altLang="en-US" sz="2000" dirty="0" smtClean="0"/>
              <a:t> de </a:t>
            </a:r>
            <a:r>
              <a:rPr lang="en-US" altLang="en-US" sz="2000" dirty="0" err="1" smtClean="0"/>
              <a:t>différentes</a:t>
            </a:r>
            <a:r>
              <a:rPr lang="en-US" altLang="en-US" sz="2000" dirty="0" smtClean="0"/>
              <a:t> </a:t>
            </a:r>
            <a:r>
              <a:rPr lang="en-US" altLang="en-US" sz="2000" i="1" dirty="0" smtClean="0"/>
              <a:t>distances</a:t>
            </a:r>
            <a:r>
              <a:rPr lang="en-US" altLang="en-US" sz="2000" dirty="0" smtClean="0"/>
              <a:t>.</a:t>
            </a:r>
          </a:p>
          <a:p>
            <a:pPr eaLnBrk="1" hangingPunct="1"/>
            <a:r>
              <a:rPr lang="en-US" altLang="en-US" sz="2000" dirty="0" smtClean="0"/>
              <a:t>On </a:t>
            </a:r>
            <a:r>
              <a:rPr lang="en-US" altLang="en-US" sz="2000" dirty="0" err="1" smtClean="0"/>
              <a:t>peut</a:t>
            </a:r>
            <a:r>
              <a:rPr lang="en-US" altLang="en-US" sz="2000" dirty="0" smtClean="0"/>
              <a:t> faire les </a:t>
            </a:r>
            <a:r>
              <a:rPr lang="en-US" altLang="en-US" sz="2000" dirty="0" err="1" smtClean="0"/>
              <a:t>glissements</a:t>
            </a:r>
            <a:r>
              <a:rPr lang="en-US" altLang="en-US" sz="2000" dirty="0" smtClean="0"/>
              <a:t> </a:t>
            </a:r>
            <a:r>
              <a:rPr lang="en-US" altLang="en-US" sz="2000" dirty="0" err="1" smtClean="0"/>
              <a:t>directionnels</a:t>
            </a:r>
            <a:r>
              <a:rPr lang="en-US" altLang="en-US" sz="2000" dirty="0" smtClean="0"/>
              <a:t> de </a:t>
            </a:r>
            <a:r>
              <a:rPr lang="en-US" altLang="en-US" sz="2000" dirty="0" err="1" smtClean="0"/>
              <a:t>façon</a:t>
            </a:r>
            <a:r>
              <a:rPr lang="en-US" altLang="en-US" sz="2000" dirty="0" smtClean="0"/>
              <a:t> </a:t>
            </a:r>
            <a:r>
              <a:rPr lang="en-US" altLang="en-US" sz="2000" i="1" dirty="0" err="1" smtClean="0"/>
              <a:t>balistique</a:t>
            </a:r>
            <a:r>
              <a:rPr lang="en-US" altLang="en-US" sz="2000" dirty="0" smtClean="0"/>
              <a:t> (sans faire attention à </a:t>
            </a:r>
            <a:r>
              <a:rPr lang="en-US" altLang="en-US" sz="2000" dirty="0" err="1" smtClean="0"/>
              <a:t>notre</a:t>
            </a:r>
            <a:r>
              <a:rPr lang="en-US" altLang="en-US" sz="2000" dirty="0" smtClean="0"/>
              <a:t> position finale), </a:t>
            </a:r>
            <a:r>
              <a:rPr lang="en-US" altLang="en-US" sz="2000" dirty="0" err="1" smtClean="0"/>
              <a:t>donc</a:t>
            </a:r>
            <a:r>
              <a:rPr lang="en-US" altLang="en-US" sz="2000" dirty="0" smtClean="0"/>
              <a:t> </a:t>
            </a:r>
            <a:r>
              <a:rPr lang="en-US" altLang="en-US" sz="2000" dirty="0" err="1" smtClean="0"/>
              <a:t>très</a:t>
            </a:r>
            <a:r>
              <a:rPr lang="en-US" altLang="en-US" sz="2000" dirty="0" smtClean="0"/>
              <a:t> </a:t>
            </a:r>
            <a:r>
              <a:rPr lang="en-US" altLang="en-US" sz="2000" dirty="0" err="1" smtClean="0"/>
              <a:t>rapidement</a:t>
            </a:r>
            <a:r>
              <a:rPr lang="en-US" altLang="en-US" sz="2000" dirty="0" smtClean="0"/>
              <a:t>.</a:t>
            </a:r>
          </a:p>
          <a:p>
            <a:pPr eaLnBrk="1" hangingPunct="1"/>
            <a:r>
              <a:rPr lang="en-US" altLang="en-US" sz="2000" dirty="0" smtClean="0"/>
              <a:t>On </a:t>
            </a:r>
            <a:r>
              <a:rPr lang="en-US" altLang="en-US" sz="2000" dirty="0" err="1" smtClean="0"/>
              <a:t>peut</a:t>
            </a:r>
            <a:r>
              <a:rPr lang="en-US" altLang="en-US" sz="2000" dirty="0" smtClean="0"/>
              <a:t> </a:t>
            </a:r>
            <a:r>
              <a:rPr lang="en-US" altLang="en-US" sz="2000" dirty="0" err="1" smtClean="0"/>
              <a:t>même</a:t>
            </a:r>
            <a:r>
              <a:rPr lang="en-US" altLang="en-US" sz="2000" dirty="0" smtClean="0"/>
              <a:t> faire des </a:t>
            </a:r>
            <a:r>
              <a:rPr lang="en-US" altLang="en-US" sz="2000" dirty="0" err="1" smtClean="0"/>
              <a:t>glissements</a:t>
            </a:r>
            <a:r>
              <a:rPr lang="en-US" altLang="en-US" sz="2000" dirty="0" smtClean="0"/>
              <a:t> </a:t>
            </a:r>
            <a:r>
              <a:rPr lang="en-US" altLang="en-US" sz="2000" dirty="0" err="1" smtClean="0"/>
              <a:t>directionnels</a:t>
            </a:r>
            <a:r>
              <a:rPr lang="en-US" altLang="en-US" sz="2000" dirty="0" smtClean="0"/>
              <a:t> sans </a:t>
            </a:r>
            <a:r>
              <a:rPr lang="en-US" altLang="en-US" sz="2000" dirty="0" err="1" smtClean="0"/>
              <a:t>regarder</a:t>
            </a:r>
            <a:r>
              <a:rPr lang="en-US" altLang="en-US" sz="2000" dirty="0" smtClean="0"/>
              <a:t> ("eyes-free operation") </a:t>
            </a:r>
            <a:r>
              <a:rPr lang="en-US" altLang="en-US" sz="2000" dirty="0" err="1" smtClean="0"/>
              <a:t>une</a:t>
            </a:r>
            <a:r>
              <a:rPr lang="en-US" altLang="en-US" sz="2000" dirty="0" smtClean="0"/>
              <a:t> </a:t>
            </a:r>
            <a:r>
              <a:rPr lang="en-US" altLang="en-US" sz="2000" dirty="0" err="1" smtClean="0"/>
              <a:t>fois</a:t>
            </a:r>
            <a:r>
              <a:rPr lang="en-US" altLang="en-US" sz="2000" dirty="0" smtClean="0"/>
              <a:t> </a:t>
            </a:r>
            <a:r>
              <a:rPr lang="en-US" altLang="en-US" sz="2000" dirty="0" err="1" smtClean="0"/>
              <a:t>qu'on</a:t>
            </a:r>
            <a:r>
              <a:rPr lang="en-US" altLang="en-US" sz="2000" dirty="0" smtClean="0"/>
              <a:t> </a:t>
            </a:r>
            <a:r>
              <a:rPr lang="en-US" altLang="en-US" sz="2000" dirty="0" err="1" smtClean="0"/>
              <a:t>connaît</a:t>
            </a:r>
            <a:r>
              <a:rPr lang="en-US" altLang="en-US" sz="2000" dirty="0" smtClean="0"/>
              <a:t> les angles par </a:t>
            </a:r>
            <a:r>
              <a:rPr lang="en-US" altLang="en-US" sz="2000" dirty="0" err="1" smtClean="0"/>
              <a:t>coeur</a:t>
            </a:r>
            <a:r>
              <a:rPr lang="en-US" altLang="en-US" sz="2000" dirty="0" smtClean="0"/>
              <a:t>.</a:t>
            </a:r>
          </a:p>
        </p:txBody>
      </p:sp>
      <p:sp>
        <p:nvSpPr>
          <p:cNvPr id="5" name="Flèche droite 3"/>
          <p:cNvSpPr/>
          <p:nvPr/>
        </p:nvSpPr>
        <p:spPr>
          <a:xfrm rot="10800000">
            <a:off x="8610600" y="251733"/>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ZoneTexte 4"/>
          <p:cNvSpPr txBox="1">
            <a:spLocks noChangeArrowheads="1"/>
          </p:cNvSpPr>
          <p:nvPr/>
        </p:nvSpPr>
        <p:spPr bwMode="auto">
          <a:xfrm>
            <a:off x="8077200" y="70893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
        <p:nvSpPr>
          <p:cNvPr id="7" name="TextBox 6"/>
          <p:cNvSpPr txBox="1"/>
          <p:nvPr/>
        </p:nvSpPr>
        <p:spPr>
          <a:xfrm rot="16200000">
            <a:off x="6402313" y="3437503"/>
            <a:ext cx="514482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Image prise de la </a:t>
            </a:r>
            <a:r>
              <a:rPr kumimoji="0" lang="en-CA"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thèse</a:t>
            </a:r>
            <a:r>
              <a:rPr kumimoji="0" lang="en-CA"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doctorale</a:t>
            </a:r>
            <a:r>
              <a:rPr kumimoji="0" lang="en-CA"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CA"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Gord</a:t>
            </a:r>
            <a:r>
              <a:rPr kumimoji="0" lang="en-CA"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Kurtenbach</a:t>
            </a:r>
            <a:endPar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2652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44450"/>
            <a:ext cx="9144000" cy="1143000"/>
          </a:xfrm>
        </p:spPr>
        <p:txBody>
          <a:bodyPr/>
          <a:lstStyle/>
          <a:p>
            <a:r>
              <a:rPr lang="en-CA" altLang="en-US" sz="3600" smtClean="0"/>
              <a:t>(Faux) menu radial dans les dispositifs Samsung Galaxy Note: "Air Command"</a:t>
            </a:r>
          </a:p>
        </p:txBody>
      </p:sp>
      <p:sp>
        <p:nvSpPr>
          <p:cNvPr id="46083" name="Content Placeholder 2"/>
          <p:cNvSpPr>
            <a:spLocks noGrp="1"/>
          </p:cNvSpPr>
          <p:nvPr>
            <p:ph idx="1"/>
          </p:nvPr>
        </p:nvSpPr>
        <p:spPr>
          <a:xfrm>
            <a:off x="0" y="1412875"/>
            <a:ext cx="2843213" cy="3384550"/>
          </a:xfrm>
        </p:spPr>
        <p:txBody>
          <a:bodyPr/>
          <a:lstStyle/>
          <a:p>
            <a:r>
              <a:rPr lang="en-CA" altLang="en-US" sz="2000" smtClean="0"/>
              <a:t>Est seulement "radial" dans sa disposition; ne fonctionne pas par glissements mais par clics</a:t>
            </a:r>
          </a:p>
          <a:p>
            <a:r>
              <a:rPr lang="en-CA" altLang="en-US" sz="2000" smtClean="0"/>
              <a:t>Une sorte de menu 2D où la disposition radial est accessoire</a:t>
            </a:r>
          </a:p>
        </p:txBody>
      </p:sp>
      <p:sp>
        <p:nvSpPr>
          <p:cNvPr id="46084" name="Rectangle 5"/>
          <p:cNvSpPr>
            <a:spLocks noChangeArrowheads="1"/>
          </p:cNvSpPr>
          <p:nvPr/>
        </p:nvSpPr>
        <p:spPr bwMode="auto">
          <a:xfrm>
            <a:off x="2770188" y="6381750"/>
            <a:ext cx="6481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2"/>
              </a:rPr>
              <a:t>http://www.droidkube.com/wp-content/uploads/2013/09/note3-air-command.jpg</a:t>
            </a:r>
            <a:r>
              <a:rPr kumimoji="0" lang="en-CA"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pic>
        <p:nvPicPr>
          <p:cNvPr id="46085" name="Picture 7" descr="http://www.droidkube.com/wp-content/uploads/2013/09/note3-air-comm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625600"/>
            <a:ext cx="62166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9068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44450"/>
            <a:ext cx="9144000" cy="706438"/>
          </a:xfrm>
        </p:spPr>
        <p:txBody>
          <a:bodyPr/>
          <a:lstStyle/>
          <a:p>
            <a:r>
              <a:rPr lang="en-CA" altLang="en-US" sz="2800" smtClean="0"/>
              <a:t>Les "mind maps" (cartes heuristiques) de Tony Buzan</a:t>
            </a:r>
          </a:p>
        </p:txBody>
      </p:sp>
      <p:pic>
        <p:nvPicPr>
          <p:cNvPr id="47107" name="Picture 2" descr="https://c2.staticflickr.com/4/3640/3299003148_e3cf88da32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052513"/>
            <a:ext cx="879792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3"/>
          <p:cNvSpPr>
            <a:spLocks noChangeArrowheads="1"/>
          </p:cNvSpPr>
          <p:nvPr/>
        </p:nvSpPr>
        <p:spPr bwMode="auto">
          <a:xfrm>
            <a:off x="1187450" y="6308725"/>
            <a:ext cx="676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https://c2.staticflickr.com/4/3640/3299003148_e3cf88da32_b.jpg</a:t>
            </a: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5453406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44450"/>
            <a:ext cx="9144000" cy="1143000"/>
          </a:xfrm>
        </p:spPr>
        <p:txBody>
          <a:bodyPr/>
          <a:lstStyle/>
          <a:p>
            <a:r>
              <a:rPr lang="en-CA" altLang="en-US" sz="3600" smtClean="0"/>
              <a:t>(Faux) menu radial dans iMindMap de Tony Buzan</a:t>
            </a:r>
          </a:p>
        </p:txBody>
      </p:sp>
      <p:sp>
        <p:nvSpPr>
          <p:cNvPr id="48131" name="Content Placeholder 2"/>
          <p:cNvSpPr>
            <a:spLocks noGrp="1"/>
          </p:cNvSpPr>
          <p:nvPr>
            <p:ph idx="1"/>
          </p:nvPr>
        </p:nvSpPr>
        <p:spPr>
          <a:xfrm>
            <a:off x="107950" y="1125538"/>
            <a:ext cx="3816350" cy="2159000"/>
          </a:xfrm>
        </p:spPr>
        <p:txBody>
          <a:bodyPr/>
          <a:lstStyle/>
          <a:p>
            <a:r>
              <a:rPr lang="en-CA" altLang="en-US" sz="2000" smtClean="0"/>
              <a:t>Est seulement "radial" dans sa disposition; ne fonctionne pas par glissements à partir du centre mais par clics (ou par glissements partant des items – une idée intéressante, mais différente des vrais menus radiaux)</a:t>
            </a:r>
          </a:p>
          <a:p>
            <a:r>
              <a:rPr lang="en-CA" altLang="en-US" sz="2000" smtClean="0"/>
              <a:t>Une sorte de menu 2D où la disposition radial est accessoire</a:t>
            </a:r>
          </a:p>
          <a:p>
            <a:r>
              <a:rPr lang="en-CA" altLang="en-US" sz="2000" smtClean="0"/>
              <a:t>Démonstration: </a:t>
            </a:r>
            <a:r>
              <a:rPr lang="en-CA" altLang="en-US" sz="2000" smtClean="0">
                <a:hlinkClick r:id="rId2"/>
              </a:rPr>
              <a:t>https://www.youtube.com/watch?v=UVt3Qu6Xcko&amp;t=1m13s</a:t>
            </a:r>
            <a:r>
              <a:rPr lang="en-CA" altLang="en-US" sz="2000" smtClean="0"/>
              <a:t> </a:t>
            </a:r>
          </a:p>
          <a:p>
            <a:endParaRPr lang="en-CA" altLang="en-US" sz="2000" smtClean="0"/>
          </a:p>
        </p:txBody>
      </p:sp>
      <p:pic>
        <p:nvPicPr>
          <p:cNvPr id="48132" name="Picture 6" descr="http://mindmappingsoftwareblog.com/wp-content/uploads/2013/11/imindmap-7-target-men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7613"/>
            <a:ext cx="36004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1"/>
          <p:cNvSpPr>
            <a:spLocks noChangeArrowheads="1"/>
          </p:cNvSpPr>
          <p:nvPr/>
        </p:nvSpPr>
        <p:spPr bwMode="auto">
          <a:xfrm>
            <a:off x="4284663" y="3573463"/>
            <a:ext cx="478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4"/>
              </a:rPr>
              <a:t>http://mindmappingsoftwareblog.com/wp-content/uploads/2013/11/imindmap-7-target-menu.jpg</a:t>
            </a:r>
            <a:r>
              <a:rPr kumimoji="0" lang="en-CA"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pic>
        <p:nvPicPr>
          <p:cNvPr id="4813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933825"/>
            <a:ext cx="27717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3"/>
          <p:cNvSpPr>
            <a:spLocks noChangeArrowheads="1"/>
          </p:cNvSpPr>
          <p:nvPr/>
        </p:nvSpPr>
        <p:spPr bwMode="auto">
          <a:xfrm>
            <a:off x="4932363" y="6453188"/>
            <a:ext cx="3527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6"/>
              </a:rPr>
              <a:t>http://mindmappingsoftwareblog.com/imindmap-8-review/</a:t>
            </a:r>
            <a:r>
              <a:rPr kumimoji="0" lang="en-CA"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882305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254"/>
            <a:ext cx="9144000" cy="788068"/>
          </a:xfrm>
        </p:spPr>
        <p:txBody>
          <a:bodyPr/>
          <a:lstStyle/>
          <a:p>
            <a:r>
              <a:rPr lang="en-CA" sz="4000" dirty="0" smtClean="0"/>
              <a:t>“Weapon Wheel” (Grand Theft Auto 5)</a:t>
            </a:r>
            <a:endParaRPr lang="en-CA" sz="4000" dirty="0"/>
          </a:p>
        </p:txBody>
      </p:sp>
      <p:pic>
        <p:nvPicPr>
          <p:cNvPr id="1026" name="Picture 2" descr="http://vignette2.wikia.nocookie.net/gtawiki/images/5/52/WeaponWheel-GTAV-next.jpg/revision/latest?cb=20141105004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2663"/>
            <a:ext cx="9144000" cy="51494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58488" y="6204102"/>
            <a:ext cx="4385512"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http://</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hlinkClick r:id="rId3"/>
              </a:rPr>
              <a:t>gta.wikia.com/wiki/Weapon_Wheel</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0749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1"/>
          <p:cNvSpPr>
            <a:spLocks noGrp="1"/>
          </p:cNvSpPr>
          <p:nvPr>
            <p:ph type="title"/>
          </p:nvPr>
        </p:nvSpPr>
        <p:spPr>
          <a:xfrm>
            <a:off x="0" y="274638"/>
            <a:ext cx="9144000" cy="777875"/>
          </a:xfrm>
        </p:spPr>
        <p:txBody>
          <a:bodyPr/>
          <a:lstStyle/>
          <a:p>
            <a:r>
              <a:rPr lang="en-CA" altLang="en-US" sz="3600" smtClean="0"/>
              <a:t>Un grand écran en tuiles ("tiled display")</a:t>
            </a:r>
            <a:endParaRPr lang="en-US" altLang="en-US" sz="3600" smtClean="0"/>
          </a:p>
        </p:txBody>
      </p:sp>
      <p:pic>
        <p:nvPicPr>
          <p:cNvPr id="91139" name="Picture 2" descr="C:\recovered\myOldDesktop\S_win\ets\courses\lecture0x.multitouch\lecture2-material\utexa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96975"/>
            <a:ext cx="8569325"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ZoneTexte 3"/>
          <p:cNvSpPr txBox="1">
            <a:spLocks noChangeArrowheads="1"/>
          </p:cNvSpPr>
          <p:nvPr/>
        </p:nvSpPr>
        <p:spPr bwMode="auto">
          <a:xfrm>
            <a:off x="1763713" y="6237288"/>
            <a:ext cx="532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hlinkClick r:id="rId3"/>
              </a:rPr>
              <a:t>http://www.tacc.utexas.edu/resources/visualization</a:t>
            </a:r>
            <a:r>
              <a:rPr lang="en-US" altLang="en-US" sz="1800">
                <a:solidFill>
                  <a:srgbClr val="000000"/>
                </a:solidFill>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68313" y="115888"/>
            <a:ext cx="8229600" cy="995362"/>
          </a:xfrm>
        </p:spPr>
        <p:txBody>
          <a:bodyPr/>
          <a:lstStyle/>
          <a:p>
            <a:pPr eaLnBrk="1" hangingPunct="1"/>
            <a:r>
              <a:rPr lang="en-US" altLang="en-US" smtClean="0"/>
              <a:t>Menu radial hiéarchique</a:t>
            </a:r>
          </a:p>
        </p:txBody>
      </p:sp>
      <p:pic>
        <p:nvPicPr>
          <p:cNvPr id="49155" name="Picture 3" descr="mm_hierarch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17600"/>
            <a:ext cx="59880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0293" y="6488668"/>
            <a:ext cx="575164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Image prise de la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thèse</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doctorale</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Gord</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Kurtenbach</a:t>
            </a: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4928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74638"/>
            <a:ext cx="9144000" cy="1143000"/>
          </a:xfrm>
        </p:spPr>
        <p:txBody>
          <a:bodyPr/>
          <a:lstStyle/>
          <a:p>
            <a:pPr eaLnBrk="1" hangingPunct="1"/>
            <a:r>
              <a:rPr lang="en-US" altLang="en-US" smtClean="0"/>
              <a:t>Présentation graphique améliorée</a:t>
            </a:r>
          </a:p>
        </p:txBody>
      </p:sp>
      <p:pic>
        <p:nvPicPr>
          <p:cNvPr id="51203" name="Picture 4" descr="mm_se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84313"/>
            <a:ext cx="8382000"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0293" y="6488668"/>
            <a:ext cx="575164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Image prise de la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thèse</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doctorale</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Gord</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Kurtenbach</a:t>
            </a: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95584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mm_2mo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17613"/>
            <a:ext cx="6400800"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p:cNvSpPr>
            <a:spLocks noGrp="1" noChangeArrowheads="1"/>
          </p:cNvSpPr>
          <p:nvPr>
            <p:ph type="title"/>
          </p:nvPr>
        </p:nvSpPr>
        <p:spPr>
          <a:xfrm>
            <a:off x="0" y="0"/>
            <a:ext cx="9144000" cy="1484313"/>
          </a:xfrm>
        </p:spPr>
        <p:txBody>
          <a:bodyPr/>
          <a:lstStyle/>
          <a:p>
            <a:pPr eaLnBrk="1" hangingPunct="1"/>
            <a:r>
              <a:rPr lang="en-US" altLang="en-US" sz="3200" smtClean="0"/>
              <a:t>Marking Menu: </a:t>
            </a:r>
            <a:r>
              <a:rPr lang="en-US" altLang="en-US" sz="2000" smtClean="0"/>
              <a:t>une sorte de menu radial hiéarchique permettant de dessiner des gestes au lieu de naviguer dans un menu</a:t>
            </a:r>
            <a:br>
              <a:rPr lang="en-US" altLang="en-US" sz="2000" smtClean="0"/>
            </a:br>
            <a:r>
              <a:rPr lang="en-US" altLang="en-US" sz="2000" smtClean="0"/>
              <a:t>Vidéos: </a:t>
            </a:r>
            <a:r>
              <a:rPr lang="en-US" altLang="en-US" sz="2000" smtClean="0">
                <a:hlinkClick r:id="rId4"/>
              </a:rPr>
              <a:t>https://youtu.be/THBc55MSOg0</a:t>
            </a:r>
            <a:r>
              <a:rPr lang="en-US" altLang="en-US" sz="2000" smtClean="0"/>
              <a:t> ;</a:t>
            </a:r>
            <a:br>
              <a:rPr lang="en-US" altLang="en-US" sz="2000" smtClean="0"/>
            </a:br>
            <a:r>
              <a:rPr lang="en-US" altLang="en-US" sz="2000" smtClean="0"/>
              <a:t> </a:t>
            </a:r>
            <a:r>
              <a:rPr lang="en-US" altLang="en-US" sz="2000" smtClean="0">
                <a:hlinkClick r:id="rId5"/>
              </a:rPr>
              <a:t>https://youtu.be/wLNPGsKyUls</a:t>
            </a:r>
            <a:r>
              <a:rPr lang="en-US" altLang="en-US" sz="2000" smtClean="0"/>
              <a:t> </a:t>
            </a:r>
          </a:p>
        </p:txBody>
      </p:sp>
      <p:sp>
        <p:nvSpPr>
          <p:cNvPr id="53252" name="Rectangle 5"/>
          <p:cNvSpPr>
            <a:spLocks noGrp="1" noChangeArrowheads="1"/>
          </p:cNvSpPr>
          <p:nvPr>
            <p:ph type="body" idx="1"/>
          </p:nvPr>
        </p:nvSpPr>
        <p:spPr>
          <a:xfrm>
            <a:off x="0" y="4508500"/>
            <a:ext cx="9109075" cy="2349500"/>
          </a:xfrm>
          <a:noFill/>
        </p:spPr>
        <p:txBody>
          <a:bodyPr/>
          <a:lstStyle/>
          <a:p>
            <a:pPr eaLnBrk="1" hangingPunct="1"/>
            <a:r>
              <a:rPr lang="en-US" altLang="en-US" sz="2000" dirty="0" smtClean="0"/>
              <a:t>Ce qui distingue les Marking Menus des menus </a:t>
            </a:r>
            <a:r>
              <a:rPr lang="en-US" altLang="en-US" sz="2000" dirty="0" err="1" smtClean="0"/>
              <a:t>radiaux</a:t>
            </a:r>
            <a:r>
              <a:rPr lang="en-US" altLang="en-US" sz="2000" dirty="0" smtClean="0"/>
              <a:t> </a:t>
            </a:r>
            <a:r>
              <a:rPr lang="en-US" altLang="en-US" sz="2000" dirty="0" err="1" smtClean="0"/>
              <a:t>normaux</a:t>
            </a:r>
            <a:r>
              <a:rPr lang="en-US" altLang="en-US" sz="2000" dirty="0" smtClean="0"/>
              <a:t>: "Scale invariant recognition" / Reconnaissance des </a:t>
            </a:r>
            <a:r>
              <a:rPr lang="en-US" altLang="en-US" sz="2000" dirty="0" err="1" smtClean="0"/>
              <a:t>gestes</a:t>
            </a:r>
            <a:r>
              <a:rPr lang="en-US" altLang="en-US" sz="2000" dirty="0" smtClean="0"/>
              <a:t> (marques) qui ne </a:t>
            </a:r>
            <a:r>
              <a:rPr lang="en-US" altLang="en-US" sz="2000" dirty="0" err="1" smtClean="0"/>
              <a:t>dépend</a:t>
            </a:r>
            <a:r>
              <a:rPr lang="en-US" altLang="en-US" sz="2000" dirty="0" smtClean="0"/>
              <a:t> pas de la </a:t>
            </a:r>
            <a:r>
              <a:rPr lang="en-US" altLang="en-US" sz="2000" dirty="0" err="1" smtClean="0"/>
              <a:t>longueur</a:t>
            </a:r>
            <a:r>
              <a:rPr lang="en-US" altLang="en-US" sz="2000" dirty="0" smtClean="0"/>
              <a:t> des segments; </a:t>
            </a:r>
            <a:r>
              <a:rPr lang="en-US" altLang="en-US" sz="2000" dirty="0" err="1" smtClean="0"/>
              <a:t>seuls</a:t>
            </a:r>
            <a:r>
              <a:rPr lang="en-US" altLang="en-US" sz="2000" dirty="0" smtClean="0"/>
              <a:t> les angles des segments </a:t>
            </a:r>
            <a:r>
              <a:rPr lang="en-US" altLang="en-US" sz="2000" dirty="0" err="1" smtClean="0"/>
              <a:t>importe</a:t>
            </a:r>
            <a:r>
              <a:rPr lang="en-US" altLang="en-US" sz="2000" dirty="0" smtClean="0"/>
              <a:t>. </a:t>
            </a:r>
            <a:r>
              <a:rPr lang="en-US" altLang="en-US" sz="2000" dirty="0" err="1" smtClean="0"/>
              <a:t>Donc</a:t>
            </a:r>
            <a:r>
              <a:rPr lang="en-US" altLang="en-US" sz="2000" dirty="0" smtClean="0"/>
              <a:t>, les marques </a:t>
            </a:r>
            <a:r>
              <a:rPr lang="en-US" altLang="en-US" sz="2000" dirty="0" err="1" smtClean="0"/>
              <a:t>peuvent</a:t>
            </a:r>
            <a:r>
              <a:rPr lang="en-US" altLang="en-US" sz="2000" dirty="0" smtClean="0"/>
              <a:t> </a:t>
            </a:r>
            <a:r>
              <a:rPr lang="en-US" altLang="en-US" sz="2000" dirty="0" err="1" smtClean="0"/>
              <a:t>être</a:t>
            </a:r>
            <a:r>
              <a:rPr lang="en-US" altLang="en-US" sz="2000" dirty="0" smtClean="0"/>
              <a:t> </a:t>
            </a:r>
            <a:r>
              <a:rPr lang="en-US" altLang="en-US" sz="2000" dirty="0" err="1" smtClean="0"/>
              <a:t>dessinées</a:t>
            </a:r>
            <a:r>
              <a:rPr lang="en-US" altLang="en-US" sz="2000" dirty="0" smtClean="0"/>
              <a:t> </a:t>
            </a:r>
            <a:r>
              <a:rPr lang="en-US" altLang="en-US" sz="2000" dirty="0" err="1" smtClean="0"/>
              <a:t>en</a:t>
            </a:r>
            <a:r>
              <a:rPr lang="en-US" altLang="en-US" sz="2000" dirty="0" smtClean="0"/>
              <a:t> petit et </a:t>
            </a:r>
            <a:r>
              <a:rPr lang="en-US" altLang="en-US" sz="2000" dirty="0" err="1" smtClean="0"/>
              <a:t>rapidement</a:t>
            </a:r>
            <a:r>
              <a:rPr lang="en-US" altLang="en-US" sz="2000" dirty="0" smtClean="0"/>
              <a:t>, de </a:t>
            </a:r>
            <a:r>
              <a:rPr lang="en-US" altLang="en-US" sz="2000" dirty="0" err="1" smtClean="0"/>
              <a:t>façon</a:t>
            </a:r>
            <a:r>
              <a:rPr lang="en-US" altLang="en-US" sz="2000" dirty="0" smtClean="0"/>
              <a:t> </a:t>
            </a:r>
            <a:r>
              <a:rPr lang="en-US" altLang="en-US" sz="2000" i="1" dirty="0" err="1" smtClean="0"/>
              <a:t>balistique</a:t>
            </a:r>
            <a:r>
              <a:rPr lang="en-US" altLang="en-US" sz="2000" dirty="0" smtClean="0"/>
              <a:t> (c.-à-d. sans faire attention à la position finale)</a:t>
            </a:r>
          </a:p>
          <a:p>
            <a:pPr eaLnBrk="1" hangingPunct="1"/>
            <a:r>
              <a:rPr lang="en-US" altLang="en-US" sz="2000" dirty="0" smtClean="0"/>
              <a:t>Un </a:t>
            </a:r>
            <a:r>
              <a:rPr lang="en-US" altLang="en-US" sz="2000" dirty="0" err="1" smtClean="0"/>
              <a:t>utilisateur</a:t>
            </a:r>
            <a:r>
              <a:rPr lang="en-US" altLang="en-US" sz="2000" dirty="0" smtClean="0"/>
              <a:t> qui </a:t>
            </a:r>
            <a:r>
              <a:rPr lang="en-US" altLang="en-US" sz="2000" dirty="0" err="1" smtClean="0"/>
              <a:t>sait</a:t>
            </a:r>
            <a:r>
              <a:rPr lang="en-US" altLang="en-US" sz="2000" dirty="0" smtClean="0"/>
              <a:t> </a:t>
            </a:r>
            <a:r>
              <a:rPr lang="en-US" altLang="en-US" sz="2000" dirty="0" err="1" smtClean="0"/>
              <a:t>quelle</a:t>
            </a:r>
            <a:r>
              <a:rPr lang="en-US" altLang="en-US" sz="2000" dirty="0" smtClean="0"/>
              <a:t> marque </a:t>
            </a:r>
            <a:r>
              <a:rPr lang="en-US" altLang="en-US" sz="2000" dirty="0" err="1" smtClean="0"/>
              <a:t>dessiner</a:t>
            </a:r>
            <a:r>
              <a:rPr lang="en-US" altLang="en-US" sz="2000" dirty="0" smtClean="0"/>
              <a:t> </a:t>
            </a:r>
            <a:r>
              <a:rPr lang="en-US" altLang="en-US" sz="2000" dirty="0" err="1" smtClean="0"/>
              <a:t>n’a</a:t>
            </a:r>
            <a:r>
              <a:rPr lang="en-US" altLang="en-US" sz="2000" dirty="0" smtClean="0"/>
              <a:t> pas </a:t>
            </a:r>
            <a:r>
              <a:rPr lang="en-US" altLang="en-US" sz="2000" dirty="0" err="1" smtClean="0"/>
              <a:t>besoin</a:t>
            </a:r>
            <a:r>
              <a:rPr lang="en-US" altLang="en-US" sz="2000" dirty="0" smtClean="0"/>
              <a:t> de </a:t>
            </a:r>
            <a:r>
              <a:rPr lang="en-US" altLang="en-US" sz="2000" dirty="0" err="1" smtClean="0"/>
              <a:t>voir</a:t>
            </a:r>
            <a:r>
              <a:rPr lang="en-US" altLang="en-US" sz="2000" dirty="0" smtClean="0"/>
              <a:t> le menu </a:t>
            </a:r>
            <a:r>
              <a:rPr lang="en-US" altLang="en-US" sz="2000" dirty="0" err="1" smtClean="0"/>
              <a:t>s’afficher</a:t>
            </a:r>
            <a:r>
              <a:rPr lang="en-US" altLang="en-US" sz="2000" dirty="0" smtClean="0"/>
              <a:t>, et </a:t>
            </a:r>
            <a:r>
              <a:rPr lang="en-US" altLang="en-US" sz="2000" dirty="0" err="1" smtClean="0"/>
              <a:t>peut</a:t>
            </a:r>
            <a:r>
              <a:rPr lang="en-US" altLang="en-US" sz="2000" dirty="0" smtClean="0"/>
              <a:t> </a:t>
            </a:r>
            <a:r>
              <a:rPr lang="en-US" altLang="en-US" sz="2000" dirty="0" err="1" smtClean="0"/>
              <a:t>même</a:t>
            </a:r>
            <a:r>
              <a:rPr lang="en-US" altLang="en-US" sz="2000" dirty="0" smtClean="0"/>
              <a:t> </a:t>
            </a:r>
            <a:r>
              <a:rPr lang="en-US" altLang="en-US" sz="2000" dirty="0" err="1" smtClean="0"/>
              <a:t>dessiner</a:t>
            </a:r>
            <a:r>
              <a:rPr lang="en-US" altLang="en-US" sz="2000" dirty="0" smtClean="0"/>
              <a:t> sans </a:t>
            </a:r>
            <a:r>
              <a:rPr lang="en-US" altLang="en-US" sz="2000" dirty="0" err="1" smtClean="0"/>
              <a:t>regarder</a:t>
            </a:r>
            <a:r>
              <a:rPr lang="en-US" altLang="en-US" sz="2000" dirty="0" smtClean="0"/>
              <a:t> </a:t>
            </a:r>
            <a:r>
              <a:rPr lang="en-US" altLang="en-US" sz="2000" dirty="0" err="1" smtClean="0"/>
              <a:t>l'écran</a:t>
            </a:r>
            <a:endParaRPr lang="en-US" altLang="en-US" sz="2000" dirty="0" smtClean="0"/>
          </a:p>
        </p:txBody>
      </p:sp>
      <p:pic>
        <p:nvPicPr>
          <p:cNvPr id="532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2286000"/>
            <a:ext cx="19431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èche droite 3"/>
          <p:cNvSpPr/>
          <p:nvPr/>
        </p:nvSpPr>
        <p:spPr>
          <a:xfrm rot="10800000">
            <a:off x="8478838" y="92075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3255" name="ZoneTexte 4"/>
          <p:cNvSpPr txBox="1">
            <a:spLocks noChangeArrowheads="1"/>
          </p:cNvSpPr>
          <p:nvPr/>
        </p:nvSpPr>
        <p:spPr bwMode="auto">
          <a:xfrm>
            <a:off x="6875463" y="1377950"/>
            <a:ext cx="226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Regardez</a:t>
            </a:r>
            <a:r>
              <a:rPr kumimoji="0" lang="en-US" alt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vidéos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8294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mm_marks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628775"/>
            <a:ext cx="46259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mm_mark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428750"/>
            <a:ext cx="3611563"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2"/>
          <p:cNvSpPr>
            <a:spLocks noGrp="1" noChangeArrowheads="1"/>
          </p:cNvSpPr>
          <p:nvPr>
            <p:ph type="title"/>
          </p:nvPr>
        </p:nvSpPr>
        <p:spPr>
          <a:xfrm>
            <a:off x="0" y="0"/>
            <a:ext cx="9144000" cy="1417638"/>
          </a:xfrm>
        </p:spPr>
        <p:txBody>
          <a:bodyPr/>
          <a:lstStyle/>
          <a:p>
            <a:pPr eaLnBrk="1" hangingPunct="1"/>
            <a:r>
              <a:rPr lang="en-US" altLang="en-US" sz="2000" dirty="0" smtClean="0"/>
              <a:t>Les Marking Menus </a:t>
            </a:r>
            <a:r>
              <a:rPr lang="en-US" altLang="en-US" sz="2000" dirty="0" err="1" smtClean="0"/>
              <a:t>définissent</a:t>
            </a:r>
            <a:r>
              <a:rPr lang="en-US" altLang="en-US" sz="2000" dirty="0" smtClean="0"/>
              <a:t> un ensemble de </a:t>
            </a:r>
            <a:r>
              <a:rPr lang="en-US" altLang="en-US" sz="2000" dirty="0" err="1" smtClean="0"/>
              <a:t>gestes</a:t>
            </a:r>
            <a:r>
              <a:rPr lang="en-US" altLang="en-US" sz="2000" dirty="0" smtClean="0"/>
              <a:t> (</a:t>
            </a:r>
            <a:r>
              <a:rPr lang="en-US" altLang="en-US" sz="2000" dirty="0" err="1" smtClean="0"/>
              <a:t>ou</a:t>
            </a:r>
            <a:r>
              <a:rPr lang="en-US" altLang="en-US" sz="2000" dirty="0" smtClean="0"/>
              <a:t> “marques”) </a:t>
            </a:r>
            <a:r>
              <a:rPr lang="en-US" altLang="en-US" sz="2000" b="1" dirty="0" err="1" smtClean="0"/>
              <a:t>découvrables</a:t>
            </a:r>
            <a:r>
              <a:rPr lang="en-US" altLang="en-US" sz="2000" dirty="0" smtClean="0"/>
              <a:t> (“self-revealing”), </a:t>
            </a:r>
            <a:r>
              <a:rPr lang="en-US" altLang="en-US" sz="2000" dirty="0" err="1" smtClean="0"/>
              <a:t>contrairement</a:t>
            </a:r>
            <a:r>
              <a:rPr lang="en-US" altLang="en-US" sz="2000" dirty="0" smtClean="0"/>
              <a:t> aux interfaces </a:t>
            </a:r>
            <a:r>
              <a:rPr lang="en-US" altLang="en-US" sz="2000" dirty="0" err="1" smtClean="0"/>
              <a:t>gestuelles</a:t>
            </a:r>
            <a:r>
              <a:rPr lang="en-US" altLang="en-US" sz="2000" dirty="0" smtClean="0"/>
              <a:t> </a:t>
            </a:r>
            <a:r>
              <a:rPr lang="en-US" altLang="en-US" sz="2000" dirty="0" err="1" smtClean="0"/>
              <a:t>habituelles</a:t>
            </a:r>
            <a:r>
              <a:rPr lang="en-US" altLang="en-US" sz="2000" dirty="0" smtClean="0"/>
              <a:t>. Si on ne </a:t>
            </a:r>
            <a:r>
              <a:rPr lang="en-US" altLang="en-US" sz="2000" dirty="0" err="1" smtClean="0"/>
              <a:t>connaît</a:t>
            </a:r>
            <a:r>
              <a:rPr lang="en-US" altLang="en-US" sz="2000" dirty="0" smtClean="0"/>
              <a:t> pas le </a:t>
            </a:r>
            <a:r>
              <a:rPr lang="en-US" altLang="en-US" sz="2000" dirty="0" err="1" smtClean="0"/>
              <a:t>geste</a:t>
            </a:r>
            <a:r>
              <a:rPr lang="en-US" altLang="en-US" sz="2000" dirty="0" smtClean="0"/>
              <a:t> à faire, on </a:t>
            </a:r>
            <a:r>
              <a:rPr lang="en-US" altLang="en-US" sz="2000" dirty="0" err="1" smtClean="0"/>
              <a:t>n'a</a:t>
            </a:r>
            <a:r>
              <a:rPr lang="en-US" altLang="en-US" sz="2000" dirty="0" smtClean="0"/>
              <a:t> </a:t>
            </a:r>
            <a:r>
              <a:rPr lang="en-US" altLang="en-US" sz="2000" dirty="0" err="1" smtClean="0"/>
              <a:t>qu'à</a:t>
            </a:r>
            <a:r>
              <a:rPr lang="en-US" altLang="en-US" sz="2000" dirty="0" smtClean="0"/>
              <a:t> </a:t>
            </a:r>
            <a:r>
              <a:rPr lang="en-US" altLang="en-US" sz="2000" dirty="0" err="1" smtClean="0"/>
              <a:t>simplement</a:t>
            </a:r>
            <a:r>
              <a:rPr lang="en-US" altLang="en-US" sz="2000" dirty="0" smtClean="0"/>
              <a:t> </a:t>
            </a:r>
            <a:r>
              <a:rPr lang="en-US" altLang="en-US" sz="2000" dirty="0" err="1" smtClean="0"/>
              <a:t>naviguer</a:t>
            </a:r>
            <a:r>
              <a:rPr lang="en-US" altLang="en-US" sz="2000" dirty="0" smtClean="0"/>
              <a:t> </a:t>
            </a:r>
            <a:r>
              <a:rPr lang="en-US" altLang="en-US" sz="2000" dirty="0" err="1" smtClean="0"/>
              <a:t>dans</a:t>
            </a:r>
            <a:r>
              <a:rPr lang="en-US" altLang="en-US" sz="2000" dirty="0" smtClean="0"/>
              <a:t> le menu.</a:t>
            </a:r>
          </a:p>
        </p:txBody>
      </p:sp>
      <p:sp>
        <p:nvSpPr>
          <p:cNvPr id="5" name="TextBox 4"/>
          <p:cNvSpPr txBox="1"/>
          <p:nvPr/>
        </p:nvSpPr>
        <p:spPr>
          <a:xfrm>
            <a:off x="600293" y="6488668"/>
            <a:ext cx="575164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Image prise de la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thèse</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doctorale</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Gord</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Kurtenbach</a:t>
            </a: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0699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title"/>
          </p:nvPr>
        </p:nvSpPr>
        <p:spPr>
          <a:xfrm>
            <a:off x="0" y="44450"/>
            <a:ext cx="9144000" cy="1728788"/>
          </a:xfrm>
        </p:spPr>
        <p:txBody>
          <a:bodyPr/>
          <a:lstStyle/>
          <a:p>
            <a:r>
              <a:rPr lang="fr-CA" altLang="en-US" sz="2800" smtClean="0"/>
              <a:t>« Mouse Gestures » pour Firefox: ces gestes sont semblables aux gestes de Marking Menus, mais ne sont pas facilement découvrables: il faut consulter un guide et les apprendre par coeur avant de les utiliser.</a:t>
            </a:r>
          </a:p>
        </p:txBody>
      </p:sp>
      <p:pic>
        <p:nvPicPr>
          <p:cNvPr id="57347" name="Picture 2" descr="http://img327.imageshack.us/img327/346/027z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75" y="1979613"/>
            <a:ext cx="65468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6988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274638"/>
            <a:ext cx="9144000" cy="1143000"/>
          </a:xfrm>
        </p:spPr>
        <p:txBody>
          <a:bodyPr/>
          <a:lstStyle/>
          <a:p>
            <a:pPr eaLnBrk="1" hangingPunct="1"/>
            <a:r>
              <a:rPr lang="en-US" altLang="en-US" smtClean="0"/>
              <a:t>Transition de néophyte en expert</a:t>
            </a:r>
          </a:p>
        </p:txBody>
      </p:sp>
      <p:pic>
        <p:nvPicPr>
          <p:cNvPr id="59395" name="Picture 4" descr="mm_2mo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133600"/>
            <a:ext cx="48768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p:cNvSpPr txBox="1">
            <a:spLocks noChangeArrowheads="1"/>
          </p:cNvSpPr>
          <p:nvPr/>
        </p:nvSpPr>
        <p:spPr bwMode="auto">
          <a:xfrm>
            <a:off x="214313" y="5357813"/>
            <a:ext cx="3829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Menus traditionels:</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Pointage </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versus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racourcis</a:t>
            </a:r>
          </a:p>
        </p:txBody>
      </p:sp>
      <p:sp>
        <p:nvSpPr>
          <p:cNvPr id="59397" name="Text Box 7"/>
          <p:cNvSpPr txBox="1">
            <a:spLocks noChangeArrowheads="1"/>
          </p:cNvSpPr>
          <p:nvPr/>
        </p:nvSpPr>
        <p:spPr bwMode="auto">
          <a:xfrm>
            <a:off x="4724400" y="55626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44" name="Text Box 8"/>
          <p:cNvSpPr txBox="1">
            <a:spLocks noChangeArrowheads="1"/>
          </p:cNvSpPr>
          <p:nvPr/>
        </p:nvSpPr>
        <p:spPr bwMode="auto">
          <a:xfrm>
            <a:off x="5181600" y="5334000"/>
            <a:ext cx="3319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Marking Menus:</a:t>
            </a: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Transition </a:t>
            </a:r>
            <a:r>
              <a:rPr kumimoji="0" lang="en-US"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progressive</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naturelle</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pic>
        <p:nvPicPr>
          <p:cNvPr id="593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2792413" cy="3200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334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994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457200" y="500063"/>
            <a:ext cx="8686800" cy="6072187"/>
          </a:xfrm>
        </p:spPr>
        <p:txBody>
          <a:bodyPr/>
          <a:lstStyle/>
          <a:p>
            <a:pPr eaLnBrk="1" hangingPunct="1">
              <a:lnSpc>
                <a:spcPct val="90000"/>
              </a:lnSpc>
              <a:buFontTx/>
              <a:buNone/>
            </a:pPr>
            <a:r>
              <a:rPr lang="en-US" altLang="en-US" sz="2800" dirty="0" smtClean="0"/>
              <a:t>Les Marking Menus</a:t>
            </a:r>
          </a:p>
          <a:p>
            <a:pPr eaLnBrk="1" hangingPunct="1">
              <a:lnSpc>
                <a:spcPct val="90000"/>
              </a:lnSpc>
              <a:buClr>
                <a:srgbClr val="00B050"/>
              </a:buClr>
              <a:buFont typeface="Wingdings" panose="05000000000000000000" pitchFamily="2" charset="2"/>
              <a:buChar char="ü"/>
            </a:pPr>
            <a:r>
              <a:rPr lang="en-US" altLang="en-US" sz="2800" dirty="0" err="1" smtClean="0"/>
              <a:t>Permettent</a:t>
            </a:r>
            <a:r>
              <a:rPr lang="en-US" altLang="en-US" sz="2800" dirty="0" smtClean="0"/>
              <a:t> </a:t>
            </a:r>
            <a:r>
              <a:rPr lang="en-US" altLang="en-US" sz="2800" dirty="0" err="1" smtClean="0"/>
              <a:t>une</a:t>
            </a:r>
            <a:r>
              <a:rPr lang="en-US" altLang="en-US" sz="2800" dirty="0" smtClean="0"/>
              <a:t> </a:t>
            </a:r>
            <a:r>
              <a:rPr lang="en-US" altLang="en-US" sz="2800" dirty="0" err="1" smtClean="0"/>
              <a:t>sélection</a:t>
            </a:r>
            <a:r>
              <a:rPr lang="en-US" altLang="en-US" sz="2800" dirty="0" smtClean="0"/>
              <a:t> </a:t>
            </a:r>
            <a:r>
              <a:rPr lang="en-US" altLang="en-US" sz="2800" i="1" dirty="0" smtClean="0"/>
              <a:t>plus </a:t>
            </a:r>
            <a:r>
              <a:rPr lang="en-US" altLang="en-US" sz="2800" i="1" dirty="0" err="1" smtClean="0"/>
              <a:t>rapide</a:t>
            </a:r>
            <a:r>
              <a:rPr lang="en-US" altLang="en-US" sz="2800" i="1" dirty="0" smtClean="0"/>
              <a:t/>
            </a:r>
            <a:br>
              <a:rPr lang="en-US" altLang="en-US" sz="2800" i="1" dirty="0" smtClean="0"/>
            </a:br>
            <a:r>
              <a:rPr lang="en-US" altLang="en-US" sz="2800" dirty="0" err="1" smtClean="0"/>
              <a:t>qu’avec</a:t>
            </a:r>
            <a:r>
              <a:rPr lang="en-US" altLang="en-US" sz="2800" dirty="0" smtClean="0"/>
              <a:t> les menus </a:t>
            </a:r>
            <a:r>
              <a:rPr lang="en-US" altLang="en-US" sz="2800" dirty="0" err="1" smtClean="0"/>
              <a:t>linéaires</a:t>
            </a:r>
            <a:r>
              <a:rPr lang="en-US" altLang="en-US" sz="2800" dirty="0" smtClean="0"/>
              <a:t/>
            </a:r>
            <a:br>
              <a:rPr lang="en-US" altLang="en-US" sz="2800" dirty="0" smtClean="0"/>
            </a:br>
            <a:r>
              <a:rPr lang="en-US" altLang="en-US" sz="2800" dirty="0" smtClean="0"/>
              <a:t>(marques </a:t>
            </a:r>
            <a:r>
              <a:rPr lang="en-US" altLang="en-US" sz="2800" dirty="0" err="1" smtClean="0"/>
              <a:t>directionnelles</a:t>
            </a:r>
            <a:r>
              <a:rPr lang="en-US" altLang="en-US" sz="2800" dirty="0" smtClean="0"/>
              <a:t> et </a:t>
            </a:r>
            <a:r>
              <a:rPr lang="en-US" altLang="en-US" sz="2800" dirty="0" err="1" smtClean="0"/>
              <a:t>balistiques</a:t>
            </a:r>
            <a:r>
              <a:rPr lang="en-US" altLang="en-US" sz="2800" dirty="0" smtClean="0"/>
              <a:t>)</a:t>
            </a:r>
          </a:p>
          <a:p>
            <a:pPr eaLnBrk="1" hangingPunct="1">
              <a:lnSpc>
                <a:spcPct val="90000"/>
              </a:lnSpc>
              <a:buClr>
                <a:srgbClr val="00B050"/>
              </a:buClr>
              <a:buFont typeface="Wingdings" panose="05000000000000000000" pitchFamily="2" charset="2"/>
              <a:buChar char="ü"/>
            </a:pPr>
            <a:r>
              <a:rPr lang="en-US" altLang="en-US" sz="2800" dirty="0" err="1" smtClean="0"/>
              <a:t>Peuvent</a:t>
            </a:r>
            <a:r>
              <a:rPr lang="en-US" altLang="en-US" sz="2800" dirty="0" smtClean="0"/>
              <a:t> </a:t>
            </a:r>
            <a:r>
              <a:rPr lang="en-US" altLang="en-US" sz="2800" dirty="0" err="1" smtClean="0"/>
              <a:t>être</a:t>
            </a:r>
            <a:r>
              <a:rPr lang="en-US" altLang="en-US" sz="2800" dirty="0" smtClean="0"/>
              <a:t> </a:t>
            </a:r>
            <a:r>
              <a:rPr lang="en-US" altLang="en-US" sz="2800" dirty="0" err="1" smtClean="0"/>
              <a:t>utilisés</a:t>
            </a:r>
            <a:r>
              <a:rPr lang="en-US" altLang="en-US" sz="2800" dirty="0" smtClean="0"/>
              <a:t> sans </a:t>
            </a:r>
            <a:r>
              <a:rPr lang="en-US" altLang="en-US" sz="2800" dirty="0" err="1" smtClean="0"/>
              <a:t>regarder</a:t>
            </a:r>
            <a:r>
              <a:rPr lang="en-US" altLang="en-US" sz="2800" dirty="0" smtClean="0"/>
              <a:t> </a:t>
            </a:r>
            <a:r>
              <a:rPr lang="en-US" altLang="en-US" sz="2800" dirty="0" err="1" smtClean="0"/>
              <a:t>l’écran</a:t>
            </a:r>
            <a:r>
              <a:rPr lang="en-US" altLang="en-US" sz="2800" dirty="0" smtClean="0"/>
              <a:t/>
            </a:r>
            <a:br>
              <a:rPr lang="en-US" altLang="en-US" sz="2800" dirty="0" smtClean="0"/>
            </a:br>
            <a:r>
              <a:rPr lang="en-US" altLang="en-US" sz="2800" dirty="0" smtClean="0"/>
              <a:t>(“eyes-free operation”)</a:t>
            </a:r>
          </a:p>
          <a:p>
            <a:pPr eaLnBrk="1" hangingPunct="1">
              <a:lnSpc>
                <a:spcPct val="90000"/>
              </a:lnSpc>
              <a:buClr>
                <a:srgbClr val="00B050"/>
              </a:buClr>
              <a:buFont typeface="Wingdings" panose="05000000000000000000" pitchFamily="2" charset="2"/>
              <a:buChar char="ü"/>
            </a:pPr>
            <a:r>
              <a:rPr lang="en-US" altLang="en-US" sz="2800" dirty="0" err="1" smtClean="0"/>
              <a:t>Ont</a:t>
            </a:r>
            <a:r>
              <a:rPr lang="en-US" altLang="en-US" sz="2800" dirty="0" smtClean="0"/>
              <a:t> un ensemble de </a:t>
            </a:r>
            <a:r>
              <a:rPr lang="en-US" altLang="en-US" sz="2800" dirty="0" err="1" smtClean="0"/>
              <a:t>gestes</a:t>
            </a:r>
            <a:r>
              <a:rPr lang="en-US" altLang="en-US" sz="2800" dirty="0" smtClean="0"/>
              <a:t> </a:t>
            </a:r>
            <a:r>
              <a:rPr lang="en-US" altLang="en-US" sz="2800" i="1" dirty="0" err="1" smtClean="0"/>
              <a:t>découvrables</a:t>
            </a:r>
            <a:endParaRPr lang="en-US" altLang="en-US" sz="2800" i="1" dirty="0" smtClean="0"/>
          </a:p>
          <a:p>
            <a:pPr eaLnBrk="1" hangingPunct="1">
              <a:lnSpc>
                <a:spcPct val="90000"/>
              </a:lnSpc>
              <a:buClr>
                <a:srgbClr val="00B050"/>
              </a:buClr>
              <a:buFont typeface="Wingdings" panose="05000000000000000000" pitchFamily="2" charset="2"/>
              <a:buChar char="ü"/>
            </a:pPr>
            <a:r>
              <a:rPr lang="en-US" altLang="en-US" sz="2800" dirty="0" err="1" smtClean="0"/>
              <a:t>Permettent</a:t>
            </a:r>
            <a:r>
              <a:rPr lang="en-US" altLang="en-US" sz="2800" dirty="0" smtClean="0"/>
              <a:t> </a:t>
            </a:r>
            <a:r>
              <a:rPr lang="en-US" altLang="en-US" sz="2800" dirty="0" err="1" smtClean="0"/>
              <a:t>une</a:t>
            </a:r>
            <a:r>
              <a:rPr lang="en-US" altLang="en-US" sz="2800" dirty="0" smtClean="0"/>
              <a:t> </a:t>
            </a:r>
            <a:r>
              <a:rPr lang="en-US" altLang="en-US" sz="2800" i="1" dirty="0" smtClean="0"/>
              <a:t>transition progressive et </a:t>
            </a:r>
            <a:r>
              <a:rPr lang="en-US" altLang="en-US" sz="2800" i="1" dirty="0" err="1" smtClean="0"/>
              <a:t>naturelle</a:t>
            </a:r>
            <a:r>
              <a:rPr lang="en-US" altLang="en-US" sz="2800" dirty="0" smtClean="0"/>
              <a:t> de novice </a:t>
            </a:r>
            <a:r>
              <a:rPr lang="en-US" altLang="en-US" sz="2800" dirty="0" err="1" smtClean="0"/>
              <a:t>en</a:t>
            </a:r>
            <a:r>
              <a:rPr lang="en-US" altLang="en-US" sz="2800" dirty="0" smtClean="0"/>
              <a:t> expert</a:t>
            </a:r>
          </a:p>
          <a:p>
            <a:pPr eaLnBrk="1" hangingPunct="1">
              <a:lnSpc>
                <a:spcPct val="90000"/>
              </a:lnSpc>
              <a:buClr>
                <a:srgbClr val="00B050"/>
              </a:buClr>
              <a:buFont typeface="Wingdings" panose="05000000000000000000" pitchFamily="2" charset="2"/>
              <a:buChar char="ü"/>
            </a:pPr>
            <a:r>
              <a:rPr lang="en-US" altLang="en-US" sz="2800" dirty="0" err="1" smtClean="0"/>
              <a:t>Peuvent</a:t>
            </a:r>
            <a:r>
              <a:rPr lang="en-US" altLang="en-US" sz="2800" dirty="0" smtClean="0"/>
              <a:t> </a:t>
            </a:r>
            <a:r>
              <a:rPr lang="en-US" altLang="en-US" sz="2800" dirty="0" err="1" smtClean="0"/>
              <a:t>être</a:t>
            </a:r>
            <a:r>
              <a:rPr lang="en-US" altLang="en-US" sz="2800" dirty="0" smtClean="0"/>
              <a:t> </a:t>
            </a:r>
            <a:r>
              <a:rPr lang="en-US" altLang="en-US" sz="2800" dirty="0" err="1" smtClean="0"/>
              <a:t>utilisés</a:t>
            </a:r>
            <a:r>
              <a:rPr lang="en-US" altLang="en-US" sz="2800" dirty="0" smtClean="0"/>
              <a:t> pour </a:t>
            </a:r>
            <a:r>
              <a:rPr lang="en-US" altLang="en-US" sz="2800" dirty="0" err="1" smtClean="0"/>
              <a:t>sélectionner</a:t>
            </a:r>
            <a:r>
              <a:rPr lang="en-US" altLang="en-US" sz="2800" dirty="0" smtClean="0"/>
              <a:t/>
            </a:r>
            <a:br>
              <a:rPr lang="en-US" altLang="en-US" sz="2800" dirty="0" smtClean="0"/>
            </a:br>
            <a:r>
              <a:rPr lang="en-US" altLang="en-US" sz="2800" i="1" dirty="0" smtClean="0"/>
              <a:t>objet</a:t>
            </a:r>
            <a:r>
              <a:rPr lang="en-US" altLang="en-US" sz="2800" dirty="0" smtClean="0"/>
              <a:t> et </a:t>
            </a:r>
            <a:r>
              <a:rPr lang="en-US" altLang="en-US" sz="2800" i="1" dirty="0" err="1" smtClean="0"/>
              <a:t>commande</a:t>
            </a:r>
            <a:endParaRPr lang="en-US" altLang="en-US" sz="2800" i="1" dirty="0" smtClean="0"/>
          </a:p>
          <a:p>
            <a:pPr eaLnBrk="1" hangingPunct="1">
              <a:lnSpc>
                <a:spcPct val="90000"/>
              </a:lnSpc>
              <a:buClr>
                <a:srgbClr val="FF0000"/>
              </a:buClr>
              <a:buFont typeface="Arial" panose="020B0604020202020204" pitchFamily="34" charset="0"/>
              <a:buChar char="×"/>
            </a:pPr>
            <a:r>
              <a:rPr lang="en-US" altLang="en-US" sz="2800" dirty="0" err="1" smtClean="0"/>
              <a:t>Sont</a:t>
            </a:r>
            <a:r>
              <a:rPr lang="en-US" altLang="en-US" sz="2800" dirty="0" smtClean="0"/>
              <a:t> </a:t>
            </a:r>
            <a:r>
              <a:rPr lang="en-US" altLang="en-US" sz="2800" dirty="0" err="1" smtClean="0"/>
              <a:t>limités</a:t>
            </a:r>
            <a:r>
              <a:rPr lang="en-US" altLang="en-US" sz="2800" dirty="0" smtClean="0"/>
              <a:t> à environ 8 </a:t>
            </a:r>
            <a:r>
              <a:rPr lang="en-US" altLang="en-US" sz="2800" dirty="0" err="1" smtClean="0"/>
              <a:t>commandes</a:t>
            </a:r>
            <a:r>
              <a:rPr lang="en-US" altLang="en-US" sz="2800" dirty="0" smtClean="0"/>
              <a:t> par menu </a:t>
            </a:r>
            <a:r>
              <a:rPr lang="en-US" altLang="en-US" sz="2800" dirty="0" err="1" smtClean="0"/>
              <a:t>ou</a:t>
            </a:r>
            <a:r>
              <a:rPr lang="en-US" altLang="en-US" sz="2800" dirty="0" smtClean="0"/>
              <a:t> sous-menu, et à </a:t>
            </a:r>
            <a:r>
              <a:rPr lang="en-US" altLang="en-US" sz="2800" dirty="0" err="1" smtClean="0"/>
              <a:t>une</a:t>
            </a:r>
            <a:r>
              <a:rPr lang="en-US" altLang="en-US" sz="2800" dirty="0" smtClean="0"/>
              <a:t> </a:t>
            </a:r>
            <a:r>
              <a:rPr lang="en-US" altLang="en-US" sz="2800" dirty="0" err="1" smtClean="0"/>
              <a:t>profondeur</a:t>
            </a:r>
            <a:r>
              <a:rPr lang="en-US" altLang="en-US" sz="2800" dirty="0" smtClean="0"/>
              <a:t> </a:t>
            </a:r>
            <a:r>
              <a:rPr lang="en-US" altLang="en-US" sz="2800" dirty="0" err="1" smtClean="0"/>
              <a:t>d’environ</a:t>
            </a:r>
            <a:r>
              <a:rPr lang="en-US" altLang="en-US" sz="2800" dirty="0" smtClean="0"/>
              <a:t> 3 </a:t>
            </a:r>
            <a:r>
              <a:rPr lang="en-US" altLang="en-US" sz="2800" dirty="0" err="1" smtClean="0"/>
              <a:t>niveaux</a:t>
            </a:r>
            <a:endParaRPr lang="en-US" altLang="en-US" sz="2800" dirty="0" smtClean="0"/>
          </a:p>
          <a:p>
            <a:pPr eaLnBrk="1" hangingPunct="1">
              <a:lnSpc>
                <a:spcPct val="90000"/>
              </a:lnSpc>
            </a:pPr>
            <a:endParaRPr lang="en-US" altLang="en-US" sz="2800" dirty="0" smtClean="0"/>
          </a:p>
        </p:txBody>
      </p:sp>
      <p:sp>
        <p:nvSpPr>
          <p:cNvPr id="3" name="Flèche droite 3"/>
          <p:cNvSpPr/>
          <p:nvPr/>
        </p:nvSpPr>
        <p:spPr>
          <a:xfrm rot="10800000">
            <a:off x="8610600" y="188913"/>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0420" name="ZoneTexte 4"/>
          <p:cNvSpPr txBox="1">
            <a:spLocks noChangeArrowheads="1"/>
          </p:cNvSpPr>
          <p:nvPr/>
        </p:nvSpPr>
        <p:spPr bwMode="auto">
          <a:xfrm>
            <a:off x="8077200" y="6461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3565936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0"/>
            <a:ext cx="8229600" cy="1143000"/>
          </a:xfrm>
        </p:spPr>
        <p:txBody>
          <a:bodyPr/>
          <a:lstStyle/>
          <a:p>
            <a:pPr eaLnBrk="1" hangingPunct="1"/>
            <a:r>
              <a:rPr lang="en-US" altLang="en-US" smtClean="0"/>
              <a:t>Résumé</a:t>
            </a:r>
          </a:p>
        </p:txBody>
      </p:sp>
      <p:sp>
        <p:nvSpPr>
          <p:cNvPr id="50180" name="Rectangle 4"/>
          <p:cNvSpPr>
            <a:spLocks noGrp="1" noChangeArrowheads="1"/>
          </p:cNvSpPr>
          <p:nvPr>
            <p:ph type="body" idx="1"/>
          </p:nvPr>
        </p:nvSpPr>
        <p:spPr>
          <a:xfrm>
            <a:off x="457200" y="1143000"/>
            <a:ext cx="8534400" cy="5257800"/>
          </a:xfrm>
        </p:spPr>
        <p:txBody>
          <a:bodyPr/>
          <a:lstStyle/>
          <a:p>
            <a:pPr eaLnBrk="1" hangingPunct="1">
              <a:lnSpc>
                <a:spcPct val="90000"/>
              </a:lnSpc>
            </a:pPr>
            <a:r>
              <a:rPr lang="en-US" altLang="en-US" sz="1800" dirty="0" smtClean="0"/>
              <a:t>Les modes </a:t>
            </a:r>
            <a:r>
              <a:rPr lang="en-US" altLang="en-US" sz="1800" dirty="0" err="1" smtClean="0"/>
              <a:t>temporaires</a:t>
            </a:r>
            <a:r>
              <a:rPr lang="en-US" altLang="en-US" sz="1800" dirty="0" smtClean="0"/>
              <a:t>, </a:t>
            </a:r>
            <a:r>
              <a:rPr lang="en-US" altLang="en-US" sz="1800" dirty="0" err="1" smtClean="0"/>
              <a:t>maintenus</a:t>
            </a:r>
            <a:r>
              <a:rPr lang="en-US" altLang="en-US" sz="1800" dirty="0" smtClean="0"/>
              <a:t> </a:t>
            </a:r>
            <a:r>
              <a:rPr lang="en-US" altLang="en-US" sz="1800" dirty="0" err="1" smtClean="0"/>
              <a:t>en</a:t>
            </a:r>
            <a:r>
              <a:rPr lang="en-US" altLang="en-US" sz="1800" dirty="0" smtClean="0"/>
              <a:t> </a:t>
            </a:r>
            <a:r>
              <a:rPr lang="en-US" altLang="en-US" sz="1800" dirty="0" err="1" smtClean="0"/>
              <a:t>appuyant</a:t>
            </a:r>
            <a:r>
              <a:rPr lang="en-US" altLang="en-US" sz="1800" dirty="0" smtClean="0"/>
              <a:t> un </a:t>
            </a:r>
            <a:r>
              <a:rPr lang="en-US" altLang="en-US" sz="1800" dirty="0" err="1" smtClean="0"/>
              <a:t>bouton</a:t>
            </a:r>
            <a:r>
              <a:rPr lang="en-US" altLang="en-US" sz="1800" dirty="0" smtClean="0"/>
              <a:t> </a:t>
            </a:r>
            <a:r>
              <a:rPr lang="en-US" altLang="en-US" sz="1800" dirty="0" err="1" smtClean="0"/>
              <a:t>ou</a:t>
            </a:r>
            <a:r>
              <a:rPr lang="en-US" altLang="en-US" sz="1800" dirty="0" smtClean="0"/>
              <a:t> </a:t>
            </a:r>
            <a:r>
              <a:rPr lang="en-US" altLang="en-US" sz="1800" dirty="0" err="1" smtClean="0"/>
              <a:t>touche</a:t>
            </a:r>
            <a:r>
              <a:rPr lang="en-US" altLang="en-US" sz="1800" dirty="0" smtClean="0"/>
              <a:t> avec retour </a:t>
            </a:r>
            <a:r>
              <a:rPr lang="en-US" altLang="en-US" sz="1800" dirty="0" err="1" smtClean="0"/>
              <a:t>kinesthésique</a:t>
            </a:r>
            <a:r>
              <a:rPr lang="en-US" altLang="en-US" sz="1800" dirty="0" smtClean="0"/>
              <a:t> …</a:t>
            </a:r>
          </a:p>
          <a:p>
            <a:pPr lvl="1" eaLnBrk="1" hangingPunct="1">
              <a:lnSpc>
                <a:spcPct val="90000"/>
              </a:lnSpc>
            </a:pPr>
            <a:r>
              <a:rPr lang="en-US" altLang="en-US" sz="1800" dirty="0" err="1" smtClean="0"/>
              <a:t>Permettent</a:t>
            </a:r>
            <a:r>
              <a:rPr lang="en-US" altLang="en-US" sz="1800" dirty="0" smtClean="0"/>
              <a:t> </a:t>
            </a:r>
            <a:r>
              <a:rPr lang="en-US" altLang="en-US" sz="1800" dirty="0" err="1" smtClean="0"/>
              <a:t>d’éviter</a:t>
            </a:r>
            <a:r>
              <a:rPr lang="en-US" altLang="en-US" sz="1800" dirty="0" smtClean="0"/>
              <a:t> les </a:t>
            </a:r>
            <a:r>
              <a:rPr lang="en-US" altLang="en-US" sz="1800" dirty="0" err="1" smtClean="0"/>
              <a:t>erreurs</a:t>
            </a:r>
            <a:r>
              <a:rPr lang="en-US" altLang="en-US" sz="1800" dirty="0" smtClean="0"/>
              <a:t> de mode</a:t>
            </a:r>
          </a:p>
          <a:p>
            <a:pPr lvl="1" eaLnBrk="1" hangingPunct="1">
              <a:lnSpc>
                <a:spcPct val="90000"/>
              </a:lnSpc>
            </a:pPr>
            <a:r>
              <a:rPr lang="en-US" altLang="en-US" sz="1800" dirty="0" err="1" smtClean="0"/>
              <a:t>Exemple</a:t>
            </a:r>
            <a:r>
              <a:rPr lang="en-US" altLang="en-US" sz="1800" dirty="0" smtClean="0"/>
              <a:t>: </a:t>
            </a:r>
            <a:r>
              <a:rPr lang="en-US" altLang="en-US" sz="1800" dirty="0" err="1" smtClean="0"/>
              <a:t>une</a:t>
            </a:r>
            <a:r>
              <a:rPr lang="en-US" altLang="en-US" sz="1800" dirty="0" smtClean="0"/>
              <a:t> </a:t>
            </a:r>
            <a:r>
              <a:rPr lang="en-US" altLang="en-US" sz="1800" dirty="0" err="1" smtClean="0"/>
              <a:t>touche</a:t>
            </a:r>
            <a:r>
              <a:rPr lang="en-US" altLang="en-US" sz="1800" dirty="0" smtClean="0"/>
              <a:t>/</a:t>
            </a:r>
            <a:r>
              <a:rPr lang="en-US" altLang="en-US" sz="1800" dirty="0" err="1" smtClean="0"/>
              <a:t>racourci</a:t>
            </a:r>
            <a:r>
              <a:rPr lang="en-US" altLang="en-US" sz="1800" dirty="0" smtClean="0"/>
              <a:t> </a:t>
            </a:r>
            <a:r>
              <a:rPr lang="en-US" altLang="en-US" sz="1800" dirty="0" err="1" smtClean="0"/>
              <a:t>qu’on</a:t>
            </a:r>
            <a:r>
              <a:rPr lang="en-US" altLang="en-US" sz="1800" dirty="0" smtClean="0"/>
              <a:t> </a:t>
            </a:r>
            <a:r>
              <a:rPr lang="en-US" altLang="en-US" sz="1800" dirty="0" err="1" smtClean="0"/>
              <a:t>doit</a:t>
            </a:r>
            <a:r>
              <a:rPr lang="en-US" altLang="en-US" sz="1800" dirty="0" smtClean="0"/>
              <a:t> </a:t>
            </a:r>
            <a:r>
              <a:rPr lang="en-US" altLang="en-US" sz="1800" dirty="0" err="1" smtClean="0"/>
              <a:t>garder</a:t>
            </a:r>
            <a:r>
              <a:rPr lang="en-US" altLang="en-US" sz="1800" dirty="0" smtClean="0"/>
              <a:t> </a:t>
            </a:r>
            <a:r>
              <a:rPr lang="en-US" altLang="en-US" sz="1800" dirty="0" err="1" smtClean="0"/>
              <a:t>appuyée</a:t>
            </a:r>
            <a:r>
              <a:rPr lang="en-US" altLang="en-US" sz="1800" dirty="0" smtClean="0"/>
              <a:t> pour </a:t>
            </a:r>
            <a:r>
              <a:rPr lang="en-US" altLang="en-US" sz="1800" dirty="0" err="1" smtClean="0"/>
              <a:t>maintenir</a:t>
            </a:r>
            <a:r>
              <a:rPr lang="en-US" altLang="en-US" sz="1800" dirty="0" smtClean="0"/>
              <a:t> un </a:t>
            </a:r>
            <a:r>
              <a:rPr lang="en-US" altLang="en-US" sz="1800" dirty="0" err="1" smtClean="0"/>
              <a:t>changement</a:t>
            </a:r>
            <a:r>
              <a:rPr lang="en-US" altLang="en-US" sz="1800" dirty="0" smtClean="0"/>
              <a:t> </a:t>
            </a:r>
            <a:r>
              <a:rPr lang="en-US" altLang="en-US" sz="1800" dirty="0" err="1" smtClean="0"/>
              <a:t>temporaire</a:t>
            </a:r>
            <a:r>
              <a:rPr lang="en-US" altLang="en-US" sz="1800" dirty="0" smtClean="0"/>
              <a:t> de mode</a:t>
            </a:r>
          </a:p>
          <a:p>
            <a:pPr lvl="1" eaLnBrk="1" hangingPunct="1">
              <a:lnSpc>
                <a:spcPct val="90000"/>
              </a:lnSpc>
            </a:pPr>
            <a:r>
              <a:rPr lang="en-US" altLang="en-US" sz="1800" dirty="0" err="1" smtClean="0"/>
              <a:t>Exemple</a:t>
            </a:r>
            <a:r>
              <a:rPr lang="en-US" altLang="en-US" sz="1800" dirty="0" smtClean="0"/>
              <a:t>: widgets </a:t>
            </a:r>
            <a:r>
              <a:rPr lang="en-US" altLang="en-US" sz="1800" dirty="0" err="1" smtClean="0"/>
              <a:t>contextuels</a:t>
            </a:r>
            <a:r>
              <a:rPr lang="en-US" altLang="en-US" sz="1800" dirty="0" smtClean="0"/>
              <a:t> (“popup widgets”)</a:t>
            </a:r>
          </a:p>
          <a:p>
            <a:pPr lvl="2" eaLnBrk="1" hangingPunct="1">
              <a:lnSpc>
                <a:spcPct val="90000"/>
              </a:lnSpc>
            </a:pPr>
            <a:r>
              <a:rPr lang="en-US" altLang="en-US" sz="1800" dirty="0" err="1" smtClean="0"/>
              <a:t>Peuvent</a:t>
            </a:r>
            <a:r>
              <a:rPr lang="en-US" altLang="en-US" sz="1800" dirty="0" smtClean="0"/>
              <a:t> combiner la </a:t>
            </a:r>
            <a:r>
              <a:rPr lang="en-US" altLang="en-US" sz="1800" dirty="0" err="1" smtClean="0"/>
              <a:t>sélection</a:t>
            </a:r>
            <a:r>
              <a:rPr lang="en-US" altLang="en-US" sz="1800" dirty="0" smtClean="0"/>
              <a:t> de </a:t>
            </a:r>
            <a:r>
              <a:rPr lang="en-US" altLang="en-US" sz="1800" dirty="0" err="1" smtClean="0"/>
              <a:t>nom+verbe</a:t>
            </a:r>
            <a:endParaRPr lang="en-US" altLang="en-US" sz="1800" dirty="0" smtClean="0"/>
          </a:p>
          <a:p>
            <a:pPr lvl="2" eaLnBrk="1" hangingPunct="1">
              <a:lnSpc>
                <a:spcPct val="90000"/>
              </a:lnSpc>
            </a:pPr>
            <a:r>
              <a:rPr lang="en-US" altLang="en-US" sz="1800" dirty="0" err="1" smtClean="0"/>
              <a:t>Consomment</a:t>
            </a:r>
            <a:r>
              <a:rPr lang="en-US" altLang="en-US" sz="1800" dirty="0" smtClean="0"/>
              <a:t> </a:t>
            </a:r>
            <a:r>
              <a:rPr lang="en-US" altLang="en-US" sz="1800" dirty="0" err="1" smtClean="0"/>
              <a:t>moins</a:t>
            </a:r>
            <a:r>
              <a:rPr lang="en-US" altLang="en-US" sz="1800" dirty="0" smtClean="0"/>
              <a:t> </a:t>
            </a:r>
            <a:r>
              <a:rPr lang="en-US" altLang="en-US" sz="1800" dirty="0" err="1" smtClean="0"/>
              <a:t>d’espace</a:t>
            </a:r>
            <a:r>
              <a:rPr lang="en-US" altLang="en-US" sz="1800" dirty="0" smtClean="0"/>
              <a:t> sur </a:t>
            </a:r>
            <a:r>
              <a:rPr lang="en-US" altLang="en-US" sz="1800" dirty="0" err="1" smtClean="0"/>
              <a:t>l’écran</a:t>
            </a:r>
            <a:endParaRPr lang="en-US" altLang="en-US" sz="1800" dirty="0" smtClean="0"/>
          </a:p>
          <a:p>
            <a:pPr eaLnBrk="1" hangingPunct="1">
              <a:lnSpc>
                <a:spcPct val="90000"/>
              </a:lnSpc>
            </a:pPr>
            <a:r>
              <a:rPr lang="en-US" altLang="en-US" sz="1800" dirty="0" smtClean="0"/>
              <a:t>Un widget </a:t>
            </a:r>
            <a:r>
              <a:rPr lang="en-US" altLang="en-US" sz="1800" dirty="0" err="1" smtClean="0"/>
              <a:t>contextuel</a:t>
            </a:r>
            <a:r>
              <a:rPr lang="en-US" altLang="en-US" sz="1800" dirty="0" smtClean="0"/>
              <a:t> avec </a:t>
            </a:r>
            <a:r>
              <a:rPr lang="en-US" altLang="en-US" sz="1800" dirty="0" err="1" smtClean="0"/>
              <a:t>plusieurs</a:t>
            </a:r>
            <a:r>
              <a:rPr lang="en-US" altLang="en-US" sz="1800" dirty="0" smtClean="0"/>
              <a:t> </a:t>
            </a:r>
            <a:r>
              <a:rPr lang="en-US" altLang="en-US" sz="1800" dirty="0" err="1" smtClean="0"/>
              <a:t>avantages</a:t>
            </a:r>
            <a:r>
              <a:rPr lang="en-US" altLang="en-US" sz="1800" dirty="0" smtClean="0"/>
              <a:t>: Marking Menus</a:t>
            </a:r>
          </a:p>
          <a:p>
            <a:pPr lvl="1" eaLnBrk="1" hangingPunct="1">
              <a:lnSpc>
                <a:spcPct val="90000"/>
              </a:lnSpc>
            </a:pPr>
            <a:r>
              <a:rPr lang="en-US" altLang="en-US" sz="1800" dirty="0" err="1" smtClean="0"/>
              <a:t>Permettent</a:t>
            </a:r>
            <a:r>
              <a:rPr lang="en-US" altLang="en-US" sz="1800" dirty="0" smtClean="0"/>
              <a:t> des </a:t>
            </a:r>
            <a:r>
              <a:rPr lang="en-US" altLang="en-US" sz="1800" dirty="0" err="1" smtClean="0"/>
              <a:t>gestes</a:t>
            </a:r>
            <a:r>
              <a:rPr lang="en-US" altLang="en-US" sz="1800" dirty="0" smtClean="0"/>
              <a:t> </a:t>
            </a:r>
            <a:r>
              <a:rPr lang="en-US" altLang="en-US" sz="1800" dirty="0" err="1" smtClean="0"/>
              <a:t>balistiques</a:t>
            </a:r>
            <a:endParaRPr lang="en-US" altLang="en-US" sz="1800" dirty="0" smtClean="0"/>
          </a:p>
          <a:p>
            <a:pPr lvl="1" eaLnBrk="1" hangingPunct="1">
              <a:lnSpc>
                <a:spcPct val="90000"/>
              </a:lnSpc>
            </a:pPr>
            <a:r>
              <a:rPr lang="en-US" altLang="en-US" sz="1800" dirty="0" smtClean="0"/>
              <a:t>Transition progressive </a:t>
            </a:r>
            <a:r>
              <a:rPr lang="en-US" altLang="en-US" sz="1800" dirty="0" err="1" smtClean="0"/>
              <a:t>d’utilisateur</a:t>
            </a:r>
            <a:r>
              <a:rPr lang="en-US" altLang="en-US" sz="1800" dirty="0" smtClean="0"/>
              <a:t> novice </a:t>
            </a:r>
            <a:r>
              <a:rPr lang="en-US" altLang="en-US" sz="1800" dirty="0" err="1" smtClean="0"/>
              <a:t>en</a:t>
            </a:r>
            <a:r>
              <a:rPr lang="en-US" altLang="en-US" sz="1800" dirty="0" smtClean="0"/>
              <a:t> </a:t>
            </a:r>
            <a:r>
              <a:rPr lang="en-US" altLang="en-US" sz="1800" dirty="0" err="1" smtClean="0"/>
              <a:t>utilisateur</a:t>
            </a:r>
            <a:r>
              <a:rPr lang="en-US" altLang="en-US" sz="1800" dirty="0" smtClean="0"/>
              <a:t> expert</a:t>
            </a:r>
          </a:p>
          <a:p>
            <a:pPr eaLnBrk="1" hangingPunct="1">
              <a:lnSpc>
                <a:spcPct val="90000"/>
              </a:lnSpc>
              <a:buFontTx/>
              <a:buNone/>
            </a:pPr>
            <a:endParaRPr lang="en-US" altLang="en-US" sz="1800" dirty="0" smtClean="0"/>
          </a:p>
        </p:txBody>
      </p:sp>
      <p:sp>
        <p:nvSpPr>
          <p:cNvPr id="4" name="Flèche droite 3"/>
          <p:cNvSpPr/>
          <p:nvPr/>
        </p:nvSpPr>
        <p:spPr>
          <a:xfrm rot="10800000">
            <a:off x="8610600" y="188913"/>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2469" name="ZoneTexte 4"/>
          <p:cNvSpPr txBox="1">
            <a:spLocks noChangeArrowheads="1"/>
          </p:cNvSpPr>
          <p:nvPr/>
        </p:nvSpPr>
        <p:spPr bwMode="auto">
          <a:xfrm>
            <a:off x="8077200" y="6461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2137547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18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18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018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18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18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115888"/>
            <a:ext cx="9144000" cy="936625"/>
          </a:xfrm>
        </p:spPr>
        <p:txBody>
          <a:bodyPr/>
          <a:lstStyle/>
          <a:p>
            <a:pPr eaLnBrk="1" hangingPunct="1"/>
            <a:r>
              <a:rPr lang="en-US" altLang="en-US" sz="4000" smtClean="0"/>
              <a:t>D’autres menus et widgets contextuels</a:t>
            </a:r>
          </a:p>
        </p:txBody>
      </p:sp>
      <p:sp>
        <p:nvSpPr>
          <p:cNvPr id="69635" name="Rectangle 3"/>
          <p:cNvSpPr>
            <a:spLocks noGrp="1" noChangeArrowheads="1"/>
          </p:cNvSpPr>
          <p:nvPr>
            <p:ph type="body" idx="1"/>
          </p:nvPr>
        </p:nvSpPr>
        <p:spPr>
          <a:xfrm>
            <a:off x="457200" y="1268413"/>
            <a:ext cx="8534400" cy="5162466"/>
          </a:xfrm>
        </p:spPr>
        <p:txBody>
          <a:bodyPr/>
          <a:lstStyle/>
          <a:p>
            <a:pPr eaLnBrk="1" hangingPunct="1">
              <a:lnSpc>
                <a:spcPct val="90000"/>
              </a:lnSpc>
            </a:pPr>
            <a:r>
              <a:rPr lang="en-US" altLang="en-US" sz="1800" dirty="0" smtClean="0"/>
              <a:t>Control Menus (</a:t>
            </a:r>
            <a:r>
              <a:rPr lang="en-US" altLang="en-US" sz="1800" dirty="0" err="1" smtClean="0"/>
              <a:t>Pook</a:t>
            </a:r>
            <a:r>
              <a:rPr lang="en-US" altLang="en-US" sz="1800" dirty="0" smtClean="0"/>
              <a:t> et al., 2000)</a:t>
            </a:r>
          </a:p>
          <a:p>
            <a:pPr eaLnBrk="1" hangingPunct="1">
              <a:lnSpc>
                <a:spcPct val="90000"/>
              </a:lnSpc>
            </a:pPr>
            <a:r>
              <a:rPr lang="en-US" altLang="en-US" sz="1800" dirty="0"/>
              <a:t>Lasso + Control Menu </a:t>
            </a:r>
            <a:r>
              <a:rPr lang="en-US" altLang="en-US" sz="1800" dirty="0" err="1"/>
              <a:t>dans</a:t>
            </a:r>
            <a:r>
              <a:rPr lang="en-US" altLang="en-US" sz="1800" dirty="0"/>
              <a:t> </a:t>
            </a:r>
            <a:r>
              <a:rPr lang="en-US" altLang="en-US" sz="1800" dirty="0" err="1"/>
              <a:t>Scriboli</a:t>
            </a:r>
            <a:r>
              <a:rPr lang="en-US" altLang="en-US" sz="1800" dirty="0"/>
              <a:t> (Hinckley et al., 2005</a:t>
            </a:r>
            <a:r>
              <a:rPr lang="en-US" altLang="en-US" sz="1800" dirty="0" smtClean="0"/>
              <a:t>)</a:t>
            </a:r>
          </a:p>
          <a:p>
            <a:pPr eaLnBrk="1" hangingPunct="1">
              <a:lnSpc>
                <a:spcPct val="90000"/>
              </a:lnSpc>
            </a:pPr>
            <a:r>
              <a:rPr lang="en-US" altLang="en-US" sz="1800" dirty="0" smtClean="0"/>
              <a:t>Flow Menus (</a:t>
            </a:r>
            <a:r>
              <a:rPr lang="en-US" altLang="en-US" sz="1800" dirty="0" err="1" smtClean="0"/>
              <a:t>Guimbretière</a:t>
            </a:r>
            <a:r>
              <a:rPr lang="en-US" altLang="en-US" sz="1800" dirty="0" smtClean="0"/>
              <a:t> et </a:t>
            </a:r>
            <a:r>
              <a:rPr lang="en-US" altLang="en-US" sz="1800" dirty="0" err="1" smtClean="0"/>
              <a:t>Winograd</a:t>
            </a:r>
            <a:r>
              <a:rPr lang="en-US" altLang="en-US" sz="1800" dirty="0" smtClean="0"/>
              <a:t>, 2000)</a:t>
            </a:r>
          </a:p>
          <a:p>
            <a:pPr eaLnBrk="1" hangingPunct="1">
              <a:lnSpc>
                <a:spcPct val="90000"/>
              </a:lnSpc>
            </a:pPr>
            <a:r>
              <a:rPr lang="en-US" altLang="en-US" sz="1800" dirty="0" smtClean="0"/>
              <a:t>( </a:t>
            </a:r>
            <a:r>
              <a:rPr lang="en-US" altLang="en-US" sz="1800" dirty="0" err="1" smtClean="0">
                <a:solidFill>
                  <a:srgbClr val="A6A6A6"/>
                </a:solidFill>
              </a:rPr>
              <a:t>FaST</a:t>
            </a:r>
            <a:r>
              <a:rPr lang="en-US" altLang="en-US" sz="1800" dirty="0" smtClean="0">
                <a:solidFill>
                  <a:srgbClr val="A6A6A6"/>
                </a:solidFill>
              </a:rPr>
              <a:t> Sliders (McGuffin et al., 2002)</a:t>
            </a:r>
            <a:r>
              <a:rPr lang="en-US" altLang="en-US" sz="1800" dirty="0" smtClean="0"/>
              <a:t> )</a:t>
            </a:r>
          </a:p>
          <a:p>
            <a:pPr eaLnBrk="1" hangingPunct="1">
              <a:lnSpc>
                <a:spcPct val="90000"/>
              </a:lnSpc>
            </a:pPr>
            <a:r>
              <a:rPr lang="en-US" altLang="en-US" sz="1800" dirty="0" smtClean="0"/>
              <a:t>Tracking Menus (Fitzmaurice et al., 2003)</a:t>
            </a:r>
          </a:p>
          <a:p>
            <a:pPr eaLnBrk="1" hangingPunct="1">
              <a:lnSpc>
                <a:spcPct val="90000"/>
              </a:lnSpc>
            </a:pPr>
            <a:r>
              <a:rPr lang="en-US" altLang="en-US" sz="1800" dirty="0" smtClean="0"/>
              <a:t>( </a:t>
            </a:r>
            <a:r>
              <a:rPr lang="en-US" altLang="en-US" sz="1800" dirty="0" smtClean="0">
                <a:solidFill>
                  <a:srgbClr val="A6A6A6"/>
                </a:solidFill>
              </a:rPr>
              <a:t>Trailing Widget (</a:t>
            </a:r>
            <a:r>
              <a:rPr lang="en-US" altLang="en-US" sz="1800" dirty="0" err="1" smtClean="0">
                <a:solidFill>
                  <a:srgbClr val="A6A6A6"/>
                </a:solidFill>
              </a:rPr>
              <a:t>Forlines</a:t>
            </a:r>
            <a:r>
              <a:rPr lang="en-US" altLang="en-US" sz="1800" dirty="0" smtClean="0">
                <a:solidFill>
                  <a:srgbClr val="A6A6A6"/>
                </a:solidFill>
              </a:rPr>
              <a:t> et al., 2006)</a:t>
            </a:r>
            <a:r>
              <a:rPr lang="en-US" altLang="en-US" sz="1800" dirty="0" smtClean="0"/>
              <a:t> )</a:t>
            </a:r>
          </a:p>
          <a:p>
            <a:pPr eaLnBrk="1" hangingPunct="1">
              <a:lnSpc>
                <a:spcPct val="90000"/>
              </a:lnSpc>
            </a:pPr>
            <a:r>
              <a:rPr lang="en-US" altLang="en-US" sz="1800" dirty="0" smtClean="0"/>
              <a:t>Hover Widgets (Grossman et al., 2006)</a:t>
            </a:r>
          </a:p>
          <a:p>
            <a:pPr eaLnBrk="1" hangingPunct="1">
              <a:lnSpc>
                <a:spcPct val="90000"/>
              </a:lnSpc>
            </a:pPr>
            <a:r>
              <a:rPr lang="en-US" altLang="en-US" sz="1800" dirty="0" err="1" smtClean="0"/>
              <a:t>PieCursor</a:t>
            </a:r>
            <a:r>
              <a:rPr lang="en-US" altLang="en-US" sz="1800" dirty="0" smtClean="0"/>
              <a:t> (Fitzmaurice et al., 2008)</a:t>
            </a:r>
          </a:p>
          <a:p>
            <a:pPr eaLnBrk="1" hangingPunct="1">
              <a:lnSpc>
                <a:spcPct val="90000"/>
              </a:lnSpc>
            </a:pPr>
            <a:r>
              <a:rPr lang="en-US" altLang="en-US" sz="1800" dirty="0" smtClean="0"/>
              <a:t>Hotbox (</a:t>
            </a:r>
            <a:r>
              <a:rPr lang="en-US" altLang="en-US" sz="1800" dirty="0" err="1" smtClean="0"/>
              <a:t>Kurtenbach</a:t>
            </a:r>
            <a:r>
              <a:rPr lang="en-US" altLang="en-US" sz="1800" dirty="0" smtClean="0"/>
              <a:t> et al., 1999)</a:t>
            </a:r>
          </a:p>
          <a:p>
            <a:pPr eaLnBrk="1" hangingPunct="1">
              <a:lnSpc>
                <a:spcPct val="90000"/>
              </a:lnSpc>
            </a:pPr>
            <a:r>
              <a:rPr lang="en-US" altLang="en-US" sz="1800" dirty="0" err="1" smtClean="0"/>
              <a:t>ToolGlass</a:t>
            </a:r>
            <a:endParaRPr lang="en-US" altLang="en-US" sz="1800" dirty="0" smtClean="0"/>
          </a:p>
          <a:p>
            <a:pPr eaLnBrk="1" hangingPunct="1">
              <a:lnSpc>
                <a:spcPct val="90000"/>
              </a:lnSpc>
            </a:pPr>
            <a:endParaRPr lang="en-US" altLang="en-US" sz="1800" dirty="0" smtClean="0"/>
          </a:p>
          <a:p>
            <a:pPr eaLnBrk="1" hangingPunct="1">
              <a:lnSpc>
                <a:spcPct val="90000"/>
              </a:lnSpc>
            </a:pPr>
            <a:r>
              <a:rPr lang="en-US" altLang="en-US" sz="1800" dirty="0" err="1" smtClean="0"/>
              <a:t>Ces</a:t>
            </a:r>
            <a:r>
              <a:rPr lang="en-US" altLang="en-US" sz="1800" dirty="0" smtClean="0"/>
              <a:t> widgets et techniques </a:t>
            </a:r>
            <a:r>
              <a:rPr lang="en-US" altLang="en-US" sz="1800" dirty="0" err="1" smtClean="0"/>
              <a:t>d’interaction</a:t>
            </a:r>
            <a:r>
              <a:rPr lang="en-US" altLang="en-US" sz="1800" dirty="0" smtClean="0"/>
              <a:t> </a:t>
            </a:r>
            <a:r>
              <a:rPr lang="en-US" altLang="en-US" sz="1800" dirty="0" err="1" smtClean="0"/>
              <a:t>sont</a:t>
            </a:r>
            <a:r>
              <a:rPr lang="en-US" altLang="en-US" sz="1800" dirty="0" smtClean="0"/>
              <a:t> </a:t>
            </a:r>
            <a:r>
              <a:rPr lang="en-US" altLang="en-US" sz="1800" dirty="0" err="1" smtClean="0"/>
              <a:t>adaptés</a:t>
            </a:r>
            <a:r>
              <a:rPr lang="en-US" altLang="en-US" sz="1800" dirty="0" smtClean="0"/>
              <a:t> pour:</a:t>
            </a:r>
          </a:p>
          <a:p>
            <a:pPr lvl="1" eaLnBrk="1" hangingPunct="1">
              <a:lnSpc>
                <a:spcPct val="90000"/>
              </a:lnSpc>
            </a:pPr>
            <a:r>
              <a:rPr lang="en-US" altLang="en-US" sz="1600" dirty="0" smtClean="0"/>
              <a:t>Un grand </a:t>
            </a:r>
            <a:r>
              <a:rPr lang="en-US" altLang="en-US" sz="1600" dirty="0" err="1" smtClean="0"/>
              <a:t>nombre</a:t>
            </a:r>
            <a:r>
              <a:rPr lang="en-US" altLang="en-US" sz="1600" dirty="0" smtClean="0"/>
              <a:t> de </a:t>
            </a:r>
            <a:r>
              <a:rPr lang="en-US" altLang="en-US" sz="1600" dirty="0" err="1" smtClean="0"/>
              <a:t>commandes</a:t>
            </a:r>
            <a:endParaRPr lang="en-US" altLang="en-US" sz="1600" dirty="0" smtClean="0"/>
          </a:p>
          <a:p>
            <a:pPr lvl="1" eaLnBrk="1" hangingPunct="1">
              <a:lnSpc>
                <a:spcPct val="90000"/>
              </a:lnSpc>
            </a:pPr>
            <a:r>
              <a:rPr lang="en-US" altLang="en-US" sz="1600" dirty="0" smtClean="0"/>
              <a:t>Le </a:t>
            </a:r>
            <a:r>
              <a:rPr lang="en-US" altLang="en-US" sz="1600" dirty="0" err="1" smtClean="0"/>
              <a:t>contrôle</a:t>
            </a:r>
            <a:r>
              <a:rPr lang="en-US" altLang="en-US" sz="1600" dirty="0" smtClean="0"/>
              <a:t> de variables continues (arguments aux </a:t>
            </a:r>
            <a:r>
              <a:rPr lang="en-US" altLang="en-US" sz="1600" dirty="0" err="1" smtClean="0"/>
              <a:t>commandes</a:t>
            </a:r>
            <a:r>
              <a:rPr lang="en-US" altLang="en-US" sz="1600" dirty="0" smtClean="0"/>
              <a:t>)</a:t>
            </a:r>
          </a:p>
          <a:p>
            <a:pPr lvl="1" eaLnBrk="1" hangingPunct="1">
              <a:lnSpc>
                <a:spcPct val="90000"/>
              </a:lnSpc>
            </a:pPr>
            <a:r>
              <a:rPr lang="en-US" altLang="en-US" sz="1600" dirty="0" smtClean="0"/>
              <a:t>Le </a:t>
            </a:r>
            <a:r>
              <a:rPr lang="en-US" altLang="en-US" sz="1600" dirty="0" err="1" smtClean="0"/>
              <a:t>saisie</a:t>
            </a:r>
            <a:r>
              <a:rPr lang="en-US" altLang="en-US" sz="1600" dirty="0" smtClean="0"/>
              <a:t> de </a:t>
            </a:r>
            <a:r>
              <a:rPr lang="en-US" altLang="en-US" sz="1600" dirty="0" err="1" smtClean="0"/>
              <a:t>texte</a:t>
            </a:r>
            <a:r>
              <a:rPr lang="en-US" altLang="en-US" sz="1600" dirty="0" smtClean="0"/>
              <a:t> et de </a:t>
            </a:r>
            <a:r>
              <a:rPr lang="en-US" altLang="en-US" sz="1600" dirty="0" err="1" smtClean="0"/>
              <a:t>chiffres</a:t>
            </a:r>
            <a:r>
              <a:rPr lang="en-US" altLang="en-US" sz="1600" dirty="0" smtClean="0"/>
              <a:t> avec des </a:t>
            </a:r>
            <a:r>
              <a:rPr lang="en-US" altLang="en-US" sz="1600" dirty="0" err="1" smtClean="0"/>
              <a:t>gestes</a:t>
            </a:r>
            <a:endParaRPr lang="en-US" altLang="en-US" sz="1600" dirty="0" smtClean="0"/>
          </a:p>
          <a:p>
            <a:pPr lvl="1" eaLnBrk="1" hangingPunct="1">
              <a:lnSpc>
                <a:spcPct val="90000"/>
              </a:lnSpc>
            </a:pPr>
            <a:r>
              <a:rPr lang="en-US" altLang="en-US" sz="1600" dirty="0" err="1" smtClean="0"/>
              <a:t>L’utilisation</a:t>
            </a:r>
            <a:r>
              <a:rPr lang="en-US" altLang="en-US" sz="1600" dirty="0" smtClean="0"/>
              <a:t> d’un stylet</a:t>
            </a:r>
          </a:p>
          <a:p>
            <a:pPr lvl="1" eaLnBrk="1" hangingPunct="1">
              <a:lnSpc>
                <a:spcPct val="90000"/>
              </a:lnSpc>
            </a:pPr>
            <a:r>
              <a:rPr lang="en-US" altLang="en-US" sz="1600" dirty="0" err="1" smtClean="0"/>
              <a:t>Travailler</a:t>
            </a:r>
            <a:r>
              <a:rPr lang="en-US" altLang="en-US" sz="1600" dirty="0" smtClean="0"/>
              <a:t> avec </a:t>
            </a:r>
            <a:r>
              <a:rPr lang="en-US" altLang="en-US" sz="1600" dirty="0" err="1" smtClean="0"/>
              <a:t>deux</a:t>
            </a:r>
            <a:r>
              <a:rPr lang="en-US" altLang="en-US" sz="1600" dirty="0" smtClean="0"/>
              <a:t> mains</a:t>
            </a:r>
          </a:p>
          <a:p>
            <a:pPr eaLnBrk="1" hangingPunct="1">
              <a:lnSpc>
                <a:spcPct val="90000"/>
              </a:lnSpc>
            </a:pPr>
            <a:endParaRPr lang="en-US" altLang="en-US" sz="1800" dirty="0" smtClean="0"/>
          </a:p>
        </p:txBody>
      </p:sp>
      <p:sp>
        <p:nvSpPr>
          <p:cNvPr id="4" name="Flèche droite 3"/>
          <p:cNvSpPr/>
          <p:nvPr/>
        </p:nvSpPr>
        <p:spPr>
          <a:xfrm rot="10800000">
            <a:off x="8610600" y="108902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ZoneTexte 4"/>
          <p:cNvSpPr txBox="1">
            <a:spLocks noChangeArrowheads="1"/>
          </p:cNvSpPr>
          <p:nvPr/>
        </p:nvSpPr>
        <p:spPr bwMode="auto">
          <a:xfrm>
            <a:off x="7019925" y="1546225"/>
            <a:ext cx="21288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(sauf ceux en gris)</a:t>
            </a:r>
          </a:p>
        </p:txBody>
      </p:sp>
    </p:spTree>
    <p:extLst>
      <p:ext uri="{BB962C8B-B14F-4D97-AF65-F5344CB8AC3E}">
        <p14:creationId xmlns:p14="http://schemas.microsoft.com/office/powerpoint/2010/main" val="15187783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sz="4000" smtClean="0"/>
              <a:t>Exemple de Control Menu</a:t>
            </a:r>
            <a:br>
              <a:rPr lang="en-US" altLang="en-US" sz="4000" smtClean="0"/>
            </a:br>
            <a:r>
              <a:rPr lang="en-US" altLang="en-US" sz="4000" smtClean="0">
                <a:hlinkClick r:id="rId2"/>
              </a:rPr>
              <a:t>https://youtu.be/p8f12anNzBg</a:t>
            </a:r>
            <a:r>
              <a:rPr lang="en-US" altLang="en-US" sz="4000" smtClean="0"/>
              <a:t> </a:t>
            </a:r>
          </a:p>
        </p:txBody>
      </p:sp>
      <p:pic>
        <p:nvPicPr>
          <p:cNvPr id="83971" name="Picture 4" descr="screenSho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5076825"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descr="ControlMenuWidg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5" y="4797425"/>
            <a:ext cx="23241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6" descr="ControlMenuWidge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900" y="2708275"/>
            <a:ext cx="30607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èche droite 3"/>
          <p:cNvSpPr/>
          <p:nvPr/>
        </p:nvSpPr>
        <p:spPr>
          <a:xfrm rot="10800000">
            <a:off x="8483600" y="116205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3975" name="ZoneTexte 4"/>
          <p:cNvSpPr txBox="1">
            <a:spLocks noChangeArrowheads="1"/>
          </p:cNvSpPr>
          <p:nvPr/>
        </p:nvSpPr>
        <p:spPr bwMode="auto">
          <a:xfrm>
            <a:off x="7092950" y="1619250"/>
            <a:ext cx="2055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Regardez</a:t>
            </a:r>
            <a:r>
              <a:rPr kumimoji="0" lang="en-US" alt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vidéo</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8587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9144000" cy="836613"/>
          </a:xfrm>
        </p:spPr>
        <p:txBody>
          <a:bodyPr/>
          <a:lstStyle/>
          <a:p>
            <a:r>
              <a:rPr lang="en-CA" altLang="en-US" sz="3600" smtClean="0"/>
              <a:t>Des grands écrans en tuiles ("tiled display")</a:t>
            </a:r>
          </a:p>
        </p:txBody>
      </p:sp>
      <p:sp>
        <p:nvSpPr>
          <p:cNvPr id="92163" name="Content Placeholder 2"/>
          <p:cNvSpPr>
            <a:spLocks noGrp="1"/>
          </p:cNvSpPr>
          <p:nvPr>
            <p:ph idx="1"/>
          </p:nvPr>
        </p:nvSpPr>
        <p:spPr>
          <a:xfrm>
            <a:off x="457200" y="981075"/>
            <a:ext cx="8229600" cy="5145088"/>
          </a:xfrm>
        </p:spPr>
        <p:txBody>
          <a:bodyPr/>
          <a:lstStyle/>
          <a:p>
            <a:r>
              <a:rPr lang="en-CA" altLang="en-US" smtClean="0"/>
              <a:t>Un client, plusieurs serveurs</a:t>
            </a:r>
          </a:p>
          <a:p>
            <a:pPr lvl="1"/>
            <a:r>
              <a:rPr lang="en-CA" altLang="en-US" smtClean="0"/>
              <a:t>Le client a une immense image à faire dessiner.  Cette image est découpée en morceaux qui sont envoyées aux serveurs.</a:t>
            </a:r>
          </a:p>
          <a:p>
            <a:pPr lvl="1"/>
            <a:r>
              <a:rPr lang="en-CA" altLang="en-US" smtClean="0"/>
              <a:t>Chaque serveur pilote typiquement 1 à 4 "tuiles" (écrans ou projecteurs) via une ou deux cartes graphiques.</a:t>
            </a:r>
          </a:p>
          <a:p>
            <a:r>
              <a:rPr lang="en-CA" altLang="en-US" smtClean="0"/>
              <a:t>Logiciels pour réaliser ce genre d'infrastructure: </a:t>
            </a:r>
            <a:r>
              <a:rPr lang="en-CA" altLang="en-US" sz="2000" smtClean="0"/>
              <a:t>wiregl, chromium, IBM's Scalable Visual Networking (SVN), Scalable Adaptive Graphics Environment (SAGE) et Scalable Amplified Group Environment (SAGE2)</a:t>
            </a:r>
            <a:br>
              <a:rPr lang="en-CA" altLang="en-US" sz="2000" smtClean="0"/>
            </a:br>
            <a:r>
              <a:rPr lang="en-CA" altLang="en-US" sz="2000" smtClean="0"/>
              <a:t>( </a:t>
            </a:r>
            <a:r>
              <a:rPr lang="en-CA" altLang="en-US" sz="2000" smtClean="0">
                <a:hlinkClick r:id="rId2"/>
              </a:rPr>
              <a:t>http://www.sagecommons.org</a:t>
            </a:r>
            <a:r>
              <a:rPr lang="en-CA" altLang="en-US" sz="2000" smtClean="0"/>
              <a:t> , </a:t>
            </a:r>
            <a:r>
              <a:rPr lang="en-CA" altLang="en-US" sz="2000" smtClean="0">
                <a:hlinkClick r:id="rId3"/>
              </a:rPr>
              <a:t>http://www.youtube.com/user/evltube/videos</a:t>
            </a:r>
            <a:r>
              <a:rPr lang="en-CA" altLang="en-US" sz="2000" smtClean="0"/>
              <a:t> )</a:t>
            </a:r>
            <a:endParaRPr lang="en-CA" alt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25644"/>
            <a:ext cx="9144000" cy="1130784"/>
          </a:xfrm>
        </p:spPr>
        <p:txBody>
          <a:bodyPr/>
          <a:lstStyle/>
          <a:p>
            <a:pPr eaLnBrk="1" hangingPunct="1"/>
            <a:r>
              <a:rPr lang="en-US" altLang="en-US" sz="3600" dirty="0" err="1" smtClean="0"/>
              <a:t>Exemple</a:t>
            </a:r>
            <a:r>
              <a:rPr lang="en-US" altLang="en-US" sz="3600" dirty="0" smtClean="0"/>
              <a:t> de Control Menu </a:t>
            </a:r>
            <a:r>
              <a:rPr lang="en-US" altLang="en-US" sz="3600" dirty="0" err="1" smtClean="0"/>
              <a:t>précédé</a:t>
            </a:r>
            <a:r>
              <a:rPr lang="en-US" altLang="en-US" sz="3600" dirty="0" smtClean="0"/>
              <a:t> </a:t>
            </a:r>
            <a:r>
              <a:rPr lang="en-US" altLang="en-US" sz="3600" dirty="0" err="1" smtClean="0"/>
              <a:t>d’une</a:t>
            </a:r>
            <a:r>
              <a:rPr lang="en-US" altLang="en-US" sz="3600" dirty="0"/>
              <a:t> </a:t>
            </a:r>
            <a:r>
              <a:rPr lang="en-US" altLang="en-US" sz="3600" dirty="0" smtClean="0"/>
              <a:t>selection </a:t>
            </a:r>
            <a:r>
              <a:rPr lang="en-US" altLang="en-US" sz="3600" dirty="0" err="1" smtClean="0"/>
              <a:t>en</a:t>
            </a:r>
            <a:r>
              <a:rPr lang="en-US" altLang="en-US" sz="3600" dirty="0" smtClean="0"/>
              <a:t> lasso, </a:t>
            </a:r>
            <a:r>
              <a:rPr lang="en-US" altLang="en-US" sz="3600" dirty="0" err="1" smtClean="0"/>
              <a:t>dans</a:t>
            </a:r>
            <a:r>
              <a:rPr lang="en-US" altLang="en-US" sz="3600" dirty="0" smtClean="0"/>
              <a:t> </a:t>
            </a:r>
            <a:r>
              <a:rPr lang="en-US" altLang="en-US" sz="3600" dirty="0" err="1" smtClean="0"/>
              <a:t>BumpTop</a:t>
            </a:r>
            <a:endParaRPr lang="en-US" altLang="en-US" sz="3600" dirty="0" smtClean="0"/>
          </a:p>
        </p:txBody>
      </p:sp>
      <p:pic>
        <p:nvPicPr>
          <p:cNvPr id="849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7213"/>
            <a:ext cx="91440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4974" y="5510318"/>
            <a:ext cx="8582098"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http://</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hlinkClick r:id="rId3"/>
              </a:rPr>
              <a:t>scholar.google.ca/scholar?q=agarawala+balakrishnan+keepin+pushing+the+desktop+metaphor</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http://</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hlinkClick r:id="rId4"/>
              </a:rPr>
              <a:t>www.youtube.com/watch?v=M0ODskdEPnQ</a:t>
            </a:r>
            <a:r>
              <a:rPr kumimoji="0" lang="en-CA"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2280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388" y="1268413"/>
            <a:ext cx="8964612" cy="4857750"/>
          </a:xfrm>
        </p:spPr>
        <p:txBody>
          <a:bodyPr rtlCol="0">
            <a:normAutofit/>
          </a:bodyPr>
          <a:lstStyle/>
          <a:p>
            <a:pPr marL="0" indent="0" eaLnBrk="1" fontAlgn="auto" hangingPunct="1">
              <a:spcAft>
                <a:spcPts val="0"/>
              </a:spcAft>
              <a:buFont typeface="Arial" panose="020B0604020202020204" pitchFamily="34" charset="0"/>
              <a:buNone/>
              <a:defRPr/>
            </a:pPr>
            <a:r>
              <a:rPr lang="en-US" dirty="0" err="1" smtClean="0"/>
              <a:t>Vidéos</a:t>
            </a:r>
            <a:r>
              <a:rPr lang="en-US" dirty="0" smtClean="0"/>
              <a:t>:</a:t>
            </a:r>
          </a:p>
          <a:p>
            <a:pPr eaLnBrk="1" fontAlgn="auto" hangingPunct="1">
              <a:spcAft>
                <a:spcPts val="0"/>
              </a:spcAft>
              <a:defRPr/>
            </a:pPr>
            <a:r>
              <a:rPr lang="en-US" dirty="0"/>
              <a:t>prototype: </a:t>
            </a:r>
            <a:r>
              <a:rPr lang="en-US" sz="2200" dirty="0">
                <a:hlinkClick r:id="rId2"/>
              </a:rPr>
              <a:t>http://</a:t>
            </a:r>
            <a:r>
              <a:rPr lang="en-US" sz="2200" dirty="0" smtClean="0">
                <a:hlinkClick r:id="rId2"/>
              </a:rPr>
              <a:t>www.youtube.com/watch?v=M0ODskdEPnQ</a:t>
            </a:r>
            <a:r>
              <a:rPr lang="en-US" sz="2200" dirty="0" smtClean="0"/>
              <a:t> </a:t>
            </a:r>
            <a:endParaRPr lang="en-US" sz="2200" dirty="0"/>
          </a:p>
          <a:p>
            <a:pPr eaLnBrk="1" fontAlgn="auto" hangingPunct="1">
              <a:spcAft>
                <a:spcPts val="0"/>
              </a:spcAft>
              <a:defRPr/>
            </a:pPr>
            <a:r>
              <a:rPr lang="en-US" dirty="0"/>
              <a:t>version hip-hop: </a:t>
            </a:r>
            <a:r>
              <a:rPr lang="en-US" sz="2200" dirty="0">
                <a:hlinkClick r:id="rId3"/>
              </a:rPr>
              <a:t>http://</a:t>
            </a:r>
            <a:r>
              <a:rPr lang="en-US" sz="2200" dirty="0" smtClean="0">
                <a:hlinkClick r:id="rId3"/>
              </a:rPr>
              <a:t>www.youtube.com/watch?v=oUVpSY4eBCc</a:t>
            </a:r>
            <a:r>
              <a:rPr lang="en-US" sz="2200" dirty="0" smtClean="0"/>
              <a:t> </a:t>
            </a:r>
            <a:endParaRPr lang="en-US" sz="2200" dirty="0"/>
          </a:p>
          <a:p>
            <a:pPr eaLnBrk="1" fontAlgn="auto" hangingPunct="1">
              <a:spcAft>
                <a:spcPts val="0"/>
              </a:spcAft>
              <a:defRPr/>
            </a:pPr>
            <a:r>
              <a:rPr lang="en-US" dirty="0" err="1"/>
              <a:t>parodie</a:t>
            </a:r>
            <a:r>
              <a:rPr lang="en-US" dirty="0"/>
              <a:t>: </a:t>
            </a:r>
            <a:r>
              <a:rPr lang="en-US" sz="2100" dirty="0">
                <a:hlinkClick r:id="rId4"/>
              </a:rPr>
              <a:t>http://</a:t>
            </a:r>
            <a:r>
              <a:rPr lang="en-US" sz="2100" dirty="0" smtClean="0">
                <a:hlinkClick r:id="rId4"/>
              </a:rPr>
              <a:t>www.youtube.com/watch?v=kQL9V2dnKFY</a:t>
            </a:r>
            <a:r>
              <a:rPr lang="en-US" sz="2100" dirty="0" smtClean="0"/>
              <a:t> </a:t>
            </a:r>
            <a:endParaRPr lang="en-US" sz="2100" dirty="0"/>
          </a:p>
          <a:p>
            <a:pPr eaLnBrk="1" fontAlgn="auto" hangingPunct="1">
              <a:spcAft>
                <a:spcPts val="0"/>
              </a:spcAft>
              <a:defRPr/>
            </a:pPr>
            <a:r>
              <a:rPr lang="en-US" dirty="0" err="1" smtClean="0"/>
              <a:t>présentation</a:t>
            </a:r>
            <a:r>
              <a:rPr lang="en-US" dirty="0" smtClean="0"/>
              <a:t> </a:t>
            </a:r>
            <a:r>
              <a:rPr lang="en-US" dirty="0"/>
              <a:t>TED: </a:t>
            </a:r>
            <a:r>
              <a:rPr lang="en-US" sz="2100" dirty="0">
                <a:hlinkClick r:id="rId5"/>
              </a:rPr>
              <a:t>http://</a:t>
            </a:r>
            <a:r>
              <a:rPr lang="en-US" sz="2100" dirty="0" smtClean="0">
                <a:hlinkClick r:id="rId5"/>
              </a:rPr>
              <a:t>www.ted.com/talks/anand_agarawala_demos_his_bumptop_desktop</a:t>
            </a:r>
            <a:r>
              <a:rPr lang="en-US" sz="2100" dirty="0" smtClean="0"/>
              <a:t> </a:t>
            </a:r>
            <a:endParaRPr lang="en-US" sz="2100" dirty="0"/>
          </a:p>
          <a:p>
            <a:pPr eaLnBrk="1" fontAlgn="auto" hangingPunct="1">
              <a:spcAft>
                <a:spcPts val="0"/>
              </a:spcAft>
              <a:defRPr/>
            </a:pPr>
            <a:r>
              <a:rPr lang="en-US" dirty="0"/>
              <a:t>version </a:t>
            </a:r>
            <a:r>
              <a:rPr lang="en-US" dirty="0" err="1"/>
              <a:t>commerciale</a:t>
            </a:r>
            <a:r>
              <a:rPr lang="en-US" dirty="0"/>
              <a:t>: </a:t>
            </a:r>
            <a:r>
              <a:rPr lang="en-US" sz="2100" dirty="0">
                <a:hlinkClick r:id="rId6"/>
              </a:rPr>
              <a:t>http://</a:t>
            </a:r>
            <a:r>
              <a:rPr lang="en-US" sz="2100" dirty="0" smtClean="0">
                <a:hlinkClick r:id="rId6"/>
              </a:rPr>
              <a:t>www.youtube.com/watch?v=6jhoWsHwU7w</a:t>
            </a:r>
            <a:r>
              <a:rPr lang="en-US" sz="2100" dirty="0" smtClean="0"/>
              <a:t> </a:t>
            </a:r>
            <a:endParaRPr lang="en-US" sz="2100" dirty="0"/>
          </a:p>
          <a:p>
            <a:pPr eaLnBrk="1" fontAlgn="auto" hangingPunct="1">
              <a:spcAft>
                <a:spcPts val="0"/>
              </a:spcAft>
              <a:defRPr/>
            </a:pPr>
            <a:endParaRPr lang="en-US" dirty="0"/>
          </a:p>
        </p:txBody>
      </p:sp>
      <p:sp>
        <p:nvSpPr>
          <p:cNvPr id="163843" name="Titre 1"/>
          <p:cNvSpPr txBox="1">
            <a:spLocks/>
          </p:cNvSpPr>
          <p:nvPr/>
        </p:nvSpPr>
        <p:spPr bwMode="auto">
          <a:xfrm>
            <a:off x="0" y="0"/>
            <a:ext cx="9144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cs typeface="Arial" panose="020B0604020202020204" pitchFamily="34" charset="0"/>
              </a:rPr>
              <a:t>BumpTop (Agarawala et Balakrishnan, 2006)</a:t>
            </a:r>
            <a:br>
              <a:rPr lang="en-US" altLang="en-US" sz="2400">
                <a:solidFill>
                  <a:srgbClr val="000000"/>
                </a:solidFill>
                <a:cs typeface="Arial" panose="020B0604020202020204" pitchFamily="34" charset="0"/>
              </a:rPr>
            </a:br>
            <a:r>
              <a:rPr lang="en-US" altLang="en-US" sz="1400">
                <a:solidFill>
                  <a:srgbClr val="000000"/>
                </a:solidFill>
                <a:cs typeface="Arial" panose="020B0604020202020204" pitchFamily="34" charset="0"/>
                <a:hlinkClick r:id="rId7"/>
              </a:rPr>
              <a:t>http://scholar.google.ca/scholar?q=agarawala+balakrishnan+keepin+%22Pushing+the+desktop+metaphor%22</a:t>
            </a:r>
            <a:r>
              <a:rPr lang="en-US" altLang="en-US" sz="1400">
                <a:solidFill>
                  <a:srgbClr val="000000"/>
                </a:solidFill>
                <a:cs typeface="Arial" panose="020B0604020202020204" pitchFamily="34" charset="0"/>
              </a:rPr>
              <a:t> </a:t>
            </a:r>
            <a:br>
              <a:rPr lang="en-US" altLang="en-US" sz="1400">
                <a:solidFill>
                  <a:srgbClr val="000000"/>
                </a:solidFill>
                <a:cs typeface="Arial" panose="020B0604020202020204" pitchFamily="34" charset="0"/>
              </a:rPr>
            </a:br>
            <a:r>
              <a:rPr lang="en-US" altLang="en-US" sz="1400">
                <a:solidFill>
                  <a:srgbClr val="000000"/>
                </a:solidFill>
                <a:cs typeface="Arial" panose="020B0604020202020204" pitchFamily="34" charset="0"/>
                <a:hlinkClick r:id="rId8"/>
              </a:rPr>
              <a:t>http://bumptop.com</a:t>
            </a:r>
            <a:r>
              <a:rPr lang="en-US" altLang="en-US" sz="1400">
                <a:solidFill>
                  <a:srgbClr val="000000"/>
                </a:solidFill>
                <a:cs typeface="Arial" panose="020B0604020202020204" pitchFamily="34" charset="0"/>
              </a:rPr>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re 1"/>
          <p:cNvSpPr>
            <a:spLocks noGrp="1"/>
          </p:cNvSpPr>
          <p:nvPr>
            <p:ph type="title"/>
          </p:nvPr>
        </p:nvSpPr>
        <p:spPr>
          <a:xfrm>
            <a:off x="0" y="0"/>
            <a:ext cx="9144000" cy="1765979"/>
          </a:xfrm>
        </p:spPr>
        <p:txBody>
          <a:bodyPr/>
          <a:lstStyle/>
          <a:p>
            <a:r>
              <a:rPr lang="en-US" altLang="en-US" sz="3200" dirty="0" err="1" smtClean="0"/>
              <a:t>Scriboli</a:t>
            </a:r>
            <a:r>
              <a:rPr lang="en-US" altLang="en-US" sz="3200" dirty="0" smtClean="0"/>
              <a:t> (Hinckley et al., CHI 2005)</a:t>
            </a:r>
            <a:br>
              <a:rPr lang="en-US" altLang="en-US" sz="3200" dirty="0" smtClean="0"/>
            </a:br>
            <a:r>
              <a:rPr lang="en-US" altLang="en-US" sz="3200" dirty="0" smtClean="0"/>
              <a:t>Lasso + queue de </a:t>
            </a:r>
            <a:r>
              <a:rPr lang="en-US" altLang="en-US" sz="3200" dirty="0" err="1" smtClean="0"/>
              <a:t>cochon</a:t>
            </a:r>
            <a:r>
              <a:rPr lang="en-US" altLang="en-US" sz="3200" dirty="0" smtClean="0"/>
              <a:t> + Control Menu</a:t>
            </a:r>
            <a:r>
              <a:rPr lang="en-US" altLang="en-US" dirty="0" smtClean="0"/>
              <a:t/>
            </a:r>
            <a:br>
              <a:rPr lang="en-US" altLang="en-US" dirty="0" smtClean="0"/>
            </a:br>
            <a:r>
              <a:rPr lang="en-US" altLang="en-US" sz="1600" dirty="0" smtClean="0">
                <a:hlinkClick r:id="rId2"/>
              </a:rPr>
              <a:t>https://www.youtube.com/watch?v=7YhJ2vGaftY</a:t>
            </a:r>
            <a:r>
              <a:rPr lang="en-US" altLang="en-US" sz="1600" dirty="0" smtClean="0"/>
              <a:t> </a:t>
            </a:r>
            <a:br>
              <a:rPr lang="en-US" altLang="en-US" sz="1600" dirty="0" smtClean="0"/>
            </a:br>
            <a:r>
              <a:rPr lang="en-US" altLang="en-US" sz="1600" dirty="0" smtClean="0">
                <a:hlinkClick r:id="rId3"/>
              </a:rPr>
              <a:t>http://www.patrickbaudisch.com/publications/2005-Hinckley-CHI05-Scriboli.wmv</a:t>
            </a:r>
            <a:r>
              <a:rPr lang="en-US" altLang="en-US" sz="1600" dirty="0" smtClean="0"/>
              <a:t/>
            </a:r>
            <a:br>
              <a:rPr lang="en-US" altLang="en-US" sz="1600" dirty="0" smtClean="0"/>
            </a:br>
            <a:r>
              <a:rPr lang="en-US" altLang="en-US" sz="1600" dirty="0" smtClean="0">
                <a:hlinkClick r:id="rId4"/>
              </a:rPr>
              <a:t>http://research.microsoft.com/users/kenh/papers/Scriboli.mov</a:t>
            </a:r>
            <a:r>
              <a:rPr lang="en-US" altLang="en-US" sz="1600" dirty="0" smtClean="0"/>
              <a:t> </a:t>
            </a:r>
            <a:endParaRPr lang="en-US" altLang="en-US" dirty="0" smtClean="0"/>
          </a:p>
        </p:txBody>
      </p:sp>
      <p:pic>
        <p:nvPicPr>
          <p:cNvPr id="16793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8" y="2056199"/>
            <a:ext cx="8632825"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èche droite 3"/>
          <p:cNvSpPr/>
          <p:nvPr/>
        </p:nvSpPr>
        <p:spPr>
          <a:xfrm rot="10800000">
            <a:off x="8610600" y="108902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7941" name="ZoneTexte 4"/>
          <p:cNvSpPr txBox="1">
            <a:spLocks noChangeArrowheads="1"/>
          </p:cNvSpPr>
          <p:nvPr/>
        </p:nvSpPr>
        <p:spPr bwMode="auto">
          <a:xfrm>
            <a:off x="8077200" y="15462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27662454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VBOXSVR\win\recovered\myOldDesktop\S_win\ets\courses\questionBank\work\011_005\scriboli_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5805488"/>
            <a:ext cx="10795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3" descr="\\VBOXSVR\win\recovered\myOldDesktop\S_win\ets\courses\questionBank\work\011_005\scriboli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93900"/>
            <a:ext cx="1296987"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VBOXSVR\win\recovered\myOldDesktop\S_win\ets\courses\questionBank\work\011_005\scriboli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3" y="3529013"/>
            <a:ext cx="140176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5" descr="\\VBOXSVR\win\recovered\myOldDesktop\S_win\ets\courses\questionBank\work\011_005\scriboli_0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210175"/>
            <a:ext cx="13874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6" descr="\\VBOXSVR\win\recovered\myOldDesktop\S_win\ets\courses\questionBank\work\011_005\scriboli_0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663" y="3509963"/>
            <a:ext cx="16684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7" descr="\\VBOXSVR\win\recovered\myOldDesktop\S_win\ets\courses\questionBank\work\011_005\scriboli_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2327275"/>
            <a:ext cx="4222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8" name="ZoneTexte 3"/>
          <p:cNvSpPr txBox="1">
            <a:spLocks noChangeArrowheads="1"/>
          </p:cNvSpPr>
          <p:nvPr/>
        </p:nvSpPr>
        <p:spPr bwMode="auto">
          <a:xfrm>
            <a:off x="1835150" y="2425700"/>
            <a:ext cx="792163" cy="368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Encre</a:t>
            </a:r>
          </a:p>
        </p:txBody>
      </p:sp>
      <p:sp>
        <p:nvSpPr>
          <p:cNvPr id="168969" name="ZoneTexte 10"/>
          <p:cNvSpPr txBox="1">
            <a:spLocks noChangeArrowheads="1"/>
          </p:cNvSpPr>
          <p:nvPr/>
        </p:nvSpPr>
        <p:spPr bwMode="auto">
          <a:xfrm>
            <a:off x="1835150" y="3797300"/>
            <a:ext cx="720725" cy="3698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Lasso</a:t>
            </a:r>
          </a:p>
        </p:txBody>
      </p:sp>
      <p:sp>
        <p:nvSpPr>
          <p:cNvPr id="168970" name="ZoneTexte 11"/>
          <p:cNvSpPr txBox="1">
            <a:spLocks noChangeArrowheads="1"/>
          </p:cNvSpPr>
          <p:nvPr/>
        </p:nvSpPr>
        <p:spPr bwMode="auto">
          <a:xfrm>
            <a:off x="1835150" y="5300663"/>
            <a:ext cx="1800225" cy="92333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Lasso +</a:t>
            </a:r>
            <a:b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Commande</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dans</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le Control Menu</a:t>
            </a:r>
          </a:p>
        </p:txBody>
      </p:sp>
      <p:sp>
        <p:nvSpPr>
          <p:cNvPr id="168971" name="ZoneTexte 12"/>
          <p:cNvSpPr txBox="1">
            <a:spLocks noChangeArrowheads="1"/>
          </p:cNvSpPr>
          <p:nvPr/>
        </p:nvSpPr>
        <p:spPr bwMode="auto">
          <a:xfrm>
            <a:off x="6669088" y="3654425"/>
            <a:ext cx="1941512" cy="120032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Lasso +</a:t>
            </a:r>
            <a:b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Commande</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dans</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le Control Menu + Argument</a:t>
            </a:r>
          </a:p>
        </p:txBody>
      </p:sp>
      <p:sp>
        <p:nvSpPr>
          <p:cNvPr id="168972" name="ZoneTexte 13"/>
          <p:cNvSpPr txBox="1">
            <a:spLocks noChangeArrowheads="1"/>
          </p:cNvSpPr>
          <p:nvPr/>
        </p:nvSpPr>
        <p:spPr bwMode="auto">
          <a:xfrm>
            <a:off x="6669088" y="2173288"/>
            <a:ext cx="1800225" cy="64633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Commande</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dans</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le Control Menu</a:t>
            </a:r>
          </a:p>
        </p:txBody>
      </p:sp>
      <p:sp>
        <p:nvSpPr>
          <p:cNvPr id="168973" name="ZoneTexte 14"/>
          <p:cNvSpPr txBox="1">
            <a:spLocks noChangeArrowheads="1"/>
          </p:cNvSpPr>
          <p:nvPr/>
        </p:nvSpPr>
        <p:spPr bwMode="auto">
          <a:xfrm>
            <a:off x="6669089" y="5656263"/>
            <a:ext cx="1941512" cy="92333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Commande</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dans</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le Control M</a:t>
            </a:r>
            <a:r>
              <a:rPr kumimoji="0" lang="en-US" altLang="en-US" sz="1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Arial" panose="020B0604020202020204" pitchFamily="34" charset="0"/>
              </a:rPr>
              <a:t>enu</a:t>
            </a: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a:t>
            </a:r>
            <a:b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Argument</a:t>
            </a:r>
          </a:p>
        </p:txBody>
      </p:sp>
      <p:sp>
        <p:nvSpPr>
          <p:cNvPr id="20" name="Titre 1"/>
          <p:cNvSpPr>
            <a:spLocks noGrp="1"/>
          </p:cNvSpPr>
          <p:nvPr>
            <p:ph type="title"/>
          </p:nvPr>
        </p:nvSpPr>
        <p:spPr>
          <a:xfrm>
            <a:off x="0" y="0"/>
            <a:ext cx="9144000" cy="1341438"/>
          </a:xfrm>
        </p:spPr>
        <p:txBody>
          <a:bodyPr rtlCol="0">
            <a:normAutofit fontScale="90000"/>
          </a:bodyPr>
          <a:lstStyle/>
          <a:p>
            <a:pPr eaLnBrk="1" fontAlgn="auto" hangingPunct="1">
              <a:spcAft>
                <a:spcPts val="0"/>
              </a:spcAft>
              <a:defRPr/>
            </a:pPr>
            <a:r>
              <a:rPr lang="en-US" altLang="en-US" sz="3200" dirty="0" err="1" smtClean="0"/>
              <a:t>Gestes</a:t>
            </a:r>
            <a:r>
              <a:rPr lang="en-US" altLang="en-US" sz="3200" dirty="0" smtClean="0"/>
              <a:t> </a:t>
            </a:r>
            <a:r>
              <a:rPr lang="en-US" altLang="en-US" sz="3200" dirty="0" err="1" smtClean="0"/>
              <a:t>possibles</a:t>
            </a:r>
            <a:r>
              <a:rPr lang="en-US" altLang="en-US" sz="3200" dirty="0" smtClean="0"/>
              <a:t> avec le menu </a:t>
            </a:r>
            <a:r>
              <a:rPr lang="en-US" altLang="en-US" sz="3200" dirty="0" err="1" smtClean="0"/>
              <a:t>dans</a:t>
            </a:r>
            <a:r>
              <a:rPr lang="en-US" altLang="en-US" sz="3200" dirty="0" smtClean="0"/>
              <a:t> </a:t>
            </a:r>
            <a:r>
              <a:rPr lang="en-US" altLang="en-US" sz="3200" dirty="0" err="1" smtClean="0"/>
              <a:t>Scriboli</a:t>
            </a:r>
            <a:r>
              <a:rPr lang="en-US" altLang="en-US" sz="3200" dirty="0"/>
              <a:t>:</a:t>
            </a:r>
            <a:r>
              <a:rPr lang="en-US" altLang="en-US" sz="3200" dirty="0" smtClean="0"/>
              <a:t/>
            </a:r>
            <a:br>
              <a:rPr lang="en-US" altLang="en-US" sz="3200" dirty="0" smtClean="0"/>
            </a:br>
            <a:r>
              <a:rPr lang="en-US" altLang="en-US" sz="2700" dirty="0" smtClean="0"/>
              <a:t>La "queue de </a:t>
            </a:r>
            <a:r>
              <a:rPr lang="en-US" altLang="en-US" sz="2700" dirty="0" err="1" smtClean="0"/>
              <a:t>cochon</a:t>
            </a:r>
            <a:r>
              <a:rPr lang="en-US" altLang="en-US" sz="2700" dirty="0" smtClean="0"/>
              <a:t>" (pigtail) </a:t>
            </a:r>
            <a:r>
              <a:rPr lang="en-US" altLang="en-US" sz="2700" dirty="0" err="1" smtClean="0"/>
              <a:t>indique</a:t>
            </a:r>
            <a:r>
              <a:rPr lang="en-US" altLang="en-US" sz="2700" dirty="0" smtClean="0"/>
              <a:t> la fin d'un lasso et/</a:t>
            </a:r>
            <a:r>
              <a:rPr lang="en-US" altLang="en-US" sz="2700" dirty="0" err="1" smtClean="0"/>
              <a:t>ou</a:t>
            </a:r>
            <a:r>
              <a:rPr lang="en-US" altLang="en-US" sz="2700" dirty="0"/>
              <a:t/>
            </a:r>
            <a:br>
              <a:rPr lang="en-US" altLang="en-US" sz="2700" dirty="0"/>
            </a:br>
            <a:r>
              <a:rPr lang="en-US" altLang="en-US" sz="2700" dirty="0" smtClean="0"/>
              <a:t>le début </a:t>
            </a:r>
            <a:r>
              <a:rPr lang="en-US" altLang="en-US" sz="2700" dirty="0" err="1" smtClean="0"/>
              <a:t>d'une</a:t>
            </a:r>
            <a:r>
              <a:rPr lang="en-US" altLang="en-US" sz="2700" dirty="0"/>
              <a:t> </a:t>
            </a:r>
            <a:r>
              <a:rPr lang="en-US" altLang="en-US" sz="2700" dirty="0" err="1" smtClean="0"/>
              <a:t>sélection</a:t>
            </a:r>
            <a:r>
              <a:rPr lang="en-US" altLang="en-US" sz="2700" dirty="0" smtClean="0"/>
              <a:t> de </a:t>
            </a:r>
            <a:r>
              <a:rPr lang="en-US" altLang="en-US" sz="2700" dirty="0" err="1" smtClean="0"/>
              <a:t>commande</a:t>
            </a:r>
            <a:r>
              <a:rPr lang="en-US" altLang="en-US" sz="2700" dirty="0" smtClean="0"/>
              <a:t> </a:t>
            </a:r>
            <a:r>
              <a:rPr lang="en-US" altLang="en-US" sz="2700" dirty="0" err="1" smtClean="0"/>
              <a:t>dans</a:t>
            </a:r>
            <a:r>
              <a:rPr lang="en-US" altLang="en-US" sz="2700" dirty="0" smtClean="0"/>
              <a:t> le Control Menu.</a:t>
            </a:r>
            <a:endParaRPr lang="en-US" altLang="en-US" sz="3600" dirty="0" smtClean="0"/>
          </a:p>
        </p:txBody>
      </p:sp>
      <p:sp>
        <p:nvSpPr>
          <p:cNvPr id="15" name="Flèche droite 3"/>
          <p:cNvSpPr/>
          <p:nvPr/>
        </p:nvSpPr>
        <p:spPr>
          <a:xfrm rot="10800000">
            <a:off x="8610600" y="1017588"/>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8976" name="ZoneTexte 4"/>
          <p:cNvSpPr txBox="1">
            <a:spLocks noChangeArrowheads="1"/>
          </p:cNvSpPr>
          <p:nvPr/>
        </p:nvSpPr>
        <p:spPr bwMode="auto">
          <a:xfrm>
            <a:off x="8077200" y="1474788"/>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1766371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re 1"/>
          <p:cNvSpPr>
            <a:spLocks noGrp="1"/>
          </p:cNvSpPr>
          <p:nvPr>
            <p:ph type="title"/>
          </p:nvPr>
        </p:nvSpPr>
        <p:spPr>
          <a:xfrm>
            <a:off x="0" y="-1"/>
            <a:ext cx="9144000" cy="1423951"/>
          </a:xfrm>
        </p:spPr>
        <p:txBody>
          <a:bodyPr/>
          <a:lstStyle/>
          <a:p>
            <a:r>
              <a:rPr lang="en-US" altLang="en-US" sz="3600" dirty="0" err="1" smtClean="0">
                <a:solidFill>
                  <a:srgbClr val="000000"/>
                </a:solidFill>
                <a:cs typeface="Arial" panose="020B0604020202020204" pitchFamily="34" charset="0"/>
              </a:rPr>
              <a:t>FlowMenus</a:t>
            </a:r>
            <a:r>
              <a:rPr lang="en-US" altLang="en-US" sz="3600" dirty="0" smtClean="0">
                <a:solidFill>
                  <a:srgbClr val="000000"/>
                </a:solidFill>
                <a:cs typeface="Arial" panose="020B0604020202020204" pitchFamily="34" charset="0"/>
              </a:rPr>
              <a:t> [</a:t>
            </a:r>
            <a:r>
              <a:rPr lang="en-US" altLang="en-US" sz="3600" dirty="0" err="1" smtClean="0">
                <a:solidFill>
                  <a:srgbClr val="000000"/>
                </a:solidFill>
                <a:cs typeface="Arial" panose="020B0604020202020204" pitchFamily="34" charset="0"/>
              </a:rPr>
              <a:t>Guimbretière</a:t>
            </a:r>
            <a:r>
              <a:rPr lang="en-US" altLang="en-US" sz="3600" dirty="0" smtClean="0">
                <a:solidFill>
                  <a:srgbClr val="000000"/>
                </a:solidFill>
                <a:cs typeface="Arial" panose="020B0604020202020204" pitchFamily="34" charset="0"/>
              </a:rPr>
              <a:t> et al., 2000</a:t>
            </a:r>
            <a:r>
              <a:rPr lang="en-US" altLang="en-US" sz="3600" dirty="0">
                <a:solidFill>
                  <a:srgbClr val="000000"/>
                </a:solidFill>
                <a:cs typeface="Arial" panose="020B0604020202020204" pitchFamily="34" charset="0"/>
              </a:rPr>
              <a:t>]</a:t>
            </a:r>
            <a:r>
              <a:rPr lang="en-US" altLang="en-US" sz="3600" dirty="0" smtClean="0">
                <a:solidFill>
                  <a:srgbClr val="000000"/>
                </a:solidFill>
                <a:cs typeface="Arial" panose="020B0604020202020204" pitchFamily="34" charset="0"/>
              </a:rPr>
              <a:t/>
            </a:r>
            <a:br>
              <a:rPr lang="en-US" altLang="en-US" sz="3600" dirty="0" smtClean="0">
                <a:solidFill>
                  <a:srgbClr val="000000"/>
                </a:solidFill>
                <a:cs typeface="Arial" panose="020B0604020202020204" pitchFamily="34" charset="0"/>
              </a:rPr>
            </a:br>
            <a:r>
              <a:rPr lang="en-US" altLang="en-US" sz="3600" dirty="0" err="1" smtClean="0">
                <a:solidFill>
                  <a:srgbClr val="000000"/>
                </a:solidFill>
                <a:cs typeface="Arial" panose="020B0604020202020204" pitchFamily="34" charset="0"/>
              </a:rPr>
              <a:t>Comme</a:t>
            </a:r>
            <a:r>
              <a:rPr lang="en-US" altLang="en-US" sz="3600" dirty="0" smtClean="0">
                <a:solidFill>
                  <a:srgbClr val="000000"/>
                </a:solidFill>
                <a:cs typeface="Arial" panose="020B0604020202020204" pitchFamily="34" charset="0"/>
              </a:rPr>
              <a:t> un Control Menu avec des sous-menus</a:t>
            </a:r>
            <a:br>
              <a:rPr lang="en-US" altLang="en-US" sz="3600" dirty="0" smtClean="0">
                <a:solidFill>
                  <a:srgbClr val="000000"/>
                </a:solidFill>
                <a:cs typeface="Arial" panose="020B0604020202020204" pitchFamily="34" charset="0"/>
              </a:rPr>
            </a:br>
            <a:r>
              <a:rPr lang="en-US" altLang="en-US" sz="1600" dirty="0" smtClean="0">
                <a:solidFill>
                  <a:srgbClr val="000000"/>
                </a:solidFill>
                <a:cs typeface="Arial" panose="020B0604020202020204" pitchFamily="34" charset="0"/>
                <a:hlinkClick r:id="rId2"/>
              </a:rPr>
              <a:t>http://www.acm.org/uist/archive/videos/2000/p213-guimbretiere.mov</a:t>
            </a:r>
            <a:r>
              <a:rPr lang="en-US" altLang="en-US" sz="1600" dirty="0" smtClean="0">
                <a:solidFill>
                  <a:srgbClr val="000000"/>
                </a:solidFill>
                <a:cs typeface="Arial" panose="020B0604020202020204" pitchFamily="34" charset="0"/>
              </a:rPr>
              <a:t> </a:t>
            </a:r>
            <a:endParaRPr lang="en-US" altLang="en-US" sz="3600" dirty="0" smtClean="0"/>
          </a:p>
        </p:txBody>
      </p:sp>
      <p:pic>
        <p:nvPicPr>
          <p:cNvPr id="165891" name="Picture 2" descr="flow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2357438"/>
            <a:ext cx="9144000" cy="3087687"/>
          </a:xfrm>
          <a:noFill/>
        </p:spPr>
      </p:pic>
      <p:sp>
        <p:nvSpPr>
          <p:cNvPr id="4" name="Flèche droite 3"/>
          <p:cNvSpPr/>
          <p:nvPr/>
        </p:nvSpPr>
        <p:spPr>
          <a:xfrm rot="10800000">
            <a:off x="8610600" y="108902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893" name="ZoneTexte 4"/>
          <p:cNvSpPr txBox="1">
            <a:spLocks noChangeArrowheads="1"/>
          </p:cNvSpPr>
          <p:nvPr/>
        </p:nvSpPr>
        <p:spPr bwMode="auto">
          <a:xfrm>
            <a:off x="8077200" y="15462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17234951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re 1"/>
          <p:cNvSpPr>
            <a:spLocks noGrp="1"/>
          </p:cNvSpPr>
          <p:nvPr>
            <p:ph type="title"/>
          </p:nvPr>
        </p:nvSpPr>
        <p:spPr>
          <a:xfrm>
            <a:off x="0" y="0"/>
            <a:ext cx="9144000" cy="908050"/>
          </a:xfrm>
        </p:spPr>
        <p:txBody>
          <a:bodyPr/>
          <a:lstStyle/>
          <a:p>
            <a:r>
              <a:rPr lang="en-US" altLang="en-US" dirty="0" err="1" smtClean="0">
                <a:solidFill>
                  <a:srgbClr val="000000"/>
                </a:solidFill>
                <a:cs typeface="Arial" panose="020B0604020202020204" pitchFamily="34" charset="0"/>
              </a:rPr>
              <a:t>FlowMenus</a:t>
            </a:r>
            <a:r>
              <a:rPr lang="en-US" altLang="en-US" dirty="0" smtClean="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Guimbretière</a:t>
            </a:r>
            <a:r>
              <a:rPr lang="en-US" altLang="en-US" dirty="0" smtClean="0">
                <a:solidFill>
                  <a:srgbClr val="000000"/>
                </a:solidFill>
                <a:cs typeface="Arial" panose="020B0604020202020204" pitchFamily="34" charset="0"/>
              </a:rPr>
              <a:t> et al., 2000]</a:t>
            </a:r>
            <a:br>
              <a:rPr lang="en-US" altLang="en-US" dirty="0" smtClean="0">
                <a:solidFill>
                  <a:srgbClr val="000000"/>
                </a:solidFill>
                <a:cs typeface="Arial" panose="020B0604020202020204" pitchFamily="34" charset="0"/>
              </a:rPr>
            </a:br>
            <a:r>
              <a:rPr lang="en-US" altLang="en-US" sz="2000" dirty="0" smtClean="0">
                <a:solidFill>
                  <a:srgbClr val="000000"/>
                </a:solidFill>
                <a:cs typeface="Arial" panose="020B0604020202020204" pitchFamily="34" charset="0"/>
                <a:hlinkClick r:id="rId2"/>
              </a:rPr>
              <a:t>http://www.acm.org/uist/archive/videos/2000/p213-guimbretiere.mov</a:t>
            </a:r>
            <a:r>
              <a:rPr lang="en-US" altLang="en-US" sz="2000" dirty="0" smtClean="0">
                <a:solidFill>
                  <a:srgbClr val="000000"/>
                </a:solidFill>
                <a:cs typeface="Arial" panose="020B0604020202020204" pitchFamily="34" charset="0"/>
              </a:rPr>
              <a:t> </a:t>
            </a:r>
            <a:endParaRPr lang="en-US" altLang="en-US" dirty="0" smtClean="0"/>
          </a:p>
        </p:txBody>
      </p:sp>
      <p:pic>
        <p:nvPicPr>
          <p:cNvPr id="166915" name="Picture 3" descr="flow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2297113"/>
            <a:ext cx="9144000" cy="2644775"/>
          </a:xfrm>
          <a:noFill/>
        </p:spPr>
      </p:pic>
      <p:sp>
        <p:nvSpPr>
          <p:cNvPr id="4" name="Flèche droite 3"/>
          <p:cNvSpPr/>
          <p:nvPr/>
        </p:nvSpPr>
        <p:spPr>
          <a:xfrm rot="10800000">
            <a:off x="8610600" y="108902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6917" name="ZoneTexte 4"/>
          <p:cNvSpPr txBox="1">
            <a:spLocks noChangeArrowheads="1"/>
          </p:cNvSpPr>
          <p:nvPr/>
        </p:nvSpPr>
        <p:spPr bwMode="auto">
          <a:xfrm>
            <a:off x="8077200" y="15462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24964458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re 1"/>
          <p:cNvSpPr>
            <a:spLocks noGrp="1"/>
          </p:cNvSpPr>
          <p:nvPr>
            <p:ph type="title"/>
          </p:nvPr>
        </p:nvSpPr>
        <p:spPr>
          <a:xfrm>
            <a:off x="0" y="0"/>
            <a:ext cx="9144000" cy="908050"/>
          </a:xfrm>
        </p:spPr>
        <p:txBody>
          <a:bodyPr/>
          <a:lstStyle/>
          <a:p>
            <a:r>
              <a:rPr lang="en-US" altLang="en-US" dirty="0" err="1" smtClean="0">
                <a:solidFill>
                  <a:srgbClr val="000000"/>
                </a:solidFill>
                <a:cs typeface="Arial" panose="020B0604020202020204" pitchFamily="34" charset="0"/>
              </a:rPr>
              <a:t>FlowMenus</a:t>
            </a:r>
            <a:r>
              <a:rPr lang="en-US" altLang="en-US" dirty="0" smtClean="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Guimbretière</a:t>
            </a:r>
            <a:r>
              <a:rPr lang="en-US" altLang="en-US" dirty="0" smtClean="0">
                <a:solidFill>
                  <a:srgbClr val="000000"/>
                </a:solidFill>
                <a:cs typeface="Arial" panose="020B0604020202020204" pitchFamily="34" charset="0"/>
              </a:rPr>
              <a:t> et al., 2000]</a:t>
            </a:r>
            <a:br>
              <a:rPr lang="en-US" altLang="en-US" dirty="0" smtClean="0">
                <a:solidFill>
                  <a:srgbClr val="000000"/>
                </a:solidFill>
                <a:cs typeface="Arial" panose="020B0604020202020204" pitchFamily="34" charset="0"/>
              </a:rPr>
            </a:br>
            <a:r>
              <a:rPr lang="en-US" altLang="en-US" sz="2000" dirty="0" smtClean="0">
                <a:solidFill>
                  <a:srgbClr val="000000"/>
                </a:solidFill>
                <a:cs typeface="Arial" panose="020B0604020202020204" pitchFamily="34" charset="0"/>
                <a:hlinkClick r:id="rId2"/>
              </a:rPr>
              <a:t>http://www.acm.org/uist/archive/videos/2000/p213-guimbretiere.mov</a:t>
            </a:r>
            <a:r>
              <a:rPr lang="en-US" altLang="en-US" sz="2000" dirty="0" smtClean="0">
                <a:solidFill>
                  <a:srgbClr val="000000"/>
                </a:solidFill>
                <a:cs typeface="Arial" panose="020B0604020202020204" pitchFamily="34" charset="0"/>
              </a:rPr>
              <a:t> </a:t>
            </a:r>
            <a:endParaRPr lang="en-US" altLang="en-US" dirty="0" smtClean="0"/>
          </a:p>
        </p:txBody>
      </p:sp>
      <p:pic>
        <p:nvPicPr>
          <p:cNvPr id="166915" name="Picture 3" descr="flow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2297113"/>
            <a:ext cx="9144000" cy="2644775"/>
          </a:xfrm>
          <a:noFill/>
        </p:spPr>
      </p:pic>
      <p:sp>
        <p:nvSpPr>
          <p:cNvPr id="4" name="Flèche droite 3"/>
          <p:cNvSpPr/>
          <p:nvPr/>
        </p:nvSpPr>
        <p:spPr>
          <a:xfrm rot="10800000">
            <a:off x="8610600" y="108902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6917" name="ZoneTexte 4"/>
          <p:cNvSpPr txBox="1">
            <a:spLocks noChangeArrowheads="1"/>
          </p:cNvSpPr>
          <p:nvPr/>
        </p:nvSpPr>
        <p:spPr bwMode="auto">
          <a:xfrm>
            <a:off x="8077200" y="15462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
        <p:nvSpPr>
          <p:cNvPr id="2" name="TextBox 1"/>
          <p:cNvSpPr txBox="1"/>
          <p:nvPr/>
        </p:nvSpPr>
        <p:spPr>
          <a:xfrm>
            <a:off x="1235487" y="5667885"/>
            <a:ext cx="3545918"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Cette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partie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du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glissement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sert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comme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un genre de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préfixe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pour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préciser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commande</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5331382" y="5667885"/>
            <a:ext cx="354591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Cette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partie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du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glissement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sert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comme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argument</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val 2"/>
          <p:cNvSpPr/>
          <p:nvPr/>
        </p:nvSpPr>
        <p:spPr>
          <a:xfrm>
            <a:off x="5912190" y="2352312"/>
            <a:ext cx="718955" cy="1515336"/>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rot="16543776">
            <a:off x="7365085" y="2510931"/>
            <a:ext cx="718955" cy="2125678"/>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p:cNvCxnSpPr>
            <a:stCxn id="2" idx="0"/>
            <a:endCxn id="3" idx="3"/>
          </p:cNvCxnSpPr>
          <p:nvPr/>
        </p:nvCxnSpPr>
        <p:spPr>
          <a:xfrm flipV="1">
            <a:off x="3008446" y="3645732"/>
            <a:ext cx="3009033" cy="2022153"/>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0"/>
            <a:endCxn id="9" idx="2"/>
          </p:cNvCxnSpPr>
          <p:nvPr/>
        </p:nvCxnSpPr>
        <p:spPr>
          <a:xfrm flipV="1">
            <a:off x="7104341" y="3931452"/>
            <a:ext cx="584333" cy="1736433"/>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4353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622300"/>
            <a:ext cx="34575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Titre 1"/>
          <p:cNvSpPr>
            <a:spLocks noGrp="1"/>
          </p:cNvSpPr>
          <p:nvPr>
            <p:ph type="title"/>
          </p:nvPr>
        </p:nvSpPr>
        <p:spPr>
          <a:xfrm>
            <a:off x="0" y="7938"/>
            <a:ext cx="5795963" cy="1836737"/>
          </a:xfrm>
        </p:spPr>
        <p:txBody>
          <a:bodyPr/>
          <a:lstStyle/>
          <a:p>
            <a:r>
              <a:rPr lang="en-US" altLang="en-US" sz="2400" smtClean="0"/>
              <a:t>Tracking Menu (</a:t>
            </a:r>
            <a:r>
              <a:rPr lang="fr-FR" altLang="en-US" sz="2400" smtClean="0"/>
              <a:t>Fitzmaurice et al., UIST 2003)</a:t>
            </a:r>
            <a:br>
              <a:rPr lang="fr-FR" altLang="en-US" sz="2400" smtClean="0"/>
            </a:br>
            <a:r>
              <a:rPr lang="fr-FR" altLang="en-US" sz="1400" smtClean="0">
                <a:hlinkClick r:id="rId3"/>
              </a:rPr>
              <a:t>http://www.acm.org/uist/archive/videos/2003/p71-fitzmaurice.mov</a:t>
            </a:r>
            <a:r>
              <a:rPr lang="fr-FR" altLang="en-US" sz="1400" smtClean="0"/>
              <a:t> </a:t>
            </a:r>
            <a:br>
              <a:rPr lang="fr-FR" altLang="en-US" sz="1400" smtClean="0"/>
            </a:br>
            <a:r>
              <a:rPr lang="fr-FR" altLang="en-US" sz="1400" smtClean="0">
                <a:hlinkClick r:id="rId4"/>
              </a:rPr>
              <a:t>http://www.autodeskresearch.com/publications/trackingmenus</a:t>
            </a:r>
            <a:r>
              <a:rPr lang="fr-FR" altLang="en-US" sz="1400" smtClean="0"/>
              <a:t> </a:t>
            </a:r>
            <a:br>
              <a:rPr lang="fr-FR" altLang="en-US" sz="1400" smtClean="0"/>
            </a:br>
            <a:r>
              <a:rPr lang="fr-FR" altLang="en-US" sz="1400" smtClean="0">
                <a:hlinkClick r:id="rId5"/>
              </a:rPr>
              <a:t>https://www.youtube.com/watch?v=G1jC6jQhcJI</a:t>
            </a:r>
            <a:r>
              <a:rPr lang="fr-FR" altLang="en-US" sz="1400" smtClean="0"/>
              <a:t> </a:t>
            </a:r>
            <a:endParaRPr lang="en-US" altLang="en-US" sz="1400" smtClean="0"/>
          </a:p>
        </p:txBody>
      </p:sp>
      <p:pic>
        <p:nvPicPr>
          <p:cNvPr id="16998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128838"/>
            <a:ext cx="5040312"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4414838"/>
            <a:ext cx="52800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2178050"/>
            <a:ext cx="2287587"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èche droite 3"/>
          <p:cNvSpPr/>
          <p:nvPr/>
        </p:nvSpPr>
        <p:spPr>
          <a:xfrm rot="10800000">
            <a:off x="8610600" y="-26988"/>
            <a:ext cx="533400" cy="45720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9992" name="ZoneTexte 4"/>
          <p:cNvSpPr txBox="1">
            <a:spLocks noChangeArrowheads="1"/>
          </p:cNvSpPr>
          <p:nvPr/>
        </p:nvSpPr>
        <p:spPr bwMode="auto">
          <a:xfrm>
            <a:off x="8108950" y="32226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41396805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re 1"/>
          <p:cNvSpPr>
            <a:spLocks noGrp="1"/>
          </p:cNvSpPr>
          <p:nvPr>
            <p:ph type="title"/>
          </p:nvPr>
        </p:nvSpPr>
        <p:spPr>
          <a:xfrm>
            <a:off x="0" y="0"/>
            <a:ext cx="9144000" cy="1989138"/>
          </a:xfrm>
        </p:spPr>
        <p:txBody>
          <a:bodyPr/>
          <a:lstStyle/>
          <a:p>
            <a:r>
              <a:rPr lang="en-US" altLang="en-US" sz="4000" smtClean="0"/>
              <a:t>HoverWidgets</a:t>
            </a:r>
            <a:r>
              <a:rPr lang="it-IT" altLang="en-US" sz="4000" smtClean="0"/>
              <a:t> (Grossman et al., CHI 2006)</a:t>
            </a:r>
            <a:r>
              <a:rPr lang="en-US" altLang="en-US" sz="4000" smtClean="0"/>
              <a:t/>
            </a:r>
            <a:br>
              <a:rPr lang="en-US" altLang="en-US" sz="4000" smtClean="0"/>
            </a:br>
            <a:r>
              <a:rPr lang="en-US" altLang="en-US" sz="2000" smtClean="0">
                <a:hlinkClick r:id="rId2"/>
              </a:rPr>
              <a:t>http://www.dgp.utoronto.ca/~ravin/videos/chi2006_hoverwidgets.mov</a:t>
            </a:r>
            <a:r>
              <a:rPr lang="en-US" altLang="en-US" sz="2000" smtClean="0"/>
              <a:t> </a:t>
            </a:r>
            <a:br>
              <a:rPr lang="en-US" altLang="en-US" sz="2000" smtClean="0"/>
            </a:br>
            <a:r>
              <a:rPr lang="en-US" altLang="en-US" sz="2000" smtClean="0">
                <a:hlinkClick r:id="rId3"/>
              </a:rPr>
              <a:t>https://www.youtube.com/watch?v=WPbiPn1b1zQ</a:t>
            </a:r>
            <a:r>
              <a:rPr lang="en-US" altLang="en-US" sz="2000" smtClean="0"/>
              <a:t> </a:t>
            </a:r>
            <a:br>
              <a:rPr lang="en-US" altLang="en-US" sz="2000" smtClean="0"/>
            </a:br>
            <a:r>
              <a:rPr lang="en-US" altLang="en-US" sz="2000" smtClean="0">
                <a:hlinkClick r:id="rId4"/>
              </a:rPr>
              <a:t>https://www.youtube.com/watch?v=KRXfaZ8nqZM</a:t>
            </a:r>
            <a:r>
              <a:rPr lang="en-US" altLang="en-US" sz="2000" smtClean="0"/>
              <a:t/>
            </a:r>
            <a:br>
              <a:rPr lang="en-US" altLang="en-US" sz="2000" smtClean="0"/>
            </a:br>
            <a:r>
              <a:rPr lang="it-IT" altLang="en-US" sz="2000" smtClean="0">
                <a:hlinkClick r:id="rId5"/>
              </a:rPr>
              <a:t>http://www.dgp.toronto.edu/~tovi/videos/hoverwidgets.mov</a:t>
            </a:r>
            <a:r>
              <a:rPr lang="it-IT" altLang="en-US" sz="2000" smtClean="0"/>
              <a:t> </a:t>
            </a:r>
            <a:r>
              <a:rPr lang="en-US" altLang="en-US" sz="2000" smtClean="0"/>
              <a:t/>
            </a:r>
            <a:br>
              <a:rPr lang="en-US" altLang="en-US" sz="2000" smtClean="0"/>
            </a:br>
            <a:endParaRPr lang="en-US" altLang="en-US" sz="2000" smtClean="0"/>
          </a:p>
        </p:txBody>
      </p:sp>
      <p:pic>
        <p:nvPicPr>
          <p:cNvPr id="171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832100"/>
            <a:ext cx="4321175"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1876425"/>
            <a:ext cx="4640263"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800" y="3408363"/>
            <a:ext cx="3617913"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èche droite 3"/>
          <p:cNvSpPr/>
          <p:nvPr/>
        </p:nvSpPr>
        <p:spPr>
          <a:xfrm rot="10800000">
            <a:off x="8610600" y="836613"/>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1015" name="ZoneTexte 4"/>
          <p:cNvSpPr txBox="1">
            <a:spLocks noChangeArrowheads="1"/>
          </p:cNvSpPr>
          <p:nvPr/>
        </p:nvSpPr>
        <p:spPr bwMode="auto">
          <a:xfrm>
            <a:off x="8108950" y="118745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24800643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re 1"/>
          <p:cNvSpPr>
            <a:spLocks noGrp="1"/>
          </p:cNvSpPr>
          <p:nvPr>
            <p:ph type="title"/>
          </p:nvPr>
        </p:nvSpPr>
        <p:spPr>
          <a:xfrm>
            <a:off x="457200" y="-1"/>
            <a:ext cx="8229600" cy="1333209"/>
          </a:xfrm>
        </p:spPr>
        <p:txBody>
          <a:bodyPr/>
          <a:lstStyle/>
          <a:p>
            <a:r>
              <a:rPr lang="en-US" altLang="en-US" sz="3200" dirty="0" err="1" smtClean="0"/>
              <a:t>PieCursor</a:t>
            </a:r>
            <a:r>
              <a:rPr lang="en-US" altLang="en-US" sz="3200" dirty="0" smtClean="0"/>
              <a:t> </a:t>
            </a:r>
            <a:r>
              <a:rPr lang="en-US" altLang="en-US" sz="3200" dirty="0" smtClean="0"/>
              <a:t>[Fitzmaurice </a:t>
            </a:r>
            <a:r>
              <a:rPr lang="en-US" altLang="en-US" sz="3200" dirty="0" smtClean="0"/>
              <a:t>et al., CHI 2008]</a:t>
            </a:r>
            <a:br>
              <a:rPr lang="en-US" altLang="en-US" sz="3200" dirty="0" smtClean="0"/>
            </a:br>
            <a:r>
              <a:rPr lang="en-US" altLang="en-US" sz="3200" dirty="0" err="1" smtClean="0"/>
              <a:t>Comme</a:t>
            </a:r>
            <a:r>
              <a:rPr lang="en-US" altLang="en-US" sz="3200" dirty="0" smtClean="0"/>
              <a:t> un Tracking Menu </a:t>
            </a:r>
            <a:r>
              <a:rPr lang="en-US" altLang="en-US" sz="3200" dirty="0" err="1" smtClean="0"/>
              <a:t>très</a:t>
            </a:r>
            <a:r>
              <a:rPr lang="en-US" altLang="en-US" sz="3200" dirty="0" smtClean="0"/>
              <a:t> petit</a:t>
            </a:r>
            <a:br>
              <a:rPr lang="en-US" altLang="en-US" sz="3200" dirty="0" smtClean="0"/>
            </a:br>
            <a:r>
              <a:rPr lang="en-US" altLang="en-US" sz="2000" dirty="0" smtClean="0">
                <a:hlinkClick r:id="rId2"/>
              </a:rPr>
              <a:t>http://www.autodeskresearch.com/publications/piecursor</a:t>
            </a:r>
            <a:r>
              <a:rPr lang="en-US" altLang="en-US" sz="2000" dirty="0" smtClean="0"/>
              <a:t> </a:t>
            </a:r>
          </a:p>
        </p:txBody>
      </p:sp>
      <p:pic>
        <p:nvPicPr>
          <p:cNvPr id="172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 y="1505626"/>
            <a:ext cx="4732385" cy="523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èche droite 3"/>
          <p:cNvSpPr/>
          <p:nvPr/>
        </p:nvSpPr>
        <p:spPr>
          <a:xfrm rot="10800000">
            <a:off x="8539163" y="188913"/>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2037" name="ZoneTexte 4"/>
          <p:cNvSpPr txBox="1">
            <a:spLocks noChangeArrowheads="1"/>
          </p:cNvSpPr>
          <p:nvPr/>
        </p:nvSpPr>
        <p:spPr bwMode="auto">
          <a:xfrm>
            <a:off x="8037513" y="53816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2931241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1"/>
          <p:cNvSpPr>
            <a:spLocks noGrp="1"/>
          </p:cNvSpPr>
          <p:nvPr>
            <p:ph type="title"/>
          </p:nvPr>
        </p:nvSpPr>
        <p:spPr>
          <a:xfrm>
            <a:off x="0" y="44450"/>
            <a:ext cx="9144000" cy="1223963"/>
          </a:xfrm>
        </p:spPr>
        <p:txBody>
          <a:bodyPr/>
          <a:lstStyle/>
          <a:p>
            <a:r>
              <a:rPr lang="en-US" altLang="en-US" sz="3200" smtClean="0"/>
              <a:t>perceptivepixel.com</a:t>
            </a:r>
            <a:br>
              <a:rPr lang="en-US" altLang="en-US" sz="3200" smtClean="0"/>
            </a:br>
            <a:r>
              <a:rPr lang="en-US" altLang="en-US" sz="3200" smtClean="0"/>
              <a:t>(Jeff Han; acheté par Microsoft en 2012)</a:t>
            </a:r>
          </a:p>
        </p:txBody>
      </p:sp>
      <p:sp>
        <p:nvSpPr>
          <p:cNvPr id="93187" name="Espace réservé du contenu 2"/>
          <p:cNvSpPr>
            <a:spLocks noGrp="1"/>
          </p:cNvSpPr>
          <p:nvPr>
            <p:ph idx="1"/>
          </p:nvPr>
        </p:nvSpPr>
        <p:spPr>
          <a:xfrm>
            <a:off x="179388" y="1341438"/>
            <a:ext cx="8856662" cy="2116137"/>
          </a:xfrm>
        </p:spPr>
        <p:txBody>
          <a:bodyPr/>
          <a:lstStyle/>
          <a:p>
            <a:r>
              <a:rPr lang="en-US" altLang="en-US" smtClean="0"/>
              <a:t>27 pouces, 2560×1440, détecte la pression et le survol des doigts, fonctionne avec stylet et plusieurs doigts, 14 000$ en 2011</a:t>
            </a:r>
          </a:p>
        </p:txBody>
      </p:sp>
      <p:pic>
        <p:nvPicPr>
          <p:cNvPr id="931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3357563"/>
            <a:ext cx="432117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429000"/>
            <a:ext cx="4325937"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8015"/>
          </a:xfrm>
        </p:spPr>
        <p:txBody>
          <a:bodyPr/>
          <a:lstStyle/>
          <a:p>
            <a:r>
              <a:rPr lang="en-CA" dirty="0" err="1" smtClean="0"/>
              <a:t>Une</a:t>
            </a:r>
            <a:r>
              <a:rPr lang="en-CA" dirty="0" smtClean="0"/>
              <a:t> </a:t>
            </a:r>
            <a:r>
              <a:rPr lang="en-CA" dirty="0" err="1" smtClean="0"/>
              <a:t>comparaison</a:t>
            </a:r>
            <a:r>
              <a:rPr lang="en-CA" dirty="0" smtClean="0"/>
              <a:t> </a:t>
            </a:r>
            <a:r>
              <a:rPr lang="en-CA" dirty="0" err="1" smtClean="0"/>
              <a:t>grammaticale</a:t>
            </a:r>
            <a:endParaRPr lang="en-CA" dirty="0"/>
          </a:p>
        </p:txBody>
      </p:sp>
      <p:sp>
        <p:nvSpPr>
          <p:cNvPr id="3" name="Content Placeholder 2"/>
          <p:cNvSpPr>
            <a:spLocks noGrp="1"/>
          </p:cNvSpPr>
          <p:nvPr>
            <p:ph idx="1"/>
          </p:nvPr>
        </p:nvSpPr>
        <p:spPr>
          <a:xfrm>
            <a:off x="294774" y="698015"/>
            <a:ext cx="8392026" cy="2045186"/>
          </a:xfrm>
        </p:spPr>
        <p:txBody>
          <a:bodyPr/>
          <a:lstStyle/>
          <a:p>
            <a:pPr marL="0" indent="0">
              <a:buNone/>
            </a:pPr>
            <a:r>
              <a:rPr lang="en-CA" sz="2400" dirty="0" smtClean="0"/>
              <a:t>Menu radial :</a:t>
            </a:r>
          </a:p>
          <a:p>
            <a:endParaRPr lang="en-CA" sz="2400" dirty="0" smtClean="0"/>
          </a:p>
          <a:p>
            <a:endParaRPr lang="en-CA" sz="2400" dirty="0"/>
          </a:p>
          <a:p>
            <a:pPr marL="0" indent="0">
              <a:buNone/>
            </a:pPr>
            <a:r>
              <a:rPr lang="en-CA" sz="2400" dirty="0" smtClean="0"/>
              <a:t>Control Menu :</a:t>
            </a:r>
          </a:p>
          <a:p>
            <a:endParaRPr lang="en-CA" sz="2400" dirty="0" smtClean="0"/>
          </a:p>
          <a:p>
            <a:endParaRPr lang="en-CA" sz="2400" dirty="0"/>
          </a:p>
          <a:p>
            <a:pPr marL="0" indent="0">
              <a:buNone/>
            </a:pPr>
            <a:r>
              <a:rPr lang="en-CA" sz="2400" dirty="0" err="1" smtClean="0"/>
              <a:t>FlowMenu</a:t>
            </a:r>
            <a:r>
              <a:rPr lang="en-CA" sz="2400" dirty="0" smtClean="0"/>
              <a:t> :</a:t>
            </a:r>
          </a:p>
          <a:p>
            <a:pPr marL="0" indent="0">
              <a:buNone/>
            </a:pPr>
            <a:endParaRPr lang="en-CA" sz="2400" dirty="0"/>
          </a:p>
          <a:p>
            <a:pPr marL="0" indent="0">
              <a:buNone/>
            </a:pPr>
            <a:endParaRPr lang="en-CA" sz="2400" dirty="0" smtClean="0"/>
          </a:p>
          <a:p>
            <a:pPr marL="0" indent="0">
              <a:buNone/>
            </a:pPr>
            <a:r>
              <a:rPr lang="en-CA" sz="2400" dirty="0" err="1" smtClean="0"/>
              <a:t>PieCursor</a:t>
            </a:r>
            <a:r>
              <a:rPr lang="en-CA" sz="2400" dirty="0" smtClean="0"/>
              <a:t> :</a:t>
            </a:r>
            <a:endParaRPr lang="en-CA" sz="2400" dirty="0"/>
          </a:p>
        </p:txBody>
      </p:sp>
      <p:graphicFrame>
        <p:nvGraphicFramePr>
          <p:cNvPr id="4" name="Table 3"/>
          <p:cNvGraphicFramePr>
            <a:graphicFrameLocks noGrp="1"/>
          </p:cNvGraphicFramePr>
          <p:nvPr>
            <p:extLst/>
          </p:nvPr>
        </p:nvGraphicFramePr>
        <p:xfrm>
          <a:off x="738091" y="1143062"/>
          <a:ext cx="5533192" cy="822960"/>
        </p:xfrm>
        <a:graphic>
          <a:graphicData uri="http://schemas.openxmlformats.org/drawingml/2006/table">
            <a:tbl>
              <a:tblPr firstRow="1" bandRow="1">
                <a:tableStyleId>{5C22544A-7EE6-4342-B048-85BDC9FD1C3A}</a:tableStyleId>
              </a:tblPr>
              <a:tblGrid>
                <a:gridCol w="1383298">
                  <a:extLst>
                    <a:ext uri="{9D8B030D-6E8A-4147-A177-3AD203B41FA5}">
                      <a16:colId xmlns:a16="http://schemas.microsoft.com/office/drawing/2014/main" val="1441998633"/>
                    </a:ext>
                  </a:extLst>
                </a:gridCol>
                <a:gridCol w="1383298">
                  <a:extLst>
                    <a:ext uri="{9D8B030D-6E8A-4147-A177-3AD203B41FA5}">
                      <a16:colId xmlns:a16="http://schemas.microsoft.com/office/drawing/2014/main" val="1705892064"/>
                    </a:ext>
                  </a:extLst>
                </a:gridCol>
                <a:gridCol w="1383298">
                  <a:extLst>
                    <a:ext uri="{9D8B030D-6E8A-4147-A177-3AD203B41FA5}">
                      <a16:colId xmlns:a16="http://schemas.microsoft.com/office/drawing/2014/main" val="1452290588"/>
                    </a:ext>
                  </a:extLst>
                </a:gridCol>
                <a:gridCol w="1383298">
                  <a:extLst>
                    <a:ext uri="{9D8B030D-6E8A-4147-A177-3AD203B41FA5}">
                      <a16:colId xmlns:a16="http://schemas.microsoft.com/office/drawing/2014/main" val="1252481746"/>
                    </a:ext>
                  </a:extLst>
                </a:gridCol>
              </a:tblGrid>
              <a:tr h="428087">
                <a:tc>
                  <a:txBody>
                    <a:bodyPr/>
                    <a:lstStyle/>
                    <a:p>
                      <a:pPr algn="ctr"/>
                      <a:r>
                        <a:rPr lang="en-CA" sz="1400" b="0" dirty="0" smtClean="0">
                          <a:solidFill>
                            <a:schemeClr val="tx1"/>
                          </a:solidFill>
                        </a:rPr>
                        <a:t>Pointer</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Appuyer</a:t>
                      </a:r>
                      <a:r>
                        <a:rPr lang="en-CA" sz="1400" b="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Glissement</a:t>
                      </a:r>
                      <a:r>
                        <a:rPr lang="en-CA" sz="1400" b="0" dirty="0" smtClean="0">
                          <a:solidFill>
                            <a:schemeClr val="tx1"/>
                          </a:solidFill>
                        </a:rPr>
                        <a:t> </a:t>
                      </a:r>
                      <a:r>
                        <a:rPr lang="en-CA" sz="1400" b="0" dirty="0" err="1" smtClean="0">
                          <a:solidFill>
                            <a:schemeClr val="tx1"/>
                          </a:solidFill>
                        </a:rPr>
                        <a:t>directionnel</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Relâcher</a:t>
                      </a:r>
                      <a:r>
                        <a:rPr lang="en-CA" sz="1400" b="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225338"/>
                  </a:ext>
                </a:extLst>
              </a:tr>
              <a:tr h="251816">
                <a:tc>
                  <a:txBody>
                    <a:bodyPr/>
                    <a:lstStyle/>
                    <a:p>
                      <a:pPr algn="ctr"/>
                      <a:r>
                        <a:rPr lang="en-CA" sz="1400" b="0" dirty="0" smtClean="0">
                          <a:solidFill>
                            <a:schemeClr val="tx1"/>
                          </a:solidFill>
                        </a:rPr>
                        <a:t>Objet</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Commande</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1323867"/>
                  </a:ext>
                </a:extLst>
              </a:tr>
            </a:tbl>
          </a:graphicData>
        </a:graphic>
      </p:graphicFrame>
      <p:graphicFrame>
        <p:nvGraphicFramePr>
          <p:cNvPr id="5" name="Table 4"/>
          <p:cNvGraphicFramePr>
            <a:graphicFrameLocks noGrp="1"/>
          </p:cNvGraphicFramePr>
          <p:nvPr>
            <p:extLst/>
          </p:nvPr>
        </p:nvGraphicFramePr>
        <p:xfrm>
          <a:off x="738091" y="2462311"/>
          <a:ext cx="8323848" cy="822960"/>
        </p:xfrm>
        <a:graphic>
          <a:graphicData uri="http://schemas.openxmlformats.org/drawingml/2006/table">
            <a:tbl>
              <a:tblPr firstRow="1" bandRow="1">
                <a:tableStyleId>{5C22544A-7EE6-4342-B048-85BDC9FD1C3A}</a:tableStyleId>
              </a:tblPr>
              <a:tblGrid>
                <a:gridCol w="1387308">
                  <a:extLst>
                    <a:ext uri="{9D8B030D-6E8A-4147-A177-3AD203B41FA5}">
                      <a16:colId xmlns:a16="http://schemas.microsoft.com/office/drawing/2014/main" val="1441998633"/>
                    </a:ext>
                  </a:extLst>
                </a:gridCol>
                <a:gridCol w="1387308">
                  <a:extLst>
                    <a:ext uri="{9D8B030D-6E8A-4147-A177-3AD203B41FA5}">
                      <a16:colId xmlns:a16="http://schemas.microsoft.com/office/drawing/2014/main" val="1705892064"/>
                    </a:ext>
                  </a:extLst>
                </a:gridCol>
                <a:gridCol w="1387308">
                  <a:extLst>
                    <a:ext uri="{9D8B030D-6E8A-4147-A177-3AD203B41FA5}">
                      <a16:colId xmlns:a16="http://schemas.microsoft.com/office/drawing/2014/main" val="1452290588"/>
                    </a:ext>
                  </a:extLst>
                </a:gridCol>
                <a:gridCol w="1387308">
                  <a:extLst>
                    <a:ext uri="{9D8B030D-6E8A-4147-A177-3AD203B41FA5}">
                      <a16:colId xmlns:a16="http://schemas.microsoft.com/office/drawing/2014/main" val="1252481746"/>
                    </a:ext>
                  </a:extLst>
                </a:gridCol>
                <a:gridCol w="1387308">
                  <a:extLst>
                    <a:ext uri="{9D8B030D-6E8A-4147-A177-3AD203B41FA5}">
                      <a16:colId xmlns:a16="http://schemas.microsoft.com/office/drawing/2014/main" val="3157549160"/>
                    </a:ext>
                  </a:extLst>
                </a:gridCol>
                <a:gridCol w="1387308">
                  <a:extLst>
                    <a:ext uri="{9D8B030D-6E8A-4147-A177-3AD203B41FA5}">
                      <a16:colId xmlns:a16="http://schemas.microsoft.com/office/drawing/2014/main" val="2237987066"/>
                    </a:ext>
                  </a:extLst>
                </a:gridCol>
              </a:tblGrid>
              <a:tr h="363073">
                <a:tc>
                  <a:txBody>
                    <a:bodyPr/>
                    <a:lstStyle/>
                    <a:p>
                      <a:pPr algn="ctr"/>
                      <a:r>
                        <a:rPr lang="en-CA" sz="1400" b="0" dirty="0" smtClean="0">
                          <a:solidFill>
                            <a:schemeClr val="tx1"/>
                          </a:solidFill>
                        </a:rPr>
                        <a:t>Pointer</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Appuyer</a:t>
                      </a:r>
                      <a:r>
                        <a:rPr lang="en-CA" sz="1400" b="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Glissement</a:t>
                      </a:r>
                      <a:r>
                        <a:rPr lang="en-CA" sz="1400" b="0" dirty="0" smtClean="0">
                          <a:solidFill>
                            <a:schemeClr val="tx1"/>
                          </a:solidFill>
                        </a:rPr>
                        <a:t> </a:t>
                      </a:r>
                      <a:r>
                        <a:rPr lang="en-CA" sz="1400" b="0" dirty="0" err="1" smtClean="0">
                          <a:solidFill>
                            <a:schemeClr val="tx1"/>
                          </a:solidFill>
                        </a:rPr>
                        <a:t>directionnel</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Dépasser</a:t>
                      </a:r>
                      <a:r>
                        <a:rPr lang="en-CA" sz="1400" b="0" baseline="0" dirty="0" smtClean="0">
                          <a:solidFill>
                            <a:schemeClr val="tx1"/>
                          </a:solidFill>
                        </a:rPr>
                        <a:t> un </a:t>
                      </a:r>
                      <a:r>
                        <a:rPr lang="en-CA" sz="1400" b="0" baseline="0" dirty="0" err="1" smtClean="0">
                          <a:solidFill>
                            <a:schemeClr val="tx1"/>
                          </a:solidFill>
                        </a:rPr>
                        <a:t>seuil</a:t>
                      </a:r>
                      <a:r>
                        <a:rPr lang="en-CA" sz="1400" b="0" baseline="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Glisser</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Relâcher</a:t>
                      </a:r>
                      <a:r>
                        <a:rPr lang="en-CA" sz="1400" b="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225338"/>
                  </a:ext>
                </a:extLst>
              </a:tr>
              <a:tr h="259846">
                <a:tc>
                  <a:txBody>
                    <a:bodyPr/>
                    <a:lstStyle/>
                    <a:p>
                      <a:pPr algn="ctr"/>
                      <a:r>
                        <a:rPr lang="en-CA" sz="1400" b="0" dirty="0" smtClean="0">
                          <a:solidFill>
                            <a:schemeClr val="tx1"/>
                          </a:solidFill>
                        </a:rPr>
                        <a:t>Objet</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Commande</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smtClean="0">
                          <a:solidFill>
                            <a:schemeClr val="tx1"/>
                          </a:solidFill>
                        </a:rPr>
                        <a:t>Argument</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1323867"/>
                  </a:ext>
                </a:extLst>
              </a:tr>
            </a:tbl>
          </a:graphicData>
        </a:graphic>
      </p:graphicFrame>
      <p:graphicFrame>
        <p:nvGraphicFramePr>
          <p:cNvPr id="6" name="Table 5"/>
          <p:cNvGraphicFramePr>
            <a:graphicFrameLocks noGrp="1"/>
          </p:cNvGraphicFramePr>
          <p:nvPr>
            <p:extLst/>
          </p:nvPr>
        </p:nvGraphicFramePr>
        <p:xfrm>
          <a:off x="738091" y="5100808"/>
          <a:ext cx="5328652" cy="831481"/>
        </p:xfrm>
        <a:graphic>
          <a:graphicData uri="http://schemas.openxmlformats.org/drawingml/2006/table">
            <a:tbl>
              <a:tblPr firstRow="1" bandRow="1">
                <a:tableStyleId>{5C22544A-7EE6-4342-B048-85BDC9FD1C3A}</a:tableStyleId>
              </a:tblPr>
              <a:tblGrid>
                <a:gridCol w="1332163">
                  <a:extLst>
                    <a:ext uri="{9D8B030D-6E8A-4147-A177-3AD203B41FA5}">
                      <a16:colId xmlns:a16="http://schemas.microsoft.com/office/drawing/2014/main" val="1441998633"/>
                    </a:ext>
                  </a:extLst>
                </a:gridCol>
                <a:gridCol w="1332163">
                  <a:extLst>
                    <a:ext uri="{9D8B030D-6E8A-4147-A177-3AD203B41FA5}">
                      <a16:colId xmlns:a16="http://schemas.microsoft.com/office/drawing/2014/main" val="1705892064"/>
                    </a:ext>
                  </a:extLst>
                </a:gridCol>
                <a:gridCol w="1332163">
                  <a:extLst>
                    <a:ext uri="{9D8B030D-6E8A-4147-A177-3AD203B41FA5}">
                      <a16:colId xmlns:a16="http://schemas.microsoft.com/office/drawing/2014/main" val="1452290588"/>
                    </a:ext>
                  </a:extLst>
                </a:gridCol>
                <a:gridCol w="1332163">
                  <a:extLst>
                    <a:ext uri="{9D8B030D-6E8A-4147-A177-3AD203B41FA5}">
                      <a16:colId xmlns:a16="http://schemas.microsoft.com/office/drawing/2014/main" val="1252481746"/>
                    </a:ext>
                  </a:extLst>
                </a:gridCol>
              </a:tblGrid>
              <a:tr h="437791">
                <a:tc>
                  <a:txBody>
                    <a:bodyPr/>
                    <a:lstStyle/>
                    <a:p>
                      <a:pPr algn="ctr"/>
                      <a:r>
                        <a:rPr lang="en-CA" sz="1400" b="0" dirty="0" err="1" smtClean="0">
                          <a:solidFill>
                            <a:schemeClr val="tx1"/>
                          </a:solidFill>
                        </a:rPr>
                        <a:t>Mouvement</a:t>
                      </a:r>
                      <a:r>
                        <a:rPr lang="en-CA" sz="1400" b="0" dirty="0" smtClean="0">
                          <a:solidFill>
                            <a:schemeClr val="tx1"/>
                          </a:solidFill>
                        </a:rPr>
                        <a:t> </a:t>
                      </a:r>
                      <a:r>
                        <a:rPr lang="en-CA" sz="1400" b="0" dirty="0" err="1" smtClean="0">
                          <a:solidFill>
                            <a:schemeClr val="tx1"/>
                          </a:solidFill>
                        </a:rPr>
                        <a:t>directionnel</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Appuyer</a:t>
                      </a:r>
                      <a:r>
                        <a:rPr lang="en-CA" sz="1400" b="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Glisser</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Relâcher</a:t>
                      </a:r>
                      <a:r>
                        <a:rPr lang="en-CA" sz="1400" b="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225338"/>
                  </a:ext>
                </a:extLst>
              </a:tr>
              <a:tr h="313321">
                <a:tc>
                  <a:txBody>
                    <a:bodyPr/>
                    <a:lstStyle/>
                    <a:p>
                      <a:pPr algn="ctr"/>
                      <a:r>
                        <a:rPr lang="en-CA" sz="1400" b="0" dirty="0" err="1" smtClean="0">
                          <a:solidFill>
                            <a:schemeClr val="tx1"/>
                          </a:solidFill>
                        </a:rPr>
                        <a:t>Commande</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smtClean="0">
                          <a:solidFill>
                            <a:schemeClr val="tx1"/>
                          </a:solidFill>
                        </a:rPr>
                        <a:t>Argument</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1323867"/>
                  </a:ext>
                </a:extLst>
              </a:tr>
            </a:tbl>
          </a:graphicData>
        </a:graphic>
      </p:graphicFrame>
      <p:cxnSp>
        <p:nvCxnSpPr>
          <p:cNvPr id="8" name="Straight Arrow Connector 7"/>
          <p:cNvCxnSpPr/>
          <p:nvPr/>
        </p:nvCxnSpPr>
        <p:spPr>
          <a:xfrm>
            <a:off x="5812656" y="2075655"/>
            <a:ext cx="812131"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24787" y="1891460"/>
            <a:ext cx="1243321" cy="3683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temps</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281151" y="5657671"/>
            <a:ext cx="2780788"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Remarque: avec le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PieCursor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commande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est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sélectionnée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avant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clic</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1" name="Table 10"/>
          <p:cNvGraphicFramePr>
            <a:graphicFrameLocks noGrp="1"/>
          </p:cNvGraphicFramePr>
          <p:nvPr>
            <p:extLst/>
          </p:nvPr>
        </p:nvGraphicFramePr>
        <p:xfrm>
          <a:off x="738091" y="3781560"/>
          <a:ext cx="8323848" cy="822960"/>
        </p:xfrm>
        <a:graphic>
          <a:graphicData uri="http://schemas.openxmlformats.org/drawingml/2006/table">
            <a:tbl>
              <a:tblPr firstRow="1" bandRow="1">
                <a:tableStyleId>{5C22544A-7EE6-4342-B048-85BDC9FD1C3A}</a:tableStyleId>
              </a:tblPr>
              <a:tblGrid>
                <a:gridCol w="1387308">
                  <a:extLst>
                    <a:ext uri="{9D8B030D-6E8A-4147-A177-3AD203B41FA5}">
                      <a16:colId xmlns:a16="http://schemas.microsoft.com/office/drawing/2014/main" val="1441998633"/>
                    </a:ext>
                  </a:extLst>
                </a:gridCol>
                <a:gridCol w="1387308">
                  <a:extLst>
                    <a:ext uri="{9D8B030D-6E8A-4147-A177-3AD203B41FA5}">
                      <a16:colId xmlns:a16="http://schemas.microsoft.com/office/drawing/2014/main" val="1705892064"/>
                    </a:ext>
                  </a:extLst>
                </a:gridCol>
                <a:gridCol w="1387308">
                  <a:extLst>
                    <a:ext uri="{9D8B030D-6E8A-4147-A177-3AD203B41FA5}">
                      <a16:colId xmlns:a16="http://schemas.microsoft.com/office/drawing/2014/main" val="1452290588"/>
                    </a:ext>
                  </a:extLst>
                </a:gridCol>
                <a:gridCol w="1387308">
                  <a:extLst>
                    <a:ext uri="{9D8B030D-6E8A-4147-A177-3AD203B41FA5}">
                      <a16:colId xmlns:a16="http://schemas.microsoft.com/office/drawing/2014/main" val="1252481746"/>
                    </a:ext>
                  </a:extLst>
                </a:gridCol>
                <a:gridCol w="1387308">
                  <a:extLst>
                    <a:ext uri="{9D8B030D-6E8A-4147-A177-3AD203B41FA5}">
                      <a16:colId xmlns:a16="http://schemas.microsoft.com/office/drawing/2014/main" val="3157549160"/>
                    </a:ext>
                  </a:extLst>
                </a:gridCol>
                <a:gridCol w="1387308">
                  <a:extLst>
                    <a:ext uri="{9D8B030D-6E8A-4147-A177-3AD203B41FA5}">
                      <a16:colId xmlns:a16="http://schemas.microsoft.com/office/drawing/2014/main" val="2237987066"/>
                    </a:ext>
                  </a:extLst>
                </a:gridCol>
              </a:tblGrid>
              <a:tr h="363073">
                <a:tc>
                  <a:txBody>
                    <a:bodyPr/>
                    <a:lstStyle/>
                    <a:p>
                      <a:pPr algn="ctr"/>
                      <a:r>
                        <a:rPr lang="en-CA" sz="1400" b="0" dirty="0" smtClean="0">
                          <a:solidFill>
                            <a:schemeClr val="tx1"/>
                          </a:solidFill>
                        </a:rPr>
                        <a:t>Pointer</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Appuyer</a:t>
                      </a:r>
                      <a:r>
                        <a:rPr lang="en-CA" sz="1400" b="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Glissement</a:t>
                      </a:r>
                      <a:r>
                        <a:rPr lang="en-CA" sz="1400" b="0" dirty="0" smtClean="0">
                          <a:solidFill>
                            <a:schemeClr val="tx1"/>
                          </a:solidFill>
                        </a:rPr>
                        <a:t> </a:t>
                      </a:r>
                      <a:r>
                        <a:rPr lang="en-CA" sz="1400" b="0" dirty="0" err="1" smtClean="0">
                          <a:solidFill>
                            <a:schemeClr val="tx1"/>
                          </a:solidFill>
                        </a:rPr>
                        <a:t>geste</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Dépasser</a:t>
                      </a:r>
                      <a:r>
                        <a:rPr lang="en-CA" sz="1400" b="0" baseline="0" dirty="0" smtClean="0">
                          <a:solidFill>
                            <a:schemeClr val="tx1"/>
                          </a:solidFill>
                        </a:rPr>
                        <a:t> un </a:t>
                      </a:r>
                      <a:r>
                        <a:rPr lang="en-CA" sz="1400" b="0" baseline="0" dirty="0" err="1" smtClean="0">
                          <a:solidFill>
                            <a:schemeClr val="tx1"/>
                          </a:solidFill>
                        </a:rPr>
                        <a:t>seuil</a:t>
                      </a:r>
                      <a:r>
                        <a:rPr lang="en-CA" sz="1400" b="0" baseline="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Glisser</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CA" sz="1400" b="0" dirty="0" err="1" smtClean="0">
                          <a:solidFill>
                            <a:schemeClr val="tx1"/>
                          </a:solidFill>
                        </a:rPr>
                        <a:t>Relâcher</a:t>
                      </a:r>
                      <a:r>
                        <a:rPr lang="en-CA" sz="1400" b="0" dirty="0" smtClean="0">
                          <a:solidFill>
                            <a:schemeClr val="tx1"/>
                          </a:solidFill>
                        </a:rPr>
                        <a:t> ↑</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225338"/>
                  </a:ext>
                </a:extLst>
              </a:tr>
              <a:tr h="259846">
                <a:tc>
                  <a:txBody>
                    <a:bodyPr/>
                    <a:lstStyle/>
                    <a:p>
                      <a:pPr algn="ctr"/>
                      <a:r>
                        <a:rPr lang="en-CA" sz="1400" b="0" dirty="0" smtClean="0">
                          <a:solidFill>
                            <a:schemeClr val="tx1"/>
                          </a:solidFill>
                        </a:rPr>
                        <a:t>Objet</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err="1" smtClean="0">
                          <a:solidFill>
                            <a:schemeClr val="tx1"/>
                          </a:solidFill>
                        </a:rPr>
                        <a:t>Commande</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400" b="0" dirty="0" smtClean="0">
                          <a:solidFill>
                            <a:schemeClr val="tx1"/>
                          </a:solidFill>
                        </a:rPr>
                        <a:t>Argument</a:t>
                      </a:r>
                      <a:endParaRPr lang="en-CA"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CA"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1323867"/>
                  </a:ext>
                </a:extLst>
              </a:tr>
            </a:tbl>
          </a:graphicData>
        </a:graphic>
      </p:graphicFrame>
    </p:spTree>
    <p:extLst>
      <p:ext uri="{BB962C8B-B14F-4D97-AF65-F5344CB8AC3E}">
        <p14:creationId xmlns:p14="http://schemas.microsoft.com/office/powerpoint/2010/main" val="2612904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60350"/>
            <a:ext cx="4968875"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132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re 1"/>
          <p:cNvSpPr>
            <a:spLocks noGrp="1"/>
          </p:cNvSpPr>
          <p:nvPr>
            <p:ph type="title" idx="4294967295"/>
          </p:nvPr>
        </p:nvSpPr>
        <p:spPr>
          <a:xfrm>
            <a:off x="0" y="0"/>
            <a:ext cx="9144000" cy="990600"/>
          </a:xfrm>
        </p:spPr>
        <p:txBody>
          <a:bodyPr/>
          <a:lstStyle/>
          <a:p>
            <a:pPr eaLnBrk="1" hangingPunct="1"/>
            <a:r>
              <a:rPr lang="fr-CA" altLang="en-US" smtClean="0"/>
              <a:t>Le Hotbox dans Maya</a:t>
            </a:r>
          </a:p>
        </p:txBody>
      </p:sp>
      <p:pic>
        <p:nvPicPr>
          <p:cNvPr id="174083" name="Picture 2" descr="C:\Users\mjm\Desktop\S_win\ets\courses\lectureMaterial\08.perceptionAndGraphicDesign\images-by-mjm\hotbox_cropp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866775"/>
            <a:ext cx="76962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4"/>
          <p:cNvSpPr txBox="1">
            <a:spLocks noChangeArrowheads="1"/>
          </p:cNvSpPr>
          <p:nvPr/>
        </p:nvSpPr>
        <p:spPr bwMode="auto">
          <a:xfrm>
            <a:off x="2438400" y="64008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800">
                <a:solidFill>
                  <a:srgbClr val="000000"/>
                </a:solidFill>
                <a:latin typeface="Arial" panose="020B0604020202020204" pitchFamily="34" charset="0"/>
                <a:ea typeface="新細明體" pitchFamily="18" charset="-120"/>
                <a:cs typeface="Arial" panose="020B0604020202020204" pitchFamily="34" charset="0"/>
              </a:rPr>
              <a:t>[Kurtenbach et al., 1999]</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re 1"/>
          <p:cNvSpPr>
            <a:spLocks noGrp="1"/>
          </p:cNvSpPr>
          <p:nvPr>
            <p:ph type="title" idx="4294967295"/>
          </p:nvPr>
        </p:nvSpPr>
        <p:spPr>
          <a:xfrm>
            <a:off x="0" y="0"/>
            <a:ext cx="9144000" cy="990600"/>
          </a:xfrm>
        </p:spPr>
        <p:txBody>
          <a:bodyPr/>
          <a:lstStyle/>
          <a:p>
            <a:pPr eaLnBrk="1" hangingPunct="1"/>
            <a:r>
              <a:rPr lang="fr-CA" altLang="en-US" smtClean="0"/>
              <a:t>Le Hotbox dans Maya</a:t>
            </a:r>
          </a:p>
        </p:txBody>
      </p:sp>
      <p:pic>
        <p:nvPicPr>
          <p:cNvPr id="175107" name="Picture 2" descr="C:\Users\mjm\Desktop\S_win\ets\courses\lectureMaterial\08.perceptionAndGraphicDesign\images-by-mjm\hotbox_cropp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866775"/>
            <a:ext cx="76962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p:cNvSpPr txBox="1">
            <a:spLocks noChangeArrowheads="1"/>
          </p:cNvSpPr>
          <p:nvPr/>
        </p:nvSpPr>
        <p:spPr bwMode="auto">
          <a:xfrm>
            <a:off x="2438400" y="64008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800">
                <a:solidFill>
                  <a:srgbClr val="000000"/>
                </a:solidFill>
                <a:latin typeface="Arial" panose="020B0604020202020204" pitchFamily="34" charset="0"/>
                <a:ea typeface="新細明體" pitchFamily="18" charset="-120"/>
                <a:cs typeface="Arial" panose="020B0604020202020204" pitchFamily="34" charset="0"/>
              </a:rPr>
              <a:t>[Kurtenbach et al., 1999]</a:t>
            </a:r>
          </a:p>
        </p:txBody>
      </p:sp>
      <p:pic>
        <p:nvPicPr>
          <p:cNvPr id="175109" name="Picture 10" descr="cursor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048000"/>
            <a:ext cx="365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5" name="Picture 2" descr="C:\Users\mjm\Desktop\S_win\ets\courses\lectureMaterial\08.perceptionAndGraphicDesign\images-by-mjm\hotbox_cropp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866775"/>
            <a:ext cx="76962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8100000">
            <a:off x="1809998" y="5038882"/>
            <a:ext cx="1200586" cy="202424"/>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rot="2700000">
            <a:off x="1809998" y="1045604"/>
            <a:ext cx="1200586" cy="202424"/>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p:cNvSpPr/>
          <p:nvPr/>
        </p:nvSpPr>
        <p:spPr>
          <a:xfrm rot="8100000">
            <a:off x="5880283" y="1045604"/>
            <a:ext cx="1200586" cy="202424"/>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p:cNvSpPr/>
          <p:nvPr/>
        </p:nvSpPr>
        <p:spPr>
          <a:xfrm rot="2700000">
            <a:off x="5880283" y="5038882"/>
            <a:ext cx="1200586" cy="202424"/>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7154" name="Titre 1"/>
          <p:cNvSpPr>
            <a:spLocks noGrp="1"/>
          </p:cNvSpPr>
          <p:nvPr>
            <p:ph type="title" idx="4294967295"/>
          </p:nvPr>
        </p:nvSpPr>
        <p:spPr>
          <a:xfrm>
            <a:off x="0" y="0"/>
            <a:ext cx="9144000" cy="777875"/>
          </a:xfrm>
        </p:spPr>
        <p:txBody>
          <a:bodyPr/>
          <a:lstStyle/>
          <a:p>
            <a:pPr eaLnBrk="1" hangingPunct="1"/>
            <a:r>
              <a:rPr lang="fr-CA" altLang="en-US" dirty="0" smtClean="0"/>
              <a:t>Le </a:t>
            </a:r>
            <a:r>
              <a:rPr lang="fr-CA" altLang="en-US" dirty="0" err="1" smtClean="0"/>
              <a:t>Hotbox</a:t>
            </a:r>
            <a:r>
              <a:rPr lang="fr-CA" altLang="en-US" dirty="0" smtClean="0"/>
              <a:t> dans Maya</a:t>
            </a:r>
          </a:p>
        </p:txBody>
      </p:sp>
      <p:sp>
        <p:nvSpPr>
          <p:cNvPr id="177156" name="Text Box 4"/>
          <p:cNvSpPr txBox="1">
            <a:spLocks noChangeArrowheads="1"/>
          </p:cNvSpPr>
          <p:nvPr/>
        </p:nvSpPr>
        <p:spPr bwMode="auto">
          <a:xfrm>
            <a:off x="2438400" y="64008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[Kurtenbach et al., 1999]</a:t>
            </a:r>
          </a:p>
        </p:txBody>
      </p:sp>
      <p:sp>
        <p:nvSpPr>
          <p:cNvPr id="11" name="Flèche droite 3"/>
          <p:cNvSpPr/>
          <p:nvPr/>
        </p:nvSpPr>
        <p:spPr>
          <a:xfrm rot="10800000">
            <a:off x="8610600" y="-26988"/>
            <a:ext cx="533400" cy="45720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7164" name="ZoneTexte 4"/>
          <p:cNvSpPr txBox="1">
            <a:spLocks noChangeArrowheads="1"/>
          </p:cNvSpPr>
          <p:nvPr/>
        </p:nvSpPr>
        <p:spPr bwMode="auto">
          <a:xfrm>
            <a:off x="8108950" y="32226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
        <p:nvSpPr>
          <p:cNvPr id="14" name="Rectangle 13"/>
          <p:cNvSpPr/>
          <p:nvPr/>
        </p:nvSpPr>
        <p:spPr>
          <a:xfrm>
            <a:off x="3944489" y="2760407"/>
            <a:ext cx="916436" cy="565394"/>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Calibri"/>
                <a:ea typeface="+mn-ea"/>
                <a:cs typeface="+mn-cs"/>
              </a:rPr>
              <a:t>Alias</a:t>
            </a: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77162" name="Picture 10" descr="cursor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119" y="3109901"/>
            <a:ext cx="365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0416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987675" y="269875"/>
            <a:ext cx="5256213" cy="1143000"/>
          </a:xfrm>
        </p:spPr>
        <p:txBody>
          <a:bodyPr/>
          <a:lstStyle/>
          <a:p>
            <a:pPr eaLnBrk="1" hangingPunct="1"/>
            <a:r>
              <a:rPr lang="en-US" altLang="en-US" sz="2800" smtClean="0"/>
              <a:t>Toolglass: entrée bimanuelle</a:t>
            </a:r>
            <a:br>
              <a:rPr lang="en-US" altLang="en-US" sz="2800" smtClean="0"/>
            </a:br>
            <a:r>
              <a:rPr lang="en-US" altLang="en-US" sz="1800" smtClean="0">
                <a:hlinkClick r:id="rId2"/>
              </a:rPr>
              <a:t>https://www.youtube.com/watch?v=fUwYCbhFj1U</a:t>
            </a:r>
            <a:r>
              <a:rPr lang="en-US" altLang="en-US" sz="1800" smtClean="0"/>
              <a:t> </a:t>
            </a:r>
            <a:br>
              <a:rPr lang="en-US" altLang="en-US" sz="1800" smtClean="0"/>
            </a:br>
            <a:r>
              <a:rPr lang="en-US" altLang="en-US" sz="1800" smtClean="0">
                <a:hlinkClick r:id="rId3"/>
              </a:rPr>
              <a:t>http://www.autodeskresearch.com/publications/t3</a:t>
            </a:r>
            <a:r>
              <a:rPr lang="en-US" altLang="en-US" sz="1800" smtClean="0"/>
              <a:t> </a:t>
            </a:r>
          </a:p>
        </p:txBody>
      </p:sp>
      <p:pic>
        <p:nvPicPr>
          <p:cNvPr id="1781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333375"/>
            <a:ext cx="28956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447800"/>
            <a:ext cx="5638800" cy="3625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81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876800"/>
            <a:ext cx="2895600" cy="16827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818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514600"/>
            <a:ext cx="28956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 Box 7"/>
          <p:cNvSpPr txBox="1">
            <a:spLocks noChangeArrowheads="1"/>
          </p:cNvSpPr>
          <p:nvPr/>
        </p:nvSpPr>
        <p:spPr bwMode="auto">
          <a:xfrm>
            <a:off x="3276600" y="5084763"/>
            <a:ext cx="5715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Clic-à-travers (click-through): sélection simultanée d’objet et de commande !</a:t>
            </a:r>
          </a:p>
        </p:txBody>
      </p:sp>
      <p:sp>
        <p:nvSpPr>
          <p:cNvPr id="8" name="Flèche droite 3"/>
          <p:cNvSpPr/>
          <p:nvPr/>
        </p:nvSpPr>
        <p:spPr>
          <a:xfrm rot="10800000">
            <a:off x="8610600" y="-26988"/>
            <a:ext cx="533400" cy="45720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8185" name="ZoneTexte 4"/>
          <p:cNvSpPr txBox="1">
            <a:spLocks noChangeArrowheads="1"/>
          </p:cNvSpPr>
          <p:nvPr/>
        </p:nvSpPr>
        <p:spPr bwMode="auto">
          <a:xfrm>
            <a:off x="8108950" y="32226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À retenir!</a:t>
            </a:r>
          </a:p>
        </p:txBody>
      </p:sp>
    </p:spTree>
    <p:extLst>
      <p:ext uri="{BB962C8B-B14F-4D97-AF65-F5344CB8AC3E}">
        <p14:creationId xmlns:p14="http://schemas.microsoft.com/office/powerpoint/2010/main" val="2985684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re 1"/>
          <p:cNvSpPr>
            <a:spLocks noGrp="1"/>
          </p:cNvSpPr>
          <p:nvPr>
            <p:ph type="title"/>
          </p:nvPr>
        </p:nvSpPr>
        <p:spPr>
          <a:xfrm>
            <a:off x="457200" y="274638"/>
            <a:ext cx="8229600" cy="4306887"/>
          </a:xfrm>
        </p:spPr>
        <p:txBody>
          <a:bodyPr/>
          <a:lstStyle/>
          <a:p>
            <a:r>
              <a:rPr lang="en-US" altLang="en-US" dirty="0" smtClean="0"/>
              <a:t>Comment </a:t>
            </a:r>
            <a:r>
              <a:rPr lang="en-US" altLang="en-US" dirty="0" err="1" smtClean="0"/>
              <a:t>analyser</a:t>
            </a:r>
            <a:r>
              <a:rPr lang="en-US" altLang="en-US" dirty="0" smtClean="0"/>
              <a:t> et comparer </a:t>
            </a:r>
            <a:r>
              <a:rPr lang="en-US" altLang="en-US" dirty="0"/>
              <a:t>l</a:t>
            </a:r>
            <a:r>
              <a:rPr lang="en-US" altLang="en-US" dirty="0" smtClean="0"/>
              <a:t>es </a:t>
            </a:r>
            <a:r>
              <a:rPr lang="en-US" altLang="en-US" dirty="0" err="1" smtClean="0"/>
              <a:t>différents</a:t>
            </a:r>
            <a:r>
              <a:rPr lang="en-US" altLang="en-US" dirty="0" smtClean="0"/>
              <a:t> menus pour lancer des </a:t>
            </a:r>
            <a:r>
              <a:rPr lang="en-US" altLang="en-US" dirty="0" err="1" smtClean="0"/>
              <a:t>commandes</a:t>
            </a:r>
            <a:r>
              <a:rPr lang="en-US" altLang="en-US" dirty="0" smtClean="0"/>
              <a:t> ?</a:t>
            </a:r>
          </a:p>
        </p:txBody>
      </p:sp>
    </p:spTree>
    <p:extLst>
      <p:ext uri="{BB962C8B-B14F-4D97-AF65-F5344CB8AC3E}">
        <p14:creationId xmlns:p14="http://schemas.microsoft.com/office/powerpoint/2010/main" val="12240838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113341" y="157272"/>
          <a:ext cx="8958469" cy="6294645"/>
        </p:xfrm>
        <a:graphic>
          <a:graphicData uri="http://schemas.openxmlformats.org/drawingml/2006/table">
            <a:tbl>
              <a:tblPr firstRow="1" bandRow="1"/>
              <a:tblGrid>
                <a:gridCol w="256607">
                  <a:extLst>
                    <a:ext uri="{9D8B030D-6E8A-4147-A177-3AD203B41FA5}">
                      <a16:colId xmlns:a16="http://schemas.microsoft.com/office/drawing/2014/main" val="20000"/>
                    </a:ext>
                  </a:extLst>
                </a:gridCol>
                <a:gridCol w="732916">
                  <a:extLst>
                    <a:ext uri="{9D8B030D-6E8A-4147-A177-3AD203B41FA5}">
                      <a16:colId xmlns:a16="http://schemas.microsoft.com/office/drawing/2014/main" val="20001"/>
                    </a:ext>
                  </a:extLst>
                </a:gridCol>
                <a:gridCol w="698981">
                  <a:extLst>
                    <a:ext uri="{9D8B030D-6E8A-4147-A177-3AD203B41FA5}">
                      <a16:colId xmlns:a16="http://schemas.microsoft.com/office/drawing/2014/main" val="1468300408"/>
                    </a:ext>
                  </a:extLst>
                </a:gridCol>
                <a:gridCol w="648380">
                  <a:extLst>
                    <a:ext uri="{9D8B030D-6E8A-4147-A177-3AD203B41FA5}">
                      <a16:colId xmlns:a16="http://schemas.microsoft.com/office/drawing/2014/main" val="4120318909"/>
                    </a:ext>
                  </a:extLst>
                </a:gridCol>
                <a:gridCol w="648380">
                  <a:extLst>
                    <a:ext uri="{9D8B030D-6E8A-4147-A177-3AD203B41FA5}">
                      <a16:colId xmlns:a16="http://schemas.microsoft.com/office/drawing/2014/main" val="3659066901"/>
                    </a:ext>
                  </a:extLst>
                </a:gridCol>
                <a:gridCol w="648380">
                  <a:extLst>
                    <a:ext uri="{9D8B030D-6E8A-4147-A177-3AD203B41FA5}">
                      <a16:colId xmlns:a16="http://schemas.microsoft.com/office/drawing/2014/main" val="28802559"/>
                    </a:ext>
                  </a:extLst>
                </a:gridCol>
                <a:gridCol w="648380">
                  <a:extLst>
                    <a:ext uri="{9D8B030D-6E8A-4147-A177-3AD203B41FA5}">
                      <a16:colId xmlns:a16="http://schemas.microsoft.com/office/drawing/2014/main" val="3675796558"/>
                    </a:ext>
                  </a:extLst>
                </a:gridCol>
                <a:gridCol w="602424">
                  <a:extLst>
                    <a:ext uri="{9D8B030D-6E8A-4147-A177-3AD203B41FA5}">
                      <a16:colId xmlns:a16="http://schemas.microsoft.com/office/drawing/2014/main" val="20002"/>
                    </a:ext>
                  </a:extLst>
                </a:gridCol>
                <a:gridCol w="642174">
                  <a:extLst>
                    <a:ext uri="{9D8B030D-6E8A-4147-A177-3AD203B41FA5}">
                      <a16:colId xmlns:a16="http://schemas.microsoft.com/office/drawing/2014/main" val="3246165496"/>
                    </a:ext>
                  </a:extLst>
                </a:gridCol>
                <a:gridCol w="846428">
                  <a:extLst>
                    <a:ext uri="{9D8B030D-6E8A-4147-A177-3AD203B41FA5}">
                      <a16:colId xmlns:a16="http://schemas.microsoft.com/office/drawing/2014/main" val="20005"/>
                    </a:ext>
                  </a:extLst>
                </a:gridCol>
                <a:gridCol w="689206">
                  <a:extLst>
                    <a:ext uri="{9D8B030D-6E8A-4147-A177-3AD203B41FA5}">
                      <a16:colId xmlns:a16="http://schemas.microsoft.com/office/drawing/2014/main" val="20006"/>
                    </a:ext>
                  </a:extLst>
                </a:gridCol>
                <a:gridCol w="567032">
                  <a:extLst>
                    <a:ext uri="{9D8B030D-6E8A-4147-A177-3AD203B41FA5}">
                      <a16:colId xmlns:a16="http://schemas.microsoft.com/office/drawing/2014/main" val="20007"/>
                    </a:ext>
                  </a:extLst>
                </a:gridCol>
                <a:gridCol w="713218">
                  <a:extLst>
                    <a:ext uri="{9D8B030D-6E8A-4147-A177-3AD203B41FA5}">
                      <a16:colId xmlns:a16="http://schemas.microsoft.com/office/drawing/2014/main" val="20008"/>
                    </a:ext>
                  </a:extLst>
                </a:gridCol>
                <a:gridCol w="615963">
                  <a:extLst>
                    <a:ext uri="{9D8B030D-6E8A-4147-A177-3AD203B41FA5}">
                      <a16:colId xmlns:a16="http://schemas.microsoft.com/office/drawing/2014/main" val="20009"/>
                    </a:ext>
                  </a:extLst>
                </a:gridCol>
              </a:tblGrid>
              <a:tr h="0">
                <a:tc rowSpan="3" gridSpan="2">
                  <a:txBody>
                    <a:bodyPr/>
                    <a:lstStyle/>
                    <a:p>
                      <a:pPr algn="ctr" fontAlgn="t"/>
                      <a:r>
                        <a:rPr lang="en-US" sz="1500" b="0" i="0" u="none" strike="noStrike" dirty="0">
                          <a:solidFill>
                            <a:srgbClr val="000000"/>
                          </a:solidFill>
                          <a:effectLst/>
                          <a:latin typeface="Arial"/>
                        </a:rPr>
                        <a:t> </a:t>
                      </a:r>
                    </a:p>
                  </a:txBody>
                  <a:tcPr marL="7803" marR="7803" marT="78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rtl="0" fontAlgn="ctr"/>
                      <a:r>
                        <a:rPr lang="en-US" sz="1400" b="0" i="0" u="none" strike="noStrike" dirty="0" smtClean="0">
                          <a:solidFill>
                            <a:srgbClr val="000000"/>
                          </a:solidFill>
                          <a:effectLst/>
                          <a:latin typeface="+mn-lt"/>
                        </a:rPr>
                        <a:t>1 </a:t>
                      </a:r>
                      <a:r>
                        <a:rPr lang="en-US" sz="1400" b="0" i="0" u="none" strike="noStrike" dirty="0" err="1" smtClean="0">
                          <a:solidFill>
                            <a:srgbClr val="000000"/>
                          </a:solidFill>
                          <a:effectLst/>
                          <a:latin typeface="+mn-lt"/>
                        </a:rPr>
                        <a:t>dispositif</a:t>
                      </a:r>
                      <a:r>
                        <a:rPr lang="en-US" sz="1400" b="0" i="0" u="none" strike="noStrike" dirty="0" smtClean="0">
                          <a:solidFill>
                            <a:srgbClr val="000000"/>
                          </a:solidFill>
                          <a:effectLst/>
                          <a:latin typeface="+mn-lt"/>
                        </a:rPr>
                        <a:t> de</a:t>
                      </a:r>
                      <a:r>
                        <a:rPr lang="en-US" sz="1400" b="0" i="0" u="none" strike="noStrike" baseline="0" dirty="0" smtClean="0">
                          <a:solidFill>
                            <a:srgbClr val="000000"/>
                          </a:solidFill>
                          <a:effectLst/>
                          <a:latin typeface="+mn-lt"/>
                        </a:rPr>
                        <a:t> </a:t>
                      </a:r>
                      <a:r>
                        <a:rPr lang="en-US" sz="1400" b="0" i="0" u="none" strike="noStrike" baseline="0" dirty="0" err="1" smtClean="0">
                          <a:solidFill>
                            <a:srgbClr val="000000"/>
                          </a:solidFill>
                          <a:effectLst/>
                          <a:latin typeface="+mn-lt"/>
                        </a:rPr>
                        <a:t>pointage</a:t>
                      </a:r>
                      <a:r>
                        <a:rPr lang="en-US" sz="1400" b="0" i="0" u="none" strike="noStrike" dirty="0" smtClean="0">
                          <a:solidFill>
                            <a:srgbClr val="000000"/>
                          </a:solidFill>
                          <a:effectLst/>
                          <a:latin typeface="+mn-lt"/>
                        </a:rPr>
                        <a:t> (pas </a:t>
                      </a:r>
                      <a:r>
                        <a:rPr lang="en-US" sz="1400" b="0" i="0" u="none" strike="noStrike" dirty="0" err="1" smtClean="0">
                          <a:solidFill>
                            <a:srgbClr val="000000"/>
                          </a:solidFill>
                          <a:effectLst/>
                          <a:latin typeface="+mn-lt"/>
                        </a:rPr>
                        <a:t>besoin</a:t>
                      </a:r>
                      <a:r>
                        <a:rPr lang="en-US" sz="1400" b="0" i="0" u="none" strike="noStrike" baseline="0" dirty="0" smtClean="0">
                          <a:solidFill>
                            <a:srgbClr val="000000"/>
                          </a:solidFill>
                          <a:effectLst/>
                          <a:latin typeface="+mn-lt"/>
                        </a:rPr>
                        <a:t> de</a:t>
                      </a:r>
                      <a:r>
                        <a:rPr lang="en-US" sz="1400" b="0" i="0" u="none" strike="noStrike" dirty="0" smtClean="0">
                          <a:solidFill>
                            <a:srgbClr val="000000"/>
                          </a:solidFill>
                          <a:effectLst/>
                          <a:latin typeface="+mn-lt"/>
                        </a:rPr>
                        <a:t> </a:t>
                      </a:r>
                      <a:r>
                        <a:rPr lang="en-US" sz="1400" b="0" i="0" u="none" strike="noStrike" dirty="0" err="1" smtClean="0">
                          <a:solidFill>
                            <a:srgbClr val="000000"/>
                          </a:solidFill>
                          <a:effectLst/>
                          <a:latin typeface="+mn-lt"/>
                        </a:rPr>
                        <a:t>détecter</a:t>
                      </a:r>
                      <a:r>
                        <a:rPr lang="en-US" sz="1400" b="0" i="0" u="none" strike="noStrike" dirty="0" smtClean="0">
                          <a:solidFill>
                            <a:srgbClr val="000000"/>
                          </a:solidFill>
                          <a:effectLst/>
                          <a:latin typeface="+mn-lt"/>
                        </a:rPr>
                        <a:t> le</a:t>
                      </a:r>
                      <a:r>
                        <a:rPr lang="en-US" sz="1400" b="0" i="0" u="none" strike="noStrike" baseline="0" dirty="0" smtClean="0">
                          <a:solidFill>
                            <a:srgbClr val="000000"/>
                          </a:solidFill>
                          <a:effectLst/>
                          <a:latin typeface="+mn-lt"/>
                        </a:rPr>
                        <a:t> </a:t>
                      </a:r>
                      <a:r>
                        <a:rPr lang="en-US" sz="1400" b="0" i="0" u="none" strike="noStrike" dirty="0" err="1" smtClean="0">
                          <a:solidFill>
                            <a:srgbClr val="000000"/>
                          </a:solidFill>
                          <a:effectLst/>
                          <a:latin typeface="+mn-lt"/>
                        </a:rPr>
                        <a:t>survol</a:t>
                      </a:r>
                      <a:r>
                        <a:rPr lang="en-US" sz="1400" b="0" i="0" u="none" strike="noStrike" dirty="0" smtClean="0">
                          <a:solidFill>
                            <a:srgbClr val="000000"/>
                          </a:solidFill>
                          <a:effectLst/>
                          <a:latin typeface="+mn-lt"/>
                        </a:rPr>
                        <a:t>)</a:t>
                      </a:r>
                      <a:endParaRPr lang="en-US" sz="14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400" b="0" i="0" u="none" strike="noStrike" dirty="0" smtClean="0">
                          <a:solidFill>
                            <a:srgbClr val="000000"/>
                          </a:solidFill>
                          <a:effectLst/>
                          <a:latin typeface="Calibri"/>
                        </a:rPr>
                        <a:t>1</a:t>
                      </a:r>
                      <a:r>
                        <a:rPr lang="en-US" sz="1400" b="0" i="0" u="none" strike="noStrike" baseline="0" dirty="0" smtClean="0">
                          <a:solidFill>
                            <a:srgbClr val="000000"/>
                          </a:solidFill>
                          <a:effectLst/>
                          <a:latin typeface="Calibri"/>
                        </a:rPr>
                        <a:t> </a:t>
                      </a:r>
                      <a:r>
                        <a:rPr lang="en-US" sz="1400" b="0" i="0" u="none" strike="noStrike" baseline="0" dirty="0" err="1" smtClean="0">
                          <a:solidFill>
                            <a:srgbClr val="000000"/>
                          </a:solidFill>
                          <a:effectLst/>
                          <a:latin typeface="Calibri"/>
                        </a:rPr>
                        <a:t>dispositif</a:t>
                      </a:r>
                      <a:r>
                        <a:rPr lang="en-US" sz="1400" b="0" i="0" u="none" strike="noStrike" baseline="0" dirty="0" smtClean="0">
                          <a:solidFill>
                            <a:srgbClr val="000000"/>
                          </a:solidFill>
                          <a:effectLst/>
                          <a:latin typeface="Calibri"/>
                        </a:rPr>
                        <a:t> de </a:t>
                      </a:r>
                      <a:r>
                        <a:rPr lang="en-US" sz="1400" b="0" i="0" u="none" strike="noStrike" baseline="0" dirty="0" err="1" smtClean="0">
                          <a:solidFill>
                            <a:srgbClr val="000000"/>
                          </a:solidFill>
                          <a:effectLst/>
                          <a:latin typeface="Calibri"/>
                        </a:rPr>
                        <a:t>pointage</a:t>
                      </a:r>
                      <a:r>
                        <a:rPr lang="en-US" sz="1400" b="0" i="0" u="none" strike="noStrike" baseline="0" dirty="0" smtClean="0">
                          <a:solidFill>
                            <a:srgbClr val="000000"/>
                          </a:solidFill>
                          <a:effectLst/>
                          <a:latin typeface="Calibri"/>
                        </a:rPr>
                        <a:t> avec </a:t>
                      </a:r>
                      <a:r>
                        <a:rPr lang="en-US" sz="1400" b="0" i="0" u="none" strike="noStrike" baseline="0" dirty="0" err="1" smtClean="0">
                          <a:solidFill>
                            <a:srgbClr val="000000"/>
                          </a:solidFill>
                          <a:effectLst/>
                          <a:latin typeface="Calibri"/>
                        </a:rPr>
                        <a:t>survol</a:t>
                      </a: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900" b="0" i="0" u="none" strike="noStrike" dirty="0" smtClean="0">
                          <a:solidFill>
                            <a:srgbClr val="000000"/>
                          </a:solidFill>
                          <a:effectLst/>
                          <a:latin typeface="Calibri"/>
                        </a:rPr>
                        <a:t>2 </a:t>
                      </a:r>
                      <a:r>
                        <a:rPr lang="en-US" sz="900" b="0" i="0" u="none" strike="noStrike" dirty="0" err="1" smtClean="0">
                          <a:solidFill>
                            <a:srgbClr val="000000"/>
                          </a:solidFill>
                          <a:effectLst/>
                          <a:latin typeface="Calibri"/>
                        </a:rPr>
                        <a:t>dispos</a:t>
                      </a:r>
                      <a:r>
                        <a:rPr lang="en-US" sz="900" b="0" i="0" u="none" strike="noStrike" baseline="0" dirty="0" smtClean="0">
                          <a:solidFill>
                            <a:srgbClr val="000000"/>
                          </a:solidFill>
                          <a:effectLst/>
                          <a:latin typeface="Calibri"/>
                        </a:rPr>
                        <a:t> de </a:t>
                      </a:r>
                      <a:r>
                        <a:rPr lang="en-US" sz="900" b="0" i="0" u="none" strike="noStrike" baseline="0" dirty="0" err="1" smtClean="0">
                          <a:solidFill>
                            <a:srgbClr val="000000"/>
                          </a:solidFill>
                          <a:effectLst/>
                          <a:latin typeface="Calibri"/>
                        </a:rPr>
                        <a:t>pointage</a:t>
                      </a:r>
                      <a:r>
                        <a:rPr lang="en-US" sz="900" b="0" i="0" u="none" strike="noStrike" baseline="0" dirty="0" smtClean="0">
                          <a:solidFill>
                            <a:srgbClr val="000000"/>
                          </a:solidFill>
                          <a:effectLst/>
                          <a:latin typeface="Calibri"/>
                        </a:rPr>
                        <a:t> avec </a:t>
                      </a:r>
                      <a:r>
                        <a:rPr lang="en-US" sz="900" b="0" i="0" u="none" strike="noStrike" baseline="0" dirty="0" err="1" smtClean="0">
                          <a:solidFill>
                            <a:srgbClr val="000000"/>
                          </a:solidFill>
                          <a:effectLst/>
                          <a:latin typeface="Calibri"/>
                        </a:rPr>
                        <a:t>survol</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845">
                <a:tc gridSpan="2" vMerge="1">
                  <a:txBody>
                    <a:bodyPr/>
                    <a:lstStyle/>
                    <a:p>
                      <a:endParaRPr lang="en-US"/>
                    </a:p>
                  </a:txBody>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CA"/>
                    </a:p>
                  </a:txBody>
                  <a:tcPr/>
                </a:tc>
                <a:tc gridSpan="3">
                  <a:txBody>
                    <a:bodyPr/>
                    <a:lstStyle/>
                    <a:p>
                      <a:pPr algn="ctr" rtl="0" fontAlgn="ctr"/>
                      <a:endParaRPr lang="en-US" sz="11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err="1" smtClean="0">
                          <a:solidFill>
                            <a:srgbClr val="000000"/>
                          </a:solidFill>
                          <a:effectLst/>
                          <a:latin typeface="Calibri"/>
                        </a:rPr>
                        <a:t>Bouton</a:t>
                      </a:r>
                      <a:r>
                        <a:rPr lang="en-US" sz="900" b="0" i="0" u="none" strike="noStrike" dirty="0" smtClean="0">
                          <a:solidFill>
                            <a:srgbClr val="000000"/>
                          </a:solidFill>
                          <a:effectLst/>
                          <a:latin typeface="Calibri"/>
                        </a:rPr>
                        <a:t> pour main non-</a:t>
                      </a:r>
                      <a:r>
                        <a:rPr lang="en-US" sz="900" b="0" i="0" u="none" strike="noStrike" dirty="0" err="1" smtClean="0">
                          <a:solidFill>
                            <a:srgbClr val="000000"/>
                          </a:solidFill>
                          <a:effectLst/>
                          <a:latin typeface="Calibri"/>
                        </a:rPr>
                        <a:t>dominante</a:t>
                      </a: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2304">
                <a:tc gridSpan="2"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baseline="0" dirty="0" smtClean="0">
                          <a:solidFill>
                            <a:srgbClr val="000000"/>
                          </a:solidFill>
                          <a:effectLst/>
                          <a:latin typeface="Calibri"/>
                        </a:rPr>
                        <a:t>Palette </a:t>
                      </a:r>
                      <a:r>
                        <a:rPr lang="en-US" sz="1050" b="0" i="0" u="none" strike="noStrike" baseline="0" dirty="0" err="1" smtClean="0">
                          <a:solidFill>
                            <a:srgbClr val="000000"/>
                          </a:solidFill>
                          <a:effectLst/>
                          <a:latin typeface="Calibri"/>
                        </a:rPr>
                        <a:t>d’outils</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a:t>
                      </a:r>
                      <a:r>
                        <a:rPr lang="en-US" sz="1050" b="0" i="0" u="none" strike="noStrike" dirty="0" err="1" smtClean="0">
                          <a:solidFill>
                            <a:srgbClr val="000000"/>
                          </a:solidFill>
                          <a:effectLst/>
                          <a:latin typeface="Calibri"/>
                        </a:rPr>
                        <a:t>déroulant</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contextual</a:t>
                      </a:r>
                      <a:r>
                        <a:rPr lang="en-US" sz="1050" b="0" i="0" u="none" strike="noStrike" baseline="0" dirty="0" smtClean="0">
                          <a:solidFill>
                            <a:srgbClr val="000000"/>
                          </a:solidFill>
                          <a:effectLst/>
                          <a:latin typeface="Calibri"/>
                        </a:rPr>
                        <a:t> </a:t>
                      </a:r>
                      <a:r>
                        <a:rPr lang="en-US" sz="1050" b="0" i="0" u="none" strike="noStrike" baseline="0" dirty="0" err="1" smtClean="0">
                          <a:solidFill>
                            <a:srgbClr val="000000"/>
                          </a:solidFill>
                          <a:effectLst/>
                          <a:latin typeface="Calibri"/>
                        </a:rPr>
                        <a:t>linéaire</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radial</a:t>
                      </a:r>
                      <a:r>
                        <a:rPr lang="en-US" sz="1050" b="0" i="0" u="none" strike="noStrike" baseline="0" dirty="0" smtClean="0">
                          <a:solidFill>
                            <a:srgbClr val="000000"/>
                          </a:solidFill>
                          <a:effectLst/>
                          <a:latin typeface="Calibri"/>
                        </a:rPr>
                        <a:t> </a:t>
                      </a:r>
                      <a:r>
                        <a:rPr lang="en-US" sz="1050" b="0" i="0" u="none" strike="noStrike" dirty="0" smtClean="0">
                          <a:solidFill>
                            <a:srgbClr val="000000"/>
                          </a:solidFill>
                          <a:effectLst/>
                          <a:latin typeface="Calibri"/>
                        </a:rPr>
                        <a:t>à</a:t>
                      </a:r>
                      <a:endParaRPr lang="en-US" sz="1050" b="0" i="0" u="none" strike="noStrike" baseline="0" dirty="0" smtClean="0">
                        <a:solidFill>
                          <a:srgbClr val="000000"/>
                        </a:solidFill>
                        <a:effectLst/>
                        <a:latin typeface="Calibri"/>
                      </a:endParaRPr>
                    </a:p>
                    <a:p>
                      <a:pPr algn="ctr" rtl="0" fontAlgn="ctr"/>
                      <a:r>
                        <a:rPr lang="en-US" sz="1050" b="0" i="0" u="none" strike="noStrike" baseline="0" dirty="0" smtClean="0">
                          <a:solidFill>
                            <a:srgbClr val="000000"/>
                          </a:solidFill>
                          <a:effectLst/>
                          <a:latin typeface="Calibri"/>
                        </a:rPr>
                        <a:t>un </a:t>
                      </a:r>
                      <a:r>
                        <a:rPr lang="en-US" sz="1050" b="0" i="0" u="none" strike="noStrike" baseline="0" dirty="0" err="1" smtClean="0">
                          <a:solidFill>
                            <a:srgbClr val="000000"/>
                          </a:solidFill>
                          <a:effectLst/>
                          <a:latin typeface="Calibri"/>
                        </a:rPr>
                        <a:t>niveau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Marking 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Control </a:t>
                      </a:r>
                      <a:r>
                        <a:rPr lang="en-US" sz="1050" b="0" i="0" u="none" strike="noStrike" dirty="0" smtClean="0">
                          <a:solidFill>
                            <a:srgbClr val="000000"/>
                          </a:solidFill>
                          <a:effectLst/>
                          <a:latin typeface="Calibri"/>
                        </a:rPr>
                        <a:t>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FlowMenu</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Tracking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Hover </a:t>
                      </a:r>
                      <a:r>
                        <a:rPr lang="en-US" sz="1050" b="0" i="0" u="none" strike="noStrike" dirty="0" smtClean="0">
                          <a:solidFill>
                            <a:srgbClr val="000000"/>
                          </a:solidFill>
                          <a:effectLst/>
                          <a:latin typeface="Calibri"/>
                        </a:rPr>
                        <a:t>Widgets</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PieCursor</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Hotbox</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Toolglass</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8149">
                <a:tc gridSpan="2">
                  <a:txBody>
                    <a:bodyPr/>
                    <a:lstStyle/>
                    <a:p>
                      <a:pPr algn="ctr" rtl="0" fontAlgn="ctr"/>
                      <a:r>
                        <a:rPr lang="en-US" sz="900" b="1" i="0" u="none" strike="noStrike" dirty="0" smtClean="0">
                          <a:solidFill>
                            <a:srgbClr val="000000"/>
                          </a:solidFill>
                          <a:effectLst/>
                          <a:latin typeface="Calibri"/>
                        </a:rPr>
                        <a:t>Le menu</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est</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une</a:t>
                      </a:r>
                      <a:r>
                        <a:rPr lang="en-US" sz="900" b="1" i="0" u="none" strike="noStrike" baseline="0" dirty="0" smtClean="0">
                          <a:solidFill>
                            <a:srgbClr val="000000"/>
                          </a:solidFill>
                          <a:effectLst/>
                          <a:latin typeface="Calibri"/>
                        </a:rPr>
                        <a:t> affordance visible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37219929"/>
                  </a:ext>
                </a:extLst>
              </a:tr>
              <a:tr h="508149">
                <a:tc rowSpan="4">
                  <a:txBody>
                    <a:bodyPr/>
                    <a:lstStyle/>
                    <a:p>
                      <a:pPr algn="ctr" rtl="0" fontAlgn="ctr"/>
                      <a:r>
                        <a:rPr lang="en-US" sz="900" b="1" i="0" u="none" strike="noStrike" dirty="0" smtClean="0">
                          <a:solidFill>
                            <a:srgbClr val="000000"/>
                          </a:solidFill>
                          <a:effectLst/>
                          <a:latin typeface="Calibri"/>
                        </a:rPr>
                        <a:t>Speed</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b="1" dirty="0" smtClean="0"/>
                        <a:t>Menu </a:t>
                      </a:r>
                      <a:r>
                        <a:rPr lang="en-US" sz="900" b="1" dirty="0" err="1" smtClean="0"/>
                        <a:t>toujours</a:t>
                      </a:r>
                      <a:r>
                        <a:rPr lang="en-US" sz="900" b="1" dirty="0" smtClean="0"/>
                        <a:t> accessible</a:t>
                      </a:r>
                      <a:r>
                        <a:rPr lang="en-US" sz="900" b="1" baseline="0" dirty="0" smtClean="0"/>
                        <a:t> </a:t>
                      </a:r>
                      <a:r>
                        <a:rPr lang="en-US" sz="900" b="1" dirty="0" err="1" smtClean="0"/>
                        <a:t>près</a:t>
                      </a:r>
                      <a:r>
                        <a:rPr lang="en-US" sz="900" b="1" baseline="0" dirty="0" smtClean="0"/>
                        <a:t> du cursor</a:t>
                      </a: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0004"/>
                  </a:ext>
                </a:extLst>
              </a:tr>
              <a:tr h="634310">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a:t>
                      </a:r>
                      <a:r>
                        <a:rPr lang="en-US" sz="900" b="1" i="0" u="none" strike="noStrike" baseline="0" dirty="0" err="1" smtClean="0">
                          <a:solidFill>
                            <a:srgbClr val="000000"/>
                          </a:solidFill>
                          <a:effectLst/>
                          <a:latin typeface="Calibri"/>
                        </a:rPr>
                        <a:t>élection</a:t>
                      </a:r>
                      <a:r>
                        <a:rPr lang="en-US" sz="900" b="1" i="0" u="none" strike="noStrike" baseline="0" dirty="0" smtClean="0">
                          <a:solidFill>
                            <a:srgbClr val="000000"/>
                          </a:solidFill>
                          <a:effectLst/>
                          <a:latin typeface="Calibri"/>
                        </a:rPr>
                        <a:t> de </a:t>
                      </a:r>
                      <a:r>
                        <a:rPr lang="en-US" sz="900" b="1" i="0" u="none" strike="noStrike" baseline="0" dirty="0" err="1" smtClean="0">
                          <a:solidFill>
                            <a:srgbClr val="000000"/>
                          </a:solidFill>
                          <a:effectLst/>
                          <a:latin typeface="Calibri"/>
                        </a:rPr>
                        <a:t>commandes</a:t>
                      </a:r>
                      <a:r>
                        <a:rPr lang="en-US" sz="900" b="1" i="0" u="none" strike="noStrike" baseline="0" dirty="0" smtClean="0">
                          <a:solidFill>
                            <a:srgbClr val="000000"/>
                          </a:solidFill>
                          <a:effectLst/>
                          <a:latin typeface="Calibri"/>
                        </a:rPr>
                        <a:t> possible sans </a:t>
                      </a:r>
                      <a:r>
                        <a:rPr lang="en-US" sz="900" b="1" i="0" u="none" strike="noStrike" baseline="0" dirty="0" err="1" smtClean="0">
                          <a:solidFill>
                            <a:srgbClr val="000000"/>
                          </a:solidFill>
                          <a:effectLst/>
                          <a:latin typeface="Calibri"/>
                        </a:rPr>
                        <a:t>regarder</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pour les </a:t>
                      </a:r>
                      <a:r>
                        <a:rPr lang="en-US" sz="900" b="0" i="0" u="none" strike="noStrike" dirty="0" err="1" smtClean="0">
                          <a:solidFill>
                            <a:srgbClr val="000000"/>
                          </a:solidFill>
                          <a:effectLst/>
                          <a:latin typeface="Calibri"/>
                        </a:rPr>
                        <a:t>commandes</a:t>
                      </a:r>
                      <a:r>
                        <a:rPr lang="en-US" sz="900" b="0" i="0" u="none" strike="noStrike" dirty="0" smtClean="0">
                          <a:solidFill>
                            <a:srgbClr val="000000"/>
                          </a:solidFill>
                          <a:effectLst/>
                          <a:latin typeface="Calibri"/>
                        </a:rPr>
                        <a:t> au </a:t>
                      </a:r>
                      <a:r>
                        <a:rPr lang="en-US" sz="900" b="0" i="0" u="none" strike="noStrike" dirty="0" err="1" smtClean="0">
                          <a:solidFill>
                            <a:srgbClr val="000000"/>
                          </a:solidFill>
                          <a:effectLst/>
                          <a:latin typeface="Calibri"/>
                        </a:rPr>
                        <a:t>bord</a:t>
                      </a:r>
                      <a:r>
                        <a:rPr lang="en-US" sz="900" b="0" i="0" u="none" strike="noStrike" dirty="0" smtClean="0">
                          <a:solidFill>
                            <a:srgbClr val="000000"/>
                          </a:solidFill>
                          <a:effectLst/>
                          <a:latin typeface="Calibri"/>
                        </a:rPr>
                        <a:t> du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mn-lt"/>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pour </a:t>
                      </a:r>
                      <a:r>
                        <a:rPr lang="en-US" sz="900" b="0" i="0" u="none" strike="noStrike" dirty="0" err="1" smtClean="0">
                          <a:solidFill>
                            <a:srgbClr val="000000"/>
                          </a:solidFill>
                          <a:effectLst/>
                          <a:latin typeface="Calibri"/>
                        </a:rPr>
                        <a:t>certaines</a:t>
                      </a:r>
                      <a:r>
                        <a:rPr lang="en-US" sz="900" b="0" i="0" u="none" strike="noStrike" dirty="0" smtClean="0">
                          <a:solidFill>
                            <a:srgbClr val="000000"/>
                          </a:solidFill>
                          <a:effectLst/>
                          <a:latin typeface="Calibri"/>
                        </a:rPr>
                        <a:t> </a:t>
                      </a:r>
                      <a:r>
                        <a:rPr lang="en-US" sz="900" b="0" i="0" u="none" strike="noStrike" dirty="0" err="1" smtClean="0">
                          <a:solidFill>
                            <a:srgbClr val="000000"/>
                          </a:solidFill>
                          <a:effectLst/>
                          <a:latin typeface="Calibri"/>
                        </a:rPr>
                        <a:t>commandes</a:t>
                      </a:r>
                      <a:endParaRPr lang="en-US" sz="900" b="0" i="0" u="none" strike="noStrike" baseline="3000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Sélection</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d’</a:t>
                      </a:r>
                      <a:r>
                        <a:rPr lang="en-US" sz="900" b="1" i="0" u="none" strike="noStrike" dirty="0" err="1" smtClean="0">
                          <a:solidFill>
                            <a:srgbClr val="000000"/>
                          </a:solidFill>
                          <a:effectLst/>
                          <a:latin typeface="Calibri"/>
                        </a:rPr>
                        <a:t>objet</a:t>
                      </a:r>
                      <a:r>
                        <a:rPr lang="en-US" sz="900" b="1" i="0" u="none" strike="noStrike" dirty="0" smtClean="0">
                          <a:solidFill>
                            <a:srgbClr val="000000"/>
                          </a:solidFill>
                          <a:effectLst/>
                          <a:latin typeface="Calibri"/>
                        </a:rPr>
                        <a:t> + </a:t>
                      </a: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a:t>
                      </a:r>
                      <a:r>
                        <a:rPr lang="en-US" sz="900" b="1" i="0" u="none" strike="noStrike" dirty="0" err="1" smtClean="0">
                          <a:solidFill>
                            <a:srgbClr val="000000"/>
                          </a:solidFill>
                          <a:effectLst/>
                          <a:latin typeface="Calibri"/>
                        </a:rPr>
                        <a:t>en</a:t>
                      </a:r>
                      <a:r>
                        <a:rPr lang="en-US" sz="900" b="1" i="0" u="none" strike="noStrike" dirty="0" smtClean="0">
                          <a:solidFill>
                            <a:srgbClr val="000000"/>
                          </a:solidFill>
                          <a:effectLst/>
                          <a:latin typeface="Calibri"/>
                        </a:rPr>
                        <a:t> un </a:t>
                      </a:r>
                      <a:r>
                        <a:rPr lang="en-US" sz="900" b="1" i="0" u="none" strike="noStrike"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baseline="0" dirty="0" smtClean="0">
                          <a:solidFill>
                            <a:srgbClr val="000000"/>
                          </a:solidFill>
                          <a:effectLst/>
                          <a:latin typeface="Calibri"/>
                        </a:rPr>
                        <a:t>Non</a:t>
                      </a:r>
                      <a:endParaRPr lang="en-US" sz="1600" b="0" i="0" u="none" strike="noStrike" baseline="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48399455"/>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 arguments</a:t>
                      </a:r>
                      <a:r>
                        <a:rPr lang="en-US" sz="900" b="1" i="0" u="none" strike="noStrike" baseline="0" dirty="0" smtClean="0">
                          <a:solidFill>
                            <a:srgbClr val="000000"/>
                          </a:solidFill>
                          <a:effectLst/>
                          <a:latin typeface="Calibri"/>
                        </a:rPr>
                        <a:t/>
                      </a:r>
                      <a:br>
                        <a:rPr lang="en-US" sz="900" b="1" i="0" u="none" strike="noStrike" baseline="0" dirty="0" smtClean="0">
                          <a:solidFill>
                            <a:srgbClr val="000000"/>
                          </a:solidFill>
                          <a:effectLst/>
                          <a:latin typeface="Calibri"/>
                        </a:rPr>
                      </a:br>
                      <a:r>
                        <a:rPr lang="en-US" sz="900" b="1" i="0" u="none" strike="noStrike" baseline="0" dirty="0" err="1" smtClean="0">
                          <a:solidFill>
                            <a:srgbClr val="000000"/>
                          </a:solidFill>
                          <a:effectLst/>
                          <a:latin typeface="Calibri"/>
                        </a:rPr>
                        <a:t>en</a:t>
                      </a:r>
                      <a:r>
                        <a:rPr lang="en-US" sz="900" b="1" i="0" u="none" strike="noStrike" baseline="0" dirty="0" smtClean="0">
                          <a:solidFill>
                            <a:srgbClr val="000000"/>
                          </a:solidFill>
                          <a:effectLst/>
                          <a:latin typeface="Calibri"/>
                        </a:rPr>
                        <a:t> un </a:t>
                      </a:r>
                      <a:r>
                        <a:rPr lang="en-US" sz="900" b="1" i="0" u="none" strike="noStrike" baseline="0"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baseline="0" dirty="0" err="1" smtClean="0">
                          <a:solidFill>
                            <a:srgbClr val="000000"/>
                          </a:solidFill>
                          <a:effectLst/>
                          <a:latin typeface="Calibri"/>
                        </a:rPr>
                        <a:t>Oui</a:t>
                      </a:r>
                      <a:endParaRPr lang="en-US" sz="1600" b="0" i="0" u="none" strike="noStrike" baseline="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661881607"/>
                  </a:ext>
                </a:extLst>
              </a:tr>
              <a:tr h="286857">
                <a:tc rowSpan="2">
                  <a:txBody>
                    <a:bodyPr/>
                    <a:lstStyle/>
                    <a:p>
                      <a:pPr algn="ctr" rtl="0" fontAlgn="ctr"/>
                      <a:r>
                        <a:rPr lang="en-US" sz="900" b="1" i="0" u="none" strike="noStrike" dirty="0" smtClean="0">
                          <a:solidFill>
                            <a:srgbClr val="000000"/>
                          </a:solidFill>
                          <a:effectLst/>
                          <a:latin typeface="Calibri"/>
                        </a:rPr>
                        <a:t>Scalability</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smtClean="0">
                          <a:solidFill>
                            <a:srgbClr val="000000"/>
                          </a:solidFill>
                          <a:effectLst/>
                          <a:latin typeface="Calibri"/>
                        </a:rPr>
                        <a:t>Sous-menus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9"/>
                  </a:ext>
                </a:extLst>
              </a:tr>
              <a:tr h="790662">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smtClean="0">
                          <a:solidFill>
                            <a:srgbClr val="000000"/>
                          </a:solidFill>
                          <a:effectLst/>
                          <a:latin typeface="+mn-lt"/>
                        </a:rPr>
                        <a:t>Disposition flexible des items de 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a:t>
                      </a:r>
                      <a:r>
                        <a:rPr lang="en-US" sz="900" b="0" i="0" u="none" strike="noStrike" dirty="0" err="1" smtClean="0">
                          <a:solidFill>
                            <a:srgbClr val="000000"/>
                          </a:solidFill>
                          <a:effectLst/>
                          <a:latin typeface="Calibri"/>
                        </a:rPr>
                        <a:t>dans</a:t>
                      </a:r>
                      <a:r>
                        <a:rPr lang="en-US" sz="900" b="0" i="0" u="none" strike="noStrike" dirty="0" smtClean="0">
                          <a:solidFill>
                            <a:srgbClr val="000000"/>
                          </a:solidFill>
                          <a:effectLst/>
                          <a:latin typeface="Calibri"/>
                        </a:rPr>
                        <a:t> les sous-menus après</a:t>
                      </a:r>
                      <a:r>
                        <a:rPr lang="en-US" sz="900" b="0" i="0" u="none" strike="noStrike" baseline="0" dirty="0" smtClean="0">
                          <a:solidFill>
                            <a:srgbClr val="000000"/>
                          </a:solidFill>
                          <a:effectLst/>
                          <a:latin typeface="Calibri"/>
                        </a:rPr>
                        <a:t> le premier </a:t>
                      </a:r>
                      <a:r>
                        <a:rPr lang="en-US" sz="900" b="0" i="0" u="none" strike="noStrike" baseline="0" dirty="0" err="1" smtClean="0">
                          <a:solidFill>
                            <a:srgbClr val="000000"/>
                          </a:solidFill>
                          <a:effectLst/>
                          <a:latin typeface="Calibri"/>
                        </a:rPr>
                        <a:t>clic</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0010"/>
                  </a:ext>
                </a:extLst>
              </a:tr>
              <a:tr h="655772">
                <a:tc gridSpan="2">
                  <a:txBody>
                    <a:bodyPr/>
                    <a:lstStyle/>
                    <a:p>
                      <a:pPr algn="ctr" rtl="0" fontAlgn="ctr"/>
                      <a:r>
                        <a:rPr lang="en-US" sz="900" b="1" i="0" u="none" strike="noStrike" dirty="0" smtClean="0">
                          <a:solidFill>
                            <a:srgbClr val="000000"/>
                          </a:solidFill>
                          <a:effectLst/>
                          <a:latin typeface="Calibri"/>
                        </a:rPr>
                        <a:t>Menu </a:t>
                      </a:r>
                      <a:r>
                        <a:rPr lang="fr-FR" sz="900" b="1" i="0" u="none" strike="noStrike" dirty="0" smtClean="0">
                          <a:solidFill>
                            <a:srgbClr val="000000"/>
                          </a:solidFill>
                          <a:effectLst/>
                          <a:latin typeface="+mn-lt"/>
                        </a:rPr>
                        <a:t>apparaît seulement quand on veut; économise l’espace à l’écran</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chemeClr val="tx1"/>
                          </a:solidFill>
                          <a:effectLst/>
                          <a:latin typeface="Calibri"/>
                        </a:rPr>
                        <a:t>Non</a:t>
                      </a:r>
                      <a:endParaRPr lang="en-US" sz="1600" b="0" i="0" u="none" strike="noStrike" dirty="0">
                        <a:solidFill>
                          <a:schemeClr val="tx1"/>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589548">
                <a:tc gridSpan="2">
                  <a:txBody>
                    <a:bodyPr/>
                    <a:lstStyle/>
                    <a:p>
                      <a:pPr algn="ctr" rtl="0" fontAlgn="ctr"/>
                      <a:r>
                        <a:rPr lang="fr-FR" sz="900" b="1" i="0" u="none" strike="noStrike" dirty="0" smtClean="0">
                          <a:solidFill>
                            <a:srgbClr val="000000"/>
                          </a:solidFill>
                          <a:effectLst/>
                          <a:latin typeface="+mn-lt"/>
                        </a:rPr>
                        <a:t>La détection de survol par le matériel n’est pas nécessaire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5" name="Rectangle 4"/>
          <p:cNvSpPr/>
          <p:nvPr/>
        </p:nvSpPr>
        <p:spPr>
          <a:xfrm>
            <a:off x="5646895" y="361087"/>
            <a:ext cx="2088993" cy="8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lèche droite 3"/>
          <p:cNvSpPr/>
          <p:nvPr/>
        </p:nvSpPr>
        <p:spPr>
          <a:xfrm rot="3000988">
            <a:off x="195699" y="26761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214976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Remarque</a:t>
            </a:r>
            <a:endParaRPr lang="en-CA" dirty="0"/>
          </a:p>
        </p:txBody>
      </p:sp>
      <p:sp>
        <p:nvSpPr>
          <p:cNvPr id="3" name="Content Placeholder 2"/>
          <p:cNvSpPr>
            <a:spLocks noGrp="1"/>
          </p:cNvSpPr>
          <p:nvPr>
            <p:ph idx="1"/>
          </p:nvPr>
        </p:nvSpPr>
        <p:spPr/>
        <p:txBody>
          <a:bodyPr/>
          <a:lstStyle/>
          <a:p>
            <a:r>
              <a:rPr lang="en-CA" dirty="0" err="1" smtClean="0"/>
              <a:t>Dans</a:t>
            </a:r>
            <a:r>
              <a:rPr lang="en-CA" dirty="0" smtClean="0"/>
              <a:t> le tableau </a:t>
            </a:r>
            <a:r>
              <a:rPr lang="en-CA" dirty="0" err="1" smtClean="0"/>
              <a:t>précédent</a:t>
            </a:r>
            <a:r>
              <a:rPr lang="en-CA" dirty="0" smtClean="0"/>
              <a:t>, </a:t>
            </a:r>
            <a:r>
              <a:rPr lang="en-CA" dirty="0" err="1" smtClean="0"/>
              <a:t>il</a:t>
            </a:r>
            <a:r>
              <a:rPr lang="en-CA" dirty="0" smtClean="0"/>
              <a:t> </a:t>
            </a:r>
            <a:r>
              <a:rPr lang="en-CA" dirty="0" err="1" smtClean="0"/>
              <a:t>n’y</a:t>
            </a:r>
            <a:r>
              <a:rPr lang="en-CA" dirty="0" smtClean="0"/>
              <a:t> a </a:t>
            </a:r>
            <a:r>
              <a:rPr lang="en-CA" dirty="0" err="1" smtClean="0"/>
              <a:t>aucune</a:t>
            </a:r>
            <a:r>
              <a:rPr lang="en-CA" dirty="0" smtClean="0"/>
              <a:t> </a:t>
            </a:r>
            <a:r>
              <a:rPr lang="en-CA" dirty="0" err="1" smtClean="0"/>
              <a:t>colonne</a:t>
            </a:r>
            <a:r>
              <a:rPr lang="en-CA" dirty="0" smtClean="0"/>
              <a:t> </a:t>
            </a:r>
            <a:r>
              <a:rPr lang="en-CA" dirty="0" err="1" smtClean="0"/>
              <a:t>complètement</a:t>
            </a:r>
            <a:r>
              <a:rPr lang="en-CA" dirty="0" smtClean="0"/>
              <a:t> vert. </a:t>
            </a:r>
            <a:r>
              <a:rPr lang="en-CA" dirty="0" err="1" smtClean="0"/>
              <a:t>Autrement</a:t>
            </a:r>
            <a:r>
              <a:rPr lang="en-CA" dirty="0" smtClean="0"/>
              <a:t> </a:t>
            </a:r>
            <a:r>
              <a:rPr lang="en-CA" dirty="0" err="1" smtClean="0"/>
              <a:t>dit</a:t>
            </a:r>
            <a:r>
              <a:rPr lang="en-CA" dirty="0" smtClean="0"/>
              <a:t>, </a:t>
            </a:r>
            <a:r>
              <a:rPr lang="en-CA" dirty="0" err="1" smtClean="0"/>
              <a:t>aucun</a:t>
            </a:r>
            <a:r>
              <a:rPr lang="en-CA" dirty="0" smtClean="0"/>
              <a:t> des menus </a:t>
            </a:r>
            <a:r>
              <a:rPr lang="en-CA" dirty="0" err="1" smtClean="0"/>
              <a:t>offre</a:t>
            </a:r>
            <a:r>
              <a:rPr lang="en-CA" dirty="0" smtClean="0"/>
              <a:t> </a:t>
            </a:r>
            <a:r>
              <a:rPr lang="en-CA" dirty="0" err="1" smtClean="0"/>
              <a:t>tous</a:t>
            </a:r>
            <a:r>
              <a:rPr lang="en-CA" dirty="0" smtClean="0"/>
              <a:t> les </a:t>
            </a:r>
            <a:r>
              <a:rPr lang="en-CA" dirty="0" err="1" smtClean="0"/>
              <a:t>avantages</a:t>
            </a:r>
            <a:r>
              <a:rPr lang="en-CA" dirty="0" smtClean="0"/>
              <a:t>. Il y a </a:t>
            </a:r>
            <a:r>
              <a:rPr lang="en-CA" dirty="0" err="1" smtClean="0"/>
              <a:t>plusieurs</a:t>
            </a:r>
            <a:r>
              <a:rPr lang="en-CA" dirty="0" smtClean="0"/>
              <a:t> </a:t>
            </a:r>
            <a:r>
              <a:rPr lang="en-CA" dirty="0" err="1" smtClean="0"/>
              <a:t>compromis</a:t>
            </a:r>
            <a:r>
              <a:rPr lang="en-CA" dirty="0" smtClean="0"/>
              <a:t> (“</a:t>
            </a:r>
            <a:r>
              <a:rPr lang="en-CA" dirty="0" err="1" smtClean="0"/>
              <a:t>tradeoffs</a:t>
            </a:r>
            <a:r>
              <a:rPr lang="en-CA" dirty="0" smtClean="0"/>
              <a:t>”).</a:t>
            </a:r>
            <a:endParaRPr lang="en-CA" dirty="0"/>
          </a:p>
        </p:txBody>
      </p:sp>
    </p:spTree>
    <p:extLst>
      <p:ext uri="{BB962C8B-B14F-4D97-AF65-F5344CB8AC3E}">
        <p14:creationId xmlns:p14="http://schemas.microsoft.com/office/powerpoint/2010/main" val="11296419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113341" y="157272"/>
          <a:ext cx="8958469" cy="6294645"/>
        </p:xfrm>
        <a:graphic>
          <a:graphicData uri="http://schemas.openxmlformats.org/drawingml/2006/table">
            <a:tbl>
              <a:tblPr firstRow="1" bandRow="1"/>
              <a:tblGrid>
                <a:gridCol w="256607">
                  <a:extLst>
                    <a:ext uri="{9D8B030D-6E8A-4147-A177-3AD203B41FA5}">
                      <a16:colId xmlns:a16="http://schemas.microsoft.com/office/drawing/2014/main" val="20000"/>
                    </a:ext>
                  </a:extLst>
                </a:gridCol>
                <a:gridCol w="732916">
                  <a:extLst>
                    <a:ext uri="{9D8B030D-6E8A-4147-A177-3AD203B41FA5}">
                      <a16:colId xmlns:a16="http://schemas.microsoft.com/office/drawing/2014/main" val="20001"/>
                    </a:ext>
                  </a:extLst>
                </a:gridCol>
                <a:gridCol w="698981">
                  <a:extLst>
                    <a:ext uri="{9D8B030D-6E8A-4147-A177-3AD203B41FA5}">
                      <a16:colId xmlns:a16="http://schemas.microsoft.com/office/drawing/2014/main" val="1468300408"/>
                    </a:ext>
                  </a:extLst>
                </a:gridCol>
                <a:gridCol w="648380">
                  <a:extLst>
                    <a:ext uri="{9D8B030D-6E8A-4147-A177-3AD203B41FA5}">
                      <a16:colId xmlns:a16="http://schemas.microsoft.com/office/drawing/2014/main" val="4120318909"/>
                    </a:ext>
                  </a:extLst>
                </a:gridCol>
                <a:gridCol w="648380">
                  <a:extLst>
                    <a:ext uri="{9D8B030D-6E8A-4147-A177-3AD203B41FA5}">
                      <a16:colId xmlns:a16="http://schemas.microsoft.com/office/drawing/2014/main" val="3659066901"/>
                    </a:ext>
                  </a:extLst>
                </a:gridCol>
                <a:gridCol w="648380">
                  <a:extLst>
                    <a:ext uri="{9D8B030D-6E8A-4147-A177-3AD203B41FA5}">
                      <a16:colId xmlns:a16="http://schemas.microsoft.com/office/drawing/2014/main" val="28802559"/>
                    </a:ext>
                  </a:extLst>
                </a:gridCol>
                <a:gridCol w="648380">
                  <a:extLst>
                    <a:ext uri="{9D8B030D-6E8A-4147-A177-3AD203B41FA5}">
                      <a16:colId xmlns:a16="http://schemas.microsoft.com/office/drawing/2014/main" val="3675796558"/>
                    </a:ext>
                  </a:extLst>
                </a:gridCol>
                <a:gridCol w="602424">
                  <a:extLst>
                    <a:ext uri="{9D8B030D-6E8A-4147-A177-3AD203B41FA5}">
                      <a16:colId xmlns:a16="http://schemas.microsoft.com/office/drawing/2014/main" val="20002"/>
                    </a:ext>
                  </a:extLst>
                </a:gridCol>
                <a:gridCol w="642174">
                  <a:extLst>
                    <a:ext uri="{9D8B030D-6E8A-4147-A177-3AD203B41FA5}">
                      <a16:colId xmlns:a16="http://schemas.microsoft.com/office/drawing/2014/main" val="3246165496"/>
                    </a:ext>
                  </a:extLst>
                </a:gridCol>
                <a:gridCol w="846428">
                  <a:extLst>
                    <a:ext uri="{9D8B030D-6E8A-4147-A177-3AD203B41FA5}">
                      <a16:colId xmlns:a16="http://schemas.microsoft.com/office/drawing/2014/main" val="20005"/>
                    </a:ext>
                  </a:extLst>
                </a:gridCol>
                <a:gridCol w="689206">
                  <a:extLst>
                    <a:ext uri="{9D8B030D-6E8A-4147-A177-3AD203B41FA5}">
                      <a16:colId xmlns:a16="http://schemas.microsoft.com/office/drawing/2014/main" val="20006"/>
                    </a:ext>
                  </a:extLst>
                </a:gridCol>
                <a:gridCol w="567032">
                  <a:extLst>
                    <a:ext uri="{9D8B030D-6E8A-4147-A177-3AD203B41FA5}">
                      <a16:colId xmlns:a16="http://schemas.microsoft.com/office/drawing/2014/main" val="20007"/>
                    </a:ext>
                  </a:extLst>
                </a:gridCol>
                <a:gridCol w="713218">
                  <a:extLst>
                    <a:ext uri="{9D8B030D-6E8A-4147-A177-3AD203B41FA5}">
                      <a16:colId xmlns:a16="http://schemas.microsoft.com/office/drawing/2014/main" val="20008"/>
                    </a:ext>
                  </a:extLst>
                </a:gridCol>
                <a:gridCol w="615963">
                  <a:extLst>
                    <a:ext uri="{9D8B030D-6E8A-4147-A177-3AD203B41FA5}">
                      <a16:colId xmlns:a16="http://schemas.microsoft.com/office/drawing/2014/main" val="20009"/>
                    </a:ext>
                  </a:extLst>
                </a:gridCol>
              </a:tblGrid>
              <a:tr h="0">
                <a:tc rowSpan="3" gridSpan="2">
                  <a:txBody>
                    <a:bodyPr/>
                    <a:lstStyle/>
                    <a:p>
                      <a:pPr algn="ctr" fontAlgn="t"/>
                      <a:r>
                        <a:rPr lang="en-US" sz="1500" b="0" i="0" u="none" strike="noStrike" dirty="0">
                          <a:solidFill>
                            <a:srgbClr val="000000"/>
                          </a:solidFill>
                          <a:effectLst/>
                          <a:latin typeface="Arial"/>
                        </a:rPr>
                        <a:t> </a:t>
                      </a:r>
                    </a:p>
                  </a:txBody>
                  <a:tcPr marL="7803" marR="7803" marT="78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rtl="0" fontAlgn="ctr"/>
                      <a:r>
                        <a:rPr lang="en-US" sz="1400" b="0" i="0" u="none" strike="noStrike" dirty="0" smtClean="0">
                          <a:solidFill>
                            <a:srgbClr val="000000"/>
                          </a:solidFill>
                          <a:effectLst/>
                          <a:latin typeface="+mn-lt"/>
                        </a:rPr>
                        <a:t>1 </a:t>
                      </a:r>
                      <a:r>
                        <a:rPr lang="en-US" sz="1400" b="0" i="0" u="none" strike="noStrike" dirty="0" err="1" smtClean="0">
                          <a:solidFill>
                            <a:srgbClr val="000000"/>
                          </a:solidFill>
                          <a:effectLst/>
                          <a:latin typeface="+mn-lt"/>
                        </a:rPr>
                        <a:t>dispositif</a:t>
                      </a:r>
                      <a:r>
                        <a:rPr lang="en-US" sz="1400" b="0" i="0" u="none" strike="noStrike" dirty="0" smtClean="0">
                          <a:solidFill>
                            <a:srgbClr val="000000"/>
                          </a:solidFill>
                          <a:effectLst/>
                          <a:latin typeface="+mn-lt"/>
                        </a:rPr>
                        <a:t> de</a:t>
                      </a:r>
                      <a:r>
                        <a:rPr lang="en-US" sz="1400" b="0" i="0" u="none" strike="noStrike" baseline="0" dirty="0" smtClean="0">
                          <a:solidFill>
                            <a:srgbClr val="000000"/>
                          </a:solidFill>
                          <a:effectLst/>
                          <a:latin typeface="+mn-lt"/>
                        </a:rPr>
                        <a:t> </a:t>
                      </a:r>
                      <a:r>
                        <a:rPr lang="en-US" sz="1400" b="0" i="0" u="none" strike="noStrike" baseline="0" dirty="0" err="1" smtClean="0">
                          <a:solidFill>
                            <a:srgbClr val="000000"/>
                          </a:solidFill>
                          <a:effectLst/>
                          <a:latin typeface="+mn-lt"/>
                        </a:rPr>
                        <a:t>pointage</a:t>
                      </a:r>
                      <a:r>
                        <a:rPr lang="en-US" sz="1400" b="0" i="0" u="none" strike="noStrike" dirty="0" smtClean="0">
                          <a:solidFill>
                            <a:srgbClr val="000000"/>
                          </a:solidFill>
                          <a:effectLst/>
                          <a:latin typeface="+mn-lt"/>
                        </a:rPr>
                        <a:t> (pas </a:t>
                      </a:r>
                      <a:r>
                        <a:rPr lang="en-US" sz="1400" b="0" i="0" u="none" strike="noStrike" dirty="0" err="1" smtClean="0">
                          <a:solidFill>
                            <a:srgbClr val="000000"/>
                          </a:solidFill>
                          <a:effectLst/>
                          <a:latin typeface="+mn-lt"/>
                        </a:rPr>
                        <a:t>besoin</a:t>
                      </a:r>
                      <a:r>
                        <a:rPr lang="en-US" sz="1400" b="0" i="0" u="none" strike="noStrike" baseline="0" dirty="0" smtClean="0">
                          <a:solidFill>
                            <a:srgbClr val="000000"/>
                          </a:solidFill>
                          <a:effectLst/>
                          <a:latin typeface="+mn-lt"/>
                        </a:rPr>
                        <a:t> de</a:t>
                      </a:r>
                      <a:r>
                        <a:rPr lang="en-US" sz="1400" b="0" i="0" u="none" strike="noStrike" dirty="0" smtClean="0">
                          <a:solidFill>
                            <a:srgbClr val="000000"/>
                          </a:solidFill>
                          <a:effectLst/>
                          <a:latin typeface="+mn-lt"/>
                        </a:rPr>
                        <a:t> </a:t>
                      </a:r>
                      <a:r>
                        <a:rPr lang="en-US" sz="1400" b="0" i="0" u="none" strike="noStrike" dirty="0" err="1" smtClean="0">
                          <a:solidFill>
                            <a:srgbClr val="000000"/>
                          </a:solidFill>
                          <a:effectLst/>
                          <a:latin typeface="+mn-lt"/>
                        </a:rPr>
                        <a:t>détecter</a:t>
                      </a:r>
                      <a:r>
                        <a:rPr lang="en-US" sz="1400" b="0" i="0" u="none" strike="noStrike" dirty="0" smtClean="0">
                          <a:solidFill>
                            <a:srgbClr val="000000"/>
                          </a:solidFill>
                          <a:effectLst/>
                          <a:latin typeface="+mn-lt"/>
                        </a:rPr>
                        <a:t> le</a:t>
                      </a:r>
                      <a:r>
                        <a:rPr lang="en-US" sz="1400" b="0" i="0" u="none" strike="noStrike" baseline="0" dirty="0" smtClean="0">
                          <a:solidFill>
                            <a:srgbClr val="000000"/>
                          </a:solidFill>
                          <a:effectLst/>
                          <a:latin typeface="+mn-lt"/>
                        </a:rPr>
                        <a:t> </a:t>
                      </a:r>
                      <a:r>
                        <a:rPr lang="en-US" sz="1400" b="0" i="0" u="none" strike="noStrike" dirty="0" err="1" smtClean="0">
                          <a:solidFill>
                            <a:srgbClr val="000000"/>
                          </a:solidFill>
                          <a:effectLst/>
                          <a:latin typeface="+mn-lt"/>
                        </a:rPr>
                        <a:t>survol</a:t>
                      </a:r>
                      <a:r>
                        <a:rPr lang="en-US" sz="1400" b="0" i="0" u="none" strike="noStrike" dirty="0" smtClean="0">
                          <a:solidFill>
                            <a:srgbClr val="000000"/>
                          </a:solidFill>
                          <a:effectLst/>
                          <a:latin typeface="+mn-lt"/>
                        </a:rPr>
                        <a:t>)</a:t>
                      </a:r>
                      <a:endParaRPr lang="en-US" sz="14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400" b="0" i="0" u="none" strike="noStrike" dirty="0" smtClean="0">
                          <a:solidFill>
                            <a:srgbClr val="000000"/>
                          </a:solidFill>
                          <a:effectLst/>
                          <a:latin typeface="Calibri"/>
                        </a:rPr>
                        <a:t>1</a:t>
                      </a:r>
                      <a:r>
                        <a:rPr lang="en-US" sz="1400" b="0" i="0" u="none" strike="noStrike" baseline="0" dirty="0" smtClean="0">
                          <a:solidFill>
                            <a:srgbClr val="000000"/>
                          </a:solidFill>
                          <a:effectLst/>
                          <a:latin typeface="Calibri"/>
                        </a:rPr>
                        <a:t> </a:t>
                      </a:r>
                      <a:r>
                        <a:rPr lang="en-US" sz="1400" b="0" i="0" u="none" strike="noStrike" baseline="0" dirty="0" err="1" smtClean="0">
                          <a:solidFill>
                            <a:srgbClr val="000000"/>
                          </a:solidFill>
                          <a:effectLst/>
                          <a:latin typeface="Calibri"/>
                        </a:rPr>
                        <a:t>dispositif</a:t>
                      </a:r>
                      <a:r>
                        <a:rPr lang="en-US" sz="1400" b="0" i="0" u="none" strike="noStrike" baseline="0" dirty="0" smtClean="0">
                          <a:solidFill>
                            <a:srgbClr val="000000"/>
                          </a:solidFill>
                          <a:effectLst/>
                          <a:latin typeface="Calibri"/>
                        </a:rPr>
                        <a:t> de </a:t>
                      </a:r>
                      <a:r>
                        <a:rPr lang="en-US" sz="1400" b="0" i="0" u="none" strike="noStrike" baseline="0" dirty="0" err="1" smtClean="0">
                          <a:solidFill>
                            <a:srgbClr val="000000"/>
                          </a:solidFill>
                          <a:effectLst/>
                          <a:latin typeface="Calibri"/>
                        </a:rPr>
                        <a:t>pointage</a:t>
                      </a:r>
                      <a:r>
                        <a:rPr lang="en-US" sz="1400" b="0" i="0" u="none" strike="noStrike" baseline="0" dirty="0" smtClean="0">
                          <a:solidFill>
                            <a:srgbClr val="000000"/>
                          </a:solidFill>
                          <a:effectLst/>
                          <a:latin typeface="Calibri"/>
                        </a:rPr>
                        <a:t> avec </a:t>
                      </a:r>
                      <a:r>
                        <a:rPr lang="en-US" sz="1400" b="0" i="0" u="none" strike="noStrike" baseline="0" dirty="0" err="1" smtClean="0">
                          <a:solidFill>
                            <a:srgbClr val="000000"/>
                          </a:solidFill>
                          <a:effectLst/>
                          <a:latin typeface="Calibri"/>
                        </a:rPr>
                        <a:t>survol</a:t>
                      </a: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900" b="0" i="0" u="none" strike="noStrike" dirty="0" smtClean="0">
                          <a:solidFill>
                            <a:srgbClr val="000000"/>
                          </a:solidFill>
                          <a:effectLst/>
                          <a:latin typeface="Calibri"/>
                        </a:rPr>
                        <a:t>2 </a:t>
                      </a:r>
                      <a:r>
                        <a:rPr lang="en-US" sz="900" b="0" i="0" u="none" strike="noStrike" dirty="0" err="1" smtClean="0">
                          <a:solidFill>
                            <a:srgbClr val="000000"/>
                          </a:solidFill>
                          <a:effectLst/>
                          <a:latin typeface="Calibri"/>
                        </a:rPr>
                        <a:t>dispos</a:t>
                      </a:r>
                      <a:r>
                        <a:rPr lang="en-US" sz="900" b="0" i="0" u="none" strike="noStrike" baseline="0" dirty="0" smtClean="0">
                          <a:solidFill>
                            <a:srgbClr val="000000"/>
                          </a:solidFill>
                          <a:effectLst/>
                          <a:latin typeface="Calibri"/>
                        </a:rPr>
                        <a:t> de </a:t>
                      </a:r>
                      <a:r>
                        <a:rPr lang="en-US" sz="900" b="0" i="0" u="none" strike="noStrike" baseline="0" dirty="0" err="1" smtClean="0">
                          <a:solidFill>
                            <a:srgbClr val="000000"/>
                          </a:solidFill>
                          <a:effectLst/>
                          <a:latin typeface="Calibri"/>
                        </a:rPr>
                        <a:t>pointage</a:t>
                      </a:r>
                      <a:r>
                        <a:rPr lang="en-US" sz="900" b="0" i="0" u="none" strike="noStrike" baseline="0" dirty="0" smtClean="0">
                          <a:solidFill>
                            <a:srgbClr val="000000"/>
                          </a:solidFill>
                          <a:effectLst/>
                          <a:latin typeface="Calibri"/>
                        </a:rPr>
                        <a:t> avec </a:t>
                      </a:r>
                      <a:r>
                        <a:rPr lang="en-US" sz="900" b="0" i="0" u="none" strike="noStrike" baseline="0" dirty="0" err="1" smtClean="0">
                          <a:solidFill>
                            <a:srgbClr val="000000"/>
                          </a:solidFill>
                          <a:effectLst/>
                          <a:latin typeface="Calibri"/>
                        </a:rPr>
                        <a:t>survol</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845">
                <a:tc gridSpan="2" vMerge="1">
                  <a:txBody>
                    <a:bodyPr/>
                    <a:lstStyle/>
                    <a:p>
                      <a:endParaRPr lang="en-US"/>
                    </a:p>
                  </a:txBody>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CA"/>
                    </a:p>
                  </a:txBody>
                  <a:tcPr/>
                </a:tc>
                <a:tc gridSpan="3">
                  <a:txBody>
                    <a:bodyPr/>
                    <a:lstStyle/>
                    <a:p>
                      <a:pPr algn="ctr" rtl="0" fontAlgn="ctr"/>
                      <a:endParaRPr lang="en-US" sz="11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err="1" smtClean="0">
                          <a:solidFill>
                            <a:srgbClr val="000000"/>
                          </a:solidFill>
                          <a:effectLst/>
                          <a:latin typeface="Calibri"/>
                        </a:rPr>
                        <a:t>Bouton</a:t>
                      </a:r>
                      <a:r>
                        <a:rPr lang="en-US" sz="900" b="0" i="0" u="none" strike="noStrike" dirty="0" smtClean="0">
                          <a:solidFill>
                            <a:srgbClr val="000000"/>
                          </a:solidFill>
                          <a:effectLst/>
                          <a:latin typeface="Calibri"/>
                        </a:rPr>
                        <a:t> pour main non-</a:t>
                      </a:r>
                      <a:r>
                        <a:rPr lang="en-US" sz="900" b="0" i="0" u="none" strike="noStrike" dirty="0" err="1" smtClean="0">
                          <a:solidFill>
                            <a:srgbClr val="000000"/>
                          </a:solidFill>
                          <a:effectLst/>
                          <a:latin typeface="Calibri"/>
                        </a:rPr>
                        <a:t>dominante</a:t>
                      </a: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2304">
                <a:tc gridSpan="2"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baseline="0" dirty="0" smtClean="0">
                          <a:solidFill>
                            <a:srgbClr val="000000"/>
                          </a:solidFill>
                          <a:effectLst/>
                          <a:latin typeface="Calibri"/>
                        </a:rPr>
                        <a:t>Palette </a:t>
                      </a:r>
                      <a:r>
                        <a:rPr lang="en-US" sz="1050" b="0" i="0" u="none" strike="noStrike" baseline="0" dirty="0" err="1" smtClean="0">
                          <a:solidFill>
                            <a:srgbClr val="000000"/>
                          </a:solidFill>
                          <a:effectLst/>
                          <a:latin typeface="Calibri"/>
                        </a:rPr>
                        <a:t>d’outils</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a:t>
                      </a:r>
                      <a:r>
                        <a:rPr lang="en-US" sz="1050" b="0" i="0" u="none" strike="noStrike" dirty="0" err="1" smtClean="0">
                          <a:solidFill>
                            <a:srgbClr val="000000"/>
                          </a:solidFill>
                          <a:effectLst/>
                          <a:latin typeface="Calibri"/>
                        </a:rPr>
                        <a:t>déroulant</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contextual</a:t>
                      </a:r>
                      <a:r>
                        <a:rPr lang="en-US" sz="1050" b="0" i="0" u="none" strike="noStrike" baseline="0" dirty="0" smtClean="0">
                          <a:solidFill>
                            <a:srgbClr val="000000"/>
                          </a:solidFill>
                          <a:effectLst/>
                          <a:latin typeface="Calibri"/>
                        </a:rPr>
                        <a:t> </a:t>
                      </a:r>
                      <a:r>
                        <a:rPr lang="en-US" sz="1050" b="0" i="0" u="none" strike="noStrike" baseline="0" dirty="0" err="1" smtClean="0">
                          <a:solidFill>
                            <a:srgbClr val="000000"/>
                          </a:solidFill>
                          <a:effectLst/>
                          <a:latin typeface="Calibri"/>
                        </a:rPr>
                        <a:t>linéaire</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radial</a:t>
                      </a:r>
                      <a:r>
                        <a:rPr lang="en-US" sz="1050" b="0" i="0" u="none" strike="noStrike" baseline="0" dirty="0" smtClean="0">
                          <a:solidFill>
                            <a:srgbClr val="000000"/>
                          </a:solidFill>
                          <a:effectLst/>
                          <a:latin typeface="Calibri"/>
                        </a:rPr>
                        <a:t> </a:t>
                      </a:r>
                      <a:r>
                        <a:rPr lang="en-US" sz="1050" b="0" i="0" u="none" strike="noStrike" dirty="0" smtClean="0">
                          <a:solidFill>
                            <a:srgbClr val="000000"/>
                          </a:solidFill>
                          <a:effectLst/>
                          <a:latin typeface="Calibri"/>
                        </a:rPr>
                        <a:t>à</a:t>
                      </a:r>
                      <a:endParaRPr lang="en-US" sz="1050" b="0" i="0" u="none" strike="noStrike" baseline="0" dirty="0" smtClean="0">
                        <a:solidFill>
                          <a:srgbClr val="000000"/>
                        </a:solidFill>
                        <a:effectLst/>
                        <a:latin typeface="Calibri"/>
                      </a:endParaRPr>
                    </a:p>
                    <a:p>
                      <a:pPr algn="ctr" rtl="0" fontAlgn="ctr"/>
                      <a:r>
                        <a:rPr lang="en-US" sz="1050" b="0" i="0" u="none" strike="noStrike" baseline="0" dirty="0" smtClean="0">
                          <a:solidFill>
                            <a:srgbClr val="000000"/>
                          </a:solidFill>
                          <a:effectLst/>
                          <a:latin typeface="Calibri"/>
                        </a:rPr>
                        <a:t>un </a:t>
                      </a:r>
                      <a:r>
                        <a:rPr lang="en-US" sz="1050" b="0" i="0" u="none" strike="noStrike" baseline="0" dirty="0" err="1" smtClean="0">
                          <a:solidFill>
                            <a:srgbClr val="000000"/>
                          </a:solidFill>
                          <a:effectLst/>
                          <a:latin typeface="Calibri"/>
                        </a:rPr>
                        <a:t>niveau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Marking 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Control </a:t>
                      </a:r>
                      <a:r>
                        <a:rPr lang="en-US" sz="1050" b="0" i="0" u="none" strike="noStrike" dirty="0" smtClean="0">
                          <a:solidFill>
                            <a:srgbClr val="000000"/>
                          </a:solidFill>
                          <a:effectLst/>
                          <a:latin typeface="Calibri"/>
                        </a:rPr>
                        <a:t>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FlowMenu</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Tracking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Hover </a:t>
                      </a:r>
                      <a:r>
                        <a:rPr lang="en-US" sz="1050" b="0" i="0" u="none" strike="noStrike" dirty="0" smtClean="0">
                          <a:solidFill>
                            <a:srgbClr val="000000"/>
                          </a:solidFill>
                          <a:effectLst/>
                          <a:latin typeface="Calibri"/>
                        </a:rPr>
                        <a:t>Widgets</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PieCursor</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Hotbox</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Toolglass</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8149">
                <a:tc gridSpan="2">
                  <a:txBody>
                    <a:bodyPr/>
                    <a:lstStyle/>
                    <a:p>
                      <a:pPr algn="ctr" rtl="0" fontAlgn="ctr"/>
                      <a:r>
                        <a:rPr lang="en-US" sz="900" b="1" i="0" u="none" strike="noStrike" dirty="0" smtClean="0">
                          <a:solidFill>
                            <a:srgbClr val="000000"/>
                          </a:solidFill>
                          <a:effectLst/>
                          <a:latin typeface="Calibri"/>
                        </a:rPr>
                        <a:t>Le menu</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est</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une</a:t>
                      </a:r>
                      <a:r>
                        <a:rPr lang="en-US" sz="900" b="1" i="0" u="none" strike="noStrike" baseline="0" dirty="0" smtClean="0">
                          <a:solidFill>
                            <a:srgbClr val="000000"/>
                          </a:solidFill>
                          <a:effectLst/>
                          <a:latin typeface="Calibri"/>
                        </a:rPr>
                        <a:t> affordance visible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219929"/>
                  </a:ext>
                </a:extLst>
              </a:tr>
              <a:tr h="508149">
                <a:tc rowSpan="4">
                  <a:txBody>
                    <a:bodyPr/>
                    <a:lstStyle/>
                    <a:p>
                      <a:pPr algn="ctr" rtl="0" fontAlgn="ctr"/>
                      <a:r>
                        <a:rPr lang="en-US" sz="900" b="1" i="0" u="none" strike="noStrike" dirty="0" smtClean="0">
                          <a:solidFill>
                            <a:srgbClr val="000000"/>
                          </a:solidFill>
                          <a:effectLst/>
                          <a:latin typeface="Calibri"/>
                        </a:rPr>
                        <a:t>Speed</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b="1" dirty="0" smtClean="0"/>
                        <a:t>Menu </a:t>
                      </a:r>
                      <a:r>
                        <a:rPr lang="en-US" sz="900" b="1" dirty="0" err="1" smtClean="0"/>
                        <a:t>toujours</a:t>
                      </a:r>
                      <a:r>
                        <a:rPr lang="en-US" sz="900" b="1" dirty="0" smtClean="0"/>
                        <a:t> accessible</a:t>
                      </a:r>
                      <a:r>
                        <a:rPr lang="en-US" sz="900" b="1" baseline="0" dirty="0" smtClean="0"/>
                        <a:t> </a:t>
                      </a:r>
                      <a:r>
                        <a:rPr lang="en-US" sz="900" b="1" dirty="0" err="1" smtClean="0"/>
                        <a:t>près</a:t>
                      </a:r>
                      <a:r>
                        <a:rPr lang="en-US" sz="900" b="1" baseline="0" dirty="0" smtClean="0"/>
                        <a:t> du cursor</a:t>
                      </a: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34310">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a:t>
                      </a:r>
                      <a:r>
                        <a:rPr lang="en-US" sz="900" b="1" i="0" u="none" strike="noStrike" baseline="0" dirty="0" err="1" smtClean="0">
                          <a:solidFill>
                            <a:srgbClr val="000000"/>
                          </a:solidFill>
                          <a:effectLst/>
                          <a:latin typeface="Calibri"/>
                        </a:rPr>
                        <a:t>élection</a:t>
                      </a:r>
                      <a:r>
                        <a:rPr lang="en-US" sz="900" b="1" i="0" u="none" strike="noStrike" baseline="0" dirty="0" smtClean="0">
                          <a:solidFill>
                            <a:srgbClr val="000000"/>
                          </a:solidFill>
                          <a:effectLst/>
                          <a:latin typeface="Calibri"/>
                        </a:rPr>
                        <a:t> de </a:t>
                      </a:r>
                      <a:r>
                        <a:rPr lang="en-US" sz="900" b="1" i="0" u="none" strike="noStrike" baseline="0" dirty="0" err="1" smtClean="0">
                          <a:solidFill>
                            <a:srgbClr val="000000"/>
                          </a:solidFill>
                          <a:effectLst/>
                          <a:latin typeface="Calibri"/>
                        </a:rPr>
                        <a:t>commandes</a:t>
                      </a:r>
                      <a:r>
                        <a:rPr lang="en-US" sz="900" b="1" i="0" u="none" strike="noStrike" baseline="0" dirty="0" smtClean="0">
                          <a:solidFill>
                            <a:srgbClr val="000000"/>
                          </a:solidFill>
                          <a:effectLst/>
                          <a:latin typeface="Calibri"/>
                        </a:rPr>
                        <a:t> possible sans </a:t>
                      </a:r>
                      <a:r>
                        <a:rPr lang="en-US" sz="900" b="1" i="0" u="none" strike="noStrike" baseline="0" dirty="0" err="1" smtClean="0">
                          <a:solidFill>
                            <a:srgbClr val="000000"/>
                          </a:solidFill>
                          <a:effectLst/>
                          <a:latin typeface="Calibri"/>
                        </a:rPr>
                        <a:t>regarder</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Sélection</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d’</a:t>
                      </a:r>
                      <a:r>
                        <a:rPr lang="en-US" sz="900" b="1" i="0" u="none" strike="noStrike" dirty="0" err="1" smtClean="0">
                          <a:solidFill>
                            <a:srgbClr val="000000"/>
                          </a:solidFill>
                          <a:effectLst/>
                          <a:latin typeface="Calibri"/>
                        </a:rPr>
                        <a:t>objet</a:t>
                      </a:r>
                      <a:r>
                        <a:rPr lang="en-US" sz="900" b="1" i="0" u="none" strike="noStrike" dirty="0" smtClean="0">
                          <a:solidFill>
                            <a:srgbClr val="000000"/>
                          </a:solidFill>
                          <a:effectLst/>
                          <a:latin typeface="Calibri"/>
                        </a:rPr>
                        <a:t> + </a:t>
                      </a: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a:t>
                      </a:r>
                      <a:r>
                        <a:rPr lang="en-US" sz="900" b="1" i="0" u="none" strike="noStrike" dirty="0" err="1" smtClean="0">
                          <a:solidFill>
                            <a:srgbClr val="000000"/>
                          </a:solidFill>
                          <a:effectLst/>
                          <a:latin typeface="Calibri"/>
                        </a:rPr>
                        <a:t>en</a:t>
                      </a:r>
                      <a:r>
                        <a:rPr lang="en-US" sz="900" b="1" i="0" u="none" strike="noStrike" dirty="0" smtClean="0">
                          <a:solidFill>
                            <a:srgbClr val="000000"/>
                          </a:solidFill>
                          <a:effectLst/>
                          <a:latin typeface="Calibri"/>
                        </a:rPr>
                        <a:t> un </a:t>
                      </a:r>
                      <a:r>
                        <a:rPr lang="en-US" sz="900" b="1" i="0" u="none" strike="noStrike"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8399455"/>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 arguments</a:t>
                      </a:r>
                      <a:r>
                        <a:rPr lang="en-US" sz="900" b="1" i="0" u="none" strike="noStrike" baseline="0" dirty="0" smtClean="0">
                          <a:solidFill>
                            <a:srgbClr val="000000"/>
                          </a:solidFill>
                          <a:effectLst/>
                          <a:latin typeface="Calibri"/>
                        </a:rPr>
                        <a:t/>
                      </a:r>
                      <a:br>
                        <a:rPr lang="en-US" sz="900" b="1" i="0" u="none" strike="noStrike" baseline="0" dirty="0" smtClean="0">
                          <a:solidFill>
                            <a:srgbClr val="000000"/>
                          </a:solidFill>
                          <a:effectLst/>
                          <a:latin typeface="Calibri"/>
                        </a:rPr>
                      </a:br>
                      <a:r>
                        <a:rPr lang="en-US" sz="900" b="1" i="0" u="none" strike="noStrike" baseline="0" dirty="0" err="1" smtClean="0">
                          <a:solidFill>
                            <a:srgbClr val="000000"/>
                          </a:solidFill>
                          <a:effectLst/>
                          <a:latin typeface="Calibri"/>
                        </a:rPr>
                        <a:t>en</a:t>
                      </a:r>
                      <a:r>
                        <a:rPr lang="en-US" sz="900" b="1" i="0" u="none" strike="noStrike" baseline="0" dirty="0" smtClean="0">
                          <a:solidFill>
                            <a:srgbClr val="000000"/>
                          </a:solidFill>
                          <a:effectLst/>
                          <a:latin typeface="Calibri"/>
                        </a:rPr>
                        <a:t> un </a:t>
                      </a:r>
                      <a:r>
                        <a:rPr lang="en-US" sz="900" b="1" i="0" u="none" strike="noStrike" baseline="0"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881607"/>
                  </a:ext>
                </a:extLst>
              </a:tr>
              <a:tr h="286857">
                <a:tc rowSpan="2">
                  <a:txBody>
                    <a:bodyPr/>
                    <a:lstStyle/>
                    <a:p>
                      <a:pPr algn="ctr" rtl="0" fontAlgn="ctr"/>
                      <a:r>
                        <a:rPr lang="en-US" sz="900" b="1" i="0" u="none" strike="noStrike" dirty="0" smtClean="0">
                          <a:solidFill>
                            <a:srgbClr val="000000"/>
                          </a:solidFill>
                          <a:effectLst/>
                          <a:latin typeface="Calibri"/>
                        </a:rPr>
                        <a:t>Scalability</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smtClean="0">
                          <a:solidFill>
                            <a:srgbClr val="000000"/>
                          </a:solidFill>
                          <a:effectLst/>
                          <a:latin typeface="Calibri"/>
                        </a:rPr>
                        <a:t>Sous-menus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790662">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smtClean="0">
                          <a:solidFill>
                            <a:srgbClr val="000000"/>
                          </a:solidFill>
                          <a:effectLst/>
                          <a:latin typeface="+mn-lt"/>
                        </a:rPr>
                        <a:t>Disposition flexible des items de 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655772">
                <a:tc gridSpan="2">
                  <a:txBody>
                    <a:bodyPr/>
                    <a:lstStyle/>
                    <a:p>
                      <a:pPr algn="ctr" rtl="0" fontAlgn="ctr"/>
                      <a:r>
                        <a:rPr lang="en-US" sz="900" b="1" i="0" u="none" strike="noStrike" dirty="0" smtClean="0">
                          <a:solidFill>
                            <a:srgbClr val="000000"/>
                          </a:solidFill>
                          <a:effectLst/>
                          <a:latin typeface="Calibri"/>
                        </a:rPr>
                        <a:t>Menu </a:t>
                      </a:r>
                      <a:r>
                        <a:rPr lang="fr-FR" sz="900" b="1" i="0" u="none" strike="noStrike" dirty="0" smtClean="0">
                          <a:solidFill>
                            <a:srgbClr val="000000"/>
                          </a:solidFill>
                          <a:effectLst/>
                          <a:latin typeface="+mn-lt"/>
                        </a:rPr>
                        <a:t>apparaît seulement quand on veut; économise l’espace à l’écran</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589548">
                <a:tc gridSpan="2">
                  <a:txBody>
                    <a:bodyPr/>
                    <a:lstStyle/>
                    <a:p>
                      <a:pPr algn="ctr" rtl="0" fontAlgn="ctr"/>
                      <a:r>
                        <a:rPr lang="fr-FR" sz="900" b="1" i="0" u="none" strike="noStrike" dirty="0" smtClean="0">
                          <a:solidFill>
                            <a:srgbClr val="000000"/>
                          </a:solidFill>
                          <a:effectLst/>
                          <a:latin typeface="+mn-lt"/>
                        </a:rPr>
                        <a:t>La détection de survol par le matériel n’est pas nécessaire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5" name="Rectangle 4"/>
          <p:cNvSpPr/>
          <p:nvPr/>
        </p:nvSpPr>
        <p:spPr>
          <a:xfrm>
            <a:off x="5646895" y="361087"/>
            <a:ext cx="2088993" cy="8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ight Brace 2"/>
          <p:cNvSpPr/>
          <p:nvPr/>
        </p:nvSpPr>
        <p:spPr>
          <a:xfrm>
            <a:off x="1138065" y="1585397"/>
            <a:ext cx="559166" cy="4866519"/>
          </a:xfrm>
          <a:prstGeom prst="rightBrace">
            <a:avLst>
              <a:gd name="adj1" fmla="val 69509"/>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ight Brace 5"/>
          <p:cNvSpPr/>
          <p:nvPr/>
        </p:nvSpPr>
        <p:spPr>
          <a:xfrm rot="5400000">
            <a:off x="4873889" y="-2181124"/>
            <a:ext cx="559166" cy="7731081"/>
          </a:xfrm>
          <a:prstGeom prst="rightBrace">
            <a:avLst>
              <a:gd name="adj1" fmla="val 69509"/>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4368069" y="1964000"/>
            <a:ext cx="4650944"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 menus,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groupés</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par le type de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matériel</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nécessaire</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1697231" y="3757046"/>
            <a:ext cx="7203368"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critères</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b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 on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peut</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répondre</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Oui</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dans</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une</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cellule,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c’est</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une</a:t>
            </a:r>
            <a:r>
              <a:rPr kumimoji="0" lang="en-CA"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bonne chose.</a:t>
            </a:r>
            <a:endPar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9667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942975"/>
            <a:ext cx="5842000" cy="601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1" name="Titre 1"/>
          <p:cNvSpPr>
            <a:spLocks noGrp="1"/>
          </p:cNvSpPr>
          <p:nvPr>
            <p:ph type="title"/>
          </p:nvPr>
        </p:nvSpPr>
        <p:spPr>
          <a:xfrm>
            <a:off x="468313" y="44450"/>
            <a:ext cx="8229600" cy="1143000"/>
          </a:xfrm>
        </p:spPr>
        <p:txBody>
          <a:bodyPr/>
          <a:lstStyle/>
          <a:p>
            <a:r>
              <a:rPr lang="en-US" altLang="en-US" smtClean="0"/>
              <a:t>perceptivepixel.com</a:t>
            </a:r>
          </a:p>
        </p:txBody>
      </p:sp>
      <p:sp>
        <p:nvSpPr>
          <p:cNvPr id="94212" name="Espace réservé du contenu 2"/>
          <p:cNvSpPr>
            <a:spLocks noGrp="1"/>
          </p:cNvSpPr>
          <p:nvPr>
            <p:ph idx="1"/>
          </p:nvPr>
        </p:nvSpPr>
        <p:spPr>
          <a:xfrm>
            <a:off x="179388" y="1628775"/>
            <a:ext cx="4537075" cy="1973263"/>
          </a:xfrm>
        </p:spPr>
        <p:txBody>
          <a:bodyPr/>
          <a:lstStyle/>
          <a:p>
            <a:r>
              <a:rPr lang="en-US" altLang="en-US" smtClean="0"/>
              <a:t>82 pouces,</a:t>
            </a:r>
            <a:br>
              <a:rPr lang="en-US" altLang="en-US" smtClean="0"/>
            </a:br>
            <a:r>
              <a:rPr lang="en-US" altLang="en-US" smtClean="0"/>
              <a:t>106 000 $ en 2011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113341" y="157272"/>
          <a:ext cx="8958469" cy="6294645"/>
        </p:xfrm>
        <a:graphic>
          <a:graphicData uri="http://schemas.openxmlformats.org/drawingml/2006/table">
            <a:tbl>
              <a:tblPr firstRow="1" bandRow="1"/>
              <a:tblGrid>
                <a:gridCol w="256607">
                  <a:extLst>
                    <a:ext uri="{9D8B030D-6E8A-4147-A177-3AD203B41FA5}">
                      <a16:colId xmlns:a16="http://schemas.microsoft.com/office/drawing/2014/main" val="20000"/>
                    </a:ext>
                  </a:extLst>
                </a:gridCol>
                <a:gridCol w="732916">
                  <a:extLst>
                    <a:ext uri="{9D8B030D-6E8A-4147-A177-3AD203B41FA5}">
                      <a16:colId xmlns:a16="http://schemas.microsoft.com/office/drawing/2014/main" val="20001"/>
                    </a:ext>
                  </a:extLst>
                </a:gridCol>
                <a:gridCol w="698981">
                  <a:extLst>
                    <a:ext uri="{9D8B030D-6E8A-4147-A177-3AD203B41FA5}">
                      <a16:colId xmlns:a16="http://schemas.microsoft.com/office/drawing/2014/main" val="1468300408"/>
                    </a:ext>
                  </a:extLst>
                </a:gridCol>
                <a:gridCol w="648380">
                  <a:extLst>
                    <a:ext uri="{9D8B030D-6E8A-4147-A177-3AD203B41FA5}">
                      <a16:colId xmlns:a16="http://schemas.microsoft.com/office/drawing/2014/main" val="4120318909"/>
                    </a:ext>
                  </a:extLst>
                </a:gridCol>
                <a:gridCol w="648380">
                  <a:extLst>
                    <a:ext uri="{9D8B030D-6E8A-4147-A177-3AD203B41FA5}">
                      <a16:colId xmlns:a16="http://schemas.microsoft.com/office/drawing/2014/main" val="3659066901"/>
                    </a:ext>
                  </a:extLst>
                </a:gridCol>
                <a:gridCol w="648380">
                  <a:extLst>
                    <a:ext uri="{9D8B030D-6E8A-4147-A177-3AD203B41FA5}">
                      <a16:colId xmlns:a16="http://schemas.microsoft.com/office/drawing/2014/main" val="28802559"/>
                    </a:ext>
                  </a:extLst>
                </a:gridCol>
                <a:gridCol w="648380">
                  <a:extLst>
                    <a:ext uri="{9D8B030D-6E8A-4147-A177-3AD203B41FA5}">
                      <a16:colId xmlns:a16="http://schemas.microsoft.com/office/drawing/2014/main" val="3675796558"/>
                    </a:ext>
                  </a:extLst>
                </a:gridCol>
                <a:gridCol w="602424">
                  <a:extLst>
                    <a:ext uri="{9D8B030D-6E8A-4147-A177-3AD203B41FA5}">
                      <a16:colId xmlns:a16="http://schemas.microsoft.com/office/drawing/2014/main" val="20002"/>
                    </a:ext>
                  </a:extLst>
                </a:gridCol>
                <a:gridCol w="642174">
                  <a:extLst>
                    <a:ext uri="{9D8B030D-6E8A-4147-A177-3AD203B41FA5}">
                      <a16:colId xmlns:a16="http://schemas.microsoft.com/office/drawing/2014/main" val="3246165496"/>
                    </a:ext>
                  </a:extLst>
                </a:gridCol>
                <a:gridCol w="846428">
                  <a:extLst>
                    <a:ext uri="{9D8B030D-6E8A-4147-A177-3AD203B41FA5}">
                      <a16:colId xmlns:a16="http://schemas.microsoft.com/office/drawing/2014/main" val="20005"/>
                    </a:ext>
                  </a:extLst>
                </a:gridCol>
                <a:gridCol w="689206">
                  <a:extLst>
                    <a:ext uri="{9D8B030D-6E8A-4147-A177-3AD203B41FA5}">
                      <a16:colId xmlns:a16="http://schemas.microsoft.com/office/drawing/2014/main" val="20006"/>
                    </a:ext>
                  </a:extLst>
                </a:gridCol>
                <a:gridCol w="567032">
                  <a:extLst>
                    <a:ext uri="{9D8B030D-6E8A-4147-A177-3AD203B41FA5}">
                      <a16:colId xmlns:a16="http://schemas.microsoft.com/office/drawing/2014/main" val="20007"/>
                    </a:ext>
                  </a:extLst>
                </a:gridCol>
                <a:gridCol w="713218">
                  <a:extLst>
                    <a:ext uri="{9D8B030D-6E8A-4147-A177-3AD203B41FA5}">
                      <a16:colId xmlns:a16="http://schemas.microsoft.com/office/drawing/2014/main" val="20008"/>
                    </a:ext>
                  </a:extLst>
                </a:gridCol>
                <a:gridCol w="615963">
                  <a:extLst>
                    <a:ext uri="{9D8B030D-6E8A-4147-A177-3AD203B41FA5}">
                      <a16:colId xmlns:a16="http://schemas.microsoft.com/office/drawing/2014/main" val="20009"/>
                    </a:ext>
                  </a:extLst>
                </a:gridCol>
              </a:tblGrid>
              <a:tr h="0">
                <a:tc rowSpan="3" gridSpan="2">
                  <a:txBody>
                    <a:bodyPr/>
                    <a:lstStyle/>
                    <a:p>
                      <a:pPr algn="ctr" fontAlgn="t"/>
                      <a:r>
                        <a:rPr lang="en-US" sz="1500" b="0" i="0" u="none" strike="noStrike" dirty="0">
                          <a:solidFill>
                            <a:srgbClr val="000000"/>
                          </a:solidFill>
                          <a:effectLst/>
                          <a:latin typeface="Arial"/>
                        </a:rPr>
                        <a:t> </a:t>
                      </a:r>
                    </a:p>
                  </a:txBody>
                  <a:tcPr marL="7803" marR="7803" marT="78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rtl="0" fontAlgn="ctr"/>
                      <a:r>
                        <a:rPr lang="en-US" sz="1400" b="0" i="0" u="none" strike="noStrike" dirty="0" smtClean="0">
                          <a:solidFill>
                            <a:srgbClr val="000000"/>
                          </a:solidFill>
                          <a:effectLst/>
                          <a:latin typeface="+mn-lt"/>
                        </a:rPr>
                        <a:t>1 </a:t>
                      </a:r>
                      <a:r>
                        <a:rPr lang="en-US" sz="1400" b="0" i="0" u="none" strike="noStrike" dirty="0" err="1" smtClean="0">
                          <a:solidFill>
                            <a:srgbClr val="000000"/>
                          </a:solidFill>
                          <a:effectLst/>
                          <a:latin typeface="+mn-lt"/>
                        </a:rPr>
                        <a:t>dispositif</a:t>
                      </a:r>
                      <a:r>
                        <a:rPr lang="en-US" sz="1400" b="0" i="0" u="none" strike="noStrike" dirty="0" smtClean="0">
                          <a:solidFill>
                            <a:srgbClr val="000000"/>
                          </a:solidFill>
                          <a:effectLst/>
                          <a:latin typeface="+mn-lt"/>
                        </a:rPr>
                        <a:t> de</a:t>
                      </a:r>
                      <a:r>
                        <a:rPr lang="en-US" sz="1400" b="0" i="0" u="none" strike="noStrike" baseline="0" dirty="0" smtClean="0">
                          <a:solidFill>
                            <a:srgbClr val="000000"/>
                          </a:solidFill>
                          <a:effectLst/>
                          <a:latin typeface="+mn-lt"/>
                        </a:rPr>
                        <a:t> </a:t>
                      </a:r>
                      <a:r>
                        <a:rPr lang="en-US" sz="1400" b="0" i="0" u="none" strike="noStrike" baseline="0" dirty="0" err="1" smtClean="0">
                          <a:solidFill>
                            <a:srgbClr val="000000"/>
                          </a:solidFill>
                          <a:effectLst/>
                          <a:latin typeface="+mn-lt"/>
                        </a:rPr>
                        <a:t>pointage</a:t>
                      </a:r>
                      <a:r>
                        <a:rPr lang="en-US" sz="1400" b="0" i="0" u="none" strike="noStrike" dirty="0" smtClean="0">
                          <a:solidFill>
                            <a:srgbClr val="000000"/>
                          </a:solidFill>
                          <a:effectLst/>
                          <a:latin typeface="+mn-lt"/>
                        </a:rPr>
                        <a:t> (pas </a:t>
                      </a:r>
                      <a:r>
                        <a:rPr lang="en-US" sz="1400" b="0" i="0" u="none" strike="noStrike" dirty="0" err="1" smtClean="0">
                          <a:solidFill>
                            <a:srgbClr val="000000"/>
                          </a:solidFill>
                          <a:effectLst/>
                          <a:latin typeface="+mn-lt"/>
                        </a:rPr>
                        <a:t>besoin</a:t>
                      </a:r>
                      <a:r>
                        <a:rPr lang="en-US" sz="1400" b="0" i="0" u="none" strike="noStrike" baseline="0" dirty="0" smtClean="0">
                          <a:solidFill>
                            <a:srgbClr val="000000"/>
                          </a:solidFill>
                          <a:effectLst/>
                          <a:latin typeface="+mn-lt"/>
                        </a:rPr>
                        <a:t> de</a:t>
                      </a:r>
                      <a:r>
                        <a:rPr lang="en-US" sz="1400" b="0" i="0" u="none" strike="noStrike" dirty="0" smtClean="0">
                          <a:solidFill>
                            <a:srgbClr val="000000"/>
                          </a:solidFill>
                          <a:effectLst/>
                          <a:latin typeface="+mn-lt"/>
                        </a:rPr>
                        <a:t> </a:t>
                      </a:r>
                      <a:r>
                        <a:rPr lang="en-US" sz="1400" b="0" i="0" u="none" strike="noStrike" dirty="0" err="1" smtClean="0">
                          <a:solidFill>
                            <a:srgbClr val="000000"/>
                          </a:solidFill>
                          <a:effectLst/>
                          <a:latin typeface="+mn-lt"/>
                        </a:rPr>
                        <a:t>détecter</a:t>
                      </a:r>
                      <a:r>
                        <a:rPr lang="en-US" sz="1400" b="0" i="0" u="none" strike="noStrike" dirty="0" smtClean="0">
                          <a:solidFill>
                            <a:srgbClr val="000000"/>
                          </a:solidFill>
                          <a:effectLst/>
                          <a:latin typeface="+mn-lt"/>
                        </a:rPr>
                        <a:t> le</a:t>
                      </a:r>
                      <a:r>
                        <a:rPr lang="en-US" sz="1400" b="0" i="0" u="none" strike="noStrike" baseline="0" dirty="0" smtClean="0">
                          <a:solidFill>
                            <a:srgbClr val="000000"/>
                          </a:solidFill>
                          <a:effectLst/>
                          <a:latin typeface="+mn-lt"/>
                        </a:rPr>
                        <a:t> </a:t>
                      </a:r>
                      <a:r>
                        <a:rPr lang="en-US" sz="1400" b="0" i="0" u="none" strike="noStrike" dirty="0" err="1" smtClean="0">
                          <a:solidFill>
                            <a:srgbClr val="000000"/>
                          </a:solidFill>
                          <a:effectLst/>
                          <a:latin typeface="+mn-lt"/>
                        </a:rPr>
                        <a:t>survol</a:t>
                      </a:r>
                      <a:r>
                        <a:rPr lang="en-US" sz="1400" b="0" i="0" u="none" strike="noStrike" dirty="0" smtClean="0">
                          <a:solidFill>
                            <a:srgbClr val="000000"/>
                          </a:solidFill>
                          <a:effectLst/>
                          <a:latin typeface="+mn-lt"/>
                        </a:rPr>
                        <a:t>)</a:t>
                      </a:r>
                      <a:endParaRPr lang="en-US" sz="14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400" b="0" i="0" u="none" strike="noStrike" dirty="0" smtClean="0">
                          <a:solidFill>
                            <a:srgbClr val="000000"/>
                          </a:solidFill>
                          <a:effectLst/>
                          <a:latin typeface="Calibri"/>
                        </a:rPr>
                        <a:t>1</a:t>
                      </a:r>
                      <a:r>
                        <a:rPr lang="en-US" sz="1400" b="0" i="0" u="none" strike="noStrike" baseline="0" dirty="0" smtClean="0">
                          <a:solidFill>
                            <a:srgbClr val="000000"/>
                          </a:solidFill>
                          <a:effectLst/>
                          <a:latin typeface="Calibri"/>
                        </a:rPr>
                        <a:t> </a:t>
                      </a:r>
                      <a:r>
                        <a:rPr lang="en-US" sz="1400" b="0" i="0" u="none" strike="noStrike" baseline="0" dirty="0" err="1" smtClean="0">
                          <a:solidFill>
                            <a:srgbClr val="000000"/>
                          </a:solidFill>
                          <a:effectLst/>
                          <a:latin typeface="Calibri"/>
                        </a:rPr>
                        <a:t>dispositif</a:t>
                      </a:r>
                      <a:r>
                        <a:rPr lang="en-US" sz="1400" b="0" i="0" u="none" strike="noStrike" baseline="0" dirty="0" smtClean="0">
                          <a:solidFill>
                            <a:srgbClr val="000000"/>
                          </a:solidFill>
                          <a:effectLst/>
                          <a:latin typeface="Calibri"/>
                        </a:rPr>
                        <a:t> de </a:t>
                      </a:r>
                      <a:r>
                        <a:rPr lang="en-US" sz="1400" b="0" i="0" u="none" strike="noStrike" baseline="0" dirty="0" err="1" smtClean="0">
                          <a:solidFill>
                            <a:srgbClr val="000000"/>
                          </a:solidFill>
                          <a:effectLst/>
                          <a:latin typeface="Calibri"/>
                        </a:rPr>
                        <a:t>pointage</a:t>
                      </a:r>
                      <a:r>
                        <a:rPr lang="en-US" sz="1400" b="0" i="0" u="none" strike="noStrike" baseline="0" dirty="0" smtClean="0">
                          <a:solidFill>
                            <a:srgbClr val="000000"/>
                          </a:solidFill>
                          <a:effectLst/>
                          <a:latin typeface="Calibri"/>
                        </a:rPr>
                        <a:t> avec </a:t>
                      </a:r>
                      <a:r>
                        <a:rPr lang="en-US" sz="1400" b="0" i="0" u="none" strike="noStrike" baseline="0" dirty="0" err="1" smtClean="0">
                          <a:solidFill>
                            <a:srgbClr val="000000"/>
                          </a:solidFill>
                          <a:effectLst/>
                          <a:latin typeface="Calibri"/>
                        </a:rPr>
                        <a:t>survol</a:t>
                      </a: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900" b="0" i="0" u="none" strike="noStrike" dirty="0" smtClean="0">
                          <a:solidFill>
                            <a:srgbClr val="000000"/>
                          </a:solidFill>
                          <a:effectLst/>
                          <a:latin typeface="Calibri"/>
                        </a:rPr>
                        <a:t>2 </a:t>
                      </a:r>
                      <a:r>
                        <a:rPr lang="en-US" sz="900" b="0" i="0" u="none" strike="noStrike" dirty="0" err="1" smtClean="0">
                          <a:solidFill>
                            <a:srgbClr val="000000"/>
                          </a:solidFill>
                          <a:effectLst/>
                          <a:latin typeface="Calibri"/>
                        </a:rPr>
                        <a:t>dispos</a:t>
                      </a:r>
                      <a:r>
                        <a:rPr lang="en-US" sz="900" b="0" i="0" u="none" strike="noStrike" baseline="0" dirty="0" smtClean="0">
                          <a:solidFill>
                            <a:srgbClr val="000000"/>
                          </a:solidFill>
                          <a:effectLst/>
                          <a:latin typeface="Calibri"/>
                        </a:rPr>
                        <a:t> de </a:t>
                      </a:r>
                      <a:r>
                        <a:rPr lang="en-US" sz="900" b="0" i="0" u="none" strike="noStrike" baseline="0" dirty="0" err="1" smtClean="0">
                          <a:solidFill>
                            <a:srgbClr val="000000"/>
                          </a:solidFill>
                          <a:effectLst/>
                          <a:latin typeface="Calibri"/>
                        </a:rPr>
                        <a:t>pointage</a:t>
                      </a:r>
                      <a:r>
                        <a:rPr lang="en-US" sz="900" b="0" i="0" u="none" strike="noStrike" baseline="0" dirty="0" smtClean="0">
                          <a:solidFill>
                            <a:srgbClr val="000000"/>
                          </a:solidFill>
                          <a:effectLst/>
                          <a:latin typeface="Calibri"/>
                        </a:rPr>
                        <a:t> avec </a:t>
                      </a:r>
                      <a:r>
                        <a:rPr lang="en-US" sz="900" b="0" i="0" u="none" strike="noStrike" baseline="0" dirty="0" err="1" smtClean="0">
                          <a:solidFill>
                            <a:srgbClr val="000000"/>
                          </a:solidFill>
                          <a:effectLst/>
                          <a:latin typeface="Calibri"/>
                        </a:rPr>
                        <a:t>survol</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845">
                <a:tc gridSpan="2" vMerge="1">
                  <a:txBody>
                    <a:bodyPr/>
                    <a:lstStyle/>
                    <a:p>
                      <a:endParaRPr lang="en-US"/>
                    </a:p>
                  </a:txBody>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CA"/>
                    </a:p>
                  </a:txBody>
                  <a:tcPr/>
                </a:tc>
                <a:tc gridSpan="3">
                  <a:txBody>
                    <a:bodyPr/>
                    <a:lstStyle/>
                    <a:p>
                      <a:pPr algn="ctr" rtl="0" fontAlgn="ctr"/>
                      <a:endParaRPr lang="en-US" sz="11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err="1" smtClean="0">
                          <a:solidFill>
                            <a:srgbClr val="000000"/>
                          </a:solidFill>
                          <a:effectLst/>
                          <a:latin typeface="Calibri"/>
                        </a:rPr>
                        <a:t>Bouton</a:t>
                      </a:r>
                      <a:r>
                        <a:rPr lang="en-US" sz="900" b="0" i="0" u="none" strike="noStrike" dirty="0" smtClean="0">
                          <a:solidFill>
                            <a:srgbClr val="000000"/>
                          </a:solidFill>
                          <a:effectLst/>
                          <a:latin typeface="Calibri"/>
                        </a:rPr>
                        <a:t> pour main non-</a:t>
                      </a:r>
                      <a:r>
                        <a:rPr lang="en-US" sz="900" b="0" i="0" u="none" strike="noStrike" dirty="0" err="1" smtClean="0">
                          <a:solidFill>
                            <a:srgbClr val="000000"/>
                          </a:solidFill>
                          <a:effectLst/>
                          <a:latin typeface="Calibri"/>
                        </a:rPr>
                        <a:t>dominante</a:t>
                      </a: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2304">
                <a:tc gridSpan="2"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baseline="0" dirty="0" smtClean="0">
                          <a:solidFill>
                            <a:srgbClr val="000000"/>
                          </a:solidFill>
                          <a:effectLst/>
                          <a:latin typeface="Calibri"/>
                        </a:rPr>
                        <a:t>Palette </a:t>
                      </a:r>
                      <a:r>
                        <a:rPr lang="en-US" sz="1050" b="0" i="0" u="none" strike="noStrike" baseline="0" dirty="0" err="1" smtClean="0">
                          <a:solidFill>
                            <a:srgbClr val="000000"/>
                          </a:solidFill>
                          <a:effectLst/>
                          <a:latin typeface="Calibri"/>
                        </a:rPr>
                        <a:t>d’outils</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a:t>
                      </a:r>
                      <a:r>
                        <a:rPr lang="en-US" sz="1050" b="0" i="0" u="none" strike="noStrike" dirty="0" err="1" smtClean="0">
                          <a:solidFill>
                            <a:srgbClr val="000000"/>
                          </a:solidFill>
                          <a:effectLst/>
                          <a:latin typeface="Calibri"/>
                        </a:rPr>
                        <a:t>déroulant</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contextual</a:t>
                      </a:r>
                      <a:r>
                        <a:rPr lang="en-US" sz="1050" b="0" i="0" u="none" strike="noStrike" baseline="0" dirty="0" smtClean="0">
                          <a:solidFill>
                            <a:srgbClr val="000000"/>
                          </a:solidFill>
                          <a:effectLst/>
                          <a:latin typeface="Calibri"/>
                        </a:rPr>
                        <a:t> </a:t>
                      </a:r>
                      <a:r>
                        <a:rPr lang="en-US" sz="1050" b="0" i="0" u="none" strike="noStrike" baseline="0" dirty="0" err="1" smtClean="0">
                          <a:solidFill>
                            <a:srgbClr val="000000"/>
                          </a:solidFill>
                          <a:effectLst/>
                          <a:latin typeface="Calibri"/>
                        </a:rPr>
                        <a:t>linéaire</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radial</a:t>
                      </a:r>
                      <a:r>
                        <a:rPr lang="en-US" sz="1050" b="0" i="0" u="none" strike="noStrike" baseline="0" dirty="0" smtClean="0">
                          <a:solidFill>
                            <a:srgbClr val="000000"/>
                          </a:solidFill>
                          <a:effectLst/>
                          <a:latin typeface="Calibri"/>
                        </a:rPr>
                        <a:t> </a:t>
                      </a:r>
                      <a:r>
                        <a:rPr lang="en-US" sz="1050" b="0" i="0" u="none" strike="noStrike" dirty="0" smtClean="0">
                          <a:solidFill>
                            <a:srgbClr val="000000"/>
                          </a:solidFill>
                          <a:effectLst/>
                          <a:latin typeface="Calibri"/>
                        </a:rPr>
                        <a:t>à</a:t>
                      </a:r>
                      <a:endParaRPr lang="en-US" sz="1050" b="0" i="0" u="none" strike="noStrike" baseline="0" dirty="0" smtClean="0">
                        <a:solidFill>
                          <a:srgbClr val="000000"/>
                        </a:solidFill>
                        <a:effectLst/>
                        <a:latin typeface="Calibri"/>
                      </a:endParaRPr>
                    </a:p>
                    <a:p>
                      <a:pPr algn="ctr" rtl="0" fontAlgn="ctr"/>
                      <a:r>
                        <a:rPr lang="en-US" sz="1050" b="0" i="0" u="none" strike="noStrike" baseline="0" dirty="0" smtClean="0">
                          <a:solidFill>
                            <a:srgbClr val="000000"/>
                          </a:solidFill>
                          <a:effectLst/>
                          <a:latin typeface="Calibri"/>
                        </a:rPr>
                        <a:t>un </a:t>
                      </a:r>
                      <a:r>
                        <a:rPr lang="en-US" sz="1050" b="0" i="0" u="none" strike="noStrike" baseline="0" dirty="0" err="1" smtClean="0">
                          <a:solidFill>
                            <a:srgbClr val="000000"/>
                          </a:solidFill>
                          <a:effectLst/>
                          <a:latin typeface="Calibri"/>
                        </a:rPr>
                        <a:t>niveau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Marking 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Control </a:t>
                      </a:r>
                      <a:r>
                        <a:rPr lang="en-US" sz="1050" b="0" i="0" u="none" strike="noStrike" dirty="0" smtClean="0">
                          <a:solidFill>
                            <a:srgbClr val="000000"/>
                          </a:solidFill>
                          <a:effectLst/>
                          <a:latin typeface="Calibri"/>
                        </a:rPr>
                        <a:t>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FlowMenu</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Tracking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Hover </a:t>
                      </a:r>
                      <a:r>
                        <a:rPr lang="en-US" sz="1050" b="0" i="0" u="none" strike="noStrike" dirty="0" smtClean="0">
                          <a:solidFill>
                            <a:srgbClr val="000000"/>
                          </a:solidFill>
                          <a:effectLst/>
                          <a:latin typeface="Calibri"/>
                        </a:rPr>
                        <a:t>Widgets</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PieCursor</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Hotbox</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Toolglass</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8149">
                <a:tc gridSpan="2">
                  <a:txBody>
                    <a:bodyPr/>
                    <a:lstStyle/>
                    <a:p>
                      <a:pPr algn="ctr" rtl="0" fontAlgn="ctr"/>
                      <a:r>
                        <a:rPr lang="en-US" sz="900" b="1" i="0" u="none" strike="noStrike" dirty="0" smtClean="0">
                          <a:solidFill>
                            <a:srgbClr val="000000"/>
                          </a:solidFill>
                          <a:effectLst/>
                          <a:latin typeface="Calibri"/>
                        </a:rPr>
                        <a:t>Le menu</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est</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une</a:t>
                      </a:r>
                      <a:r>
                        <a:rPr lang="en-US" sz="900" b="1" i="0" u="none" strike="noStrike" baseline="0" dirty="0" smtClean="0">
                          <a:solidFill>
                            <a:srgbClr val="000000"/>
                          </a:solidFill>
                          <a:effectLst/>
                          <a:latin typeface="Calibri"/>
                        </a:rPr>
                        <a:t> affordance visible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219929"/>
                  </a:ext>
                </a:extLst>
              </a:tr>
              <a:tr h="508149">
                <a:tc rowSpan="4">
                  <a:txBody>
                    <a:bodyPr/>
                    <a:lstStyle/>
                    <a:p>
                      <a:pPr algn="ctr" rtl="0" fontAlgn="ctr"/>
                      <a:r>
                        <a:rPr lang="en-US" sz="900" b="1" i="0" u="none" strike="noStrike" dirty="0" smtClean="0">
                          <a:solidFill>
                            <a:srgbClr val="000000"/>
                          </a:solidFill>
                          <a:effectLst/>
                          <a:latin typeface="Calibri"/>
                        </a:rPr>
                        <a:t>Speed</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b="1" dirty="0" smtClean="0"/>
                        <a:t>Menu </a:t>
                      </a:r>
                      <a:r>
                        <a:rPr lang="en-US" sz="900" b="1" dirty="0" err="1" smtClean="0"/>
                        <a:t>toujours</a:t>
                      </a:r>
                      <a:r>
                        <a:rPr lang="en-US" sz="900" b="1" dirty="0" smtClean="0"/>
                        <a:t> accessible</a:t>
                      </a:r>
                      <a:r>
                        <a:rPr lang="en-US" sz="900" b="1" baseline="0" dirty="0" smtClean="0"/>
                        <a:t> </a:t>
                      </a:r>
                      <a:r>
                        <a:rPr lang="en-US" sz="900" b="1" dirty="0" err="1" smtClean="0"/>
                        <a:t>près</a:t>
                      </a:r>
                      <a:r>
                        <a:rPr lang="en-US" sz="900" b="1" baseline="0" dirty="0" smtClean="0"/>
                        <a:t> du cursor</a:t>
                      </a: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34310">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a:t>
                      </a:r>
                      <a:r>
                        <a:rPr lang="en-US" sz="900" b="1" i="0" u="none" strike="noStrike" baseline="0" dirty="0" err="1" smtClean="0">
                          <a:solidFill>
                            <a:srgbClr val="000000"/>
                          </a:solidFill>
                          <a:effectLst/>
                          <a:latin typeface="Calibri"/>
                        </a:rPr>
                        <a:t>élection</a:t>
                      </a:r>
                      <a:r>
                        <a:rPr lang="en-US" sz="900" b="1" i="0" u="none" strike="noStrike" baseline="0" dirty="0" smtClean="0">
                          <a:solidFill>
                            <a:srgbClr val="000000"/>
                          </a:solidFill>
                          <a:effectLst/>
                          <a:latin typeface="Calibri"/>
                        </a:rPr>
                        <a:t> de </a:t>
                      </a:r>
                      <a:r>
                        <a:rPr lang="en-US" sz="900" b="1" i="0" u="none" strike="noStrike" baseline="0" dirty="0" err="1" smtClean="0">
                          <a:solidFill>
                            <a:srgbClr val="000000"/>
                          </a:solidFill>
                          <a:effectLst/>
                          <a:latin typeface="Calibri"/>
                        </a:rPr>
                        <a:t>commandes</a:t>
                      </a:r>
                      <a:r>
                        <a:rPr lang="en-US" sz="900" b="1" i="0" u="none" strike="noStrike" baseline="0" dirty="0" smtClean="0">
                          <a:solidFill>
                            <a:srgbClr val="000000"/>
                          </a:solidFill>
                          <a:effectLst/>
                          <a:latin typeface="Calibri"/>
                        </a:rPr>
                        <a:t> possible sans </a:t>
                      </a:r>
                      <a:r>
                        <a:rPr lang="en-US" sz="900" b="1" i="0" u="none" strike="noStrike" baseline="0" dirty="0" err="1" smtClean="0">
                          <a:solidFill>
                            <a:srgbClr val="000000"/>
                          </a:solidFill>
                          <a:effectLst/>
                          <a:latin typeface="Calibri"/>
                        </a:rPr>
                        <a:t>regarder</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Sélection</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d’</a:t>
                      </a:r>
                      <a:r>
                        <a:rPr lang="en-US" sz="900" b="1" i="0" u="none" strike="noStrike" dirty="0" err="1" smtClean="0">
                          <a:solidFill>
                            <a:srgbClr val="000000"/>
                          </a:solidFill>
                          <a:effectLst/>
                          <a:latin typeface="Calibri"/>
                        </a:rPr>
                        <a:t>objet</a:t>
                      </a:r>
                      <a:r>
                        <a:rPr lang="en-US" sz="900" b="1" i="0" u="none" strike="noStrike" dirty="0" smtClean="0">
                          <a:solidFill>
                            <a:srgbClr val="000000"/>
                          </a:solidFill>
                          <a:effectLst/>
                          <a:latin typeface="Calibri"/>
                        </a:rPr>
                        <a:t> + </a:t>
                      </a: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a:t>
                      </a:r>
                      <a:r>
                        <a:rPr lang="en-US" sz="900" b="1" i="0" u="none" strike="noStrike" dirty="0" err="1" smtClean="0">
                          <a:solidFill>
                            <a:srgbClr val="000000"/>
                          </a:solidFill>
                          <a:effectLst/>
                          <a:latin typeface="Calibri"/>
                        </a:rPr>
                        <a:t>en</a:t>
                      </a:r>
                      <a:r>
                        <a:rPr lang="en-US" sz="900" b="1" i="0" u="none" strike="noStrike" dirty="0" smtClean="0">
                          <a:solidFill>
                            <a:srgbClr val="000000"/>
                          </a:solidFill>
                          <a:effectLst/>
                          <a:latin typeface="Calibri"/>
                        </a:rPr>
                        <a:t> un </a:t>
                      </a:r>
                      <a:r>
                        <a:rPr lang="en-US" sz="900" b="1" i="0" u="none" strike="noStrike"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8399455"/>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 arguments</a:t>
                      </a:r>
                      <a:r>
                        <a:rPr lang="en-US" sz="900" b="1" i="0" u="none" strike="noStrike" baseline="0" dirty="0" smtClean="0">
                          <a:solidFill>
                            <a:srgbClr val="000000"/>
                          </a:solidFill>
                          <a:effectLst/>
                          <a:latin typeface="Calibri"/>
                        </a:rPr>
                        <a:t/>
                      </a:r>
                      <a:br>
                        <a:rPr lang="en-US" sz="900" b="1" i="0" u="none" strike="noStrike" baseline="0" dirty="0" smtClean="0">
                          <a:solidFill>
                            <a:srgbClr val="000000"/>
                          </a:solidFill>
                          <a:effectLst/>
                          <a:latin typeface="Calibri"/>
                        </a:rPr>
                      </a:br>
                      <a:r>
                        <a:rPr lang="en-US" sz="900" b="1" i="0" u="none" strike="noStrike" baseline="0" dirty="0" err="1" smtClean="0">
                          <a:solidFill>
                            <a:srgbClr val="000000"/>
                          </a:solidFill>
                          <a:effectLst/>
                          <a:latin typeface="Calibri"/>
                        </a:rPr>
                        <a:t>en</a:t>
                      </a:r>
                      <a:r>
                        <a:rPr lang="en-US" sz="900" b="1" i="0" u="none" strike="noStrike" baseline="0" dirty="0" smtClean="0">
                          <a:solidFill>
                            <a:srgbClr val="000000"/>
                          </a:solidFill>
                          <a:effectLst/>
                          <a:latin typeface="Calibri"/>
                        </a:rPr>
                        <a:t> un </a:t>
                      </a:r>
                      <a:r>
                        <a:rPr lang="en-US" sz="900" b="1" i="0" u="none" strike="noStrike" baseline="0"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881607"/>
                  </a:ext>
                </a:extLst>
              </a:tr>
              <a:tr h="286857">
                <a:tc rowSpan="2">
                  <a:txBody>
                    <a:bodyPr/>
                    <a:lstStyle/>
                    <a:p>
                      <a:pPr algn="ctr" rtl="0" fontAlgn="ctr"/>
                      <a:r>
                        <a:rPr lang="en-US" sz="900" b="1" i="0" u="none" strike="noStrike" dirty="0" smtClean="0">
                          <a:solidFill>
                            <a:srgbClr val="000000"/>
                          </a:solidFill>
                          <a:effectLst/>
                          <a:latin typeface="Calibri"/>
                        </a:rPr>
                        <a:t>Scalability</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smtClean="0">
                          <a:solidFill>
                            <a:srgbClr val="000000"/>
                          </a:solidFill>
                          <a:effectLst/>
                          <a:latin typeface="Calibri"/>
                        </a:rPr>
                        <a:t>Sous-menus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790662">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smtClean="0">
                          <a:solidFill>
                            <a:srgbClr val="000000"/>
                          </a:solidFill>
                          <a:effectLst/>
                          <a:latin typeface="+mn-lt"/>
                        </a:rPr>
                        <a:t>Disposition flexible des items de 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655772">
                <a:tc gridSpan="2">
                  <a:txBody>
                    <a:bodyPr/>
                    <a:lstStyle/>
                    <a:p>
                      <a:pPr algn="ctr" rtl="0" fontAlgn="ctr"/>
                      <a:r>
                        <a:rPr lang="en-US" sz="900" b="1" i="0" u="none" strike="noStrike" dirty="0" smtClean="0">
                          <a:solidFill>
                            <a:srgbClr val="000000"/>
                          </a:solidFill>
                          <a:effectLst/>
                          <a:latin typeface="Calibri"/>
                        </a:rPr>
                        <a:t>Menu </a:t>
                      </a:r>
                      <a:r>
                        <a:rPr lang="fr-FR" sz="900" b="1" i="0" u="none" strike="noStrike" dirty="0" smtClean="0">
                          <a:solidFill>
                            <a:srgbClr val="000000"/>
                          </a:solidFill>
                          <a:effectLst/>
                          <a:latin typeface="+mn-lt"/>
                        </a:rPr>
                        <a:t>apparaît seulement quand on veut; économise l’espace à l’écran</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589548">
                <a:tc gridSpan="2">
                  <a:txBody>
                    <a:bodyPr/>
                    <a:lstStyle/>
                    <a:p>
                      <a:pPr algn="ctr" rtl="0" fontAlgn="ctr"/>
                      <a:r>
                        <a:rPr lang="fr-FR" sz="900" b="1" i="0" u="none" strike="noStrike" dirty="0" smtClean="0">
                          <a:solidFill>
                            <a:srgbClr val="000000"/>
                          </a:solidFill>
                          <a:effectLst/>
                          <a:latin typeface="+mn-lt"/>
                        </a:rPr>
                        <a:t>La détection de survol par le matériel n’est pas nécessaire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5" name="Rectangle 4"/>
          <p:cNvSpPr/>
          <p:nvPr/>
        </p:nvSpPr>
        <p:spPr>
          <a:xfrm>
            <a:off x="5646895" y="361087"/>
            <a:ext cx="2088993" cy="8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p:cNvSpPr/>
          <p:nvPr/>
        </p:nvSpPr>
        <p:spPr>
          <a:xfrm>
            <a:off x="1113602" y="1430371"/>
            <a:ext cx="1195276" cy="627469"/>
          </a:xfrm>
          <a:custGeom>
            <a:avLst/>
            <a:gdLst>
              <a:gd name="connsiteX0" fmla="*/ 428944 w 2087129"/>
              <a:gd name="connsiteY0" fmla="*/ 172128 h 2036928"/>
              <a:gd name="connsiteX1" fmla="*/ 1974872 w 2087129"/>
              <a:gd name="connsiteY1" fmla="*/ 237912 h 2036928"/>
              <a:gd name="connsiteX2" fmla="*/ 1757784 w 2087129"/>
              <a:gd name="connsiteY2" fmla="*/ 1875938 h 2036928"/>
              <a:gd name="connsiteX3" fmla="*/ 86866 w 2087129"/>
              <a:gd name="connsiteY3" fmla="*/ 1783840 h 2036928"/>
              <a:gd name="connsiteX4" fmla="*/ 428944 w 2087129"/>
              <a:gd name="connsiteY4" fmla="*/ 172128 h 2036928"/>
              <a:gd name="connsiteX0" fmla="*/ 290539 w 2167742"/>
              <a:gd name="connsiteY0" fmla="*/ 135137 h 2124996"/>
              <a:gd name="connsiteX1" fmla="*/ 2040397 w 2167742"/>
              <a:gd name="connsiteY1" fmla="*/ 319333 h 2124996"/>
              <a:gd name="connsiteX2" fmla="*/ 1823309 w 2167742"/>
              <a:gd name="connsiteY2" fmla="*/ 1957359 h 2124996"/>
              <a:gd name="connsiteX3" fmla="*/ 152391 w 2167742"/>
              <a:gd name="connsiteY3" fmla="*/ 1865261 h 2124996"/>
              <a:gd name="connsiteX4" fmla="*/ 290539 w 2167742"/>
              <a:gd name="connsiteY4" fmla="*/ 135137 h 2124996"/>
              <a:gd name="connsiteX0" fmla="*/ 290539 w 2167742"/>
              <a:gd name="connsiteY0" fmla="*/ 135137 h 2124996"/>
              <a:gd name="connsiteX1" fmla="*/ 2040397 w 2167742"/>
              <a:gd name="connsiteY1" fmla="*/ 319333 h 2124996"/>
              <a:gd name="connsiteX2" fmla="*/ 1823309 w 2167742"/>
              <a:gd name="connsiteY2" fmla="*/ 1957359 h 2124996"/>
              <a:gd name="connsiteX3" fmla="*/ 152391 w 2167742"/>
              <a:gd name="connsiteY3" fmla="*/ 1865261 h 2124996"/>
              <a:gd name="connsiteX4" fmla="*/ 290539 w 2167742"/>
              <a:gd name="connsiteY4" fmla="*/ 135137 h 2124996"/>
              <a:gd name="connsiteX0" fmla="*/ 290539 w 2085724"/>
              <a:gd name="connsiteY0" fmla="*/ 197359 h 2187218"/>
              <a:gd name="connsiteX1" fmla="*/ 1915407 w 2085724"/>
              <a:gd name="connsiteY1" fmla="*/ 223673 h 2187218"/>
              <a:gd name="connsiteX2" fmla="*/ 1823309 w 2085724"/>
              <a:gd name="connsiteY2" fmla="*/ 2019581 h 2187218"/>
              <a:gd name="connsiteX3" fmla="*/ 152391 w 2085724"/>
              <a:gd name="connsiteY3" fmla="*/ 1927483 h 2187218"/>
              <a:gd name="connsiteX4" fmla="*/ 290539 w 2085724"/>
              <a:gd name="connsiteY4" fmla="*/ 197359 h 2187218"/>
              <a:gd name="connsiteX0" fmla="*/ 290539 w 2085724"/>
              <a:gd name="connsiteY0" fmla="*/ 197359 h 2187218"/>
              <a:gd name="connsiteX1" fmla="*/ 1915407 w 2085724"/>
              <a:gd name="connsiteY1" fmla="*/ 223673 h 2187218"/>
              <a:gd name="connsiteX2" fmla="*/ 1823309 w 2085724"/>
              <a:gd name="connsiteY2" fmla="*/ 2019581 h 2187218"/>
              <a:gd name="connsiteX3" fmla="*/ 152391 w 2085724"/>
              <a:gd name="connsiteY3" fmla="*/ 1927483 h 2187218"/>
              <a:gd name="connsiteX4" fmla="*/ 290539 w 2085724"/>
              <a:gd name="connsiteY4" fmla="*/ 197359 h 2187218"/>
              <a:gd name="connsiteX0" fmla="*/ 290539 w 1999610"/>
              <a:gd name="connsiteY0" fmla="*/ 197359 h 2187218"/>
              <a:gd name="connsiteX1" fmla="*/ 1915407 w 1999610"/>
              <a:gd name="connsiteY1" fmla="*/ 223673 h 2187218"/>
              <a:gd name="connsiteX2" fmla="*/ 1823309 w 1999610"/>
              <a:gd name="connsiteY2" fmla="*/ 2019581 h 2187218"/>
              <a:gd name="connsiteX3" fmla="*/ 152391 w 1999610"/>
              <a:gd name="connsiteY3" fmla="*/ 1927483 h 2187218"/>
              <a:gd name="connsiteX4" fmla="*/ 290539 w 1999610"/>
              <a:gd name="connsiteY4" fmla="*/ 197359 h 2187218"/>
              <a:gd name="connsiteX0" fmla="*/ 228879 w 1937950"/>
              <a:gd name="connsiteY0" fmla="*/ 197359 h 2187218"/>
              <a:gd name="connsiteX1" fmla="*/ 1853747 w 1937950"/>
              <a:gd name="connsiteY1" fmla="*/ 223673 h 2187218"/>
              <a:gd name="connsiteX2" fmla="*/ 1761649 w 1937950"/>
              <a:gd name="connsiteY2" fmla="*/ 2019581 h 2187218"/>
              <a:gd name="connsiteX3" fmla="*/ 90731 w 1937950"/>
              <a:gd name="connsiteY3" fmla="*/ 1927483 h 2187218"/>
              <a:gd name="connsiteX4" fmla="*/ 228879 w 1937950"/>
              <a:gd name="connsiteY4" fmla="*/ 197359 h 2187218"/>
              <a:gd name="connsiteX0" fmla="*/ 228879 w 1937950"/>
              <a:gd name="connsiteY0" fmla="*/ 197359 h 2187218"/>
              <a:gd name="connsiteX1" fmla="*/ 1853747 w 1937950"/>
              <a:gd name="connsiteY1" fmla="*/ 223673 h 2187218"/>
              <a:gd name="connsiteX2" fmla="*/ 1761649 w 1937950"/>
              <a:gd name="connsiteY2" fmla="*/ 2019581 h 2187218"/>
              <a:gd name="connsiteX3" fmla="*/ 90731 w 1937950"/>
              <a:gd name="connsiteY3" fmla="*/ 1927483 h 2187218"/>
              <a:gd name="connsiteX4" fmla="*/ 228879 w 1937950"/>
              <a:gd name="connsiteY4" fmla="*/ 197359 h 2187218"/>
              <a:gd name="connsiteX0" fmla="*/ 138148 w 1847219"/>
              <a:gd name="connsiteY0" fmla="*/ 197359 h 2187218"/>
              <a:gd name="connsiteX1" fmla="*/ 1763016 w 1847219"/>
              <a:gd name="connsiteY1" fmla="*/ 223673 h 2187218"/>
              <a:gd name="connsiteX2" fmla="*/ 1670918 w 1847219"/>
              <a:gd name="connsiteY2" fmla="*/ 2019581 h 2187218"/>
              <a:gd name="connsiteX3" fmla="*/ 0 w 1847219"/>
              <a:gd name="connsiteY3" fmla="*/ 1927483 h 2187218"/>
              <a:gd name="connsiteX4" fmla="*/ 138148 w 1847219"/>
              <a:gd name="connsiteY4" fmla="*/ 197359 h 2187218"/>
              <a:gd name="connsiteX0" fmla="*/ 138148 w 1847219"/>
              <a:gd name="connsiteY0" fmla="*/ 197359 h 2115514"/>
              <a:gd name="connsiteX1" fmla="*/ 1763016 w 1847219"/>
              <a:gd name="connsiteY1" fmla="*/ 223673 h 2115514"/>
              <a:gd name="connsiteX2" fmla="*/ 1670918 w 1847219"/>
              <a:gd name="connsiteY2" fmla="*/ 2019581 h 2115514"/>
              <a:gd name="connsiteX3" fmla="*/ 0 w 1847219"/>
              <a:gd name="connsiteY3" fmla="*/ 1927483 h 2115514"/>
              <a:gd name="connsiteX4" fmla="*/ 138148 w 1847219"/>
              <a:gd name="connsiteY4" fmla="*/ 197359 h 2115514"/>
              <a:gd name="connsiteX0" fmla="*/ 138148 w 1847219"/>
              <a:gd name="connsiteY0" fmla="*/ 197359 h 2115514"/>
              <a:gd name="connsiteX1" fmla="*/ 1763016 w 1847219"/>
              <a:gd name="connsiteY1" fmla="*/ 223673 h 2115514"/>
              <a:gd name="connsiteX2" fmla="*/ 1670918 w 1847219"/>
              <a:gd name="connsiteY2" fmla="*/ 2019581 h 2115514"/>
              <a:gd name="connsiteX3" fmla="*/ 0 w 1847219"/>
              <a:gd name="connsiteY3" fmla="*/ 1927483 h 2115514"/>
              <a:gd name="connsiteX4" fmla="*/ 138148 w 1847219"/>
              <a:gd name="connsiteY4" fmla="*/ 197359 h 2115514"/>
              <a:gd name="connsiteX0" fmla="*/ 138148 w 1784759"/>
              <a:gd name="connsiteY0" fmla="*/ 197359 h 2115514"/>
              <a:gd name="connsiteX1" fmla="*/ 1763016 w 1784759"/>
              <a:gd name="connsiteY1" fmla="*/ 223673 h 2115514"/>
              <a:gd name="connsiteX2" fmla="*/ 1670918 w 1784759"/>
              <a:gd name="connsiteY2" fmla="*/ 2019581 h 2115514"/>
              <a:gd name="connsiteX3" fmla="*/ 0 w 1784759"/>
              <a:gd name="connsiteY3" fmla="*/ 1927483 h 2115514"/>
              <a:gd name="connsiteX4" fmla="*/ 138148 w 1784759"/>
              <a:gd name="connsiteY4" fmla="*/ 197359 h 2115514"/>
              <a:gd name="connsiteX0" fmla="*/ 138148 w 1784759"/>
              <a:gd name="connsiteY0" fmla="*/ 197359 h 2019581"/>
              <a:gd name="connsiteX1" fmla="*/ 1763016 w 1784759"/>
              <a:gd name="connsiteY1" fmla="*/ 223673 h 2019581"/>
              <a:gd name="connsiteX2" fmla="*/ 1670918 w 1784759"/>
              <a:gd name="connsiteY2" fmla="*/ 2019581 h 2019581"/>
              <a:gd name="connsiteX3" fmla="*/ 0 w 1784759"/>
              <a:gd name="connsiteY3" fmla="*/ 1927483 h 2019581"/>
              <a:gd name="connsiteX4" fmla="*/ 138148 w 1784759"/>
              <a:gd name="connsiteY4" fmla="*/ 197359 h 2019581"/>
              <a:gd name="connsiteX0" fmla="*/ 138148 w 1766903"/>
              <a:gd name="connsiteY0" fmla="*/ 197359 h 2019581"/>
              <a:gd name="connsiteX1" fmla="*/ 1763016 w 1766903"/>
              <a:gd name="connsiteY1" fmla="*/ 223673 h 2019581"/>
              <a:gd name="connsiteX2" fmla="*/ 1670918 w 1766903"/>
              <a:gd name="connsiteY2" fmla="*/ 2019581 h 2019581"/>
              <a:gd name="connsiteX3" fmla="*/ 0 w 1766903"/>
              <a:gd name="connsiteY3" fmla="*/ 1927483 h 2019581"/>
              <a:gd name="connsiteX4" fmla="*/ 138148 w 1766903"/>
              <a:gd name="connsiteY4" fmla="*/ 197359 h 2019581"/>
              <a:gd name="connsiteX0" fmla="*/ 2053 w 2038670"/>
              <a:gd name="connsiteY0" fmla="*/ 69494 h 2431147"/>
              <a:gd name="connsiteX1" fmla="*/ 2034783 w 2038670"/>
              <a:gd name="connsiteY1" fmla="*/ 635239 h 2431147"/>
              <a:gd name="connsiteX2" fmla="*/ 1942685 w 2038670"/>
              <a:gd name="connsiteY2" fmla="*/ 2431147 h 2431147"/>
              <a:gd name="connsiteX3" fmla="*/ 271767 w 2038670"/>
              <a:gd name="connsiteY3" fmla="*/ 2339049 h 2431147"/>
              <a:gd name="connsiteX4" fmla="*/ 2053 w 2038670"/>
              <a:gd name="connsiteY4" fmla="*/ 69494 h 2431147"/>
              <a:gd name="connsiteX0" fmla="*/ 0 w 2036617"/>
              <a:gd name="connsiteY0" fmla="*/ 69494 h 2431147"/>
              <a:gd name="connsiteX1" fmla="*/ 2032730 w 2036617"/>
              <a:gd name="connsiteY1" fmla="*/ 635239 h 2431147"/>
              <a:gd name="connsiteX2" fmla="*/ 1940632 w 2036617"/>
              <a:gd name="connsiteY2" fmla="*/ 2431147 h 2431147"/>
              <a:gd name="connsiteX3" fmla="*/ 269714 w 2036617"/>
              <a:gd name="connsiteY3" fmla="*/ 2339049 h 2431147"/>
              <a:gd name="connsiteX4" fmla="*/ 0 w 2036617"/>
              <a:gd name="connsiteY4" fmla="*/ 69494 h 2431147"/>
              <a:gd name="connsiteX0" fmla="*/ 39472 w 2076089"/>
              <a:gd name="connsiteY0" fmla="*/ 69494 h 2431147"/>
              <a:gd name="connsiteX1" fmla="*/ 2072202 w 2076089"/>
              <a:gd name="connsiteY1" fmla="*/ 635239 h 2431147"/>
              <a:gd name="connsiteX2" fmla="*/ 1980104 w 2076089"/>
              <a:gd name="connsiteY2" fmla="*/ 2431147 h 2431147"/>
              <a:gd name="connsiteX3" fmla="*/ 0 w 2076089"/>
              <a:gd name="connsiteY3" fmla="*/ 556298 h 2431147"/>
              <a:gd name="connsiteX4" fmla="*/ 39472 w 2076089"/>
              <a:gd name="connsiteY4" fmla="*/ 69494 h 2431147"/>
              <a:gd name="connsiteX0" fmla="*/ 39472 w 2076089"/>
              <a:gd name="connsiteY0" fmla="*/ 69494 h 2431147"/>
              <a:gd name="connsiteX1" fmla="*/ 2072202 w 2076089"/>
              <a:gd name="connsiteY1" fmla="*/ 635239 h 2431147"/>
              <a:gd name="connsiteX2" fmla="*/ 1980104 w 2076089"/>
              <a:gd name="connsiteY2" fmla="*/ 2431147 h 2431147"/>
              <a:gd name="connsiteX3" fmla="*/ 0 w 2076089"/>
              <a:gd name="connsiteY3" fmla="*/ 556298 h 2431147"/>
              <a:gd name="connsiteX4" fmla="*/ 39472 w 2076089"/>
              <a:gd name="connsiteY4" fmla="*/ 69494 h 2431147"/>
              <a:gd name="connsiteX0" fmla="*/ 41538 w 2078155"/>
              <a:gd name="connsiteY0" fmla="*/ 69494 h 2431147"/>
              <a:gd name="connsiteX1" fmla="*/ 2074268 w 2078155"/>
              <a:gd name="connsiteY1" fmla="*/ 635239 h 2431147"/>
              <a:gd name="connsiteX2" fmla="*/ 1982170 w 2078155"/>
              <a:gd name="connsiteY2" fmla="*/ 2431147 h 2431147"/>
              <a:gd name="connsiteX3" fmla="*/ 2066 w 2078155"/>
              <a:gd name="connsiteY3" fmla="*/ 556298 h 2431147"/>
              <a:gd name="connsiteX4" fmla="*/ 41538 w 2078155"/>
              <a:gd name="connsiteY4" fmla="*/ 69494 h 2431147"/>
              <a:gd name="connsiteX0" fmla="*/ 41449 w 2078066"/>
              <a:gd name="connsiteY0" fmla="*/ 69494 h 2431147"/>
              <a:gd name="connsiteX1" fmla="*/ 2074179 w 2078066"/>
              <a:gd name="connsiteY1" fmla="*/ 635239 h 2431147"/>
              <a:gd name="connsiteX2" fmla="*/ 1982081 w 2078066"/>
              <a:gd name="connsiteY2" fmla="*/ 2431147 h 2431147"/>
              <a:gd name="connsiteX3" fmla="*/ 1977 w 2078066"/>
              <a:gd name="connsiteY3" fmla="*/ 556298 h 2431147"/>
              <a:gd name="connsiteX4" fmla="*/ 41449 w 2078066"/>
              <a:gd name="connsiteY4" fmla="*/ 69494 h 2431147"/>
              <a:gd name="connsiteX0" fmla="*/ 0 w 2036617"/>
              <a:gd name="connsiteY0" fmla="*/ 69494 h 2431147"/>
              <a:gd name="connsiteX1" fmla="*/ 2032730 w 2036617"/>
              <a:gd name="connsiteY1" fmla="*/ 635239 h 2431147"/>
              <a:gd name="connsiteX2" fmla="*/ 1940632 w 2036617"/>
              <a:gd name="connsiteY2" fmla="*/ 2431147 h 2431147"/>
              <a:gd name="connsiteX3" fmla="*/ 25250 w 2036617"/>
              <a:gd name="connsiteY3" fmla="*/ 556298 h 2431147"/>
              <a:gd name="connsiteX4" fmla="*/ 0 w 2036617"/>
              <a:gd name="connsiteY4" fmla="*/ 69494 h 2431147"/>
              <a:gd name="connsiteX0" fmla="*/ 8423 w 2045040"/>
              <a:gd name="connsiteY0" fmla="*/ 69494 h 2431147"/>
              <a:gd name="connsiteX1" fmla="*/ 2041153 w 2045040"/>
              <a:gd name="connsiteY1" fmla="*/ 635239 h 2431147"/>
              <a:gd name="connsiteX2" fmla="*/ 1949055 w 2045040"/>
              <a:gd name="connsiteY2" fmla="*/ 2431147 h 2431147"/>
              <a:gd name="connsiteX3" fmla="*/ 3801 w 2045040"/>
              <a:gd name="connsiteY3" fmla="*/ 549660 h 2431147"/>
              <a:gd name="connsiteX4" fmla="*/ 8423 w 2045040"/>
              <a:gd name="connsiteY4" fmla="*/ 69494 h 2431147"/>
              <a:gd name="connsiteX0" fmla="*/ 5156 w 2041773"/>
              <a:gd name="connsiteY0" fmla="*/ 69494 h 2431147"/>
              <a:gd name="connsiteX1" fmla="*/ 2037886 w 2041773"/>
              <a:gd name="connsiteY1" fmla="*/ 635239 h 2431147"/>
              <a:gd name="connsiteX2" fmla="*/ 1945788 w 2041773"/>
              <a:gd name="connsiteY2" fmla="*/ 2431147 h 2431147"/>
              <a:gd name="connsiteX3" fmla="*/ 534 w 2041773"/>
              <a:gd name="connsiteY3" fmla="*/ 549660 h 2431147"/>
              <a:gd name="connsiteX4" fmla="*/ 5156 w 2041773"/>
              <a:gd name="connsiteY4" fmla="*/ 69494 h 2431147"/>
              <a:gd name="connsiteX0" fmla="*/ 1934 w 2041870"/>
              <a:gd name="connsiteY0" fmla="*/ 66958 h 2456823"/>
              <a:gd name="connsiteX1" fmla="*/ 2037983 w 2041870"/>
              <a:gd name="connsiteY1" fmla="*/ 660915 h 2456823"/>
              <a:gd name="connsiteX2" fmla="*/ 1945885 w 2041870"/>
              <a:gd name="connsiteY2" fmla="*/ 2456823 h 2456823"/>
              <a:gd name="connsiteX3" fmla="*/ 631 w 2041870"/>
              <a:gd name="connsiteY3" fmla="*/ 575336 h 2456823"/>
              <a:gd name="connsiteX4" fmla="*/ 1934 w 2041870"/>
              <a:gd name="connsiteY4" fmla="*/ 66958 h 2456823"/>
              <a:gd name="connsiteX0" fmla="*/ 2276 w 2042212"/>
              <a:gd name="connsiteY0" fmla="*/ 66958 h 2456823"/>
              <a:gd name="connsiteX1" fmla="*/ 2038325 w 2042212"/>
              <a:gd name="connsiteY1" fmla="*/ 660915 h 2456823"/>
              <a:gd name="connsiteX2" fmla="*/ 1946227 w 2042212"/>
              <a:gd name="connsiteY2" fmla="*/ 2456823 h 2456823"/>
              <a:gd name="connsiteX3" fmla="*/ 973 w 2042212"/>
              <a:gd name="connsiteY3" fmla="*/ 575336 h 2456823"/>
              <a:gd name="connsiteX4" fmla="*/ 2276 w 2042212"/>
              <a:gd name="connsiteY4" fmla="*/ 66958 h 2456823"/>
              <a:gd name="connsiteX0" fmla="*/ 2276 w 2042212"/>
              <a:gd name="connsiteY0" fmla="*/ 27 h 2389892"/>
              <a:gd name="connsiteX1" fmla="*/ 2038325 w 2042212"/>
              <a:gd name="connsiteY1" fmla="*/ 593984 h 2389892"/>
              <a:gd name="connsiteX2" fmla="*/ 1946227 w 2042212"/>
              <a:gd name="connsiteY2" fmla="*/ 2389892 h 2389892"/>
              <a:gd name="connsiteX3" fmla="*/ 973 w 2042212"/>
              <a:gd name="connsiteY3" fmla="*/ 508405 h 2389892"/>
              <a:gd name="connsiteX4" fmla="*/ 2276 w 2042212"/>
              <a:gd name="connsiteY4" fmla="*/ 27 h 2389892"/>
              <a:gd name="connsiteX0" fmla="*/ 2276 w 2042212"/>
              <a:gd name="connsiteY0" fmla="*/ 27 h 2389892"/>
              <a:gd name="connsiteX1" fmla="*/ 2038325 w 2042212"/>
              <a:gd name="connsiteY1" fmla="*/ 593984 h 2389892"/>
              <a:gd name="connsiteX2" fmla="*/ 1946227 w 2042212"/>
              <a:gd name="connsiteY2" fmla="*/ 2389892 h 2389892"/>
              <a:gd name="connsiteX3" fmla="*/ 973 w 2042212"/>
              <a:gd name="connsiteY3" fmla="*/ 508405 h 2389892"/>
              <a:gd name="connsiteX4" fmla="*/ 2276 w 2042212"/>
              <a:gd name="connsiteY4" fmla="*/ 27 h 2389892"/>
              <a:gd name="connsiteX0" fmla="*/ 2276 w 1946400"/>
              <a:gd name="connsiteY0" fmla="*/ 29462 h 2419327"/>
              <a:gd name="connsiteX1" fmla="*/ 1310780 w 1946400"/>
              <a:gd name="connsiteY1" fmla="*/ 201999 h 2419327"/>
              <a:gd name="connsiteX2" fmla="*/ 1946227 w 1946400"/>
              <a:gd name="connsiteY2" fmla="*/ 2419327 h 2419327"/>
              <a:gd name="connsiteX3" fmla="*/ 973 w 1946400"/>
              <a:gd name="connsiteY3" fmla="*/ 537840 h 2419327"/>
              <a:gd name="connsiteX4" fmla="*/ 2276 w 1946400"/>
              <a:gd name="connsiteY4" fmla="*/ 29462 h 2419327"/>
              <a:gd name="connsiteX0" fmla="*/ 2276 w 1946400"/>
              <a:gd name="connsiteY0" fmla="*/ 44 h 2389909"/>
              <a:gd name="connsiteX1" fmla="*/ 1310780 w 1946400"/>
              <a:gd name="connsiteY1" fmla="*/ 172581 h 2389909"/>
              <a:gd name="connsiteX2" fmla="*/ 1946227 w 1946400"/>
              <a:gd name="connsiteY2" fmla="*/ 2389909 h 2389909"/>
              <a:gd name="connsiteX3" fmla="*/ 973 w 1946400"/>
              <a:gd name="connsiteY3" fmla="*/ 508422 h 2389909"/>
              <a:gd name="connsiteX4" fmla="*/ 2276 w 1946400"/>
              <a:gd name="connsiteY4" fmla="*/ 44 h 2389909"/>
              <a:gd name="connsiteX0" fmla="*/ 2276 w 1946370"/>
              <a:gd name="connsiteY0" fmla="*/ 76 h 2389941"/>
              <a:gd name="connsiteX1" fmla="*/ 1179583 w 1946370"/>
              <a:gd name="connsiteY1" fmla="*/ 97076 h 2389941"/>
              <a:gd name="connsiteX2" fmla="*/ 1946227 w 1946370"/>
              <a:gd name="connsiteY2" fmla="*/ 2389941 h 2389941"/>
              <a:gd name="connsiteX3" fmla="*/ 973 w 1946370"/>
              <a:gd name="connsiteY3" fmla="*/ 508454 h 2389941"/>
              <a:gd name="connsiteX4" fmla="*/ 2276 w 1946370"/>
              <a:gd name="connsiteY4" fmla="*/ 76 h 2389941"/>
              <a:gd name="connsiteX0" fmla="*/ 2276 w 1192380"/>
              <a:gd name="connsiteY0" fmla="*/ 76 h 510993"/>
              <a:gd name="connsiteX1" fmla="*/ 1179583 w 1192380"/>
              <a:gd name="connsiteY1" fmla="*/ 97076 h 510993"/>
              <a:gd name="connsiteX2" fmla="*/ 1174950 w 1192380"/>
              <a:gd name="connsiteY2" fmla="*/ 477652 h 510993"/>
              <a:gd name="connsiteX3" fmla="*/ 973 w 1192380"/>
              <a:gd name="connsiteY3" fmla="*/ 508454 h 510993"/>
              <a:gd name="connsiteX4" fmla="*/ 2276 w 1192380"/>
              <a:gd name="connsiteY4" fmla="*/ 76 h 510993"/>
              <a:gd name="connsiteX0" fmla="*/ 2276 w 1186507"/>
              <a:gd name="connsiteY0" fmla="*/ 76 h 510993"/>
              <a:gd name="connsiteX1" fmla="*/ 1179583 w 1186507"/>
              <a:gd name="connsiteY1" fmla="*/ 97076 h 510993"/>
              <a:gd name="connsiteX2" fmla="*/ 1174950 w 1186507"/>
              <a:gd name="connsiteY2" fmla="*/ 477652 h 510993"/>
              <a:gd name="connsiteX3" fmla="*/ 973 w 1186507"/>
              <a:gd name="connsiteY3" fmla="*/ 508454 h 510993"/>
              <a:gd name="connsiteX4" fmla="*/ 2276 w 1186507"/>
              <a:gd name="connsiteY4" fmla="*/ 76 h 510993"/>
              <a:gd name="connsiteX0" fmla="*/ 2276 w 1186507"/>
              <a:gd name="connsiteY0" fmla="*/ 76 h 511397"/>
              <a:gd name="connsiteX1" fmla="*/ 1179583 w 1186507"/>
              <a:gd name="connsiteY1" fmla="*/ 97076 h 511397"/>
              <a:gd name="connsiteX2" fmla="*/ 1174950 w 1186507"/>
              <a:gd name="connsiteY2" fmla="*/ 477652 h 511397"/>
              <a:gd name="connsiteX3" fmla="*/ 973 w 1186507"/>
              <a:gd name="connsiteY3" fmla="*/ 508454 h 511397"/>
              <a:gd name="connsiteX4" fmla="*/ 2276 w 1186507"/>
              <a:gd name="connsiteY4" fmla="*/ 76 h 511397"/>
              <a:gd name="connsiteX0" fmla="*/ 2276 w 1190341"/>
              <a:gd name="connsiteY0" fmla="*/ 76 h 511397"/>
              <a:gd name="connsiteX1" fmla="*/ 1179583 w 1190341"/>
              <a:gd name="connsiteY1" fmla="*/ 97076 h 511397"/>
              <a:gd name="connsiteX2" fmla="*/ 1174950 w 1190341"/>
              <a:gd name="connsiteY2" fmla="*/ 477652 h 511397"/>
              <a:gd name="connsiteX3" fmla="*/ 973 w 1190341"/>
              <a:gd name="connsiteY3" fmla="*/ 508454 h 511397"/>
              <a:gd name="connsiteX4" fmla="*/ 2276 w 1190341"/>
              <a:gd name="connsiteY4" fmla="*/ 76 h 511397"/>
              <a:gd name="connsiteX0" fmla="*/ 2276 w 1179957"/>
              <a:gd name="connsiteY0" fmla="*/ 76 h 511397"/>
              <a:gd name="connsiteX1" fmla="*/ 1179583 w 1179957"/>
              <a:gd name="connsiteY1" fmla="*/ 97076 h 511397"/>
              <a:gd name="connsiteX2" fmla="*/ 1174950 w 1179957"/>
              <a:gd name="connsiteY2" fmla="*/ 477652 h 511397"/>
              <a:gd name="connsiteX3" fmla="*/ 973 w 1179957"/>
              <a:gd name="connsiteY3" fmla="*/ 508454 h 511397"/>
              <a:gd name="connsiteX4" fmla="*/ 2276 w 1179957"/>
              <a:gd name="connsiteY4" fmla="*/ 76 h 511397"/>
              <a:gd name="connsiteX0" fmla="*/ 5124 w 1179757"/>
              <a:gd name="connsiteY0" fmla="*/ 111 h 480952"/>
              <a:gd name="connsiteX1" fmla="*/ 1179383 w 1179757"/>
              <a:gd name="connsiteY1" fmla="*/ 66631 h 480952"/>
              <a:gd name="connsiteX2" fmla="*/ 1174750 w 1179757"/>
              <a:gd name="connsiteY2" fmla="*/ 447207 h 480952"/>
              <a:gd name="connsiteX3" fmla="*/ 773 w 1179757"/>
              <a:gd name="connsiteY3" fmla="*/ 478009 h 480952"/>
              <a:gd name="connsiteX4" fmla="*/ 5124 w 1179757"/>
              <a:gd name="connsiteY4" fmla="*/ 111 h 480952"/>
              <a:gd name="connsiteX0" fmla="*/ 5124 w 1179757"/>
              <a:gd name="connsiteY0" fmla="*/ 111 h 447207"/>
              <a:gd name="connsiteX1" fmla="*/ 1179383 w 1179757"/>
              <a:gd name="connsiteY1" fmla="*/ 66631 h 447207"/>
              <a:gd name="connsiteX2" fmla="*/ 1174750 w 1179757"/>
              <a:gd name="connsiteY2" fmla="*/ 447207 h 447207"/>
              <a:gd name="connsiteX3" fmla="*/ 773 w 1179757"/>
              <a:gd name="connsiteY3" fmla="*/ 407905 h 447207"/>
              <a:gd name="connsiteX4" fmla="*/ 5124 w 1179757"/>
              <a:gd name="connsiteY4" fmla="*/ 111 h 447207"/>
              <a:gd name="connsiteX0" fmla="*/ 5124 w 1191667"/>
              <a:gd name="connsiteY0" fmla="*/ 54 h 447150"/>
              <a:gd name="connsiteX1" fmla="*/ 1191575 w 1191667"/>
              <a:gd name="connsiteY1" fmla="*/ 139726 h 447150"/>
              <a:gd name="connsiteX2" fmla="*/ 1174750 w 1191667"/>
              <a:gd name="connsiteY2" fmla="*/ 447150 h 447150"/>
              <a:gd name="connsiteX3" fmla="*/ 773 w 1191667"/>
              <a:gd name="connsiteY3" fmla="*/ 407848 h 447150"/>
              <a:gd name="connsiteX4" fmla="*/ 5124 w 1191667"/>
              <a:gd name="connsiteY4" fmla="*/ 54 h 44715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592 w 1194897"/>
              <a:gd name="connsiteY0" fmla="*/ 54 h 416670"/>
              <a:gd name="connsiteX1" fmla="*/ 1192043 w 1194897"/>
              <a:gd name="connsiteY1" fmla="*/ 139726 h 416670"/>
              <a:gd name="connsiteX2" fmla="*/ 1193506 w 1194897"/>
              <a:gd name="connsiteY2" fmla="*/ 416670 h 416670"/>
              <a:gd name="connsiteX3" fmla="*/ 1241 w 1194897"/>
              <a:gd name="connsiteY3" fmla="*/ 407848 h 416670"/>
              <a:gd name="connsiteX4" fmla="*/ 5592 w 1194897"/>
              <a:gd name="connsiteY4" fmla="*/ 54 h 416670"/>
              <a:gd name="connsiteX0" fmla="*/ 4351 w 1193656"/>
              <a:gd name="connsiteY0" fmla="*/ 54 h 416670"/>
              <a:gd name="connsiteX1" fmla="*/ 1190802 w 1193656"/>
              <a:gd name="connsiteY1" fmla="*/ 139726 h 416670"/>
              <a:gd name="connsiteX2" fmla="*/ 1192265 w 1193656"/>
              <a:gd name="connsiteY2" fmla="*/ 416670 h 416670"/>
              <a:gd name="connsiteX3" fmla="*/ 0 w 1193656"/>
              <a:gd name="connsiteY3" fmla="*/ 407848 h 416670"/>
              <a:gd name="connsiteX4" fmla="*/ 4351 w 1193656"/>
              <a:gd name="connsiteY4" fmla="*/ 54 h 416670"/>
              <a:gd name="connsiteX0" fmla="*/ 4351 w 1197272"/>
              <a:gd name="connsiteY0" fmla="*/ 48 h 416664"/>
              <a:gd name="connsiteX1" fmla="*/ 1196898 w 1197272"/>
              <a:gd name="connsiteY1" fmla="*/ 161056 h 416664"/>
              <a:gd name="connsiteX2" fmla="*/ 1192265 w 1197272"/>
              <a:gd name="connsiteY2" fmla="*/ 416664 h 416664"/>
              <a:gd name="connsiteX3" fmla="*/ 0 w 1197272"/>
              <a:gd name="connsiteY3" fmla="*/ 407842 h 416664"/>
              <a:gd name="connsiteX4" fmla="*/ 4351 w 1197272"/>
              <a:gd name="connsiteY4" fmla="*/ 48 h 416664"/>
              <a:gd name="connsiteX0" fmla="*/ 339 w 1193260"/>
              <a:gd name="connsiteY0" fmla="*/ 48 h 416664"/>
              <a:gd name="connsiteX1" fmla="*/ 1192886 w 1193260"/>
              <a:gd name="connsiteY1" fmla="*/ 161056 h 416664"/>
              <a:gd name="connsiteX2" fmla="*/ 1188253 w 1193260"/>
              <a:gd name="connsiteY2" fmla="*/ 416664 h 416664"/>
              <a:gd name="connsiteX3" fmla="*/ 2084 w 1193260"/>
              <a:gd name="connsiteY3" fmla="*/ 395650 h 416664"/>
              <a:gd name="connsiteX4" fmla="*/ 339 w 1193260"/>
              <a:gd name="connsiteY4" fmla="*/ 48 h 416664"/>
              <a:gd name="connsiteX0" fmla="*/ 339 w 1195276"/>
              <a:gd name="connsiteY0" fmla="*/ 48 h 627469"/>
              <a:gd name="connsiteX1" fmla="*/ 1192886 w 1195276"/>
              <a:gd name="connsiteY1" fmla="*/ 161056 h 627469"/>
              <a:gd name="connsiteX2" fmla="*/ 1193729 w 1195276"/>
              <a:gd name="connsiteY2" fmla="*/ 627469 h 627469"/>
              <a:gd name="connsiteX3" fmla="*/ 2084 w 1195276"/>
              <a:gd name="connsiteY3" fmla="*/ 395650 h 627469"/>
              <a:gd name="connsiteX4" fmla="*/ 339 w 1195276"/>
              <a:gd name="connsiteY4" fmla="*/ 48 h 627469"/>
              <a:gd name="connsiteX0" fmla="*/ 339 w 1195276"/>
              <a:gd name="connsiteY0" fmla="*/ 48 h 627469"/>
              <a:gd name="connsiteX1" fmla="*/ 1192886 w 1195276"/>
              <a:gd name="connsiteY1" fmla="*/ 161056 h 627469"/>
              <a:gd name="connsiteX2" fmla="*/ 1193729 w 1195276"/>
              <a:gd name="connsiteY2" fmla="*/ 627469 h 627469"/>
              <a:gd name="connsiteX3" fmla="*/ 2084 w 1195276"/>
              <a:gd name="connsiteY3" fmla="*/ 395650 h 627469"/>
              <a:gd name="connsiteX4" fmla="*/ 339 w 1195276"/>
              <a:gd name="connsiteY4" fmla="*/ 48 h 627469"/>
              <a:gd name="connsiteX0" fmla="*/ 339 w 1195276"/>
              <a:gd name="connsiteY0" fmla="*/ 48 h 627469"/>
              <a:gd name="connsiteX1" fmla="*/ 1192886 w 1195276"/>
              <a:gd name="connsiteY1" fmla="*/ 161056 h 627469"/>
              <a:gd name="connsiteX2" fmla="*/ 1193729 w 1195276"/>
              <a:gd name="connsiteY2" fmla="*/ 627469 h 627469"/>
              <a:gd name="connsiteX3" fmla="*/ 2084 w 1195276"/>
              <a:gd name="connsiteY3" fmla="*/ 395650 h 627469"/>
              <a:gd name="connsiteX4" fmla="*/ 339 w 1195276"/>
              <a:gd name="connsiteY4" fmla="*/ 48 h 627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276" h="627469">
                <a:moveTo>
                  <a:pt x="339" y="48"/>
                </a:moveTo>
                <a:cubicBezTo>
                  <a:pt x="334885" y="-3166"/>
                  <a:pt x="849562" y="159502"/>
                  <a:pt x="1192886" y="161056"/>
                </a:cubicBezTo>
                <a:cubicBezTo>
                  <a:pt x="1194291" y="290683"/>
                  <a:pt x="1196997" y="510956"/>
                  <a:pt x="1193729" y="627469"/>
                </a:cubicBezTo>
                <a:cubicBezTo>
                  <a:pt x="834842" y="624115"/>
                  <a:pt x="339069" y="412693"/>
                  <a:pt x="2084" y="395650"/>
                </a:cubicBezTo>
                <a:cubicBezTo>
                  <a:pt x="4237" y="223983"/>
                  <a:pt x="-1401" y="126094"/>
                  <a:pt x="339" y="4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329909" y="1508399"/>
            <a:ext cx="6037838" cy="646331"/>
          </a:xfrm>
          <a:prstGeom prst="rect">
            <a:avLst/>
          </a:prstGeom>
          <a:solidFill>
            <a:schemeClr val="bg1">
              <a:lumMod val="85000"/>
            </a:schemeClr>
          </a:solidFill>
          <a:ln w="254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Avantageux</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car un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nouvel</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utilisateur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n’a</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besoin</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de savoir comment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ouvrir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 menu; le menu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est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déjà visible.</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329908" y="5748854"/>
            <a:ext cx="6741902" cy="923330"/>
          </a:xfrm>
          <a:prstGeom prst="rect">
            <a:avLst/>
          </a:prstGeom>
          <a:solidFill>
            <a:schemeClr val="bg1">
              <a:lumMod val="85000"/>
            </a:schemeClr>
          </a:solidFill>
          <a:ln w="254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La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pression</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maintenu</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par le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doigt</a:t>
            </a: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s’appelle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“tension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kinesthésique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(on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parle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aussi</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de retour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kinesthésique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ou</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quasi-mode). Aide à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éviter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erreurs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de mode.</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2329908" y="2367886"/>
            <a:ext cx="6037839" cy="369332"/>
          </a:xfrm>
          <a:prstGeom prst="rect">
            <a:avLst/>
          </a:prstGeom>
          <a:solidFill>
            <a:schemeClr val="bg1">
              <a:lumMod val="85000"/>
            </a:schemeClr>
          </a:solidFill>
          <a:ln w="254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Réduit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mouvements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aller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-retour.</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2329908" y="2950374"/>
            <a:ext cx="6741902" cy="2585323"/>
          </a:xfrm>
          <a:prstGeom prst="rect">
            <a:avLst/>
          </a:prstGeom>
          <a:solidFill>
            <a:schemeClr val="bg1">
              <a:lumMod val="85000"/>
            </a:schemeClr>
          </a:solidFill>
          <a:ln w="254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commandes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sont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sélectionnés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par des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gestes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qui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sont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reconnus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par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forme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et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direction, pas par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longueur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ni</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taille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Un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nouvel</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utilisateur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n’a</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besoin</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d’apprendre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gestes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avant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de les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utiliser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car le retour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visuel</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du menu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indique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quel</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mouvement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faire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gestes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découvrables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Un novice qui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navigue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dans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 menu à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plusieurs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reprises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finit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par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apprendre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gestes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par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(transition progressive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vers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comportement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d’un expert).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L’expert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qui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connaît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gestes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par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coeur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peut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exécuter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sans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regarder</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2"/>
          <p:cNvSpPr/>
          <p:nvPr/>
        </p:nvSpPr>
        <p:spPr>
          <a:xfrm>
            <a:off x="1113602" y="1946429"/>
            <a:ext cx="1205707" cy="753373"/>
          </a:xfrm>
          <a:custGeom>
            <a:avLst/>
            <a:gdLst>
              <a:gd name="connsiteX0" fmla="*/ 428944 w 2087129"/>
              <a:gd name="connsiteY0" fmla="*/ 172128 h 2036928"/>
              <a:gd name="connsiteX1" fmla="*/ 1974872 w 2087129"/>
              <a:gd name="connsiteY1" fmla="*/ 237912 h 2036928"/>
              <a:gd name="connsiteX2" fmla="*/ 1757784 w 2087129"/>
              <a:gd name="connsiteY2" fmla="*/ 1875938 h 2036928"/>
              <a:gd name="connsiteX3" fmla="*/ 86866 w 2087129"/>
              <a:gd name="connsiteY3" fmla="*/ 1783840 h 2036928"/>
              <a:gd name="connsiteX4" fmla="*/ 428944 w 2087129"/>
              <a:gd name="connsiteY4" fmla="*/ 172128 h 2036928"/>
              <a:gd name="connsiteX0" fmla="*/ 290539 w 2167742"/>
              <a:gd name="connsiteY0" fmla="*/ 135137 h 2124996"/>
              <a:gd name="connsiteX1" fmla="*/ 2040397 w 2167742"/>
              <a:gd name="connsiteY1" fmla="*/ 319333 h 2124996"/>
              <a:gd name="connsiteX2" fmla="*/ 1823309 w 2167742"/>
              <a:gd name="connsiteY2" fmla="*/ 1957359 h 2124996"/>
              <a:gd name="connsiteX3" fmla="*/ 152391 w 2167742"/>
              <a:gd name="connsiteY3" fmla="*/ 1865261 h 2124996"/>
              <a:gd name="connsiteX4" fmla="*/ 290539 w 2167742"/>
              <a:gd name="connsiteY4" fmla="*/ 135137 h 2124996"/>
              <a:gd name="connsiteX0" fmla="*/ 290539 w 2167742"/>
              <a:gd name="connsiteY0" fmla="*/ 135137 h 2124996"/>
              <a:gd name="connsiteX1" fmla="*/ 2040397 w 2167742"/>
              <a:gd name="connsiteY1" fmla="*/ 319333 h 2124996"/>
              <a:gd name="connsiteX2" fmla="*/ 1823309 w 2167742"/>
              <a:gd name="connsiteY2" fmla="*/ 1957359 h 2124996"/>
              <a:gd name="connsiteX3" fmla="*/ 152391 w 2167742"/>
              <a:gd name="connsiteY3" fmla="*/ 1865261 h 2124996"/>
              <a:gd name="connsiteX4" fmla="*/ 290539 w 2167742"/>
              <a:gd name="connsiteY4" fmla="*/ 135137 h 2124996"/>
              <a:gd name="connsiteX0" fmla="*/ 290539 w 2085724"/>
              <a:gd name="connsiteY0" fmla="*/ 197359 h 2187218"/>
              <a:gd name="connsiteX1" fmla="*/ 1915407 w 2085724"/>
              <a:gd name="connsiteY1" fmla="*/ 223673 h 2187218"/>
              <a:gd name="connsiteX2" fmla="*/ 1823309 w 2085724"/>
              <a:gd name="connsiteY2" fmla="*/ 2019581 h 2187218"/>
              <a:gd name="connsiteX3" fmla="*/ 152391 w 2085724"/>
              <a:gd name="connsiteY3" fmla="*/ 1927483 h 2187218"/>
              <a:gd name="connsiteX4" fmla="*/ 290539 w 2085724"/>
              <a:gd name="connsiteY4" fmla="*/ 197359 h 2187218"/>
              <a:gd name="connsiteX0" fmla="*/ 290539 w 2085724"/>
              <a:gd name="connsiteY0" fmla="*/ 197359 h 2187218"/>
              <a:gd name="connsiteX1" fmla="*/ 1915407 w 2085724"/>
              <a:gd name="connsiteY1" fmla="*/ 223673 h 2187218"/>
              <a:gd name="connsiteX2" fmla="*/ 1823309 w 2085724"/>
              <a:gd name="connsiteY2" fmla="*/ 2019581 h 2187218"/>
              <a:gd name="connsiteX3" fmla="*/ 152391 w 2085724"/>
              <a:gd name="connsiteY3" fmla="*/ 1927483 h 2187218"/>
              <a:gd name="connsiteX4" fmla="*/ 290539 w 2085724"/>
              <a:gd name="connsiteY4" fmla="*/ 197359 h 2187218"/>
              <a:gd name="connsiteX0" fmla="*/ 290539 w 1999610"/>
              <a:gd name="connsiteY0" fmla="*/ 197359 h 2187218"/>
              <a:gd name="connsiteX1" fmla="*/ 1915407 w 1999610"/>
              <a:gd name="connsiteY1" fmla="*/ 223673 h 2187218"/>
              <a:gd name="connsiteX2" fmla="*/ 1823309 w 1999610"/>
              <a:gd name="connsiteY2" fmla="*/ 2019581 h 2187218"/>
              <a:gd name="connsiteX3" fmla="*/ 152391 w 1999610"/>
              <a:gd name="connsiteY3" fmla="*/ 1927483 h 2187218"/>
              <a:gd name="connsiteX4" fmla="*/ 290539 w 1999610"/>
              <a:gd name="connsiteY4" fmla="*/ 197359 h 2187218"/>
              <a:gd name="connsiteX0" fmla="*/ 228879 w 1937950"/>
              <a:gd name="connsiteY0" fmla="*/ 197359 h 2187218"/>
              <a:gd name="connsiteX1" fmla="*/ 1853747 w 1937950"/>
              <a:gd name="connsiteY1" fmla="*/ 223673 h 2187218"/>
              <a:gd name="connsiteX2" fmla="*/ 1761649 w 1937950"/>
              <a:gd name="connsiteY2" fmla="*/ 2019581 h 2187218"/>
              <a:gd name="connsiteX3" fmla="*/ 90731 w 1937950"/>
              <a:gd name="connsiteY3" fmla="*/ 1927483 h 2187218"/>
              <a:gd name="connsiteX4" fmla="*/ 228879 w 1937950"/>
              <a:gd name="connsiteY4" fmla="*/ 197359 h 2187218"/>
              <a:gd name="connsiteX0" fmla="*/ 228879 w 1937950"/>
              <a:gd name="connsiteY0" fmla="*/ 197359 h 2187218"/>
              <a:gd name="connsiteX1" fmla="*/ 1853747 w 1937950"/>
              <a:gd name="connsiteY1" fmla="*/ 223673 h 2187218"/>
              <a:gd name="connsiteX2" fmla="*/ 1761649 w 1937950"/>
              <a:gd name="connsiteY2" fmla="*/ 2019581 h 2187218"/>
              <a:gd name="connsiteX3" fmla="*/ 90731 w 1937950"/>
              <a:gd name="connsiteY3" fmla="*/ 1927483 h 2187218"/>
              <a:gd name="connsiteX4" fmla="*/ 228879 w 1937950"/>
              <a:gd name="connsiteY4" fmla="*/ 197359 h 2187218"/>
              <a:gd name="connsiteX0" fmla="*/ 138148 w 1847219"/>
              <a:gd name="connsiteY0" fmla="*/ 197359 h 2187218"/>
              <a:gd name="connsiteX1" fmla="*/ 1763016 w 1847219"/>
              <a:gd name="connsiteY1" fmla="*/ 223673 h 2187218"/>
              <a:gd name="connsiteX2" fmla="*/ 1670918 w 1847219"/>
              <a:gd name="connsiteY2" fmla="*/ 2019581 h 2187218"/>
              <a:gd name="connsiteX3" fmla="*/ 0 w 1847219"/>
              <a:gd name="connsiteY3" fmla="*/ 1927483 h 2187218"/>
              <a:gd name="connsiteX4" fmla="*/ 138148 w 1847219"/>
              <a:gd name="connsiteY4" fmla="*/ 197359 h 2187218"/>
              <a:gd name="connsiteX0" fmla="*/ 138148 w 1847219"/>
              <a:gd name="connsiteY0" fmla="*/ 197359 h 2115514"/>
              <a:gd name="connsiteX1" fmla="*/ 1763016 w 1847219"/>
              <a:gd name="connsiteY1" fmla="*/ 223673 h 2115514"/>
              <a:gd name="connsiteX2" fmla="*/ 1670918 w 1847219"/>
              <a:gd name="connsiteY2" fmla="*/ 2019581 h 2115514"/>
              <a:gd name="connsiteX3" fmla="*/ 0 w 1847219"/>
              <a:gd name="connsiteY3" fmla="*/ 1927483 h 2115514"/>
              <a:gd name="connsiteX4" fmla="*/ 138148 w 1847219"/>
              <a:gd name="connsiteY4" fmla="*/ 197359 h 2115514"/>
              <a:gd name="connsiteX0" fmla="*/ 138148 w 1847219"/>
              <a:gd name="connsiteY0" fmla="*/ 197359 h 2115514"/>
              <a:gd name="connsiteX1" fmla="*/ 1763016 w 1847219"/>
              <a:gd name="connsiteY1" fmla="*/ 223673 h 2115514"/>
              <a:gd name="connsiteX2" fmla="*/ 1670918 w 1847219"/>
              <a:gd name="connsiteY2" fmla="*/ 2019581 h 2115514"/>
              <a:gd name="connsiteX3" fmla="*/ 0 w 1847219"/>
              <a:gd name="connsiteY3" fmla="*/ 1927483 h 2115514"/>
              <a:gd name="connsiteX4" fmla="*/ 138148 w 1847219"/>
              <a:gd name="connsiteY4" fmla="*/ 197359 h 2115514"/>
              <a:gd name="connsiteX0" fmla="*/ 138148 w 1784759"/>
              <a:gd name="connsiteY0" fmla="*/ 197359 h 2115514"/>
              <a:gd name="connsiteX1" fmla="*/ 1763016 w 1784759"/>
              <a:gd name="connsiteY1" fmla="*/ 223673 h 2115514"/>
              <a:gd name="connsiteX2" fmla="*/ 1670918 w 1784759"/>
              <a:gd name="connsiteY2" fmla="*/ 2019581 h 2115514"/>
              <a:gd name="connsiteX3" fmla="*/ 0 w 1784759"/>
              <a:gd name="connsiteY3" fmla="*/ 1927483 h 2115514"/>
              <a:gd name="connsiteX4" fmla="*/ 138148 w 1784759"/>
              <a:gd name="connsiteY4" fmla="*/ 197359 h 2115514"/>
              <a:gd name="connsiteX0" fmla="*/ 138148 w 1784759"/>
              <a:gd name="connsiteY0" fmla="*/ 197359 h 2019581"/>
              <a:gd name="connsiteX1" fmla="*/ 1763016 w 1784759"/>
              <a:gd name="connsiteY1" fmla="*/ 223673 h 2019581"/>
              <a:gd name="connsiteX2" fmla="*/ 1670918 w 1784759"/>
              <a:gd name="connsiteY2" fmla="*/ 2019581 h 2019581"/>
              <a:gd name="connsiteX3" fmla="*/ 0 w 1784759"/>
              <a:gd name="connsiteY3" fmla="*/ 1927483 h 2019581"/>
              <a:gd name="connsiteX4" fmla="*/ 138148 w 1784759"/>
              <a:gd name="connsiteY4" fmla="*/ 197359 h 2019581"/>
              <a:gd name="connsiteX0" fmla="*/ 138148 w 1766903"/>
              <a:gd name="connsiteY0" fmla="*/ 197359 h 2019581"/>
              <a:gd name="connsiteX1" fmla="*/ 1763016 w 1766903"/>
              <a:gd name="connsiteY1" fmla="*/ 223673 h 2019581"/>
              <a:gd name="connsiteX2" fmla="*/ 1670918 w 1766903"/>
              <a:gd name="connsiteY2" fmla="*/ 2019581 h 2019581"/>
              <a:gd name="connsiteX3" fmla="*/ 0 w 1766903"/>
              <a:gd name="connsiteY3" fmla="*/ 1927483 h 2019581"/>
              <a:gd name="connsiteX4" fmla="*/ 138148 w 1766903"/>
              <a:gd name="connsiteY4" fmla="*/ 197359 h 2019581"/>
              <a:gd name="connsiteX0" fmla="*/ 2053 w 2038670"/>
              <a:gd name="connsiteY0" fmla="*/ 69494 h 2431147"/>
              <a:gd name="connsiteX1" fmla="*/ 2034783 w 2038670"/>
              <a:gd name="connsiteY1" fmla="*/ 635239 h 2431147"/>
              <a:gd name="connsiteX2" fmla="*/ 1942685 w 2038670"/>
              <a:gd name="connsiteY2" fmla="*/ 2431147 h 2431147"/>
              <a:gd name="connsiteX3" fmla="*/ 271767 w 2038670"/>
              <a:gd name="connsiteY3" fmla="*/ 2339049 h 2431147"/>
              <a:gd name="connsiteX4" fmla="*/ 2053 w 2038670"/>
              <a:gd name="connsiteY4" fmla="*/ 69494 h 2431147"/>
              <a:gd name="connsiteX0" fmla="*/ 0 w 2036617"/>
              <a:gd name="connsiteY0" fmla="*/ 69494 h 2431147"/>
              <a:gd name="connsiteX1" fmla="*/ 2032730 w 2036617"/>
              <a:gd name="connsiteY1" fmla="*/ 635239 h 2431147"/>
              <a:gd name="connsiteX2" fmla="*/ 1940632 w 2036617"/>
              <a:gd name="connsiteY2" fmla="*/ 2431147 h 2431147"/>
              <a:gd name="connsiteX3" fmla="*/ 269714 w 2036617"/>
              <a:gd name="connsiteY3" fmla="*/ 2339049 h 2431147"/>
              <a:gd name="connsiteX4" fmla="*/ 0 w 2036617"/>
              <a:gd name="connsiteY4" fmla="*/ 69494 h 2431147"/>
              <a:gd name="connsiteX0" fmla="*/ 39472 w 2076089"/>
              <a:gd name="connsiteY0" fmla="*/ 69494 h 2431147"/>
              <a:gd name="connsiteX1" fmla="*/ 2072202 w 2076089"/>
              <a:gd name="connsiteY1" fmla="*/ 635239 h 2431147"/>
              <a:gd name="connsiteX2" fmla="*/ 1980104 w 2076089"/>
              <a:gd name="connsiteY2" fmla="*/ 2431147 h 2431147"/>
              <a:gd name="connsiteX3" fmla="*/ 0 w 2076089"/>
              <a:gd name="connsiteY3" fmla="*/ 556298 h 2431147"/>
              <a:gd name="connsiteX4" fmla="*/ 39472 w 2076089"/>
              <a:gd name="connsiteY4" fmla="*/ 69494 h 2431147"/>
              <a:gd name="connsiteX0" fmla="*/ 39472 w 2076089"/>
              <a:gd name="connsiteY0" fmla="*/ 69494 h 2431147"/>
              <a:gd name="connsiteX1" fmla="*/ 2072202 w 2076089"/>
              <a:gd name="connsiteY1" fmla="*/ 635239 h 2431147"/>
              <a:gd name="connsiteX2" fmla="*/ 1980104 w 2076089"/>
              <a:gd name="connsiteY2" fmla="*/ 2431147 h 2431147"/>
              <a:gd name="connsiteX3" fmla="*/ 0 w 2076089"/>
              <a:gd name="connsiteY3" fmla="*/ 556298 h 2431147"/>
              <a:gd name="connsiteX4" fmla="*/ 39472 w 2076089"/>
              <a:gd name="connsiteY4" fmla="*/ 69494 h 2431147"/>
              <a:gd name="connsiteX0" fmla="*/ 41538 w 2078155"/>
              <a:gd name="connsiteY0" fmla="*/ 69494 h 2431147"/>
              <a:gd name="connsiteX1" fmla="*/ 2074268 w 2078155"/>
              <a:gd name="connsiteY1" fmla="*/ 635239 h 2431147"/>
              <a:gd name="connsiteX2" fmla="*/ 1982170 w 2078155"/>
              <a:gd name="connsiteY2" fmla="*/ 2431147 h 2431147"/>
              <a:gd name="connsiteX3" fmla="*/ 2066 w 2078155"/>
              <a:gd name="connsiteY3" fmla="*/ 556298 h 2431147"/>
              <a:gd name="connsiteX4" fmla="*/ 41538 w 2078155"/>
              <a:gd name="connsiteY4" fmla="*/ 69494 h 2431147"/>
              <a:gd name="connsiteX0" fmla="*/ 41449 w 2078066"/>
              <a:gd name="connsiteY0" fmla="*/ 69494 h 2431147"/>
              <a:gd name="connsiteX1" fmla="*/ 2074179 w 2078066"/>
              <a:gd name="connsiteY1" fmla="*/ 635239 h 2431147"/>
              <a:gd name="connsiteX2" fmla="*/ 1982081 w 2078066"/>
              <a:gd name="connsiteY2" fmla="*/ 2431147 h 2431147"/>
              <a:gd name="connsiteX3" fmla="*/ 1977 w 2078066"/>
              <a:gd name="connsiteY3" fmla="*/ 556298 h 2431147"/>
              <a:gd name="connsiteX4" fmla="*/ 41449 w 2078066"/>
              <a:gd name="connsiteY4" fmla="*/ 69494 h 2431147"/>
              <a:gd name="connsiteX0" fmla="*/ 0 w 2036617"/>
              <a:gd name="connsiteY0" fmla="*/ 69494 h 2431147"/>
              <a:gd name="connsiteX1" fmla="*/ 2032730 w 2036617"/>
              <a:gd name="connsiteY1" fmla="*/ 635239 h 2431147"/>
              <a:gd name="connsiteX2" fmla="*/ 1940632 w 2036617"/>
              <a:gd name="connsiteY2" fmla="*/ 2431147 h 2431147"/>
              <a:gd name="connsiteX3" fmla="*/ 25250 w 2036617"/>
              <a:gd name="connsiteY3" fmla="*/ 556298 h 2431147"/>
              <a:gd name="connsiteX4" fmla="*/ 0 w 2036617"/>
              <a:gd name="connsiteY4" fmla="*/ 69494 h 2431147"/>
              <a:gd name="connsiteX0" fmla="*/ 8423 w 2045040"/>
              <a:gd name="connsiteY0" fmla="*/ 69494 h 2431147"/>
              <a:gd name="connsiteX1" fmla="*/ 2041153 w 2045040"/>
              <a:gd name="connsiteY1" fmla="*/ 635239 h 2431147"/>
              <a:gd name="connsiteX2" fmla="*/ 1949055 w 2045040"/>
              <a:gd name="connsiteY2" fmla="*/ 2431147 h 2431147"/>
              <a:gd name="connsiteX3" fmla="*/ 3801 w 2045040"/>
              <a:gd name="connsiteY3" fmla="*/ 549660 h 2431147"/>
              <a:gd name="connsiteX4" fmla="*/ 8423 w 2045040"/>
              <a:gd name="connsiteY4" fmla="*/ 69494 h 2431147"/>
              <a:gd name="connsiteX0" fmla="*/ 5156 w 2041773"/>
              <a:gd name="connsiteY0" fmla="*/ 69494 h 2431147"/>
              <a:gd name="connsiteX1" fmla="*/ 2037886 w 2041773"/>
              <a:gd name="connsiteY1" fmla="*/ 635239 h 2431147"/>
              <a:gd name="connsiteX2" fmla="*/ 1945788 w 2041773"/>
              <a:gd name="connsiteY2" fmla="*/ 2431147 h 2431147"/>
              <a:gd name="connsiteX3" fmla="*/ 534 w 2041773"/>
              <a:gd name="connsiteY3" fmla="*/ 549660 h 2431147"/>
              <a:gd name="connsiteX4" fmla="*/ 5156 w 2041773"/>
              <a:gd name="connsiteY4" fmla="*/ 69494 h 2431147"/>
              <a:gd name="connsiteX0" fmla="*/ 1934 w 2041870"/>
              <a:gd name="connsiteY0" fmla="*/ 66958 h 2456823"/>
              <a:gd name="connsiteX1" fmla="*/ 2037983 w 2041870"/>
              <a:gd name="connsiteY1" fmla="*/ 660915 h 2456823"/>
              <a:gd name="connsiteX2" fmla="*/ 1945885 w 2041870"/>
              <a:gd name="connsiteY2" fmla="*/ 2456823 h 2456823"/>
              <a:gd name="connsiteX3" fmla="*/ 631 w 2041870"/>
              <a:gd name="connsiteY3" fmla="*/ 575336 h 2456823"/>
              <a:gd name="connsiteX4" fmla="*/ 1934 w 2041870"/>
              <a:gd name="connsiteY4" fmla="*/ 66958 h 2456823"/>
              <a:gd name="connsiteX0" fmla="*/ 2276 w 2042212"/>
              <a:gd name="connsiteY0" fmla="*/ 66958 h 2456823"/>
              <a:gd name="connsiteX1" fmla="*/ 2038325 w 2042212"/>
              <a:gd name="connsiteY1" fmla="*/ 660915 h 2456823"/>
              <a:gd name="connsiteX2" fmla="*/ 1946227 w 2042212"/>
              <a:gd name="connsiteY2" fmla="*/ 2456823 h 2456823"/>
              <a:gd name="connsiteX3" fmla="*/ 973 w 2042212"/>
              <a:gd name="connsiteY3" fmla="*/ 575336 h 2456823"/>
              <a:gd name="connsiteX4" fmla="*/ 2276 w 2042212"/>
              <a:gd name="connsiteY4" fmla="*/ 66958 h 2456823"/>
              <a:gd name="connsiteX0" fmla="*/ 2276 w 2042212"/>
              <a:gd name="connsiteY0" fmla="*/ 27 h 2389892"/>
              <a:gd name="connsiteX1" fmla="*/ 2038325 w 2042212"/>
              <a:gd name="connsiteY1" fmla="*/ 593984 h 2389892"/>
              <a:gd name="connsiteX2" fmla="*/ 1946227 w 2042212"/>
              <a:gd name="connsiteY2" fmla="*/ 2389892 h 2389892"/>
              <a:gd name="connsiteX3" fmla="*/ 973 w 2042212"/>
              <a:gd name="connsiteY3" fmla="*/ 508405 h 2389892"/>
              <a:gd name="connsiteX4" fmla="*/ 2276 w 2042212"/>
              <a:gd name="connsiteY4" fmla="*/ 27 h 2389892"/>
              <a:gd name="connsiteX0" fmla="*/ 2276 w 2042212"/>
              <a:gd name="connsiteY0" fmla="*/ 27 h 2389892"/>
              <a:gd name="connsiteX1" fmla="*/ 2038325 w 2042212"/>
              <a:gd name="connsiteY1" fmla="*/ 593984 h 2389892"/>
              <a:gd name="connsiteX2" fmla="*/ 1946227 w 2042212"/>
              <a:gd name="connsiteY2" fmla="*/ 2389892 h 2389892"/>
              <a:gd name="connsiteX3" fmla="*/ 973 w 2042212"/>
              <a:gd name="connsiteY3" fmla="*/ 508405 h 2389892"/>
              <a:gd name="connsiteX4" fmla="*/ 2276 w 2042212"/>
              <a:gd name="connsiteY4" fmla="*/ 27 h 2389892"/>
              <a:gd name="connsiteX0" fmla="*/ 2276 w 1946400"/>
              <a:gd name="connsiteY0" fmla="*/ 29462 h 2419327"/>
              <a:gd name="connsiteX1" fmla="*/ 1310780 w 1946400"/>
              <a:gd name="connsiteY1" fmla="*/ 201999 h 2419327"/>
              <a:gd name="connsiteX2" fmla="*/ 1946227 w 1946400"/>
              <a:gd name="connsiteY2" fmla="*/ 2419327 h 2419327"/>
              <a:gd name="connsiteX3" fmla="*/ 973 w 1946400"/>
              <a:gd name="connsiteY3" fmla="*/ 537840 h 2419327"/>
              <a:gd name="connsiteX4" fmla="*/ 2276 w 1946400"/>
              <a:gd name="connsiteY4" fmla="*/ 29462 h 2419327"/>
              <a:gd name="connsiteX0" fmla="*/ 2276 w 1946400"/>
              <a:gd name="connsiteY0" fmla="*/ 44 h 2389909"/>
              <a:gd name="connsiteX1" fmla="*/ 1310780 w 1946400"/>
              <a:gd name="connsiteY1" fmla="*/ 172581 h 2389909"/>
              <a:gd name="connsiteX2" fmla="*/ 1946227 w 1946400"/>
              <a:gd name="connsiteY2" fmla="*/ 2389909 h 2389909"/>
              <a:gd name="connsiteX3" fmla="*/ 973 w 1946400"/>
              <a:gd name="connsiteY3" fmla="*/ 508422 h 2389909"/>
              <a:gd name="connsiteX4" fmla="*/ 2276 w 1946400"/>
              <a:gd name="connsiteY4" fmla="*/ 44 h 2389909"/>
              <a:gd name="connsiteX0" fmla="*/ 2276 w 1946370"/>
              <a:gd name="connsiteY0" fmla="*/ 76 h 2389941"/>
              <a:gd name="connsiteX1" fmla="*/ 1179583 w 1946370"/>
              <a:gd name="connsiteY1" fmla="*/ 97076 h 2389941"/>
              <a:gd name="connsiteX2" fmla="*/ 1946227 w 1946370"/>
              <a:gd name="connsiteY2" fmla="*/ 2389941 h 2389941"/>
              <a:gd name="connsiteX3" fmla="*/ 973 w 1946370"/>
              <a:gd name="connsiteY3" fmla="*/ 508454 h 2389941"/>
              <a:gd name="connsiteX4" fmla="*/ 2276 w 1946370"/>
              <a:gd name="connsiteY4" fmla="*/ 76 h 2389941"/>
              <a:gd name="connsiteX0" fmla="*/ 2276 w 1192380"/>
              <a:gd name="connsiteY0" fmla="*/ 76 h 510993"/>
              <a:gd name="connsiteX1" fmla="*/ 1179583 w 1192380"/>
              <a:gd name="connsiteY1" fmla="*/ 97076 h 510993"/>
              <a:gd name="connsiteX2" fmla="*/ 1174950 w 1192380"/>
              <a:gd name="connsiteY2" fmla="*/ 477652 h 510993"/>
              <a:gd name="connsiteX3" fmla="*/ 973 w 1192380"/>
              <a:gd name="connsiteY3" fmla="*/ 508454 h 510993"/>
              <a:gd name="connsiteX4" fmla="*/ 2276 w 1192380"/>
              <a:gd name="connsiteY4" fmla="*/ 76 h 510993"/>
              <a:gd name="connsiteX0" fmla="*/ 2276 w 1186507"/>
              <a:gd name="connsiteY0" fmla="*/ 76 h 510993"/>
              <a:gd name="connsiteX1" fmla="*/ 1179583 w 1186507"/>
              <a:gd name="connsiteY1" fmla="*/ 97076 h 510993"/>
              <a:gd name="connsiteX2" fmla="*/ 1174950 w 1186507"/>
              <a:gd name="connsiteY2" fmla="*/ 477652 h 510993"/>
              <a:gd name="connsiteX3" fmla="*/ 973 w 1186507"/>
              <a:gd name="connsiteY3" fmla="*/ 508454 h 510993"/>
              <a:gd name="connsiteX4" fmla="*/ 2276 w 1186507"/>
              <a:gd name="connsiteY4" fmla="*/ 76 h 510993"/>
              <a:gd name="connsiteX0" fmla="*/ 2276 w 1186507"/>
              <a:gd name="connsiteY0" fmla="*/ 76 h 511397"/>
              <a:gd name="connsiteX1" fmla="*/ 1179583 w 1186507"/>
              <a:gd name="connsiteY1" fmla="*/ 97076 h 511397"/>
              <a:gd name="connsiteX2" fmla="*/ 1174950 w 1186507"/>
              <a:gd name="connsiteY2" fmla="*/ 477652 h 511397"/>
              <a:gd name="connsiteX3" fmla="*/ 973 w 1186507"/>
              <a:gd name="connsiteY3" fmla="*/ 508454 h 511397"/>
              <a:gd name="connsiteX4" fmla="*/ 2276 w 1186507"/>
              <a:gd name="connsiteY4" fmla="*/ 76 h 511397"/>
              <a:gd name="connsiteX0" fmla="*/ 2276 w 1190341"/>
              <a:gd name="connsiteY0" fmla="*/ 76 h 511397"/>
              <a:gd name="connsiteX1" fmla="*/ 1179583 w 1190341"/>
              <a:gd name="connsiteY1" fmla="*/ 97076 h 511397"/>
              <a:gd name="connsiteX2" fmla="*/ 1174950 w 1190341"/>
              <a:gd name="connsiteY2" fmla="*/ 477652 h 511397"/>
              <a:gd name="connsiteX3" fmla="*/ 973 w 1190341"/>
              <a:gd name="connsiteY3" fmla="*/ 508454 h 511397"/>
              <a:gd name="connsiteX4" fmla="*/ 2276 w 1190341"/>
              <a:gd name="connsiteY4" fmla="*/ 76 h 511397"/>
              <a:gd name="connsiteX0" fmla="*/ 2276 w 1179957"/>
              <a:gd name="connsiteY0" fmla="*/ 76 h 511397"/>
              <a:gd name="connsiteX1" fmla="*/ 1179583 w 1179957"/>
              <a:gd name="connsiteY1" fmla="*/ 97076 h 511397"/>
              <a:gd name="connsiteX2" fmla="*/ 1174950 w 1179957"/>
              <a:gd name="connsiteY2" fmla="*/ 477652 h 511397"/>
              <a:gd name="connsiteX3" fmla="*/ 973 w 1179957"/>
              <a:gd name="connsiteY3" fmla="*/ 508454 h 511397"/>
              <a:gd name="connsiteX4" fmla="*/ 2276 w 1179957"/>
              <a:gd name="connsiteY4" fmla="*/ 76 h 511397"/>
              <a:gd name="connsiteX0" fmla="*/ 5124 w 1179757"/>
              <a:gd name="connsiteY0" fmla="*/ 111 h 480952"/>
              <a:gd name="connsiteX1" fmla="*/ 1179383 w 1179757"/>
              <a:gd name="connsiteY1" fmla="*/ 66631 h 480952"/>
              <a:gd name="connsiteX2" fmla="*/ 1174750 w 1179757"/>
              <a:gd name="connsiteY2" fmla="*/ 447207 h 480952"/>
              <a:gd name="connsiteX3" fmla="*/ 773 w 1179757"/>
              <a:gd name="connsiteY3" fmla="*/ 478009 h 480952"/>
              <a:gd name="connsiteX4" fmla="*/ 5124 w 1179757"/>
              <a:gd name="connsiteY4" fmla="*/ 111 h 480952"/>
              <a:gd name="connsiteX0" fmla="*/ 5124 w 1179757"/>
              <a:gd name="connsiteY0" fmla="*/ 111 h 447207"/>
              <a:gd name="connsiteX1" fmla="*/ 1179383 w 1179757"/>
              <a:gd name="connsiteY1" fmla="*/ 66631 h 447207"/>
              <a:gd name="connsiteX2" fmla="*/ 1174750 w 1179757"/>
              <a:gd name="connsiteY2" fmla="*/ 447207 h 447207"/>
              <a:gd name="connsiteX3" fmla="*/ 773 w 1179757"/>
              <a:gd name="connsiteY3" fmla="*/ 407905 h 447207"/>
              <a:gd name="connsiteX4" fmla="*/ 5124 w 1179757"/>
              <a:gd name="connsiteY4" fmla="*/ 111 h 447207"/>
              <a:gd name="connsiteX0" fmla="*/ 5124 w 1191667"/>
              <a:gd name="connsiteY0" fmla="*/ 54 h 447150"/>
              <a:gd name="connsiteX1" fmla="*/ 1191575 w 1191667"/>
              <a:gd name="connsiteY1" fmla="*/ 139726 h 447150"/>
              <a:gd name="connsiteX2" fmla="*/ 1174750 w 1191667"/>
              <a:gd name="connsiteY2" fmla="*/ 447150 h 447150"/>
              <a:gd name="connsiteX3" fmla="*/ 773 w 1191667"/>
              <a:gd name="connsiteY3" fmla="*/ 407848 h 447150"/>
              <a:gd name="connsiteX4" fmla="*/ 5124 w 1191667"/>
              <a:gd name="connsiteY4" fmla="*/ 54 h 44715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592 w 1194897"/>
              <a:gd name="connsiteY0" fmla="*/ 54 h 416670"/>
              <a:gd name="connsiteX1" fmla="*/ 1192043 w 1194897"/>
              <a:gd name="connsiteY1" fmla="*/ 139726 h 416670"/>
              <a:gd name="connsiteX2" fmla="*/ 1193506 w 1194897"/>
              <a:gd name="connsiteY2" fmla="*/ 416670 h 416670"/>
              <a:gd name="connsiteX3" fmla="*/ 1241 w 1194897"/>
              <a:gd name="connsiteY3" fmla="*/ 407848 h 416670"/>
              <a:gd name="connsiteX4" fmla="*/ 5592 w 1194897"/>
              <a:gd name="connsiteY4" fmla="*/ 54 h 416670"/>
              <a:gd name="connsiteX0" fmla="*/ 4351 w 1193656"/>
              <a:gd name="connsiteY0" fmla="*/ 54 h 416670"/>
              <a:gd name="connsiteX1" fmla="*/ 1190802 w 1193656"/>
              <a:gd name="connsiteY1" fmla="*/ 139726 h 416670"/>
              <a:gd name="connsiteX2" fmla="*/ 1192265 w 1193656"/>
              <a:gd name="connsiteY2" fmla="*/ 416670 h 416670"/>
              <a:gd name="connsiteX3" fmla="*/ 0 w 1193656"/>
              <a:gd name="connsiteY3" fmla="*/ 407848 h 416670"/>
              <a:gd name="connsiteX4" fmla="*/ 4351 w 1193656"/>
              <a:gd name="connsiteY4" fmla="*/ 54 h 416670"/>
              <a:gd name="connsiteX0" fmla="*/ 4351 w 1197272"/>
              <a:gd name="connsiteY0" fmla="*/ 48 h 416664"/>
              <a:gd name="connsiteX1" fmla="*/ 1196898 w 1197272"/>
              <a:gd name="connsiteY1" fmla="*/ 161056 h 416664"/>
              <a:gd name="connsiteX2" fmla="*/ 1192265 w 1197272"/>
              <a:gd name="connsiteY2" fmla="*/ 416664 h 416664"/>
              <a:gd name="connsiteX3" fmla="*/ 0 w 1197272"/>
              <a:gd name="connsiteY3" fmla="*/ 407842 h 416664"/>
              <a:gd name="connsiteX4" fmla="*/ 4351 w 1197272"/>
              <a:gd name="connsiteY4" fmla="*/ 48 h 416664"/>
              <a:gd name="connsiteX0" fmla="*/ 339 w 1193260"/>
              <a:gd name="connsiteY0" fmla="*/ 48 h 416664"/>
              <a:gd name="connsiteX1" fmla="*/ 1192886 w 1193260"/>
              <a:gd name="connsiteY1" fmla="*/ 161056 h 416664"/>
              <a:gd name="connsiteX2" fmla="*/ 1188253 w 1193260"/>
              <a:gd name="connsiteY2" fmla="*/ 416664 h 416664"/>
              <a:gd name="connsiteX3" fmla="*/ 2084 w 1193260"/>
              <a:gd name="connsiteY3" fmla="*/ 395650 h 416664"/>
              <a:gd name="connsiteX4" fmla="*/ 339 w 1193260"/>
              <a:gd name="connsiteY4" fmla="*/ 48 h 416664"/>
              <a:gd name="connsiteX0" fmla="*/ 339 w 1193260"/>
              <a:gd name="connsiteY0" fmla="*/ 48 h 416664"/>
              <a:gd name="connsiteX1" fmla="*/ 1192886 w 1193260"/>
              <a:gd name="connsiteY1" fmla="*/ 161056 h 416664"/>
              <a:gd name="connsiteX2" fmla="*/ 1188253 w 1193260"/>
              <a:gd name="connsiteY2" fmla="*/ 416664 h 416664"/>
              <a:gd name="connsiteX3" fmla="*/ 2084 w 1193260"/>
              <a:gd name="connsiteY3" fmla="*/ 395650 h 416664"/>
              <a:gd name="connsiteX4" fmla="*/ 339 w 1193260"/>
              <a:gd name="connsiteY4" fmla="*/ 48 h 416664"/>
              <a:gd name="connsiteX0" fmla="*/ 339 w 1205182"/>
              <a:gd name="connsiteY0" fmla="*/ 48 h 753404"/>
              <a:gd name="connsiteX1" fmla="*/ 1192886 w 1205182"/>
              <a:gd name="connsiteY1" fmla="*/ 161056 h 753404"/>
              <a:gd name="connsiteX2" fmla="*/ 1204679 w 1205182"/>
              <a:gd name="connsiteY2" fmla="*/ 753404 h 753404"/>
              <a:gd name="connsiteX3" fmla="*/ 2084 w 1205182"/>
              <a:gd name="connsiteY3" fmla="*/ 395650 h 753404"/>
              <a:gd name="connsiteX4" fmla="*/ 339 w 1205182"/>
              <a:gd name="connsiteY4" fmla="*/ 48 h 753404"/>
              <a:gd name="connsiteX0" fmla="*/ 339 w 1205707"/>
              <a:gd name="connsiteY0" fmla="*/ 17 h 753373"/>
              <a:gd name="connsiteX1" fmla="*/ 1201099 w 1205707"/>
              <a:gd name="connsiteY1" fmla="*/ 456700 h 753373"/>
              <a:gd name="connsiteX2" fmla="*/ 1204679 w 1205707"/>
              <a:gd name="connsiteY2" fmla="*/ 753373 h 753373"/>
              <a:gd name="connsiteX3" fmla="*/ 2084 w 1205707"/>
              <a:gd name="connsiteY3" fmla="*/ 395619 h 753373"/>
              <a:gd name="connsiteX4" fmla="*/ 339 w 1205707"/>
              <a:gd name="connsiteY4" fmla="*/ 17 h 753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707" h="753373">
                <a:moveTo>
                  <a:pt x="339" y="17"/>
                </a:moveTo>
                <a:cubicBezTo>
                  <a:pt x="334885" y="-3197"/>
                  <a:pt x="857775" y="455146"/>
                  <a:pt x="1201099" y="456700"/>
                </a:cubicBezTo>
                <a:cubicBezTo>
                  <a:pt x="1202504" y="586327"/>
                  <a:pt x="1207947" y="636860"/>
                  <a:pt x="1204679" y="753373"/>
                </a:cubicBezTo>
                <a:cubicBezTo>
                  <a:pt x="809289" y="746368"/>
                  <a:pt x="298916" y="386198"/>
                  <a:pt x="2084" y="395619"/>
                </a:cubicBezTo>
                <a:cubicBezTo>
                  <a:pt x="4237" y="223952"/>
                  <a:pt x="-1401" y="126063"/>
                  <a:pt x="339" y="1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1113602" y="2506753"/>
            <a:ext cx="1200752" cy="1018929"/>
          </a:xfrm>
          <a:custGeom>
            <a:avLst/>
            <a:gdLst>
              <a:gd name="connsiteX0" fmla="*/ 428944 w 2087129"/>
              <a:gd name="connsiteY0" fmla="*/ 172128 h 2036928"/>
              <a:gd name="connsiteX1" fmla="*/ 1974872 w 2087129"/>
              <a:gd name="connsiteY1" fmla="*/ 237912 h 2036928"/>
              <a:gd name="connsiteX2" fmla="*/ 1757784 w 2087129"/>
              <a:gd name="connsiteY2" fmla="*/ 1875938 h 2036928"/>
              <a:gd name="connsiteX3" fmla="*/ 86866 w 2087129"/>
              <a:gd name="connsiteY3" fmla="*/ 1783840 h 2036928"/>
              <a:gd name="connsiteX4" fmla="*/ 428944 w 2087129"/>
              <a:gd name="connsiteY4" fmla="*/ 172128 h 2036928"/>
              <a:gd name="connsiteX0" fmla="*/ 290539 w 2167742"/>
              <a:gd name="connsiteY0" fmla="*/ 135137 h 2124996"/>
              <a:gd name="connsiteX1" fmla="*/ 2040397 w 2167742"/>
              <a:gd name="connsiteY1" fmla="*/ 319333 h 2124996"/>
              <a:gd name="connsiteX2" fmla="*/ 1823309 w 2167742"/>
              <a:gd name="connsiteY2" fmla="*/ 1957359 h 2124996"/>
              <a:gd name="connsiteX3" fmla="*/ 152391 w 2167742"/>
              <a:gd name="connsiteY3" fmla="*/ 1865261 h 2124996"/>
              <a:gd name="connsiteX4" fmla="*/ 290539 w 2167742"/>
              <a:gd name="connsiteY4" fmla="*/ 135137 h 2124996"/>
              <a:gd name="connsiteX0" fmla="*/ 290539 w 2167742"/>
              <a:gd name="connsiteY0" fmla="*/ 135137 h 2124996"/>
              <a:gd name="connsiteX1" fmla="*/ 2040397 w 2167742"/>
              <a:gd name="connsiteY1" fmla="*/ 319333 h 2124996"/>
              <a:gd name="connsiteX2" fmla="*/ 1823309 w 2167742"/>
              <a:gd name="connsiteY2" fmla="*/ 1957359 h 2124996"/>
              <a:gd name="connsiteX3" fmla="*/ 152391 w 2167742"/>
              <a:gd name="connsiteY3" fmla="*/ 1865261 h 2124996"/>
              <a:gd name="connsiteX4" fmla="*/ 290539 w 2167742"/>
              <a:gd name="connsiteY4" fmla="*/ 135137 h 2124996"/>
              <a:gd name="connsiteX0" fmla="*/ 290539 w 2085724"/>
              <a:gd name="connsiteY0" fmla="*/ 197359 h 2187218"/>
              <a:gd name="connsiteX1" fmla="*/ 1915407 w 2085724"/>
              <a:gd name="connsiteY1" fmla="*/ 223673 h 2187218"/>
              <a:gd name="connsiteX2" fmla="*/ 1823309 w 2085724"/>
              <a:gd name="connsiteY2" fmla="*/ 2019581 h 2187218"/>
              <a:gd name="connsiteX3" fmla="*/ 152391 w 2085724"/>
              <a:gd name="connsiteY3" fmla="*/ 1927483 h 2187218"/>
              <a:gd name="connsiteX4" fmla="*/ 290539 w 2085724"/>
              <a:gd name="connsiteY4" fmla="*/ 197359 h 2187218"/>
              <a:gd name="connsiteX0" fmla="*/ 290539 w 2085724"/>
              <a:gd name="connsiteY0" fmla="*/ 197359 h 2187218"/>
              <a:gd name="connsiteX1" fmla="*/ 1915407 w 2085724"/>
              <a:gd name="connsiteY1" fmla="*/ 223673 h 2187218"/>
              <a:gd name="connsiteX2" fmla="*/ 1823309 w 2085724"/>
              <a:gd name="connsiteY2" fmla="*/ 2019581 h 2187218"/>
              <a:gd name="connsiteX3" fmla="*/ 152391 w 2085724"/>
              <a:gd name="connsiteY3" fmla="*/ 1927483 h 2187218"/>
              <a:gd name="connsiteX4" fmla="*/ 290539 w 2085724"/>
              <a:gd name="connsiteY4" fmla="*/ 197359 h 2187218"/>
              <a:gd name="connsiteX0" fmla="*/ 290539 w 1999610"/>
              <a:gd name="connsiteY0" fmla="*/ 197359 h 2187218"/>
              <a:gd name="connsiteX1" fmla="*/ 1915407 w 1999610"/>
              <a:gd name="connsiteY1" fmla="*/ 223673 h 2187218"/>
              <a:gd name="connsiteX2" fmla="*/ 1823309 w 1999610"/>
              <a:gd name="connsiteY2" fmla="*/ 2019581 h 2187218"/>
              <a:gd name="connsiteX3" fmla="*/ 152391 w 1999610"/>
              <a:gd name="connsiteY3" fmla="*/ 1927483 h 2187218"/>
              <a:gd name="connsiteX4" fmla="*/ 290539 w 1999610"/>
              <a:gd name="connsiteY4" fmla="*/ 197359 h 2187218"/>
              <a:gd name="connsiteX0" fmla="*/ 228879 w 1937950"/>
              <a:gd name="connsiteY0" fmla="*/ 197359 h 2187218"/>
              <a:gd name="connsiteX1" fmla="*/ 1853747 w 1937950"/>
              <a:gd name="connsiteY1" fmla="*/ 223673 h 2187218"/>
              <a:gd name="connsiteX2" fmla="*/ 1761649 w 1937950"/>
              <a:gd name="connsiteY2" fmla="*/ 2019581 h 2187218"/>
              <a:gd name="connsiteX3" fmla="*/ 90731 w 1937950"/>
              <a:gd name="connsiteY3" fmla="*/ 1927483 h 2187218"/>
              <a:gd name="connsiteX4" fmla="*/ 228879 w 1937950"/>
              <a:gd name="connsiteY4" fmla="*/ 197359 h 2187218"/>
              <a:gd name="connsiteX0" fmla="*/ 228879 w 1937950"/>
              <a:gd name="connsiteY0" fmla="*/ 197359 h 2187218"/>
              <a:gd name="connsiteX1" fmla="*/ 1853747 w 1937950"/>
              <a:gd name="connsiteY1" fmla="*/ 223673 h 2187218"/>
              <a:gd name="connsiteX2" fmla="*/ 1761649 w 1937950"/>
              <a:gd name="connsiteY2" fmla="*/ 2019581 h 2187218"/>
              <a:gd name="connsiteX3" fmla="*/ 90731 w 1937950"/>
              <a:gd name="connsiteY3" fmla="*/ 1927483 h 2187218"/>
              <a:gd name="connsiteX4" fmla="*/ 228879 w 1937950"/>
              <a:gd name="connsiteY4" fmla="*/ 197359 h 2187218"/>
              <a:gd name="connsiteX0" fmla="*/ 138148 w 1847219"/>
              <a:gd name="connsiteY0" fmla="*/ 197359 h 2187218"/>
              <a:gd name="connsiteX1" fmla="*/ 1763016 w 1847219"/>
              <a:gd name="connsiteY1" fmla="*/ 223673 h 2187218"/>
              <a:gd name="connsiteX2" fmla="*/ 1670918 w 1847219"/>
              <a:gd name="connsiteY2" fmla="*/ 2019581 h 2187218"/>
              <a:gd name="connsiteX3" fmla="*/ 0 w 1847219"/>
              <a:gd name="connsiteY3" fmla="*/ 1927483 h 2187218"/>
              <a:gd name="connsiteX4" fmla="*/ 138148 w 1847219"/>
              <a:gd name="connsiteY4" fmla="*/ 197359 h 2187218"/>
              <a:gd name="connsiteX0" fmla="*/ 138148 w 1847219"/>
              <a:gd name="connsiteY0" fmla="*/ 197359 h 2115514"/>
              <a:gd name="connsiteX1" fmla="*/ 1763016 w 1847219"/>
              <a:gd name="connsiteY1" fmla="*/ 223673 h 2115514"/>
              <a:gd name="connsiteX2" fmla="*/ 1670918 w 1847219"/>
              <a:gd name="connsiteY2" fmla="*/ 2019581 h 2115514"/>
              <a:gd name="connsiteX3" fmla="*/ 0 w 1847219"/>
              <a:gd name="connsiteY3" fmla="*/ 1927483 h 2115514"/>
              <a:gd name="connsiteX4" fmla="*/ 138148 w 1847219"/>
              <a:gd name="connsiteY4" fmla="*/ 197359 h 2115514"/>
              <a:gd name="connsiteX0" fmla="*/ 138148 w 1847219"/>
              <a:gd name="connsiteY0" fmla="*/ 197359 h 2115514"/>
              <a:gd name="connsiteX1" fmla="*/ 1763016 w 1847219"/>
              <a:gd name="connsiteY1" fmla="*/ 223673 h 2115514"/>
              <a:gd name="connsiteX2" fmla="*/ 1670918 w 1847219"/>
              <a:gd name="connsiteY2" fmla="*/ 2019581 h 2115514"/>
              <a:gd name="connsiteX3" fmla="*/ 0 w 1847219"/>
              <a:gd name="connsiteY3" fmla="*/ 1927483 h 2115514"/>
              <a:gd name="connsiteX4" fmla="*/ 138148 w 1847219"/>
              <a:gd name="connsiteY4" fmla="*/ 197359 h 2115514"/>
              <a:gd name="connsiteX0" fmla="*/ 138148 w 1784759"/>
              <a:gd name="connsiteY0" fmla="*/ 197359 h 2115514"/>
              <a:gd name="connsiteX1" fmla="*/ 1763016 w 1784759"/>
              <a:gd name="connsiteY1" fmla="*/ 223673 h 2115514"/>
              <a:gd name="connsiteX2" fmla="*/ 1670918 w 1784759"/>
              <a:gd name="connsiteY2" fmla="*/ 2019581 h 2115514"/>
              <a:gd name="connsiteX3" fmla="*/ 0 w 1784759"/>
              <a:gd name="connsiteY3" fmla="*/ 1927483 h 2115514"/>
              <a:gd name="connsiteX4" fmla="*/ 138148 w 1784759"/>
              <a:gd name="connsiteY4" fmla="*/ 197359 h 2115514"/>
              <a:gd name="connsiteX0" fmla="*/ 138148 w 1784759"/>
              <a:gd name="connsiteY0" fmla="*/ 197359 h 2019581"/>
              <a:gd name="connsiteX1" fmla="*/ 1763016 w 1784759"/>
              <a:gd name="connsiteY1" fmla="*/ 223673 h 2019581"/>
              <a:gd name="connsiteX2" fmla="*/ 1670918 w 1784759"/>
              <a:gd name="connsiteY2" fmla="*/ 2019581 h 2019581"/>
              <a:gd name="connsiteX3" fmla="*/ 0 w 1784759"/>
              <a:gd name="connsiteY3" fmla="*/ 1927483 h 2019581"/>
              <a:gd name="connsiteX4" fmla="*/ 138148 w 1784759"/>
              <a:gd name="connsiteY4" fmla="*/ 197359 h 2019581"/>
              <a:gd name="connsiteX0" fmla="*/ 138148 w 1766903"/>
              <a:gd name="connsiteY0" fmla="*/ 197359 h 2019581"/>
              <a:gd name="connsiteX1" fmla="*/ 1763016 w 1766903"/>
              <a:gd name="connsiteY1" fmla="*/ 223673 h 2019581"/>
              <a:gd name="connsiteX2" fmla="*/ 1670918 w 1766903"/>
              <a:gd name="connsiteY2" fmla="*/ 2019581 h 2019581"/>
              <a:gd name="connsiteX3" fmla="*/ 0 w 1766903"/>
              <a:gd name="connsiteY3" fmla="*/ 1927483 h 2019581"/>
              <a:gd name="connsiteX4" fmla="*/ 138148 w 1766903"/>
              <a:gd name="connsiteY4" fmla="*/ 197359 h 2019581"/>
              <a:gd name="connsiteX0" fmla="*/ 2053 w 2038670"/>
              <a:gd name="connsiteY0" fmla="*/ 69494 h 2431147"/>
              <a:gd name="connsiteX1" fmla="*/ 2034783 w 2038670"/>
              <a:gd name="connsiteY1" fmla="*/ 635239 h 2431147"/>
              <a:gd name="connsiteX2" fmla="*/ 1942685 w 2038670"/>
              <a:gd name="connsiteY2" fmla="*/ 2431147 h 2431147"/>
              <a:gd name="connsiteX3" fmla="*/ 271767 w 2038670"/>
              <a:gd name="connsiteY3" fmla="*/ 2339049 h 2431147"/>
              <a:gd name="connsiteX4" fmla="*/ 2053 w 2038670"/>
              <a:gd name="connsiteY4" fmla="*/ 69494 h 2431147"/>
              <a:gd name="connsiteX0" fmla="*/ 0 w 2036617"/>
              <a:gd name="connsiteY0" fmla="*/ 69494 h 2431147"/>
              <a:gd name="connsiteX1" fmla="*/ 2032730 w 2036617"/>
              <a:gd name="connsiteY1" fmla="*/ 635239 h 2431147"/>
              <a:gd name="connsiteX2" fmla="*/ 1940632 w 2036617"/>
              <a:gd name="connsiteY2" fmla="*/ 2431147 h 2431147"/>
              <a:gd name="connsiteX3" fmla="*/ 269714 w 2036617"/>
              <a:gd name="connsiteY3" fmla="*/ 2339049 h 2431147"/>
              <a:gd name="connsiteX4" fmla="*/ 0 w 2036617"/>
              <a:gd name="connsiteY4" fmla="*/ 69494 h 2431147"/>
              <a:gd name="connsiteX0" fmla="*/ 39472 w 2076089"/>
              <a:gd name="connsiteY0" fmla="*/ 69494 h 2431147"/>
              <a:gd name="connsiteX1" fmla="*/ 2072202 w 2076089"/>
              <a:gd name="connsiteY1" fmla="*/ 635239 h 2431147"/>
              <a:gd name="connsiteX2" fmla="*/ 1980104 w 2076089"/>
              <a:gd name="connsiteY2" fmla="*/ 2431147 h 2431147"/>
              <a:gd name="connsiteX3" fmla="*/ 0 w 2076089"/>
              <a:gd name="connsiteY3" fmla="*/ 556298 h 2431147"/>
              <a:gd name="connsiteX4" fmla="*/ 39472 w 2076089"/>
              <a:gd name="connsiteY4" fmla="*/ 69494 h 2431147"/>
              <a:gd name="connsiteX0" fmla="*/ 39472 w 2076089"/>
              <a:gd name="connsiteY0" fmla="*/ 69494 h 2431147"/>
              <a:gd name="connsiteX1" fmla="*/ 2072202 w 2076089"/>
              <a:gd name="connsiteY1" fmla="*/ 635239 h 2431147"/>
              <a:gd name="connsiteX2" fmla="*/ 1980104 w 2076089"/>
              <a:gd name="connsiteY2" fmla="*/ 2431147 h 2431147"/>
              <a:gd name="connsiteX3" fmla="*/ 0 w 2076089"/>
              <a:gd name="connsiteY3" fmla="*/ 556298 h 2431147"/>
              <a:gd name="connsiteX4" fmla="*/ 39472 w 2076089"/>
              <a:gd name="connsiteY4" fmla="*/ 69494 h 2431147"/>
              <a:gd name="connsiteX0" fmla="*/ 41538 w 2078155"/>
              <a:gd name="connsiteY0" fmla="*/ 69494 h 2431147"/>
              <a:gd name="connsiteX1" fmla="*/ 2074268 w 2078155"/>
              <a:gd name="connsiteY1" fmla="*/ 635239 h 2431147"/>
              <a:gd name="connsiteX2" fmla="*/ 1982170 w 2078155"/>
              <a:gd name="connsiteY2" fmla="*/ 2431147 h 2431147"/>
              <a:gd name="connsiteX3" fmla="*/ 2066 w 2078155"/>
              <a:gd name="connsiteY3" fmla="*/ 556298 h 2431147"/>
              <a:gd name="connsiteX4" fmla="*/ 41538 w 2078155"/>
              <a:gd name="connsiteY4" fmla="*/ 69494 h 2431147"/>
              <a:gd name="connsiteX0" fmla="*/ 41449 w 2078066"/>
              <a:gd name="connsiteY0" fmla="*/ 69494 h 2431147"/>
              <a:gd name="connsiteX1" fmla="*/ 2074179 w 2078066"/>
              <a:gd name="connsiteY1" fmla="*/ 635239 h 2431147"/>
              <a:gd name="connsiteX2" fmla="*/ 1982081 w 2078066"/>
              <a:gd name="connsiteY2" fmla="*/ 2431147 h 2431147"/>
              <a:gd name="connsiteX3" fmla="*/ 1977 w 2078066"/>
              <a:gd name="connsiteY3" fmla="*/ 556298 h 2431147"/>
              <a:gd name="connsiteX4" fmla="*/ 41449 w 2078066"/>
              <a:gd name="connsiteY4" fmla="*/ 69494 h 2431147"/>
              <a:gd name="connsiteX0" fmla="*/ 0 w 2036617"/>
              <a:gd name="connsiteY0" fmla="*/ 69494 h 2431147"/>
              <a:gd name="connsiteX1" fmla="*/ 2032730 w 2036617"/>
              <a:gd name="connsiteY1" fmla="*/ 635239 h 2431147"/>
              <a:gd name="connsiteX2" fmla="*/ 1940632 w 2036617"/>
              <a:gd name="connsiteY2" fmla="*/ 2431147 h 2431147"/>
              <a:gd name="connsiteX3" fmla="*/ 25250 w 2036617"/>
              <a:gd name="connsiteY3" fmla="*/ 556298 h 2431147"/>
              <a:gd name="connsiteX4" fmla="*/ 0 w 2036617"/>
              <a:gd name="connsiteY4" fmla="*/ 69494 h 2431147"/>
              <a:gd name="connsiteX0" fmla="*/ 8423 w 2045040"/>
              <a:gd name="connsiteY0" fmla="*/ 69494 h 2431147"/>
              <a:gd name="connsiteX1" fmla="*/ 2041153 w 2045040"/>
              <a:gd name="connsiteY1" fmla="*/ 635239 h 2431147"/>
              <a:gd name="connsiteX2" fmla="*/ 1949055 w 2045040"/>
              <a:gd name="connsiteY2" fmla="*/ 2431147 h 2431147"/>
              <a:gd name="connsiteX3" fmla="*/ 3801 w 2045040"/>
              <a:gd name="connsiteY3" fmla="*/ 549660 h 2431147"/>
              <a:gd name="connsiteX4" fmla="*/ 8423 w 2045040"/>
              <a:gd name="connsiteY4" fmla="*/ 69494 h 2431147"/>
              <a:gd name="connsiteX0" fmla="*/ 5156 w 2041773"/>
              <a:gd name="connsiteY0" fmla="*/ 69494 h 2431147"/>
              <a:gd name="connsiteX1" fmla="*/ 2037886 w 2041773"/>
              <a:gd name="connsiteY1" fmla="*/ 635239 h 2431147"/>
              <a:gd name="connsiteX2" fmla="*/ 1945788 w 2041773"/>
              <a:gd name="connsiteY2" fmla="*/ 2431147 h 2431147"/>
              <a:gd name="connsiteX3" fmla="*/ 534 w 2041773"/>
              <a:gd name="connsiteY3" fmla="*/ 549660 h 2431147"/>
              <a:gd name="connsiteX4" fmla="*/ 5156 w 2041773"/>
              <a:gd name="connsiteY4" fmla="*/ 69494 h 2431147"/>
              <a:gd name="connsiteX0" fmla="*/ 1934 w 2041870"/>
              <a:gd name="connsiteY0" fmla="*/ 66958 h 2456823"/>
              <a:gd name="connsiteX1" fmla="*/ 2037983 w 2041870"/>
              <a:gd name="connsiteY1" fmla="*/ 660915 h 2456823"/>
              <a:gd name="connsiteX2" fmla="*/ 1945885 w 2041870"/>
              <a:gd name="connsiteY2" fmla="*/ 2456823 h 2456823"/>
              <a:gd name="connsiteX3" fmla="*/ 631 w 2041870"/>
              <a:gd name="connsiteY3" fmla="*/ 575336 h 2456823"/>
              <a:gd name="connsiteX4" fmla="*/ 1934 w 2041870"/>
              <a:gd name="connsiteY4" fmla="*/ 66958 h 2456823"/>
              <a:gd name="connsiteX0" fmla="*/ 2276 w 2042212"/>
              <a:gd name="connsiteY0" fmla="*/ 66958 h 2456823"/>
              <a:gd name="connsiteX1" fmla="*/ 2038325 w 2042212"/>
              <a:gd name="connsiteY1" fmla="*/ 660915 h 2456823"/>
              <a:gd name="connsiteX2" fmla="*/ 1946227 w 2042212"/>
              <a:gd name="connsiteY2" fmla="*/ 2456823 h 2456823"/>
              <a:gd name="connsiteX3" fmla="*/ 973 w 2042212"/>
              <a:gd name="connsiteY3" fmla="*/ 575336 h 2456823"/>
              <a:gd name="connsiteX4" fmla="*/ 2276 w 2042212"/>
              <a:gd name="connsiteY4" fmla="*/ 66958 h 2456823"/>
              <a:gd name="connsiteX0" fmla="*/ 2276 w 2042212"/>
              <a:gd name="connsiteY0" fmla="*/ 27 h 2389892"/>
              <a:gd name="connsiteX1" fmla="*/ 2038325 w 2042212"/>
              <a:gd name="connsiteY1" fmla="*/ 593984 h 2389892"/>
              <a:gd name="connsiteX2" fmla="*/ 1946227 w 2042212"/>
              <a:gd name="connsiteY2" fmla="*/ 2389892 h 2389892"/>
              <a:gd name="connsiteX3" fmla="*/ 973 w 2042212"/>
              <a:gd name="connsiteY3" fmla="*/ 508405 h 2389892"/>
              <a:gd name="connsiteX4" fmla="*/ 2276 w 2042212"/>
              <a:gd name="connsiteY4" fmla="*/ 27 h 2389892"/>
              <a:gd name="connsiteX0" fmla="*/ 2276 w 2042212"/>
              <a:gd name="connsiteY0" fmla="*/ 27 h 2389892"/>
              <a:gd name="connsiteX1" fmla="*/ 2038325 w 2042212"/>
              <a:gd name="connsiteY1" fmla="*/ 593984 h 2389892"/>
              <a:gd name="connsiteX2" fmla="*/ 1946227 w 2042212"/>
              <a:gd name="connsiteY2" fmla="*/ 2389892 h 2389892"/>
              <a:gd name="connsiteX3" fmla="*/ 973 w 2042212"/>
              <a:gd name="connsiteY3" fmla="*/ 508405 h 2389892"/>
              <a:gd name="connsiteX4" fmla="*/ 2276 w 2042212"/>
              <a:gd name="connsiteY4" fmla="*/ 27 h 2389892"/>
              <a:gd name="connsiteX0" fmla="*/ 2276 w 1946400"/>
              <a:gd name="connsiteY0" fmla="*/ 29462 h 2419327"/>
              <a:gd name="connsiteX1" fmla="*/ 1310780 w 1946400"/>
              <a:gd name="connsiteY1" fmla="*/ 201999 h 2419327"/>
              <a:gd name="connsiteX2" fmla="*/ 1946227 w 1946400"/>
              <a:gd name="connsiteY2" fmla="*/ 2419327 h 2419327"/>
              <a:gd name="connsiteX3" fmla="*/ 973 w 1946400"/>
              <a:gd name="connsiteY3" fmla="*/ 537840 h 2419327"/>
              <a:gd name="connsiteX4" fmla="*/ 2276 w 1946400"/>
              <a:gd name="connsiteY4" fmla="*/ 29462 h 2419327"/>
              <a:gd name="connsiteX0" fmla="*/ 2276 w 1946400"/>
              <a:gd name="connsiteY0" fmla="*/ 44 h 2389909"/>
              <a:gd name="connsiteX1" fmla="*/ 1310780 w 1946400"/>
              <a:gd name="connsiteY1" fmla="*/ 172581 h 2389909"/>
              <a:gd name="connsiteX2" fmla="*/ 1946227 w 1946400"/>
              <a:gd name="connsiteY2" fmla="*/ 2389909 h 2389909"/>
              <a:gd name="connsiteX3" fmla="*/ 973 w 1946400"/>
              <a:gd name="connsiteY3" fmla="*/ 508422 h 2389909"/>
              <a:gd name="connsiteX4" fmla="*/ 2276 w 1946400"/>
              <a:gd name="connsiteY4" fmla="*/ 44 h 2389909"/>
              <a:gd name="connsiteX0" fmla="*/ 2276 w 1946370"/>
              <a:gd name="connsiteY0" fmla="*/ 76 h 2389941"/>
              <a:gd name="connsiteX1" fmla="*/ 1179583 w 1946370"/>
              <a:gd name="connsiteY1" fmla="*/ 97076 h 2389941"/>
              <a:gd name="connsiteX2" fmla="*/ 1946227 w 1946370"/>
              <a:gd name="connsiteY2" fmla="*/ 2389941 h 2389941"/>
              <a:gd name="connsiteX3" fmla="*/ 973 w 1946370"/>
              <a:gd name="connsiteY3" fmla="*/ 508454 h 2389941"/>
              <a:gd name="connsiteX4" fmla="*/ 2276 w 1946370"/>
              <a:gd name="connsiteY4" fmla="*/ 76 h 2389941"/>
              <a:gd name="connsiteX0" fmla="*/ 2276 w 1192380"/>
              <a:gd name="connsiteY0" fmla="*/ 76 h 510993"/>
              <a:gd name="connsiteX1" fmla="*/ 1179583 w 1192380"/>
              <a:gd name="connsiteY1" fmla="*/ 97076 h 510993"/>
              <a:gd name="connsiteX2" fmla="*/ 1174950 w 1192380"/>
              <a:gd name="connsiteY2" fmla="*/ 477652 h 510993"/>
              <a:gd name="connsiteX3" fmla="*/ 973 w 1192380"/>
              <a:gd name="connsiteY3" fmla="*/ 508454 h 510993"/>
              <a:gd name="connsiteX4" fmla="*/ 2276 w 1192380"/>
              <a:gd name="connsiteY4" fmla="*/ 76 h 510993"/>
              <a:gd name="connsiteX0" fmla="*/ 2276 w 1186507"/>
              <a:gd name="connsiteY0" fmla="*/ 76 h 510993"/>
              <a:gd name="connsiteX1" fmla="*/ 1179583 w 1186507"/>
              <a:gd name="connsiteY1" fmla="*/ 97076 h 510993"/>
              <a:gd name="connsiteX2" fmla="*/ 1174950 w 1186507"/>
              <a:gd name="connsiteY2" fmla="*/ 477652 h 510993"/>
              <a:gd name="connsiteX3" fmla="*/ 973 w 1186507"/>
              <a:gd name="connsiteY3" fmla="*/ 508454 h 510993"/>
              <a:gd name="connsiteX4" fmla="*/ 2276 w 1186507"/>
              <a:gd name="connsiteY4" fmla="*/ 76 h 510993"/>
              <a:gd name="connsiteX0" fmla="*/ 2276 w 1186507"/>
              <a:gd name="connsiteY0" fmla="*/ 76 h 511397"/>
              <a:gd name="connsiteX1" fmla="*/ 1179583 w 1186507"/>
              <a:gd name="connsiteY1" fmla="*/ 97076 h 511397"/>
              <a:gd name="connsiteX2" fmla="*/ 1174950 w 1186507"/>
              <a:gd name="connsiteY2" fmla="*/ 477652 h 511397"/>
              <a:gd name="connsiteX3" fmla="*/ 973 w 1186507"/>
              <a:gd name="connsiteY3" fmla="*/ 508454 h 511397"/>
              <a:gd name="connsiteX4" fmla="*/ 2276 w 1186507"/>
              <a:gd name="connsiteY4" fmla="*/ 76 h 511397"/>
              <a:gd name="connsiteX0" fmla="*/ 2276 w 1190341"/>
              <a:gd name="connsiteY0" fmla="*/ 76 h 511397"/>
              <a:gd name="connsiteX1" fmla="*/ 1179583 w 1190341"/>
              <a:gd name="connsiteY1" fmla="*/ 97076 h 511397"/>
              <a:gd name="connsiteX2" fmla="*/ 1174950 w 1190341"/>
              <a:gd name="connsiteY2" fmla="*/ 477652 h 511397"/>
              <a:gd name="connsiteX3" fmla="*/ 973 w 1190341"/>
              <a:gd name="connsiteY3" fmla="*/ 508454 h 511397"/>
              <a:gd name="connsiteX4" fmla="*/ 2276 w 1190341"/>
              <a:gd name="connsiteY4" fmla="*/ 76 h 511397"/>
              <a:gd name="connsiteX0" fmla="*/ 2276 w 1179957"/>
              <a:gd name="connsiteY0" fmla="*/ 76 h 511397"/>
              <a:gd name="connsiteX1" fmla="*/ 1179583 w 1179957"/>
              <a:gd name="connsiteY1" fmla="*/ 97076 h 511397"/>
              <a:gd name="connsiteX2" fmla="*/ 1174950 w 1179957"/>
              <a:gd name="connsiteY2" fmla="*/ 477652 h 511397"/>
              <a:gd name="connsiteX3" fmla="*/ 973 w 1179957"/>
              <a:gd name="connsiteY3" fmla="*/ 508454 h 511397"/>
              <a:gd name="connsiteX4" fmla="*/ 2276 w 1179957"/>
              <a:gd name="connsiteY4" fmla="*/ 76 h 511397"/>
              <a:gd name="connsiteX0" fmla="*/ 5124 w 1179757"/>
              <a:gd name="connsiteY0" fmla="*/ 111 h 480952"/>
              <a:gd name="connsiteX1" fmla="*/ 1179383 w 1179757"/>
              <a:gd name="connsiteY1" fmla="*/ 66631 h 480952"/>
              <a:gd name="connsiteX2" fmla="*/ 1174750 w 1179757"/>
              <a:gd name="connsiteY2" fmla="*/ 447207 h 480952"/>
              <a:gd name="connsiteX3" fmla="*/ 773 w 1179757"/>
              <a:gd name="connsiteY3" fmla="*/ 478009 h 480952"/>
              <a:gd name="connsiteX4" fmla="*/ 5124 w 1179757"/>
              <a:gd name="connsiteY4" fmla="*/ 111 h 480952"/>
              <a:gd name="connsiteX0" fmla="*/ 5124 w 1179757"/>
              <a:gd name="connsiteY0" fmla="*/ 111 h 447207"/>
              <a:gd name="connsiteX1" fmla="*/ 1179383 w 1179757"/>
              <a:gd name="connsiteY1" fmla="*/ 66631 h 447207"/>
              <a:gd name="connsiteX2" fmla="*/ 1174750 w 1179757"/>
              <a:gd name="connsiteY2" fmla="*/ 447207 h 447207"/>
              <a:gd name="connsiteX3" fmla="*/ 773 w 1179757"/>
              <a:gd name="connsiteY3" fmla="*/ 407905 h 447207"/>
              <a:gd name="connsiteX4" fmla="*/ 5124 w 1179757"/>
              <a:gd name="connsiteY4" fmla="*/ 111 h 447207"/>
              <a:gd name="connsiteX0" fmla="*/ 5124 w 1191667"/>
              <a:gd name="connsiteY0" fmla="*/ 54 h 447150"/>
              <a:gd name="connsiteX1" fmla="*/ 1191575 w 1191667"/>
              <a:gd name="connsiteY1" fmla="*/ 139726 h 447150"/>
              <a:gd name="connsiteX2" fmla="*/ 1174750 w 1191667"/>
              <a:gd name="connsiteY2" fmla="*/ 447150 h 447150"/>
              <a:gd name="connsiteX3" fmla="*/ 773 w 1191667"/>
              <a:gd name="connsiteY3" fmla="*/ 407848 h 447150"/>
              <a:gd name="connsiteX4" fmla="*/ 5124 w 1191667"/>
              <a:gd name="connsiteY4" fmla="*/ 54 h 44715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592 w 1194897"/>
              <a:gd name="connsiteY0" fmla="*/ 54 h 416670"/>
              <a:gd name="connsiteX1" fmla="*/ 1192043 w 1194897"/>
              <a:gd name="connsiteY1" fmla="*/ 139726 h 416670"/>
              <a:gd name="connsiteX2" fmla="*/ 1193506 w 1194897"/>
              <a:gd name="connsiteY2" fmla="*/ 416670 h 416670"/>
              <a:gd name="connsiteX3" fmla="*/ 1241 w 1194897"/>
              <a:gd name="connsiteY3" fmla="*/ 407848 h 416670"/>
              <a:gd name="connsiteX4" fmla="*/ 5592 w 1194897"/>
              <a:gd name="connsiteY4" fmla="*/ 54 h 416670"/>
              <a:gd name="connsiteX0" fmla="*/ 4351 w 1193656"/>
              <a:gd name="connsiteY0" fmla="*/ 54 h 416670"/>
              <a:gd name="connsiteX1" fmla="*/ 1190802 w 1193656"/>
              <a:gd name="connsiteY1" fmla="*/ 139726 h 416670"/>
              <a:gd name="connsiteX2" fmla="*/ 1192265 w 1193656"/>
              <a:gd name="connsiteY2" fmla="*/ 416670 h 416670"/>
              <a:gd name="connsiteX3" fmla="*/ 0 w 1193656"/>
              <a:gd name="connsiteY3" fmla="*/ 407848 h 416670"/>
              <a:gd name="connsiteX4" fmla="*/ 4351 w 1193656"/>
              <a:gd name="connsiteY4" fmla="*/ 54 h 416670"/>
              <a:gd name="connsiteX0" fmla="*/ 4351 w 1197272"/>
              <a:gd name="connsiteY0" fmla="*/ 48 h 416664"/>
              <a:gd name="connsiteX1" fmla="*/ 1196898 w 1197272"/>
              <a:gd name="connsiteY1" fmla="*/ 161056 h 416664"/>
              <a:gd name="connsiteX2" fmla="*/ 1192265 w 1197272"/>
              <a:gd name="connsiteY2" fmla="*/ 416664 h 416664"/>
              <a:gd name="connsiteX3" fmla="*/ 0 w 1197272"/>
              <a:gd name="connsiteY3" fmla="*/ 407842 h 416664"/>
              <a:gd name="connsiteX4" fmla="*/ 4351 w 1197272"/>
              <a:gd name="connsiteY4" fmla="*/ 48 h 416664"/>
              <a:gd name="connsiteX0" fmla="*/ 339 w 1193260"/>
              <a:gd name="connsiteY0" fmla="*/ 48 h 416664"/>
              <a:gd name="connsiteX1" fmla="*/ 1192886 w 1193260"/>
              <a:gd name="connsiteY1" fmla="*/ 161056 h 416664"/>
              <a:gd name="connsiteX2" fmla="*/ 1188253 w 1193260"/>
              <a:gd name="connsiteY2" fmla="*/ 416664 h 416664"/>
              <a:gd name="connsiteX3" fmla="*/ 2084 w 1193260"/>
              <a:gd name="connsiteY3" fmla="*/ 395650 h 416664"/>
              <a:gd name="connsiteX4" fmla="*/ 339 w 1193260"/>
              <a:gd name="connsiteY4" fmla="*/ 48 h 416664"/>
              <a:gd name="connsiteX0" fmla="*/ 339 w 1199968"/>
              <a:gd name="connsiteY0" fmla="*/ 48 h 1018963"/>
              <a:gd name="connsiteX1" fmla="*/ 1192886 w 1199968"/>
              <a:gd name="connsiteY1" fmla="*/ 161056 h 1018963"/>
              <a:gd name="connsiteX2" fmla="*/ 1199204 w 1199968"/>
              <a:gd name="connsiteY2" fmla="*/ 1018963 h 1018963"/>
              <a:gd name="connsiteX3" fmla="*/ 2084 w 1199968"/>
              <a:gd name="connsiteY3" fmla="*/ 395650 h 1018963"/>
              <a:gd name="connsiteX4" fmla="*/ 339 w 1199968"/>
              <a:gd name="connsiteY4" fmla="*/ 48 h 1018963"/>
              <a:gd name="connsiteX0" fmla="*/ 339 w 1200752"/>
              <a:gd name="connsiteY0" fmla="*/ 14 h 1018929"/>
              <a:gd name="connsiteX1" fmla="*/ 1198362 w 1200752"/>
              <a:gd name="connsiteY1" fmla="*/ 585369 h 1018929"/>
              <a:gd name="connsiteX2" fmla="*/ 1199204 w 1200752"/>
              <a:gd name="connsiteY2" fmla="*/ 1018929 h 1018929"/>
              <a:gd name="connsiteX3" fmla="*/ 2084 w 1200752"/>
              <a:gd name="connsiteY3" fmla="*/ 395616 h 1018929"/>
              <a:gd name="connsiteX4" fmla="*/ 339 w 1200752"/>
              <a:gd name="connsiteY4" fmla="*/ 14 h 1018929"/>
              <a:gd name="connsiteX0" fmla="*/ 339 w 1200752"/>
              <a:gd name="connsiteY0" fmla="*/ 14 h 1018929"/>
              <a:gd name="connsiteX1" fmla="*/ 1198362 w 1200752"/>
              <a:gd name="connsiteY1" fmla="*/ 585369 h 1018929"/>
              <a:gd name="connsiteX2" fmla="*/ 1199204 w 1200752"/>
              <a:gd name="connsiteY2" fmla="*/ 1018929 h 1018929"/>
              <a:gd name="connsiteX3" fmla="*/ 2084 w 1200752"/>
              <a:gd name="connsiteY3" fmla="*/ 395616 h 1018929"/>
              <a:gd name="connsiteX4" fmla="*/ 339 w 1200752"/>
              <a:gd name="connsiteY4" fmla="*/ 14 h 1018929"/>
              <a:gd name="connsiteX0" fmla="*/ 339 w 1200752"/>
              <a:gd name="connsiteY0" fmla="*/ 14 h 1018929"/>
              <a:gd name="connsiteX1" fmla="*/ 1198362 w 1200752"/>
              <a:gd name="connsiteY1" fmla="*/ 585369 h 1018929"/>
              <a:gd name="connsiteX2" fmla="*/ 1199204 w 1200752"/>
              <a:gd name="connsiteY2" fmla="*/ 1018929 h 1018929"/>
              <a:gd name="connsiteX3" fmla="*/ 2084 w 1200752"/>
              <a:gd name="connsiteY3" fmla="*/ 395616 h 1018929"/>
              <a:gd name="connsiteX4" fmla="*/ 339 w 1200752"/>
              <a:gd name="connsiteY4" fmla="*/ 14 h 101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752" h="1018929">
                <a:moveTo>
                  <a:pt x="339" y="14"/>
                </a:moveTo>
                <a:cubicBezTo>
                  <a:pt x="334885" y="-3200"/>
                  <a:pt x="855038" y="583815"/>
                  <a:pt x="1198362" y="585369"/>
                </a:cubicBezTo>
                <a:cubicBezTo>
                  <a:pt x="1199767" y="714996"/>
                  <a:pt x="1202472" y="902416"/>
                  <a:pt x="1199204" y="1018929"/>
                </a:cubicBezTo>
                <a:cubicBezTo>
                  <a:pt x="890509" y="1008274"/>
                  <a:pt x="299828" y="409009"/>
                  <a:pt x="2084" y="395616"/>
                </a:cubicBezTo>
                <a:cubicBezTo>
                  <a:pt x="4237" y="223949"/>
                  <a:pt x="-1401" y="126060"/>
                  <a:pt x="339" y="1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4"/>
          <p:cNvSpPr/>
          <p:nvPr/>
        </p:nvSpPr>
        <p:spPr>
          <a:xfrm>
            <a:off x="1113603" y="3117847"/>
            <a:ext cx="1210193" cy="3151605"/>
          </a:xfrm>
          <a:custGeom>
            <a:avLst/>
            <a:gdLst>
              <a:gd name="connsiteX0" fmla="*/ 428944 w 2087129"/>
              <a:gd name="connsiteY0" fmla="*/ 172128 h 2036928"/>
              <a:gd name="connsiteX1" fmla="*/ 1974872 w 2087129"/>
              <a:gd name="connsiteY1" fmla="*/ 237912 h 2036928"/>
              <a:gd name="connsiteX2" fmla="*/ 1757784 w 2087129"/>
              <a:gd name="connsiteY2" fmla="*/ 1875938 h 2036928"/>
              <a:gd name="connsiteX3" fmla="*/ 86866 w 2087129"/>
              <a:gd name="connsiteY3" fmla="*/ 1783840 h 2036928"/>
              <a:gd name="connsiteX4" fmla="*/ 428944 w 2087129"/>
              <a:gd name="connsiteY4" fmla="*/ 172128 h 2036928"/>
              <a:gd name="connsiteX0" fmla="*/ 290539 w 2167742"/>
              <a:gd name="connsiteY0" fmla="*/ 135137 h 2124996"/>
              <a:gd name="connsiteX1" fmla="*/ 2040397 w 2167742"/>
              <a:gd name="connsiteY1" fmla="*/ 319333 h 2124996"/>
              <a:gd name="connsiteX2" fmla="*/ 1823309 w 2167742"/>
              <a:gd name="connsiteY2" fmla="*/ 1957359 h 2124996"/>
              <a:gd name="connsiteX3" fmla="*/ 152391 w 2167742"/>
              <a:gd name="connsiteY3" fmla="*/ 1865261 h 2124996"/>
              <a:gd name="connsiteX4" fmla="*/ 290539 w 2167742"/>
              <a:gd name="connsiteY4" fmla="*/ 135137 h 2124996"/>
              <a:gd name="connsiteX0" fmla="*/ 290539 w 2167742"/>
              <a:gd name="connsiteY0" fmla="*/ 135137 h 2124996"/>
              <a:gd name="connsiteX1" fmla="*/ 2040397 w 2167742"/>
              <a:gd name="connsiteY1" fmla="*/ 319333 h 2124996"/>
              <a:gd name="connsiteX2" fmla="*/ 1823309 w 2167742"/>
              <a:gd name="connsiteY2" fmla="*/ 1957359 h 2124996"/>
              <a:gd name="connsiteX3" fmla="*/ 152391 w 2167742"/>
              <a:gd name="connsiteY3" fmla="*/ 1865261 h 2124996"/>
              <a:gd name="connsiteX4" fmla="*/ 290539 w 2167742"/>
              <a:gd name="connsiteY4" fmla="*/ 135137 h 2124996"/>
              <a:gd name="connsiteX0" fmla="*/ 290539 w 2085724"/>
              <a:gd name="connsiteY0" fmla="*/ 197359 h 2187218"/>
              <a:gd name="connsiteX1" fmla="*/ 1915407 w 2085724"/>
              <a:gd name="connsiteY1" fmla="*/ 223673 h 2187218"/>
              <a:gd name="connsiteX2" fmla="*/ 1823309 w 2085724"/>
              <a:gd name="connsiteY2" fmla="*/ 2019581 h 2187218"/>
              <a:gd name="connsiteX3" fmla="*/ 152391 w 2085724"/>
              <a:gd name="connsiteY3" fmla="*/ 1927483 h 2187218"/>
              <a:gd name="connsiteX4" fmla="*/ 290539 w 2085724"/>
              <a:gd name="connsiteY4" fmla="*/ 197359 h 2187218"/>
              <a:gd name="connsiteX0" fmla="*/ 290539 w 2085724"/>
              <a:gd name="connsiteY0" fmla="*/ 197359 h 2187218"/>
              <a:gd name="connsiteX1" fmla="*/ 1915407 w 2085724"/>
              <a:gd name="connsiteY1" fmla="*/ 223673 h 2187218"/>
              <a:gd name="connsiteX2" fmla="*/ 1823309 w 2085724"/>
              <a:gd name="connsiteY2" fmla="*/ 2019581 h 2187218"/>
              <a:gd name="connsiteX3" fmla="*/ 152391 w 2085724"/>
              <a:gd name="connsiteY3" fmla="*/ 1927483 h 2187218"/>
              <a:gd name="connsiteX4" fmla="*/ 290539 w 2085724"/>
              <a:gd name="connsiteY4" fmla="*/ 197359 h 2187218"/>
              <a:gd name="connsiteX0" fmla="*/ 290539 w 1999610"/>
              <a:gd name="connsiteY0" fmla="*/ 197359 h 2187218"/>
              <a:gd name="connsiteX1" fmla="*/ 1915407 w 1999610"/>
              <a:gd name="connsiteY1" fmla="*/ 223673 h 2187218"/>
              <a:gd name="connsiteX2" fmla="*/ 1823309 w 1999610"/>
              <a:gd name="connsiteY2" fmla="*/ 2019581 h 2187218"/>
              <a:gd name="connsiteX3" fmla="*/ 152391 w 1999610"/>
              <a:gd name="connsiteY3" fmla="*/ 1927483 h 2187218"/>
              <a:gd name="connsiteX4" fmla="*/ 290539 w 1999610"/>
              <a:gd name="connsiteY4" fmla="*/ 197359 h 2187218"/>
              <a:gd name="connsiteX0" fmla="*/ 228879 w 1937950"/>
              <a:gd name="connsiteY0" fmla="*/ 197359 h 2187218"/>
              <a:gd name="connsiteX1" fmla="*/ 1853747 w 1937950"/>
              <a:gd name="connsiteY1" fmla="*/ 223673 h 2187218"/>
              <a:gd name="connsiteX2" fmla="*/ 1761649 w 1937950"/>
              <a:gd name="connsiteY2" fmla="*/ 2019581 h 2187218"/>
              <a:gd name="connsiteX3" fmla="*/ 90731 w 1937950"/>
              <a:gd name="connsiteY3" fmla="*/ 1927483 h 2187218"/>
              <a:gd name="connsiteX4" fmla="*/ 228879 w 1937950"/>
              <a:gd name="connsiteY4" fmla="*/ 197359 h 2187218"/>
              <a:gd name="connsiteX0" fmla="*/ 228879 w 1937950"/>
              <a:gd name="connsiteY0" fmla="*/ 197359 h 2187218"/>
              <a:gd name="connsiteX1" fmla="*/ 1853747 w 1937950"/>
              <a:gd name="connsiteY1" fmla="*/ 223673 h 2187218"/>
              <a:gd name="connsiteX2" fmla="*/ 1761649 w 1937950"/>
              <a:gd name="connsiteY2" fmla="*/ 2019581 h 2187218"/>
              <a:gd name="connsiteX3" fmla="*/ 90731 w 1937950"/>
              <a:gd name="connsiteY3" fmla="*/ 1927483 h 2187218"/>
              <a:gd name="connsiteX4" fmla="*/ 228879 w 1937950"/>
              <a:gd name="connsiteY4" fmla="*/ 197359 h 2187218"/>
              <a:gd name="connsiteX0" fmla="*/ 138148 w 1847219"/>
              <a:gd name="connsiteY0" fmla="*/ 197359 h 2187218"/>
              <a:gd name="connsiteX1" fmla="*/ 1763016 w 1847219"/>
              <a:gd name="connsiteY1" fmla="*/ 223673 h 2187218"/>
              <a:gd name="connsiteX2" fmla="*/ 1670918 w 1847219"/>
              <a:gd name="connsiteY2" fmla="*/ 2019581 h 2187218"/>
              <a:gd name="connsiteX3" fmla="*/ 0 w 1847219"/>
              <a:gd name="connsiteY3" fmla="*/ 1927483 h 2187218"/>
              <a:gd name="connsiteX4" fmla="*/ 138148 w 1847219"/>
              <a:gd name="connsiteY4" fmla="*/ 197359 h 2187218"/>
              <a:gd name="connsiteX0" fmla="*/ 138148 w 1847219"/>
              <a:gd name="connsiteY0" fmla="*/ 197359 h 2115514"/>
              <a:gd name="connsiteX1" fmla="*/ 1763016 w 1847219"/>
              <a:gd name="connsiteY1" fmla="*/ 223673 h 2115514"/>
              <a:gd name="connsiteX2" fmla="*/ 1670918 w 1847219"/>
              <a:gd name="connsiteY2" fmla="*/ 2019581 h 2115514"/>
              <a:gd name="connsiteX3" fmla="*/ 0 w 1847219"/>
              <a:gd name="connsiteY3" fmla="*/ 1927483 h 2115514"/>
              <a:gd name="connsiteX4" fmla="*/ 138148 w 1847219"/>
              <a:gd name="connsiteY4" fmla="*/ 197359 h 2115514"/>
              <a:gd name="connsiteX0" fmla="*/ 138148 w 1847219"/>
              <a:gd name="connsiteY0" fmla="*/ 197359 h 2115514"/>
              <a:gd name="connsiteX1" fmla="*/ 1763016 w 1847219"/>
              <a:gd name="connsiteY1" fmla="*/ 223673 h 2115514"/>
              <a:gd name="connsiteX2" fmla="*/ 1670918 w 1847219"/>
              <a:gd name="connsiteY2" fmla="*/ 2019581 h 2115514"/>
              <a:gd name="connsiteX3" fmla="*/ 0 w 1847219"/>
              <a:gd name="connsiteY3" fmla="*/ 1927483 h 2115514"/>
              <a:gd name="connsiteX4" fmla="*/ 138148 w 1847219"/>
              <a:gd name="connsiteY4" fmla="*/ 197359 h 2115514"/>
              <a:gd name="connsiteX0" fmla="*/ 138148 w 1784759"/>
              <a:gd name="connsiteY0" fmla="*/ 197359 h 2115514"/>
              <a:gd name="connsiteX1" fmla="*/ 1763016 w 1784759"/>
              <a:gd name="connsiteY1" fmla="*/ 223673 h 2115514"/>
              <a:gd name="connsiteX2" fmla="*/ 1670918 w 1784759"/>
              <a:gd name="connsiteY2" fmla="*/ 2019581 h 2115514"/>
              <a:gd name="connsiteX3" fmla="*/ 0 w 1784759"/>
              <a:gd name="connsiteY3" fmla="*/ 1927483 h 2115514"/>
              <a:gd name="connsiteX4" fmla="*/ 138148 w 1784759"/>
              <a:gd name="connsiteY4" fmla="*/ 197359 h 2115514"/>
              <a:gd name="connsiteX0" fmla="*/ 138148 w 1784759"/>
              <a:gd name="connsiteY0" fmla="*/ 197359 h 2019581"/>
              <a:gd name="connsiteX1" fmla="*/ 1763016 w 1784759"/>
              <a:gd name="connsiteY1" fmla="*/ 223673 h 2019581"/>
              <a:gd name="connsiteX2" fmla="*/ 1670918 w 1784759"/>
              <a:gd name="connsiteY2" fmla="*/ 2019581 h 2019581"/>
              <a:gd name="connsiteX3" fmla="*/ 0 w 1784759"/>
              <a:gd name="connsiteY3" fmla="*/ 1927483 h 2019581"/>
              <a:gd name="connsiteX4" fmla="*/ 138148 w 1784759"/>
              <a:gd name="connsiteY4" fmla="*/ 197359 h 2019581"/>
              <a:gd name="connsiteX0" fmla="*/ 138148 w 1766903"/>
              <a:gd name="connsiteY0" fmla="*/ 197359 h 2019581"/>
              <a:gd name="connsiteX1" fmla="*/ 1763016 w 1766903"/>
              <a:gd name="connsiteY1" fmla="*/ 223673 h 2019581"/>
              <a:gd name="connsiteX2" fmla="*/ 1670918 w 1766903"/>
              <a:gd name="connsiteY2" fmla="*/ 2019581 h 2019581"/>
              <a:gd name="connsiteX3" fmla="*/ 0 w 1766903"/>
              <a:gd name="connsiteY3" fmla="*/ 1927483 h 2019581"/>
              <a:gd name="connsiteX4" fmla="*/ 138148 w 1766903"/>
              <a:gd name="connsiteY4" fmla="*/ 197359 h 2019581"/>
              <a:gd name="connsiteX0" fmla="*/ 2053 w 2038670"/>
              <a:gd name="connsiteY0" fmla="*/ 69494 h 2431147"/>
              <a:gd name="connsiteX1" fmla="*/ 2034783 w 2038670"/>
              <a:gd name="connsiteY1" fmla="*/ 635239 h 2431147"/>
              <a:gd name="connsiteX2" fmla="*/ 1942685 w 2038670"/>
              <a:gd name="connsiteY2" fmla="*/ 2431147 h 2431147"/>
              <a:gd name="connsiteX3" fmla="*/ 271767 w 2038670"/>
              <a:gd name="connsiteY3" fmla="*/ 2339049 h 2431147"/>
              <a:gd name="connsiteX4" fmla="*/ 2053 w 2038670"/>
              <a:gd name="connsiteY4" fmla="*/ 69494 h 2431147"/>
              <a:gd name="connsiteX0" fmla="*/ 0 w 2036617"/>
              <a:gd name="connsiteY0" fmla="*/ 69494 h 2431147"/>
              <a:gd name="connsiteX1" fmla="*/ 2032730 w 2036617"/>
              <a:gd name="connsiteY1" fmla="*/ 635239 h 2431147"/>
              <a:gd name="connsiteX2" fmla="*/ 1940632 w 2036617"/>
              <a:gd name="connsiteY2" fmla="*/ 2431147 h 2431147"/>
              <a:gd name="connsiteX3" fmla="*/ 269714 w 2036617"/>
              <a:gd name="connsiteY3" fmla="*/ 2339049 h 2431147"/>
              <a:gd name="connsiteX4" fmla="*/ 0 w 2036617"/>
              <a:gd name="connsiteY4" fmla="*/ 69494 h 2431147"/>
              <a:gd name="connsiteX0" fmla="*/ 39472 w 2076089"/>
              <a:gd name="connsiteY0" fmla="*/ 69494 h 2431147"/>
              <a:gd name="connsiteX1" fmla="*/ 2072202 w 2076089"/>
              <a:gd name="connsiteY1" fmla="*/ 635239 h 2431147"/>
              <a:gd name="connsiteX2" fmla="*/ 1980104 w 2076089"/>
              <a:gd name="connsiteY2" fmla="*/ 2431147 h 2431147"/>
              <a:gd name="connsiteX3" fmla="*/ 0 w 2076089"/>
              <a:gd name="connsiteY3" fmla="*/ 556298 h 2431147"/>
              <a:gd name="connsiteX4" fmla="*/ 39472 w 2076089"/>
              <a:gd name="connsiteY4" fmla="*/ 69494 h 2431147"/>
              <a:gd name="connsiteX0" fmla="*/ 39472 w 2076089"/>
              <a:gd name="connsiteY0" fmla="*/ 69494 h 2431147"/>
              <a:gd name="connsiteX1" fmla="*/ 2072202 w 2076089"/>
              <a:gd name="connsiteY1" fmla="*/ 635239 h 2431147"/>
              <a:gd name="connsiteX2" fmla="*/ 1980104 w 2076089"/>
              <a:gd name="connsiteY2" fmla="*/ 2431147 h 2431147"/>
              <a:gd name="connsiteX3" fmla="*/ 0 w 2076089"/>
              <a:gd name="connsiteY3" fmla="*/ 556298 h 2431147"/>
              <a:gd name="connsiteX4" fmla="*/ 39472 w 2076089"/>
              <a:gd name="connsiteY4" fmla="*/ 69494 h 2431147"/>
              <a:gd name="connsiteX0" fmla="*/ 41538 w 2078155"/>
              <a:gd name="connsiteY0" fmla="*/ 69494 h 2431147"/>
              <a:gd name="connsiteX1" fmla="*/ 2074268 w 2078155"/>
              <a:gd name="connsiteY1" fmla="*/ 635239 h 2431147"/>
              <a:gd name="connsiteX2" fmla="*/ 1982170 w 2078155"/>
              <a:gd name="connsiteY2" fmla="*/ 2431147 h 2431147"/>
              <a:gd name="connsiteX3" fmla="*/ 2066 w 2078155"/>
              <a:gd name="connsiteY3" fmla="*/ 556298 h 2431147"/>
              <a:gd name="connsiteX4" fmla="*/ 41538 w 2078155"/>
              <a:gd name="connsiteY4" fmla="*/ 69494 h 2431147"/>
              <a:gd name="connsiteX0" fmla="*/ 41449 w 2078066"/>
              <a:gd name="connsiteY0" fmla="*/ 69494 h 2431147"/>
              <a:gd name="connsiteX1" fmla="*/ 2074179 w 2078066"/>
              <a:gd name="connsiteY1" fmla="*/ 635239 h 2431147"/>
              <a:gd name="connsiteX2" fmla="*/ 1982081 w 2078066"/>
              <a:gd name="connsiteY2" fmla="*/ 2431147 h 2431147"/>
              <a:gd name="connsiteX3" fmla="*/ 1977 w 2078066"/>
              <a:gd name="connsiteY3" fmla="*/ 556298 h 2431147"/>
              <a:gd name="connsiteX4" fmla="*/ 41449 w 2078066"/>
              <a:gd name="connsiteY4" fmla="*/ 69494 h 2431147"/>
              <a:gd name="connsiteX0" fmla="*/ 0 w 2036617"/>
              <a:gd name="connsiteY0" fmla="*/ 69494 h 2431147"/>
              <a:gd name="connsiteX1" fmla="*/ 2032730 w 2036617"/>
              <a:gd name="connsiteY1" fmla="*/ 635239 h 2431147"/>
              <a:gd name="connsiteX2" fmla="*/ 1940632 w 2036617"/>
              <a:gd name="connsiteY2" fmla="*/ 2431147 h 2431147"/>
              <a:gd name="connsiteX3" fmla="*/ 25250 w 2036617"/>
              <a:gd name="connsiteY3" fmla="*/ 556298 h 2431147"/>
              <a:gd name="connsiteX4" fmla="*/ 0 w 2036617"/>
              <a:gd name="connsiteY4" fmla="*/ 69494 h 2431147"/>
              <a:gd name="connsiteX0" fmla="*/ 8423 w 2045040"/>
              <a:gd name="connsiteY0" fmla="*/ 69494 h 2431147"/>
              <a:gd name="connsiteX1" fmla="*/ 2041153 w 2045040"/>
              <a:gd name="connsiteY1" fmla="*/ 635239 h 2431147"/>
              <a:gd name="connsiteX2" fmla="*/ 1949055 w 2045040"/>
              <a:gd name="connsiteY2" fmla="*/ 2431147 h 2431147"/>
              <a:gd name="connsiteX3" fmla="*/ 3801 w 2045040"/>
              <a:gd name="connsiteY3" fmla="*/ 549660 h 2431147"/>
              <a:gd name="connsiteX4" fmla="*/ 8423 w 2045040"/>
              <a:gd name="connsiteY4" fmla="*/ 69494 h 2431147"/>
              <a:gd name="connsiteX0" fmla="*/ 5156 w 2041773"/>
              <a:gd name="connsiteY0" fmla="*/ 69494 h 2431147"/>
              <a:gd name="connsiteX1" fmla="*/ 2037886 w 2041773"/>
              <a:gd name="connsiteY1" fmla="*/ 635239 h 2431147"/>
              <a:gd name="connsiteX2" fmla="*/ 1945788 w 2041773"/>
              <a:gd name="connsiteY2" fmla="*/ 2431147 h 2431147"/>
              <a:gd name="connsiteX3" fmla="*/ 534 w 2041773"/>
              <a:gd name="connsiteY3" fmla="*/ 549660 h 2431147"/>
              <a:gd name="connsiteX4" fmla="*/ 5156 w 2041773"/>
              <a:gd name="connsiteY4" fmla="*/ 69494 h 2431147"/>
              <a:gd name="connsiteX0" fmla="*/ 1934 w 2041870"/>
              <a:gd name="connsiteY0" fmla="*/ 66958 h 2456823"/>
              <a:gd name="connsiteX1" fmla="*/ 2037983 w 2041870"/>
              <a:gd name="connsiteY1" fmla="*/ 660915 h 2456823"/>
              <a:gd name="connsiteX2" fmla="*/ 1945885 w 2041870"/>
              <a:gd name="connsiteY2" fmla="*/ 2456823 h 2456823"/>
              <a:gd name="connsiteX3" fmla="*/ 631 w 2041870"/>
              <a:gd name="connsiteY3" fmla="*/ 575336 h 2456823"/>
              <a:gd name="connsiteX4" fmla="*/ 1934 w 2041870"/>
              <a:gd name="connsiteY4" fmla="*/ 66958 h 2456823"/>
              <a:gd name="connsiteX0" fmla="*/ 2276 w 2042212"/>
              <a:gd name="connsiteY0" fmla="*/ 66958 h 2456823"/>
              <a:gd name="connsiteX1" fmla="*/ 2038325 w 2042212"/>
              <a:gd name="connsiteY1" fmla="*/ 660915 h 2456823"/>
              <a:gd name="connsiteX2" fmla="*/ 1946227 w 2042212"/>
              <a:gd name="connsiteY2" fmla="*/ 2456823 h 2456823"/>
              <a:gd name="connsiteX3" fmla="*/ 973 w 2042212"/>
              <a:gd name="connsiteY3" fmla="*/ 575336 h 2456823"/>
              <a:gd name="connsiteX4" fmla="*/ 2276 w 2042212"/>
              <a:gd name="connsiteY4" fmla="*/ 66958 h 2456823"/>
              <a:gd name="connsiteX0" fmla="*/ 2276 w 2042212"/>
              <a:gd name="connsiteY0" fmla="*/ 27 h 2389892"/>
              <a:gd name="connsiteX1" fmla="*/ 2038325 w 2042212"/>
              <a:gd name="connsiteY1" fmla="*/ 593984 h 2389892"/>
              <a:gd name="connsiteX2" fmla="*/ 1946227 w 2042212"/>
              <a:gd name="connsiteY2" fmla="*/ 2389892 h 2389892"/>
              <a:gd name="connsiteX3" fmla="*/ 973 w 2042212"/>
              <a:gd name="connsiteY3" fmla="*/ 508405 h 2389892"/>
              <a:gd name="connsiteX4" fmla="*/ 2276 w 2042212"/>
              <a:gd name="connsiteY4" fmla="*/ 27 h 2389892"/>
              <a:gd name="connsiteX0" fmla="*/ 2276 w 2042212"/>
              <a:gd name="connsiteY0" fmla="*/ 27 h 2389892"/>
              <a:gd name="connsiteX1" fmla="*/ 2038325 w 2042212"/>
              <a:gd name="connsiteY1" fmla="*/ 593984 h 2389892"/>
              <a:gd name="connsiteX2" fmla="*/ 1946227 w 2042212"/>
              <a:gd name="connsiteY2" fmla="*/ 2389892 h 2389892"/>
              <a:gd name="connsiteX3" fmla="*/ 973 w 2042212"/>
              <a:gd name="connsiteY3" fmla="*/ 508405 h 2389892"/>
              <a:gd name="connsiteX4" fmla="*/ 2276 w 2042212"/>
              <a:gd name="connsiteY4" fmla="*/ 27 h 2389892"/>
              <a:gd name="connsiteX0" fmla="*/ 2276 w 1946400"/>
              <a:gd name="connsiteY0" fmla="*/ 29462 h 2419327"/>
              <a:gd name="connsiteX1" fmla="*/ 1310780 w 1946400"/>
              <a:gd name="connsiteY1" fmla="*/ 201999 h 2419327"/>
              <a:gd name="connsiteX2" fmla="*/ 1946227 w 1946400"/>
              <a:gd name="connsiteY2" fmla="*/ 2419327 h 2419327"/>
              <a:gd name="connsiteX3" fmla="*/ 973 w 1946400"/>
              <a:gd name="connsiteY3" fmla="*/ 537840 h 2419327"/>
              <a:gd name="connsiteX4" fmla="*/ 2276 w 1946400"/>
              <a:gd name="connsiteY4" fmla="*/ 29462 h 2419327"/>
              <a:gd name="connsiteX0" fmla="*/ 2276 w 1946400"/>
              <a:gd name="connsiteY0" fmla="*/ 44 h 2389909"/>
              <a:gd name="connsiteX1" fmla="*/ 1310780 w 1946400"/>
              <a:gd name="connsiteY1" fmla="*/ 172581 h 2389909"/>
              <a:gd name="connsiteX2" fmla="*/ 1946227 w 1946400"/>
              <a:gd name="connsiteY2" fmla="*/ 2389909 h 2389909"/>
              <a:gd name="connsiteX3" fmla="*/ 973 w 1946400"/>
              <a:gd name="connsiteY3" fmla="*/ 508422 h 2389909"/>
              <a:gd name="connsiteX4" fmla="*/ 2276 w 1946400"/>
              <a:gd name="connsiteY4" fmla="*/ 44 h 2389909"/>
              <a:gd name="connsiteX0" fmla="*/ 2276 w 1946370"/>
              <a:gd name="connsiteY0" fmla="*/ 76 h 2389941"/>
              <a:gd name="connsiteX1" fmla="*/ 1179583 w 1946370"/>
              <a:gd name="connsiteY1" fmla="*/ 97076 h 2389941"/>
              <a:gd name="connsiteX2" fmla="*/ 1946227 w 1946370"/>
              <a:gd name="connsiteY2" fmla="*/ 2389941 h 2389941"/>
              <a:gd name="connsiteX3" fmla="*/ 973 w 1946370"/>
              <a:gd name="connsiteY3" fmla="*/ 508454 h 2389941"/>
              <a:gd name="connsiteX4" fmla="*/ 2276 w 1946370"/>
              <a:gd name="connsiteY4" fmla="*/ 76 h 2389941"/>
              <a:gd name="connsiteX0" fmla="*/ 2276 w 1192380"/>
              <a:gd name="connsiteY0" fmla="*/ 76 h 510993"/>
              <a:gd name="connsiteX1" fmla="*/ 1179583 w 1192380"/>
              <a:gd name="connsiteY1" fmla="*/ 97076 h 510993"/>
              <a:gd name="connsiteX2" fmla="*/ 1174950 w 1192380"/>
              <a:gd name="connsiteY2" fmla="*/ 477652 h 510993"/>
              <a:gd name="connsiteX3" fmla="*/ 973 w 1192380"/>
              <a:gd name="connsiteY3" fmla="*/ 508454 h 510993"/>
              <a:gd name="connsiteX4" fmla="*/ 2276 w 1192380"/>
              <a:gd name="connsiteY4" fmla="*/ 76 h 510993"/>
              <a:gd name="connsiteX0" fmla="*/ 2276 w 1186507"/>
              <a:gd name="connsiteY0" fmla="*/ 76 h 510993"/>
              <a:gd name="connsiteX1" fmla="*/ 1179583 w 1186507"/>
              <a:gd name="connsiteY1" fmla="*/ 97076 h 510993"/>
              <a:gd name="connsiteX2" fmla="*/ 1174950 w 1186507"/>
              <a:gd name="connsiteY2" fmla="*/ 477652 h 510993"/>
              <a:gd name="connsiteX3" fmla="*/ 973 w 1186507"/>
              <a:gd name="connsiteY3" fmla="*/ 508454 h 510993"/>
              <a:gd name="connsiteX4" fmla="*/ 2276 w 1186507"/>
              <a:gd name="connsiteY4" fmla="*/ 76 h 510993"/>
              <a:gd name="connsiteX0" fmla="*/ 2276 w 1186507"/>
              <a:gd name="connsiteY0" fmla="*/ 76 h 511397"/>
              <a:gd name="connsiteX1" fmla="*/ 1179583 w 1186507"/>
              <a:gd name="connsiteY1" fmla="*/ 97076 h 511397"/>
              <a:gd name="connsiteX2" fmla="*/ 1174950 w 1186507"/>
              <a:gd name="connsiteY2" fmla="*/ 477652 h 511397"/>
              <a:gd name="connsiteX3" fmla="*/ 973 w 1186507"/>
              <a:gd name="connsiteY3" fmla="*/ 508454 h 511397"/>
              <a:gd name="connsiteX4" fmla="*/ 2276 w 1186507"/>
              <a:gd name="connsiteY4" fmla="*/ 76 h 511397"/>
              <a:gd name="connsiteX0" fmla="*/ 2276 w 1190341"/>
              <a:gd name="connsiteY0" fmla="*/ 76 h 511397"/>
              <a:gd name="connsiteX1" fmla="*/ 1179583 w 1190341"/>
              <a:gd name="connsiteY1" fmla="*/ 97076 h 511397"/>
              <a:gd name="connsiteX2" fmla="*/ 1174950 w 1190341"/>
              <a:gd name="connsiteY2" fmla="*/ 477652 h 511397"/>
              <a:gd name="connsiteX3" fmla="*/ 973 w 1190341"/>
              <a:gd name="connsiteY3" fmla="*/ 508454 h 511397"/>
              <a:gd name="connsiteX4" fmla="*/ 2276 w 1190341"/>
              <a:gd name="connsiteY4" fmla="*/ 76 h 511397"/>
              <a:gd name="connsiteX0" fmla="*/ 2276 w 1179957"/>
              <a:gd name="connsiteY0" fmla="*/ 76 h 511397"/>
              <a:gd name="connsiteX1" fmla="*/ 1179583 w 1179957"/>
              <a:gd name="connsiteY1" fmla="*/ 97076 h 511397"/>
              <a:gd name="connsiteX2" fmla="*/ 1174950 w 1179957"/>
              <a:gd name="connsiteY2" fmla="*/ 477652 h 511397"/>
              <a:gd name="connsiteX3" fmla="*/ 973 w 1179957"/>
              <a:gd name="connsiteY3" fmla="*/ 508454 h 511397"/>
              <a:gd name="connsiteX4" fmla="*/ 2276 w 1179957"/>
              <a:gd name="connsiteY4" fmla="*/ 76 h 511397"/>
              <a:gd name="connsiteX0" fmla="*/ 5124 w 1179757"/>
              <a:gd name="connsiteY0" fmla="*/ 111 h 480952"/>
              <a:gd name="connsiteX1" fmla="*/ 1179383 w 1179757"/>
              <a:gd name="connsiteY1" fmla="*/ 66631 h 480952"/>
              <a:gd name="connsiteX2" fmla="*/ 1174750 w 1179757"/>
              <a:gd name="connsiteY2" fmla="*/ 447207 h 480952"/>
              <a:gd name="connsiteX3" fmla="*/ 773 w 1179757"/>
              <a:gd name="connsiteY3" fmla="*/ 478009 h 480952"/>
              <a:gd name="connsiteX4" fmla="*/ 5124 w 1179757"/>
              <a:gd name="connsiteY4" fmla="*/ 111 h 480952"/>
              <a:gd name="connsiteX0" fmla="*/ 5124 w 1179757"/>
              <a:gd name="connsiteY0" fmla="*/ 111 h 447207"/>
              <a:gd name="connsiteX1" fmla="*/ 1179383 w 1179757"/>
              <a:gd name="connsiteY1" fmla="*/ 66631 h 447207"/>
              <a:gd name="connsiteX2" fmla="*/ 1174750 w 1179757"/>
              <a:gd name="connsiteY2" fmla="*/ 447207 h 447207"/>
              <a:gd name="connsiteX3" fmla="*/ 773 w 1179757"/>
              <a:gd name="connsiteY3" fmla="*/ 407905 h 447207"/>
              <a:gd name="connsiteX4" fmla="*/ 5124 w 1179757"/>
              <a:gd name="connsiteY4" fmla="*/ 111 h 447207"/>
              <a:gd name="connsiteX0" fmla="*/ 5124 w 1191667"/>
              <a:gd name="connsiteY0" fmla="*/ 54 h 447150"/>
              <a:gd name="connsiteX1" fmla="*/ 1191575 w 1191667"/>
              <a:gd name="connsiteY1" fmla="*/ 139726 h 447150"/>
              <a:gd name="connsiteX2" fmla="*/ 1174750 w 1191667"/>
              <a:gd name="connsiteY2" fmla="*/ 447150 h 447150"/>
              <a:gd name="connsiteX3" fmla="*/ 773 w 1191667"/>
              <a:gd name="connsiteY3" fmla="*/ 407848 h 447150"/>
              <a:gd name="connsiteX4" fmla="*/ 5124 w 1191667"/>
              <a:gd name="connsiteY4" fmla="*/ 54 h 44715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124 w 1194429"/>
              <a:gd name="connsiteY0" fmla="*/ 54 h 416670"/>
              <a:gd name="connsiteX1" fmla="*/ 1191575 w 1194429"/>
              <a:gd name="connsiteY1" fmla="*/ 139726 h 416670"/>
              <a:gd name="connsiteX2" fmla="*/ 1193038 w 1194429"/>
              <a:gd name="connsiteY2" fmla="*/ 416670 h 416670"/>
              <a:gd name="connsiteX3" fmla="*/ 773 w 1194429"/>
              <a:gd name="connsiteY3" fmla="*/ 407848 h 416670"/>
              <a:gd name="connsiteX4" fmla="*/ 5124 w 1194429"/>
              <a:gd name="connsiteY4" fmla="*/ 54 h 416670"/>
              <a:gd name="connsiteX0" fmla="*/ 5592 w 1194897"/>
              <a:gd name="connsiteY0" fmla="*/ 54 h 416670"/>
              <a:gd name="connsiteX1" fmla="*/ 1192043 w 1194897"/>
              <a:gd name="connsiteY1" fmla="*/ 139726 h 416670"/>
              <a:gd name="connsiteX2" fmla="*/ 1193506 w 1194897"/>
              <a:gd name="connsiteY2" fmla="*/ 416670 h 416670"/>
              <a:gd name="connsiteX3" fmla="*/ 1241 w 1194897"/>
              <a:gd name="connsiteY3" fmla="*/ 407848 h 416670"/>
              <a:gd name="connsiteX4" fmla="*/ 5592 w 1194897"/>
              <a:gd name="connsiteY4" fmla="*/ 54 h 416670"/>
              <a:gd name="connsiteX0" fmla="*/ 4351 w 1193656"/>
              <a:gd name="connsiteY0" fmla="*/ 54 h 416670"/>
              <a:gd name="connsiteX1" fmla="*/ 1190802 w 1193656"/>
              <a:gd name="connsiteY1" fmla="*/ 139726 h 416670"/>
              <a:gd name="connsiteX2" fmla="*/ 1192265 w 1193656"/>
              <a:gd name="connsiteY2" fmla="*/ 416670 h 416670"/>
              <a:gd name="connsiteX3" fmla="*/ 0 w 1193656"/>
              <a:gd name="connsiteY3" fmla="*/ 407848 h 416670"/>
              <a:gd name="connsiteX4" fmla="*/ 4351 w 1193656"/>
              <a:gd name="connsiteY4" fmla="*/ 54 h 416670"/>
              <a:gd name="connsiteX0" fmla="*/ 4351 w 1197272"/>
              <a:gd name="connsiteY0" fmla="*/ 48 h 416664"/>
              <a:gd name="connsiteX1" fmla="*/ 1196898 w 1197272"/>
              <a:gd name="connsiteY1" fmla="*/ 161056 h 416664"/>
              <a:gd name="connsiteX2" fmla="*/ 1192265 w 1197272"/>
              <a:gd name="connsiteY2" fmla="*/ 416664 h 416664"/>
              <a:gd name="connsiteX3" fmla="*/ 0 w 1197272"/>
              <a:gd name="connsiteY3" fmla="*/ 407842 h 416664"/>
              <a:gd name="connsiteX4" fmla="*/ 4351 w 1197272"/>
              <a:gd name="connsiteY4" fmla="*/ 48 h 416664"/>
              <a:gd name="connsiteX0" fmla="*/ 339 w 1193260"/>
              <a:gd name="connsiteY0" fmla="*/ 48 h 416664"/>
              <a:gd name="connsiteX1" fmla="*/ 1192886 w 1193260"/>
              <a:gd name="connsiteY1" fmla="*/ 161056 h 416664"/>
              <a:gd name="connsiteX2" fmla="*/ 1188253 w 1193260"/>
              <a:gd name="connsiteY2" fmla="*/ 416664 h 416664"/>
              <a:gd name="connsiteX3" fmla="*/ 2084 w 1193260"/>
              <a:gd name="connsiteY3" fmla="*/ 395650 h 416664"/>
              <a:gd name="connsiteX4" fmla="*/ 339 w 1193260"/>
              <a:gd name="connsiteY4" fmla="*/ 48 h 416664"/>
              <a:gd name="connsiteX0" fmla="*/ 339 w 1193260"/>
              <a:gd name="connsiteY0" fmla="*/ 48 h 891178"/>
              <a:gd name="connsiteX1" fmla="*/ 1192886 w 1193260"/>
              <a:gd name="connsiteY1" fmla="*/ 161056 h 891178"/>
              <a:gd name="connsiteX2" fmla="*/ 1188253 w 1193260"/>
              <a:gd name="connsiteY2" fmla="*/ 416664 h 891178"/>
              <a:gd name="connsiteX3" fmla="*/ 2084 w 1193260"/>
              <a:gd name="connsiteY3" fmla="*/ 891178 h 891178"/>
              <a:gd name="connsiteX4" fmla="*/ 339 w 1193260"/>
              <a:gd name="connsiteY4" fmla="*/ 48 h 891178"/>
              <a:gd name="connsiteX0" fmla="*/ 339 w 1205182"/>
              <a:gd name="connsiteY0" fmla="*/ 48 h 1350228"/>
              <a:gd name="connsiteX1" fmla="*/ 1192886 w 1205182"/>
              <a:gd name="connsiteY1" fmla="*/ 161056 h 1350228"/>
              <a:gd name="connsiteX2" fmla="*/ 1204679 w 1205182"/>
              <a:gd name="connsiteY2" fmla="*/ 1350228 h 1350228"/>
              <a:gd name="connsiteX3" fmla="*/ 2084 w 1205182"/>
              <a:gd name="connsiteY3" fmla="*/ 891178 h 1350228"/>
              <a:gd name="connsiteX4" fmla="*/ 339 w 1205182"/>
              <a:gd name="connsiteY4" fmla="*/ 48 h 1350228"/>
              <a:gd name="connsiteX0" fmla="*/ 339 w 1206227"/>
              <a:gd name="connsiteY0" fmla="*/ 9 h 1350189"/>
              <a:gd name="connsiteX1" fmla="*/ 1203837 w 1206227"/>
              <a:gd name="connsiteY1" fmla="*/ 897465 h 1350189"/>
              <a:gd name="connsiteX2" fmla="*/ 1204679 w 1206227"/>
              <a:gd name="connsiteY2" fmla="*/ 1350189 h 1350189"/>
              <a:gd name="connsiteX3" fmla="*/ 2084 w 1206227"/>
              <a:gd name="connsiteY3" fmla="*/ 891139 h 1350189"/>
              <a:gd name="connsiteX4" fmla="*/ 339 w 1206227"/>
              <a:gd name="connsiteY4" fmla="*/ 9 h 1350189"/>
              <a:gd name="connsiteX0" fmla="*/ 339 w 1208444"/>
              <a:gd name="connsiteY0" fmla="*/ 9 h 3151611"/>
              <a:gd name="connsiteX1" fmla="*/ 1203837 w 1208444"/>
              <a:gd name="connsiteY1" fmla="*/ 897465 h 3151611"/>
              <a:gd name="connsiteX2" fmla="*/ 1207416 w 1208444"/>
              <a:gd name="connsiteY2" fmla="*/ 3151611 h 3151611"/>
              <a:gd name="connsiteX3" fmla="*/ 2084 w 1208444"/>
              <a:gd name="connsiteY3" fmla="*/ 891139 h 3151611"/>
              <a:gd name="connsiteX4" fmla="*/ 339 w 1208444"/>
              <a:gd name="connsiteY4" fmla="*/ 9 h 3151611"/>
              <a:gd name="connsiteX0" fmla="*/ 339 w 1210193"/>
              <a:gd name="connsiteY0" fmla="*/ 3 h 3151605"/>
              <a:gd name="connsiteX1" fmla="*/ 1209312 w 1210193"/>
              <a:gd name="connsiteY1" fmla="*/ 2715308 h 3151605"/>
              <a:gd name="connsiteX2" fmla="*/ 1207416 w 1210193"/>
              <a:gd name="connsiteY2" fmla="*/ 3151605 h 3151605"/>
              <a:gd name="connsiteX3" fmla="*/ 2084 w 1210193"/>
              <a:gd name="connsiteY3" fmla="*/ 891133 h 3151605"/>
              <a:gd name="connsiteX4" fmla="*/ 339 w 1210193"/>
              <a:gd name="connsiteY4" fmla="*/ 3 h 3151605"/>
              <a:gd name="connsiteX0" fmla="*/ 339 w 1210193"/>
              <a:gd name="connsiteY0" fmla="*/ 3 h 3151605"/>
              <a:gd name="connsiteX1" fmla="*/ 1209312 w 1210193"/>
              <a:gd name="connsiteY1" fmla="*/ 2715308 h 3151605"/>
              <a:gd name="connsiteX2" fmla="*/ 1207416 w 1210193"/>
              <a:gd name="connsiteY2" fmla="*/ 3151605 h 3151605"/>
              <a:gd name="connsiteX3" fmla="*/ 2084 w 1210193"/>
              <a:gd name="connsiteY3" fmla="*/ 891133 h 3151605"/>
              <a:gd name="connsiteX4" fmla="*/ 339 w 1210193"/>
              <a:gd name="connsiteY4" fmla="*/ 3 h 3151605"/>
              <a:gd name="connsiteX0" fmla="*/ 339 w 1210193"/>
              <a:gd name="connsiteY0" fmla="*/ 3 h 3151605"/>
              <a:gd name="connsiteX1" fmla="*/ 1209312 w 1210193"/>
              <a:gd name="connsiteY1" fmla="*/ 2715308 h 3151605"/>
              <a:gd name="connsiteX2" fmla="*/ 1207416 w 1210193"/>
              <a:gd name="connsiteY2" fmla="*/ 3151605 h 3151605"/>
              <a:gd name="connsiteX3" fmla="*/ 2084 w 1210193"/>
              <a:gd name="connsiteY3" fmla="*/ 891133 h 3151605"/>
              <a:gd name="connsiteX4" fmla="*/ 339 w 1210193"/>
              <a:gd name="connsiteY4" fmla="*/ 3 h 3151605"/>
              <a:gd name="connsiteX0" fmla="*/ 339 w 1210193"/>
              <a:gd name="connsiteY0" fmla="*/ 3 h 3151605"/>
              <a:gd name="connsiteX1" fmla="*/ 1209312 w 1210193"/>
              <a:gd name="connsiteY1" fmla="*/ 2715308 h 3151605"/>
              <a:gd name="connsiteX2" fmla="*/ 1207416 w 1210193"/>
              <a:gd name="connsiteY2" fmla="*/ 3151605 h 3151605"/>
              <a:gd name="connsiteX3" fmla="*/ 2084 w 1210193"/>
              <a:gd name="connsiteY3" fmla="*/ 891133 h 3151605"/>
              <a:gd name="connsiteX4" fmla="*/ 339 w 1210193"/>
              <a:gd name="connsiteY4" fmla="*/ 3 h 3151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193" h="3151605">
                <a:moveTo>
                  <a:pt x="339" y="3"/>
                </a:moveTo>
                <a:cubicBezTo>
                  <a:pt x="334885" y="-3211"/>
                  <a:pt x="865988" y="2713754"/>
                  <a:pt x="1209312" y="2715308"/>
                </a:cubicBezTo>
                <a:cubicBezTo>
                  <a:pt x="1210717" y="2844935"/>
                  <a:pt x="1210684" y="3035092"/>
                  <a:pt x="1207416" y="3151605"/>
                </a:cubicBezTo>
                <a:cubicBezTo>
                  <a:pt x="846705" y="3137299"/>
                  <a:pt x="357319" y="910915"/>
                  <a:pt x="2084" y="891133"/>
                </a:cubicBezTo>
                <a:cubicBezTo>
                  <a:pt x="4237" y="719466"/>
                  <a:pt x="-1401" y="126049"/>
                  <a:pt x="339" y="3"/>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99022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113341" y="157272"/>
          <a:ext cx="8958469" cy="6294645"/>
        </p:xfrm>
        <a:graphic>
          <a:graphicData uri="http://schemas.openxmlformats.org/drawingml/2006/table">
            <a:tbl>
              <a:tblPr firstRow="1" bandRow="1"/>
              <a:tblGrid>
                <a:gridCol w="256607">
                  <a:extLst>
                    <a:ext uri="{9D8B030D-6E8A-4147-A177-3AD203B41FA5}">
                      <a16:colId xmlns:a16="http://schemas.microsoft.com/office/drawing/2014/main" val="20000"/>
                    </a:ext>
                  </a:extLst>
                </a:gridCol>
                <a:gridCol w="732916">
                  <a:extLst>
                    <a:ext uri="{9D8B030D-6E8A-4147-A177-3AD203B41FA5}">
                      <a16:colId xmlns:a16="http://schemas.microsoft.com/office/drawing/2014/main" val="20001"/>
                    </a:ext>
                  </a:extLst>
                </a:gridCol>
                <a:gridCol w="698981">
                  <a:extLst>
                    <a:ext uri="{9D8B030D-6E8A-4147-A177-3AD203B41FA5}">
                      <a16:colId xmlns:a16="http://schemas.microsoft.com/office/drawing/2014/main" val="1468300408"/>
                    </a:ext>
                  </a:extLst>
                </a:gridCol>
                <a:gridCol w="648380">
                  <a:extLst>
                    <a:ext uri="{9D8B030D-6E8A-4147-A177-3AD203B41FA5}">
                      <a16:colId xmlns:a16="http://schemas.microsoft.com/office/drawing/2014/main" val="4120318909"/>
                    </a:ext>
                  </a:extLst>
                </a:gridCol>
                <a:gridCol w="648380">
                  <a:extLst>
                    <a:ext uri="{9D8B030D-6E8A-4147-A177-3AD203B41FA5}">
                      <a16:colId xmlns:a16="http://schemas.microsoft.com/office/drawing/2014/main" val="3659066901"/>
                    </a:ext>
                  </a:extLst>
                </a:gridCol>
                <a:gridCol w="648380">
                  <a:extLst>
                    <a:ext uri="{9D8B030D-6E8A-4147-A177-3AD203B41FA5}">
                      <a16:colId xmlns:a16="http://schemas.microsoft.com/office/drawing/2014/main" val="28802559"/>
                    </a:ext>
                  </a:extLst>
                </a:gridCol>
                <a:gridCol w="648380">
                  <a:extLst>
                    <a:ext uri="{9D8B030D-6E8A-4147-A177-3AD203B41FA5}">
                      <a16:colId xmlns:a16="http://schemas.microsoft.com/office/drawing/2014/main" val="3675796558"/>
                    </a:ext>
                  </a:extLst>
                </a:gridCol>
                <a:gridCol w="602424">
                  <a:extLst>
                    <a:ext uri="{9D8B030D-6E8A-4147-A177-3AD203B41FA5}">
                      <a16:colId xmlns:a16="http://schemas.microsoft.com/office/drawing/2014/main" val="20002"/>
                    </a:ext>
                  </a:extLst>
                </a:gridCol>
                <a:gridCol w="642174">
                  <a:extLst>
                    <a:ext uri="{9D8B030D-6E8A-4147-A177-3AD203B41FA5}">
                      <a16:colId xmlns:a16="http://schemas.microsoft.com/office/drawing/2014/main" val="3246165496"/>
                    </a:ext>
                  </a:extLst>
                </a:gridCol>
                <a:gridCol w="846428">
                  <a:extLst>
                    <a:ext uri="{9D8B030D-6E8A-4147-A177-3AD203B41FA5}">
                      <a16:colId xmlns:a16="http://schemas.microsoft.com/office/drawing/2014/main" val="20005"/>
                    </a:ext>
                  </a:extLst>
                </a:gridCol>
                <a:gridCol w="689206">
                  <a:extLst>
                    <a:ext uri="{9D8B030D-6E8A-4147-A177-3AD203B41FA5}">
                      <a16:colId xmlns:a16="http://schemas.microsoft.com/office/drawing/2014/main" val="20006"/>
                    </a:ext>
                  </a:extLst>
                </a:gridCol>
                <a:gridCol w="567032">
                  <a:extLst>
                    <a:ext uri="{9D8B030D-6E8A-4147-A177-3AD203B41FA5}">
                      <a16:colId xmlns:a16="http://schemas.microsoft.com/office/drawing/2014/main" val="20007"/>
                    </a:ext>
                  </a:extLst>
                </a:gridCol>
                <a:gridCol w="713218">
                  <a:extLst>
                    <a:ext uri="{9D8B030D-6E8A-4147-A177-3AD203B41FA5}">
                      <a16:colId xmlns:a16="http://schemas.microsoft.com/office/drawing/2014/main" val="20008"/>
                    </a:ext>
                  </a:extLst>
                </a:gridCol>
                <a:gridCol w="615963">
                  <a:extLst>
                    <a:ext uri="{9D8B030D-6E8A-4147-A177-3AD203B41FA5}">
                      <a16:colId xmlns:a16="http://schemas.microsoft.com/office/drawing/2014/main" val="20009"/>
                    </a:ext>
                  </a:extLst>
                </a:gridCol>
              </a:tblGrid>
              <a:tr h="0">
                <a:tc rowSpan="3" gridSpan="2">
                  <a:txBody>
                    <a:bodyPr/>
                    <a:lstStyle/>
                    <a:p>
                      <a:pPr algn="ctr" fontAlgn="t"/>
                      <a:r>
                        <a:rPr lang="en-US" sz="1500" b="0" i="0" u="none" strike="noStrike" dirty="0">
                          <a:solidFill>
                            <a:srgbClr val="000000"/>
                          </a:solidFill>
                          <a:effectLst/>
                          <a:latin typeface="Arial"/>
                        </a:rPr>
                        <a:t> </a:t>
                      </a:r>
                    </a:p>
                  </a:txBody>
                  <a:tcPr marL="7803" marR="7803" marT="78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rtl="0" fontAlgn="ctr"/>
                      <a:r>
                        <a:rPr lang="en-US" sz="1400" b="0" i="0" u="none" strike="noStrike" dirty="0" smtClean="0">
                          <a:solidFill>
                            <a:srgbClr val="000000"/>
                          </a:solidFill>
                          <a:effectLst/>
                          <a:latin typeface="+mn-lt"/>
                        </a:rPr>
                        <a:t>1 </a:t>
                      </a:r>
                      <a:r>
                        <a:rPr lang="en-US" sz="1400" b="0" i="0" u="none" strike="noStrike" dirty="0" err="1" smtClean="0">
                          <a:solidFill>
                            <a:srgbClr val="000000"/>
                          </a:solidFill>
                          <a:effectLst/>
                          <a:latin typeface="+mn-lt"/>
                        </a:rPr>
                        <a:t>dispositif</a:t>
                      </a:r>
                      <a:r>
                        <a:rPr lang="en-US" sz="1400" b="0" i="0" u="none" strike="noStrike" dirty="0" smtClean="0">
                          <a:solidFill>
                            <a:srgbClr val="000000"/>
                          </a:solidFill>
                          <a:effectLst/>
                          <a:latin typeface="+mn-lt"/>
                        </a:rPr>
                        <a:t> de</a:t>
                      </a:r>
                      <a:r>
                        <a:rPr lang="en-US" sz="1400" b="0" i="0" u="none" strike="noStrike" baseline="0" dirty="0" smtClean="0">
                          <a:solidFill>
                            <a:srgbClr val="000000"/>
                          </a:solidFill>
                          <a:effectLst/>
                          <a:latin typeface="+mn-lt"/>
                        </a:rPr>
                        <a:t> </a:t>
                      </a:r>
                      <a:r>
                        <a:rPr lang="en-US" sz="1400" b="0" i="0" u="none" strike="noStrike" baseline="0" dirty="0" err="1" smtClean="0">
                          <a:solidFill>
                            <a:srgbClr val="000000"/>
                          </a:solidFill>
                          <a:effectLst/>
                          <a:latin typeface="+mn-lt"/>
                        </a:rPr>
                        <a:t>pointage</a:t>
                      </a:r>
                      <a:r>
                        <a:rPr lang="en-US" sz="1400" b="0" i="0" u="none" strike="noStrike" dirty="0" smtClean="0">
                          <a:solidFill>
                            <a:srgbClr val="000000"/>
                          </a:solidFill>
                          <a:effectLst/>
                          <a:latin typeface="+mn-lt"/>
                        </a:rPr>
                        <a:t> (pas </a:t>
                      </a:r>
                      <a:r>
                        <a:rPr lang="en-US" sz="1400" b="0" i="0" u="none" strike="noStrike" dirty="0" err="1" smtClean="0">
                          <a:solidFill>
                            <a:srgbClr val="000000"/>
                          </a:solidFill>
                          <a:effectLst/>
                          <a:latin typeface="+mn-lt"/>
                        </a:rPr>
                        <a:t>besoin</a:t>
                      </a:r>
                      <a:r>
                        <a:rPr lang="en-US" sz="1400" b="0" i="0" u="none" strike="noStrike" baseline="0" dirty="0" smtClean="0">
                          <a:solidFill>
                            <a:srgbClr val="000000"/>
                          </a:solidFill>
                          <a:effectLst/>
                          <a:latin typeface="+mn-lt"/>
                        </a:rPr>
                        <a:t> de</a:t>
                      </a:r>
                      <a:r>
                        <a:rPr lang="en-US" sz="1400" b="0" i="0" u="none" strike="noStrike" dirty="0" smtClean="0">
                          <a:solidFill>
                            <a:srgbClr val="000000"/>
                          </a:solidFill>
                          <a:effectLst/>
                          <a:latin typeface="+mn-lt"/>
                        </a:rPr>
                        <a:t> </a:t>
                      </a:r>
                      <a:r>
                        <a:rPr lang="en-US" sz="1400" b="0" i="0" u="none" strike="noStrike" dirty="0" err="1" smtClean="0">
                          <a:solidFill>
                            <a:srgbClr val="000000"/>
                          </a:solidFill>
                          <a:effectLst/>
                          <a:latin typeface="+mn-lt"/>
                        </a:rPr>
                        <a:t>détecter</a:t>
                      </a:r>
                      <a:r>
                        <a:rPr lang="en-US" sz="1400" b="0" i="0" u="none" strike="noStrike" dirty="0" smtClean="0">
                          <a:solidFill>
                            <a:srgbClr val="000000"/>
                          </a:solidFill>
                          <a:effectLst/>
                          <a:latin typeface="+mn-lt"/>
                        </a:rPr>
                        <a:t> le</a:t>
                      </a:r>
                      <a:r>
                        <a:rPr lang="en-US" sz="1400" b="0" i="0" u="none" strike="noStrike" baseline="0" dirty="0" smtClean="0">
                          <a:solidFill>
                            <a:srgbClr val="000000"/>
                          </a:solidFill>
                          <a:effectLst/>
                          <a:latin typeface="+mn-lt"/>
                        </a:rPr>
                        <a:t> </a:t>
                      </a:r>
                      <a:r>
                        <a:rPr lang="en-US" sz="1400" b="0" i="0" u="none" strike="noStrike" dirty="0" err="1" smtClean="0">
                          <a:solidFill>
                            <a:srgbClr val="000000"/>
                          </a:solidFill>
                          <a:effectLst/>
                          <a:latin typeface="+mn-lt"/>
                        </a:rPr>
                        <a:t>survol</a:t>
                      </a:r>
                      <a:r>
                        <a:rPr lang="en-US" sz="1400" b="0" i="0" u="none" strike="noStrike" dirty="0" smtClean="0">
                          <a:solidFill>
                            <a:srgbClr val="000000"/>
                          </a:solidFill>
                          <a:effectLst/>
                          <a:latin typeface="+mn-lt"/>
                        </a:rPr>
                        <a:t>)</a:t>
                      </a:r>
                      <a:endParaRPr lang="en-US" sz="14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400" b="0" i="0" u="none" strike="noStrike" dirty="0" smtClean="0">
                          <a:solidFill>
                            <a:srgbClr val="000000"/>
                          </a:solidFill>
                          <a:effectLst/>
                          <a:latin typeface="Calibri"/>
                        </a:rPr>
                        <a:t>1</a:t>
                      </a:r>
                      <a:r>
                        <a:rPr lang="en-US" sz="1400" b="0" i="0" u="none" strike="noStrike" baseline="0" dirty="0" smtClean="0">
                          <a:solidFill>
                            <a:srgbClr val="000000"/>
                          </a:solidFill>
                          <a:effectLst/>
                          <a:latin typeface="Calibri"/>
                        </a:rPr>
                        <a:t> </a:t>
                      </a:r>
                      <a:r>
                        <a:rPr lang="en-US" sz="1400" b="0" i="0" u="none" strike="noStrike" baseline="0" dirty="0" err="1" smtClean="0">
                          <a:solidFill>
                            <a:srgbClr val="000000"/>
                          </a:solidFill>
                          <a:effectLst/>
                          <a:latin typeface="Calibri"/>
                        </a:rPr>
                        <a:t>dispositif</a:t>
                      </a:r>
                      <a:r>
                        <a:rPr lang="en-US" sz="1400" b="0" i="0" u="none" strike="noStrike" baseline="0" dirty="0" smtClean="0">
                          <a:solidFill>
                            <a:srgbClr val="000000"/>
                          </a:solidFill>
                          <a:effectLst/>
                          <a:latin typeface="Calibri"/>
                        </a:rPr>
                        <a:t> de </a:t>
                      </a:r>
                      <a:r>
                        <a:rPr lang="en-US" sz="1400" b="0" i="0" u="none" strike="noStrike" baseline="0" dirty="0" err="1" smtClean="0">
                          <a:solidFill>
                            <a:srgbClr val="000000"/>
                          </a:solidFill>
                          <a:effectLst/>
                          <a:latin typeface="Calibri"/>
                        </a:rPr>
                        <a:t>pointage</a:t>
                      </a:r>
                      <a:r>
                        <a:rPr lang="en-US" sz="1400" b="0" i="0" u="none" strike="noStrike" baseline="0" dirty="0" smtClean="0">
                          <a:solidFill>
                            <a:srgbClr val="000000"/>
                          </a:solidFill>
                          <a:effectLst/>
                          <a:latin typeface="Calibri"/>
                        </a:rPr>
                        <a:t> avec </a:t>
                      </a:r>
                      <a:r>
                        <a:rPr lang="en-US" sz="1400" b="0" i="0" u="none" strike="noStrike" baseline="0" dirty="0" err="1" smtClean="0">
                          <a:solidFill>
                            <a:srgbClr val="000000"/>
                          </a:solidFill>
                          <a:effectLst/>
                          <a:latin typeface="Calibri"/>
                        </a:rPr>
                        <a:t>survol</a:t>
                      </a: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900" b="0" i="0" u="none" strike="noStrike" dirty="0" smtClean="0">
                          <a:solidFill>
                            <a:srgbClr val="000000"/>
                          </a:solidFill>
                          <a:effectLst/>
                          <a:latin typeface="Calibri"/>
                        </a:rPr>
                        <a:t>2 </a:t>
                      </a:r>
                      <a:r>
                        <a:rPr lang="en-US" sz="900" b="0" i="0" u="none" strike="noStrike" dirty="0" err="1" smtClean="0">
                          <a:solidFill>
                            <a:srgbClr val="000000"/>
                          </a:solidFill>
                          <a:effectLst/>
                          <a:latin typeface="Calibri"/>
                        </a:rPr>
                        <a:t>dispos</a:t>
                      </a:r>
                      <a:r>
                        <a:rPr lang="en-US" sz="900" b="0" i="0" u="none" strike="noStrike" baseline="0" dirty="0" smtClean="0">
                          <a:solidFill>
                            <a:srgbClr val="000000"/>
                          </a:solidFill>
                          <a:effectLst/>
                          <a:latin typeface="Calibri"/>
                        </a:rPr>
                        <a:t> de </a:t>
                      </a:r>
                      <a:r>
                        <a:rPr lang="en-US" sz="900" b="0" i="0" u="none" strike="noStrike" baseline="0" dirty="0" err="1" smtClean="0">
                          <a:solidFill>
                            <a:srgbClr val="000000"/>
                          </a:solidFill>
                          <a:effectLst/>
                          <a:latin typeface="Calibri"/>
                        </a:rPr>
                        <a:t>pointage</a:t>
                      </a:r>
                      <a:r>
                        <a:rPr lang="en-US" sz="900" b="0" i="0" u="none" strike="noStrike" baseline="0" dirty="0" smtClean="0">
                          <a:solidFill>
                            <a:srgbClr val="000000"/>
                          </a:solidFill>
                          <a:effectLst/>
                          <a:latin typeface="Calibri"/>
                        </a:rPr>
                        <a:t> avec </a:t>
                      </a:r>
                      <a:r>
                        <a:rPr lang="en-US" sz="900" b="0" i="0" u="none" strike="noStrike" baseline="0" dirty="0" err="1" smtClean="0">
                          <a:solidFill>
                            <a:srgbClr val="000000"/>
                          </a:solidFill>
                          <a:effectLst/>
                          <a:latin typeface="Calibri"/>
                        </a:rPr>
                        <a:t>survol</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845">
                <a:tc gridSpan="2" vMerge="1">
                  <a:txBody>
                    <a:bodyPr/>
                    <a:lstStyle/>
                    <a:p>
                      <a:endParaRPr lang="en-US"/>
                    </a:p>
                  </a:txBody>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CA"/>
                    </a:p>
                  </a:txBody>
                  <a:tcPr/>
                </a:tc>
                <a:tc gridSpan="3">
                  <a:txBody>
                    <a:bodyPr/>
                    <a:lstStyle/>
                    <a:p>
                      <a:pPr algn="ctr" rtl="0" fontAlgn="ctr"/>
                      <a:endParaRPr lang="en-US" sz="11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err="1" smtClean="0">
                          <a:solidFill>
                            <a:srgbClr val="000000"/>
                          </a:solidFill>
                          <a:effectLst/>
                          <a:latin typeface="Calibri"/>
                        </a:rPr>
                        <a:t>Bouton</a:t>
                      </a:r>
                      <a:r>
                        <a:rPr lang="en-US" sz="900" b="0" i="0" u="none" strike="noStrike" dirty="0" smtClean="0">
                          <a:solidFill>
                            <a:srgbClr val="000000"/>
                          </a:solidFill>
                          <a:effectLst/>
                          <a:latin typeface="Calibri"/>
                        </a:rPr>
                        <a:t> pour main non-</a:t>
                      </a:r>
                      <a:r>
                        <a:rPr lang="en-US" sz="900" b="0" i="0" u="none" strike="noStrike" dirty="0" err="1" smtClean="0">
                          <a:solidFill>
                            <a:srgbClr val="000000"/>
                          </a:solidFill>
                          <a:effectLst/>
                          <a:latin typeface="Calibri"/>
                        </a:rPr>
                        <a:t>dominante</a:t>
                      </a: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2304">
                <a:tc gridSpan="2"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baseline="0" dirty="0" smtClean="0">
                          <a:solidFill>
                            <a:srgbClr val="000000"/>
                          </a:solidFill>
                          <a:effectLst/>
                          <a:latin typeface="Calibri"/>
                        </a:rPr>
                        <a:t>Palette </a:t>
                      </a:r>
                      <a:r>
                        <a:rPr lang="en-US" sz="1050" b="0" i="0" u="none" strike="noStrike" baseline="0" dirty="0" err="1" smtClean="0">
                          <a:solidFill>
                            <a:srgbClr val="000000"/>
                          </a:solidFill>
                          <a:effectLst/>
                          <a:latin typeface="Calibri"/>
                        </a:rPr>
                        <a:t>d’outils</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a:t>
                      </a:r>
                      <a:r>
                        <a:rPr lang="en-US" sz="1050" b="0" i="0" u="none" strike="noStrike" dirty="0" err="1" smtClean="0">
                          <a:solidFill>
                            <a:srgbClr val="000000"/>
                          </a:solidFill>
                          <a:effectLst/>
                          <a:latin typeface="Calibri"/>
                        </a:rPr>
                        <a:t>déroulant</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contextual</a:t>
                      </a:r>
                      <a:r>
                        <a:rPr lang="en-US" sz="1050" b="0" i="0" u="none" strike="noStrike" baseline="0" dirty="0" smtClean="0">
                          <a:solidFill>
                            <a:srgbClr val="000000"/>
                          </a:solidFill>
                          <a:effectLst/>
                          <a:latin typeface="Calibri"/>
                        </a:rPr>
                        <a:t> </a:t>
                      </a:r>
                      <a:r>
                        <a:rPr lang="en-US" sz="1050" b="0" i="0" u="none" strike="noStrike" baseline="0" dirty="0" err="1" smtClean="0">
                          <a:solidFill>
                            <a:srgbClr val="000000"/>
                          </a:solidFill>
                          <a:effectLst/>
                          <a:latin typeface="Calibri"/>
                        </a:rPr>
                        <a:t>linéaire</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radial</a:t>
                      </a:r>
                      <a:r>
                        <a:rPr lang="en-US" sz="1050" b="0" i="0" u="none" strike="noStrike" baseline="0" dirty="0" smtClean="0">
                          <a:solidFill>
                            <a:srgbClr val="000000"/>
                          </a:solidFill>
                          <a:effectLst/>
                          <a:latin typeface="Calibri"/>
                        </a:rPr>
                        <a:t> </a:t>
                      </a:r>
                      <a:r>
                        <a:rPr lang="en-US" sz="1050" b="0" i="0" u="none" strike="noStrike" dirty="0" smtClean="0">
                          <a:solidFill>
                            <a:srgbClr val="000000"/>
                          </a:solidFill>
                          <a:effectLst/>
                          <a:latin typeface="Calibri"/>
                        </a:rPr>
                        <a:t>à</a:t>
                      </a:r>
                      <a:endParaRPr lang="en-US" sz="1050" b="0" i="0" u="none" strike="noStrike" baseline="0" dirty="0" smtClean="0">
                        <a:solidFill>
                          <a:srgbClr val="000000"/>
                        </a:solidFill>
                        <a:effectLst/>
                        <a:latin typeface="Calibri"/>
                      </a:endParaRPr>
                    </a:p>
                    <a:p>
                      <a:pPr algn="ctr" rtl="0" fontAlgn="ctr"/>
                      <a:r>
                        <a:rPr lang="en-US" sz="1050" b="0" i="0" u="none" strike="noStrike" baseline="0" dirty="0" smtClean="0">
                          <a:solidFill>
                            <a:srgbClr val="000000"/>
                          </a:solidFill>
                          <a:effectLst/>
                          <a:latin typeface="Calibri"/>
                        </a:rPr>
                        <a:t>un </a:t>
                      </a:r>
                      <a:r>
                        <a:rPr lang="en-US" sz="1050" b="0" i="0" u="none" strike="noStrike" baseline="0" dirty="0" err="1" smtClean="0">
                          <a:solidFill>
                            <a:srgbClr val="000000"/>
                          </a:solidFill>
                          <a:effectLst/>
                          <a:latin typeface="Calibri"/>
                        </a:rPr>
                        <a:t>niveau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Marking 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Control </a:t>
                      </a:r>
                      <a:r>
                        <a:rPr lang="en-US" sz="1050" b="0" i="0" u="none" strike="noStrike" dirty="0" smtClean="0">
                          <a:solidFill>
                            <a:srgbClr val="000000"/>
                          </a:solidFill>
                          <a:effectLst/>
                          <a:latin typeface="Calibri"/>
                        </a:rPr>
                        <a:t>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FlowMenu</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Tracking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Hover </a:t>
                      </a:r>
                      <a:r>
                        <a:rPr lang="en-US" sz="1050" b="0" i="0" u="none" strike="noStrike" dirty="0" smtClean="0">
                          <a:solidFill>
                            <a:srgbClr val="000000"/>
                          </a:solidFill>
                          <a:effectLst/>
                          <a:latin typeface="Calibri"/>
                        </a:rPr>
                        <a:t>Widgets</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PieCursor</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Hotbox</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Toolglass</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8149">
                <a:tc gridSpan="2">
                  <a:txBody>
                    <a:bodyPr/>
                    <a:lstStyle/>
                    <a:p>
                      <a:pPr algn="ctr" rtl="0" fontAlgn="ctr"/>
                      <a:r>
                        <a:rPr lang="en-US" sz="900" b="1" i="0" u="none" strike="noStrike" dirty="0" smtClean="0">
                          <a:solidFill>
                            <a:srgbClr val="000000"/>
                          </a:solidFill>
                          <a:effectLst/>
                          <a:latin typeface="Calibri"/>
                        </a:rPr>
                        <a:t>Le menu</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est</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une</a:t>
                      </a:r>
                      <a:r>
                        <a:rPr lang="en-US" sz="900" b="1" i="0" u="none" strike="noStrike" baseline="0" dirty="0" smtClean="0">
                          <a:solidFill>
                            <a:srgbClr val="000000"/>
                          </a:solidFill>
                          <a:effectLst/>
                          <a:latin typeface="Calibri"/>
                        </a:rPr>
                        <a:t> affordance visible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219929"/>
                  </a:ext>
                </a:extLst>
              </a:tr>
              <a:tr h="508149">
                <a:tc rowSpan="4">
                  <a:txBody>
                    <a:bodyPr/>
                    <a:lstStyle/>
                    <a:p>
                      <a:pPr algn="ctr" rtl="0" fontAlgn="ctr"/>
                      <a:r>
                        <a:rPr lang="en-US" sz="900" b="1" i="0" u="none" strike="noStrike" dirty="0" smtClean="0">
                          <a:solidFill>
                            <a:srgbClr val="000000"/>
                          </a:solidFill>
                          <a:effectLst/>
                          <a:latin typeface="Calibri"/>
                        </a:rPr>
                        <a:t>Speed</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b="1" dirty="0" smtClean="0"/>
                        <a:t>Menu </a:t>
                      </a:r>
                      <a:r>
                        <a:rPr lang="en-US" sz="900" b="1" dirty="0" err="1" smtClean="0"/>
                        <a:t>toujours</a:t>
                      </a:r>
                      <a:r>
                        <a:rPr lang="en-US" sz="900" b="1" dirty="0" smtClean="0"/>
                        <a:t> accessible</a:t>
                      </a:r>
                      <a:r>
                        <a:rPr lang="en-US" sz="900" b="1" baseline="0" dirty="0" smtClean="0"/>
                        <a:t> </a:t>
                      </a:r>
                      <a:r>
                        <a:rPr lang="en-US" sz="900" b="1" dirty="0" err="1" smtClean="0"/>
                        <a:t>près</a:t>
                      </a:r>
                      <a:r>
                        <a:rPr lang="en-US" sz="900" b="1" baseline="0" dirty="0" smtClean="0"/>
                        <a:t> du cursor</a:t>
                      </a: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34310">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a:t>
                      </a:r>
                      <a:r>
                        <a:rPr lang="en-US" sz="900" b="1" i="0" u="none" strike="noStrike" baseline="0" dirty="0" err="1" smtClean="0">
                          <a:solidFill>
                            <a:srgbClr val="000000"/>
                          </a:solidFill>
                          <a:effectLst/>
                          <a:latin typeface="Calibri"/>
                        </a:rPr>
                        <a:t>élection</a:t>
                      </a:r>
                      <a:r>
                        <a:rPr lang="en-US" sz="900" b="1" i="0" u="none" strike="noStrike" baseline="0" dirty="0" smtClean="0">
                          <a:solidFill>
                            <a:srgbClr val="000000"/>
                          </a:solidFill>
                          <a:effectLst/>
                          <a:latin typeface="Calibri"/>
                        </a:rPr>
                        <a:t> de </a:t>
                      </a:r>
                      <a:r>
                        <a:rPr lang="en-US" sz="900" b="1" i="0" u="none" strike="noStrike" baseline="0" dirty="0" err="1" smtClean="0">
                          <a:solidFill>
                            <a:srgbClr val="000000"/>
                          </a:solidFill>
                          <a:effectLst/>
                          <a:latin typeface="Calibri"/>
                        </a:rPr>
                        <a:t>commandes</a:t>
                      </a:r>
                      <a:r>
                        <a:rPr lang="en-US" sz="900" b="1" i="0" u="none" strike="noStrike" baseline="0" dirty="0" smtClean="0">
                          <a:solidFill>
                            <a:srgbClr val="000000"/>
                          </a:solidFill>
                          <a:effectLst/>
                          <a:latin typeface="Calibri"/>
                        </a:rPr>
                        <a:t> possible sans </a:t>
                      </a:r>
                      <a:r>
                        <a:rPr lang="en-US" sz="900" b="1" i="0" u="none" strike="noStrike" baseline="0" dirty="0" err="1" smtClean="0">
                          <a:solidFill>
                            <a:srgbClr val="000000"/>
                          </a:solidFill>
                          <a:effectLst/>
                          <a:latin typeface="Calibri"/>
                        </a:rPr>
                        <a:t>regarder</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pour les </a:t>
                      </a:r>
                      <a:r>
                        <a:rPr lang="en-US" sz="900" b="0" i="0" u="none" strike="noStrike" dirty="0" err="1" smtClean="0">
                          <a:solidFill>
                            <a:srgbClr val="000000"/>
                          </a:solidFill>
                          <a:effectLst/>
                          <a:latin typeface="Calibri"/>
                        </a:rPr>
                        <a:t>commandes</a:t>
                      </a:r>
                      <a:r>
                        <a:rPr lang="en-US" sz="900" b="0" i="0" u="none" strike="noStrike" dirty="0" smtClean="0">
                          <a:solidFill>
                            <a:srgbClr val="000000"/>
                          </a:solidFill>
                          <a:effectLst/>
                          <a:latin typeface="Calibri"/>
                        </a:rPr>
                        <a:t> au </a:t>
                      </a:r>
                      <a:r>
                        <a:rPr lang="en-US" sz="900" b="0" i="0" u="none" strike="noStrike" dirty="0" err="1" smtClean="0">
                          <a:solidFill>
                            <a:srgbClr val="000000"/>
                          </a:solidFill>
                          <a:effectLst/>
                          <a:latin typeface="Calibri"/>
                        </a:rPr>
                        <a:t>bord</a:t>
                      </a:r>
                      <a:r>
                        <a:rPr lang="en-US" sz="900" b="0" i="0" u="none" strike="noStrike" dirty="0" smtClean="0">
                          <a:solidFill>
                            <a:srgbClr val="000000"/>
                          </a:solidFill>
                          <a:effectLst/>
                          <a:latin typeface="Calibri"/>
                        </a:rPr>
                        <a:t> du menu</a:t>
                      </a: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00C800"/>
                        </a:gs>
                        <a:gs pos="100000">
                          <a:schemeClr val="bg1"/>
                        </a:gs>
                      </a:gsLst>
                      <a:lin ang="2700000" scaled="0"/>
                    </a:gradFill>
                  </a:tcPr>
                </a:tc>
                <a:tc>
                  <a:txBody>
                    <a:bodyPr/>
                    <a:lstStyle/>
                    <a:p>
                      <a:endParaRPr lang="en-CA" dirty="0"/>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pour </a:t>
                      </a:r>
                      <a:r>
                        <a:rPr lang="en-US" sz="900" b="0" i="0" u="none" strike="noStrike" dirty="0" err="1" smtClean="0">
                          <a:solidFill>
                            <a:srgbClr val="000000"/>
                          </a:solidFill>
                          <a:effectLst/>
                          <a:latin typeface="Calibri"/>
                        </a:rPr>
                        <a:t>certaines</a:t>
                      </a:r>
                      <a:r>
                        <a:rPr lang="en-US" sz="900" b="0" i="0" u="none" strike="noStrike" dirty="0" smtClean="0">
                          <a:solidFill>
                            <a:srgbClr val="000000"/>
                          </a:solidFill>
                          <a:effectLst/>
                          <a:latin typeface="Calibri"/>
                        </a:rPr>
                        <a:t> </a:t>
                      </a:r>
                      <a:r>
                        <a:rPr lang="en-US" sz="900" b="0" i="0" u="none" strike="noStrike" dirty="0" err="1" smtClean="0">
                          <a:solidFill>
                            <a:srgbClr val="000000"/>
                          </a:solidFill>
                          <a:effectLst/>
                          <a:latin typeface="Calibri"/>
                        </a:rPr>
                        <a:t>commandes</a:t>
                      </a:r>
                      <a:endParaRPr lang="en-US" sz="900" b="0" i="0" u="none" strike="noStrike" baseline="30000"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00C800"/>
                        </a:gs>
                        <a:gs pos="100000">
                          <a:schemeClr val="bg1"/>
                        </a:gs>
                      </a:gsLst>
                      <a:lin ang="2700000" scaled="0"/>
                    </a:gradFill>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Sélection</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d’</a:t>
                      </a:r>
                      <a:r>
                        <a:rPr lang="en-US" sz="900" b="1" i="0" u="none" strike="noStrike" dirty="0" err="1" smtClean="0">
                          <a:solidFill>
                            <a:srgbClr val="000000"/>
                          </a:solidFill>
                          <a:effectLst/>
                          <a:latin typeface="Calibri"/>
                        </a:rPr>
                        <a:t>objet</a:t>
                      </a:r>
                      <a:r>
                        <a:rPr lang="en-US" sz="900" b="1" i="0" u="none" strike="noStrike" dirty="0" smtClean="0">
                          <a:solidFill>
                            <a:srgbClr val="000000"/>
                          </a:solidFill>
                          <a:effectLst/>
                          <a:latin typeface="Calibri"/>
                        </a:rPr>
                        <a:t> + </a:t>
                      </a: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a:t>
                      </a:r>
                      <a:r>
                        <a:rPr lang="en-US" sz="900" b="1" i="0" u="none" strike="noStrike" dirty="0" err="1" smtClean="0">
                          <a:solidFill>
                            <a:srgbClr val="000000"/>
                          </a:solidFill>
                          <a:effectLst/>
                          <a:latin typeface="Calibri"/>
                        </a:rPr>
                        <a:t>en</a:t>
                      </a:r>
                      <a:r>
                        <a:rPr lang="en-US" sz="900" b="1" i="0" u="none" strike="noStrike" dirty="0" smtClean="0">
                          <a:solidFill>
                            <a:srgbClr val="000000"/>
                          </a:solidFill>
                          <a:effectLst/>
                          <a:latin typeface="Calibri"/>
                        </a:rPr>
                        <a:t> un </a:t>
                      </a:r>
                      <a:r>
                        <a:rPr lang="en-US" sz="900" b="1" i="0" u="none" strike="noStrike"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8399455"/>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 arguments</a:t>
                      </a:r>
                      <a:r>
                        <a:rPr lang="en-US" sz="900" b="1" i="0" u="none" strike="noStrike" baseline="0" dirty="0" smtClean="0">
                          <a:solidFill>
                            <a:srgbClr val="000000"/>
                          </a:solidFill>
                          <a:effectLst/>
                          <a:latin typeface="Calibri"/>
                        </a:rPr>
                        <a:t/>
                      </a:r>
                      <a:br>
                        <a:rPr lang="en-US" sz="900" b="1" i="0" u="none" strike="noStrike" baseline="0" dirty="0" smtClean="0">
                          <a:solidFill>
                            <a:srgbClr val="000000"/>
                          </a:solidFill>
                          <a:effectLst/>
                          <a:latin typeface="Calibri"/>
                        </a:rPr>
                      </a:br>
                      <a:r>
                        <a:rPr lang="en-US" sz="900" b="1" i="0" u="none" strike="noStrike" baseline="0" dirty="0" err="1" smtClean="0">
                          <a:solidFill>
                            <a:srgbClr val="000000"/>
                          </a:solidFill>
                          <a:effectLst/>
                          <a:latin typeface="Calibri"/>
                        </a:rPr>
                        <a:t>en</a:t>
                      </a:r>
                      <a:r>
                        <a:rPr lang="en-US" sz="900" b="1" i="0" u="none" strike="noStrike" baseline="0" dirty="0" smtClean="0">
                          <a:solidFill>
                            <a:srgbClr val="000000"/>
                          </a:solidFill>
                          <a:effectLst/>
                          <a:latin typeface="Calibri"/>
                        </a:rPr>
                        <a:t> un </a:t>
                      </a:r>
                      <a:r>
                        <a:rPr lang="en-US" sz="900" b="1" i="0" u="none" strike="noStrike" baseline="0"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881607"/>
                  </a:ext>
                </a:extLst>
              </a:tr>
              <a:tr h="286857">
                <a:tc rowSpan="2">
                  <a:txBody>
                    <a:bodyPr/>
                    <a:lstStyle/>
                    <a:p>
                      <a:pPr algn="ctr" rtl="0" fontAlgn="ctr"/>
                      <a:r>
                        <a:rPr lang="en-US" sz="900" b="1" i="0" u="none" strike="noStrike" dirty="0" smtClean="0">
                          <a:solidFill>
                            <a:srgbClr val="000000"/>
                          </a:solidFill>
                          <a:effectLst/>
                          <a:latin typeface="Calibri"/>
                        </a:rPr>
                        <a:t>Scalability</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smtClean="0">
                          <a:solidFill>
                            <a:srgbClr val="000000"/>
                          </a:solidFill>
                          <a:effectLst/>
                          <a:latin typeface="Calibri"/>
                        </a:rPr>
                        <a:t>Sous-menus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790662">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smtClean="0">
                          <a:solidFill>
                            <a:srgbClr val="000000"/>
                          </a:solidFill>
                          <a:effectLst/>
                          <a:latin typeface="+mn-lt"/>
                        </a:rPr>
                        <a:t>Disposition flexible des items de 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655772">
                <a:tc gridSpan="2">
                  <a:txBody>
                    <a:bodyPr/>
                    <a:lstStyle/>
                    <a:p>
                      <a:pPr algn="ctr" rtl="0" fontAlgn="ctr"/>
                      <a:r>
                        <a:rPr lang="en-US" sz="900" b="1" i="0" u="none" strike="noStrike" dirty="0" smtClean="0">
                          <a:solidFill>
                            <a:srgbClr val="000000"/>
                          </a:solidFill>
                          <a:effectLst/>
                          <a:latin typeface="Calibri"/>
                        </a:rPr>
                        <a:t>Menu </a:t>
                      </a:r>
                      <a:r>
                        <a:rPr lang="fr-FR" sz="900" b="1" i="0" u="none" strike="noStrike" dirty="0" smtClean="0">
                          <a:solidFill>
                            <a:srgbClr val="000000"/>
                          </a:solidFill>
                          <a:effectLst/>
                          <a:latin typeface="+mn-lt"/>
                        </a:rPr>
                        <a:t>apparaît seulement quand on veut; économise l’espace à l’écran</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589548">
                <a:tc gridSpan="2">
                  <a:txBody>
                    <a:bodyPr/>
                    <a:lstStyle/>
                    <a:p>
                      <a:pPr algn="ctr" rtl="0" fontAlgn="ctr"/>
                      <a:r>
                        <a:rPr lang="fr-FR" sz="900" b="1" i="0" u="none" strike="noStrike" dirty="0" smtClean="0">
                          <a:solidFill>
                            <a:srgbClr val="000000"/>
                          </a:solidFill>
                          <a:effectLst/>
                          <a:latin typeface="+mn-lt"/>
                        </a:rPr>
                        <a:t>La détection de survol par le matériel n’est pas nécessaire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5" name="Rectangle 4"/>
          <p:cNvSpPr/>
          <p:nvPr/>
        </p:nvSpPr>
        <p:spPr>
          <a:xfrm>
            <a:off x="5646895" y="361087"/>
            <a:ext cx="2088993" cy="8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1729847" y="1993902"/>
            <a:ext cx="1250632" cy="1282699"/>
          </a:xfrm>
          <a:prstGeom prst="rect">
            <a:avLst/>
          </a:prstGeom>
        </p:spPr>
      </p:pic>
      <p:pic>
        <p:nvPicPr>
          <p:cNvPr id="6" name="Picture 5"/>
          <p:cNvPicPr>
            <a:picLocks noChangeAspect="1"/>
          </p:cNvPicPr>
          <p:nvPr/>
        </p:nvPicPr>
        <p:blipFill>
          <a:blip r:embed="rId3"/>
          <a:stretch>
            <a:fillRect/>
          </a:stretch>
        </p:blipFill>
        <p:spPr>
          <a:xfrm>
            <a:off x="3420479" y="1945980"/>
            <a:ext cx="1282814" cy="1330621"/>
          </a:xfrm>
          <a:prstGeom prst="rect">
            <a:avLst/>
          </a:prstGeom>
        </p:spPr>
      </p:pic>
      <p:sp>
        <p:nvSpPr>
          <p:cNvPr id="7" name="TextBox 6"/>
          <p:cNvSpPr txBox="1"/>
          <p:nvPr/>
        </p:nvSpPr>
        <p:spPr>
          <a:xfrm>
            <a:off x="1729847" y="3304594"/>
            <a:ext cx="2988733" cy="1169551"/>
          </a:xfrm>
          <a:prstGeom prst="rect">
            <a:avLst/>
          </a:prstGeom>
          <a:solidFill>
            <a:schemeClr val="bg1">
              <a:lumMod val="85000"/>
            </a:schemeClr>
          </a:solidFill>
          <a:ln w="254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Tracking Menu: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Seulement</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l’anneau</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externe</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l’exemple</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à gauche, et les items A, B, C, D de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l’exemple</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à droit,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peuvent</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être</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sélectionnés</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sans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regarder</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1644604" y="5633277"/>
            <a:ext cx="3453022" cy="954107"/>
          </a:xfrm>
          <a:prstGeom prst="rect">
            <a:avLst/>
          </a:prstGeom>
          <a:solidFill>
            <a:schemeClr val="bg1">
              <a:lumMod val="85000"/>
            </a:schemeClr>
          </a:solidFill>
          <a:ln w="254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Hotbox: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seulement</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les Marking Menus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lancés</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au centre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ou</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dans</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un des quadrants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nord</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sud</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est</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ouest</a:t>
            </a:r>
            <a:r>
              <a:rPr kumimoji="0" lang="en-CA"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peuvent</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être</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sélectionnés</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sans </a:t>
            </a:r>
            <a:r>
              <a:rPr kumimoji="0" lang="en-CA"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regarder</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 name="Circular Arrow 8"/>
          <p:cNvSpPr/>
          <p:nvPr/>
        </p:nvSpPr>
        <p:spPr>
          <a:xfrm rot="20912290" flipH="1">
            <a:off x="6948485" y="2497666"/>
            <a:ext cx="1432491" cy="1432491"/>
          </a:xfrm>
          <a:prstGeom prst="circularArrow">
            <a:avLst>
              <a:gd name="adj1" fmla="val 7257"/>
              <a:gd name="adj2" fmla="val 1590797"/>
              <a:gd name="adj3" fmla="val 20535301"/>
              <a:gd name="adj4" fmla="val 15343557"/>
              <a:gd name="adj5" fmla="val 125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ight Arrow 9"/>
          <p:cNvSpPr/>
          <p:nvPr/>
        </p:nvSpPr>
        <p:spPr>
          <a:xfrm flipH="1">
            <a:off x="5097626" y="2573867"/>
            <a:ext cx="459082" cy="23706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5166187" y="3826934"/>
            <a:ext cx="3679781" cy="2760450"/>
          </a:xfrm>
          <a:prstGeom prst="rect">
            <a:avLst/>
          </a:prstGeom>
        </p:spPr>
      </p:pic>
    </p:spTree>
    <p:extLst>
      <p:ext uri="{BB962C8B-B14F-4D97-AF65-F5344CB8AC3E}">
        <p14:creationId xmlns:p14="http://schemas.microsoft.com/office/powerpoint/2010/main" val="2311834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113341" y="157272"/>
          <a:ext cx="8958469" cy="6294645"/>
        </p:xfrm>
        <a:graphic>
          <a:graphicData uri="http://schemas.openxmlformats.org/drawingml/2006/table">
            <a:tbl>
              <a:tblPr firstRow="1" bandRow="1"/>
              <a:tblGrid>
                <a:gridCol w="256607">
                  <a:extLst>
                    <a:ext uri="{9D8B030D-6E8A-4147-A177-3AD203B41FA5}">
                      <a16:colId xmlns:a16="http://schemas.microsoft.com/office/drawing/2014/main" val="20000"/>
                    </a:ext>
                  </a:extLst>
                </a:gridCol>
                <a:gridCol w="732916">
                  <a:extLst>
                    <a:ext uri="{9D8B030D-6E8A-4147-A177-3AD203B41FA5}">
                      <a16:colId xmlns:a16="http://schemas.microsoft.com/office/drawing/2014/main" val="20001"/>
                    </a:ext>
                  </a:extLst>
                </a:gridCol>
                <a:gridCol w="698981">
                  <a:extLst>
                    <a:ext uri="{9D8B030D-6E8A-4147-A177-3AD203B41FA5}">
                      <a16:colId xmlns:a16="http://schemas.microsoft.com/office/drawing/2014/main" val="1468300408"/>
                    </a:ext>
                  </a:extLst>
                </a:gridCol>
                <a:gridCol w="648380">
                  <a:extLst>
                    <a:ext uri="{9D8B030D-6E8A-4147-A177-3AD203B41FA5}">
                      <a16:colId xmlns:a16="http://schemas.microsoft.com/office/drawing/2014/main" val="4120318909"/>
                    </a:ext>
                  </a:extLst>
                </a:gridCol>
                <a:gridCol w="648380">
                  <a:extLst>
                    <a:ext uri="{9D8B030D-6E8A-4147-A177-3AD203B41FA5}">
                      <a16:colId xmlns:a16="http://schemas.microsoft.com/office/drawing/2014/main" val="3659066901"/>
                    </a:ext>
                  </a:extLst>
                </a:gridCol>
                <a:gridCol w="648380">
                  <a:extLst>
                    <a:ext uri="{9D8B030D-6E8A-4147-A177-3AD203B41FA5}">
                      <a16:colId xmlns:a16="http://schemas.microsoft.com/office/drawing/2014/main" val="28802559"/>
                    </a:ext>
                  </a:extLst>
                </a:gridCol>
                <a:gridCol w="648380">
                  <a:extLst>
                    <a:ext uri="{9D8B030D-6E8A-4147-A177-3AD203B41FA5}">
                      <a16:colId xmlns:a16="http://schemas.microsoft.com/office/drawing/2014/main" val="3675796558"/>
                    </a:ext>
                  </a:extLst>
                </a:gridCol>
                <a:gridCol w="602424">
                  <a:extLst>
                    <a:ext uri="{9D8B030D-6E8A-4147-A177-3AD203B41FA5}">
                      <a16:colId xmlns:a16="http://schemas.microsoft.com/office/drawing/2014/main" val="20002"/>
                    </a:ext>
                  </a:extLst>
                </a:gridCol>
                <a:gridCol w="642174">
                  <a:extLst>
                    <a:ext uri="{9D8B030D-6E8A-4147-A177-3AD203B41FA5}">
                      <a16:colId xmlns:a16="http://schemas.microsoft.com/office/drawing/2014/main" val="3246165496"/>
                    </a:ext>
                  </a:extLst>
                </a:gridCol>
                <a:gridCol w="846428">
                  <a:extLst>
                    <a:ext uri="{9D8B030D-6E8A-4147-A177-3AD203B41FA5}">
                      <a16:colId xmlns:a16="http://schemas.microsoft.com/office/drawing/2014/main" val="20005"/>
                    </a:ext>
                  </a:extLst>
                </a:gridCol>
                <a:gridCol w="689206">
                  <a:extLst>
                    <a:ext uri="{9D8B030D-6E8A-4147-A177-3AD203B41FA5}">
                      <a16:colId xmlns:a16="http://schemas.microsoft.com/office/drawing/2014/main" val="20006"/>
                    </a:ext>
                  </a:extLst>
                </a:gridCol>
                <a:gridCol w="567032">
                  <a:extLst>
                    <a:ext uri="{9D8B030D-6E8A-4147-A177-3AD203B41FA5}">
                      <a16:colId xmlns:a16="http://schemas.microsoft.com/office/drawing/2014/main" val="20007"/>
                    </a:ext>
                  </a:extLst>
                </a:gridCol>
                <a:gridCol w="713218">
                  <a:extLst>
                    <a:ext uri="{9D8B030D-6E8A-4147-A177-3AD203B41FA5}">
                      <a16:colId xmlns:a16="http://schemas.microsoft.com/office/drawing/2014/main" val="20008"/>
                    </a:ext>
                  </a:extLst>
                </a:gridCol>
                <a:gridCol w="615963">
                  <a:extLst>
                    <a:ext uri="{9D8B030D-6E8A-4147-A177-3AD203B41FA5}">
                      <a16:colId xmlns:a16="http://schemas.microsoft.com/office/drawing/2014/main" val="20009"/>
                    </a:ext>
                  </a:extLst>
                </a:gridCol>
              </a:tblGrid>
              <a:tr h="0">
                <a:tc rowSpan="3" gridSpan="2">
                  <a:txBody>
                    <a:bodyPr/>
                    <a:lstStyle/>
                    <a:p>
                      <a:pPr algn="ctr" fontAlgn="t"/>
                      <a:r>
                        <a:rPr lang="en-US" sz="1500" b="0" i="0" u="none" strike="noStrike" dirty="0">
                          <a:solidFill>
                            <a:srgbClr val="000000"/>
                          </a:solidFill>
                          <a:effectLst/>
                          <a:latin typeface="Arial"/>
                        </a:rPr>
                        <a:t> </a:t>
                      </a:r>
                    </a:p>
                  </a:txBody>
                  <a:tcPr marL="7803" marR="7803" marT="78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rtl="0" fontAlgn="ctr"/>
                      <a:r>
                        <a:rPr lang="en-US" sz="1400" b="0" i="0" u="none" strike="noStrike" dirty="0" smtClean="0">
                          <a:solidFill>
                            <a:srgbClr val="000000"/>
                          </a:solidFill>
                          <a:effectLst/>
                          <a:latin typeface="+mn-lt"/>
                        </a:rPr>
                        <a:t>1 </a:t>
                      </a:r>
                      <a:r>
                        <a:rPr lang="en-US" sz="1400" b="0" i="0" u="none" strike="noStrike" dirty="0" err="1" smtClean="0">
                          <a:solidFill>
                            <a:srgbClr val="000000"/>
                          </a:solidFill>
                          <a:effectLst/>
                          <a:latin typeface="+mn-lt"/>
                        </a:rPr>
                        <a:t>dispositif</a:t>
                      </a:r>
                      <a:r>
                        <a:rPr lang="en-US" sz="1400" b="0" i="0" u="none" strike="noStrike" dirty="0" smtClean="0">
                          <a:solidFill>
                            <a:srgbClr val="000000"/>
                          </a:solidFill>
                          <a:effectLst/>
                          <a:latin typeface="+mn-lt"/>
                        </a:rPr>
                        <a:t> de</a:t>
                      </a:r>
                      <a:r>
                        <a:rPr lang="en-US" sz="1400" b="0" i="0" u="none" strike="noStrike" baseline="0" dirty="0" smtClean="0">
                          <a:solidFill>
                            <a:srgbClr val="000000"/>
                          </a:solidFill>
                          <a:effectLst/>
                          <a:latin typeface="+mn-lt"/>
                        </a:rPr>
                        <a:t> </a:t>
                      </a:r>
                      <a:r>
                        <a:rPr lang="en-US" sz="1400" b="0" i="0" u="none" strike="noStrike" baseline="0" dirty="0" err="1" smtClean="0">
                          <a:solidFill>
                            <a:srgbClr val="000000"/>
                          </a:solidFill>
                          <a:effectLst/>
                          <a:latin typeface="+mn-lt"/>
                        </a:rPr>
                        <a:t>pointage</a:t>
                      </a:r>
                      <a:r>
                        <a:rPr lang="en-US" sz="1400" b="0" i="0" u="none" strike="noStrike" dirty="0" smtClean="0">
                          <a:solidFill>
                            <a:srgbClr val="000000"/>
                          </a:solidFill>
                          <a:effectLst/>
                          <a:latin typeface="+mn-lt"/>
                        </a:rPr>
                        <a:t> (pas </a:t>
                      </a:r>
                      <a:r>
                        <a:rPr lang="en-US" sz="1400" b="0" i="0" u="none" strike="noStrike" dirty="0" err="1" smtClean="0">
                          <a:solidFill>
                            <a:srgbClr val="000000"/>
                          </a:solidFill>
                          <a:effectLst/>
                          <a:latin typeface="+mn-lt"/>
                        </a:rPr>
                        <a:t>besoin</a:t>
                      </a:r>
                      <a:r>
                        <a:rPr lang="en-US" sz="1400" b="0" i="0" u="none" strike="noStrike" baseline="0" dirty="0" smtClean="0">
                          <a:solidFill>
                            <a:srgbClr val="000000"/>
                          </a:solidFill>
                          <a:effectLst/>
                          <a:latin typeface="+mn-lt"/>
                        </a:rPr>
                        <a:t> de</a:t>
                      </a:r>
                      <a:r>
                        <a:rPr lang="en-US" sz="1400" b="0" i="0" u="none" strike="noStrike" dirty="0" smtClean="0">
                          <a:solidFill>
                            <a:srgbClr val="000000"/>
                          </a:solidFill>
                          <a:effectLst/>
                          <a:latin typeface="+mn-lt"/>
                        </a:rPr>
                        <a:t> </a:t>
                      </a:r>
                      <a:r>
                        <a:rPr lang="en-US" sz="1400" b="0" i="0" u="none" strike="noStrike" dirty="0" err="1" smtClean="0">
                          <a:solidFill>
                            <a:srgbClr val="000000"/>
                          </a:solidFill>
                          <a:effectLst/>
                          <a:latin typeface="+mn-lt"/>
                        </a:rPr>
                        <a:t>détecter</a:t>
                      </a:r>
                      <a:r>
                        <a:rPr lang="en-US" sz="1400" b="0" i="0" u="none" strike="noStrike" dirty="0" smtClean="0">
                          <a:solidFill>
                            <a:srgbClr val="000000"/>
                          </a:solidFill>
                          <a:effectLst/>
                          <a:latin typeface="+mn-lt"/>
                        </a:rPr>
                        <a:t> le</a:t>
                      </a:r>
                      <a:r>
                        <a:rPr lang="en-US" sz="1400" b="0" i="0" u="none" strike="noStrike" baseline="0" dirty="0" smtClean="0">
                          <a:solidFill>
                            <a:srgbClr val="000000"/>
                          </a:solidFill>
                          <a:effectLst/>
                          <a:latin typeface="+mn-lt"/>
                        </a:rPr>
                        <a:t> </a:t>
                      </a:r>
                      <a:r>
                        <a:rPr lang="en-US" sz="1400" b="0" i="0" u="none" strike="noStrike" dirty="0" err="1" smtClean="0">
                          <a:solidFill>
                            <a:srgbClr val="000000"/>
                          </a:solidFill>
                          <a:effectLst/>
                          <a:latin typeface="+mn-lt"/>
                        </a:rPr>
                        <a:t>survol</a:t>
                      </a:r>
                      <a:r>
                        <a:rPr lang="en-US" sz="1400" b="0" i="0" u="none" strike="noStrike" dirty="0" smtClean="0">
                          <a:solidFill>
                            <a:srgbClr val="000000"/>
                          </a:solidFill>
                          <a:effectLst/>
                          <a:latin typeface="+mn-lt"/>
                        </a:rPr>
                        <a:t>)</a:t>
                      </a:r>
                      <a:endParaRPr lang="en-US" sz="14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400" b="0" i="0" u="none" strike="noStrike" dirty="0" smtClean="0">
                          <a:solidFill>
                            <a:srgbClr val="000000"/>
                          </a:solidFill>
                          <a:effectLst/>
                          <a:latin typeface="Calibri"/>
                        </a:rPr>
                        <a:t>1</a:t>
                      </a:r>
                      <a:r>
                        <a:rPr lang="en-US" sz="1400" b="0" i="0" u="none" strike="noStrike" baseline="0" dirty="0" smtClean="0">
                          <a:solidFill>
                            <a:srgbClr val="000000"/>
                          </a:solidFill>
                          <a:effectLst/>
                          <a:latin typeface="Calibri"/>
                        </a:rPr>
                        <a:t> </a:t>
                      </a:r>
                      <a:r>
                        <a:rPr lang="en-US" sz="1400" b="0" i="0" u="none" strike="noStrike" baseline="0" dirty="0" err="1" smtClean="0">
                          <a:solidFill>
                            <a:srgbClr val="000000"/>
                          </a:solidFill>
                          <a:effectLst/>
                          <a:latin typeface="Calibri"/>
                        </a:rPr>
                        <a:t>dispositif</a:t>
                      </a:r>
                      <a:r>
                        <a:rPr lang="en-US" sz="1400" b="0" i="0" u="none" strike="noStrike" baseline="0" dirty="0" smtClean="0">
                          <a:solidFill>
                            <a:srgbClr val="000000"/>
                          </a:solidFill>
                          <a:effectLst/>
                          <a:latin typeface="Calibri"/>
                        </a:rPr>
                        <a:t> de </a:t>
                      </a:r>
                      <a:r>
                        <a:rPr lang="en-US" sz="1400" b="0" i="0" u="none" strike="noStrike" baseline="0" dirty="0" err="1" smtClean="0">
                          <a:solidFill>
                            <a:srgbClr val="000000"/>
                          </a:solidFill>
                          <a:effectLst/>
                          <a:latin typeface="Calibri"/>
                        </a:rPr>
                        <a:t>pointage</a:t>
                      </a:r>
                      <a:r>
                        <a:rPr lang="en-US" sz="1400" b="0" i="0" u="none" strike="noStrike" baseline="0" dirty="0" smtClean="0">
                          <a:solidFill>
                            <a:srgbClr val="000000"/>
                          </a:solidFill>
                          <a:effectLst/>
                          <a:latin typeface="Calibri"/>
                        </a:rPr>
                        <a:t> avec </a:t>
                      </a:r>
                      <a:r>
                        <a:rPr lang="en-US" sz="1400" b="0" i="0" u="none" strike="noStrike" baseline="0" dirty="0" err="1" smtClean="0">
                          <a:solidFill>
                            <a:srgbClr val="000000"/>
                          </a:solidFill>
                          <a:effectLst/>
                          <a:latin typeface="Calibri"/>
                        </a:rPr>
                        <a:t>survol</a:t>
                      </a: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900" b="0" i="0" u="none" strike="noStrike" dirty="0" smtClean="0">
                          <a:solidFill>
                            <a:srgbClr val="000000"/>
                          </a:solidFill>
                          <a:effectLst/>
                          <a:latin typeface="Calibri"/>
                        </a:rPr>
                        <a:t>2 </a:t>
                      </a:r>
                      <a:r>
                        <a:rPr lang="en-US" sz="900" b="0" i="0" u="none" strike="noStrike" dirty="0" err="1" smtClean="0">
                          <a:solidFill>
                            <a:srgbClr val="000000"/>
                          </a:solidFill>
                          <a:effectLst/>
                          <a:latin typeface="Calibri"/>
                        </a:rPr>
                        <a:t>dispos</a:t>
                      </a:r>
                      <a:r>
                        <a:rPr lang="en-US" sz="900" b="0" i="0" u="none" strike="noStrike" baseline="0" dirty="0" smtClean="0">
                          <a:solidFill>
                            <a:srgbClr val="000000"/>
                          </a:solidFill>
                          <a:effectLst/>
                          <a:latin typeface="Calibri"/>
                        </a:rPr>
                        <a:t> de </a:t>
                      </a:r>
                      <a:r>
                        <a:rPr lang="en-US" sz="900" b="0" i="0" u="none" strike="noStrike" baseline="0" dirty="0" err="1" smtClean="0">
                          <a:solidFill>
                            <a:srgbClr val="000000"/>
                          </a:solidFill>
                          <a:effectLst/>
                          <a:latin typeface="Calibri"/>
                        </a:rPr>
                        <a:t>pointage</a:t>
                      </a:r>
                      <a:r>
                        <a:rPr lang="en-US" sz="900" b="0" i="0" u="none" strike="noStrike" baseline="0" dirty="0" smtClean="0">
                          <a:solidFill>
                            <a:srgbClr val="000000"/>
                          </a:solidFill>
                          <a:effectLst/>
                          <a:latin typeface="Calibri"/>
                        </a:rPr>
                        <a:t> avec </a:t>
                      </a:r>
                      <a:r>
                        <a:rPr lang="en-US" sz="900" b="0" i="0" u="none" strike="noStrike" baseline="0" dirty="0" err="1" smtClean="0">
                          <a:solidFill>
                            <a:srgbClr val="000000"/>
                          </a:solidFill>
                          <a:effectLst/>
                          <a:latin typeface="Calibri"/>
                        </a:rPr>
                        <a:t>survol</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845">
                <a:tc gridSpan="2" vMerge="1">
                  <a:txBody>
                    <a:bodyPr/>
                    <a:lstStyle/>
                    <a:p>
                      <a:endParaRPr lang="en-US"/>
                    </a:p>
                  </a:txBody>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CA"/>
                    </a:p>
                  </a:txBody>
                  <a:tcPr/>
                </a:tc>
                <a:tc gridSpan="3">
                  <a:txBody>
                    <a:bodyPr/>
                    <a:lstStyle/>
                    <a:p>
                      <a:pPr algn="ctr" rtl="0" fontAlgn="ctr"/>
                      <a:endParaRPr lang="en-US" sz="11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err="1" smtClean="0">
                          <a:solidFill>
                            <a:srgbClr val="000000"/>
                          </a:solidFill>
                          <a:effectLst/>
                          <a:latin typeface="Calibri"/>
                        </a:rPr>
                        <a:t>Bouton</a:t>
                      </a:r>
                      <a:r>
                        <a:rPr lang="en-US" sz="900" b="0" i="0" u="none" strike="noStrike" dirty="0" smtClean="0">
                          <a:solidFill>
                            <a:srgbClr val="000000"/>
                          </a:solidFill>
                          <a:effectLst/>
                          <a:latin typeface="Calibri"/>
                        </a:rPr>
                        <a:t> pour main non-</a:t>
                      </a:r>
                      <a:r>
                        <a:rPr lang="en-US" sz="900" b="0" i="0" u="none" strike="noStrike" dirty="0" err="1" smtClean="0">
                          <a:solidFill>
                            <a:srgbClr val="000000"/>
                          </a:solidFill>
                          <a:effectLst/>
                          <a:latin typeface="Calibri"/>
                        </a:rPr>
                        <a:t>dominante</a:t>
                      </a: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2304">
                <a:tc gridSpan="2"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baseline="0" dirty="0" smtClean="0">
                          <a:solidFill>
                            <a:srgbClr val="000000"/>
                          </a:solidFill>
                          <a:effectLst/>
                          <a:latin typeface="Calibri"/>
                        </a:rPr>
                        <a:t>Palette </a:t>
                      </a:r>
                      <a:r>
                        <a:rPr lang="en-US" sz="1050" b="0" i="0" u="none" strike="noStrike" baseline="0" dirty="0" err="1" smtClean="0">
                          <a:solidFill>
                            <a:srgbClr val="000000"/>
                          </a:solidFill>
                          <a:effectLst/>
                          <a:latin typeface="Calibri"/>
                        </a:rPr>
                        <a:t>d’outils</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a:t>
                      </a:r>
                      <a:r>
                        <a:rPr lang="en-US" sz="1050" b="0" i="0" u="none" strike="noStrike" dirty="0" err="1" smtClean="0">
                          <a:solidFill>
                            <a:srgbClr val="000000"/>
                          </a:solidFill>
                          <a:effectLst/>
                          <a:latin typeface="Calibri"/>
                        </a:rPr>
                        <a:t>déroulant</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contextual</a:t>
                      </a:r>
                      <a:r>
                        <a:rPr lang="en-US" sz="1050" b="0" i="0" u="none" strike="noStrike" baseline="0" dirty="0" smtClean="0">
                          <a:solidFill>
                            <a:srgbClr val="000000"/>
                          </a:solidFill>
                          <a:effectLst/>
                          <a:latin typeface="Calibri"/>
                        </a:rPr>
                        <a:t> </a:t>
                      </a:r>
                      <a:r>
                        <a:rPr lang="en-US" sz="1050" b="0" i="0" u="none" strike="noStrike" baseline="0" dirty="0" err="1" smtClean="0">
                          <a:solidFill>
                            <a:srgbClr val="000000"/>
                          </a:solidFill>
                          <a:effectLst/>
                          <a:latin typeface="Calibri"/>
                        </a:rPr>
                        <a:t>linéaire</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radial</a:t>
                      </a:r>
                      <a:r>
                        <a:rPr lang="en-US" sz="1050" b="0" i="0" u="none" strike="noStrike" baseline="0" dirty="0" smtClean="0">
                          <a:solidFill>
                            <a:srgbClr val="000000"/>
                          </a:solidFill>
                          <a:effectLst/>
                          <a:latin typeface="Calibri"/>
                        </a:rPr>
                        <a:t> </a:t>
                      </a:r>
                      <a:r>
                        <a:rPr lang="en-US" sz="1050" b="0" i="0" u="none" strike="noStrike" dirty="0" smtClean="0">
                          <a:solidFill>
                            <a:srgbClr val="000000"/>
                          </a:solidFill>
                          <a:effectLst/>
                          <a:latin typeface="Calibri"/>
                        </a:rPr>
                        <a:t>à</a:t>
                      </a:r>
                      <a:endParaRPr lang="en-US" sz="1050" b="0" i="0" u="none" strike="noStrike" baseline="0" dirty="0" smtClean="0">
                        <a:solidFill>
                          <a:srgbClr val="000000"/>
                        </a:solidFill>
                        <a:effectLst/>
                        <a:latin typeface="Calibri"/>
                      </a:endParaRPr>
                    </a:p>
                    <a:p>
                      <a:pPr algn="ctr" rtl="0" fontAlgn="ctr"/>
                      <a:r>
                        <a:rPr lang="en-US" sz="1050" b="0" i="0" u="none" strike="noStrike" baseline="0" dirty="0" smtClean="0">
                          <a:solidFill>
                            <a:srgbClr val="000000"/>
                          </a:solidFill>
                          <a:effectLst/>
                          <a:latin typeface="Calibri"/>
                        </a:rPr>
                        <a:t>un </a:t>
                      </a:r>
                      <a:r>
                        <a:rPr lang="en-US" sz="1050" b="0" i="0" u="none" strike="noStrike" baseline="0" dirty="0" err="1" smtClean="0">
                          <a:solidFill>
                            <a:srgbClr val="000000"/>
                          </a:solidFill>
                          <a:effectLst/>
                          <a:latin typeface="Calibri"/>
                        </a:rPr>
                        <a:t>niveau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Marking 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Control </a:t>
                      </a:r>
                      <a:r>
                        <a:rPr lang="en-US" sz="1050" b="0" i="0" u="none" strike="noStrike" dirty="0" smtClean="0">
                          <a:solidFill>
                            <a:srgbClr val="000000"/>
                          </a:solidFill>
                          <a:effectLst/>
                          <a:latin typeface="Calibri"/>
                        </a:rPr>
                        <a:t>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FlowMenu</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Tracking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Hover </a:t>
                      </a:r>
                      <a:r>
                        <a:rPr lang="en-US" sz="1050" b="0" i="0" u="none" strike="noStrike" dirty="0" smtClean="0">
                          <a:solidFill>
                            <a:srgbClr val="000000"/>
                          </a:solidFill>
                          <a:effectLst/>
                          <a:latin typeface="Calibri"/>
                        </a:rPr>
                        <a:t>Widgets</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PieCursor</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Hotbox</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Toolglass</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8149">
                <a:tc gridSpan="2">
                  <a:txBody>
                    <a:bodyPr/>
                    <a:lstStyle/>
                    <a:p>
                      <a:pPr algn="ctr" rtl="0" fontAlgn="ctr"/>
                      <a:r>
                        <a:rPr lang="en-US" sz="900" b="1" i="0" u="none" strike="noStrike" dirty="0" smtClean="0">
                          <a:solidFill>
                            <a:srgbClr val="000000"/>
                          </a:solidFill>
                          <a:effectLst/>
                          <a:latin typeface="Calibri"/>
                        </a:rPr>
                        <a:t>Le menu</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est</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une</a:t>
                      </a:r>
                      <a:r>
                        <a:rPr lang="en-US" sz="900" b="1" i="0" u="none" strike="noStrike" baseline="0" dirty="0" smtClean="0">
                          <a:solidFill>
                            <a:srgbClr val="000000"/>
                          </a:solidFill>
                          <a:effectLst/>
                          <a:latin typeface="Calibri"/>
                        </a:rPr>
                        <a:t> affordance visible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219929"/>
                  </a:ext>
                </a:extLst>
              </a:tr>
              <a:tr h="508149">
                <a:tc rowSpan="4">
                  <a:txBody>
                    <a:bodyPr/>
                    <a:lstStyle/>
                    <a:p>
                      <a:pPr algn="ctr" rtl="0" fontAlgn="ctr"/>
                      <a:r>
                        <a:rPr lang="en-US" sz="900" b="1" i="0" u="none" strike="noStrike" dirty="0" smtClean="0">
                          <a:solidFill>
                            <a:srgbClr val="000000"/>
                          </a:solidFill>
                          <a:effectLst/>
                          <a:latin typeface="Calibri"/>
                        </a:rPr>
                        <a:t>Speed</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b="1" dirty="0" smtClean="0"/>
                        <a:t>Menu </a:t>
                      </a:r>
                      <a:r>
                        <a:rPr lang="en-US" sz="900" b="1" dirty="0" err="1" smtClean="0"/>
                        <a:t>toujours</a:t>
                      </a:r>
                      <a:r>
                        <a:rPr lang="en-US" sz="900" b="1" dirty="0" smtClean="0"/>
                        <a:t> accessible</a:t>
                      </a:r>
                      <a:r>
                        <a:rPr lang="en-US" sz="900" b="1" baseline="0" dirty="0" smtClean="0"/>
                        <a:t> </a:t>
                      </a:r>
                      <a:r>
                        <a:rPr lang="en-US" sz="900" b="1" dirty="0" err="1" smtClean="0"/>
                        <a:t>près</a:t>
                      </a:r>
                      <a:r>
                        <a:rPr lang="en-US" sz="900" b="1" baseline="0" dirty="0" smtClean="0"/>
                        <a:t> du cursor</a:t>
                      </a: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34310">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a:t>
                      </a:r>
                      <a:r>
                        <a:rPr lang="en-US" sz="900" b="1" i="0" u="none" strike="noStrike" baseline="0" dirty="0" err="1" smtClean="0">
                          <a:solidFill>
                            <a:srgbClr val="000000"/>
                          </a:solidFill>
                          <a:effectLst/>
                          <a:latin typeface="Calibri"/>
                        </a:rPr>
                        <a:t>élection</a:t>
                      </a:r>
                      <a:r>
                        <a:rPr lang="en-US" sz="900" b="1" i="0" u="none" strike="noStrike" baseline="0" dirty="0" smtClean="0">
                          <a:solidFill>
                            <a:srgbClr val="000000"/>
                          </a:solidFill>
                          <a:effectLst/>
                          <a:latin typeface="Calibri"/>
                        </a:rPr>
                        <a:t> de </a:t>
                      </a:r>
                      <a:r>
                        <a:rPr lang="en-US" sz="900" b="1" i="0" u="none" strike="noStrike" baseline="0" dirty="0" err="1" smtClean="0">
                          <a:solidFill>
                            <a:srgbClr val="000000"/>
                          </a:solidFill>
                          <a:effectLst/>
                          <a:latin typeface="Calibri"/>
                        </a:rPr>
                        <a:t>commandes</a:t>
                      </a:r>
                      <a:r>
                        <a:rPr lang="en-US" sz="900" b="1" i="0" u="none" strike="noStrike" baseline="0" dirty="0" smtClean="0">
                          <a:solidFill>
                            <a:srgbClr val="000000"/>
                          </a:solidFill>
                          <a:effectLst/>
                          <a:latin typeface="Calibri"/>
                        </a:rPr>
                        <a:t> possible sans </a:t>
                      </a:r>
                      <a:r>
                        <a:rPr lang="en-US" sz="900" b="1" i="0" u="none" strike="noStrike" baseline="0" dirty="0" err="1" smtClean="0">
                          <a:solidFill>
                            <a:srgbClr val="000000"/>
                          </a:solidFill>
                          <a:effectLst/>
                          <a:latin typeface="Calibri"/>
                        </a:rPr>
                        <a:t>regarder</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Sélection</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d’</a:t>
                      </a:r>
                      <a:r>
                        <a:rPr lang="en-US" sz="900" b="1" i="0" u="none" strike="noStrike" dirty="0" err="1" smtClean="0">
                          <a:solidFill>
                            <a:srgbClr val="000000"/>
                          </a:solidFill>
                          <a:effectLst/>
                          <a:latin typeface="Calibri"/>
                        </a:rPr>
                        <a:t>objet</a:t>
                      </a:r>
                      <a:r>
                        <a:rPr lang="en-US" sz="900" b="1" i="0" u="none" strike="noStrike" dirty="0" smtClean="0">
                          <a:solidFill>
                            <a:srgbClr val="000000"/>
                          </a:solidFill>
                          <a:effectLst/>
                          <a:latin typeface="Calibri"/>
                        </a:rPr>
                        <a:t> + </a:t>
                      </a: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a:t>
                      </a:r>
                      <a:r>
                        <a:rPr lang="en-US" sz="900" b="1" i="0" u="none" strike="noStrike" dirty="0" err="1" smtClean="0">
                          <a:solidFill>
                            <a:srgbClr val="000000"/>
                          </a:solidFill>
                          <a:effectLst/>
                          <a:latin typeface="Calibri"/>
                        </a:rPr>
                        <a:t>en</a:t>
                      </a:r>
                      <a:r>
                        <a:rPr lang="en-US" sz="900" b="1" i="0" u="none" strike="noStrike" dirty="0" smtClean="0">
                          <a:solidFill>
                            <a:srgbClr val="000000"/>
                          </a:solidFill>
                          <a:effectLst/>
                          <a:latin typeface="Calibri"/>
                        </a:rPr>
                        <a:t> un </a:t>
                      </a:r>
                      <a:r>
                        <a:rPr lang="en-US" sz="900" b="1" i="0" u="none" strike="noStrike"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8399455"/>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 arguments</a:t>
                      </a:r>
                      <a:r>
                        <a:rPr lang="en-US" sz="900" b="1" i="0" u="none" strike="noStrike" baseline="0" dirty="0" smtClean="0">
                          <a:solidFill>
                            <a:srgbClr val="000000"/>
                          </a:solidFill>
                          <a:effectLst/>
                          <a:latin typeface="Calibri"/>
                        </a:rPr>
                        <a:t/>
                      </a:r>
                      <a:br>
                        <a:rPr lang="en-US" sz="900" b="1" i="0" u="none" strike="noStrike" baseline="0" dirty="0" smtClean="0">
                          <a:solidFill>
                            <a:srgbClr val="000000"/>
                          </a:solidFill>
                          <a:effectLst/>
                          <a:latin typeface="Calibri"/>
                        </a:rPr>
                      </a:br>
                      <a:r>
                        <a:rPr lang="en-US" sz="900" b="1" i="0" u="none" strike="noStrike" baseline="0" dirty="0" err="1" smtClean="0">
                          <a:solidFill>
                            <a:srgbClr val="000000"/>
                          </a:solidFill>
                          <a:effectLst/>
                          <a:latin typeface="Calibri"/>
                        </a:rPr>
                        <a:t>en</a:t>
                      </a:r>
                      <a:r>
                        <a:rPr lang="en-US" sz="900" b="1" i="0" u="none" strike="noStrike" baseline="0" dirty="0" smtClean="0">
                          <a:solidFill>
                            <a:srgbClr val="000000"/>
                          </a:solidFill>
                          <a:effectLst/>
                          <a:latin typeface="Calibri"/>
                        </a:rPr>
                        <a:t> un </a:t>
                      </a:r>
                      <a:r>
                        <a:rPr lang="en-US" sz="900" b="1" i="0" u="none" strike="noStrike" baseline="0"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dirty="0"/>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881607"/>
                  </a:ext>
                </a:extLst>
              </a:tr>
              <a:tr h="286857">
                <a:tc rowSpan="2">
                  <a:txBody>
                    <a:bodyPr/>
                    <a:lstStyle/>
                    <a:p>
                      <a:pPr algn="ctr" rtl="0" fontAlgn="ctr"/>
                      <a:r>
                        <a:rPr lang="en-US" sz="900" b="1" i="0" u="none" strike="noStrike" dirty="0" smtClean="0">
                          <a:solidFill>
                            <a:srgbClr val="000000"/>
                          </a:solidFill>
                          <a:effectLst/>
                          <a:latin typeface="Calibri"/>
                        </a:rPr>
                        <a:t>Scalability</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smtClean="0">
                          <a:solidFill>
                            <a:srgbClr val="000000"/>
                          </a:solidFill>
                          <a:effectLst/>
                          <a:latin typeface="Calibri"/>
                        </a:rPr>
                        <a:t>Sous-menus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790662">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smtClean="0">
                          <a:solidFill>
                            <a:srgbClr val="000000"/>
                          </a:solidFill>
                          <a:effectLst/>
                          <a:latin typeface="+mn-lt"/>
                        </a:rPr>
                        <a:t>Disposition flexible des items de 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655772">
                <a:tc gridSpan="2">
                  <a:txBody>
                    <a:bodyPr/>
                    <a:lstStyle/>
                    <a:p>
                      <a:pPr algn="ctr" rtl="0" fontAlgn="ctr"/>
                      <a:r>
                        <a:rPr lang="en-US" sz="900" b="1" i="0" u="none" strike="noStrike" dirty="0" smtClean="0">
                          <a:solidFill>
                            <a:srgbClr val="000000"/>
                          </a:solidFill>
                          <a:effectLst/>
                          <a:latin typeface="Calibri"/>
                        </a:rPr>
                        <a:t>Menu </a:t>
                      </a:r>
                      <a:r>
                        <a:rPr lang="fr-FR" sz="900" b="1" i="0" u="none" strike="noStrike" dirty="0" smtClean="0">
                          <a:solidFill>
                            <a:srgbClr val="000000"/>
                          </a:solidFill>
                          <a:effectLst/>
                          <a:latin typeface="+mn-lt"/>
                        </a:rPr>
                        <a:t>apparaît seulement quand on veut; économise l’espace à l’écran</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589548">
                <a:tc gridSpan="2">
                  <a:txBody>
                    <a:bodyPr/>
                    <a:lstStyle/>
                    <a:p>
                      <a:pPr algn="ctr" rtl="0" fontAlgn="ctr"/>
                      <a:r>
                        <a:rPr lang="fr-FR" sz="900" b="1" i="0" u="none" strike="noStrike" dirty="0" smtClean="0">
                          <a:solidFill>
                            <a:srgbClr val="000000"/>
                          </a:solidFill>
                          <a:effectLst/>
                          <a:latin typeface="+mn-lt"/>
                        </a:rPr>
                        <a:t>La détection de survol par le matériel n’est pas nécessaire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CA"/>
                    </a:p>
                  </a:txBody>
                  <a:tcPr marL="7803" marR="7803" marT="780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marL="7803" marR="7803" marT="78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5" name="Rectangle 4"/>
          <p:cNvSpPr/>
          <p:nvPr/>
        </p:nvSpPr>
        <p:spPr>
          <a:xfrm>
            <a:off x="5646895" y="361087"/>
            <a:ext cx="2088993" cy="8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506378" y="5354488"/>
            <a:ext cx="6460005" cy="369332"/>
          </a:xfrm>
          <a:prstGeom prst="rect">
            <a:avLst/>
          </a:prstGeom>
          <a:solidFill>
            <a:schemeClr val="bg1">
              <a:lumMod val="85000"/>
            </a:schemeClr>
          </a:solidFill>
          <a:ln w="254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Ces</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5 menus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imposent</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disposition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en</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8 pointes de </a:t>
            </a:r>
            <a:r>
              <a:rPr kumimoji="0" lang="en-CA"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tarte</a:t>
            </a:r>
            <a:r>
              <a:rPr kumimoji="0" lang="en-CA"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ircular Arrow 5"/>
          <p:cNvSpPr/>
          <p:nvPr/>
        </p:nvSpPr>
        <p:spPr>
          <a:xfrm rot="20912290" flipH="1">
            <a:off x="2330435" y="4365936"/>
            <a:ext cx="1432491" cy="1432491"/>
          </a:xfrm>
          <a:prstGeom prst="circularArrow">
            <a:avLst>
              <a:gd name="adj1" fmla="val 7257"/>
              <a:gd name="adj2" fmla="val 1590797"/>
              <a:gd name="adj3" fmla="val 20535301"/>
              <a:gd name="adj4" fmla="val 15343557"/>
              <a:gd name="adj5" fmla="val 125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0477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113341" y="157272"/>
          <a:ext cx="8958469" cy="6294645"/>
        </p:xfrm>
        <a:graphic>
          <a:graphicData uri="http://schemas.openxmlformats.org/drawingml/2006/table">
            <a:tbl>
              <a:tblPr firstRow="1" bandRow="1"/>
              <a:tblGrid>
                <a:gridCol w="256607">
                  <a:extLst>
                    <a:ext uri="{9D8B030D-6E8A-4147-A177-3AD203B41FA5}">
                      <a16:colId xmlns:a16="http://schemas.microsoft.com/office/drawing/2014/main" val="20000"/>
                    </a:ext>
                  </a:extLst>
                </a:gridCol>
                <a:gridCol w="732916">
                  <a:extLst>
                    <a:ext uri="{9D8B030D-6E8A-4147-A177-3AD203B41FA5}">
                      <a16:colId xmlns:a16="http://schemas.microsoft.com/office/drawing/2014/main" val="20001"/>
                    </a:ext>
                  </a:extLst>
                </a:gridCol>
                <a:gridCol w="698981">
                  <a:extLst>
                    <a:ext uri="{9D8B030D-6E8A-4147-A177-3AD203B41FA5}">
                      <a16:colId xmlns:a16="http://schemas.microsoft.com/office/drawing/2014/main" val="1468300408"/>
                    </a:ext>
                  </a:extLst>
                </a:gridCol>
                <a:gridCol w="648380">
                  <a:extLst>
                    <a:ext uri="{9D8B030D-6E8A-4147-A177-3AD203B41FA5}">
                      <a16:colId xmlns:a16="http://schemas.microsoft.com/office/drawing/2014/main" val="4120318909"/>
                    </a:ext>
                  </a:extLst>
                </a:gridCol>
                <a:gridCol w="648380">
                  <a:extLst>
                    <a:ext uri="{9D8B030D-6E8A-4147-A177-3AD203B41FA5}">
                      <a16:colId xmlns:a16="http://schemas.microsoft.com/office/drawing/2014/main" val="3659066901"/>
                    </a:ext>
                  </a:extLst>
                </a:gridCol>
                <a:gridCol w="648380">
                  <a:extLst>
                    <a:ext uri="{9D8B030D-6E8A-4147-A177-3AD203B41FA5}">
                      <a16:colId xmlns:a16="http://schemas.microsoft.com/office/drawing/2014/main" val="28802559"/>
                    </a:ext>
                  </a:extLst>
                </a:gridCol>
                <a:gridCol w="648380">
                  <a:extLst>
                    <a:ext uri="{9D8B030D-6E8A-4147-A177-3AD203B41FA5}">
                      <a16:colId xmlns:a16="http://schemas.microsoft.com/office/drawing/2014/main" val="3675796558"/>
                    </a:ext>
                  </a:extLst>
                </a:gridCol>
                <a:gridCol w="602424">
                  <a:extLst>
                    <a:ext uri="{9D8B030D-6E8A-4147-A177-3AD203B41FA5}">
                      <a16:colId xmlns:a16="http://schemas.microsoft.com/office/drawing/2014/main" val="20002"/>
                    </a:ext>
                  </a:extLst>
                </a:gridCol>
                <a:gridCol w="642174">
                  <a:extLst>
                    <a:ext uri="{9D8B030D-6E8A-4147-A177-3AD203B41FA5}">
                      <a16:colId xmlns:a16="http://schemas.microsoft.com/office/drawing/2014/main" val="3246165496"/>
                    </a:ext>
                  </a:extLst>
                </a:gridCol>
                <a:gridCol w="846428">
                  <a:extLst>
                    <a:ext uri="{9D8B030D-6E8A-4147-A177-3AD203B41FA5}">
                      <a16:colId xmlns:a16="http://schemas.microsoft.com/office/drawing/2014/main" val="20005"/>
                    </a:ext>
                  </a:extLst>
                </a:gridCol>
                <a:gridCol w="689206">
                  <a:extLst>
                    <a:ext uri="{9D8B030D-6E8A-4147-A177-3AD203B41FA5}">
                      <a16:colId xmlns:a16="http://schemas.microsoft.com/office/drawing/2014/main" val="20006"/>
                    </a:ext>
                  </a:extLst>
                </a:gridCol>
                <a:gridCol w="567032">
                  <a:extLst>
                    <a:ext uri="{9D8B030D-6E8A-4147-A177-3AD203B41FA5}">
                      <a16:colId xmlns:a16="http://schemas.microsoft.com/office/drawing/2014/main" val="20007"/>
                    </a:ext>
                  </a:extLst>
                </a:gridCol>
                <a:gridCol w="713218">
                  <a:extLst>
                    <a:ext uri="{9D8B030D-6E8A-4147-A177-3AD203B41FA5}">
                      <a16:colId xmlns:a16="http://schemas.microsoft.com/office/drawing/2014/main" val="20008"/>
                    </a:ext>
                  </a:extLst>
                </a:gridCol>
                <a:gridCol w="615963">
                  <a:extLst>
                    <a:ext uri="{9D8B030D-6E8A-4147-A177-3AD203B41FA5}">
                      <a16:colId xmlns:a16="http://schemas.microsoft.com/office/drawing/2014/main" val="20009"/>
                    </a:ext>
                  </a:extLst>
                </a:gridCol>
              </a:tblGrid>
              <a:tr h="0">
                <a:tc rowSpan="3" gridSpan="2">
                  <a:txBody>
                    <a:bodyPr/>
                    <a:lstStyle/>
                    <a:p>
                      <a:pPr algn="ctr" fontAlgn="t"/>
                      <a:r>
                        <a:rPr lang="en-US" sz="1500" b="0" i="0" u="none" strike="noStrike" dirty="0">
                          <a:solidFill>
                            <a:srgbClr val="000000"/>
                          </a:solidFill>
                          <a:effectLst/>
                          <a:latin typeface="Arial"/>
                        </a:rPr>
                        <a:t> </a:t>
                      </a:r>
                    </a:p>
                  </a:txBody>
                  <a:tcPr marL="7803" marR="7803" marT="78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rtl="0" fontAlgn="ctr"/>
                      <a:r>
                        <a:rPr lang="en-US" sz="1400" b="0" i="0" u="none" strike="noStrike" dirty="0" smtClean="0">
                          <a:solidFill>
                            <a:srgbClr val="000000"/>
                          </a:solidFill>
                          <a:effectLst/>
                          <a:latin typeface="+mn-lt"/>
                        </a:rPr>
                        <a:t>1 </a:t>
                      </a:r>
                      <a:r>
                        <a:rPr lang="en-US" sz="1400" b="0" i="0" u="none" strike="noStrike" dirty="0" err="1" smtClean="0">
                          <a:solidFill>
                            <a:srgbClr val="000000"/>
                          </a:solidFill>
                          <a:effectLst/>
                          <a:latin typeface="+mn-lt"/>
                        </a:rPr>
                        <a:t>dispositif</a:t>
                      </a:r>
                      <a:r>
                        <a:rPr lang="en-US" sz="1400" b="0" i="0" u="none" strike="noStrike" dirty="0" smtClean="0">
                          <a:solidFill>
                            <a:srgbClr val="000000"/>
                          </a:solidFill>
                          <a:effectLst/>
                          <a:latin typeface="+mn-lt"/>
                        </a:rPr>
                        <a:t> de</a:t>
                      </a:r>
                      <a:r>
                        <a:rPr lang="en-US" sz="1400" b="0" i="0" u="none" strike="noStrike" baseline="0" dirty="0" smtClean="0">
                          <a:solidFill>
                            <a:srgbClr val="000000"/>
                          </a:solidFill>
                          <a:effectLst/>
                          <a:latin typeface="+mn-lt"/>
                        </a:rPr>
                        <a:t> </a:t>
                      </a:r>
                      <a:r>
                        <a:rPr lang="en-US" sz="1400" b="0" i="0" u="none" strike="noStrike" baseline="0" dirty="0" err="1" smtClean="0">
                          <a:solidFill>
                            <a:srgbClr val="000000"/>
                          </a:solidFill>
                          <a:effectLst/>
                          <a:latin typeface="+mn-lt"/>
                        </a:rPr>
                        <a:t>pointage</a:t>
                      </a:r>
                      <a:r>
                        <a:rPr lang="en-US" sz="1400" b="0" i="0" u="none" strike="noStrike" dirty="0" smtClean="0">
                          <a:solidFill>
                            <a:srgbClr val="000000"/>
                          </a:solidFill>
                          <a:effectLst/>
                          <a:latin typeface="+mn-lt"/>
                        </a:rPr>
                        <a:t> (pas </a:t>
                      </a:r>
                      <a:r>
                        <a:rPr lang="en-US" sz="1400" b="0" i="0" u="none" strike="noStrike" dirty="0" err="1" smtClean="0">
                          <a:solidFill>
                            <a:srgbClr val="000000"/>
                          </a:solidFill>
                          <a:effectLst/>
                          <a:latin typeface="+mn-lt"/>
                        </a:rPr>
                        <a:t>besoin</a:t>
                      </a:r>
                      <a:r>
                        <a:rPr lang="en-US" sz="1400" b="0" i="0" u="none" strike="noStrike" baseline="0" dirty="0" smtClean="0">
                          <a:solidFill>
                            <a:srgbClr val="000000"/>
                          </a:solidFill>
                          <a:effectLst/>
                          <a:latin typeface="+mn-lt"/>
                        </a:rPr>
                        <a:t> de</a:t>
                      </a:r>
                      <a:r>
                        <a:rPr lang="en-US" sz="1400" b="0" i="0" u="none" strike="noStrike" dirty="0" smtClean="0">
                          <a:solidFill>
                            <a:srgbClr val="000000"/>
                          </a:solidFill>
                          <a:effectLst/>
                          <a:latin typeface="+mn-lt"/>
                        </a:rPr>
                        <a:t> </a:t>
                      </a:r>
                      <a:r>
                        <a:rPr lang="en-US" sz="1400" b="0" i="0" u="none" strike="noStrike" dirty="0" err="1" smtClean="0">
                          <a:solidFill>
                            <a:srgbClr val="000000"/>
                          </a:solidFill>
                          <a:effectLst/>
                          <a:latin typeface="+mn-lt"/>
                        </a:rPr>
                        <a:t>détecter</a:t>
                      </a:r>
                      <a:r>
                        <a:rPr lang="en-US" sz="1400" b="0" i="0" u="none" strike="noStrike" dirty="0" smtClean="0">
                          <a:solidFill>
                            <a:srgbClr val="000000"/>
                          </a:solidFill>
                          <a:effectLst/>
                          <a:latin typeface="+mn-lt"/>
                        </a:rPr>
                        <a:t> le</a:t>
                      </a:r>
                      <a:r>
                        <a:rPr lang="en-US" sz="1400" b="0" i="0" u="none" strike="noStrike" baseline="0" dirty="0" smtClean="0">
                          <a:solidFill>
                            <a:srgbClr val="000000"/>
                          </a:solidFill>
                          <a:effectLst/>
                          <a:latin typeface="+mn-lt"/>
                        </a:rPr>
                        <a:t> </a:t>
                      </a:r>
                      <a:r>
                        <a:rPr lang="en-US" sz="1400" b="0" i="0" u="none" strike="noStrike" dirty="0" err="1" smtClean="0">
                          <a:solidFill>
                            <a:srgbClr val="000000"/>
                          </a:solidFill>
                          <a:effectLst/>
                          <a:latin typeface="+mn-lt"/>
                        </a:rPr>
                        <a:t>survol</a:t>
                      </a:r>
                      <a:r>
                        <a:rPr lang="en-US" sz="1400" b="0" i="0" u="none" strike="noStrike" dirty="0" smtClean="0">
                          <a:solidFill>
                            <a:srgbClr val="000000"/>
                          </a:solidFill>
                          <a:effectLst/>
                          <a:latin typeface="+mn-lt"/>
                        </a:rPr>
                        <a:t>)</a:t>
                      </a:r>
                      <a:endParaRPr lang="en-US" sz="14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400" b="0" i="0" u="none" strike="noStrike" dirty="0" smtClean="0">
                          <a:solidFill>
                            <a:srgbClr val="000000"/>
                          </a:solidFill>
                          <a:effectLst/>
                          <a:latin typeface="Calibri"/>
                        </a:rPr>
                        <a:t>1</a:t>
                      </a:r>
                      <a:r>
                        <a:rPr lang="en-US" sz="1400" b="0" i="0" u="none" strike="noStrike" baseline="0" dirty="0" smtClean="0">
                          <a:solidFill>
                            <a:srgbClr val="000000"/>
                          </a:solidFill>
                          <a:effectLst/>
                          <a:latin typeface="Calibri"/>
                        </a:rPr>
                        <a:t> </a:t>
                      </a:r>
                      <a:r>
                        <a:rPr lang="en-US" sz="1400" b="0" i="0" u="none" strike="noStrike" baseline="0" dirty="0" err="1" smtClean="0">
                          <a:solidFill>
                            <a:srgbClr val="000000"/>
                          </a:solidFill>
                          <a:effectLst/>
                          <a:latin typeface="Calibri"/>
                        </a:rPr>
                        <a:t>dispositif</a:t>
                      </a:r>
                      <a:r>
                        <a:rPr lang="en-US" sz="1400" b="0" i="0" u="none" strike="noStrike" baseline="0" dirty="0" smtClean="0">
                          <a:solidFill>
                            <a:srgbClr val="000000"/>
                          </a:solidFill>
                          <a:effectLst/>
                          <a:latin typeface="Calibri"/>
                        </a:rPr>
                        <a:t> de </a:t>
                      </a:r>
                      <a:r>
                        <a:rPr lang="en-US" sz="1400" b="0" i="0" u="none" strike="noStrike" baseline="0" dirty="0" err="1" smtClean="0">
                          <a:solidFill>
                            <a:srgbClr val="000000"/>
                          </a:solidFill>
                          <a:effectLst/>
                          <a:latin typeface="Calibri"/>
                        </a:rPr>
                        <a:t>pointage</a:t>
                      </a:r>
                      <a:r>
                        <a:rPr lang="en-US" sz="1400" b="0" i="0" u="none" strike="noStrike" baseline="0" dirty="0" smtClean="0">
                          <a:solidFill>
                            <a:srgbClr val="000000"/>
                          </a:solidFill>
                          <a:effectLst/>
                          <a:latin typeface="Calibri"/>
                        </a:rPr>
                        <a:t> avec </a:t>
                      </a:r>
                      <a:r>
                        <a:rPr lang="en-US" sz="1400" b="0" i="0" u="none" strike="noStrike" baseline="0" dirty="0" err="1" smtClean="0">
                          <a:solidFill>
                            <a:srgbClr val="000000"/>
                          </a:solidFill>
                          <a:effectLst/>
                          <a:latin typeface="Calibri"/>
                        </a:rPr>
                        <a:t>survol</a:t>
                      </a: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900" b="0" i="0" u="none" strike="noStrike" dirty="0" smtClean="0">
                          <a:solidFill>
                            <a:srgbClr val="000000"/>
                          </a:solidFill>
                          <a:effectLst/>
                          <a:latin typeface="Calibri"/>
                        </a:rPr>
                        <a:t>2 </a:t>
                      </a:r>
                      <a:r>
                        <a:rPr lang="en-US" sz="900" b="0" i="0" u="none" strike="noStrike" dirty="0" err="1" smtClean="0">
                          <a:solidFill>
                            <a:srgbClr val="000000"/>
                          </a:solidFill>
                          <a:effectLst/>
                          <a:latin typeface="Calibri"/>
                        </a:rPr>
                        <a:t>dispos</a:t>
                      </a:r>
                      <a:r>
                        <a:rPr lang="en-US" sz="900" b="0" i="0" u="none" strike="noStrike" baseline="0" dirty="0" smtClean="0">
                          <a:solidFill>
                            <a:srgbClr val="000000"/>
                          </a:solidFill>
                          <a:effectLst/>
                          <a:latin typeface="Calibri"/>
                        </a:rPr>
                        <a:t> de </a:t>
                      </a:r>
                      <a:r>
                        <a:rPr lang="en-US" sz="900" b="0" i="0" u="none" strike="noStrike" baseline="0" dirty="0" err="1" smtClean="0">
                          <a:solidFill>
                            <a:srgbClr val="000000"/>
                          </a:solidFill>
                          <a:effectLst/>
                          <a:latin typeface="Calibri"/>
                        </a:rPr>
                        <a:t>pointage</a:t>
                      </a:r>
                      <a:r>
                        <a:rPr lang="en-US" sz="900" b="0" i="0" u="none" strike="noStrike" baseline="0" dirty="0" smtClean="0">
                          <a:solidFill>
                            <a:srgbClr val="000000"/>
                          </a:solidFill>
                          <a:effectLst/>
                          <a:latin typeface="Calibri"/>
                        </a:rPr>
                        <a:t> avec </a:t>
                      </a:r>
                      <a:r>
                        <a:rPr lang="en-US" sz="900" b="0" i="0" u="none" strike="noStrike" baseline="0" dirty="0" err="1" smtClean="0">
                          <a:solidFill>
                            <a:srgbClr val="000000"/>
                          </a:solidFill>
                          <a:effectLst/>
                          <a:latin typeface="Calibri"/>
                        </a:rPr>
                        <a:t>survol</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845">
                <a:tc gridSpan="2" vMerge="1">
                  <a:txBody>
                    <a:bodyPr/>
                    <a:lstStyle/>
                    <a:p>
                      <a:endParaRPr lang="en-US"/>
                    </a:p>
                  </a:txBody>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CA"/>
                    </a:p>
                  </a:txBody>
                  <a:tcPr/>
                </a:tc>
                <a:tc gridSpan="3">
                  <a:txBody>
                    <a:bodyPr/>
                    <a:lstStyle/>
                    <a:p>
                      <a:pPr algn="ctr" rtl="0" fontAlgn="ctr"/>
                      <a:endParaRPr lang="en-US" sz="11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err="1" smtClean="0">
                          <a:solidFill>
                            <a:srgbClr val="000000"/>
                          </a:solidFill>
                          <a:effectLst/>
                          <a:latin typeface="Calibri"/>
                        </a:rPr>
                        <a:t>Bouton</a:t>
                      </a:r>
                      <a:r>
                        <a:rPr lang="en-US" sz="900" b="0" i="0" u="none" strike="noStrike" dirty="0" smtClean="0">
                          <a:solidFill>
                            <a:srgbClr val="000000"/>
                          </a:solidFill>
                          <a:effectLst/>
                          <a:latin typeface="Calibri"/>
                        </a:rPr>
                        <a:t> pour main non-</a:t>
                      </a:r>
                      <a:r>
                        <a:rPr lang="en-US" sz="900" b="0" i="0" u="none" strike="noStrike" dirty="0" err="1" smtClean="0">
                          <a:solidFill>
                            <a:srgbClr val="000000"/>
                          </a:solidFill>
                          <a:effectLst/>
                          <a:latin typeface="Calibri"/>
                        </a:rPr>
                        <a:t>dominante</a:t>
                      </a: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2304">
                <a:tc gridSpan="2"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baseline="0" dirty="0" smtClean="0">
                          <a:solidFill>
                            <a:srgbClr val="000000"/>
                          </a:solidFill>
                          <a:effectLst/>
                          <a:latin typeface="Calibri"/>
                        </a:rPr>
                        <a:t>Palette </a:t>
                      </a:r>
                      <a:r>
                        <a:rPr lang="en-US" sz="1050" b="0" i="0" u="none" strike="noStrike" baseline="0" dirty="0" err="1" smtClean="0">
                          <a:solidFill>
                            <a:srgbClr val="000000"/>
                          </a:solidFill>
                          <a:effectLst/>
                          <a:latin typeface="Calibri"/>
                        </a:rPr>
                        <a:t>d’outils</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a:t>
                      </a:r>
                      <a:r>
                        <a:rPr lang="en-US" sz="1050" b="0" i="0" u="none" strike="noStrike" dirty="0" err="1" smtClean="0">
                          <a:solidFill>
                            <a:srgbClr val="000000"/>
                          </a:solidFill>
                          <a:effectLst/>
                          <a:latin typeface="Calibri"/>
                        </a:rPr>
                        <a:t>déroulant</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contextual</a:t>
                      </a:r>
                      <a:r>
                        <a:rPr lang="en-US" sz="1050" b="0" i="0" u="none" strike="noStrike" baseline="0" dirty="0" smtClean="0">
                          <a:solidFill>
                            <a:srgbClr val="000000"/>
                          </a:solidFill>
                          <a:effectLst/>
                          <a:latin typeface="Calibri"/>
                        </a:rPr>
                        <a:t> </a:t>
                      </a:r>
                      <a:r>
                        <a:rPr lang="en-US" sz="1050" b="0" i="0" u="none" strike="noStrike" baseline="0" dirty="0" err="1" smtClean="0">
                          <a:solidFill>
                            <a:srgbClr val="000000"/>
                          </a:solidFill>
                          <a:effectLst/>
                          <a:latin typeface="Calibri"/>
                        </a:rPr>
                        <a:t>linéaire</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radial</a:t>
                      </a:r>
                      <a:r>
                        <a:rPr lang="en-US" sz="1050" b="0" i="0" u="none" strike="noStrike" baseline="0" dirty="0" smtClean="0">
                          <a:solidFill>
                            <a:srgbClr val="000000"/>
                          </a:solidFill>
                          <a:effectLst/>
                          <a:latin typeface="Calibri"/>
                        </a:rPr>
                        <a:t> </a:t>
                      </a:r>
                      <a:r>
                        <a:rPr lang="en-US" sz="1050" b="0" i="0" u="none" strike="noStrike" dirty="0" smtClean="0">
                          <a:solidFill>
                            <a:srgbClr val="000000"/>
                          </a:solidFill>
                          <a:effectLst/>
                          <a:latin typeface="Calibri"/>
                        </a:rPr>
                        <a:t>à</a:t>
                      </a:r>
                      <a:endParaRPr lang="en-US" sz="1050" b="0" i="0" u="none" strike="noStrike" baseline="0" dirty="0" smtClean="0">
                        <a:solidFill>
                          <a:srgbClr val="000000"/>
                        </a:solidFill>
                        <a:effectLst/>
                        <a:latin typeface="Calibri"/>
                      </a:endParaRPr>
                    </a:p>
                    <a:p>
                      <a:pPr algn="ctr" rtl="0" fontAlgn="ctr"/>
                      <a:r>
                        <a:rPr lang="en-US" sz="1050" b="0" i="0" u="none" strike="noStrike" baseline="0" dirty="0" smtClean="0">
                          <a:solidFill>
                            <a:srgbClr val="000000"/>
                          </a:solidFill>
                          <a:effectLst/>
                          <a:latin typeface="Calibri"/>
                        </a:rPr>
                        <a:t>un </a:t>
                      </a:r>
                      <a:r>
                        <a:rPr lang="en-US" sz="1050" b="0" i="0" u="none" strike="noStrike" baseline="0" dirty="0" err="1" smtClean="0">
                          <a:solidFill>
                            <a:srgbClr val="000000"/>
                          </a:solidFill>
                          <a:effectLst/>
                          <a:latin typeface="Calibri"/>
                        </a:rPr>
                        <a:t>niveau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Marking 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Control </a:t>
                      </a:r>
                      <a:r>
                        <a:rPr lang="en-US" sz="1050" b="0" i="0" u="none" strike="noStrike" dirty="0" smtClean="0">
                          <a:solidFill>
                            <a:srgbClr val="000000"/>
                          </a:solidFill>
                          <a:effectLst/>
                          <a:latin typeface="Calibri"/>
                        </a:rPr>
                        <a:t>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FlowMenu</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Tracking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Hover </a:t>
                      </a:r>
                      <a:r>
                        <a:rPr lang="en-US" sz="1050" b="0" i="0" u="none" strike="noStrike" dirty="0" smtClean="0">
                          <a:solidFill>
                            <a:srgbClr val="000000"/>
                          </a:solidFill>
                          <a:effectLst/>
                          <a:latin typeface="Calibri"/>
                        </a:rPr>
                        <a:t>Widgets</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PieCursor</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Hotbox</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Toolglass</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8149">
                <a:tc gridSpan="2">
                  <a:txBody>
                    <a:bodyPr/>
                    <a:lstStyle/>
                    <a:p>
                      <a:pPr algn="ctr" rtl="0" fontAlgn="ctr"/>
                      <a:r>
                        <a:rPr lang="en-US" sz="900" b="1" i="0" u="none" strike="noStrike" dirty="0" smtClean="0">
                          <a:solidFill>
                            <a:srgbClr val="000000"/>
                          </a:solidFill>
                          <a:effectLst/>
                          <a:latin typeface="Calibri"/>
                        </a:rPr>
                        <a:t>Le menu</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est</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une</a:t>
                      </a:r>
                      <a:r>
                        <a:rPr lang="en-US" sz="900" b="1" i="0" u="none" strike="noStrike" baseline="0" dirty="0" smtClean="0">
                          <a:solidFill>
                            <a:srgbClr val="000000"/>
                          </a:solidFill>
                          <a:effectLst/>
                          <a:latin typeface="Calibri"/>
                        </a:rPr>
                        <a:t> affordance visible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37219929"/>
                  </a:ext>
                </a:extLst>
              </a:tr>
              <a:tr h="508149">
                <a:tc rowSpan="4">
                  <a:txBody>
                    <a:bodyPr/>
                    <a:lstStyle/>
                    <a:p>
                      <a:pPr algn="ctr" rtl="0" fontAlgn="ctr"/>
                      <a:r>
                        <a:rPr lang="en-US" sz="900" b="1" i="0" u="none" strike="noStrike" dirty="0" smtClean="0">
                          <a:solidFill>
                            <a:srgbClr val="000000"/>
                          </a:solidFill>
                          <a:effectLst/>
                          <a:latin typeface="Calibri"/>
                        </a:rPr>
                        <a:t>Speed</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b="1" dirty="0" smtClean="0"/>
                        <a:t>Menu </a:t>
                      </a:r>
                      <a:r>
                        <a:rPr lang="en-US" sz="900" b="1" dirty="0" err="1" smtClean="0"/>
                        <a:t>toujours</a:t>
                      </a:r>
                      <a:r>
                        <a:rPr lang="en-US" sz="900" b="1" dirty="0" smtClean="0"/>
                        <a:t> accessible</a:t>
                      </a:r>
                      <a:r>
                        <a:rPr lang="en-US" sz="900" b="1" baseline="0" dirty="0" smtClean="0"/>
                        <a:t> </a:t>
                      </a:r>
                      <a:r>
                        <a:rPr lang="en-US" sz="900" b="1" dirty="0" err="1" smtClean="0"/>
                        <a:t>près</a:t>
                      </a:r>
                      <a:r>
                        <a:rPr lang="en-US" sz="900" b="1" baseline="0" dirty="0" smtClean="0"/>
                        <a:t> du cursor</a:t>
                      </a: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0004"/>
                  </a:ext>
                </a:extLst>
              </a:tr>
              <a:tr h="634310">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a:t>
                      </a:r>
                      <a:r>
                        <a:rPr lang="en-US" sz="900" b="1" i="0" u="none" strike="noStrike" baseline="0" dirty="0" err="1" smtClean="0">
                          <a:solidFill>
                            <a:srgbClr val="000000"/>
                          </a:solidFill>
                          <a:effectLst/>
                          <a:latin typeface="Calibri"/>
                        </a:rPr>
                        <a:t>élection</a:t>
                      </a:r>
                      <a:r>
                        <a:rPr lang="en-US" sz="900" b="1" i="0" u="none" strike="noStrike" baseline="0" dirty="0" smtClean="0">
                          <a:solidFill>
                            <a:srgbClr val="000000"/>
                          </a:solidFill>
                          <a:effectLst/>
                          <a:latin typeface="Calibri"/>
                        </a:rPr>
                        <a:t> de </a:t>
                      </a:r>
                      <a:r>
                        <a:rPr lang="en-US" sz="900" b="1" i="0" u="none" strike="noStrike" baseline="0" dirty="0" err="1" smtClean="0">
                          <a:solidFill>
                            <a:srgbClr val="000000"/>
                          </a:solidFill>
                          <a:effectLst/>
                          <a:latin typeface="Calibri"/>
                        </a:rPr>
                        <a:t>commandes</a:t>
                      </a:r>
                      <a:r>
                        <a:rPr lang="en-US" sz="900" b="1" i="0" u="none" strike="noStrike" baseline="0" dirty="0" smtClean="0">
                          <a:solidFill>
                            <a:srgbClr val="000000"/>
                          </a:solidFill>
                          <a:effectLst/>
                          <a:latin typeface="Calibri"/>
                        </a:rPr>
                        <a:t> possible sans </a:t>
                      </a:r>
                      <a:r>
                        <a:rPr lang="en-US" sz="900" b="1" i="0" u="none" strike="noStrike" baseline="0" dirty="0" err="1" smtClean="0">
                          <a:solidFill>
                            <a:srgbClr val="000000"/>
                          </a:solidFill>
                          <a:effectLst/>
                          <a:latin typeface="Calibri"/>
                        </a:rPr>
                        <a:t>regarder</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pour les </a:t>
                      </a:r>
                      <a:r>
                        <a:rPr lang="en-US" sz="900" b="0" i="0" u="none" strike="noStrike" dirty="0" err="1" smtClean="0">
                          <a:solidFill>
                            <a:srgbClr val="000000"/>
                          </a:solidFill>
                          <a:effectLst/>
                          <a:latin typeface="Calibri"/>
                        </a:rPr>
                        <a:t>commandes</a:t>
                      </a:r>
                      <a:r>
                        <a:rPr lang="en-US" sz="900" b="0" i="0" u="none" strike="noStrike" dirty="0" smtClean="0">
                          <a:solidFill>
                            <a:srgbClr val="000000"/>
                          </a:solidFill>
                          <a:effectLst/>
                          <a:latin typeface="Calibri"/>
                        </a:rPr>
                        <a:t> au </a:t>
                      </a:r>
                      <a:r>
                        <a:rPr lang="en-US" sz="900" b="0" i="0" u="none" strike="noStrike" dirty="0" err="1" smtClean="0">
                          <a:solidFill>
                            <a:srgbClr val="000000"/>
                          </a:solidFill>
                          <a:effectLst/>
                          <a:latin typeface="Calibri"/>
                        </a:rPr>
                        <a:t>bord</a:t>
                      </a:r>
                      <a:r>
                        <a:rPr lang="en-US" sz="900" b="0" i="0" u="none" strike="noStrike" dirty="0" smtClean="0">
                          <a:solidFill>
                            <a:srgbClr val="000000"/>
                          </a:solidFill>
                          <a:effectLst/>
                          <a:latin typeface="Calibri"/>
                        </a:rPr>
                        <a:t> du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mn-lt"/>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pour </a:t>
                      </a:r>
                      <a:r>
                        <a:rPr lang="en-US" sz="900" b="0" i="0" u="none" strike="noStrike" dirty="0" err="1" smtClean="0">
                          <a:solidFill>
                            <a:srgbClr val="000000"/>
                          </a:solidFill>
                          <a:effectLst/>
                          <a:latin typeface="Calibri"/>
                        </a:rPr>
                        <a:t>certaines</a:t>
                      </a:r>
                      <a:r>
                        <a:rPr lang="en-US" sz="900" b="0" i="0" u="none" strike="noStrike" dirty="0" smtClean="0">
                          <a:solidFill>
                            <a:srgbClr val="000000"/>
                          </a:solidFill>
                          <a:effectLst/>
                          <a:latin typeface="Calibri"/>
                        </a:rPr>
                        <a:t> </a:t>
                      </a:r>
                      <a:r>
                        <a:rPr lang="en-US" sz="900" b="0" i="0" u="none" strike="noStrike" dirty="0" err="1" smtClean="0">
                          <a:solidFill>
                            <a:srgbClr val="000000"/>
                          </a:solidFill>
                          <a:effectLst/>
                          <a:latin typeface="Calibri"/>
                        </a:rPr>
                        <a:t>commandes</a:t>
                      </a:r>
                      <a:endParaRPr lang="en-US" sz="900" b="0" i="0" u="none" strike="noStrike" baseline="3000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Sélection</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d’</a:t>
                      </a:r>
                      <a:r>
                        <a:rPr lang="en-US" sz="900" b="1" i="0" u="none" strike="noStrike" dirty="0" err="1" smtClean="0">
                          <a:solidFill>
                            <a:srgbClr val="000000"/>
                          </a:solidFill>
                          <a:effectLst/>
                          <a:latin typeface="Calibri"/>
                        </a:rPr>
                        <a:t>objet</a:t>
                      </a:r>
                      <a:r>
                        <a:rPr lang="en-US" sz="900" b="1" i="0" u="none" strike="noStrike" dirty="0" smtClean="0">
                          <a:solidFill>
                            <a:srgbClr val="000000"/>
                          </a:solidFill>
                          <a:effectLst/>
                          <a:latin typeface="Calibri"/>
                        </a:rPr>
                        <a:t> + </a:t>
                      </a: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a:t>
                      </a:r>
                      <a:r>
                        <a:rPr lang="en-US" sz="900" b="1" i="0" u="none" strike="noStrike" dirty="0" err="1" smtClean="0">
                          <a:solidFill>
                            <a:srgbClr val="000000"/>
                          </a:solidFill>
                          <a:effectLst/>
                          <a:latin typeface="Calibri"/>
                        </a:rPr>
                        <a:t>en</a:t>
                      </a:r>
                      <a:r>
                        <a:rPr lang="en-US" sz="900" b="1" i="0" u="none" strike="noStrike" dirty="0" smtClean="0">
                          <a:solidFill>
                            <a:srgbClr val="000000"/>
                          </a:solidFill>
                          <a:effectLst/>
                          <a:latin typeface="Calibri"/>
                        </a:rPr>
                        <a:t> un </a:t>
                      </a:r>
                      <a:r>
                        <a:rPr lang="en-US" sz="900" b="1" i="0" u="none" strike="noStrike"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baseline="0" dirty="0" smtClean="0">
                          <a:solidFill>
                            <a:srgbClr val="000000"/>
                          </a:solidFill>
                          <a:effectLst/>
                          <a:latin typeface="Calibri"/>
                        </a:rPr>
                        <a:t>Non</a:t>
                      </a:r>
                      <a:endParaRPr lang="en-US" sz="1600" b="0" i="0" u="none" strike="noStrike" baseline="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48399455"/>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 arguments</a:t>
                      </a:r>
                      <a:r>
                        <a:rPr lang="en-US" sz="900" b="1" i="0" u="none" strike="noStrike" baseline="0" dirty="0" smtClean="0">
                          <a:solidFill>
                            <a:srgbClr val="000000"/>
                          </a:solidFill>
                          <a:effectLst/>
                          <a:latin typeface="Calibri"/>
                        </a:rPr>
                        <a:t/>
                      </a:r>
                      <a:br>
                        <a:rPr lang="en-US" sz="900" b="1" i="0" u="none" strike="noStrike" baseline="0" dirty="0" smtClean="0">
                          <a:solidFill>
                            <a:srgbClr val="000000"/>
                          </a:solidFill>
                          <a:effectLst/>
                          <a:latin typeface="Calibri"/>
                        </a:rPr>
                      </a:br>
                      <a:r>
                        <a:rPr lang="en-US" sz="900" b="1" i="0" u="none" strike="noStrike" baseline="0" dirty="0" err="1" smtClean="0">
                          <a:solidFill>
                            <a:srgbClr val="000000"/>
                          </a:solidFill>
                          <a:effectLst/>
                          <a:latin typeface="Calibri"/>
                        </a:rPr>
                        <a:t>en</a:t>
                      </a:r>
                      <a:r>
                        <a:rPr lang="en-US" sz="900" b="1" i="0" u="none" strike="noStrike" baseline="0" dirty="0" smtClean="0">
                          <a:solidFill>
                            <a:srgbClr val="000000"/>
                          </a:solidFill>
                          <a:effectLst/>
                          <a:latin typeface="Calibri"/>
                        </a:rPr>
                        <a:t> un </a:t>
                      </a:r>
                      <a:r>
                        <a:rPr lang="en-US" sz="900" b="1" i="0" u="none" strike="noStrike" baseline="0"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baseline="0" dirty="0" err="1" smtClean="0">
                          <a:solidFill>
                            <a:srgbClr val="000000"/>
                          </a:solidFill>
                          <a:effectLst/>
                          <a:latin typeface="Calibri"/>
                        </a:rPr>
                        <a:t>Oui</a:t>
                      </a:r>
                      <a:endParaRPr lang="en-US" sz="1600" b="0" i="0" u="none" strike="noStrike" baseline="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661881607"/>
                  </a:ext>
                </a:extLst>
              </a:tr>
              <a:tr h="286857">
                <a:tc rowSpan="2">
                  <a:txBody>
                    <a:bodyPr/>
                    <a:lstStyle/>
                    <a:p>
                      <a:pPr algn="ctr" rtl="0" fontAlgn="ctr"/>
                      <a:r>
                        <a:rPr lang="en-US" sz="900" b="1" i="0" u="none" strike="noStrike" dirty="0" smtClean="0">
                          <a:solidFill>
                            <a:srgbClr val="000000"/>
                          </a:solidFill>
                          <a:effectLst/>
                          <a:latin typeface="Calibri"/>
                        </a:rPr>
                        <a:t>Scalability</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smtClean="0">
                          <a:solidFill>
                            <a:srgbClr val="000000"/>
                          </a:solidFill>
                          <a:effectLst/>
                          <a:latin typeface="Calibri"/>
                        </a:rPr>
                        <a:t>Sous-menus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9"/>
                  </a:ext>
                </a:extLst>
              </a:tr>
              <a:tr h="790662">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smtClean="0">
                          <a:solidFill>
                            <a:srgbClr val="000000"/>
                          </a:solidFill>
                          <a:effectLst/>
                          <a:latin typeface="+mn-lt"/>
                        </a:rPr>
                        <a:t>Disposition flexible des items de 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a:t>
                      </a:r>
                      <a:r>
                        <a:rPr lang="en-US" sz="900" b="0" i="0" u="none" strike="noStrike" dirty="0" err="1" smtClean="0">
                          <a:solidFill>
                            <a:srgbClr val="000000"/>
                          </a:solidFill>
                          <a:effectLst/>
                          <a:latin typeface="Calibri"/>
                        </a:rPr>
                        <a:t>dans</a:t>
                      </a:r>
                      <a:r>
                        <a:rPr lang="en-US" sz="900" b="0" i="0" u="none" strike="noStrike" dirty="0" smtClean="0">
                          <a:solidFill>
                            <a:srgbClr val="000000"/>
                          </a:solidFill>
                          <a:effectLst/>
                          <a:latin typeface="Calibri"/>
                        </a:rPr>
                        <a:t> les sous-menus après</a:t>
                      </a:r>
                      <a:r>
                        <a:rPr lang="en-US" sz="900" b="0" i="0" u="none" strike="noStrike" baseline="0" dirty="0" smtClean="0">
                          <a:solidFill>
                            <a:srgbClr val="000000"/>
                          </a:solidFill>
                          <a:effectLst/>
                          <a:latin typeface="Calibri"/>
                        </a:rPr>
                        <a:t> le premier </a:t>
                      </a:r>
                      <a:r>
                        <a:rPr lang="en-US" sz="900" b="0" i="0" u="none" strike="noStrike" baseline="0" dirty="0" err="1" smtClean="0">
                          <a:solidFill>
                            <a:srgbClr val="000000"/>
                          </a:solidFill>
                          <a:effectLst/>
                          <a:latin typeface="Calibri"/>
                        </a:rPr>
                        <a:t>clic</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0010"/>
                  </a:ext>
                </a:extLst>
              </a:tr>
              <a:tr h="655772">
                <a:tc gridSpan="2">
                  <a:txBody>
                    <a:bodyPr/>
                    <a:lstStyle/>
                    <a:p>
                      <a:pPr algn="ctr" rtl="0" fontAlgn="ctr"/>
                      <a:r>
                        <a:rPr lang="en-US" sz="900" b="1" i="0" u="none" strike="noStrike" dirty="0" smtClean="0">
                          <a:solidFill>
                            <a:srgbClr val="000000"/>
                          </a:solidFill>
                          <a:effectLst/>
                          <a:latin typeface="Calibri"/>
                        </a:rPr>
                        <a:t>Menu </a:t>
                      </a:r>
                      <a:r>
                        <a:rPr lang="fr-FR" sz="900" b="1" i="0" u="none" strike="noStrike" dirty="0" smtClean="0">
                          <a:solidFill>
                            <a:srgbClr val="000000"/>
                          </a:solidFill>
                          <a:effectLst/>
                          <a:latin typeface="+mn-lt"/>
                        </a:rPr>
                        <a:t>apparaît seulement quand on veut; économise l’espace à l’écran</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chemeClr val="tx1"/>
                          </a:solidFill>
                          <a:effectLst/>
                          <a:latin typeface="Calibri"/>
                        </a:rPr>
                        <a:t>Non</a:t>
                      </a:r>
                      <a:endParaRPr lang="en-US" sz="1600" b="0" i="0" u="none" strike="noStrike" dirty="0">
                        <a:solidFill>
                          <a:schemeClr val="tx1"/>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589548">
                <a:tc gridSpan="2">
                  <a:txBody>
                    <a:bodyPr/>
                    <a:lstStyle/>
                    <a:p>
                      <a:pPr algn="ctr" rtl="0" fontAlgn="ctr"/>
                      <a:r>
                        <a:rPr lang="fr-FR" sz="900" b="1" i="0" u="none" strike="noStrike" dirty="0" smtClean="0">
                          <a:solidFill>
                            <a:srgbClr val="000000"/>
                          </a:solidFill>
                          <a:effectLst/>
                          <a:latin typeface="+mn-lt"/>
                        </a:rPr>
                        <a:t>La détection de survol par le matériel n’est pas nécessaire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5" name="Rectangle 4"/>
          <p:cNvSpPr/>
          <p:nvPr/>
        </p:nvSpPr>
        <p:spPr>
          <a:xfrm>
            <a:off x="5646895" y="361087"/>
            <a:ext cx="2088993" cy="8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112995" y="1367624"/>
            <a:ext cx="8289684" cy="509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112995" y="1876925"/>
            <a:ext cx="8289684" cy="509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112995" y="2386226"/>
            <a:ext cx="8289684" cy="649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112995" y="3035252"/>
            <a:ext cx="8289684" cy="538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112995" y="3574157"/>
            <a:ext cx="8289684" cy="551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112995" y="4125180"/>
            <a:ext cx="8289684" cy="28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112995" y="4412067"/>
            <a:ext cx="8289684" cy="80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112995" y="5214629"/>
            <a:ext cx="8289684" cy="65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112995" y="5873747"/>
            <a:ext cx="8289684" cy="578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58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113341" y="157272"/>
          <a:ext cx="8958469" cy="6294645"/>
        </p:xfrm>
        <a:graphic>
          <a:graphicData uri="http://schemas.openxmlformats.org/drawingml/2006/table">
            <a:tbl>
              <a:tblPr firstRow="1" bandRow="1"/>
              <a:tblGrid>
                <a:gridCol w="256607">
                  <a:extLst>
                    <a:ext uri="{9D8B030D-6E8A-4147-A177-3AD203B41FA5}">
                      <a16:colId xmlns:a16="http://schemas.microsoft.com/office/drawing/2014/main" val="20000"/>
                    </a:ext>
                  </a:extLst>
                </a:gridCol>
                <a:gridCol w="732916">
                  <a:extLst>
                    <a:ext uri="{9D8B030D-6E8A-4147-A177-3AD203B41FA5}">
                      <a16:colId xmlns:a16="http://schemas.microsoft.com/office/drawing/2014/main" val="20001"/>
                    </a:ext>
                  </a:extLst>
                </a:gridCol>
                <a:gridCol w="698981">
                  <a:extLst>
                    <a:ext uri="{9D8B030D-6E8A-4147-A177-3AD203B41FA5}">
                      <a16:colId xmlns:a16="http://schemas.microsoft.com/office/drawing/2014/main" val="1468300408"/>
                    </a:ext>
                  </a:extLst>
                </a:gridCol>
                <a:gridCol w="648380">
                  <a:extLst>
                    <a:ext uri="{9D8B030D-6E8A-4147-A177-3AD203B41FA5}">
                      <a16:colId xmlns:a16="http://schemas.microsoft.com/office/drawing/2014/main" val="4120318909"/>
                    </a:ext>
                  </a:extLst>
                </a:gridCol>
                <a:gridCol w="648380">
                  <a:extLst>
                    <a:ext uri="{9D8B030D-6E8A-4147-A177-3AD203B41FA5}">
                      <a16:colId xmlns:a16="http://schemas.microsoft.com/office/drawing/2014/main" val="3659066901"/>
                    </a:ext>
                  </a:extLst>
                </a:gridCol>
                <a:gridCol w="648380">
                  <a:extLst>
                    <a:ext uri="{9D8B030D-6E8A-4147-A177-3AD203B41FA5}">
                      <a16:colId xmlns:a16="http://schemas.microsoft.com/office/drawing/2014/main" val="28802559"/>
                    </a:ext>
                  </a:extLst>
                </a:gridCol>
                <a:gridCol w="648380">
                  <a:extLst>
                    <a:ext uri="{9D8B030D-6E8A-4147-A177-3AD203B41FA5}">
                      <a16:colId xmlns:a16="http://schemas.microsoft.com/office/drawing/2014/main" val="3675796558"/>
                    </a:ext>
                  </a:extLst>
                </a:gridCol>
                <a:gridCol w="602424">
                  <a:extLst>
                    <a:ext uri="{9D8B030D-6E8A-4147-A177-3AD203B41FA5}">
                      <a16:colId xmlns:a16="http://schemas.microsoft.com/office/drawing/2014/main" val="20002"/>
                    </a:ext>
                  </a:extLst>
                </a:gridCol>
                <a:gridCol w="642174">
                  <a:extLst>
                    <a:ext uri="{9D8B030D-6E8A-4147-A177-3AD203B41FA5}">
                      <a16:colId xmlns:a16="http://schemas.microsoft.com/office/drawing/2014/main" val="3246165496"/>
                    </a:ext>
                  </a:extLst>
                </a:gridCol>
                <a:gridCol w="846428">
                  <a:extLst>
                    <a:ext uri="{9D8B030D-6E8A-4147-A177-3AD203B41FA5}">
                      <a16:colId xmlns:a16="http://schemas.microsoft.com/office/drawing/2014/main" val="20005"/>
                    </a:ext>
                  </a:extLst>
                </a:gridCol>
                <a:gridCol w="689206">
                  <a:extLst>
                    <a:ext uri="{9D8B030D-6E8A-4147-A177-3AD203B41FA5}">
                      <a16:colId xmlns:a16="http://schemas.microsoft.com/office/drawing/2014/main" val="20006"/>
                    </a:ext>
                  </a:extLst>
                </a:gridCol>
                <a:gridCol w="567032">
                  <a:extLst>
                    <a:ext uri="{9D8B030D-6E8A-4147-A177-3AD203B41FA5}">
                      <a16:colId xmlns:a16="http://schemas.microsoft.com/office/drawing/2014/main" val="20007"/>
                    </a:ext>
                  </a:extLst>
                </a:gridCol>
                <a:gridCol w="713218">
                  <a:extLst>
                    <a:ext uri="{9D8B030D-6E8A-4147-A177-3AD203B41FA5}">
                      <a16:colId xmlns:a16="http://schemas.microsoft.com/office/drawing/2014/main" val="20008"/>
                    </a:ext>
                  </a:extLst>
                </a:gridCol>
                <a:gridCol w="615963">
                  <a:extLst>
                    <a:ext uri="{9D8B030D-6E8A-4147-A177-3AD203B41FA5}">
                      <a16:colId xmlns:a16="http://schemas.microsoft.com/office/drawing/2014/main" val="20009"/>
                    </a:ext>
                  </a:extLst>
                </a:gridCol>
              </a:tblGrid>
              <a:tr h="0">
                <a:tc rowSpan="3" gridSpan="2">
                  <a:txBody>
                    <a:bodyPr/>
                    <a:lstStyle/>
                    <a:p>
                      <a:pPr algn="ctr" fontAlgn="t"/>
                      <a:r>
                        <a:rPr lang="en-US" sz="1500" b="0" i="0" u="none" strike="noStrike" dirty="0">
                          <a:solidFill>
                            <a:srgbClr val="000000"/>
                          </a:solidFill>
                          <a:effectLst/>
                          <a:latin typeface="Arial"/>
                        </a:rPr>
                        <a:t> </a:t>
                      </a:r>
                    </a:p>
                  </a:txBody>
                  <a:tcPr marL="7803" marR="7803" marT="78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rtl="0" fontAlgn="ctr"/>
                      <a:r>
                        <a:rPr lang="en-US" sz="1400" b="0" i="0" u="none" strike="noStrike" dirty="0" smtClean="0">
                          <a:solidFill>
                            <a:srgbClr val="000000"/>
                          </a:solidFill>
                          <a:effectLst/>
                          <a:latin typeface="+mn-lt"/>
                        </a:rPr>
                        <a:t>1 </a:t>
                      </a:r>
                      <a:r>
                        <a:rPr lang="en-US" sz="1400" b="0" i="0" u="none" strike="noStrike" dirty="0" err="1" smtClean="0">
                          <a:solidFill>
                            <a:srgbClr val="000000"/>
                          </a:solidFill>
                          <a:effectLst/>
                          <a:latin typeface="+mn-lt"/>
                        </a:rPr>
                        <a:t>dispositif</a:t>
                      </a:r>
                      <a:r>
                        <a:rPr lang="en-US" sz="1400" b="0" i="0" u="none" strike="noStrike" dirty="0" smtClean="0">
                          <a:solidFill>
                            <a:srgbClr val="000000"/>
                          </a:solidFill>
                          <a:effectLst/>
                          <a:latin typeface="+mn-lt"/>
                        </a:rPr>
                        <a:t> de</a:t>
                      </a:r>
                      <a:r>
                        <a:rPr lang="en-US" sz="1400" b="0" i="0" u="none" strike="noStrike" baseline="0" dirty="0" smtClean="0">
                          <a:solidFill>
                            <a:srgbClr val="000000"/>
                          </a:solidFill>
                          <a:effectLst/>
                          <a:latin typeface="+mn-lt"/>
                        </a:rPr>
                        <a:t> </a:t>
                      </a:r>
                      <a:r>
                        <a:rPr lang="en-US" sz="1400" b="0" i="0" u="none" strike="noStrike" baseline="0" dirty="0" err="1" smtClean="0">
                          <a:solidFill>
                            <a:srgbClr val="000000"/>
                          </a:solidFill>
                          <a:effectLst/>
                          <a:latin typeface="+mn-lt"/>
                        </a:rPr>
                        <a:t>pointage</a:t>
                      </a:r>
                      <a:r>
                        <a:rPr lang="en-US" sz="1400" b="0" i="0" u="none" strike="noStrike" dirty="0" smtClean="0">
                          <a:solidFill>
                            <a:srgbClr val="000000"/>
                          </a:solidFill>
                          <a:effectLst/>
                          <a:latin typeface="+mn-lt"/>
                        </a:rPr>
                        <a:t> (pas </a:t>
                      </a:r>
                      <a:r>
                        <a:rPr lang="en-US" sz="1400" b="0" i="0" u="none" strike="noStrike" dirty="0" err="1" smtClean="0">
                          <a:solidFill>
                            <a:srgbClr val="000000"/>
                          </a:solidFill>
                          <a:effectLst/>
                          <a:latin typeface="+mn-lt"/>
                        </a:rPr>
                        <a:t>besoin</a:t>
                      </a:r>
                      <a:r>
                        <a:rPr lang="en-US" sz="1400" b="0" i="0" u="none" strike="noStrike" baseline="0" dirty="0" smtClean="0">
                          <a:solidFill>
                            <a:srgbClr val="000000"/>
                          </a:solidFill>
                          <a:effectLst/>
                          <a:latin typeface="+mn-lt"/>
                        </a:rPr>
                        <a:t> de</a:t>
                      </a:r>
                      <a:r>
                        <a:rPr lang="en-US" sz="1400" b="0" i="0" u="none" strike="noStrike" dirty="0" smtClean="0">
                          <a:solidFill>
                            <a:srgbClr val="000000"/>
                          </a:solidFill>
                          <a:effectLst/>
                          <a:latin typeface="+mn-lt"/>
                        </a:rPr>
                        <a:t> </a:t>
                      </a:r>
                      <a:r>
                        <a:rPr lang="en-US" sz="1400" b="0" i="0" u="none" strike="noStrike" dirty="0" err="1" smtClean="0">
                          <a:solidFill>
                            <a:srgbClr val="000000"/>
                          </a:solidFill>
                          <a:effectLst/>
                          <a:latin typeface="+mn-lt"/>
                        </a:rPr>
                        <a:t>détecter</a:t>
                      </a:r>
                      <a:r>
                        <a:rPr lang="en-US" sz="1400" b="0" i="0" u="none" strike="noStrike" dirty="0" smtClean="0">
                          <a:solidFill>
                            <a:srgbClr val="000000"/>
                          </a:solidFill>
                          <a:effectLst/>
                          <a:latin typeface="+mn-lt"/>
                        </a:rPr>
                        <a:t> le</a:t>
                      </a:r>
                      <a:r>
                        <a:rPr lang="en-US" sz="1400" b="0" i="0" u="none" strike="noStrike" baseline="0" dirty="0" smtClean="0">
                          <a:solidFill>
                            <a:srgbClr val="000000"/>
                          </a:solidFill>
                          <a:effectLst/>
                          <a:latin typeface="+mn-lt"/>
                        </a:rPr>
                        <a:t> </a:t>
                      </a:r>
                      <a:r>
                        <a:rPr lang="en-US" sz="1400" b="0" i="0" u="none" strike="noStrike" dirty="0" err="1" smtClean="0">
                          <a:solidFill>
                            <a:srgbClr val="000000"/>
                          </a:solidFill>
                          <a:effectLst/>
                          <a:latin typeface="+mn-lt"/>
                        </a:rPr>
                        <a:t>survol</a:t>
                      </a:r>
                      <a:r>
                        <a:rPr lang="en-US" sz="1400" b="0" i="0" u="none" strike="noStrike" dirty="0" smtClean="0">
                          <a:solidFill>
                            <a:srgbClr val="000000"/>
                          </a:solidFill>
                          <a:effectLst/>
                          <a:latin typeface="+mn-lt"/>
                        </a:rPr>
                        <a:t>)</a:t>
                      </a:r>
                      <a:endParaRPr lang="en-US" sz="14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CA"/>
                    </a:p>
                  </a:txBody>
                  <a:tcPr/>
                </a:tc>
                <a:tc rowSpan="2"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rtl="0" fontAlgn="ct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400" b="0" i="0" u="none" strike="noStrike" dirty="0" smtClean="0">
                          <a:solidFill>
                            <a:srgbClr val="000000"/>
                          </a:solidFill>
                          <a:effectLst/>
                          <a:latin typeface="Calibri"/>
                        </a:rPr>
                        <a:t>1</a:t>
                      </a:r>
                      <a:r>
                        <a:rPr lang="en-US" sz="1400" b="0" i="0" u="none" strike="noStrike" baseline="0" dirty="0" smtClean="0">
                          <a:solidFill>
                            <a:srgbClr val="000000"/>
                          </a:solidFill>
                          <a:effectLst/>
                          <a:latin typeface="Calibri"/>
                        </a:rPr>
                        <a:t> </a:t>
                      </a:r>
                      <a:r>
                        <a:rPr lang="en-US" sz="1400" b="0" i="0" u="none" strike="noStrike" baseline="0" dirty="0" err="1" smtClean="0">
                          <a:solidFill>
                            <a:srgbClr val="000000"/>
                          </a:solidFill>
                          <a:effectLst/>
                          <a:latin typeface="Calibri"/>
                        </a:rPr>
                        <a:t>dispositif</a:t>
                      </a:r>
                      <a:r>
                        <a:rPr lang="en-US" sz="1400" b="0" i="0" u="none" strike="noStrike" baseline="0" dirty="0" smtClean="0">
                          <a:solidFill>
                            <a:srgbClr val="000000"/>
                          </a:solidFill>
                          <a:effectLst/>
                          <a:latin typeface="Calibri"/>
                        </a:rPr>
                        <a:t> de </a:t>
                      </a:r>
                      <a:r>
                        <a:rPr lang="en-US" sz="1400" b="0" i="0" u="none" strike="noStrike" baseline="0" dirty="0" err="1" smtClean="0">
                          <a:solidFill>
                            <a:srgbClr val="000000"/>
                          </a:solidFill>
                          <a:effectLst/>
                          <a:latin typeface="Calibri"/>
                        </a:rPr>
                        <a:t>pointage</a:t>
                      </a:r>
                      <a:r>
                        <a:rPr lang="en-US" sz="1400" b="0" i="0" u="none" strike="noStrike" baseline="0" dirty="0" smtClean="0">
                          <a:solidFill>
                            <a:srgbClr val="000000"/>
                          </a:solidFill>
                          <a:effectLst/>
                          <a:latin typeface="Calibri"/>
                        </a:rPr>
                        <a:t> avec </a:t>
                      </a:r>
                      <a:r>
                        <a:rPr lang="en-US" sz="1400" b="0" i="0" u="none" strike="noStrike" baseline="0" dirty="0" err="1" smtClean="0">
                          <a:solidFill>
                            <a:srgbClr val="000000"/>
                          </a:solidFill>
                          <a:effectLst/>
                          <a:latin typeface="Calibri"/>
                        </a:rPr>
                        <a:t>survol</a:t>
                      </a:r>
                      <a:endParaRPr lang="en-US" sz="14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900" b="0" i="0" u="none" strike="noStrike" dirty="0" smtClean="0">
                          <a:solidFill>
                            <a:srgbClr val="000000"/>
                          </a:solidFill>
                          <a:effectLst/>
                          <a:latin typeface="Calibri"/>
                        </a:rPr>
                        <a:t>2 </a:t>
                      </a:r>
                      <a:r>
                        <a:rPr lang="en-US" sz="900" b="0" i="0" u="none" strike="noStrike" dirty="0" err="1" smtClean="0">
                          <a:solidFill>
                            <a:srgbClr val="000000"/>
                          </a:solidFill>
                          <a:effectLst/>
                          <a:latin typeface="Calibri"/>
                        </a:rPr>
                        <a:t>dispos</a:t>
                      </a:r>
                      <a:r>
                        <a:rPr lang="en-US" sz="900" b="0" i="0" u="none" strike="noStrike" baseline="0" dirty="0" smtClean="0">
                          <a:solidFill>
                            <a:srgbClr val="000000"/>
                          </a:solidFill>
                          <a:effectLst/>
                          <a:latin typeface="Calibri"/>
                        </a:rPr>
                        <a:t> de </a:t>
                      </a:r>
                      <a:r>
                        <a:rPr lang="en-US" sz="900" b="0" i="0" u="none" strike="noStrike" baseline="0" dirty="0" err="1" smtClean="0">
                          <a:solidFill>
                            <a:srgbClr val="000000"/>
                          </a:solidFill>
                          <a:effectLst/>
                          <a:latin typeface="Calibri"/>
                        </a:rPr>
                        <a:t>pointage</a:t>
                      </a:r>
                      <a:r>
                        <a:rPr lang="en-US" sz="900" b="0" i="0" u="none" strike="noStrike" baseline="0" dirty="0" smtClean="0">
                          <a:solidFill>
                            <a:srgbClr val="000000"/>
                          </a:solidFill>
                          <a:effectLst/>
                          <a:latin typeface="Calibri"/>
                        </a:rPr>
                        <a:t> avec </a:t>
                      </a:r>
                      <a:r>
                        <a:rPr lang="en-US" sz="900" b="0" i="0" u="none" strike="noStrike" baseline="0" dirty="0" err="1" smtClean="0">
                          <a:solidFill>
                            <a:srgbClr val="000000"/>
                          </a:solidFill>
                          <a:effectLst/>
                          <a:latin typeface="Calibri"/>
                        </a:rPr>
                        <a:t>survol</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845">
                <a:tc gridSpan="2" vMerge="1">
                  <a:txBody>
                    <a:bodyPr/>
                    <a:lstStyle/>
                    <a:p>
                      <a:endParaRPr lang="en-US"/>
                    </a:p>
                  </a:txBody>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CA"/>
                    </a:p>
                  </a:txBody>
                  <a:tcPr/>
                </a:tc>
                <a:tc gridSpan="3">
                  <a:txBody>
                    <a:bodyPr/>
                    <a:lstStyle/>
                    <a:p>
                      <a:pPr algn="ctr" rtl="0" fontAlgn="ctr"/>
                      <a:endParaRPr lang="en-US" sz="11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err="1" smtClean="0">
                          <a:solidFill>
                            <a:srgbClr val="000000"/>
                          </a:solidFill>
                          <a:effectLst/>
                          <a:latin typeface="Calibri"/>
                        </a:rPr>
                        <a:t>Bouton</a:t>
                      </a:r>
                      <a:r>
                        <a:rPr lang="en-US" sz="900" b="0" i="0" u="none" strike="noStrike" dirty="0" smtClean="0">
                          <a:solidFill>
                            <a:srgbClr val="000000"/>
                          </a:solidFill>
                          <a:effectLst/>
                          <a:latin typeface="Calibri"/>
                        </a:rPr>
                        <a:t> pour main non-</a:t>
                      </a:r>
                      <a:r>
                        <a:rPr lang="en-US" sz="900" b="0" i="0" u="none" strike="noStrike" dirty="0" err="1" smtClean="0">
                          <a:solidFill>
                            <a:srgbClr val="000000"/>
                          </a:solidFill>
                          <a:effectLst/>
                          <a:latin typeface="Calibri"/>
                        </a:rPr>
                        <a:t>dominante</a:t>
                      </a:r>
                      <a:endParaRPr lang="en-US" sz="90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rtl="0" fontAlgn="ct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2304">
                <a:tc gridSpan="2"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pPr algn="ctr" fontAlgn="t"/>
                      <a:endParaRPr lang="en-US" sz="1500" b="0" i="0" u="none" strike="noStrike" dirty="0">
                        <a:solidFill>
                          <a:srgbClr val="000000"/>
                        </a:solidFill>
                        <a:effectLst/>
                        <a:latin typeface="Arial"/>
                      </a:endParaRPr>
                    </a:p>
                  </a:txBody>
                  <a:tcPr marL="7803" marR="7803" marT="78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baseline="0" dirty="0" smtClean="0">
                          <a:solidFill>
                            <a:srgbClr val="000000"/>
                          </a:solidFill>
                          <a:effectLst/>
                          <a:latin typeface="Calibri"/>
                        </a:rPr>
                        <a:t>Palette </a:t>
                      </a:r>
                      <a:r>
                        <a:rPr lang="en-US" sz="1050" b="0" i="0" u="none" strike="noStrike" baseline="0" dirty="0" err="1" smtClean="0">
                          <a:solidFill>
                            <a:srgbClr val="000000"/>
                          </a:solidFill>
                          <a:effectLst/>
                          <a:latin typeface="Calibri"/>
                        </a:rPr>
                        <a:t>d’outils</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a:t>
                      </a:r>
                      <a:r>
                        <a:rPr lang="en-US" sz="1050" b="0" i="0" u="none" strike="noStrike" dirty="0" err="1" smtClean="0">
                          <a:solidFill>
                            <a:srgbClr val="000000"/>
                          </a:solidFill>
                          <a:effectLst/>
                          <a:latin typeface="Calibri"/>
                        </a:rPr>
                        <a:t>déroulant</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contextual</a:t>
                      </a:r>
                      <a:r>
                        <a:rPr lang="en-US" sz="1050" b="0" i="0" u="none" strike="noStrike" baseline="0" dirty="0" smtClean="0">
                          <a:solidFill>
                            <a:srgbClr val="000000"/>
                          </a:solidFill>
                          <a:effectLst/>
                          <a:latin typeface="Calibri"/>
                        </a:rPr>
                        <a:t> </a:t>
                      </a:r>
                      <a:r>
                        <a:rPr lang="en-US" sz="1050" b="0" i="0" u="none" strike="noStrike" baseline="0" dirty="0" err="1" smtClean="0">
                          <a:solidFill>
                            <a:srgbClr val="000000"/>
                          </a:solidFill>
                          <a:effectLst/>
                          <a:latin typeface="Calibri"/>
                        </a:rPr>
                        <a:t>linéaire</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Menu radial</a:t>
                      </a:r>
                      <a:r>
                        <a:rPr lang="en-US" sz="1050" b="0" i="0" u="none" strike="noStrike" baseline="0" dirty="0" smtClean="0">
                          <a:solidFill>
                            <a:srgbClr val="000000"/>
                          </a:solidFill>
                          <a:effectLst/>
                          <a:latin typeface="Calibri"/>
                        </a:rPr>
                        <a:t> </a:t>
                      </a:r>
                      <a:r>
                        <a:rPr lang="en-US" sz="1050" b="0" i="0" u="none" strike="noStrike" dirty="0" smtClean="0">
                          <a:solidFill>
                            <a:srgbClr val="000000"/>
                          </a:solidFill>
                          <a:effectLst/>
                          <a:latin typeface="Calibri"/>
                        </a:rPr>
                        <a:t>à</a:t>
                      </a:r>
                      <a:endParaRPr lang="en-US" sz="1050" b="0" i="0" u="none" strike="noStrike" baseline="0" dirty="0" smtClean="0">
                        <a:solidFill>
                          <a:srgbClr val="000000"/>
                        </a:solidFill>
                        <a:effectLst/>
                        <a:latin typeface="Calibri"/>
                      </a:endParaRPr>
                    </a:p>
                    <a:p>
                      <a:pPr algn="ctr" rtl="0" fontAlgn="ctr"/>
                      <a:r>
                        <a:rPr lang="en-US" sz="1050" b="0" i="0" u="none" strike="noStrike" baseline="0" dirty="0" smtClean="0">
                          <a:solidFill>
                            <a:srgbClr val="000000"/>
                          </a:solidFill>
                          <a:effectLst/>
                          <a:latin typeface="Calibri"/>
                        </a:rPr>
                        <a:t>un </a:t>
                      </a:r>
                      <a:r>
                        <a:rPr lang="en-US" sz="1050" b="0" i="0" u="none" strike="noStrike" baseline="0" dirty="0" err="1" smtClean="0">
                          <a:solidFill>
                            <a:srgbClr val="000000"/>
                          </a:solidFill>
                          <a:effectLst/>
                          <a:latin typeface="Calibri"/>
                        </a:rPr>
                        <a:t>niveau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Marking 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Control </a:t>
                      </a:r>
                      <a:r>
                        <a:rPr lang="en-US" sz="1050" b="0" i="0" u="none" strike="noStrike" dirty="0" smtClean="0">
                          <a:solidFill>
                            <a:srgbClr val="000000"/>
                          </a:solidFill>
                          <a:effectLst/>
                          <a:latin typeface="Calibri"/>
                        </a:rPr>
                        <a:t>Menu</a:t>
                      </a:r>
                      <a:endParaRPr lang="en-US" sz="1050" b="0" i="0" u="none" strike="noStrike" dirty="0">
                        <a:solidFill>
                          <a:srgbClr val="000000"/>
                        </a:solidFill>
                        <a:effectLst/>
                        <a:latin typeface="Calibri"/>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FlowMenu</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Tracking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Calibri"/>
                        </a:rPr>
                        <a:t>Hover </a:t>
                      </a:r>
                      <a:r>
                        <a:rPr lang="en-US" sz="1050" b="0" i="0" u="none" strike="noStrike" dirty="0" smtClean="0">
                          <a:solidFill>
                            <a:srgbClr val="000000"/>
                          </a:solidFill>
                          <a:effectLst/>
                          <a:latin typeface="Calibri"/>
                        </a:rPr>
                        <a:t>Widgets</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PieCursor</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rgbClr val="000000"/>
                          </a:solidFill>
                          <a:effectLst/>
                          <a:latin typeface="Calibri"/>
                        </a:rPr>
                        <a:t>Hotbox</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err="1" smtClean="0">
                          <a:solidFill>
                            <a:srgbClr val="000000"/>
                          </a:solidFill>
                          <a:effectLst/>
                          <a:latin typeface="Calibri"/>
                        </a:rPr>
                        <a:t>Toolglass</a:t>
                      </a:r>
                      <a:endParaRPr lang="en-US" sz="105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8149">
                <a:tc gridSpan="2">
                  <a:txBody>
                    <a:bodyPr/>
                    <a:lstStyle/>
                    <a:p>
                      <a:pPr algn="ctr" rtl="0" fontAlgn="ctr"/>
                      <a:r>
                        <a:rPr lang="en-US" sz="900" b="1" i="0" u="none" strike="noStrike" dirty="0" smtClean="0">
                          <a:solidFill>
                            <a:srgbClr val="000000"/>
                          </a:solidFill>
                          <a:effectLst/>
                          <a:latin typeface="Calibri"/>
                        </a:rPr>
                        <a:t>Le menu</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est</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une</a:t>
                      </a:r>
                      <a:r>
                        <a:rPr lang="en-US" sz="900" b="1" i="0" u="none" strike="noStrike" baseline="0" dirty="0" smtClean="0">
                          <a:solidFill>
                            <a:srgbClr val="000000"/>
                          </a:solidFill>
                          <a:effectLst/>
                          <a:latin typeface="Calibri"/>
                        </a:rPr>
                        <a:t> affordance visible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37219929"/>
                  </a:ext>
                </a:extLst>
              </a:tr>
              <a:tr h="508149">
                <a:tc rowSpan="4">
                  <a:txBody>
                    <a:bodyPr/>
                    <a:lstStyle/>
                    <a:p>
                      <a:pPr algn="ctr" rtl="0" fontAlgn="ctr"/>
                      <a:r>
                        <a:rPr lang="en-US" sz="900" b="1" i="0" u="none" strike="noStrike" dirty="0" smtClean="0">
                          <a:solidFill>
                            <a:srgbClr val="000000"/>
                          </a:solidFill>
                          <a:effectLst/>
                          <a:latin typeface="Calibri"/>
                        </a:rPr>
                        <a:t>Speed</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b="1" dirty="0" smtClean="0"/>
                        <a:t>Menu </a:t>
                      </a:r>
                      <a:r>
                        <a:rPr lang="en-US" sz="900" b="1" dirty="0" err="1" smtClean="0"/>
                        <a:t>toujours</a:t>
                      </a:r>
                      <a:r>
                        <a:rPr lang="en-US" sz="900" b="1" dirty="0" smtClean="0"/>
                        <a:t> accessible</a:t>
                      </a:r>
                      <a:r>
                        <a:rPr lang="en-US" sz="900" b="1" baseline="0" dirty="0" smtClean="0"/>
                        <a:t> </a:t>
                      </a:r>
                      <a:r>
                        <a:rPr lang="en-US" sz="900" b="1" dirty="0" err="1" smtClean="0"/>
                        <a:t>près</a:t>
                      </a:r>
                      <a:r>
                        <a:rPr lang="en-US" sz="900" b="1" baseline="0" dirty="0" smtClean="0"/>
                        <a:t> du cursor</a:t>
                      </a:r>
                      <a:endParaRPr lang="en-US" sz="900" b="1"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smtClean="0"/>
                        <a:t>Non</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a:r>
                        <a:rPr lang="en-US" sz="1600" dirty="0" err="1" smtClean="0"/>
                        <a:t>Oui</a:t>
                      </a:r>
                      <a:endParaRPr lang="en-US" sz="1600" dirty="0"/>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0004"/>
                  </a:ext>
                </a:extLst>
              </a:tr>
              <a:tr h="634310">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a:t>
                      </a:r>
                      <a:r>
                        <a:rPr lang="en-US" sz="900" b="1" i="0" u="none" strike="noStrike" baseline="0" dirty="0" err="1" smtClean="0">
                          <a:solidFill>
                            <a:srgbClr val="000000"/>
                          </a:solidFill>
                          <a:effectLst/>
                          <a:latin typeface="Calibri"/>
                        </a:rPr>
                        <a:t>élection</a:t>
                      </a:r>
                      <a:r>
                        <a:rPr lang="en-US" sz="900" b="1" i="0" u="none" strike="noStrike" baseline="0" dirty="0" smtClean="0">
                          <a:solidFill>
                            <a:srgbClr val="000000"/>
                          </a:solidFill>
                          <a:effectLst/>
                          <a:latin typeface="Calibri"/>
                        </a:rPr>
                        <a:t> de </a:t>
                      </a:r>
                      <a:r>
                        <a:rPr lang="en-US" sz="900" b="1" i="0" u="none" strike="noStrike" baseline="0" dirty="0" err="1" smtClean="0">
                          <a:solidFill>
                            <a:srgbClr val="000000"/>
                          </a:solidFill>
                          <a:effectLst/>
                          <a:latin typeface="Calibri"/>
                        </a:rPr>
                        <a:t>commandes</a:t>
                      </a:r>
                      <a:r>
                        <a:rPr lang="en-US" sz="900" b="1" i="0" u="none" strike="noStrike" baseline="0" dirty="0" smtClean="0">
                          <a:solidFill>
                            <a:srgbClr val="000000"/>
                          </a:solidFill>
                          <a:effectLst/>
                          <a:latin typeface="Calibri"/>
                        </a:rPr>
                        <a:t> possible sans </a:t>
                      </a:r>
                      <a:r>
                        <a:rPr lang="en-US" sz="900" b="1" i="0" u="none" strike="noStrike" baseline="0" dirty="0" err="1" smtClean="0">
                          <a:solidFill>
                            <a:srgbClr val="000000"/>
                          </a:solidFill>
                          <a:effectLst/>
                          <a:latin typeface="Calibri"/>
                        </a:rPr>
                        <a:t>regarder</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pour les </a:t>
                      </a:r>
                      <a:r>
                        <a:rPr lang="en-US" sz="900" b="0" i="0" u="none" strike="noStrike" dirty="0" err="1" smtClean="0">
                          <a:solidFill>
                            <a:srgbClr val="000000"/>
                          </a:solidFill>
                          <a:effectLst/>
                          <a:latin typeface="Calibri"/>
                        </a:rPr>
                        <a:t>commandes</a:t>
                      </a:r>
                      <a:r>
                        <a:rPr lang="en-US" sz="900" b="0" i="0" u="none" strike="noStrike" dirty="0" smtClean="0">
                          <a:solidFill>
                            <a:srgbClr val="000000"/>
                          </a:solidFill>
                          <a:effectLst/>
                          <a:latin typeface="Calibri"/>
                        </a:rPr>
                        <a:t> au </a:t>
                      </a:r>
                      <a:r>
                        <a:rPr lang="en-US" sz="900" b="0" i="0" u="none" strike="noStrike" dirty="0" err="1" smtClean="0">
                          <a:solidFill>
                            <a:srgbClr val="000000"/>
                          </a:solidFill>
                          <a:effectLst/>
                          <a:latin typeface="Calibri"/>
                        </a:rPr>
                        <a:t>bord</a:t>
                      </a:r>
                      <a:r>
                        <a:rPr lang="en-US" sz="900" b="0" i="0" u="none" strike="noStrike" dirty="0" smtClean="0">
                          <a:solidFill>
                            <a:srgbClr val="000000"/>
                          </a:solidFill>
                          <a:effectLst/>
                          <a:latin typeface="Calibri"/>
                        </a:rPr>
                        <a:t> du menu</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mn-lt"/>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pour </a:t>
                      </a:r>
                      <a:r>
                        <a:rPr lang="en-US" sz="900" b="0" i="0" u="none" strike="noStrike" dirty="0" err="1" smtClean="0">
                          <a:solidFill>
                            <a:srgbClr val="000000"/>
                          </a:solidFill>
                          <a:effectLst/>
                          <a:latin typeface="Calibri"/>
                        </a:rPr>
                        <a:t>certaines</a:t>
                      </a:r>
                      <a:r>
                        <a:rPr lang="en-US" sz="900" b="0" i="0" u="none" strike="noStrike" dirty="0" smtClean="0">
                          <a:solidFill>
                            <a:srgbClr val="000000"/>
                          </a:solidFill>
                          <a:effectLst/>
                          <a:latin typeface="Calibri"/>
                        </a:rPr>
                        <a:t> </a:t>
                      </a:r>
                      <a:r>
                        <a:rPr lang="en-US" sz="900" b="0" i="0" u="none" strike="noStrike" dirty="0" err="1" smtClean="0">
                          <a:solidFill>
                            <a:srgbClr val="000000"/>
                          </a:solidFill>
                          <a:effectLst/>
                          <a:latin typeface="Calibri"/>
                        </a:rPr>
                        <a:t>commandes</a:t>
                      </a:r>
                      <a:endParaRPr lang="en-US" sz="900" b="0" i="0" u="none" strike="noStrike" baseline="3000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Sélection</a:t>
                      </a:r>
                      <a:r>
                        <a:rPr lang="en-US" sz="900" b="1" i="0" u="none" strike="noStrike" baseline="0" dirty="0" smtClean="0">
                          <a:solidFill>
                            <a:srgbClr val="000000"/>
                          </a:solidFill>
                          <a:effectLst/>
                          <a:latin typeface="Calibri"/>
                        </a:rPr>
                        <a:t> </a:t>
                      </a:r>
                      <a:r>
                        <a:rPr lang="en-US" sz="900" b="1" i="0" u="none" strike="noStrike" baseline="0" dirty="0" err="1" smtClean="0">
                          <a:solidFill>
                            <a:srgbClr val="000000"/>
                          </a:solidFill>
                          <a:effectLst/>
                          <a:latin typeface="Calibri"/>
                        </a:rPr>
                        <a:t>d’</a:t>
                      </a:r>
                      <a:r>
                        <a:rPr lang="en-US" sz="900" b="1" i="0" u="none" strike="noStrike" dirty="0" err="1" smtClean="0">
                          <a:solidFill>
                            <a:srgbClr val="000000"/>
                          </a:solidFill>
                          <a:effectLst/>
                          <a:latin typeface="Calibri"/>
                        </a:rPr>
                        <a:t>objet</a:t>
                      </a:r>
                      <a:r>
                        <a:rPr lang="en-US" sz="900" b="1" i="0" u="none" strike="noStrike" dirty="0" smtClean="0">
                          <a:solidFill>
                            <a:srgbClr val="000000"/>
                          </a:solidFill>
                          <a:effectLst/>
                          <a:latin typeface="Calibri"/>
                        </a:rPr>
                        <a:t> + </a:t>
                      </a: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a:t>
                      </a:r>
                      <a:r>
                        <a:rPr lang="en-US" sz="900" b="1" i="0" u="none" strike="noStrike" dirty="0" err="1" smtClean="0">
                          <a:solidFill>
                            <a:srgbClr val="000000"/>
                          </a:solidFill>
                          <a:effectLst/>
                          <a:latin typeface="Calibri"/>
                        </a:rPr>
                        <a:t>en</a:t>
                      </a:r>
                      <a:r>
                        <a:rPr lang="en-US" sz="900" b="1" i="0" u="none" strike="noStrike" dirty="0" smtClean="0">
                          <a:solidFill>
                            <a:srgbClr val="000000"/>
                          </a:solidFill>
                          <a:effectLst/>
                          <a:latin typeface="Calibri"/>
                        </a:rPr>
                        <a:t> un </a:t>
                      </a:r>
                      <a:r>
                        <a:rPr lang="en-US" sz="900" b="1" i="0" u="none" strike="noStrike"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baseline="0" dirty="0" smtClean="0">
                          <a:solidFill>
                            <a:srgbClr val="000000"/>
                          </a:solidFill>
                          <a:effectLst/>
                          <a:latin typeface="Calibri"/>
                        </a:rPr>
                        <a:t>Non</a:t>
                      </a:r>
                      <a:endParaRPr lang="en-US" sz="1600" b="0" i="0" u="none" strike="noStrike" baseline="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48399455"/>
                  </a:ext>
                </a:extLst>
              </a:tr>
              <a:tr h="286857">
                <a:tc vMerge="1">
                  <a:txBody>
                    <a:bodyPr/>
                    <a:lstStyle/>
                    <a:p>
                      <a:pPr algn="ctr" rtl="0" fontAlgn="ct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err="1" smtClean="0">
                          <a:solidFill>
                            <a:srgbClr val="000000"/>
                          </a:solidFill>
                          <a:effectLst/>
                          <a:latin typeface="Calibri"/>
                        </a:rPr>
                        <a:t>Commande</a:t>
                      </a:r>
                      <a:r>
                        <a:rPr lang="en-US" sz="900" b="1" i="0" u="none" strike="noStrike" dirty="0" smtClean="0">
                          <a:solidFill>
                            <a:srgbClr val="000000"/>
                          </a:solidFill>
                          <a:effectLst/>
                          <a:latin typeface="Calibri"/>
                        </a:rPr>
                        <a:t> + arguments</a:t>
                      </a:r>
                      <a:r>
                        <a:rPr lang="en-US" sz="900" b="1" i="0" u="none" strike="noStrike" baseline="0" dirty="0" smtClean="0">
                          <a:solidFill>
                            <a:srgbClr val="000000"/>
                          </a:solidFill>
                          <a:effectLst/>
                          <a:latin typeface="Calibri"/>
                        </a:rPr>
                        <a:t/>
                      </a:r>
                      <a:br>
                        <a:rPr lang="en-US" sz="900" b="1" i="0" u="none" strike="noStrike" baseline="0" dirty="0" smtClean="0">
                          <a:solidFill>
                            <a:srgbClr val="000000"/>
                          </a:solidFill>
                          <a:effectLst/>
                          <a:latin typeface="Calibri"/>
                        </a:rPr>
                      </a:br>
                      <a:r>
                        <a:rPr lang="en-US" sz="900" b="1" i="0" u="none" strike="noStrike" baseline="0" dirty="0" err="1" smtClean="0">
                          <a:solidFill>
                            <a:srgbClr val="000000"/>
                          </a:solidFill>
                          <a:effectLst/>
                          <a:latin typeface="Calibri"/>
                        </a:rPr>
                        <a:t>en</a:t>
                      </a:r>
                      <a:r>
                        <a:rPr lang="en-US" sz="900" b="1" i="0" u="none" strike="noStrike" baseline="0" dirty="0" smtClean="0">
                          <a:solidFill>
                            <a:srgbClr val="000000"/>
                          </a:solidFill>
                          <a:effectLst/>
                          <a:latin typeface="Calibri"/>
                        </a:rPr>
                        <a:t> un </a:t>
                      </a:r>
                      <a:r>
                        <a:rPr lang="en-US" sz="900" b="1" i="0" u="none" strike="noStrike" baseline="0" dirty="0" err="1" smtClean="0">
                          <a:solidFill>
                            <a:srgbClr val="000000"/>
                          </a:solidFill>
                          <a:effectLst/>
                          <a:latin typeface="Calibri"/>
                        </a:rPr>
                        <a:t>glissement</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baseline="0" dirty="0" err="1" smtClean="0">
                          <a:solidFill>
                            <a:srgbClr val="000000"/>
                          </a:solidFill>
                          <a:effectLst/>
                          <a:latin typeface="Calibri"/>
                        </a:rPr>
                        <a:t>Oui</a:t>
                      </a:r>
                      <a:endParaRPr lang="en-US" sz="1600" b="0" i="0" u="none" strike="noStrike" baseline="0"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661881607"/>
                  </a:ext>
                </a:extLst>
              </a:tr>
              <a:tr h="286857">
                <a:tc rowSpan="2">
                  <a:txBody>
                    <a:bodyPr/>
                    <a:lstStyle/>
                    <a:p>
                      <a:pPr algn="ctr" rtl="0" fontAlgn="ctr"/>
                      <a:r>
                        <a:rPr lang="en-US" sz="900" b="1" i="0" u="none" strike="noStrike" dirty="0" smtClean="0">
                          <a:solidFill>
                            <a:srgbClr val="000000"/>
                          </a:solidFill>
                          <a:effectLst/>
                          <a:latin typeface="Calibri"/>
                        </a:rPr>
                        <a:t>Scalability</a:t>
                      </a:r>
                      <a:endParaRPr lang="en-US" sz="900" b="1" i="0" u="none" strike="noStrike" dirty="0">
                        <a:solidFill>
                          <a:srgbClr val="000000"/>
                        </a:solidFill>
                        <a:effectLst/>
                        <a:latin typeface="Calibri"/>
                      </a:endParaRPr>
                    </a:p>
                  </a:txBody>
                  <a:tcPr marL="7803" marR="7803" marT="780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smtClean="0">
                          <a:solidFill>
                            <a:srgbClr val="000000"/>
                          </a:solidFill>
                          <a:effectLst/>
                          <a:latin typeface="Calibri"/>
                        </a:rPr>
                        <a:t>Sous-menus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9"/>
                  </a:ext>
                </a:extLst>
              </a:tr>
              <a:tr h="790662">
                <a:tc v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smtClean="0">
                          <a:solidFill>
                            <a:srgbClr val="000000"/>
                          </a:solidFill>
                          <a:effectLst/>
                          <a:latin typeface="+mn-lt"/>
                        </a:rPr>
                        <a:t>Disposition flexible des items de menus</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900" b="0" i="0" u="none" strike="noStrike" dirty="0" err="1" smtClean="0">
                          <a:solidFill>
                            <a:srgbClr val="000000"/>
                          </a:solidFill>
                          <a:effectLst/>
                          <a:latin typeface="Calibri"/>
                        </a:rPr>
                        <a:t>Seulement</a:t>
                      </a:r>
                      <a:r>
                        <a:rPr lang="en-US" sz="900" b="0" i="0" u="none" strike="noStrike" dirty="0" smtClean="0">
                          <a:solidFill>
                            <a:srgbClr val="000000"/>
                          </a:solidFill>
                          <a:effectLst/>
                          <a:latin typeface="Calibri"/>
                        </a:rPr>
                        <a:t> </a:t>
                      </a:r>
                      <a:r>
                        <a:rPr lang="en-US" sz="900" b="0" i="0" u="none" strike="noStrike" dirty="0" err="1" smtClean="0">
                          <a:solidFill>
                            <a:srgbClr val="000000"/>
                          </a:solidFill>
                          <a:effectLst/>
                          <a:latin typeface="Calibri"/>
                        </a:rPr>
                        <a:t>dans</a:t>
                      </a:r>
                      <a:r>
                        <a:rPr lang="en-US" sz="900" b="0" i="0" u="none" strike="noStrike" dirty="0" smtClean="0">
                          <a:solidFill>
                            <a:srgbClr val="000000"/>
                          </a:solidFill>
                          <a:effectLst/>
                          <a:latin typeface="Calibri"/>
                        </a:rPr>
                        <a:t> les sous-menus après</a:t>
                      </a:r>
                      <a:r>
                        <a:rPr lang="en-US" sz="900" b="0" i="0" u="none" strike="noStrike" baseline="0" dirty="0" smtClean="0">
                          <a:solidFill>
                            <a:srgbClr val="000000"/>
                          </a:solidFill>
                          <a:effectLst/>
                          <a:latin typeface="Calibri"/>
                        </a:rPr>
                        <a:t> le premier </a:t>
                      </a:r>
                      <a:r>
                        <a:rPr lang="en-US" sz="900" b="0" i="0" u="none" strike="noStrike" baseline="0" dirty="0" err="1" smtClean="0">
                          <a:solidFill>
                            <a:srgbClr val="000000"/>
                          </a:solidFill>
                          <a:effectLst/>
                          <a:latin typeface="Calibri"/>
                        </a:rPr>
                        <a:t>clic</a:t>
                      </a:r>
                      <a:endParaRPr lang="en-US" sz="9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C800"/>
                        </a:gs>
                        <a:gs pos="100000">
                          <a:schemeClr val="bg1"/>
                        </a:gs>
                      </a:gsLst>
                      <a:lin ang="2700000" scaled="0"/>
                    </a:gra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extLst>
                  <a:ext uri="{0D108BD9-81ED-4DB2-BD59-A6C34878D82A}">
                    <a16:rowId xmlns:a16="http://schemas.microsoft.com/office/drawing/2014/main" val="10010"/>
                  </a:ext>
                </a:extLst>
              </a:tr>
              <a:tr h="655772">
                <a:tc gridSpan="2">
                  <a:txBody>
                    <a:bodyPr/>
                    <a:lstStyle/>
                    <a:p>
                      <a:pPr algn="ctr" rtl="0" fontAlgn="ctr"/>
                      <a:r>
                        <a:rPr lang="en-US" sz="900" b="1" i="0" u="none" strike="noStrike" dirty="0" smtClean="0">
                          <a:solidFill>
                            <a:srgbClr val="000000"/>
                          </a:solidFill>
                          <a:effectLst/>
                          <a:latin typeface="Calibri"/>
                        </a:rPr>
                        <a:t>Menu </a:t>
                      </a:r>
                      <a:r>
                        <a:rPr lang="fr-FR" sz="900" b="1" i="0" u="none" strike="noStrike" dirty="0" smtClean="0">
                          <a:solidFill>
                            <a:srgbClr val="000000"/>
                          </a:solidFill>
                          <a:effectLst/>
                          <a:latin typeface="+mn-lt"/>
                        </a:rPr>
                        <a:t>apparaît seulement quand on veut; économise l’espace à l’écran</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chemeClr val="tx1"/>
                          </a:solidFill>
                          <a:effectLst/>
                          <a:latin typeface="Calibri"/>
                        </a:rPr>
                        <a:t>Non</a:t>
                      </a:r>
                      <a:endParaRPr lang="en-US" sz="1600" b="0" i="0" u="none" strike="noStrike" dirty="0">
                        <a:solidFill>
                          <a:schemeClr val="tx1"/>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589548">
                <a:tc gridSpan="2">
                  <a:txBody>
                    <a:bodyPr/>
                    <a:lstStyle/>
                    <a:p>
                      <a:pPr algn="ctr" rtl="0" fontAlgn="ctr"/>
                      <a:r>
                        <a:rPr lang="fr-FR" sz="900" b="1" i="0" u="none" strike="noStrike" dirty="0" smtClean="0">
                          <a:solidFill>
                            <a:srgbClr val="000000"/>
                          </a:solidFill>
                          <a:effectLst/>
                          <a:latin typeface="+mn-lt"/>
                        </a:rPr>
                        <a:t>La détection de survol par le matériel n’est pas nécessaire</a:t>
                      </a: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900" b="1"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err="1" smtClean="0">
                          <a:solidFill>
                            <a:srgbClr val="000000"/>
                          </a:solidFill>
                          <a:effectLst/>
                          <a:latin typeface="Calibri"/>
                        </a:rPr>
                        <a:t>Oui</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FF50"/>
                    </a:solidFill>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smtClean="0">
                          <a:solidFill>
                            <a:srgbClr val="000000"/>
                          </a:solidFill>
                          <a:effectLst/>
                          <a:latin typeface="Calibri"/>
                        </a:rPr>
                        <a:t>Non</a:t>
                      </a:r>
                      <a:endParaRPr lang="en-US" sz="1600" b="0" i="0" u="none" strike="noStrike" dirty="0">
                        <a:solidFill>
                          <a:srgbClr val="000000"/>
                        </a:solidFill>
                        <a:effectLst/>
                        <a:latin typeface="Calibri"/>
                      </a:endParaRPr>
                    </a:p>
                  </a:txBody>
                  <a:tcPr marL="7803" marR="7803" marT="78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5" name="Rectangle 4"/>
          <p:cNvSpPr/>
          <p:nvPr/>
        </p:nvSpPr>
        <p:spPr>
          <a:xfrm>
            <a:off x="5646895" y="361087"/>
            <a:ext cx="2088993" cy="8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lèche droite 3"/>
          <p:cNvSpPr/>
          <p:nvPr/>
        </p:nvSpPr>
        <p:spPr>
          <a:xfrm rot="3000988">
            <a:off x="195699" y="26761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06693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re 1"/>
          <p:cNvSpPr>
            <a:spLocks noGrp="1"/>
          </p:cNvSpPr>
          <p:nvPr>
            <p:ph type="title"/>
          </p:nvPr>
        </p:nvSpPr>
        <p:spPr/>
        <p:txBody>
          <a:bodyPr/>
          <a:lstStyle/>
          <a:p>
            <a:r>
              <a:rPr lang="en-US" altLang="en-US" smtClean="0"/>
              <a:t>Questions pour discussion</a:t>
            </a:r>
          </a:p>
        </p:txBody>
      </p:sp>
      <p:sp>
        <p:nvSpPr>
          <p:cNvPr id="186371" name="Espace réservé du contenu 2"/>
          <p:cNvSpPr>
            <a:spLocks noGrp="1"/>
          </p:cNvSpPr>
          <p:nvPr>
            <p:ph idx="1"/>
          </p:nvPr>
        </p:nvSpPr>
        <p:spPr/>
        <p:txBody>
          <a:bodyPr/>
          <a:lstStyle/>
          <a:p>
            <a:r>
              <a:rPr lang="en-US" altLang="en-US" smtClean="0"/>
              <a:t>Dans un logiciel de dessin, quelle technique de menu choisir pour lancer des commandes ?</a:t>
            </a:r>
          </a:p>
          <a:p>
            <a:pPr lvl="1"/>
            <a:r>
              <a:rPr lang="en-US" altLang="en-US" smtClean="0"/>
              <a:t>Pour un petit écran, grand écran ?</a:t>
            </a:r>
          </a:p>
          <a:p>
            <a:pPr lvl="1"/>
            <a:r>
              <a:rPr lang="en-US" altLang="en-US" smtClean="0"/>
              <a:t>Pour un utilisateur vs plusieurs ?</a:t>
            </a:r>
          </a:p>
          <a:p>
            <a:pPr lvl="1"/>
            <a:r>
              <a:rPr lang="en-US" altLang="en-US" smtClean="0"/>
              <a:t>Si chaque utilisateur</a:t>
            </a:r>
          </a:p>
          <a:p>
            <a:pPr lvl="2"/>
            <a:r>
              <a:rPr lang="en-US" altLang="en-US" smtClean="0"/>
              <a:t>Peut utiliser plusieurs doigts</a:t>
            </a:r>
          </a:p>
          <a:p>
            <a:pPr lvl="2"/>
            <a:r>
              <a:rPr lang="en-US" altLang="en-US" smtClean="0"/>
              <a:t>Peut utiliser un seul stylet</a:t>
            </a:r>
          </a:p>
        </p:txBody>
      </p:sp>
    </p:spTree>
    <p:extLst>
      <p:ext uri="{BB962C8B-B14F-4D97-AF65-F5344CB8AC3E}">
        <p14:creationId xmlns:p14="http://schemas.microsoft.com/office/powerpoint/2010/main" val="1187324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Thème Office">
  <a:themeElements>
    <a:clrScheme name="2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Thème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2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Thème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2233</TotalTime>
  <Words>4899</Words>
  <Application>Microsoft Office PowerPoint</Application>
  <PresentationFormat>On-screen Show (4:3)</PresentationFormat>
  <Paragraphs>1088</Paragraphs>
  <Slides>95</Slides>
  <Notes>12</Notes>
  <HiddenSlides>0</HiddenSlides>
  <MMClips>0</MMClips>
  <ScaleCrop>false</ScaleCrop>
  <HeadingPairs>
    <vt:vector size="6" baseType="variant">
      <vt:variant>
        <vt:lpstr>Fonts Used</vt:lpstr>
      </vt:variant>
      <vt:variant>
        <vt:i4>4</vt:i4>
      </vt:variant>
      <vt:variant>
        <vt:lpstr>Theme</vt:lpstr>
      </vt:variant>
      <vt:variant>
        <vt:i4>33</vt:i4>
      </vt:variant>
      <vt:variant>
        <vt:lpstr>Slide Titles</vt:lpstr>
      </vt:variant>
      <vt:variant>
        <vt:i4>95</vt:i4>
      </vt:variant>
    </vt:vector>
  </HeadingPairs>
  <TitlesOfParts>
    <vt:vector size="132" baseType="lpstr">
      <vt:lpstr>新細明體</vt:lpstr>
      <vt:lpstr>Arial</vt:lpstr>
      <vt:lpstr>Calibri</vt:lpstr>
      <vt:lpstr>Wingdings</vt:lpstr>
      <vt:lpstr>Default Design</vt:lpstr>
      <vt:lpstr>1_Default Design</vt:lpstr>
      <vt:lpstr>4_Default Design</vt:lpstr>
      <vt:lpstr>3_Thème Office</vt:lpstr>
      <vt:lpstr>6_Default Design</vt:lpstr>
      <vt:lpstr>4_Thème Office</vt:lpstr>
      <vt:lpstr>5_Thème Office</vt:lpstr>
      <vt:lpstr>3_Default Design</vt:lpstr>
      <vt:lpstr>6_Thème Office</vt:lpstr>
      <vt:lpstr>5_Default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9_Thème Office</vt:lpstr>
      <vt:lpstr>10_Thème Office</vt:lpstr>
      <vt:lpstr>23_Default Design</vt:lpstr>
      <vt:lpstr>13_Thème Office</vt:lpstr>
      <vt:lpstr>24_Default Design</vt:lpstr>
      <vt:lpstr>14_Thème Office</vt:lpstr>
      <vt:lpstr>15_Thème Office</vt:lpstr>
      <vt:lpstr>Les grands écrans, écrans multitactiles, interfaces avec stylet, menus et widgets  GTI 745</vt:lpstr>
      <vt:lpstr>Des grands écrans interactifs</vt:lpstr>
      <vt:lpstr>Al Gore (2007): 2560×1600, 30 pouces, ×3</vt:lpstr>
      <vt:lpstr>Un grand écran en “tuiles”</vt:lpstr>
      <vt:lpstr>Un grand écran en tuiles ("tiled display")</vt:lpstr>
      <vt:lpstr>Un grand écran en tuiles ("tiled display")</vt:lpstr>
      <vt:lpstr>Des grands écrans en tuiles ("tiled display")</vt:lpstr>
      <vt:lpstr>perceptivepixel.com (Jeff Han; acheté par Microsoft en 2012)</vt:lpstr>
      <vt:lpstr>perceptivepixel.com</vt:lpstr>
      <vt:lpstr>Entreprises à Montréal</vt:lpstr>
      <vt:lpstr>SMART Technologies (à Calgary) http://smarttech.com </vt:lpstr>
      <vt:lpstr>Microsoft Surface Hub (2015) https://www.youtube.com/watch?v=FRLDRQePY1o </vt:lpstr>
      <vt:lpstr>VisMaster (2010) https://www.youtube.com/watch?v=K9PvskathGI  http://www.vismaster.eu/ ; http://www.visual-analytics.eu/ </vt:lpstr>
      <vt:lpstr>Les écrans multitactiles</vt:lpstr>
      <vt:lpstr>PowerPoint Presentation</vt:lpstr>
      <vt:lpstr>Baisse rapide en prix</vt:lpstr>
      <vt:lpstr>Comment lire les événements multitactiles?</vt:lpstr>
      <vt:lpstr>TUIO (http://www.tuio.org/)</vt:lpstr>
      <vt:lpstr>TUIO avec notre table multitactile</vt:lpstr>
      <vt:lpstr>TUIO avec un écran multitactile (de 3M ou Dell ou autre)</vt:lpstr>
      <vt:lpstr>Événements “WM_TOUCH” de Windows 7</vt:lpstr>
      <vt:lpstr>Écran 3M et lecture des événements WM_TOUCH</vt:lpstr>
      <vt:lpstr>Code pour interroger</vt:lpstr>
      <vt:lpstr>Intervalle de sommeil adaptatif</vt:lpstr>
      <vt:lpstr>Écran “Cintiq 22HD touch” de Wacom</vt:lpstr>
      <vt:lpstr>Lecture d'événements avec libusb</vt:lpstr>
      <vt:lpstr>Lecture d'événements avec libusb (2)</vt:lpstr>
      <vt:lpstr>Lecture d'événements avec libusb (3)</vt:lpstr>
      <vt:lpstr>Lecture des événements multitactiles</vt:lpstr>
      <vt:lpstr>Quelques interfaces multitactiles</vt:lpstr>
      <vt:lpstr>SandCanvas (2011) http://www.shengdongzhao.com/publication/sandcanvas/</vt:lpstr>
      <vt:lpstr>HandyWidgets (2012) https://www.youtube.com/watch?v=jANW0YkQh-s ; http://scholar.google.ca/scholar?q=Yoshikawa+Shizuki+Tanak+handywidgets+local+widgets </vt:lpstr>
      <vt:lpstr>Les interfaces avec stylet</vt:lpstr>
      <vt:lpstr>InkSeine (Ken Hinckley, Microsoft Research, 2007) http://research.microsoft.com/en-us/um/redmond/projects/inkseine/  https://www.youtube.com/watch?v=DW1PGq4_7eI </vt:lpstr>
      <vt:lpstr>Pourquoi Apple ne propose pas de stylet pour le iPad ?</vt:lpstr>
      <vt:lpstr>Vignette (2012) http://www.shengdongzhao.com/publication/vignette-interactive-texture-design-and-manipulation-with-freeform-gestures-for-pen-and-ink-illustration/ </vt:lpstr>
      <vt:lpstr>Kinematic Templates [Fung et al. 2008] http://hci.uwaterloo.ca/research/kinematic</vt:lpstr>
      <vt:lpstr>PowerPoint Presentation</vt:lpstr>
      <vt:lpstr>ILoveSketch: esquisses 3D (2008) https://www.youtube.com/watch?v=hSxCZE6PG50 http://www.ilovesketch.com/  http://www.dgp.toronto.edu/~shbae/ilovesketch.htm  http://scholar.google.ca/scholar?q=bae+balakrishnan+singh+ilovesketch </vt:lpstr>
      <vt:lpstr>Les interfaces multitactiles avec stylet (“pen + touch”)</vt:lpstr>
      <vt:lpstr>“Manual Deskterity” (Ken Hinckley, 2010) https://www.youtube.com/watch?v=9sTgLYH8qWs  https://www.youtube.com/watch?v=aD6f6z8kDrM  http://scholar.google.ca/scholar?q=hinckley+yatani+pahud+coddington+manual+deskterity  http://scholar.google.ca/scholar?q=hinckley+yatani+pahud+coddington+pen+touch+new+tools </vt:lpstr>
      <vt:lpstr>“Manual Deskterity” (Ken Hinckley, 2010) https://www.youtube.com/watch?v=9sTgLYH8qWs  https://www.youtube.com/watch?v=aD6f6z8kDrM  http://scholar.google.ca/scholar?q=hinckley+yatani+pahud+coddington+manual+deskterity  http://scholar.google.ca/scholar?q=hinckley+yatani+pahud+coddington+pen+touch+new+tools </vt:lpstr>
      <vt:lpstr>Jeu de stratégie en temps réel, stylet + multitactile (2012) http://scholar.google.ca/scholar?q=hamilton+kerne+robbins+pen+touch  https://www.youtube.com/watch?v=t4D8atZf2z4  https://www.youtube.com/watch?v=XbkM8jlhW9Y&amp;t=52s </vt:lpstr>
      <vt:lpstr>Interface “pen + touch” pour les mathématiques (2010) https://www.youtube.com/watch?v=pYuDTOqFmqc  http://scholar.google.ca/scholar?q=zeleznik+hands-on+math </vt:lpstr>
      <vt:lpstr>PowerPoint Presentation</vt:lpstr>
      <vt:lpstr>Les menus et widgets contextuels</vt:lpstr>
      <vt:lpstr>PowerPoint Presentation</vt:lpstr>
      <vt:lpstr>PowerPoint Presentation</vt:lpstr>
      <vt:lpstr>PowerPoint Presentation</vt:lpstr>
      <vt:lpstr>PowerPoint Presentation</vt:lpstr>
      <vt:lpstr>Étant donné tous ces avantages des menus contextuels, pouvons-nous les améliorer ? Y a t-il des widgets ou des techniques d’interaction encore mieux?</vt:lpstr>
      <vt:lpstr>Menu radial (“Radial Menu”, “Pie Menu”) à un niveau: La selection se fait par glissements directionnels, sans avoir à faire attention à notre position finale; c.-à-d. qu'on peut dépasser la pointe de tarte à sélectionner, en autant que notre angle soit bon. https://youtu.be/Wiu-Lruju8E </vt:lpstr>
      <vt:lpstr>Menu radial dans Microsoft OneNote La selection se fait par glissements directionnels ou par clics.</vt:lpstr>
      <vt:lpstr>Menu radial dans Gigantt Logiciel pour gérer de grands diagrammes Gantt. La sélection se fait par glissements directionnels. http://www.youtube.com/watch?v=XiD4ga2s13w </vt:lpstr>
      <vt:lpstr>Menu radial versus menu linéaire</vt:lpstr>
      <vt:lpstr>(Faux) menu radial dans les dispositifs Samsung Galaxy Note: "Air Command"</vt:lpstr>
      <vt:lpstr>Les "mind maps" (cartes heuristiques) de Tony Buzan</vt:lpstr>
      <vt:lpstr>(Faux) menu radial dans iMindMap de Tony Buzan</vt:lpstr>
      <vt:lpstr>“Weapon Wheel” (Grand Theft Auto 5)</vt:lpstr>
      <vt:lpstr>Menu radial hiéarchique</vt:lpstr>
      <vt:lpstr>Présentation graphique améliorée</vt:lpstr>
      <vt:lpstr>Marking Menu: une sorte de menu radial hiéarchique permettant de dessiner des gestes au lieu de naviguer dans un menu Vidéos: https://youtu.be/THBc55MSOg0 ;  https://youtu.be/wLNPGsKyUls </vt:lpstr>
      <vt:lpstr>Les Marking Menus définissent un ensemble de gestes (ou “marques”) découvrables (“self-revealing”), contrairement aux interfaces gestuelles habituelles. Si on ne connaît pas le geste à faire, on n'a qu'à simplement naviguer dans le menu.</vt:lpstr>
      <vt:lpstr>« Mouse Gestures » pour Firefox: ces gestes sont semblables aux gestes de Marking Menus, mais ne sont pas facilement découvrables: il faut consulter un guide et les apprendre par coeur avant de les utiliser.</vt:lpstr>
      <vt:lpstr>Transition de néophyte en expert</vt:lpstr>
      <vt:lpstr>PowerPoint Presentation</vt:lpstr>
      <vt:lpstr>Résumé</vt:lpstr>
      <vt:lpstr>D’autres menus et widgets contextuels</vt:lpstr>
      <vt:lpstr>Exemple de Control Menu https://youtu.be/p8f12anNzBg </vt:lpstr>
      <vt:lpstr>Exemple de Control Menu précédé d’une selection en lasso, dans BumpTop</vt:lpstr>
      <vt:lpstr>PowerPoint Presentation</vt:lpstr>
      <vt:lpstr>Scriboli (Hinckley et al., CHI 2005) Lasso + queue de cochon + Control Menu https://www.youtube.com/watch?v=7YhJ2vGaftY  http://www.patrickbaudisch.com/publications/2005-Hinckley-CHI05-Scriboli.wmv http://research.microsoft.com/users/kenh/papers/Scriboli.mov </vt:lpstr>
      <vt:lpstr>Gestes possibles avec le menu dans Scriboli: La "queue de cochon" (pigtail) indique la fin d'un lasso et/ou le début d'une sélection de commande dans le Control Menu.</vt:lpstr>
      <vt:lpstr>FlowMenus [Guimbretière et al., 2000] Comme un Control Menu avec des sous-menus http://www.acm.org/uist/archive/videos/2000/p213-guimbretiere.mov </vt:lpstr>
      <vt:lpstr>FlowMenus [Guimbretière et al., 2000] http://www.acm.org/uist/archive/videos/2000/p213-guimbretiere.mov </vt:lpstr>
      <vt:lpstr>FlowMenus [Guimbretière et al., 2000] http://www.acm.org/uist/archive/videos/2000/p213-guimbretiere.mov </vt:lpstr>
      <vt:lpstr>Tracking Menu (Fitzmaurice et al., UIST 2003) http://www.acm.org/uist/archive/videos/2003/p71-fitzmaurice.mov  http://www.autodeskresearch.com/publications/trackingmenus  https://www.youtube.com/watch?v=G1jC6jQhcJI </vt:lpstr>
      <vt:lpstr>HoverWidgets (Grossman et al., CHI 2006) http://www.dgp.utoronto.ca/~ravin/videos/chi2006_hoverwidgets.mov  https://www.youtube.com/watch?v=WPbiPn1b1zQ  https://www.youtube.com/watch?v=KRXfaZ8nqZM http://www.dgp.toronto.edu/~tovi/videos/hoverwidgets.mov  </vt:lpstr>
      <vt:lpstr>PieCursor [Fitzmaurice et al., CHI 2008] Comme un Tracking Menu très petit http://www.autodeskresearch.com/publications/piecursor </vt:lpstr>
      <vt:lpstr>Une comparaison grammaticale</vt:lpstr>
      <vt:lpstr>PowerPoint Presentation</vt:lpstr>
      <vt:lpstr>Le Hotbox dans Maya</vt:lpstr>
      <vt:lpstr>Le Hotbox dans Maya</vt:lpstr>
      <vt:lpstr>Le Hotbox dans Maya</vt:lpstr>
      <vt:lpstr>Toolglass: entrée bimanuelle https://www.youtube.com/watch?v=fUwYCbhFj1U  http://www.autodeskresearch.com/publications/t3 </vt:lpstr>
      <vt:lpstr>Comment analyser et comparer les différents menus pour lancer des commandes ?</vt:lpstr>
      <vt:lpstr>PowerPoint Presentation</vt:lpstr>
      <vt:lpstr>Remarque</vt:lpstr>
      <vt:lpstr>PowerPoint Presentation</vt:lpstr>
      <vt:lpstr>PowerPoint Presentation</vt:lpstr>
      <vt:lpstr>PowerPoint Presentation</vt:lpstr>
      <vt:lpstr>PowerPoint Presentation</vt:lpstr>
      <vt:lpstr>PowerPoint Presentation</vt:lpstr>
      <vt:lpstr>PowerPoint Presentation</vt:lpstr>
      <vt:lpstr>Questions pour discussion</vt:lpstr>
    </vt:vector>
  </TitlesOfParts>
  <Company>ETS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Interfaces multitactiles</dc:title>
  <dc:creator>Michael McGuffin</dc:creator>
  <cp:lastModifiedBy>Michael McGuffin</cp:lastModifiedBy>
  <cp:revision>153</cp:revision>
  <dcterms:created xsi:type="dcterms:W3CDTF">2010-11-09T20:45:20Z</dcterms:created>
  <dcterms:modified xsi:type="dcterms:W3CDTF">2018-01-24T15:01:48Z</dcterms:modified>
</cp:coreProperties>
</file>