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8.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80"/>
  </p:notesMasterIdLst>
  <p:sldIdLst>
    <p:sldId id="341" r:id="rId4"/>
    <p:sldId id="310" r:id="rId5"/>
    <p:sldId id="320" r:id="rId6"/>
    <p:sldId id="340" r:id="rId7"/>
    <p:sldId id="342" r:id="rId8"/>
    <p:sldId id="267" r:id="rId9"/>
    <p:sldId id="271" r:id="rId10"/>
    <p:sldId id="265" r:id="rId11"/>
    <p:sldId id="273" r:id="rId12"/>
    <p:sldId id="269" r:id="rId13"/>
    <p:sldId id="272" r:id="rId14"/>
    <p:sldId id="263" r:id="rId15"/>
    <p:sldId id="262" r:id="rId16"/>
    <p:sldId id="261" r:id="rId17"/>
    <p:sldId id="266" r:id="rId18"/>
    <p:sldId id="274" r:id="rId19"/>
    <p:sldId id="275" r:id="rId20"/>
    <p:sldId id="276" r:id="rId21"/>
    <p:sldId id="278" r:id="rId22"/>
    <p:sldId id="279" r:id="rId23"/>
    <p:sldId id="280" r:id="rId24"/>
    <p:sldId id="281" r:id="rId25"/>
    <p:sldId id="282" r:id="rId26"/>
    <p:sldId id="283" r:id="rId27"/>
    <p:sldId id="285" r:id="rId28"/>
    <p:sldId id="259" r:id="rId29"/>
    <p:sldId id="260" r:id="rId30"/>
    <p:sldId id="287" r:id="rId31"/>
    <p:sldId id="338" r:id="rId32"/>
    <p:sldId id="288" r:id="rId33"/>
    <p:sldId id="291" r:id="rId34"/>
    <p:sldId id="293" r:id="rId35"/>
    <p:sldId id="298" r:id="rId36"/>
    <p:sldId id="333" r:id="rId37"/>
    <p:sldId id="258" r:id="rId38"/>
    <p:sldId id="331" r:id="rId39"/>
    <p:sldId id="286" r:id="rId40"/>
    <p:sldId id="292" r:id="rId41"/>
    <p:sldId id="290" r:id="rId42"/>
    <p:sldId id="295" r:id="rId43"/>
    <p:sldId id="297" r:id="rId44"/>
    <p:sldId id="296" r:id="rId45"/>
    <p:sldId id="334" r:id="rId46"/>
    <p:sldId id="339" r:id="rId47"/>
    <p:sldId id="327" r:id="rId48"/>
    <p:sldId id="299" r:id="rId49"/>
    <p:sldId id="300" r:id="rId50"/>
    <p:sldId id="301" r:id="rId51"/>
    <p:sldId id="328" r:id="rId52"/>
    <p:sldId id="337" r:id="rId53"/>
    <p:sldId id="302" r:id="rId54"/>
    <p:sldId id="336" r:id="rId55"/>
    <p:sldId id="303" r:id="rId56"/>
    <p:sldId id="304" r:id="rId57"/>
    <p:sldId id="305" r:id="rId58"/>
    <p:sldId id="307" r:id="rId59"/>
    <p:sldId id="308" r:id="rId60"/>
    <p:sldId id="309" r:id="rId61"/>
    <p:sldId id="311" r:id="rId62"/>
    <p:sldId id="312" r:id="rId63"/>
    <p:sldId id="313" r:id="rId64"/>
    <p:sldId id="314" r:id="rId65"/>
    <p:sldId id="315" r:id="rId66"/>
    <p:sldId id="316" r:id="rId67"/>
    <p:sldId id="317" r:id="rId68"/>
    <p:sldId id="318" r:id="rId69"/>
    <p:sldId id="319" r:id="rId70"/>
    <p:sldId id="330" r:id="rId71"/>
    <p:sldId id="332" r:id="rId72"/>
    <p:sldId id="321" r:id="rId73"/>
    <p:sldId id="322" r:id="rId74"/>
    <p:sldId id="323" r:id="rId75"/>
    <p:sldId id="324" r:id="rId76"/>
    <p:sldId id="325" r:id="rId77"/>
    <p:sldId id="326" r:id="rId78"/>
    <p:sldId id="329" r:id="rId7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22" autoAdjust="0"/>
  </p:normalViewPr>
  <p:slideViewPr>
    <p:cSldViewPr>
      <p:cViewPr varScale="1">
        <p:scale>
          <a:sx n="81" d="100"/>
          <a:sy n="81" d="100"/>
        </p:scale>
        <p:origin x="1264" y="5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2CC25-D00B-4076-A85A-411FEA1A0C57}" type="datetimeFigureOut">
              <a:rPr lang="en-US" smtClean="0"/>
              <a:t>2/23/2018</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2FE46A-D56A-4D2D-979F-7A01E2840CBC}" type="slidenum">
              <a:rPr lang="en-US" smtClean="0"/>
              <a:t>‹#›</a:t>
            </a:fld>
            <a:endParaRPr lang="en-US"/>
          </a:p>
        </p:txBody>
      </p:sp>
    </p:spTree>
    <p:extLst>
      <p:ext uri="{BB962C8B-B14F-4D97-AF65-F5344CB8AC3E}">
        <p14:creationId xmlns:p14="http://schemas.microsoft.com/office/powerpoint/2010/main" val="25706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en.wikipedia.org/wiki/Gy%C3%B6rgy_Ligeti" TargetMode="External"/><Relationship Id="rId13" Type="http://schemas.openxmlformats.org/officeDocument/2006/relationships/hyperlink" Target="http://en.wikipedia.org/wiki/John_Cage" TargetMode="External"/><Relationship Id="rId3" Type="http://schemas.openxmlformats.org/officeDocument/2006/relationships/hyperlink" Target="http://en.wikipedia.org/wiki/Music_notation" TargetMode="External"/><Relationship Id="rId7" Type="http://schemas.openxmlformats.org/officeDocument/2006/relationships/hyperlink" Target="http://en.wikipedia.org/wiki/Mauricio_Kagel" TargetMode="External"/><Relationship Id="rId12" Type="http://schemas.openxmlformats.org/officeDocument/2006/relationships/hyperlink" Target="http://en.wikipedia.org/wiki/Earle_Brown" TargetMode="External"/><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http://en.wikipedia.org/wiki/Roman_Haubenstock-Ramati" TargetMode="External"/><Relationship Id="rId11" Type="http://schemas.openxmlformats.org/officeDocument/2006/relationships/hyperlink" Target="http://en.wikipedia.org/wiki/Iannis_Xenakis" TargetMode="External"/><Relationship Id="rId5" Type="http://schemas.openxmlformats.org/officeDocument/2006/relationships/hyperlink" Target="http://en.wikipedia.org/wiki/Experimental_music" TargetMode="External"/><Relationship Id="rId15" Type="http://schemas.openxmlformats.org/officeDocument/2006/relationships/hyperlink" Target="http://en.wikipedia.org/wiki/Christian_Wolff_(composer)" TargetMode="External"/><Relationship Id="rId10" Type="http://schemas.openxmlformats.org/officeDocument/2006/relationships/hyperlink" Target="http://en.wikipedia.org/wiki/Karlheinz_Stockhausen" TargetMode="External"/><Relationship Id="rId4" Type="http://schemas.openxmlformats.org/officeDocument/2006/relationships/hyperlink" Target="http://en.wikipedia.org/wiki/Graphic_notation" TargetMode="External"/><Relationship Id="rId9" Type="http://schemas.openxmlformats.org/officeDocument/2006/relationships/hyperlink" Target="http://en.wikipedia.org/wiki/Krzysztof_Penderecki" TargetMode="External"/><Relationship Id="rId14" Type="http://schemas.openxmlformats.org/officeDocument/2006/relationships/hyperlink" Target="http://en.wikipedia.org/wiki/Morton_Feldma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vimeo.com/hitmuri"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absolut.com/absolutmachines"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http://www.coolhunting.com/archives/2008/02/absolut_machine.php"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en.wikipedia.org/wiki/Software_engineer" TargetMode="External"/><Relationship Id="rId3" Type="http://schemas.openxmlformats.org/officeDocument/2006/relationships/hyperlink" Target="http://en.wikipedia.org/wiki/United_States" TargetMode="External"/><Relationship Id="rId7" Type="http://schemas.openxmlformats.org/officeDocument/2006/relationships/hyperlink" Target="http://en.wikipedia.org/wiki/Educator" TargetMode="External"/><Relationship Id="rId2" Type="http://schemas.openxmlformats.org/officeDocument/2006/relationships/slide" Target="../slides/slide72.xml"/><Relationship Id="rId1" Type="http://schemas.openxmlformats.org/officeDocument/2006/relationships/notesMaster" Target="../notesMasters/notesMaster1.xml"/><Relationship Id="rId6" Type="http://schemas.openxmlformats.org/officeDocument/2006/relationships/hyperlink" Target="http://en.wikipedia.org/wiki/Inventor" TargetMode="External"/><Relationship Id="rId5" Type="http://schemas.openxmlformats.org/officeDocument/2006/relationships/hyperlink" Target="http://en.wikipedia.org/wiki/Pianist" TargetMode="External"/><Relationship Id="rId4" Type="http://schemas.openxmlformats.org/officeDocument/2006/relationships/hyperlink" Target="http://en.wikipedia.org/wiki/Composer"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Surface </a:t>
            </a:r>
            <a:r>
              <a:rPr lang="en-CA" dirty="0" err="1" smtClean="0"/>
              <a:t>multitactile</a:t>
            </a:r>
            <a:r>
              <a:rPr lang="en-CA" dirty="0" smtClean="0"/>
              <a:t> avec </a:t>
            </a:r>
            <a:r>
              <a:rPr lang="en-CA" dirty="0" err="1" smtClean="0"/>
              <a:t>une</a:t>
            </a:r>
            <a:r>
              <a:rPr lang="en-CA" dirty="0" smtClean="0"/>
              <a:t> </a:t>
            </a:r>
            <a:r>
              <a:rPr lang="en-CA" dirty="0" err="1" smtClean="0"/>
              <a:t>caméra</a:t>
            </a:r>
            <a:r>
              <a:rPr lang="en-CA" dirty="0" smtClean="0"/>
              <a:t> </a:t>
            </a:r>
            <a:r>
              <a:rPr lang="en-CA" dirty="0" err="1" smtClean="0"/>
              <a:t>située</a:t>
            </a:r>
            <a:r>
              <a:rPr lang="en-CA" baseline="0" dirty="0" smtClean="0"/>
              <a:t> sous la table qui </a:t>
            </a:r>
            <a:r>
              <a:rPr lang="en-CA" baseline="0" dirty="0" err="1" smtClean="0"/>
              <a:t>permet</a:t>
            </a:r>
            <a:r>
              <a:rPr lang="en-CA" baseline="0" dirty="0" smtClean="0"/>
              <a:t> de </a:t>
            </a:r>
            <a:r>
              <a:rPr lang="en-CA" baseline="0" dirty="0" err="1" smtClean="0"/>
              <a:t>déterminer</a:t>
            </a:r>
            <a:r>
              <a:rPr lang="en-CA" baseline="0" dirty="0" smtClean="0"/>
              <a:t> la </a:t>
            </a:r>
            <a:r>
              <a:rPr lang="en-CA" baseline="0" dirty="0" err="1" smtClean="0"/>
              <a:t>présence</a:t>
            </a:r>
            <a:r>
              <a:rPr lang="en-CA" baseline="0" dirty="0" smtClean="0"/>
              <a:t> et </a:t>
            </a:r>
            <a:r>
              <a:rPr lang="en-CA" baseline="0" dirty="0" err="1" smtClean="0"/>
              <a:t>l’orientation</a:t>
            </a:r>
            <a:r>
              <a:rPr lang="en-CA" baseline="0" dirty="0" smtClean="0"/>
              <a:t> des </a:t>
            </a:r>
            <a:r>
              <a:rPr lang="en-CA" baseline="0" dirty="0" err="1" smtClean="0"/>
              <a:t>éléments</a:t>
            </a:r>
            <a:r>
              <a:rPr lang="en-CA" baseline="0" dirty="0" smtClean="0"/>
              <a:t> </a:t>
            </a:r>
            <a:r>
              <a:rPr lang="en-CA" baseline="0" dirty="0" err="1" smtClean="0"/>
              <a:t>situés</a:t>
            </a:r>
            <a:r>
              <a:rPr lang="en-CA" baseline="0" dirty="0" smtClean="0"/>
              <a:t> </a:t>
            </a:r>
            <a:r>
              <a:rPr lang="en-CA" baseline="0" dirty="0" err="1" smtClean="0"/>
              <a:t>sur</a:t>
            </a:r>
            <a:r>
              <a:rPr lang="en-CA" baseline="0" dirty="0" smtClean="0"/>
              <a:t> la table</a:t>
            </a:r>
          </a:p>
          <a:p>
            <a:r>
              <a:rPr lang="en-CA" baseline="0" dirty="0" err="1" smtClean="0"/>
              <a:t>Sert</a:t>
            </a:r>
            <a:r>
              <a:rPr lang="en-CA" baseline="0" dirty="0" smtClean="0"/>
              <a:t> à </a:t>
            </a:r>
            <a:r>
              <a:rPr lang="en-CA" baseline="0" dirty="0" err="1" smtClean="0"/>
              <a:t>paramétrer</a:t>
            </a:r>
            <a:r>
              <a:rPr lang="en-CA" baseline="0" dirty="0" smtClean="0"/>
              <a:t> le </a:t>
            </a:r>
            <a:r>
              <a:rPr lang="en-CA" baseline="0" dirty="0" err="1" smtClean="0"/>
              <a:t>générateur</a:t>
            </a:r>
            <a:r>
              <a:rPr lang="en-CA" baseline="0" dirty="0" smtClean="0"/>
              <a:t> – </a:t>
            </a:r>
            <a:r>
              <a:rPr lang="en-CA" baseline="0" dirty="0" err="1" smtClean="0"/>
              <a:t>génère</a:t>
            </a:r>
            <a:r>
              <a:rPr lang="en-CA" baseline="0" dirty="0" smtClean="0"/>
              <a:t> des sons en </a:t>
            </a:r>
            <a:r>
              <a:rPr lang="en-CA" baseline="0" dirty="0" err="1" smtClean="0"/>
              <a:t>fonction</a:t>
            </a:r>
            <a:r>
              <a:rPr lang="en-CA" baseline="0" dirty="0" smtClean="0"/>
              <a:t> de </a:t>
            </a:r>
            <a:r>
              <a:rPr lang="en-CA" baseline="0" dirty="0" err="1" smtClean="0"/>
              <a:t>ce</a:t>
            </a:r>
            <a:r>
              <a:rPr lang="en-CA" baseline="0" dirty="0" smtClean="0"/>
              <a:t> qui </a:t>
            </a:r>
            <a:r>
              <a:rPr lang="en-CA" baseline="0" dirty="0" err="1" smtClean="0"/>
              <a:t>est</a:t>
            </a:r>
            <a:r>
              <a:rPr lang="en-CA" baseline="0" dirty="0" smtClean="0"/>
              <a:t> </a:t>
            </a:r>
            <a:r>
              <a:rPr lang="en-CA" baseline="0" dirty="0" err="1" smtClean="0"/>
              <a:t>présent</a:t>
            </a:r>
            <a:r>
              <a:rPr lang="en-CA" baseline="0" dirty="0" smtClean="0"/>
              <a:t> et des </a:t>
            </a:r>
            <a:r>
              <a:rPr lang="en-CA" baseline="0" dirty="0" err="1" smtClean="0"/>
              <a:t>paramètres</a:t>
            </a:r>
            <a:endParaRPr lang="en-CA" baseline="0" dirty="0" smtClean="0"/>
          </a:p>
          <a:p>
            <a:endParaRPr lang="en-CA" baseline="0" dirty="0" smtClean="0"/>
          </a:p>
          <a:p>
            <a:r>
              <a:rPr lang="en-CA" baseline="0" dirty="0" err="1" smtClean="0"/>
              <a:t>Développé</a:t>
            </a:r>
            <a:r>
              <a:rPr lang="en-CA" baseline="0" dirty="0" smtClean="0"/>
              <a:t> </a:t>
            </a:r>
            <a:r>
              <a:rPr lang="en-CA" baseline="0" dirty="0" err="1" smtClean="0"/>
              <a:t>initialement</a:t>
            </a:r>
            <a:r>
              <a:rPr lang="en-CA" baseline="0" dirty="0" smtClean="0"/>
              <a:t> par des </a:t>
            </a:r>
            <a:r>
              <a:rPr lang="en-CA" baseline="0" dirty="0" err="1" smtClean="0"/>
              <a:t>cheurcheurs</a:t>
            </a:r>
            <a:r>
              <a:rPr lang="en-CA" baseline="0" dirty="0" smtClean="0"/>
              <a:t> de </a:t>
            </a:r>
            <a:r>
              <a:rPr lang="en-CA" baseline="0" dirty="0" err="1" smtClean="0"/>
              <a:t>l’université</a:t>
            </a:r>
            <a:r>
              <a:rPr lang="en-CA" baseline="0" dirty="0" smtClean="0"/>
              <a:t> </a:t>
            </a:r>
            <a:r>
              <a:rPr lang="en-CA" baseline="0" dirty="0" err="1" smtClean="0"/>
              <a:t>Pompeu</a:t>
            </a:r>
            <a:r>
              <a:rPr lang="en-CA" baseline="0" dirty="0" smtClean="0"/>
              <a:t> </a:t>
            </a:r>
            <a:r>
              <a:rPr lang="en-CA" baseline="0" dirty="0" err="1" smtClean="0"/>
              <a:t>Fabra</a:t>
            </a:r>
            <a:r>
              <a:rPr lang="en-CA" baseline="0" dirty="0" smtClean="0"/>
              <a:t> de </a:t>
            </a:r>
            <a:r>
              <a:rPr lang="en-CA" baseline="0" dirty="0" err="1" smtClean="0"/>
              <a:t>Barcelone</a:t>
            </a:r>
            <a:r>
              <a:rPr lang="en-CA" baseline="0" dirty="0" smtClean="0"/>
              <a:t>. </a:t>
            </a:r>
            <a:r>
              <a:rPr lang="en-CA" baseline="0" dirty="0" err="1" smtClean="0"/>
              <a:t>Maintenant</a:t>
            </a:r>
            <a:r>
              <a:rPr lang="en-CA" baseline="0" dirty="0" smtClean="0"/>
              <a:t> </a:t>
            </a:r>
            <a:r>
              <a:rPr lang="en-CA" baseline="0" dirty="0" err="1" smtClean="0"/>
              <a:t>devenu</a:t>
            </a:r>
            <a:r>
              <a:rPr lang="en-CA" baseline="0" dirty="0" smtClean="0"/>
              <a:t> </a:t>
            </a:r>
            <a:r>
              <a:rPr lang="en-CA" baseline="0" dirty="0" err="1" smtClean="0"/>
              <a:t>une</a:t>
            </a:r>
            <a:r>
              <a:rPr lang="en-CA" baseline="0" dirty="0" smtClean="0"/>
              <a:t> </a:t>
            </a:r>
            <a:r>
              <a:rPr lang="en-CA" baseline="0" dirty="0" err="1" smtClean="0"/>
              <a:t>entreprise</a:t>
            </a:r>
            <a:r>
              <a:rPr lang="en-CA" baseline="0" dirty="0" smtClean="0"/>
              <a:t>. </a:t>
            </a:r>
            <a:r>
              <a:rPr lang="en-CA" baseline="0" dirty="0" err="1" smtClean="0"/>
              <a:t>Offre</a:t>
            </a:r>
            <a:r>
              <a:rPr lang="en-CA" baseline="0" dirty="0" smtClean="0"/>
              <a:t> </a:t>
            </a:r>
            <a:r>
              <a:rPr lang="en-CA" baseline="0" dirty="0" err="1" smtClean="0"/>
              <a:t>une</a:t>
            </a:r>
            <a:r>
              <a:rPr lang="en-CA" baseline="0" dirty="0" smtClean="0"/>
              <a:t> application </a:t>
            </a:r>
            <a:r>
              <a:rPr lang="en-CA" baseline="0" dirty="0" err="1" smtClean="0"/>
              <a:t>sur</a:t>
            </a:r>
            <a:r>
              <a:rPr lang="en-CA" baseline="0" dirty="0" smtClean="0"/>
              <a:t> iPhone / </a:t>
            </a:r>
            <a:r>
              <a:rPr lang="en-CA" baseline="0" dirty="0" err="1" smtClean="0"/>
              <a:t>iPad</a:t>
            </a:r>
            <a:r>
              <a:rPr lang="en-CA" baseline="0" dirty="0" smtClean="0"/>
              <a:t> qui </a:t>
            </a:r>
            <a:r>
              <a:rPr lang="en-CA" baseline="0" dirty="0" err="1" smtClean="0"/>
              <a:t>simule</a:t>
            </a:r>
            <a:r>
              <a:rPr lang="en-CA" baseline="0" dirty="0" smtClean="0"/>
              <a:t> le concept et vend des tables </a:t>
            </a:r>
            <a:r>
              <a:rPr lang="en-CA" baseline="0" dirty="0" err="1" smtClean="0"/>
              <a:t>stylisées</a:t>
            </a:r>
            <a:endParaRPr lang="fr-CA" dirty="0"/>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2</a:t>
            </a:fld>
            <a:endParaRPr lang="fr-CA">
              <a:solidFill>
                <a:prstClr val="black"/>
              </a:solidFill>
            </a:endParaRPr>
          </a:p>
        </p:txBody>
      </p:sp>
    </p:spTree>
    <p:extLst>
      <p:ext uri="{BB962C8B-B14F-4D97-AF65-F5344CB8AC3E}">
        <p14:creationId xmlns:p14="http://schemas.microsoft.com/office/powerpoint/2010/main" val="170363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Concept </a:t>
            </a:r>
            <a:r>
              <a:rPr lang="en-CA" dirty="0" err="1" smtClean="0"/>
              <a:t>semblable</a:t>
            </a:r>
            <a:r>
              <a:rPr lang="en-CA" dirty="0" smtClean="0"/>
              <a:t> avec des </a:t>
            </a:r>
            <a:r>
              <a:rPr lang="en-CA" dirty="0" err="1" smtClean="0"/>
              <a:t>billes</a:t>
            </a:r>
            <a:endParaRPr lang="fr-CA" dirty="0" smtClean="0"/>
          </a:p>
          <a:p>
            <a:endParaRPr lang="en-CA" dirty="0" smtClean="0"/>
          </a:p>
          <a:p>
            <a:r>
              <a:rPr lang="en-CA" dirty="0" err="1" smtClean="0"/>
              <a:t>Développé</a:t>
            </a:r>
            <a:r>
              <a:rPr lang="en-CA" dirty="0" smtClean="0"/>
              <a:t> par Peter Bennett</a:t>
            </a:r>
            <a:r>
              <a:rPr lang="en-CA" baseline="0" dirty="0" smtClean="0"/>
              <a:t> pour son PhD. À </a:t>
            </a:r>
            <a:r>
              <a:rPr lang="en-CA" baseline="0" dirty="0" err="1" smtClean="0"/>
              <a:t>l’Université</a:t>
            </a:r>
            <a:r>
              <a:rPr lang="en-CA" baseline="0" dirty="0" smtClean="0"/>
              <a:t> Queens de Belfast</a:t>
            </a:r>
            <a:endParaRPr lang="fr-CA" dirty="0"/>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58</a:t>
            </a:fld>
            <a:endParaRPr lang="fr-CA">
              <a:solidFill>
                <a:prstClr val="black"/>
              </a:solidFill>
            </a:endParaRPr>
          </a:p>
        </p:txBody>
      </p:sp>
    </p:spTree>
    <p:extLst>
      <p:ext uri="{BB962C8B-B14F-4D97-AF65-F5344CB8AC3E}">
        <p14:creationId xmlns:p14="http://schemas.microsoft.com/office/powerpoint/2010/main" val="894936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59</a:t>
            </a:fld>
            <a:endParaRPr lang="fr-CA">
              <a:solidFill>
                <a:prstClr val="black"/>
              </a:solidFill>
            </a:endParaRPr>
          </a:p>
        </p:txBody>
      </p:sp>
    </p:spTree>
    <p:extLst>
      <p:ext uri="{BB962C8B-B14F-4D97-AF65-F5344CB8AC3E}">
        <p14:creationId xmlns:p14="http://schemas.microsoft.com/office/powerpoint/2010/main" val="3133717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Permet</a:t>
            </a:r>
            <a:r>
              <a:rPr lang="en-CA" dirty="0" smtClean="0"/>
              <a:t> de </a:t>
            </a:r>
            <a:r>
              <a:rPr lang="en-CA" dirty="0" err="1" smtClean="0"/>
              <a:t>générer</a:t>
            </a:r>
            <a:r>
              <a:rPr lang="en-CA" dirty="0" smtClean="0"/>
              <a:t> en temps </a:t>
            </a:r>
            <a:r>
              <a:rPr lang="en-CA" dirty="0" err="1" smtClean="0"/>
              <a:t>réel</a:t>
            </a:r>
            <a:r>
              <a:rPr lang="en-CA" dirty="0" smtClean="0"/>
              <a:t> de la </a:t>
            </a:r>
            <a:r>
              <a:rPr lang="en-CA" dirty="0" err="1" smtClean="0"/>
              <a:t>musique</a:t>
            </a:r>
            <a:r>
              <a:rPr lang="en-CA" dirty="0" smtClean="0"/>
              <a:t> en </a:t>
            </a:r>
            <a:r>
              <a:rPr lang="en-CA" dirty="0" err="1" smtClean="0"/>
              <a:t>fonction</a:t>
            </a:r>
            <a:r>
              <a:rPr lang="en-CA" dirty="0" smtClean="0"/>
              <a:t> d’un code </a:t>
            </a:r>
            <a:r>
              <a:rPr lang="en-CA" dirty="0" err="1" smtClean="0"/>
              <a:t>écrit</a:t>
            </a:r>
            <a:r>
              <a:rPr lang="en-CA" dirty="0" smtClean="0"/>
              <a:t> </a:t>
            </a:r>
            <a:r>
              <a:rPr lang="en-CA" dirty="0" err="1" smtClean="0"/>
              <a:t>dynamiquement</a:t>
            </a:r>
            <a:endParaRPr lang="fr-CA" dirty="0"/>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60</a:t>
            </a:fld>
            <a:endParaRPr lang="fr-CA">
              <a:solidFill>
                <a:prstClr val="black"/>
              </a:solidFill>
            </a:endParaRPr>
          </a:p>
        </p:txBody>
      </p:sp>
    </p:spTree>
    <p:extLst>
      <p:ext uri="{BB962C8B-B14F-4D97-AF65-F5344CB8AC3E}">
        <p14:creationId xmlns:p14="http://schemas.microsoft.com/office/powerpoint/2010/main" val="1976746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Simulation</a:t>
            </a:r>
            <a:r>
              <a:rPr lang="en-CA" baseline="0" dirty="0" smtClean="0"/>
              <a:t> physique</a:t>
            </a:r>
            <a:endParaRPr lang="en-CA" dirty="0" smtClean="0"/>
          </a:p>
          <a:p>
            <a:r>
              <a:rPr lang="en-CA" dirty="0" err="1" smtClean="0"/>
              <a:t>Musique</a:t>
            </a:r>
            <a:r>
              <a:rPr lang="en-CA" baseline="0" dirty="0" smtClean="0"/>
              <a:t> </a:t>
            </a:r>
            <a:r>
              <a:rPr lang="en-CA" baseline="0" dirty="0" err="1" smtClean="0"/>
              <a:t>générée</a:t>
            </a:r>
            <a:r>
              <a:rPr lang="en-CA" baseline="0" dirty="0" smtClean="0"/>
              <a:t> </a:t>
            </a:r>
            <a:r>
              <a:rPr lang="en-CA" baseline="0" dirty="0" err="1" smtClean="0"/>
              <a:t>aléatoirement</a:t>
            </a:r>
            <a:r>
              <a:rPr lang="en-CA" baseline="0" dirty="0" smtClean="0"/>
              <a:t> par des </a:t>
            </a:r>
            <a:r>
              <a:rPr lang="en-CA" baseline="0" dirty="0" err="1" smtClean="0"/>
              <a:t>billes</a:t>
            </a:r>
            <a:r>
              <a:rPr lang="en-CA" baseline="0" dirty="0" smtClean="0"/>
              <a:t> qui </a:t>
            </a:r>
            <a:r>
              <a:rPr lang="en-CA" baseline="0" dirty="0" err="1" smtClean="0"/>
              <a:t>frappent</a:t>
            </a:r>
            <a:r>
              <a:rPr lang="en-CA" baseline="0" dirty="0" smtClean="0"/>
              <a:t> des “</a:t>
            </a:r>
            <a:r>
              <a:rPr lang="en-CA" baseline="0" dirty="0" err="1" smtClean="0"/>
              <a:t>murs</a:t>
            </a:r>
            <a:r>
              <a:rPr lang="en-CA" baseline="0" dirty="0" smtClean="0"/>
              <a:t>” </a:t>
            </a:r>
            <a:r>
              <a:rPr lang="en-CA" baseline="0" dirty="0" err="1" smtClean="0"/>
              <a:t>dessinés</a:t>
            </a:r>
            <a:r>
              <a:rPr lang="en-CA" baseline="0" dirty="0" smtClean="0"/>
              <a:t> par les </a:t>
            </a:r>
            <a:r>
              <a:rPr lang="en-CA" baseline="0" dirty="0" err="1" smtClean="0"/>
              <a:t>utilisateurs</a:t>
            </a:r>
            <a:r>
              <a:rPr lang="en-CA" baseline="0" dirty="0" smtClean="0"/>
              <a:t>. </a:t>
            </a:r>
          </a:p>
          <a:p>
            <a:r>
              <a:rPr lang="en-CA" baseline="0" dirty="0" smtClean="0"/>
              <a:t>La </a:t>
            </a:r>
            <a:r>
              <a:rPr lang="en-CA" baseline="0" dirty="0" err="1" smtClean="0"/>
              <a:t>couleur</a:t>
            </a:r>
            <a:r>
              <a:rPr lang="en-CA" baseline="0" dirty="0" smtClean="0"/>
              <a:t> </a:t>
            </a:r>
            <a:r>
              <a:rPr lang="en-CA" baseline="0" dirty="0" err="1" smtClean="0"/>
              <a:t>représente</a:t>
            </a:r>
            <a:r>
              <a:rPr lang="en-CA" baseline="0" dirty="0" smtClean="0"/>
              <a:t> la hauteur de la note</a:t>
            </a:r>
          </a:p>
          <a:p>
            <a:r>
              <a:rPr lang="en-CA" baseline="0" dirty="0" err="1" smtClean="0"/>
              <a:t>Peut</a:t>
            </a:r>
            <a:r>
              <a:rPr lang="en-CA" baseline="0" dirty="0" smtClean="0"/>
              <a:t> </a:t>
            </a:r>
            <a:r>
              <a:rPr lang="en-CA" baseline="0" dirty="0" err="1" smtClean="0"/>
              <a:t>également</a:t>
            </a:r>
            <a:r>
              <a:rPr lang="en-CA" baseline="0" dirty="0" smtClean="0"/>
              <a:t> forcer des notes en </a:t>
            </a:r>
            <a:r>
              <a:rPr lang="en-CA" baseline="0" dirty="0" err="1" smtClean="0"/>
              <a:t>appuyant</a:t>
            </a:r>
            <a:r>
              <a:rPr lang="en-CA" baseline="0" dirty="0" smtClean="0"/>
              <a:t> </a:t>
            </a:r>
            <a:r>
              <a:rPr lang="en-CA" baseline="0" dirty="0" err="1" smtClean="0"/>
              <a:t>sur</a:t>
            </a:r>
            <a:r>
              <a:rPr lang="en-CA" baseline="0" dirty="0" smtClean="0"/>
              <a:t> les </a:t>
            </a:r>
            <a:r>
              <a:rPr lang="en-CA" baseline="0" dirty="0" err="1" smtClean="0"/>
              <a:t>extrémités</a:t>
            </a:r>
            <a:r>
              <a:rPr lang="en-CA" baseline="0" dirty="0" smtClean="0"/>
              <a:t> des </a:t>
            </a:r>
            <a:r>
              <a:rPr lang="en-CA" baseline="0" dirty="0" err="1" smtClean="0"/>
              <a:t>murs</a:t>
            </a:r>
            <a:endParaRPr lang="en-CA" baseline="0" dirty="0" smtClean="0"/>
          </a:p>
          <a:p>
            <a:r>
              <a:rPr lang="en-CA" baseline="0" dirty="0" err="1" smtClean="0"/>
              <a:t>Contrôle</a:t>
            </a:r>
            <a:r>
              <a:rPr lang="en-CA" baseline="0" dirty="0" smtClean="0"/>
              <a:t> </a:t>
            </a:r>
            <a:r>
              <a:rPr lang="en-CA" baseline="0" dirty="0" err="1" smtClean="0"/>
              <a:t>sur</a:t>
            </a:r>
            <a:r>
              <a:rPr lang="en-CA" baseline="0" dirty="0" smtClean="0"/>
              <a:t> le </a:t>
            </a:r>
            <a:r>
              <a:rPr lang="en-CA" baseline="0" dirty="0" err="1" smtClean="0"/>
              <a:t>nombre</a:t>
            </a:r>
            <a:r>
              <a:rPr lang="en-CA" baseline="0" dirty="0" smtClean="0"/>
              <a:t> de </a:t>
            </a:r>
            <a:r>
              <a:rPr lang="en-CA" baseline="0" dirty="0" err="1" smtClean="0"/>
              <a:t>billes</a:t>
            </a:r>
            <a:r>
              <a:rPr lang="en-CA" baseline="0" dirty="0" smtClean="0"/>
              <a:t> et </a:t>
            </a:r>
            <a:r>
              <a:rPr lang="en-CA" baseline="0" dirty="0" err="1" smtClean="0"/>
              <a:t>leur</a:t>
            </a:r>
            <a:r>
              <a:rPr lang="en-CA" baseline="0" dirty="0" smtClean="0"/>
              <a:t> </a:t>
            </a:r>
            <a:r>
              <a:rPr lang="en-CA" baseline="0" dirty="0" err="1" smtClean="0"/>
              <a:t>vitesse</a:t>
            </a:r>
            <a:endParaRPr lang="en-CA" baseline="0" dirty="0" smtClean="0"/>
          </a:p>
          <a:p>
            <a:endParaRPr lang="en-CA" baseline="0" dirty="0" smtClean="0"/>
          </a:p>
          <a:p>
            <a:pPr marL="171450" indent="-171450">
              <a:buFont typeface="Symbol"/>
              <a:buChar char="Þ"/>
            </a:pPr>
            <a:r>
              <a:rPr lang="en-CA" baseline="0" dirty="0" err="1" smtClean="0"/>
              <a:t>Résultat</a:t>
            </a:r>
            <a:r>
              <a:rPr lang="en-CA" baseline="0" dirty="0" smtClean="0"/>
              <a:t> </a:t>
            </a:r>
            <a:r>
              <a:rPr lang="en-CA" baseline="0" dirty="0" err="1" smtClean="0"/>
              <a:t>semblable</a:t>
            </a:r>
            <a:r>
              <a:rPr lang="en-CA" baseline="0" dirty="0" smtClean="0"/>
              <a:t> à Pong </a:t>
            </a:r>
            <a:r>
              <a:rPr lang="en-CA" baseline="0" dirty="0" err="1" smtClean="0"/>
              <a:t>ou</a:t>
            </a:r>
            <a:r>
              <a:rPr lang="en-CA" baseline="0" dirty="0" smtClean="0"/>
              <a:t> </a:t>
            </a:r>
            <a:r>
              <a:rPr lang="en-CA" baseline="0" dirty="0" err="1" smtClean="0"/>
              <a:t>Arkanoid</a:t>
            </a:r>
            <a:endParaRPr lang="en-CA" baseline="0" dirty="0" smtClean="0"/>
          </a:p>
          <a:p>
            <a:pPr marL="171450" indent="-171450">
              <a:buFont typeface="Symbol"/>
              <a:buChar char="Þ"/>
            </a:pPr>
            <a:endParaRPr lang="en-CA" baseline="0" dirty="0" smtClean="0"/>
          </a:p>
          <a:p>
            <a:pPr marL="0" indent="0">
              <a:buFont typeface="Symbol"/>
              <a:buNone/>
            </a:pPr>
            <a:r>
              <a:rPr lang="en-CA" baseline="0" dirty="0" err="1" smtClean="0"/>
              <a:t>Projet</a:t>
            </a:r>
            <a:r>
              <a:rPr lang="en-CA" baseline="0" dirty="0" smtClean="0"/>
              <a:t> de </a:t>
            </a:r>
            <a:r>
              <a:rPr lang="en-CA" baseline="0" dirty="0" err="1" smtClean="0"/>
              <a:t>l’université</a:t>
            </a:r>
            <a:r>
              <a:rPr lang="en-CA" baseline="0" dirty="0" smtClean="0"/>
              <a:t> du Manitoba – Publication à NIME 09 (New Interfaces for Musical Expression)</a:t>
            </a:r>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61</a:t>
            </a:fld>
            <a:endParaRPr lang="fr-CA">
              <a:solidFill>
                <a:prstClr val="black"/>
              </a:solidFill>
            </a:endParaRPr>
          </a:p>
        </p:txBody>
      </p:sp>
    </p:spTree>
    <p:extLst>
      <p:ext uri="{BB962C8B-B14F-4D97-AF65-F5344CB8AC3E}">
        <p14:creationId xmlns:p14="http://schemas.microsoft.com/office/powerpoint/2010/main" val="3405580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Fait </a:t>
            </a:r>
            <a:r>
              <a:rPr lang="en-CA" dirty="0" err="1" smtClean="0"/>
              <a:t>référence</a:t>
            </a:r>
            <a:r>
              <a:rPr lang="en-CA" dirty="0" smtClean="0"/>
              <a:t> à “I see”</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t>Développé</a:t>
            </a:r>
            <a:r>
              <a:rPr lang="en-CA" dirty="0" smtClean="0"/>
              <a:t> par</a:t>
            </a:r>
            <a:r>
              <a:rPr lang="en-CA" b="1" dirty="0" smtClean="0"/>
              <a:t> </a:t>
            </a:r>
            <a:r>
              <a:rPr lang="fr-CA" sz="1200" b="0" i="0" kern="1200" dirty="0" smtClean="0">
                <a:solidFill>
                  <a:schemeClr val="tx1"/>
                </a:solidFill>
                <a:effectLst/>
                <a:latin typeface="+mn-lt"/>
                <a:ea typeface="+mn-ea"/>
                <a:cs typeface="+mn-cs"/>
              </a:rPr>
              <a:t>Thomas </a:t>
            </a:r>
            <a:r>
              <a:rPr lang="fr-CA" sz="1200" b="0" i="0" kern="1200" dirty="0" err="1" smtClean="0">
                <a:solidFill>
                  <a:schemeClr val="tx1"/>
                </a:solidFill>
                <a:effectLst/>
                <a:latin typeface="+mn-lt"/>
                <a:ea typeface="+mn-ea"/>
                <a:cs typeface="+mn-cs"/>
              </a:rPr>
              <a:t>Baudel</a:t>
            </a:r>
            <a:r>
              <a:rPr lang="fr-CA" sz="1200" b="0" i="0" kern="1200" dirty="0" smtClean="0">
                <a:solidFill>
                  <a:schemeClr val="tx1"/>
                </a:solidFill>
                <a:effectLst/>
                <a:latin typeface="+mn-lt"/>
                <a:ea typeface="+mn-ea"/>
                <a:cs typeface="+mn-cs"/>
              </a:rPr>
              <a:t>, chercheur pour IBM</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t>Inspiré</a:t>
            </a:r>
            <a:r>
              <a:rPr lang="en-CA" dirty="0" smtClean="0"/>
              <a:t> d’un </a:t>
            </a:r>
            <a:r>
              <a:rPr lang="en-CA" dirty="0" err="1" smtClean="0"/>
              <a:t>modèle</a:t>
            </a:r>
            <a:r>
              <a:rPr lang="en-CA" dirty="0" smtClean="0"/>
              <a:t> </a:t>
            </a:r>
            <a:r>
              <a:rPr lang="en-CA" dirty="0" err="1" smtClean="0"/>
              <a:t>développé</a:t>
            </a:r>
            <a:r>
              <a:rPr lang="en-CA" dirty="0" smtClean="0"/>
              <a:t> par </a:t>
            </a:r>
            <a:r>
              <a:rPr lang="en-CA" dirty="0" err="1" smtClean="0"/>
              <a:t>Iannis</a:t>
            </a:r>
            <a:r>
              <a:rPr lang="en-CA" dirty="0" smtClean="0"/>
              <a:t> </a:t>
            </a:r>
            <a:r>
              <a:rPr lang="en-CA" dirty="0" err="1" smtClean="0"/>
              <a:t>Xenakis</a:t>
            </a:r>
            <a:r>
              <a:rPr lang="en-CA" dirty="0" smtClean="0"/>
              <a:t> (</a:t>
            </a:r>
            <a:r>
              <a:rPr lang="en-CA" dirty="0" err="1" smtClean="0"/>
              <a:t>projet</a:t>
            </a:r>
            <a:r>
              <a:rPr lang="en-CA" dirty="0" smtClean="0"/>
              <a:t> </a:t>
            </a:r>
            <a:r>
              <a:rPr lang="fr-CA" sz="1200" b="0" i="1" kern="1200" dirty="0" smtClean="0">
                <a:solidFill>
                  <a:schemeClr val="tx1"/>
                </a:solidFill>
                <a:effectLst/>
                <a:latin typeface="+mn-lt"/>
                <a:ea typeface="+mn-ea"/>
                <a:cs typeface="+mn-cs"/>
              </a:rPr>
              <a:t>UPIC) </a:t>
            </a:r>
            <a:r>
              <a:rPr lang="en-CA" dirty="0" err="1" smtClean="0"/>
              <a:t>dans</a:t>
            </a:r>
            <a:r>
              <a:rPr lang="en-CA" dirty="0" smtClean="0"/>
              <a:t> les </a:t>
            </a:r>
            <a:r>
              <a:rPr lang="en-CA" dirty="0" err="1" smtClean="0"/>
              <a:t>années</a:t>
            </a:r>
            <a:r>
              <a:rPr lang="en-CA" dirty="0" smtClean="0"/>
              <a:t> 80</a:t>
            </a:r>
          </a:p>
          <a:p>
            <a:r>
              <a:rPr lang="en-CA" dirty="0" smtClean="0"/>
              <a:t>Concept</a:t>
            </a:r>
            <a:r>
              <a:rPr lang="en-CA" baseline="0" dirty="0" smtClean="0"/>
              <a:t> </a:t>
            </a:r>
            <a:r>
              <a:rPr lang="en-CA" baseline="0" dirty="0" err="1" smtClean="0"/>
              <a:t>semblable</a:t>
            </a:r>
            <a:r>
              <a:rPr lang="en-CA" baseline="0" dirty="0" smtClean="0"/>
              <a:t> au </a:t>
            </a:r>
            <a:r>
              <a:rPr lang="en-CA" baseline="0" dirty="0" err="1" smtClean="0"/>
              <a:t>pianoroll</a:t>
            </a:r>
            <a:endParaRPr lang="en-CA" baseline="0" dirty="0" smtClean="0"/>
          </a:p>
          <a:p>
            <a:r>
              <a:rPr lang="en-CA" baseline="0" dirty="0" err="1" smtClean="0"/>
              <a:t>Permet</a:t>
            </a:r>
            <a:r>
              <a:rPr lang="en-CA" baseline="0" dirty="0" smtClean="0"/>
              <a:t> de </a:t>
            </a:r>
            <a:r>
              <a:rPr lang="en-CA" baseline="0" dirty="0" err="1" smtClean="0"/>
              <a:t>générer</a:t>
            </a:r>
            <a:r>
              <a:rPr lang="en-CA" baseline="0" dirty="0" smtClean="0"/>
              <a:t> de la </a:t>
            </a:r>
            <a:r>
              <a:rPr lang="en-CA" baseline="0" dirty="0" err="1" smtClean="0"/>
              <a:t>musique</a:t>
            </a:r>
            <a:r>
              <a:rPr lang="en-CA" baseline="0" dirty="0" smtClean="0"/>
              <a:t> avec des </a:t>
            </a:r>
            <a:r>
              <a:rPr lang="en-CA" baseline="0" dirty="0" err="1" smtClean="0"/>
              <a:t>dessins</a:t>
            </a:r>
            <a:endParaRPr lang="fr-CA" dirty="0"/>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62</a:t>
            </a:fld>
            <a:endParaRPr lang="fr-CA">
              <a:solidFill>
                <a:prstClr val="black"/>
              </a:solidFill>
            </a:endParaRPr>
          </a:p>
        </p:txBody>
      </p:sp>
    </p:spTree>
    <p:extLst>
      <p:ext uri="{BB962C8B-B14F-4D97-AF65-F5344CB8AC3E}">
        <p14:creationId xmlns:p14="http://schemas.microsoft.com/office/powerpoint/2010/main" val="123923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Graphic notation</a:t>
            </a:r>
            <a:r>
              <a:rPr lang="en-US" sz="1200" b="0" i="0" kern="1200" dirty="0" smtClean="0">
                <a:solidFill>
                  <a:schemeClr val="tx1"/>
                </a:solidFill>
                <a:effectLst/>
                <a:latin typeface="+mn-lt"/>
                <a:ea typeface="+mn-ea"/>
                <a:cs typeface="+mn-cs"/>
              </a:rPr>
              <a:t> is the representation of music through the use of visual symbols outside the realm of traditional </a:t>
            </a:r>
            <a:r>
              <a:rPr lang="en-US" sz="1200" b="0" i="0" kern="1200" dirty="0" smtClean="0">
                <a:solidFill>
                  <a:schemeClr val="tx1"/>
                </a:solidFill>
                <a:effectLst/>
                <a:latin typeface="+mn-lt"/>
                <a:ea typeface="+mn-ea"/>
                <a:cs typeface="+mn-cs"/>
                <a:hlinkClick r:id="rId3" tooltip="Music notation"/>
              </a:rPr>
              <a:t>music notation</a:t>
            </a:r>
            <a:r>
              <a:rPr lang="en-US" sz="1200" b="0" i="0" kern="1200" dirty="0" smtClean="0">
                <a:solidFill>
                  <a:schemeClr val="tx1"/>
                </a:solidFill>
                <a:effectLst/>
                <a:latin typeface="+mn-lt"/>
                <a:ea typeface="+mn-ea"/>
                <a:cs typeface="+mn-cs"/>
              </a:rPr>
              <a:t>. Graphic notation evolved in the 1950s, and it is often used in combination with traditional music notation.</a:t>
            </a:r>
            <a:r>
              <a:rPr lang="en-US" sz="1200" b="0" i="0" kern="1200" baseline="30000" dirty="0" smtClean="0">
                <a:solidFill>
                  <a:schemeClr val="tx1"/>
                </a:solidFill>
                <a:effectLst/>
                <a:latin typeface="+mn-lt"/>
                <a:ea typeface="+mn-ea"/>
                <a:cs typeface="+mn-cs"/>
                <a:hlinkClick r:id="rId4"/>
              </a:rPr>
              <a:t>[1]</a:t>
            </a:r>
            <a:r>
              <a:rPr lang="en-US" sz="1200" b="0" i="0" kern="1200" dirty="0" smtClean="0">
                <a:solidFill>
                  <a:schemeClr val="tx1"/>
                </a:solidFill>
                <a:effectLst/>
                <a:latin typeface="+mn-lt"/>
                <a:ea typeface="+mn-ea"/>
                <a:cs typeface="+mn-cs"/>
              </a:rPr>
              <a:t> Composers often rely on graphic notation in </a:t>
            </a:r>
            <a:r>
              <a:rPr lang="en-US" sz="1200" b="0" i="0" kern="1200" dirty="0" smtClean="0">
                <a:solidFill>
                  <a:schemeClr val="tx1"/>
                </a:solidFill>
                <a:effectLst/>
                <a:latin typeface="+mn-lt"/>
                <a:ea typeface="+mn-ea"/>
                <a:cs typeface="+mn-cs"/>
                <a:hlinkClick r:id="rId5" tooltip="Experimental music"/>
              </a:rPr>
              <a:t>experimental music</a:t>
            </a:r>
            <a:r>
              <a:rPr lang="en-US" sz="1200" b="0" i="0" kern="1200" dirty="0" smtClean="0">
                <a:solidFill>
                  <a:schemeClr val="tx1"/>
                </a:solidFill>
                <a:effectLst/>
                <a:latin typeface="+mn-lt"/>
                <a:ea typeface="+mn-ea"/>
                <a:cs typeface="+mn-cs"/>
              </a:rPr>
              <a:t>, where standard musical notation can be ineffective.</a:t>
            </a:r>
            <a:endParaRPr lang="fr-CA" sz="1200" b="0" i="0" kern="1200" dirty="0" smtClean="0">
              <a:solidFill>
                <a:schemeClr val="tx1"/>
              </a:solidFill>
              <a:effectLst/>
              <a:latin typeface="+mn-lt"/>
              <a:ea typeface="+mn-ea"/>
              <a:cs typeface="+mn-cs"/>
            </a:endParaRPr>
          </a:p>
          <a:p>
            <a:endParaRPr lang="en-CA" sz="1200" b="0" i="0" kern="1200" dirty="0" smtClean="0">
              <a:solidFill>
                <a:schemeClr val="tx1"/>
              </a:solidFill>
              <a:effectLst/>
              <a:latin typeface="+mn-lt"/>
              <a:ea typeface="+mn-ea"/>
              <a:cs typeface="+mn-cs"/>
            </a:endParaRPr>
          </a:p>
          <a:p>
            <a:r>
              <a:rPr lang="fr-CA" sz="1200" b="0" i="0" kern="1200" dirty="0" smtClean="0">
                <a:solidFill>
                  <a:schemeClr val="tx1"/>
                </a:solidFill>
                <a:effectLst/>
                <a:latin typeface="+mn-lt"/>
                <a:ea typeface="+mn-ea"/>
                <a:cs typeface="+mn-cs"/>
                <a:hlinkClick r:id="rId6" tooltip="Roman Haubenstock-Ramati"/>
              </a:rPr>
              <a:t>Premiers</a:t>
            </a:r>
            <a:r>
              <a:rPr lang="fr-CA" sz="1200" b="0" i="0" kern="1200" baseline="0" dirty="0" smtClean="0">
                <a:solidFill>
                  <a:schemeClr val="tx1"/>
                </a:solidFill>
                <a:effectLst/>
                <a:latin typeface="+mn-lt"/>
                <a:ea typeface="+mn-ea"/>
                <a:cs typeface="+mn-cs"/>
                <a:hlinkClick r:id="rId6" tooltip="Roman Haubenstock-Ramati"/>
              </a:rPr>
              <a:t> auteurs: </a:t>
            </a:r>
            <a:r>
              <a:rPr lang="fr-CA" sz="1200" b="0" i="0" kern="1200" dirty="0" smtClean="0">
                <a:solidFill>
                  <a:schemeClr val="tx1"/>
                </a:solidFill>
                <a:effectLst/>
                <a:latin typeface="+mn-lt"/>
                <a:ea typeface="+mn-ea"/>
                <a:cs typeface="+mn-cs"/>
                <a:hlinkClick r:id="rId6" tooltip="Roman Haubenstock-Ramati"/>
              </a:rPr>
              <a:t>Roman Haubenstock-Ramati</a:t>
            </a:r>
            <a:r>
              <a:rPr lang="fr-CA" sz="1200" b="0" i="0" kern="1200" dirty="0" smtClean="0">
                <a:solidFill>
                  <a:schemeClr val="tx1"/>
                </a:solidFill>
                <a:effectLst/>
                <a:latin typeface="+mn-lt"/>
                <a:ea typeface="+mn-ea"/>
                <a:cs typeface="+mn-cs"/>
              </a:rPr>
              <a:t>, </a:t>
            </a:r>
            <a:r>
              <a:rPr lang="fr-CA" sz="1200" b="0" i="0" kern="1200" dirty="0" smtClean="0">
                <a:solidFill>
                  <a:schemeClr val="tx1"/>
                </a:solidFill>
                <a:effectLst/>
                <a:latin typeface="+mn-lt"/>
                <a:ea typeface="+mn-ea"/>
                <a:cs typeface="+mn-cs"/>
                <a:hlinkClick r:id="rId7" tooltip="Mauricio Kagel"/>
              </a:rPr>
              <a:t>Mauricio Kagel</a:t>
            </a:r>
            <a:r>
              <a:rPr lang="fr-CA" sz="1200" b="0" i="0" kern="1200" dirty="0" smtClean="0">
                <a:solidFill>
                  <a:schemeClr val="tx1"/>
                </a:solidFill>
                <a:effectLst/>
                <a:latin typeface="+mn-lt"/>
                <a:ea typeface="+mn-ea"/>
                <a:cs typeface="+mn-cs"/>
              </a:rPr>
              <a:t>, </a:t>
            </a:r>
            <a:r>
              <a:rPr lang="fr-CA" sz="1200" b="0" i="0" kern="1200" dirty="0" err="1" smtClean="0">
                <a:solidFill>
                  <a:schemeClr val="tx1"/>
                </a:solidFill>
                <a:effectLst/>
                <a:latin typeface="+mn-lt"/>
                <a:ea typeface="+mn-ea"/>
                <a:cs typeface="+mn-cs"/>
                <a:hlinkClick r:id="rId8" tooltip="György Ligeti"/>
              </a:rPr>
              <a:t>György</a:t>
            </a:r>
            <a:r>
              <a:rPr lang="fr-CA" sz="1200" b="0" i="0" kern="1200" dirty="0" smtClean="0">
                <a:solidFill>
                  <a:schemeClr val="tx1"/>
                </a:solidFill>
                <a:effectLst/>
                <a:latin typeface="+mn-lt"/>
                <a:ea typeface="+mn-ea"/>
                <a:cs typeface="+mn-cs"/>
                <a:hlinkClick r:id="rId8" tooltip="György Ligeti"/>
              </a:rPr>
              <a:t> </a:t>
            </a:r>
            <a:r>
              <a:rPr lang="fr-CA" sz="1200" b="0" i="0" kern="1200" dirty="0" err="1" smtClean="0">
                <a:solidFill>
                  <a:schemeClr val="tx1"/>
                </a:solidFill>
                <a:effectLst/>
                <a:latin typeface="+mn-lt"/>
                <a:ea typeface="+mn-ea"/>
                <a:cs typeface="+mn-cs"/>
                <a:hlinkClick r:id="rId8" tooltip="György Ligeti"/>
              </a:rPr>
              <a:t>Ligeti</a:t>
            </a:r>
            <a:r>
              <a:rPr lang="fr-CA" sz="1200" b="0" i="0" kern="1200" dirty="0" err="1" smtClean="0">
                <a:solidFill>
                  <a:schemeClr val="tx1"/>
                </a:solidFill>
                <a:effectLst/>
                <a:latin typeface="+mn-lt"/>
                <a:ea typeface="+mn-ea"/>
                <a:cs typeface="+mn-cs"/>
              </a:rPr>
              <a:t>,</a:t>
            </a:r>
            <a:r>
              <a:rPr lang="fr-CA" sz="1200" b="0" i="0" kern="1200" dirty="0" err="1" smtClean="0">
                <a:solidFill>
                  <a:schemeClr val="tx1"/>
                </a:solidFill>
                <a:effectLst/>
                <a:latin typeface="+mn-lt"/>
                <a:ea typeface="+mn-ea"/>
                <a:cs typeface="+mn-cs"/>
                <a:hlinkClick r:id="rId9" tooltip="Krzysztof Penderecki"/>
              </a:rPr>
              <a:t>Krzysztof</a:t>
            </a:r>
            <a:r>
              <a:rPr lang="fr-CA" sz="1200" b="0" i="0" kern="1200" dirty="0" smtClean="0">
                <a:solidFill>
                  <a:schemeClr val="tx1"/>
                </a:solidFill>
                <a:effectLst/>
                <a:latin typeface="+mn-lt"/>
                <a:ea typeface="+mn-ea"/>
                <a:cs typeface="+mn-cs"/>
                <a:hlinkClick r:id="rId9" tooltip="Krzysztof Penderecki"/>
              </a:rPr>
              <a:t> Penderecki</a:t>
            </a:r>
            <a:r>
              <a:rPr lang="fr-CA" sz="1200" b="0" i="0" kern="1200" dirty="0" smtClean="0">
                <a:solidFill>
                  <a:schemeClr val="tx1"/>
                </a:solidFill>
                <a:effectLst/>
                <a:latin typeface="+mn-lt"/>
                <a:ea typeface="+mn-ea"/>
                <a:cs typeface="+mn-cs"/>
              </a:rPr>
              <a:t>, </a:t>
            </a:r>
            <a:r>
              <a:rPr lang="fr-CA" sz="1200" b="0" i="0" kern="1200" dirty="0" smtClean="0">
                <a:solidFill>
                  <a:schemeClr val="tx1"/>
                </a:solidFill>
                <a:effectLst/>
                <a:latin typeface="+mn-lt"/>
                <a:ea typeface="+mn-ea"/>
                <a:cs typeface="+mn-cs"/>
                <a:hlinkClick r:id="rId10" tooltip="Karlheinz Stockhausen"/>
              </a:rPr>
              <a:t>Karlheinz Stockhausen</a:t>
            </a:r>
            <a:r>
              <a:rPr lang="fr-CA" sz="1200" b="0" i="0" kern="1200" dirty="0" smtClean="0">
                <a:solidFill>
                  <a:schemeClr val="tx1"/>
                </a:solidFill>
                <a:effectLst/>
                <a:latin typeface="+mn-lt"/>
                <a:ea typeface="+mn-ea"/>
                <a:cs typeface="+mn-cs"/>
              </a:rPr>
              <a:t>, and </a:t>
            </a:r>
            <a:r>
              <a:rPr lang="fr-CA" sz="1200" b="0" i="0" kern="1200" dirty="0" err="1" smtClean="0">
                <a:solidFill>
                  <a:schemeClr val="tx1"/>
                </a:solidFill>
                <a:effectLst/>
                <a:latin typeface="+mn-lt"/>
                <a:ea typeface="+mn-ea"/>
                <a:cs typeface="+mn-cs"/>
                <a:hlinkClick r:id="rId11" tooltip="Iannis Xenakis"/>
              </a:rPr>
              <a:t>Iannis</a:t>
            </a:r>
            <a:r>
              <a:rPr lang="fr-CA" sz="1200" b="0" i="0" kern="1200" dirty="0" smtClean="0">
                <a:solidFill>
                  <a:schemeClr val="tx1"/>
                </a:solidFill>
                <a:effectLst/>
                <a:latin typeface="+mn-lt"/>
                <a:ea typeface="+mn-ea"/>
                <a:cs typeface="+mn-cs"/>
                <a:hlinkClick r:id="rId11" tooltip="Iannis Xenakis"/>
              </a:rPr>
              <a:t> Xenakis</a:t>
            </a:r>
            <a:r>
              <a:rPr lang="fr-CA" sz="1200" b="0" i="0" kern="1200" dirty="0" smtClean="0">
                <a:solidFill>
                  <a:schemeClr val="tx1"/>
                </a:solidFill>
                <a:effectLst/>
                <a:latin typeface="+mn-lt"/>
                <a:ea typeface="+mn-ea"/>
                <a:cs typeface="+mn-cs"/>
              </a:rPr>
              <a:t>, as </a:t>
            </a:r>
            <a:r>
              <a:rPr lang="fr-CA" sz="1200" b="0" i="0" kern="1200" dirty="0" err="1" smtClean="0">
                <a:solidFill>
                  <a:schemeClr val="tx1"/>
                </a:solidFill>
                <a:effectLst/>
                <a:latin typeface="+mn-lt"/>
                <a:ea typeface="+mn-ea"/>
                <a:cs typeface="+mn-cs"/>
              </a:rPr>
              <a:t>well</a:t>
            </a:r>
            <a:r>
              <a:rPr lang="fr-CA" sz="1200" b="0" i="0" kern="1200" dirty="0" smtClean="0">
                <a:solidFill>
                  <a:schemeClr val="tx1"/>
                </a:solidFill>
                <a:effectLst/>
                <a:latin typeface="+mn-lt"/>
                <a:ea typeface="+mn-ea"/>
                <a:cs typeface="+mn-cs"/>
              </a:rPr>
              <a:t> as the </a:t>
            </a:r>
            <a:r>
              <a:rPr lang="fr-CA" sz="1200" b="0" i="0" kern="1200" dirty="0" err="1" smtClean="0">
                <a:solidFill>
                  <a:schemeClr val="tx1"/>
                </a:solidFill>
                <a:effectLst/>
                <a:latin typeface="+mn-lt"/>
                <a:ea typeface="+mn-ea"/>
                <a:cs typeface="+mn-cs"/>
              </a:rPr>
              <a:t>works</a:t>
            </a:r>
            <a:r>
              <a:rPr lang="fr-CA" sz="1200" b="0" i="0" kern="1200" dirty="0" smtClean="0">
                <a:solidFill>
                  <a:schemeClr val="tx1"/>
                </a:solidFill>
                <a:effectLst/>
                <a:latin typeface="+mn-lt"/>
                <a:ea typeface="+mn-ea"/>
                <a:cs typeface="+mn-cs"/>
              </a:rPr>
              <a:t> of </a:t>
            </a:r>
            <a:r>
              <a:rPr lang="fr-CA" sz="1200" b="0" i="0" kern="1200" dirty="0" err="1" smtClean="0">
                <a:solidFill>
                  <a:schemeClr val="tx1"/>
                </a:solidFill>
                <a:effectLst/>
                <a:latin typeface="+mn-lt"/>
                <a:ea typeface="+mn-ea"/>
                <a:cs typeface="+mn-cs"/>
                <a:hlinkClick r:id="rId5" tooltip="Experimental music"/>
              </a:rPr>
              <a:t>experimental</a:t>
            </a:r>
            <a:r>
              <a:rPr lang="fr-CA" sz="1200" b="0" i="0" kern="1200" dirty="0" smtClean="0">
                <a:solidFill>
                  <a:schemeClr val="tx1"/>
                </a:solidFill>
                <a:effectLst/>
                <a:latin typeface="+mn-lt"/>
                <a:ea typeface="+mn-ea"/>
                <a:cs typeface="+mn-cs"/>
              </a:rPr>
              <a:t> </a:t>
            </a:r>
            <a:r>
              <a:rPr lang="fr-CA" sz="1200" b="0" i="0" kern="1200" dirty="0" err="1" smtClean="0">
                <a:solidFill>
                  <a:schemeClr val="tx1"/>
                </a:solidFill>
                <a:effectLst/>
                <a:latin typeface="+mn-lt"/>
                <a:ea typeface="+mn-ea"/>
                <a:cs typeface="+mn-cs"/>
              </a:rPr>
              <a:t>composers</a:t>
            </a:r>
            <a:r>
              <a:rPr lang="fr-CA" sz="1200" b="0" i="0" kern="1200" dirty="0" smtClean="0">
                <a:solidFill>
                  <a:schemeClr val="tx1"/>
                </a:solidFill>
                <a:effectLst/>
                <a:latin typeface="+mn-lt"/>
                <a:ea typeface="+mn-ea"/>
                <a:cs typeface="+mn-cs"/>
              </a:rPr>
              <a:t> </a:t>
            </a:r>
            <a:r>
              <a:rPr lang="fr-CA" sz="1200" b="0" i="0" kern="1200" dirty="0" err="1" smtClean="0">
                <a:solidFill>
                  <a:schemeClr val="tx1"/>
                </a:solidFill>
                <a:effectLst/>
                <a:latin typeface="+mn-lt"/>
                <a:ea typeface="+mn-ea"/>
                <a:cs typeface="+mn-cs"/>
              </a:rPr>
              <a:t>such</a:t>
            </a:r>
            <a:r>
              <a:rPr lang="fr-CA" sz="1200" b="0" i="0" kern="1200" dirty="0" smtClean="0">
                <a:solidFill>
                  <a:schemeClr val="tx1"/>
                </a:solidFill>
                <a:effectLst/>
                <a:latin typeface="+mn-lt"/>
                <a:ea typeface="+mn-ea"/>
                <a:cs typeface="+mn-cs"/>
              </a:rPr>
              <a:t> as </a:t>
            </a:r>
            <a:r>
              <a:rPr lang="fr-CA" sz="1200" b="0" i="0" kern="1200" dirty="0" err="1" smtClean="0">
                <a:solidFill>
                  <a:schemeClr val="tx1"/>
                </a:solidFill>
                <a:effectLst/>
                <a:latin typeface="+mn-lt"/>
                <a:ea typeface="+mn-ea"/>
                <a:cs typeface="+mn-cs"/>
                <a:hlinkClick r:id="rId12" tooltip="Earle Brown"/>
              </a:rPr>
              <a:t>Earle</a:t>
            </a:r>
            <a:r>
              <a:rPr lang="fr-CA" sz="1200" b="0" i="0" kern="1200" dirty="0" smtClean="0">
                <a:solidFill>
                  <a:schemeClr val="tx1"/>
                </a:solidFill>
                <a:effectLst/>
                <a:latin typeface="+mn-lt"/>
                <a:ea typeface="+mn-ea"/>
                <a:cs typeface="+mn-cs"/>
                <a:hlinkClick r:id="rId12" tooltip="Earle Brown"/>
              </a:rPr>
              <a:t> Brown</a:t>
            </a:r>
            <a:r>
              <a:rPr lang="fr-CA" sz="1200" b="0" i="0" kern="1200" dirty="0" smtClean="0">
                <a:solidFill>
                  <a:schemeClr val="tx1"/>
                </a:solidFill>
                <a:effectLst/>
                <a:latin typeface="+mn-lt"/>
                <a:ea typeface="+mn-ea"/>
                <a:cs typeface="+mn-cs"/>
              </a:rPr>
              <a:t>, </a:t>
            </a:r>
            <a:r>
              <a:rPr lang="fr-CA" sz="1200" b="0" i="0" kern="1200" dirty="0" smtClean="0">
                <a:solidFill>
                  <a:schemeClr val="tx1"/>
                </a:solidFill>
                <a:effectLst/>
                <a:latin typeface="+mn-lt"/>
                <a:ea typeface="+mn-ea"/>
                <a:cs typeface="+mn-cs"/>
                <a:hlinkClick r:id="rId13" tooltip="John Cage"/>
              </a:rPr>
              <a:t>John Cage</a:t>
            </a:r>
            <a:r>
              <a:rPr lang="fr-CA" sz="1200" b="0" i="0" kern="1200" dirty="0" smtClean="0">
                <a:solidFill>
                  <a:schemeClr val="tx1"/>
                </a:solidFill>
                <a:effectLst/>
                <a:latin typeface="+mn-lt"/>
                <a:ea typeface="+mn-ea"/>
                <a:cs typeface="+mn-cs"/>
              </a:rPr>
              <a:t>, </a:t>
            </a:r>
            <a:r>
              <a:rPr lang="fr-CA" sz="1200" b="0" i="0" kern="1200" dirty="0" smtClean="0">
                <a:solidFill>
                  <a:schemeClr val="tx1"/>
                </a:solidFill>
                <a:effectLst/>
                <a:latin typeface="+mn-lt"/>
                <a:ea typeface="+mn-ea"/>
                <a:cs typeface="+mn-cs"/>
                <a:hlinkClick r:id="rId14" tooltip="Morton Feldman"/>
              </a:rPr>
              <a:t>Morton </a:t>
            </a:r>
            <a:r>
              <a:rPr lang="fr-CA" sz="1200" b="0" i="0" kern="1200" dirty="0" err="1" smtClean="0">
                <a:solidFill>
                  <a:schemeClr val="tx1"/>
                </a:solidFill>
                <a:effectLst/>
                <a:latin typeface="+mn-lt"/>
                <a:ea typeface="+mn-ea"/>
                <a:cs typeface="+mn-cs"/>
                <a:hlinkClick r:id="rId14" tooltip="Morton Feldman"/>
              </a:rPr>
              <a:t>Feldman</a:t>
            </a:r>
            <a:r>
              <a:rPr lang="fr-CA" sz="1200" b="0" i="0" kern="1200" dirty="0" smtClean="0">
                <a:solidFill>
                  <a:schemeClr val="tx1"/>
                </a:solidFill>
                <a:effectLst/>
                <a:latin typeface="+mn-lt"/>
                <a:ea typeface="+mn-ea"/>
                <a:cs typeface="+mn-cs"/>
              </a:rPr>
              <a:t>, and </a:t>
            </a:r>
            <a:r>
              <a:rPr lang="fr-CA" sz="1200" b="0" i="0" kern="1200" dirty="0" smtClean="0">
                <a:solidFill>
                  <a:schemeClr val="tx1"/>
                </a:solidFill>
                <a:effectLst/>
                <a:latin typeface="+mn-lt"/>
                <a:ea typeface="+mn-ea"/>
                <a:cs typeface="+mn-cs"/>
                <a:hlinkClick r:id="rId15" tooltip="Christian Wolff (composer)"/>
              </a:rPr>
              <a:t>Christian Wolff</a:t>
            </a:r>
            <a:r>
              <a:rPr lang="fr-CA" sz="1200" b="0" i="0" kern="1200" dirty="0" smtClean="0">
                <a:solidFill>
                  <a:schemeClr val="tx1"/>
                </a:solidFill>
                <a:effectLst/>
                <a:latin typeface="+mn-lt"/>
                <a:ea typeface="+mn-ea"/>
                <a:cs typeface="+mn-cs"/>
              </a:rPr>
              <a:t> </a:t>
            </a:r>
            <a:r>
              <a:rPr lang="fr-CA" sz="1200" b="0" i="0" kern="1200" dirty="0" err="1" smtClean="0">
                <a:solidFill>
                  <a:schemeClr val="tx1"/>
                </a:solidFill>
                <a:effectLst/>
                <a:latin typeface="+mn-lt"/>
                <a:ea typeface="+mn-ea"/>
                <a:cs typeface="+mn-cs"/>
              </a:rPr>
              <a:t>during</a:t>
            </a:r>
            <a:r>
              <a:rPr lang="fr-CA" sz="1200" b="0" i="0" kern="1200" dirty="0" smtClean="0">
                <a:solidFill>
                  <a:schemeClr val="tx1"/>
                </a:solidFill>
                <a:effectLst/>
                <a:latin typeface="+mn-lt"/>
                <a:ea typeface="+mn-ea"/>
                <a:cs typeface="+mn-cs"/>
              </a:rPr>
              <a:t> the 1950s and 60s.</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Encore </a:t>
            </a:r>
            <a:r>
              <a:rPr lang="en-CA" sz="1200" b="0" i="0" kern="1200" dirty="0" err="1" smtClean="0">
                <a:solidFill>
                  <a:schemeClr val="tx1"/>
                </a:solidFill>
                <a:effectLst/>
                <a:latin typeface="+mn-lt"/>
                <a:ea typeface="+mn-ea"/>
                <a:cs typeface="+mn-cs"/>
              </a:rPr>
              <a:t>très</a:t>
            </a:r>
            <a:r>
              <a:rPr lang="en-CA" sz="1200" b="0" i="0" kern="1200" dirty="0" smtClean="0">
                <a:solidFill>
                  <a:schemeClr val="tx1"/>
                </a:solidFill>
                <a:effectLst/>
                <a:latin typeface="+mn-lt"/>
                <a:ea typeface="+mn-ea"/>
                <a:cs typeface="+mn-cs"/>
              </a:rPr>
              <a:t> </a:t>
            </a:r>
            <a:r>
              <a:rPr lang="en-CA" sz="1200" b="0" i="0" kern="1200" dirty="0" err="1" smtClean="0">
                <a:solidFill>
                  <a:schemeClr val="tx1"/>
                </a:solidFill>
                <a:effectLst/>
                <a:latin typeface="+mn-lt"/>
                <a:ea typeface="+mn-ea"/>
                <a:cs typeface="+mn-cs"/>
              </a:rPr>
              <a:t>utilisé</a:t>
            </a:r>
            <a:endParaRPr lang="fr-CA" dirty="0"/>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63</a:t>
            </a:fld>
            <a:endParaRPr lang="fr-CA">
              <a:solidFill>
                <a:prstClr val="black"/>
              </a:solidFill>
            </a:endParaRPr>
          </a:p>
        </p:txBody>
      </p:sp>
    </p:spTree>
    <p:extLst>
      <p:ext uri="{BB962C8B-B14F-4D97-AF65-F5344CB8AC3E}">
        <p14:creationId xmlns:p14="http://schemas.microsoft.com/office/powerpoint/2010/main" val="4014500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Projet</a:t>
            </a:r>
            <a:r>
              <a:rPr lang="en-CA" dirty="0" smtClean="0"/>
              <a:t> du</a:t>
            </a:r>
            <a:r>
              <a:rPr lang="en-CA" baseline="0" dirty="0" smtClean="0"/>
              <a:t> Media Lab du MIT</a:t>
            </a:r>
            <a:endParaRPr lang="en-CA" dirty="0" smtClean="0"/>
          </a:p>
          <a:p>
            <a:r>
              <a:rPr lang="en-CA" dirty="0" smtClean="0"/>
              <a:t>Utilise la </a:t>
            </a:r>
            <a:r>
              <a:rPr lang="en-CA" dirty="0" err="1" smtClean="0"/>
              <a:t>conductivité</a:t>
            </a:r>
            <a:r>
              <a:rPr lang="en-CA" dirty="0" smtClean="0"/>
              <a:t> </a:t>
            </a:r>
            <a:r>
              <a:rPr lang="en-CA" dirty="0" err="1" smtClean="0"/>
              <a:t>électrique</a:t>
            </a:r>
            <a:r>
              <a:rPr lang="en-CA" baseline="0" dirty="0" smtClean="0"/>
              <a:t> </a:t>
            </a:r>
            <a:r>
              <a:rPr lang="en-CA" dirty="0" smtClean="0"/>
              <a:t>pour </a:t>
            </a:r>
            <a:r>
              <a:rPr lang="en-CA" dirty="0" err="1" smtClean="0"/>
              <a:t>générer</a:t>
            </a:r>
            <a:r>
              <a:rPr lang="en-CA" dirty="0" smtClean="0"/>
              <a:t> de la </a:t>
            </a:r>
            <a:r>
              <a:rPr lang="en-CA" dirty="0" err="1" smtClean="0"/>
              <a:t>musique</a:t>
            </a:r>
            <a:endParaRPr lang="en-CA" dirty="0" smtClean="0"/>
          </a:p>
          <a:p>
            <a:r>
              <a:rPr lang="en-CA" dirty="0" err="1" smtClean="0"/>
              <a:t>Dès</a:t>
            </a:r>
            <a:r>
              <a:rPr lang="en-CA" dirty="0" smtClean="0"/>
              <a:t> </a:t>
            </a:r>
            <a:r>
              <a:rPr lang="en-CA" dirty="0" err="1" smtClean="0"/>
              <a:t>qu’un</a:t>
            </a:r>
            <a:r>
              <a:rPr lang="en-CA" dirty="0" smtClean="0"/>
              <a:t> objet </a:t>
            </a:r>
            <a:r>
              <a:rPr lang="en-CA" dirty="0" err="1" smtClean="0"/>
              <a:t>est</a:t>
            </a:r>
            <a:r>
              <a:rPr lang="en-CA" dirty="0" smtClean="0"/>
              <a:t> </a:t>
            </a:r>
            <a:r>
              <a:rPr lang="en-CA" dirty="0" err="1" smtClean="0"/>
              <a:t>conducteur</a:t>
            </a:r>
            <a:r>
              <a:rPr lang="en-CA" dirty="0" smtClean="0"/>
              <a:t>, </a:t>
            </a:r>
            <a:r>
              <a:rPr lang="en-CA" dirty="0" err="1" smtClean="0"/>
              <a:t>il</a:t>
            </a:r>
            <a:r>
              <a:rPr lang="en-CA" dirty="0" smtClean="0"/>
              <a:t> </a:t>
            </a:r>
            <a:r>
              <a:rPr lang="en-CA" dirty="0" err="1" smtClean="0"/>
              <a:t>est</a:t>
            </a:r>
            <a:r>
              <a:rPr lang="en-CA" dirty="0" smtClean="0"/>
              <a:t> possible de </a:t>
            </a:r>
            <a:r>
              <a:rPr lang="en-CA" dirty="0" err="1" smtClean="0"/>
              <a:t>générer</a:t>
            </a:r>
            <a:r>
              <a:rPr lang="en-CA" dirty="0" smtClean="0"/>
              <a:t> de la </a:t>
            </a:r>
            <a:r>
              <a:rPr lang="en-CA" dirty="0" err="1" smtClean="0"/>
              <a:t>musique</a:t>
            </a:r>
            <a:endParaRPr lang="fr-CA" dirty="0"/>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64</a:t>
            </a:fld>
            <a:endParaRPr lang="fr-CA">
              <a:solidFill>
                <a:prstClr val="black"/>
              </a:solidFill>
            </a:endParaRPr>
          </a:p>
        </p:txBody>
      </p:sp>
    </p:spTree>
    <p:extLst>
      <p:ext uri="{BB962C8B-B14F-4D97-AF65-F5344CB8AC3E}">
        <p14:creationId xmlns:p14="http://schemas.microsoft.com/office/powerpoint/2010/main" val="2694415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Projets</a:t>
            </a:r>
            <a:r>
              <a:rPr lang="en-CA" dirty="0" smtClean="0"/>
              <a:t> de </a:t>
            </a:r>
            <a:r>
              <a:rPr lang="fr-CA" sz="1200" b="1" i="0" kern="1200" dirty="0" smtClean="0">
                <a:solidFill>
                  <a:schemeClr val="tx1"/>
                </a:solidFill>
                <a:effectLst/>
                <a:latin typeface="+mn-lt"/>
                <a:ea typeface="+mn-ea"/>
                <a:cs typeface="+mn-cs"/>
                <a:hlinkClick r:id="rId3"/>
              </a:rPr>
              <a:t>Florent </a:t>
            </a:r>
            <a:r>
              <a:rPr lang="fr-CA" sz="1200" b="1" i="0" kern="1200" dirty="0" err="1" smtClean="0">
                <a:solidFill>
                  <a:schemeClr val="tx1"/>
                </a:solidFill>
                <a:effectLst/>
                <a:latin typeface="+mn-lt"/>
                <a:ea typeface="+mn-ea"/>
                <a:cs typeface="+mn-cs"/>
                <a:hlinkClick r:id="rId3"/>
              </a:rPr>
              <a:t>Berthaut</a:t>
            </a:r>
            <a:r>
              <a:rPr lang="fr-CA" sz="1200" b="0" i="0" kern="1200" dirty="0" smtClean="0">
                <a:solidFill>
                  <a:schemeClr val="tx1"/>
                </a:solidFill>
                <a:effectLst/>
                <a:latin typeface="+mn-lt"/>
                <a:ea typeface="+mn-ea"/>
                <a:cs typeface="+mn-cs"/>
              </a:rPr>
              <a:t> -</a:t>
            </a:r>
            <a:r>
              <a:rPr lang="fr-CA" sz="1200" b="0" i="0" kern="1200" baseline="0" dirty="0" smtClean="0">
                <a:solidFill>
                  <a:schemeClr val="tx1"/>
                </a:solidFill>
                <a:effectLst/>
                <a:latin typeface="+mn-lt"/>
                <a:ea typeface="+mn-ea"/>
                <a:cs typeface="+mn-cs"/>
              </a:rPr>
              <a:t> Université de </a:t>
            </a:r>
            <a:r>
              <a:rPr lang="fr-CA" sz="1200" b="0" i="0" kern="1200" baseline="0" dirty="0" err="1" smtClean="0">
                <a:solidFill>
                  <a:schemeClr val="tx1"/>
                </a:solidFill>
                <a:effectLst/>
                <a:latin typeface="+mn-lt"/>
                <a:ea typeface="+mn-ea"/>
                <a:cs typeface="+mn-cs"/>
              </a:rPr>
              <a:t>Bordeau</a:t>
            </a:r>
            <a:endParaRPr lang="fr-CA" sz="1200" b="0" i="0" kern="1200" baseline="0" dirty="0" smtClean="0">
              <a:solidFill>
                <a:schemeClr val="tx1"/>
              </a:solidFill>
              <a:effectLst/>
              <a:latin typeface="+mn-lt"/>
              <a:ea typeface="+mn-ea"/>
              <a:cs typeface="+mn-cs"/>
            </a:endParaRPr>
          </a:p>
          <a:p>
            <a:r>
              <a:rPr lang="en-CA" sz="1200" b="0" i="0" kern="1200" baseline="0" dirty="0" smtClean="0">
                <a:solidFill>
                  <a:schemeClr val="tx1"/>
                </a:solidFill>
                <a:effectLst/>
                <a:latin typeface="+mn-lt"/>
                <a:ea typeface="+mn-ea"/>
                <a:cs typeface="+mn-cs"/>
              </a:rPr>
              <a:t> - Utilise des interactions avec des </a:t>
            </a:r>
            <a:r>
              <a:rPr lang="en-CA" sz="1200" b="0" i="0" kern="1200" baseline="0" dirty="0" err="1" smtClean="0">
                <a:solidFill>
                  <a:schemeClr val="tx1"/>
                </a:solidFill>
                <a:effectLst/>
                <a:latin typeface="+mn-lt"/>
                <a:ea typeface="+mn-ea"/>
                <a:cs typeface="+mn-cs"/>
              </a:rPr>
              <a:t>environnements</a:t>
            </a:r>
            <a:r>
              <a:rPr lang="en-CA" sz="1200" b="0" i="0" kern="1200" baseline="0" dirty="0" smtClean="0">
                <a:solidFill>
                  <a:schemeClr val="tx1"/>
                </a:solidFill>
                <a:effectLst/>
                <a:latin typeface="+mn-lt"/>
                <a:ea typeface="+mn-ea"/>
                <a:cs typeface="+mn-cs"/>
              </a:rPr>
              <a:t> </a:t>
            </a:r>
            <a:r>
              <a:rPr lang="en-CA" sz="1200" b="0" i="0" kern="1200" baseline="0" dirty="0" err="1" smtClean="0">
                <a:solidFill>
                  <a:schemeClr val="tx1"/>
                </a:solidFill>
                <a:effectLst/>
                <a:latin typeface="+mn-lt"/>
                <a:ea typeface="+mn-ea"/>
                <a:cs typeface="+mn-cs"/>
              </a:rPr>
              <a:t>virtuels</a:t>
            </a:r>
            <a:r>
              <a:rPr lang="en-CA" sz="1200" b="0" i="0" kern="1200" baseline="0" dirty="0" smtClean="0">
                <a:solidFill>
                  <a:schemeClr val="tx1"/>
                </a:solidFill>
                <a:effectLst/>
                <a:latin typeface="+mn-lt"/>
                <a:ea typeface="+mn-ea"/>
                <a:cs typeface="+mn-cs"/>
              </a:rPr>
              <a:t> pour </a:t>
            </a:r>
            <a:r>
              <a:rPr lang="en-CA" sz="1200" b="0" i="0" kern="1200" baseline="0" dirty="0" err="1" smtClean="0">
                <a:solidFill>
                  <a:schemeClr val="tx1"/>
                </a:solidFill>
                <a:effectLst/>
                <a:latin typeface="+mn-lt"/>
                <a:ea typeface="+mn-ea"/>
                <a:cs typeface="+mn-cs"/>
              </a:rPr>
              <a:t>générer</a:t>
            </a:r>
            <a:r>
              <a:rPr lang="en-CA" sz="1200" b="0" i="0" kern="1200" baseline="0" dirty="0" smtClean="0">
                <a:solidFill>
                  <a:schemeClr val="tx1"/>
                </a:solidFill>
                <a:effectLst/>
                <a:latin typeface="+mn-lt"/>
                <a:ea typeface="+mn-ea"/>
                <a:cs typeface="+mn-cs"/>
              </a:rPr>
              <a:t> de la </a:t>
            </a:r>
            <a:r>
              <a:rPr lang="en-CA" sz="1200" b="0" i="0" kern="1200" baseline="0" dirty="0" err="1" smtClean="0">
                <a:solidFill>
                  <a:schemeClr val="tx1"/>
                </a:solidFill>
                <a:effectLst/>
                <a:latin typeface="+mn-lt"/>
                <a:ea typeface="+mn-ea"/>
                <a:cs typeface="+mn-cs"/>
              </a:rPr>
              <a:t>musique</a:t>
            </a:r>
            <a:r>
              <a:rPr lang="en-CA" sz="1200" b="0" i="0" kern="1200" baseline="0" dirty="0" smtClean="0">
                <a:solidFill>
                  <a:schemeClr val="tx1"/>
                </a:solidFill>
                <a:effectLst/>
                <a:latin typeface="+mn-lt"/>
                <a:ea typeface="+mn-ea"/>
                <a:cs typeface="+mn-cs"/>
              </a:rPr>
              <a:t> (intersections avec des </a:t>
            </a:r>
            <a:r>
              <a:rPr lang="en-CA" sz="1200" b="0" i="0" kern="1200" baseline="0" dirty="0" err="1" smtClean="0">
                <a:solidFill>
                  <a:schemeClr val="tx1"/>
                </a:solidFill>
                <a:effectLst/>
                <a:latin typeface="+mn-lt"/>
                <a:ea typeface="+mn-ea"/>
                <a:cs typeface="+mn-cs"/>
              </a:rPr>
              <a:t>objets</a:t>
            </a:r>
            <a:r>
              <a:rPr lang="en-CA" sz="1200" b="0" i="0" kern="1200" baseline="0" dirty="0" smtClean="0">
                <a:solidFill>
                  <a:schemeClr val="tx1"/>
                </a:solidFill>
                <a:effectLst/>
                <a:latin typeface="+mn-lt"/>
                <a:ea typeface="+mn-ea"/>
                <a:cs typeface="+mn-cs"/>
              </a:rPr>
              <a:t> </a:t>
            </a:r>
            <a:r>
              <a:rPr lang="en-CA" sz="1200" b="0" i="0" kern="1200" baseline="0" dirty="0" err="1" smtClean="0">
                <a:solidFill>
                  <a:schemeClr val="tx1"/>
                </a:solidFill>
                <a:effectLst/>
                <a:latin typeface="+mn-lt"/>
                <a:ea typeface="+mn-ea"/>
                <a:cs typeface="+mn-cs"/>
              </a:rPr>
              <a:t>virtuels</a:t>
            </a:r>
            <a:r>
              <a:rPr lang="en-CA" sz="1200" b="0" i="0" kern="1200" baseline="0" dirty="0" smtClean="0">
                <a:solidFill>
                  <a:schemeClr val="tx1"/>
                </a:solidFill>
                <a:effectLst/>
                <a:latin typeface="+mn-lt"/>
                <a:ea typeface="+mn-ea"/>
                <a:cs typeface="+mn-cs"/>
              </a:rPr>
              <a:t>, etc.)</a:t>
            </a:r>
            <a:endParaRPr lang="fr-CA" sz="1200" b="0" i="0" kern="1200" baseline="0" dirty="0" smtClean="0">
              <a:solidFill>
                <a:schemeClr val="tx1"/>
              </a:solidFill>
              <a:effectLst/>
              <a:latin typeface="+mn-lt"/>
              <a:ea typeface="+mn-ea"/>
              <a:cs typeface="+mn-cs"/>
            </a:endParaRPr>
          </a:p>
          <a:p>
            <a:r>
              <a:rPr lang="en-CA" sz="1200" b="0" i="0" kern="1200" baseline="0" dirty="0" smtClean="0">
                <a:solidFill>
                  <a:schemeClr val="tx1"/>
                </a:solidFill>
                <a:effectLst/>
                <a:latin typeface="+mn-lt"/>
                <a:ea typeface="+mn-ea"/>
                <a:cs typeface="+mn-cs"/>
              </a:rPr>
              <a:t> - </a:t>
            </a:r>
            <a:r>
              <a:rPr lang="en-CA" sz="1200" b="0" i="0" kern="1200" baseline="0" dirty="0" err="1" smtClean="0">
                <a:solidFill>
                  <a:schemeClr val="tx1"/>
                </a:solidFill>
                <a:effectLst/>
                <a:latin typeface="+mn-lt"/>
                <a:ea typeface="+mn-ea"/>
                <a:cs typeface="+mn-cs"/>
              </a:rPr>
              <a:t>Jeux</a:t>
            </a:r>
            <a:r>
              <a:rPr lang="en-CA" sz="1200" b="0" i="0" kern="1200" baseline="0" dirty="0" smtClean="0">
                <a:solidFill>
                  <a:schemeClr val="tx1"/>
                </a:solidFill>
                <a:effectLst/>
                <a:latin typeface="+mn-lt"/>
                <a:ea typeface="+mn-ea"/>
                <a:cs typeface="+mn-cs"/>
              </a:rPr>
              <a:t> </a:t>
            </a:r>
            <a:r>
              <a:rPr lang="en-CA" sz="1200" b="0" i="0" kern="1200" baseline="0" dirty="0" err="1" smtClean="0">
                <a:solidFill>
                  <a:schemeClr val="tx1"/>
                </a:solidFill>
                <a:effectLst/>
                <a:latin typeface="+mn-lt"/>
                <a:ea typeface="+mn-ea"/>
                <a:cs typeface="+mn-cs"/>
              </a:rPr>
              <a:t>vidéo</a:t>
            </a:r>
            <a:r>
              <a:rPr lang="en-CA" sz="1200" b="0" i="0" kern="1200" baseline="0" dirty="0" smtClean="0">
                <a:solidFill>
                  <a:schemeClr val="tx1"/>
                </a:solidFill>
                <a:effectLst/>
                <a:latin typeface="+mn-lt"/>
                <a:ea typeface="+mn-ea"/>
                <a:cs typeface="+mn-cs"/>
              </a:rPr>
              <a:t>: utilise des </a:t>
            </a:r>
            <a:r>
              <a:rPr lang="en-CA" sz="1200" b="0" i="0" kern="1200" baseline="0" dirty="0" err="1" smtClean="0">
                <a:solidFill>
                  <a:schemeClr val="tx1"/>
                </a:solidFill>
                <a:effectLst/>
                <a:latin typeface="+mn-lt"/>
                <a:ea typeface="+mn-ea"/>
                <a:cs typeface="+mn-cs"/>
              </a:rPr>
              <a:t>paramètres</a:t>
            </a:r>
            <a:r>
              <a:rPr lang="en-CA" sz="1200" b="0" i="0" kern="1200" baseline="0" dirty="0" smtClean="0">
                <a:solidFill>
                  <a:schemeClr val="tx1"/>
                </a:solidFill>
                <a:effectLst/>
                <a:latin typeface="+mn-lt"/>
                <a:ea typeface="+mn-ea"/>
                <a:cs typeface="+mn-cs"/>
              </a:rPr>
              <a:t> </a:t>
            </a:r>
            <a:r>
              <a:rPr lang="en-CA" sz="1200" b="0" i="0" kern="1200" baseline="0" dirty="0" err="1" smtClean="0">
                <a:solidFill>
                  <a:schemeClr val="tx1"/>
                </a:solidFill>
                <a:effectLst/>
                <a:latin typeface="+mn-lt"/>
                <a:ea typeface="+mn-ea"/>
                <a:cs typeface="+mn-cs"/>
              </a:rPr>
              <a:t>dérivés</a:t>
            </a:r>
            <a:r>
              <a:rPr lang="en-CA" sz="1200" b="0" i="0" kern="1200" baseline="0" dirty="0" smtClean="0">
                <a:solidFill>
                  <a:schemeClr val="tx1"/>
                </a:solidFill>
                <a:effectLst/>
                <a:latin typeface="+mn-lt"/>
                <a:ea typeface="+mn-ea"/>
                <a:cs typeface="+mn-cs"/>
              </a:rPr>
              <a:t> de </a:t>
            </a:r>
            <a:r>
              <a:rPr lang="en-CA" sz="1200" b="0" i="0" kern="1200" baseline="0" dirty="0" err="1" smtClean="0">
                <a:solidFill>
                  <a:schemeClr val="tx1"/>
                </a:solidFill>
                <a:effectLst/>
                <a:latin typeface="+mn-lt"/>
                <a:ea typeface="+mn-ea"/>
                <a:cs typeface="+mn-cs"/>
              </a:rPr>
              <a:t>l’interaction</a:t>
            </a:r>
            <a:r>
              <a:rPr lang="en-CA" sz="1200" b="0" i="0" kern="1200" baseline="0" dirty="0" smtClean="0">
                <a:solidFill>
                  <a:schemeClr val="tx1"/>
                </a:solidFill>
                <a:effectLst/>
                <a:latin typeface="+mn-lt"/>
                <a:ea typeface="+mn-ea"/>
                <a:cs typeface="+mn-cs"/>
              </a:rPr>
              <a:t> </a:t>
            </a:r>
            <a:r>
              <a:rPr lang="en-CA" sz="1200" b="0" i="0" kern="1200" baseline="0" dirty="0" err="1" smtClean="0">
                <a:solidFill>
                  <a:schemeClr val="tx1"/>
                </a:solidFill>
                <a:effectLst/>
                <a:latin typeface="+mn-lt"/>
                <a:ea typeface="+mn-ea"/>
                <a:cs typeface="+mn-cs"/>
              </a:rPr>
              <a:t>multijoueurs</a:t>
            </a:r>
            <a:r>
              <a:rPr lang="en-CA" sz="1200" b="0" i="0" kern="1200" baseline="0" dirty="0" smtClean="0">
                <a:solidFill>
                  <a:schemeClr val="tx1"/>
                </a:solidFill>
                <a:effectLst/>
                <a:latin typeface="+mn-lt"/>
                <a:ea typeface="+mn-ea"/>
                <a:cs typeface="+mn-cs"/>
              </a:rPr>
              <a:t> avec </a:t>
            </a:r>
            <a:r>
              <a:rPr lang="en-CA" sz="1200" b="0" i="0" kern="1200" baseline="0" dirty="0" err="1" smtClean="0">
                <a:solidFill>
                  <a:schemeClr val="tx1"/>
                </a:solidFill>
                <a:effectLst/>
                <a:latin typeface="+mn-lt"/>
                <a:ea typeface="+mn-ea"/>
                <a:cs typeface="+mn-cs"/>
              </a:rPr>
              <a:t>l’environnement</a:t>
            </a:r>
            <a:r>
              <a:rPr lang="en-CA" sz="1200" b="0" i="0" kern="1200" baseline="0" dirty="0" smtClean="0">
                <a:solidFill>
                  <a:schemeClr val="tx1"/>
                </a:solidFill>
                <a:effectLst/>
                <a:latin typeface="+mn-lt"/>
                <a:ea typeface="+mn-ea"/>
                <a:cs typeface="+mn-cs"/>
              </a:rPr>
              <a:t> </a:t>
            </a:r>
            <a:r>
              <a:rPr lang="en-CA" sz="1200" b="0" i="0" kern="1200" baseline="0" dirty="0" err="1" smtClean="0">
                <a:solidFill>
                  <a:schemeClr val="tx1"/>
                </a:solidFill>
                <a:effectLst/>
                <a:latin typeface="+mn-lt"/>
                <a:ea typeface="+mn-ea"/>
                <a:cs typeface="+mn-cs"/>
              </a:rPr>
              <a:t>dans</a:t>
            </a:r>
            <a:r>
              <a:rPr lang="en-CA" sz="1200" b="0" i="0" kern="1200" baseline="0" dirty="0" smtClean="0">
                <a:solidFill>
                  <a:schemeClr val="tx1"/>
                </a:solidFill>
                <a:effectLst/>
                <a:latin typeface="+mn-lt"/>
                <a:ea typeface="+mn-ea"/>
                <a:cs typeface="+mn-cs"/>
              </a:rPr>
              <a:t> un </a:t>
            </a:r>
            <a:r>
              <a:rPr lang="en-CA" sz="1200" b="0" i="0" kern="1200" baseline="0" dirty="0" err="1" smtClean="0">
                <a:solidFill>
                  <a:schemeClr val="tx1"/>
                </a:solidFill>
                <a:effectLst/>
                <a:latin typeface="+mn-lt"/>
                <a:ea typeface="+mn-ea"/>
                <a:cs typeface="+mn-cs"/>
              </a:rPr>
              <a:t>jeu</a:t>
            </a:r>
            <a:r>
              <a:rPr lang="en-CA" sz="1200" b="0" i="0" kern="1200" baseline="0" dirty="0" smtClean="0">
                <a:solidFill>
                  <a:schemeClr val="tx1"/>
                </a:solidFill>
                <a:effectLst/>
                <a:latin typeface="+mn-lt"/>
                <a:ea typeface="+mn-ea"/>
                <a:cs typeface="+mn-cs"/>
              </a:rPr>
              <a:t> </a:t>
            </a:r>
            <a:r>
              <a:rPr lang="en-CA" sz="1200" b="0" i="0" kern="1200" baseline="0" dirty="0" err="1" smtClean="0">
                <a:solidFill>
                  <a:schemeClr val="tx1"/>
                </a:solidFill>
                <a:effectLst/>
                <a:latin typeface="+mn-lt"/>
                <a:ea typeface="+mn-ea"/>
                <a:cs typeface="+mn-cs"/>
              </a:rPr>
              <a:t>vidéo</a:t>
            </a:r>
            <a:r>
              <a:rPr lang="en-CA" sz="1200" b="0" i="0" kern="1200" baseline="0" dirty="0" smtClean="0">
                <a:solidFill>
                  <a:schemeClr val="tx1"/>
                </a:solidFill>
                <a:effectLst/>
                <a:latin typeface="+mn-lt"/>
                <a:ea typeface="+mn-ea"/>
                <a:cs typeface="+mn-cs"/>
              </a:rPr>
              <a:t> de type “shooter”</a:t>
            </a:r>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67</a:t>
            </a:fld>
            <a:endParaRPr lang="fr-CA">
              <a:solidFill>
                <a:prstClr val="black"/>
              </a:solidFill>
            </a:endParaRPr>
          </a:p>
        </p:txBody>
      </p:sp>
    </p:spTree>
    <p:extLst>
      <p:ext uri="{BB962C8B-B14F-4D97-AF65-F5344CB8AC3E}">
        <p14:creationId xmlns:p14="http://schemas.microsoft.com/office/powerpoint/2010/main" val="2876412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“Machine à </a:t>
            </a:r>
            <a:r>
              <a:rPr lang="en-CA" dirty="0" err="1" smtClean="0"/>
              <a:t>musique</a:t>
            </a:r>
            <a:r>
              <a:rPr lang="en-CA" dirty="0" smtClean="0"/>
              <a:t>” qui </a:t>
            </a:r>
            <a:r>
              <a:rPr lang="en-CA" dirty="0" err="1" smtClean="0"/>
              <a:t>reproduit</a:t>
            </a:r>
            <a:r>
              <a:rPr lang="en-CA" baseline="0" dirty="0" smtClean="0"/>
              <a:t> des sons grâce à des </a:t>
            </a:r>
            <a:r>
              <a:rPr lang="en-CA" baseline="0" dirty="0" err="1" smtClean="0"/>
              <a:t>billes</a:t>
            </a:r>
            <a:r>
              <a:rPr lang="en-CA" baseline="0" dirty="0" smtClean="0"/>
              <a:t> qui </a:t>
            </a:r>
            <a:r>
              <a:rPr lang="en-CA" baseline="0" dirty="0" err="1" smtClean="0"/>
              <a:t>sont</a:t>
            </a:r>
            <a:r>
              <a:rPr lang="en-CA" baseline="0" dirty="0" smtClean="0"/>
              <a:t> </a:t>
            </a:r>
            <a:r>
              <a:rPr lang="en-CA" baseline="0" dirty="0" err="1" smtClean="0"/>
              <a:t>lancées</a:t>
            </a:r>
            <a:r>
              <a:rPr lang="en-CA" baseline="0" dirty="0" smtClean="0"/>
              <a:t> </a:t>
            </a:r>
            <a:r>
              <a:rPr lang="en-CA" baseline="0" dirty="0" err="1" smtClean="0"/>
              <a:t>sur</a:t>
            </a:r>
            <a:r>
              <a:rPr lang="en-CA" baseline="0" dirty="0" smtClean="0"/>
              <a:t> des lattes de xylophone, des </a:t>
            </a:r>
            <a:r>
              <a:rPr lang="en-CA" baseline="0" dirty="0" err="1" smtClean="0"/>
              <a:t>pièces</a:t>
            </a:r>
            <a:r>
              <a:rPr lang="en-CA" baseline="0" dirty="0" smtClean="0"/>
              <a:t> de </a:t>
            </a:r>
            <a:r>
              <a:rPr lang="en-CA" baseline="0" dirty="0" err="1" smtClean="0"/>
              <a:t>métal</a:t>
            </a:r>
            <a:r>
              <a:rPr lang="en-CA" baseline="0" dirty="0" smtClean="0"/>
              <a:t> qui </a:t>
            </a:r>
            <a:r>
              <a:rPr lang="en-CA" baseline="0" dirty="0" err="1" smtClean="0"/>
              <a:t>frottent</a:t>
            </a:r>
            <a:r>
              <a:rPr lang="en-CA" baseline="0" dirty="0" smtClean="0"/>
              <a:t> </a:t>
            </a:r>
            <a:r>
              <a:rPr lang="en-CA" baseline="0" dirty="0" err="1" smtClean="0"/>
              <a:t>sur</a:t>
            </a:r>
            <a:r>
              <a:rPr lang="en-CA" baseline="0" dirty="0" smtClean="0"/>
              <a:t> des coupes de </a:t>
            </a:r>
            <a:r>
              <a:rPr lang="en-CA" baseline="0" dirty="0" err="1" smtClean="0"/>
              <a:t>cristal</a:t>
            </a:r>
            <a:r>
              <a:rPr lang="en-CA" baseline="0" dirty="0" smtClean="0"/>
              <a:t>, etc. </a:t>
            </a:r>
          </a:p>
          <a:p>
            <a:r>
              <a:rPr lang="en-CA" baseline="0" dirty="0" err="1" smtClean="0"/>
              <a:t>Générateur</a:t>
            </a:r>
            <a:r>
              <a:rPr lang="en-CA" baseline="0" dirty="0" smtClean="0"/>
              <a:t> qui </a:t>
            </a:r>
            <a:r>
              <a:rPr lang="en-CA" baseline="0" dirty="0" err="1" smtClean="0"/>
              <a:t>crée</a:t>
            </a:r>
            <a:r>
              <a:rPr lang="en-CA" baseline="0" dirty="0" smtClean="0"/>
              <a:t> de la </a:t>
            </a:r>
            <a:r>
              <a:rPr lang="en-CA" baseline="0" dirty="0" err="1" smtClean="0"/>
              <a:t>musique</a:t>
            </a:r>
            <a:r>
              <a:rPr lang="en-CA" baseline="0" dirty="0" smtClean="0"/>
              <a:t> à 4 </a:t>
            </a:r>
            <a:r>
              <a:rPr lang="en-CA" baseline="0" dirty="0" err="1" smtClean="0"/>
              <a:t>voix</a:t>
            </a:r>
            <a:r>
              <a:rPr lang="en-CA" baseline="0" dirty="0" smtClean="0"/>
              <a:t> </a:t>
            </a:r>
            <a:r>
              <a:rPr lang="en-CA" baseline="0" dirty="0" err="1" smtClean="0"/>
              <a:t>basé</a:t>
            </a:r>
            <a:r>
              <a:rPr lang="en-CA" baseline="0" dirty="0" smtClean="0"/>
              <a:t> </a:t>
            </a:r>
            <a:r>
              <a:rPr lang="en-CA" baseline="0" dirty="0" err="1" smtClean="0"/>
              <a:t>sur</a:t>
            </a:r>
            <a:r>
              <a:rPr lang="en-CA" baseline="0" dirty="0" smtClean="0"/>
              <a:t> un patron entrée via un clavier</a:t>
            </a:r>
          </a:p>
          <a:p>
            <a:endParaRPr lang="en-CA" baseline="0" dirty="0" smtClean="0"/>
          </a:p>
          <a:p>
            <a:r>
              <a:rPr lang="en-US" sz="1200" b="0" i="0" kern="1200" dirty="0" smtClean="0">
                <a:solidFill>
                  <a:schemeClr val="tx1"/>
                </a:solidFill>
                <a:effectLst/>
                <a:latin typeface="+mn-lt"/>
                <a:ea typeface="+mn-ea"/>
                <a:cs typeface="+mn-cs"/>
              </a:rPr>
              <a:t>Created by Dan </a:t>
            </a:r>
            <a:r>
              <a:rPr lang="en-US" sz="1200" b="0" i="0" kern="1200" dirty="0" err="1" smtClean="0">
                <a:solidFill>
                  <a:schemeClr val="tx1"/>
                </a:solidFill>
                <a:effectLst/>
                <a:latin typeface="+mn-lt"/>
                <a:ea typeface="+mn-ea"/>
                <a:cs typeface="+mn-cs"/>
              </a:rPr>
              <a:t>Paluska</a:t>
            </a:r>
            <a:r>
              <a:rPr lang="en-US" sz="1200" b="0" i="0" kern="1200" dirty="0" smtClean="0">
                <a:solidFill>
                  <a:schemeClr val="tx1"/>
                </a:solidFill>
                <a:effectLst/>
                <a:latin typeface="+mn-lt"/>
                <a:ea typeface="+mn-ea"/>
                <a:cs typeface="+mn-cs"/>
              </a:rPr>
              <a:t> and Jeff Lieberman, it needs to be experienced. Play the instrument though the DOS-like </a:t>
            </a:r>
            <a:r>
              <a:rPr lang="en-US" sz="1200" b="1" i="0" u="sng" kern="1200" dirty="0" smtClean="0">
                <a:solidFill>
                  <a:schemeClr val="tx1"/>
                </a:solidFill>
                <a:effectLst/>
                <a:latin typeface="+mn-lt"/>
                <a:ea typeface="+mn-ea"/>
                <a:cs typeface="+mn-cs"/>
                <a:hlinkClick r:id="rId3"/>
              </a:rPr>
              <a:t>Absolut Machines</a:t>
            </a:r>
            <a:r>
              <a:rPr lang="en-US" sz="1200" b="0" i="0" kern="1200" dirty="0" smtClean="0">
                <a:solidFill>
                  <a:schemeClr val="tx1"/>
                </a:solidFill>
                <a:effectLst/>
                <a:latin typeface="+mn-lt"/>
                <a:ea typeface="+mn-ea"/>
                <a:cs typeface="+mn-cs"/>
              </a:rPr>
              <a:t> and if you're in the NY area be sure to check it out live and in person. More images after the </a:t>
            </a:r>
            <a:r>
              <a:rPr lang="en-US" sz="1200" b="1" i="0" u="sng" kern="1200" dirty="0" smtClean="0">
                <a:solidFill>
                  <a:schemeClr val="tx1"/>
                </a:solidFill>
                <a:effectLst/>
                <a:latin typeface="+mn-lt"/>
                <a:ea typeface="+mn-ea"/>
                <a:cs typeface="+mn-cs"/>
                <a:hlinkClick r:id="rId4"/>
              </a:rPr>
              <a:t>jump</a:t>
            </a:r>
            <a:endParaRPr lang="fr-CA" dirty="0"/>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70</a:t>
            </a:fld>
            <a:endParaRPr lang="fr-CA">
              <a:solidFill>
                <a:prstClr val="black"/>
              </a:solidFill>
            </a:endParaRPr>
          </a:p>
        </p:txBody>
      </p:sp>
    </p:spTree>
    <p:extLst>
      <p:ext uri="{BB962C8B-B14F-4D97-AF65-F5344CB8AC3E}">
        <p14:creationId xmlns:p14="http://schemas.microsoft.com/office/powerpoint/2010/main" val="4190963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Gauche</a:t>
            </a:r>
            <a:r>
              <a:rPr lang="en-CA" baseline="0" dirty="0" smtClean="0"/>
              <a:t> -&gt; </a:t>
            </a:r>
            <a:r>
              <a:rPr lang="en-CA" baseline="0" dirty="0" err="1" smtClean="0"/>
              <a:t>Madona</a:t>
            </a:r>
            <a:r>
              <a:rPr lang="en-CA" baseline="0" dirty="0" smtClean="0"/>
              <a:t> – Like a Prayer – Style pop</a:t>
            </a:r>
          </a:p>
          <a:p>
            <a:r>
              <a:rPr lang="en-CA" baseline="0" dirty="0" err="1" smtClean="0"/>
              <a:t>Droite</a:t>
            </a:r>
            <a:r>
              <a:rPr lang="en-CA" baseline="0" dirty="0" smtClean="0"/>
              <a:t> -&gt; Bach – </a:t>
            </a:r>
            <a:r>
              <a:rPr lang="en-CA" baseline="0" dirty="0" err="1" smtClean="0"/>
              <a:t>Golberg</a:t>
            </a:r>
            <a:r>
              <a:rPr lang="en-CA" baseline="0" dirty="0" smtClean="0"/>
              <a:t> Variations – </a:t>
            </a:r>
            <a:r>
              <a:rPr lang="en-CA" baseline="0" dirty="0" err="1" smtClean="0"/>
              <a:t>Forme</a:t>
            </a:r>
            <a:r>
              <a:rPr lang="en-CA" baseline="0" dirty="0" smtClean="0"/>
              <a:t> AABB</a:t>
            </a:r>
          </a:p>
          <a:p>
            <a:endParaRPr lang="en-CA" baseline="0" dirty="0" smtClean="0"/>
          </a:p>
          <a:p>
            <a:r>
              <a:rPr lang="en-CA" baseline="0" dirty="0" err="1" smtClean="0"/>
              <a:t>Créé</a:t>
            </a:r>
            <a:r>
              <a:rPr lang="en-CA" baseline="0" dirty="0" smtClean="0"/>
              <a:t> par Martin Wattenberg – Artiste de New York – </a:t>
            </a:r>
            <a:r>
              <a:rPr lang="en-CA" baseline="0" dirty="0" err="1" smtClean="0"/>
              <a:t>Très</a:t>
            </a:r>
            <a:r>
              <a:rPr lang="en-CA" baseline="0" dirty="0" smtClean="0"/>
              <a:t> </a:t>
            </a:r>
            <a:r>
              <a:rPr lang="en-CA" baseline="0" dirty="0" err="1" smtClean="0"/>
              <a:t>connu</a:t>
            </a:r>
            <a:r>
              <a:rPr lang="en-CA" baseline="0" dirty="0" smtClean="0"/>
              <a:t> pour </a:t>
            </a:r>
            <a:r>
              <a:rPr lang="en-CA" baseline="0" dirty="0" err="1" smtClean="0"/>
              <a:t>ses</a:t>
            </a:r>
            <a:r>
              <a:rPr lang="en-CA" baseline="0" dirty="0" smtClean="0"/>
              <a:t> oeuvres en visualisation, </a:t>
            </a:r>
            <a:r>
              <a:rPr lang="en-CA" baseline="0" dirty="0" err="1" smtClean="0"/>
              <a:t>notamment</a:t>
            </a:r>
            <a:r>
              <a:rPr lang="en-CA" baseline="0" dirty="0" smtClean="0"/>
              <a:t> Map of the Market. Ph.D. de Berkeley</a:t>
            </a:r>
            <a:endParaRPr lang="fr-CA" dirty="0"/>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71</a:t>
            </a:fld>
            <a:endParaRPr lang="fr-CA">
              <a:solidFill>
                <a:prstClr val="black"/>
              </a:solidFill>
            </a:endParaRPr>
          </a:p>
        </p:txBody>
      </p:sp>
    </p:spTree>
    <p:extLst>
      <p:ext uri="{BB962C8B-B14F-4D97-AF65-F5344CB8AC3E}">
        <p14:creationId xmlns:p14="http://schemas.microsoft.com/office/powerpoint/2010/main" val="1740321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2 </a:t>
            </a:r>
            <a:r>
              <a:rPr lang="en-CA" dirty="0" err="1" smtClean="0"/>
              <a:t>degrés</a:t>
            </a:r>
            <a:r>
              <a:rPr lang="en-CA" dirty="0" smtClean="0"/>
              <a:t> de </a:t>
            </a:r>
            <a:r>
              <a:rPr lang="en-CA" dirty="0" err="1" smtClean="0"/>
              <a:t>liberté</a:t>
            </a:r>
            <a:r>
              <a:rPr lang="en-CA" dirty="0" smtClean="0"/>
              <a:t>:</a:t>
            </a:r>
          </a:p>
          <a:p>
            <a:pPr marL="171450" indent="-171450">
              <a:buFontTx/>
              <a:buChar char="-"/>
            </a:pPr>
            <a:r>
              <a:rPr lang="en-CA" dirty="0" smtClean="0"/>
              <a:t>Horizontal:</a:t>
            </a:r>
            <a:r>
              <a:rPr lang="en-CA" baseline="0" dirty="0" smtClean="0"/>
              <a:t> hauteur de la note</a:t>
            </a:r>
          </a:p>
          <a:p>
            <a:pPr marL="171450" indent="-171450">
              <a:buFontTx/>
              <a:buChar char="-"/>
            </a:pPr>
            <a:r>
              <a:rPr lang="en-CA" baseline="0" dirty="0" smtClean="0"/>
              <a:t>Vertical: modulation</a:t>
            </a:r>
          </a:p>
          <a:p>
            <a:pPr marL="171450" indent="-171450">
              <a:buFontTx/>
              <a:buChar char="-"/>
            </a:pPr>
            <a:endParaRPr lang="en-CA" baseline="0" dirty="0" smtClean="0"/>
          </a:p>
          <a:p>
            <a:pPr marL="0" indent="0">
              <a:buFontTx/>
              <a:buNone/>
            </a:pPr>
            <a:r>
              <a:rPr lang="en-CA" baseline="0" dirty="0" err="1" smtClean="0"/>
              <a:t>Permet</a:t>
            </a:r>
            <a:r>
              <a:rPr lang="en-CA" baseline="0" dirty="0" smtClean="0"/>
              <a:t> de </a:t>
            </a:r>
            <a:r>
              <a:rPr lang="en-CA" baseline="0" dirty="0" err="1" smtClean="0"/>
              <a:t>générer</a:t>
            </a:r>
            <a:r>
              <a:rPr lang="en-CA" baseline="0" dirty="0" smtClean="0"/>
              <a:t> </a:t>
            </a:r>
            <a:r>
              <a:rPr lang="en-CA" baseline="0" dirty="0" err="1" smtClean="0"/>
              <a:t>facilement</a:t>
            </a:r>
            <a:r>
              <a:rPr lang="en-CA" baseline="0" dirty="0" smtClean="0"/>
              <a:t> des </a:t>
            </a:r>
            <a:r>
              <a:rPr lang="en-CA" baseline="0" dirty="0" err="1" smtClean="0"/>
              <a:t>mélodies</a:t>
            </a:r>
            <a:r>
              <a:rPr lang="en-CA" baseline="0" dirty="0" smtClean="0"/>
              <a:t> qui </a:t>
            </a:r>
            <a:r>
              <a:rPr lang="en-CA" baseline="0" dirty="0" err="1" smtClean="0"/>
              <a:t>seraient</a:t>
            </a:r>
            <a:r>
              <a:rPr lang="en-CA" baseline="0" dirty="0" smtClean="0"/>
              <a:t> </a:t>
            </a:r>
            <a:r>
              <a:rPr lang="en-CA" baseline="0" dirty="0" err="1" smtClean="0"/>
              <a:t>difficiles</a:t>
            </a:r>
            <a:r>
              <a:rPr lang="en-CA" baseline="0" dirty="0" smtClean="0"/>
              <a:t> à </a:t>
            </a:r>
            <a:r>
              <a:rPr lang="en-CA" baseline="0" dirty="0" err="1" smtClean="0"/>
              <a:t>reproduire</a:t>
            </a:r>
            <a:r>
              <a:rPr lang="en-CA" baseline="0" dirty="0" smtClean="0"/>
              <a:t> avec un clavier, par </a:t>
            </a:r>
            <a:r>
              <a:rPr lang="en-CA" baseline="0" dirty="0" err="1" smtClean="0"/>
              <a:t>exemple</a:t>
            </a:r>
            <a:r>
              <a:rPr lang="en-CA" baseline="0" dirty="0" smtClean="0"/>
              <a:t>.</a:t>
            </a:r>
          </a:p>
          <a:p>
            <a:pPr marL="0" indent="0">
              <a:buFontTx/>
              <a:buNone/>
            </a:pPr>
            <a:r>
              <a:rPr lang="en-CA" baseline="0" dirty="0" smtClean="0"/>
              <a:t> -&gt; </a:t>
            </a:r>
            <a:r>
              <a:rPr lang="en-CA" baseline="0" dirty="0" err="1" smtClean="0"/>
              <a:t>Plusieurs</a:t>
            </a:r>
            <a:r>
              <a:rPr lang="en-CA" baseline="0" dirty="0" smtClean="0"/>
              <a:t> claviers </a:t>
            </a:r>
            <a:r>
              <a:rPr lang="en-CA" baseline="0" dirty="0" err="1" smtClean="0"/>
              <a:t>offrent</a:t>
            </a:r>
            <a:r>
              <a:rPr lang="en-CA" baseline="0" dirty="0" smtClean="0"/>
              <a:t> </a:t>
            </a:r>
            <a:r>
              <a:rPr lang="en-CA" baseline="0" dirty="0" err="1" smtClean="0"/>
              <a:t>maintenant</a:t>
            </a:r>
            <a:r>
              <a:rPr lang="en-CA" baseline="0" dirty="0" smtClean="0"/>
              <a:t> le </a:t>
            </a:r>
            <a:r>
              <a:rPr lang="en-CA" baseline="0" dirty="0" err="1" smtClean="0"/>
              <a:t>même</a:t>
            </a:r>
            <a:r>
              <a:rPr lang="en-CA" baseline="0" dirty="0" smtClean="0"/>
              <a:t> genre de pad</a:t>
            </a:r>
            <a:endParaRPr lang="fr-CA" dirty="0"/>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46</a:t>
            </a:fld>
            <a:endParaRPr lang="fr-CA">
              <a:solidFill>
                <a:prstClr val="black"/>
              </a:solidFill>
            </a:endParaRPr>
          </a:p>
        </p:txBody>
      </p:sp>
    </p:spTree>
    <p:extLst>
      <p:ext uri="{BB962C8B-B14F-4D97-AF65-F5344CB8AC3E}">
        <p14:creationId xmlns:p14="http://schemas.microsoft.com/office/powerpoint/2010/main" val="3025855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Projet</a:t>
            </a:r>
            <a:r>
              <a:rPr lang="en-CA" dirty="0" smtClean="0"/>
              <a:t> de Stephen Malinowski</a:t>
            </a:r>
            <a:r>
              <a:rPr lang="en-CA" baseline="0" dirty="0" smtClean="0"/>
              <a:t> - </a:t>
            </a:r>
            <a:r>
              <a:rPr lang="en-US" sz="1200" b="0" i="0" kern="1200" dirty="0" smtClean="0">
                <a:solidFill>
                  <a:schemeClr val="tx1"/>
                </a:solidFill>
                <a:effectLst/>
                <a:latin typeface="+mn-lt"/>
                <a:ea typeface="+mn-ea"/>
                <a:cs typeface="+mn-cs"/>
                <a:hlinkClick r:id="rId3" tooltip="United States"/>
              </a:rPr>
              <a:t>American</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4" tooltip="Composer"/>
              </a:rPr>
              <a:t>composer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hlinkClick r:id="rId5" tooltip="Pianist"/>
              </a:rPr>
              <a:t>pianist</a:t>
            </a:r>
            <a:r>
              <a:rPr lang="en-US" sz="1200" b="0" i="0" kern="1200" dirty="0" err="1"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hlinkClick r:id="rId6" tooltip="Inventor"/>
              </a:rPr>
              <a:t>inventor</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7" tooltip="Educator"/>
              </a:rPr>
              <a:t>educator</a:t>
            </a:r>
            <a:r>
              <a:rPr lang="en-US" sz="1200" b="0" i="0" kern="120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hlinkClick r:id="rId8" tooltip="Software engineer"/>
              </a:rPr>
              <a:t>software engineer</a:t>
            </a:r>
            <a:r>
              <a:rPr lang="en-US" sz="1200" b="0" i="0" kern="1200" dirty="0" smtClean="0">
                <a:solidFill>
                  <a:schemeClr val="tx1"/>
                </a:solidFill>
                <a:effectLst/>
                <a:latin typeface="+mn-lt"/>
                <a:ea typeface="+mn-ea"/>
                <a:cs typeface="+mn-cs"/>
              </a:rPr>
              <a:t>.</a:t>
            </a:r>
            <a:endParaRPr lang="fr-CA" dirty="0" smtClean="0"/>
          </a:p>
          <a:p>
            <a:r>
              <a:rPr lang="en-CA" dirty="0" err="1" smtClean="0"/>
              <a:t>Travaille</a:t>
            </a:r>
            <a:r>
              <a:rPr lang="en-CA" baseline="0" dirty="0" smtClean="0"/>
              <a:t> </a:t>
            </a:r>
            <a:r>
              <a:rPr lang="en-CA" baseline="0" dirty="0" err="1" smtClean="0"/>
              <a:t>sur</a:t>
            </a:r>
            <a:r>
              <a:rPr lang="en-CA" baseline="0" dirty="0" smtClean="0"/>
              <a:t> le </a:t>
            </a:r>
            <a:r>
              <a:rPr lang="en-CA" baseline="0" dirty="0" err="1" smtClean="0"/>
              <a:t>projet</a:t>
            </a:r>
            <a:r>
              <a:rPr lang="en-CA" baseline="0" dirty="0" smtClean="0"/>
              <a:t> </a:t>
            </a:r>
            <a:r>
              <a:rPr lang="en-CA" baseline="0" dirty="0" err="1" smtClean="0"/>
              <a:t>depuis</a:t>
            </a:r>
            <a:r>
              <a:rPr lang="en-CA" baseline="0" dirty="0" smtClean="0"/>
              <a:t> 1974</a:t>
            </a:r>
          </a:p>
          <a:p>
            <a:endParaRPr lang="en-CA" baseline="0" dirty="0" smtClean="0"/>
          </a:p>
          <a:p>
            <a:r>
              <a:rPr lang="en-CA" baseline="0" dirty="0" err="1" smtClean="0"/>
              <a:t>Variante</a:t>
            </a:r>
            <a:r>
              <a:rPr lang="en-CA" baseline="0" dirty="0" smtClean="0"/>
              <a:t>: Ray </a:t>
            </a:r>
            <a:r>
              <a:rPr lang="en-CA" baseline="0" dirty="0" err="1" smtClean="0"/>
              <a:t>Burgemeestre</a:t>
            </a:r>
            <a:r>
              <a:rPr lang="en-CA" baseline="0" dirty="0" smtClean="0"/>
              <a:t> (</a:t>
            </a:r>
            <a:r>
              <a:rPr lang="en-CA" baseline="0" dirty="0" err="1" smtClean="0"/>
              <a:t>cercles</a:t>
            </a:r>
            <a:r>
              <a:rPr lang="en-CA" baseline="0" dirty="0" smtClean="0"/>
              <a:t>) - </a:t>
            </a:r>
            <a:endParaRPr lang="en-CA" dirty="0" smtClean="0"/>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72</a:t>
            </a:fld>
            <a:endParaRPr lang="fr-CA">
              <a:solidFill>
                <a:prstClr val="black"/>
              </a:solidFill>
            </a:endParaRPr>
          </a:p>
        </p:txBody>
      </p:sp>
    </p:spTree>
    <p:extLst>
      <p:ext uri="{BB962C8B-B14F-4D97-AF65-F5344CB8AC3E}">
        <p14:creationId xmlns:p14="http://schemas.microsoft.com/office/powerpoint/2010/main" val="256658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t>Projet</a:t>
            </a:r>
            <a:r>
              <a:rPr lang="en-CA" dirty="0" smtClean="0"/>
              <a:t> de </a:t>
            </a:r>
            <a:r>
              <a:rPr lang="fr-CA" sz="1200" b="0" i="0" kern="1200" dirty="0" err="1" smtClean="0">
                <a:solidFill>
                  <a:schemeClr val="tx1"/>
                </a:solidFill>
                <a:effectLst/>
                <a:latin typeface="+mn-lt"/>
                <a:ea typeface="+mn-ea"/>
                <a:cs typeface="+mn-cs"/>
              </a:rPr>
              <a:t>Kanał</a:t>
            </a:r>
            <a:r>
              <a:rPr lang="fr-CA" sz="1200" b="0" i="0" kern="1200" dirty="0" smtClean="0">
                <a:solidFill>
                  <a:schemeClr val="tx1"/>
                </a:solidFill>
                <a:effectLst/>
                <a:latin typeface="+mn-lt"/>
                <a:ea typeface="+mn-ea"/>
                <a:cs typeface="+mn-cs"/>
              </a:rPr>
              <a:t> </a:t>
            </a:r>
            <a:r>
              <a:rPr lang="fr-CA" sz="1200" b="0" i="0" kern="1200" dirty="0" err="1" smtClean="0">
                <a:solidFill>
                  <a:schemeClr val="tx1"/>
                </a:solidFill>
                <a:effectLst/>
                <a:latin typeface="+mn-lt"/>
                <a:ea typeface="+mn-ea"/>
                <a:cs typeface="+mn-cs"/>
              </a:rPr>
              <a:t>użytkownika</a:t>
            </a:r>
            <a:r>
              <a:rPr lang="fr-CA" sz="1200" b="0" i="0" kern="1200" dirty="0" smtClean="0">
                <a:solidFill>
                  <a:schemeClr val="tx1"/>
                </a:solidFill>
                <a:effectLst/>
                <a:latin typeface="+mn-lt"/>
                <a:ea typeface="+mn-ea"/>
                <a:cs typeface="+mn-cs"/>
              </a:rPr>
              <a:t> </a:t>
            </a:r>
            <a:r>
              <a:rPr lang="fr-CA" sz="1200" b="0" i="0" kern="1200" dirty="0" err="1" smtClean="0">
                <a:solidFill>
                  <a:schemeClr val="tx1"/>
                </a:solidFill>
                <a:effectLst/>
                <a:latin typeface="+mn-lt"/>
                <a:ea typeface="+mn-ea"/>
                <a:cs typeface="+mn-cs"/>
              </a:rPr>
              <a:t>andrut</a:t>
            </a:r>
            <a:endParaRPr lang="fr-CA" sz="1200" b="0" i="0" kern="1200" dirty="0" smtClean="0">
              <a:solidFill>
                <a:schemeClr val="tx1"/>
              </a:solidFill>
              <a:effectLst/>
              <a:latin typeface="+mn-lt"/>
              <a:ea typeface="+mn-ea"/>
              <a:cs typeface="+mn-cs"/>
            </a:endParaRPr>
          </a:p>
          <a:p>
            <a:endParaRPr lang="en-CA" dirty="0" smtClean="0"/>
          </a:p>
          <a:p>
            <a:r>
              <a:rPr lang="en-CA" dirty="0" err="1" smtClean="0"/>
              <a:t>Aucun</a:t>
            </a:r>
            <a:r>
              <a:rPr lang="en-CA" dirty="0" smtClean="0"/>
              <a:t> </a:t>
            </a:r>
            <a:r>
              <a:rPr lang="en-CA" dirty="0" err="1" smtClean="0"/>
              <a:t>détail</a:t>
            </a:r>
            <a:r>
              <a:rPr lang="en-CA" dirty="0" smtClean="0"/>
              <a:t> </a:t>
            </a:r>
            <a:r>
              <a:rPr lang="en-CA" dirty="0" err="1" smtClean="0"/>
              <a:t>sur</a:t>
            </a:r>
            <a:r>
              <a:rPr lang="en-CA" dirty="0" smtClean="0"/>
              <a:t> </a:t>
            </a:r>
            <a:r>
              <a:rPr lang="en-CA" dirty="0" err="1" smtClean="0"/>
              <a:t>cette</a:t>
            </a:r>
            <a:r>
              <a:rPr lang="en-CA" dirty="0" smtClean="0"/>
              <a:t> </a:t>
            </a:r>
            <a:r>
              <a:rPr lang="en-CA" dirty="0" err="1" smtClean="0"/>
              <a:t>personne</a:t>
            </a:r>
            <a:r>
              <a:rPr lang="en-CA" dirty="0" smtClean="0"/>
              <a:t>, </a:t>
            </a:r>
            <a:r>
              <a:rPr lang="en-CA" dirty="0" err="1" smtClean="0"/>
              <a:t>mais</a:t>
            </a:r>
            <a:r>
              <a:rPr lang="en-CA" dirty="0" smtClean="0"/>
              <a:t> </a:t>
            </a:r>
            <a:r>
              <a:rPr lang="en-CA" dirty="0" err="1" smtClean="0"/>
              <a:t>visu</a:t>
            </a:r>
            <a:r>
              <a:rPr lang="en-CA" dirty="0" smtClean="0"/>
              <a:t> </a:t>
            </a:r>
            <a:r>
              <a:rPr lang="en-CA" dirty="0" err="1" smtClean="0"/>
              <a:t>intéressante</a:t>
            </a:r>
            <a:endParaRPr lang="fr-CA" dirty="0"/>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73</a:t>
            </a:fld>
            <a:endParaRPr lang="fr-CA">
              <a:solidFill>
                <a:prstClr val="black"/>
              </a:solidFill>
            </a:endParaRPr>
          </a:p>
        </p:txBody>
      </p:sp>
    </p:spTree>
    <p:extLst>
      <p:ext uri="{BB962C8B-B14F-4D97-AF65-F5344CB8AC3E}">
        <p14:creationId xmlns:p14="http://schemas.microsoft.com/office/powerpoint/2010/main" val="512505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0" i="0" kern="1200" dirty="0" smtClean="0">
                <a:solidFill>
                  <a:schemeClr val="tx1"/>
                </a:solidFill>
                <a:effectLst/>
                <a:latin typeface="+mn-lt"/>
                <a:ea typeface="+mn-ea"/>
                <a:cs typeface="+mn-cs"/>
              </a:rPr>
              <a:t>Pedro Mari and Natan Sinigaglia,</a:t>
            </a:r>
            <a:r>
              <a:rPr lang="it-IT" sz="1200" b="0" i="0" kern="1200" baseline="0" dirty="0" smtClean="0">
                <a:solidFill>
                  <a:schemeClr val="tx1"/>
                </a:solidFill>
                <a:effectLst/>
                <a:latin typeface="+mn-lt"/>
                <a:ea typeface="+mn-ea"/>
                <a:cs typeface="+mn-cs"/>
              </a:rPr>
              <a:t> connu sous le nom de Abstract Birds – Artistes visuels</a:t>
            </a:r>
          </a:p>
          <a:p>
            <a:r>
              <a:rPr lang="it-IT" sz="1200" b="0" i="0" kern="1200" baseline="0" dirty="0" smtClean="0">
                <a:solidFill>
                  <a:schemeClr val="tx1"/>
                </a:solidFill>
                <a:effectLst/>
                <a:latin typeface="+mn-lt"/>
                <a:ea typeface="+mn-ea"/>
                <a:cs typeface="+mn-cs"/>
              </a:rPr>
              <a:t>Spécialisé dans la génération simultanée d’images abstraites et de musique</a:t>
            </a:r>
            <a:endParaRPr lang="fr-CA" dirty="0"/>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74</a:t>
            </a:fld>
            <a:endParaRPr lang="fr-CA">
              <a:solidFill>
                <a:prstClr val="black"/>
              </a:solidFill>
            </a:endParaRPr>
          </a:p>
        </p:txBody>
      </p:sp>
    </p:spTree>
    <p:extLst>
      <p:ext uri="{BB962C8B-B14F-4D97-AF65-F5344CB8AC3E}">
        <p14:creationId xmlns:p14="http://schemas.microsoft.com/office/powerpoint/2010/main" val="1570845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Musique</a:t>
            </a:r>
            <a:r>
              <a:rPr lang="en-CA" dirty="0" smtClean="0"/>
              <a:t> </a:t>
            </a:r>
            <a:r>
              <a:rPr lang="en-CA" dirty="0" err="1" smtClean="0"/>
              <a:t>segmentée</a:t>
            </a:r>
            <a:r>
              <a:rPr lang="en-CA" dirty="0" smtClean="0"/>
              <a:t> en </a:t>
            </a:r>
            <a:r>
              <a:rPr lang="en-CA" dirty="0" err="1" smtClean="0"/>
              <a:t>canaux</a:t>
            </a:r>
            <a:r>
              <a:rPr lang="en-CA" dirty="0" smtClean="0"/>
              <a:t>. </a:t>
            </a:r>
            <a:r>
              <a:rPr lang="en-CA" dirty="0" err="1" smtClean="0"/>
              <a:t>Chaque</a:t>
            </a:r>
            <a:r>
              <a:rPr lang="en-CA" dirty="0" smtClean="0"/>
              <a:t> canal </a:t>
            </a:r>
            <a:r>
              <a:rPr lang="en-CA" dirty="0" err="1" smtClean="0"/>
              <a:t>est</a:t>
            </a:r>
            <a:r>
              <a:rPr lang="en-CA" dirty="0" smtClean="0"/>
              <a:t> </a:t>
            </a:r>
            <a:r>
              <a:rPr lang="en-CA" dirty="0" err="1" smtClean="0"/>
              <a:t>représenté</a:t>
            </a:r>
            <a:r>
              <a:rPr lang="en-CA" dirty="0" smtClean="0"/>
              <a:t> par </a:t>
            </a:r>
            <a:r>
              <a:rPr lang="en-CA" dirty="0" err="1" smtClean="0"/>
              <a:t>une</a:t>
            </a:r>
            <a:r>
              <a:rPr lang="en-CA" dirty="0" smtClean="0"/>
              <a:t> </a:t>
            </a:r>
            <a:r>
              <a:rPr lang="en-CA" dirty="0" err="1" smtClean="0"/>
              <a:t>ligne</a:t>
            </a:r>
            <a:r>
              <a:rPr lang="en-CA" dirty="0" smtClean="0"/>
              <a:t> (distributed fanlike). Les </a:t>
            </a:r>
            <a:r>
              <a:rPr lang="en-CA" dirty="0" err="1" smtClean="0"/>
              <a:t>canaux</a:t>
            </a:r>
            <a:r>
              <a:rPr lang="en-CA" baseline="0" dirty="0" smtClean="0"/>
              <a:t> </a:t>
            </a:r>
            <a:r>
              <a:rPr lang="en-CA" baseline="0" dirty="0" err="1" smtClean="0"/>
              <a:t>s’éloignent</a:t>
            </a:r>
            <a:r>
              <a:rPr lang="en-CA" baseline="0" dirty="0" smtClean="0"/>
              <a:t> du centre avec le temps. </a:t>
            </a:r>
            <a:r>
              <a:rPr lang="en-CA" dirty="0" err="1" smtClean="0"/>
              <a:t>L’angle</a:t>
            </a:r>
            <a:r>
              <a:rPr lang="en-CA" dirty="0" smtClean="0"/>
              <a:t> de la </a:t>
            </a:r>
            <a:r>
              <a:rPr lang="en-CA" dirty="0" err="1" smtClean="0"/>
              <a:t>ligne</a:t>
            </a:r>
            <a:r>
              <a:rPr lang="en-CA" baseline="0" dirty="0" smtClean="0"/>
              <a:t> </a:t>
            </a:r>
            <a:r>
              <a:rPr lang="en-CA" baseline="0" dirty="0" err="1" smtClean="0"/>
              <a:t>varie</a:t>
            </a:r>
            <a:r>
              <a:rPr lang="en-CA" baseline="0" dirty="0" smtClean="0"/>
              <a:t> en </a:t>
            </a:r>
            <a:r>
              <a:rPr lang="en-CA" baseline="0" dirty="0" err="1" smtClean="0"/>
              <a:t>fonction</a:t>
            </a:r>
            <a:r>
              <a:rPr lang="en-CA" baseline="0" dirty="0" smtClean="0"/>
              <a:t> de la </a:t>
            </a:r>
            <a:r>
              <a:rPr lang="en-CA" baseline="0" dirty="0" err="1" smtClean="0"/>
              <a:t>fréquence</a:t>
            </a:r>
            <a:r>
              <a:rPr lang="en-CA" baseline="0" dirty="0" smtClean="0"/>
              <a:t> des sons. Les </a:t>
            </a:r>
            <a:r>
              <a:rPr lang="en-CA" baseline="0" dirty="0" err="1" smtClean="0"/>
              <a:t>fréquences</a:t>
            </a:r>
            <a:r>
              <a:rPr lang="en-CA" baseline="0" dirty="0" smtClean="0"/>
              <a:t> qui </a:t>
            </a:r>
            <a:r>
              <a:rPr lang="en-CA" baseline="0" dirty="0" err="1" smtClean="0"/>
              <a:t>atteignent</a:t>
            </a:r>
            <a:r>
              <a:rPr lang="en-CA" baseline="0" dirty="0" smtClean="0"/>
              <a:t> un “haut </a:t>
            </a:r>
            <a:r>
              <a:rPr lang="en-CA" baseline="0" dirty="0" err="1" smtClean="0"/>
              <a:t>niveau</a:t>
            </a:r>
            <a:r>
              <a:rPr lang="en-CA" baseline="0" dirty="0" smtClean="0"/>
              <a:t>” </a:t>
            </a:r>
            <a:r>
              <a:rPr lang="en-CA" baseline="0" dirty="0" err="1" smtClean="0"/>
              <a:t>sont</a:t>
            </a:r>
            <a:r>
              <a:rPr lang="en-CA" baseline="0" dirty="0" smtClean="0"/>
              <a:t> </a:t>
            </a:r>
            <a:r>
              <a:rPr lang="en-CA" baseline="0" dirty="0" err="1" smtClean="0"/>
              <a:t>colorées</a:t>
            </a:r>
            <a:r>
              <a:rPr lang="en-CA" baseline="0" dirty="0" smtClean="0"/>
              <a:t> en orange.</a:t>
            </a:r>
          </a:p>
          <a:p>
            <a:endParaRPr lang="en-CA" baseline="0" dirty="0" smtClean="0"/>
          </a:p>
          <a:p>
            <a:r>
              <a:rPr lang="en-CA" baseline="0" dirty="0" smtClean="0"/>
              <a:t>Matthias </a:t>
            </a:r>
            <a:r>
              <a:rPr lang="en-CA" baseline="0" dirty="0" err="1" smtClean="0"/>
              <a:t>Dittrich</a:t>
            </a:r>
            <a:r>
              <a:rPr lang="en-CA" baseline="0" dirty="0" smtClean="0"/>
              <a:t> - </a:t>
            </a:r>
            <a:r>
              <a:rPr lang="en-CA" baseline="0" dirty="0" err="1" smtClean="0"/>
              <a:t>Étudiant</a:t>
            </a:r>
            <a:r>
              <a:rPr lang="en-CA" baseline="0" dirty="0" smtClean="0"/>
              <a:t> au </a:t>
            </a:r>
            <a:r>
              <a:rPr lang="en-CA" baseline="0" dirty="0" err="1" smtClean="0"/>
              <a:t>baccalauréat</a:t>
            </a:r>
            <a:r>
              <a:rPr lang="en-CA" baseline="0" dirty="0" smtClean="0"/>
              <a:t> - </a:t>
            </a:r>
            <a:r>
              <a:rPr lang="en-US" baseline="0" dirty="0" smtClean="0"/>
              <a:t>University of Applied Sciences Potsdam (Amsterdam)</a:t>
            </a:r>
            <a:endParaRPr lang="fr-CA" dirty="0"/>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75</a:t>
            </a:fld>
            <a:endParaRPr lang="fr-CA">
              <a:solidFill>
                <a:prstClr val="black"/>
              </a:solidFill>
            </a:endParaRPr>
          </a:p>
        </p:txBody>
      </p:sp>
    </p:spTree>
    <p:extLst>
      <p:ext uri="{BB962C8B-B14F-4D97-AF65-F5344CB8AC3E}">
        <p14:creationId xmlns:p14="http://schemas.microsoft.com/office/powerpoint/2010/main" val="100324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Intérêt</a:t>
            </a:r>
            <a:r>
              <a:rPr lang="en-CA" dirty="0" smtClean="0"/>
              <a:t>: Utilise le micro pour </a:t>
            </a:r>
            <a:r>
              <a:rPr lang="en-CA" dirty="0" err="1" smtClean="0"/>
              <a:t>mesurer</a:t>
            </a:r>
            <a:r>
              <a:rPr lang="en-CA" baseline="0" dirty="0" smtClean="0"/>
              <a:t> la </a:t>
            </a:r>
            <a:r>
              <a:rPr lang="en-CA" baseline="0" dirty="0" err="1" smtClean="0"/>
              <a:t>vélocité</a:t>
            </a:r>
            <a:r>
              <a:rPr lang="en-CA" baseline="0" dirty="0" smtClean="0"/>
              <a:t> </a:t>
            </a:r>
            <a:endParaRPr lang="fr-CA" dirty="0"/>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47</a:t>
            </a:fld>
            <a:endParaRPr lang="fr-CA">
              <a:solidFill>
                <a:prstClr val="black"/>
              </a:solidFill>
            </a:endParaRPr>
          </a:p>
        </p:txBody>
      </p:sp>
    </p:spTree>
    <p:extLst>
      <p:ext uri="{BB962C8B-B14F-4D97-AF65-F5344CB8AC3E}">
        <p14:creationId xmlns:p14="http://schemas.microsoft.com/office/powerpoint/2010/main" val="270906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Inspiré</a:t>
            </a:r>
            <a:r>
              <a:rPr lang="en-CA" baseline="0" dirty="0" smtClean="0"/>
              <a:t> </a:t>
            </a:r>
            <a:r>
              <a:rPr lang="en-CA" baseline="0" dirty="0" err="1" smtClean="0"/>
              <a:t>d’une</a:t>
            </a:r>
            <a:r>
              <a:rPr lang="en-CA" baseline="0" dirty="0" smtClean="0"/>
              <a:t> </a:t>
            </a:r>
            <a:r>
              <a:rPr lang="en-CA" baseline="0" dirty="0" err="1" smtClean="0"/>
              <a:t>guitare</a:t>
            </a:r>
            <a:endParaRPr lang="en-CA" baseline="0" dirty="0" smtClean="0"/>
          </a:p>
          <a:p>
            <a:r>
              <a:rPr lang="en-CA" baseline="0" dirty="0" err="1" smtClean="0"/>
              <a:t>Offre</a:t>
            </a:r>
            <a:r>
              <a:rPr lang="en-CA" baseline="0" dirty="0" smtClean="0"/>
              <a:t> un </a:t>
            </a:r>
            <a:r>
              <a:rPr lang="en-CA" baseline="0" dirty="0" err="1" smtClean="0"/>
              <a:t>manche</a:t>
            </a:r>
            <a:r>
              <a:rPr lang="en-CA" baseline="0" dirty="0" smtClean="0"/>
              <a:t> </a:t>
            </a:r>
            <a:r>
              <a:rPr lang="en-CA" baseline="0" dirty="0" err="1" smtClean="0"/>
              <a:t>composé</a:t>
            </a:r>
            <a:r>
              <a:rPr lang="en-CA" baseline="0" dirty="0" smtClean="0"/>
              <a:t> de </a:t>
            </a:r>
            <a:r>
              <a:rPr lang="en-CA" baseline="0" dirty="0" err="1" smtClean="0"/>
              <a:t>boutons</a:t>
            </a:r>
            <a:r>
              <a:rPr lang="en-CA" baseline="0" dirty="0" smtClean="0"/>
              <a:t> </a:t>
            </a:r>
            <a:r>
              <a:rPr lang="en-CA" baseline="0" dirty="0" err="1" smtClean="0"/>
              <a:t>tactiles</a:t>
            </a:r>
            <a:r>
              <a:rPr lang="en-CA" baseline="0" dirty="0" smtClean="0"/>
              <a:t> qui font allusion aux frets de la </a:t>
            </a:r>
            <a:r>
              <a:rPr lang="en-CA" baseline="0" dirty="0" err="1" smtClean="0"/>
              <a:t>guitare</a:t>
            </a:r>
            <a:endParaRPr lang="en-CA" baseline="0" dirty="0" smtClean="0"/>
          </a:p>
          <a:p>
            <a:r>
              <a:rPr lang="en-CA" baseline="0" dirty="0" err="1" smtClean="0"/>
              <a:t>Simule</a:t>
            </a:r>
            <a:r>
              <a:rPr lang="en-CA" baseline="0" dirty="0" smtClean="0"/>
              <a:t> des </a:t>
            </a:r>
            <a:r>
              <a:rPr lang="en-CA" baseline="0" dirty="0" err="1" smtClean="0"/>
              <a:t>cordes</a:t>
            </a:r>
            <a:endParaRPr lang="en-CA" dirty="0" smtClean="0"/>
          </a:p>
          <a:p>
            <a:r>
              <a:rPr lang="en-CA" dirty="0" err="1" smtClean="0"/>
              <a:t>Téléphone</a:t>
            </a:r>
            <a:r>
              <a:rPr lang="en-CA" dirty="0" smtClean="0"/>
              <a:t>:</a:t>
            </a:r>
            <a:r>
              <a:rPr lang="en-CA" baseline="0" dirty="0" smtClean="0"/>
              <a:t> </a:t>
            </a:r>
            <a:r>
              <a:rPr lang="en-CA" baseline="0" dirty="0" err="1" smtClean="0"/>
              <a:t>sert</a:t>
            </a:r>
            <a:r>
              <a:rPr lang="en-CA" baseline="0" dirty="0" smtClean="0"/>
              <a:t> </a:t>
            </a:r>
            <a:r>
              <a:rPr lang="en-CA" baseline="0" dirty="0" err="1" smtClean="0"/>
              <a:t>essentiellement</a:t>
            </a:r>
            <a:r>
              <a:rPr lang="en-CA" baseline="0" dirty="0" smtClean="0"/>
              <a:t> de </a:t>
            </a:r>
            <a:r>
              <a:rPr lang="en-CA" baseline="0" dirty="0" err="1" smtClean="0"/>
              <a:t>séquenceur</a:t>
            </a:r>
            <a:r>
              <a:rPr lang="en-CA" baseline="0" dirty="0" smtClean="0"/>
              <a:t> pour transformer les messages midi en son</a:t>
            </a:r>
            <a:endParaRPr lang="fr-CA" dirty="0"/>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48</a:t>
            </a:fld>
            <a:endParaRPr lang="fr-CA">
              <a:solidFill>
                <a:prstClr val="black"/>
              </a:solidFill>
            </a:endParaRPr>
          </a:p>
        </p:txBody>
      </p:sp>
    </p:spTree>
    <p:extLst>
      <p:ext uri="{BB962C8B-B14F-4D97-AF65-F5344CB8AC3E}">
        <p14:creationId xmlns:p14="http://schemas.microsoft.com/office/powerpoint/2010/main" val="1714303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Espace réservé des commentaires 2"/>
          <p:cNvSpPr>
            <a:spLocks noGrp="1"/>
          </p:cNvSpPr>
          <p:nvPr>
            <p:ph type="body" idx="1"/>
          </p:nvPr>
        </p:nvSpPr>
        <p:spPr>
          <a:noFill/>
        </p:spPr>
        <p:txBody>
          <a:bodyPr/>
          <a:lstStyle/>
          <a:p>
            <a:endParaRPr lang="fr-CA" altLang="en-US" smtClean="0"/>
          </a:p>
        </p:txBody>
      </p:sp>
      <p:sp>
        <p:nvSpPr>
          <p:cNvPr id="194564" name="Espace réservé du numéro de diapositive 3"/>
          <p:cNvSpPr>
            <a:spLocks noGrp="1"/>
          </p:cNvSpPr>
          <p:nvPr>
            <p:ph type="sldNum" sz="quarter" idx="5"/>
          </p:nvPr>
        </p:nvSpPr>
        <p:spPr>
          <a:noFill/>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4A967C-7D9F-4CB2-9B84-74DC58B404DB}" type="slidenum">
              <a:rPr lang="fr-CA" altLang="en-US">
                <a:solidFill>
                  <a:prstClr val="black"/>
                </a:solidFill>
              </a:rPr>
              <a:pPr>
                <a:spcBef>
                  <a:spcPct val="0"/>
                </a:spcBef>
              </a:pPr>
              <a:t>50</a:t>
            </a:fld>
            <a:endParaRPr lang="fr-CA" altLang="en-US">
              <a:solidFill>
                <a:prstClr val="black"/>
              </a:solidFill>
            </a:endParaRPr>
          </a:p>
        </p:txBody>
      </p:sp>
    </p:spTree>
    <p:extLst>
      <p:ext uri="{BB962C8B-B14F-4D97-AF65-F5344CB8AC3E}">
        <p14:creationId xmlns:p14="http://schemas.microsoft.com/office/powerpoint/2010/main" val="270771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De base, se </a:t>
            </a:r>
            <a:r>
              <a:rPr lang="en-CA" dirty="0" err="1" smtClean="0"/>
              <a:t>comporte</a:t>
            </a:r>
            <a:r>
              <a:rPr lang="en-CA" dirty="0" smtClean="0"/>
              <a:t> </a:t>
            </a:r>
            <a:r>
              <a:rPr lang="en-CA" dirty="0" err="1" smtClean="0"/>
              <a:t>comme</a:t>
            </a:r>
            <a:r>
              <a:rPr lang="en-CA" dirty="0" smtClean="0"/>
              <a:t> </a:t>
            </a:r>
            <a:r>
              <a:rPr lang="en-CA" dirty="0" err="1" smtClean="0"/>
              <a:t>une</a:t>
            </a:r>
            <a:r>
              <a:rPr lang="en-CA" baseline="0" dirty="0" smtClean="0"/>
              <a:t> </a:t>
            </a:r>
            <a:r>
              <a:rPr lang="en-CA" baseline="0" dirty="0" err="1" smtClean="0"/>
              <a:t>mesure</a:t>
            </a:r>
            <a:r>
              <a:rPr lang="en-CA" baseline="0" dirty="0" smtClean="0"/>
              <a:t> d’un piano-roll</a:t>
            </a:r>
          </a:p>
          <a:p>
            <a:r>
              <a:rPr lang="en-CA" baseline="0" dirty="0" smtClean="0"/>
              <a:t>- </a:t>
            </a:r>
            <a:r>
              <a:rPr lang="en-CA" baseline="0" dirty="0" err="1" smtClean="0"/>
              <a:t>Supporte</a:t>
            </a:r>
            <a:r>
              <a:rPr lang="en-CA" baseline="0" dirty="0" smtClean="0"/>
              <a:t> </a:t>
            </a:r>
            <a:r>
              <a:rPr lang="en-CA" baseline="0" dirty="0" err="1" smtClean="0"/>
              <a:t>plusieurs</a:t>
            </a:r>
            <a:r>
              <a:rPr lang="en-CA" baseline="0" dirty="0" smtClean="0"/>
              <a:t> </a:t>
            </a:r>
            <a:r>
              <a:rPr lang="en-CA" baseline="0" dirty="0" err="1" smtClean="0"/>
              <a:t>autres</a:t>
            </a:r>
            <a:r>
              <a:rPr lang="en-CA" baseline="0" dirty="0" smtClean="0"/>
              <a:t> </a:t>
            </a:r>
            <a:r>
              <a:rPr lang="en-CA" baseline="0" dirty="0" err="1" smtClean="0"/>
              <a:t>formes</a:t>
            </a:r>
            <a:r>
              <a:rPr lang="en-CA" baseline="0" dirty="0" smtClean="0"/>
              <a:t> et patrons qui </a:t>
            </a:r>
            <a:r>
              <a:rPr lang="en-CA" baseline="0" dirty="0" err="1" smtClean="0"/>
              <a:t>permettent</a:t>
            </a:r>
            <a:r>
              <a:rPr lang="en-CA" baseline="0" dirty="0" smtClean="0"/>
              <a:t> de </a:t>
            </a:r>
            <a:r>
              <a:rPr lang="en-CA" baseline="0" dirty="0" err="1" smtClean="0"/>
              <a:t>générer</a:t>
            </a:r>
            <a:r>
              <a:rPr lang="en-CA" baseline="0" dirty="0" smtClean="0"/>
              <a:t> des </a:t>
            </a:r>
            <a:r>
              <a:rPr lang="en-CA" baseline="0" dirty="0" err="1" smtClean="0"/>
              <a:t>effets</a:t>
            </a:r>
            <a:r>
              <a:rPr lang="en-CA" baseline="0" dirty="0" smtClean="0"/>
              <a:t> (ex: </a:t>
            </a:r>
            <a:r>
              <a:rPr lang="en-CA" baseline="0" dirty="0" err="1" smtClean="0"/>
              <a:t>séquences</a:t>
            </a:r>
            <a:r>
              <a:rPr lang="en-CA" baseline="0" dirty="0" smtClean="0"/>
              <a:t> </a:t>
            </a:r>
            <a:r>
              <a:rPr lang="en-CA" baseline="0" dirty="0" err="1" smtClean="0"/>
              <a:t>préprogrammées</a:t>
            </a:r>
            <a:r>
              <a:rPr lang="en-CA" baseline="0" dirty="0" smtClean="0"/>
              <a:t>)</a:t>
            </a:r>
            <a:endParaRPr lang="fr-CA" dirty="0"/>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51</a:t>
            </a:fld>
            <a:endParaRPr lang="fr-CA">
              <a:solidFill>
                <a:prstClr val="black"/>
              </a:solidFill>
            </a:endParaRPr>
          </a:p>
        </p:txBody>
      </p:sp>
    </p:spTree>
    <p:extLst>
      <p:ext uri="{BB962C8B-B14F-4D97-AF65-F5344CB8AC3E}">
        <p14:creationId xmlns:p14="http://schemas.microsoft.com/office/powerpoint/2010/main" val="149234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err="1" smtClean="0"/>
              <a:t>Démo</a:t>
            </a:r>
            <a:r>
              <a:rPr lang="en-CA" baseline="0" dirty="0" smtClean="0"/>
              <a:t> </a:t>
            </a:r>
            <a:r>
              <a:rPr lang="en-CA" baseline="0" dirty="0" err="1" smtClean="0"/>
              <a:t>réalisée</a:t>
            </a:r>
            <a:r>
              <a:rPr lang="en-CA" baseline="0" dirty="0" smtClean="0"/>
              <a:t> par Jean-François IM et François </a:t>
            </a:r>
            <a:r>
              <a:rPr lang="en-CA" baseline="0" dirty="0" err="1" smtClean="0"/>
              <a:t>Cabrol</a:t>
            </a:r>
            <a:r>
              <a:rPr lang="en-CA" baseline="0" dirty="0" smtClean="0"/>
              <a:t> du </a:t>
            </a:r>
            <a:r>
              <a:rPr lang="en-CA" baseline="0" dirty="0" err="1" smtClean="0"/>
              <a:t>laboratoire</a:t>
            </a:r>
            <a:r>
              <a:rPr lang="en-CA" baseline="0" dirty="0" smtClean="0"/>
              <a:t> </a:t>
            </a:r>
            <a:r>
              <a:rPr lang="en-CA" baseline="0" dirty="0" err="1" smtClean="0"/>
              <a:t>multimédia</a:t>
            </a:r>
            <a:r>
              <a:rPr lang="en-CA" baseline="0" dirty="0" smtClean="0"/>
              <a:t> – </a:t>
            </a:r>
            <a:r>
              <a:rPr lang="en-CA" baseline="0" dirty="0" err="1" smtClean="0"/>
              <a:t>étudiants</a:t>
            </a:r>
            <a:r>
              <a:rPr lang="en-CA" baseline="0" dirty="0" smtClean="0"/>
              <a:t> à la </a:t>
            </a:r>
            <a:r>
              <a:rPr lang="en-CA" baseline="0" dirty="0" err="1" smtClean="0"/>
              <a:t>maîtrise</a:t>
            </a:r>
            <a:endParaRPr lang="en-CA" baseline="0" dirty="0" smtClean="0"/>
          </a:p>
          <a:p>
            <a:pPr marL="171450" indent="-171450">
              <a:buFontTx/>
              <a:buChar char="-"/>
            </a:pPr>
            <a:r>
              <a:rPr lang="en-CA" baseline="0" dirty="0" err="1" smtClean="0"/>
              <a:t>Intérêt</a:t>
            </a:r>
            <a:r>
              <a:rPr lang="en-CA" baseline="0" dirty="0" smtClean="0"/>
              <a:t>: </a:t>
            </a:r>
            <a:r>
              <a:rPr lang="en-CA" baseline="0" dirty="0" err="1" smtClean="0"/>
              <a:t>permet</a:t>
            </a:r>
            <a:r>
              <a:rPr lang="en-CA" baseline="0" dirty="0" smtClean="0"/>
              <a:t> de </a:t>
            </a:r>
            <a:r>
              <a:rPr lang="en-CA" baseline="0" dirty="0" err="1" smtClean="0"/>
              <a:t>transposer</a:t>
            </a:r>
            <a:r>
              <a:rPr lang="en-CA" baseline="0" dirty="0" smtClean="0"/>
              <a:t> sans changer de </a:t>
            </a:r>
            <a:r>
              <a:rPr lang="en-CA" baseline="0" dirty="0" err="1" smtClean="0"/>
              <a:t>doigté</a:t>
            </a:r>
            <a:endParaRPr lang="en-CA" dirty="0" smtClean="0"/>
          </a:p>
          <a:p>
            <a:r>
              <a:rPr lang="en-CA" dirty="0" smtClean="0"/>
              <a:t>-  </a:t>
            </a:r>
            <a:r>
              <a:rPr lang="en-CA" dirty="0" err="1" smtClean="0"/>
              <a:t>Parler</a:t>
            </a:r>
            <a:r>
              <a:rPr lang="en-CA" dirty="0" smtClean="0"/>
              <a:t> </a:t>
            </a:r>
            <a:r>
              <a:rPr lang="en-CA" dirty="0" err="1" smtClean="0"/>
              <a:t>également</a:t>
            </a:r>
            <a:r>
              <a:rPr lang="en-CA" dirty="0" smtClean="0"/>
              <a:t> le concept des claviers </a:t>
            </a:r>
            <a:r>
              <a:rPr lang="en-CA" dirty="0" err="1" smtClean="0"/>
              <a:t>symétriques</a:t>
            </a:r>
            <a:endParaRPr lang="fr-CA" dirty="0"/>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53</a:t>
            </a:fld>
            <a:endParaRPr lang="fr-CA">
              <a:solidFill>
                <a:prstClr val="black"/>
              </a:solidFill>
            </a:endParaRPr>
          </a:p>
        </p:txBody>
      </p:sp>
    </p:spTree>
    <p:extLst>
      <p:ext uri="{BB962C8B-B14F-4D97-AF65-F5344CB8AC3E}">
        <p14:creationId xmlns:p14="http://schemas.microsoft.com/office/powerpoint/2010/main" val="1098565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baseline="0" dirty="0" smtClean="0">
                <a:solidFill>
                  <a:schemeClr val="tx1"/>
                </a:solidFill>
                <a:effectLst/>
                <a:latin typeface="+mn-lt"/>
                <a:ea typeface="+mn-ea"/>
                <a:cs typeface="+mn-cs"/>
              </a:rPr>
              <a:t>Propose un clavier </a:t>
            </a:r>
            <a:r>
              <a:rPr lang="en-US" sz="1200" b="0" i="0" kern="1200" baseline="0" dirty="0" err="1" smtClean="0">
                <a:solidFill>
                  <a:schemeClr val="tx1"/>
                </a:solidFill>
                <a:effectLst/>
                <a:latin typeface="+mn-lt"/>
                <a:ea typeface="+mn-ea"/>
                <a:cs typeface="+mn-cs"/>
              </a:rPr>
              <a:t>isomorphique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combiné</a:t>
            </a:r>
            <a:r>
              <a:rPr lang="en-US" sz="1200" b="0" i="0" kern="1200" baseline="0" dirty="0" smtClean="0">
                <a:solidFill>
                  <a:schemeClr val="tx1"/>
                </a:solidFill>
                <a:effectLst/>
                <a:latin typeface="+mn-lt"/>
                <a:ea typeface="+mn-ea"/>
                <a:cs typeface="+mn-cs"/>
              </a:rPr>
              <a:t> à des </a:t>
            </a:r>
            <a:r>
              <a:rPr lang="en-US" sz="1200" b="0" i="0" kern="1200" baseline="0" dirty="0" err="1" smtClean="0">
                <a:solidFill>
                  <a:schemeClr val="tx1"/>
                </a:solidFill>
                <a:effectLst/>
                <a:latin typeface="+mn-lt"/>
                <a:ea typeface="+mn-ea"/>
                <a:cs typeface="+mn-cs"/>
              </a:rPr>
              <a:t>cordes</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frappées</a:t>
            </a:r>
            <a:r>
              <a:rPr lang="en-US" sz="1200" b="0" i="0" kern="1200" baseline="0" dirty="0" smtClean="0">
                <a:solidFill>
                  <a:schemeClr val="tx1"/>
                </a:solidFill>
                <a:effectLst/>
                <a:latin typeface="+mn-lt"/>
                <a:ea typeface="+mn-ea"/>
                <a:cs typeface="+mn-cs"/>
              </a:rPr>
              <a:t> (tapping)</a:t>
            </a:r>
          </a:p>
          <a:p>
            <a:pPr marL="171450" indent="-171450">
              <a:buFontTx/>
              <a:buChar char="-"/>
            </a:pPr>
            <a:r>
              <a:rPr lang="en-US" sz="1200" b="0" i="0" kern="1200" baseline="0" dirty="0" smtClean="0">
                <a:solidFill>
                  <a:schemeClr val="tx1"/>
                </a:solidFill>
                <a:effectLst/>
                <a:latin typeface="+mn-lt"/>
                <a:ea typeface="+mn-ea"/>
                <a:cs typeface="+mn-cs"/>
              </a:rPr>
              <a:t>Descendant de la </a:t>
            </a:r>
            <a:r>
              <a:rPr lang="en-US" sz="1200" b="0" i="0" kern="1200" baseline="0" dirty="0" err="1" smtClean="0">
                <a:solidFill>
                  <a:schemeClr val="tx1"/>
                </a:solidFill>
                <a:effectLst/>
                <a:latin typeface="+mn-lt"/>
                <a:ea typeface="+mn-ea"/>
                <a:cs typeface="+mn-cs"/>
              </a:rPr>
              <a:t>guitare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électrique</a:t>
            </a:r>
            <a:endParaRPr lang="en-US" sz="1200" b="0" i="0" kern="1200" baseline="0" dirty="0" smtClean="0">
              <a:solidFill>
                <a:schemeClr val="tx1"/>
              </a:solidFill>
              <a:effectLst/>
              <a:latin typeface="+mn-lt"/>
              <a:ea typeface="+mn-ea"/>
              <a:cs typeface="+mn-cs"/>
            </a:endParaRPr>
          </a:p>
          <a:p>
            <a:pPr marL="171450" indent="-171450">
              <a:buFontTx/>
              <a:buChar char="-"/>
            </a:pPr>
            <a:r>
              <a:rPr lang="en-US" sz="1200" b="0" i="0" kern="1200" baseline="0" dirty="0" err="1" smtClean="0">
                <a:solidFill>
                  <a:schemeClr val="tx1"/>
                </a:solidFill>
                <a:effectLst/>
                <a:latin typeface="+mn-lt"/>
                <a:ea typeface="+mn-ea"/>
                <a:cs typeface="+mn-cs"/>
              </a:rPr>
              <a:t>Intérêt</a:t>
            </a:r>
            <a:r>
              <a:rPr lang="en-US" sz="1200" b="0" i="0" kern="1200" baseline="0" dirty="0" smtClean="0">
                <a:solidFill>
                  <a:schemeClr val="tx1"/>
                </a:solidFill>
                <a:effectLst/>
                <a:latin typeface="+mn-lt"/>
                <a:ea typeface="+mn-ea"/>
                <a:cs typeface="+mn-cs"/>
              </a:rPr>
              <a:t>: </a:t>
            </a:r>
            <a:br>
              <a:rPr lang="en-US" sz="1200" b="0" i="0" kern="1200" baseline="0" dirty="0" smtClean="0">
                <a:solidFill>
                  <a:schemeClr val="tx1"/>
                </a:solidFill>
                <a:effectLst/>
                <a:latin typeface="+mn-lt"/>
                <a:ea typeface="+mn-ea"/>
                <a:cs typeface="+mn-cs"/>
              </a:rPr>
            </a:br>
            <a:r>
              <a:rPr lang="en-US" sz="1200" b="0" i="0" kern="1200" baseline="0" dirty="0" smtClean="0">
                <a:solidFill>
                  <a:schemeClr val="tx1"/>
                </a:solidFill>
                <a:effectLst/>
                <a:latin typeface="+mn-lt"/>
                <a:ea typeface="+mn-ea"/>
                <a:cs typeface="+mn-cs"/>
              </a:rPr>
              <a:t>	- Un </a:t>
            </a:r>
            <a:r>
              <a:rPr lang="en-US" sz="1200" b="0" i="0" kern="1200" baseline="0" dirty="0" err="1" smtClean="0">
                <a:solidFill>
                  <a:schemeClr val="tx1"/>
                </a:solidFill>
                <a:effectLst/>
                <a:latin typeface="+mn-lt"/>
                <a:ea typeface="+mn-ea"/>
                <a:cs typeface="+mn-cs"/>
              </a:rPr>
              <a:t>seul</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doigt</a:t>
            </a:r>
            <a:r>
              <a:rPr lang="en-US" sz="1200" b="0" i="0" kern="1200" baseline="0" dirty="0" smtClean="0">
                <a:solidFill>
                  <a:schemeClr val="tx1"/>
                </a:solidFill>
                <a:effectLst/>
                <a:latin typeface="+mn-lt"/>
                <a:ea typeface="+mn-ea"/>
                <a:cs typeface="+mn-cs"/>
              </a:rPr>
              <a:t> pour </a:t>
            </a:r>
            <a:r>
              <a:rPr lang="en-US" sz="1200" b="0" i="0" kern="1200" baseline="0" dirty="0" err="1" smtClean="0">
                <a:solidFill>
                  <a:schemeClr val="tx1"/>
                </a:solidFill>
                <a:effectLst/>
                <a:latin typeface="+mn-lt"/>
                <a:ea typeface="+mn-ea"/>
                <a:cs typeface="+mn-cs"/>
              </a:rPr>
              <a:t>produire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une</a:t>
            </a:r>
            <a:r>
              <a:rPr lang="en-US" sz="1200" b="0" i="0" kern="1200" baseline="0" dirty="0" smtClean="0">
                <a:solidFill>
                  <a:schemeClr val="tx1"/>
                </a:solidFill>
                <a:effectLst/>
                <a:latin typeface="+mn-lt"/>
                <a:ea typeface="+mn-ea"/>
                <a:cs typeface="+mn-cs"/>
              </a:rPr>
              <a:t> note</a:t>
            </a:r>
          </a:p>
          <a:p>
            <a:pPr marL="0" indent="0">
              <a:buFontTx/>
              <a:buNone/>
            </a:pPr>
            <a:r>
              <a:rPr lang="en-US" sz="1200" b="0" i="0" kern="1200" baseline="0" dirty="0" smtClean="0">
                <a:solidFill>
                  <a:schemeClr val="tx1"/>
                </a:solidFill>
                <a:effectLst/>
                <a:latin typeface="+mn-lt"/>
                <a:ea typeface="+mn-ea"/>
                <a:cs typeface="+mn-cs"/>
              </a:rPr>
              <a:t>	- </a:t>
            </a:r>
            <a:r>
              <a:rPr lang="en-US" sz="1200" b="0" i="0" kern="1200" baseline="0" dirty="0" err="1" smtClean="0">
                <a:solidFill>
                  <a:schemeClr val="tx1"/>
                </a:solidFill>
                <a:effectLst/>
                <a:latin typeface="+mn-lt"/>
                <a:ea typeface="+mn-ea"/>
                <a:cs typeface="+mn-cs"/>
              </a:rPr>
              <a:t>Inspiré</a:t>
            </a:r>
            <a:r>
              <a:rPr lang="en-US" sz="1200" b="0" i="0" kern="1200" baseline="0" dirty="0" smtClean="0">
                <a:solidFill>
                  <a:schemeClr val="tx1"/>
                </a:solidFill>
                <a:effectLst/>
                <a:latin typeface="+mn-lt"/>
                <a:ea typeface="+mn-ea"/>
                <a:cs typeface="+mn-cs"/>
              </a:rPr>
              <a:t> du piano – </a:t>
            </a:r>
            <a:r>
              <a:rPr lang="en-US" sz="1200" b="0" i="0" kern="1200" baseline="0" dirty="0" err="1" smtClean="0">
                <a:solidFill>
                  <a:schemeClr val="tx1"/>
                </a:solidFill>
                <a:effectLst/>
                <a:latin typeface="+mn-lt"/>
                <a:ea typeface="+mn-ea"/>
                <a:cs typeface="+mn-cs"/>
              </a:rPr>
              <a:t>relativement</a:t>
            </a:r>
            <a:r>
              <a:rPr lang="en-US" sz="1200" b="0" i="0" kern="1200" baseline="0" dirty="0" smtClean="0">
                <a:solidFill>
                  <a:schemeClr val="tx1"/>
                </a:solidFill>
                <a:effectLst/>
                <a:latin typeface="+mn-lt"/>
                <a:ea typeface="+mn-ea"/>
                <a:cs typeface="+mn-cs"/>
              </a:rPr>
              <a:t> facile à </a:t>
            </a:r>
            <a:r>
              <a:rPr lang="en-US" sz="1200" b="0" i="0" kern="1200" baseline="0" dirty="0" err="1" smtClean="0">
                <a:solidFill>
                  <a:schemeClr val="tx1"/>
                </a:solidFill>
                <a:effectLst/>
                <a:latin typeface="+mn-lt"/>
                <a:ea typeface="+mn-ea"/>
                <a:cs typeface="+mn-cs"/>
              </a:rPr>
              <a:t>apprendre</a:t>
            </a:r>
            <a:endParaRPr lang="en-US" sz="1200" b="0" i="0" kern="1200" baseline="0" dirty="0" smtClean="0">
              <a:solidFill>
                <a:schemeClr val="tx1"/>
              </a:solidFill>
              <a:effectLst/>
              <a:latin typeface="+mn-lt"/>
              <a:ea typeface="+mn-ea"/>
              <a:cs typeface="+mn-cs"/>
            </a:endParaRPr>
          </a:p>
          <a:p>
            <a:pPr marL="0" indent="0">
              <a:buFontTx/>
              <a:buNone/>
            </a:pPr>
            <a:r>
              <a:rPr lang="en-US" sz="1200" b="0" i="0" kern="1200" baseline="0" dirty="0" smtClean="0">
                <a:solidFill>
                  <a:schemeClr val="tx1"/>
                </a:solidFill>
                <a:effectLst/>
                <a:latin typeface="+mn-lt"/>
                <a:ea typeface="+mn-ea"/>
                <a:cs typeface="+mn-cs"/>
              </a:rPr>
              <a:t>	- Son naturel des </a:t>
            </a:r>
            <a:r>
              <a:rPr lang="en-US" sz="1200" b="0" i="0" kern="1200" baseline="0" dirty="0" err="1" smtClean="0">
                <a:solidFill>
                  <a:schemeClr val="tx1"/>
                </a:solidFill>
                <a:effectLst/>
                <a:latin typeface="+mn-lt"/>
                <a:ea typeface="+mn-ea"/>
                <a:cs typeface="+mn-cs"/>
              </a:rPr>
              <a:t>cordes</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mais</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électrifié</a:t>
            </a:r>
            <a:r>
              <a:rPr lang="en-US" sz="1200" b="0" i="0" kern="1200" baseline="0" dirty="0" smtClean="0">
                <a:solidFill>
                  <a:schemeClr val="tx1"/>
                </a:solidFill>
                <a:effectLst/>
                <a:latin typeface="+mn-lt"/>
                <a:ea typeface="+mn-ea"/>
                <a:cs typeface="+mn-cs"/>
              </a:rPr>
              <a:t> (pick-ups </a:t>
            </a:r>
            <a:r>
              <a:rPr lang="en-US" sz="1200" b="0" i="0" kern="1200" baseline="0" dirty="0" err="1" smtClean="0">
                <a:solidFill>
                  <a:schemeClr val="tx1"/>
                </a:solidFill>
                <a:effectLst/>
                <a:latin typeface="+mn-lt"/>
                <a:ea typeface="+mn-ea"/>
                <a:cs typeface="+mn-cs"/>
              </a:rPr>
              <a:t>sur</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chaque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corde</a:t>
            </a:r>
            <a:r>
              <a:rPr lang="en-US" sz="1200" b="0" i="0" kern="1200" baseline="0" dirty="0" smtClean="0">
                <a:solidFill>
                  <a:schemeClr val="tx1"/>
                </a:solidFill>
                <a:effectLst/>
                <a:latin typeface="+mn-lt"/>
                <a:ea typeface="+mn-ea"/>
                <a:cs typeface="+mn-cs"/>
              </a:rPr>
              <a:t>)</a:t>
            </a:r>
          </a:p>
          <a:p>
            <a:pPr marL="0" indent="0">
              <a:buFontTx/>
              <a:buNone/>
            </a:pPr>
            <a:endParaRPr lang="en-US" sz="1200" b="0" i="0" kern="1200" baseline="0" dirty="0" smtClean="0">
              <a:solidFill>
                <a:schemeClr val="tx1"/>
              </a:solidFill>
              <a:effectLst/>
              <a:latin typeface="+mn-lt"/>
              <a:ea typeface="+mn-ea"/>
              <a:cs typeface="+mn-cs"/>
            </a:endParaRPr>
          </a:p>
          <a:p>
            <a:pPr marL="0" indent="0">
              <a:buFontTx/>
              <a:buNone/>
            </a:pPr>
            <a:r>
              <a:rPr lang="en-US" sz="1200" b="0" i="0" kern="1200" dirty="0" smtClean="0">
                <a:solidFill>
                  <a:schemeClr val="tx1"/>
                </a:solidFill>
                <a:effectLst/>
                <a:latin typeface="+mn-lt"/>
                <a:ea typeface="+mn-ea"/>
                <a:cs typeface="+mn-cs"/>
              </a:rPr>
              <a:t>The </a:t>
            </a:r>
            <a:r>
              <a:rPr lang="en-US" sz="1200" b="0" i="0" kern="1200" dirty="0" err="1" smtClean="0">
                <a:solidFill>
                  <a:schemeClr val="tx1"/>
                </a:solidFill>
                <a:effectLst/>
                <a:latin typeface="+mn-lt"/>
                <a:ea typeface="+mn-ea"/>
                <a:cs typeface="+mn-cs"/>
              </a:rPr>
              <a:t>harpejji</a:t>
            </a:r>
            <a:r>
              <a:rPr lang="en-US" sz="1200" b="0" i="0" kern="1200" dirty="0" smtClean="0">
                <a:solidFill>
                  <a:schemeClr val="tx1"/>
                </a:solidFill>
                <a:effectLst/>
                <a:latin typeface="+mn-lt"/>
                <a:ea typeface="+mn-ea"/>
                <a:cs typeface="+mn-cs"/>
              </a:rPr>
              <a:t> is a member of a small family of stringed musical instruments known as tapping instruments. Tapping instruments are </a:t>
            </a:r>
            <a:r>
              <a:rPr lang="en-US" sz="1200" b="0" i="0" kern="1200" dirty="0" err="1" smtClean="0">
                <a:solidFill>
                  <a:schemeClr val="tx1"/>
                </a:solidFill>
                <a:effectLst/>
                <a:latin typeface="+mn-lt"/>
                <a:ea typeface="+mn-ea"/>
                <a:cs typeface="+mn-cs"/>
              </a:rPr>
              <a:t>descendents</a:t>
            </a:r>
            <a:r>
              <a:rPr lang="en-US" sz="1200" b="0" i="0" kern="1200" dirty="0" smtClean="0">
                <a:solidFill>
                  <a:schemeClr val="tx1"/>
                </a:solidFill>
                <a:effectLst/>
                <a:latin typeface="+mn-lt"/>
                <a:ea typeface="+mn-ea"/>
                <a:cs typeface="+mn-cs"/>
              </a:rPr>
              <a:t> of the electric guitar but are optimized for a style of playing that involves tapping on the strings to produce a note. One of the primary benefits of this style of playing is that it only requires one finger to make each note, unlike strumming which requires at least one finger on each hand to make a note.</a:t>
            </a:r>
          </a:p>
          <a:p>
            <a:r>
              <a:rPr lang="en-US" sz="1200" b="0" i="0" kern="1200" dirty="0" smtClean="0">
                <a:solidFill>
                  <a:schemeClr val="tx1"/>
                </a:solidFill>
                <a:effectLst/>
                <a:latin typeface="+mn-lt"/>
                <a:ea typeface="+mn-ea"/>
                <a:cs typeface="+mn-cs"/>
              </a:rPr>
              <a:t>By freeing up more fingers, the player has the freedom to play arrangements that are physically too difficult to play with the more traditional playing techniques. Unlike all other commercially available tapping instruments, the </a:t>
            </a:r>
            <a:r>
              <a:rPr lang="en-US" sz="1200" b="0" i="0" kern="1200" dirty="0" err="1" smtClean="0">
                <a:solidFill>
                  <a:schemeClr val="tx1"/>
                </a:solidFill>
                <a:effectLst/>
                <a:latin typeface="+mn-lt"/>
                <a:ea typeface="+mn-ea"/>
                <a:cs typeface="+mn-cs"/>
              </a:rPr>
              <a:t>harpejji</a:t>
            </a:r>
            <a:r>
              <a:rPr lang="en-US" sz="1200" b="0" i="0" kern="1200" dirty="0" smtClean="0">
                <a:solidFill>
                  <a:schemeClr val="tx1"/>
                </a:solidFill>
                <a:effectLst/>
                <a:latin typeface="+mn-lt"/>
                <a:ea typeface="+mn-ea"/>
                <a:cs typeface="+mn-cs"/>
              </a:rPr>
              <a:t> has a keyboard-inspired playing interface that many will find easier to learn, more comfortable to play and more interesting to explore.</a:t>
            </a:r>
          </a:p>
          <a:p>
            <a:r>
              <a:rPr lang="en-US" sz="1200" b="0" i="0" kern="1200" dirty="0" smtClean="0">
                <a:solidFill>
                  <a:schemeClr val="tx1"/>
                </a:solidFill>
                <a:effectLst/>
                <a:latin typeface="+mn-lt"/>
                <a:ea typeface="+mn-ea"/>
                <a:cs typeface="+mn-cs"/>
              </a:rPr>
              <a:t>The </a:t>
            </a:r>
            <a:r>
              <a:rPr lang="en-US" sz="1200" b="0" i="0" kern="1200" dirty="0" err="1" smtClean="0">
                <a:solidFill>
                  <a:schemeClr val="tx1"/>
                </a:solidFill>
                <a:effectLst/>
                <a:latin typeface="+mn-lt"/>
                <a:ea typeface="+mn-ea"/>
                <a:cs typeface="+mn-cs"/>
              </a:rPr>
              <a:t>harpejji</a:t>
            </a:r>
            <a:r>
              <a:rPr lang="en-US" sz="1200" b="0" i="0" kern="1200" dirty="0" smtClean="0">
                <a:solidFill>
                  <a:schemeClr val="tx1"/>
                </a:solidFill>
                <a:effectLst/>
                <a:latin typeface="+mn-lt"/>
                <a:ea typeface="+mn-ea"/>
                <a:cs typeface="+mn-cs"/>
              </a:rPr>
              <a:t> is played on a stand, horizontally or on a slight incline or decline. A decline position allows the audience to see more of your playing, whereas an incline position makes it easiest to reach the top frets.</a:t>
            </a:r>
          </a:p>
          <a:p>
            <a:endParaRPr lang="fr-CA" dirty="0"/>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56</a:t>
            </a:fld>
            <a:endParaRPr lang="fr-CA">
              <a:solidFill>
                <a:prstClr val="black"/>
              </a:solidFill>
            </a:endParaRPr>
          </a:p>
        </p:txBody>
      </p:sp>
    </p:spTree>
    <p:extLst>
      <p:ext uri="{BB962C8B-B14F-4D97-AF65-F5344CB8AC3E}">
        <p14:creationId xmlns:p14="http://schemas.microsoft.com/office/powerpoint/2010/main" val="1456969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Type de bloc </a:t>
            </a:r>
            <a:r>
              <a:rPr lang="en-CA" dirty="0" err="1" smtClean="0"/>
              <a:t>permet</a:t>
            </a:r>
            <a:r>
              <a:rPr lang="en-CA" dirty="0" smtClean="0"/>
              <a:t> de </a:t>
            </a:r>
            <a:r>
              <a:rPr lang="en-CA" dirty="0" err="1" smtClean="0"/>
              <a:t>préciser</a:t>
            </a:r>
            <a:r>
              <a:rPr lang="en-CA" dirty="0" smtClean="0"/>
              <a:t> le </a:t>
            </a:r>
            <a:r>
              <a:rPr lang="en-CA" dirty="0" err="1" smtClean="0"/>
              <a:t>rythme</a:t>
            </a:r>
            <a:endParaRPr lang="en-CA" dirty="0" smtClean="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CA" dirty="0" smtClean="0"/>
              <a:t>La</a:t>
            </a:r>
            <a:r>
              <a:rPr lang="en-CA" baseline="0" dirty="0" smtClean="0"/>
              <a:t> case (horizontal) </a:t>
            </a:r>
            <a:r>
              <a:rPr lang="en-CA" baseline="0" dirty="0" err="1" smtClean="0"/>
              <a:t>détermine</a:t>
            </a:r>
            <a:r>
              <a:rPr lang="en-CA" baseline="0" dirty="0" smtClean="0"/>
              <a:t> le temps de la </a:t>
            </a:r>
            <a:r>
              <a:rPr lang="en-CA" baseline="0" dirty="0" err="1" smtClean="0"/>
              <a:t>mesure</a:t>
            </a:r>
            <a:r>
              <a:rPr lang="en-CA" baseline="0" dirty="0" smtClean="0"/>
              <a:t> et (vertical) la note </a:t>
            </a:r>
            <a:r>
              <a:rPr lang="en-CA" baseline="0" dirty="0" err="1" smtClean="0"/>
              <a:t>ou</a:t>
            </a:r>
            <a:r>
              <a:rPr lang="en-CA" baseline="0" dirty="0" smtClean="0"/>
              <a:t> </a:t>
            </a:r>
            <a:r>
              <a:rPr lang="en-CA" baseline="0" dirty="0" err="1" smtClean="0"/>
              <a:t>l’instrument</a:t>
            </a:r>
            <a:r>
              <a:rPr lang="en-CA" baseline="0" dirty="0" smtClean="0"/>
              <a:t> </a:t>
            </a:r>
            <a:r>
              <a:rPr lang="en-CA" baseline="0" dirty="0" err="1" smtClean="0"/>
              <a:t>dans</a:t>
            </a:r>
            <a:r>
              <a:rPr lang="en-CA" baseline="0" dirty="0" smtClean="0"/>
              <a:t> le </a:t>
            </a:r>
            <a:r>
              <a:rPr lang="en-CA" baseline="0" dirty="0" err="1" smtClean="0"/>
              <a:t>cas</a:t>
            </a:r>
            <a:r>
              <a:rPr lang="en-CA" baseline="0" dirty="0" smtClean="0"/>
              <a:t> des percussions</a:t>
            </a:r>
          </a:p>
          <a:p>
            <a:pPr marL="628650" lvl="1" indent="-171450">
              <a:buFontTx/>
              <a:buChar char="-"/>
            </a:pPr>
            <a:r>
              <a:rPr lang="en-CA" baseline="0" dirty="0" smtClean="0"/>
              <a:t>Le type de bloc </a:t>
            </a:r>
            <a:r>
              <a:rPr lang="en-CA" baseline="0" dirty="0" err="1" smtClean="0"/>
              <a:t>détermine</a:t>
            </a:r>
            <a:r>
              <a:rPr lang="en-CA" baseline="0" dirty="0" smtClean="0"/>
              <a:t> la position et la </a:t>
            </a:r>
            <a:r>
              <a:rPr lang="en-CA" baseline="0" dirty="0" err="1" smtClean="0"/>
              <a:t>durée</a:t>
            </a:r>
            <a:r>
              <a:rPr lang="en-CA" baseline="0" dirty="0" smtClean="0"/>
              <a:t> des notes</a:t>
            </a:r>
          </a:p>
          <a:p>
            <a:pPr marL="171450" lvl="0" indent="-171450">
              <a:buFontTx/>
              <a:buChar char="-"/>
            </a:pPr>
            <a:r>
              <a:rPr lang="en-CA" baseline="0" dirty="0" err="1" smtClean="0"/>
              <a:t>Permet</a:t>
            </a:r>
            <a:r>
              <a:rPr lang="en-CA" baseline="0" dirty="0" smtClean="0"/>
              <a:t> de </a:t>
            </a:r>
            <a:r>
              <a:rPr lang="en-CA" baseline="0" dirty="0" err="1" smtClean="0"/>
              <a:t>créer</a:t>
            </a:r>
            <a:r>
              <a:rPr lang="en-CA" baseline="0" dirty="0" smtClean="0"/>
              <a:t> des </a:t>
            </a:r>
            <a:r>
              <a:rPr lang="en-CA" baseline="0" dirty="0" err="1" smtClean="0"/>
              <a:t>rythmes</a:t>
            </a:r>
            <a:r>
              <a:rPr lang="en-CA" baseline="0" dirty="0" smtClean="0"/>
              <a:t> complexes sans trop de </a:t>
            </a:r>
            <a:r>
              <a:rPr lang="en-CA" baseline="0" dirty="0" err="1" smtClean="0"/>
              <a:t>connaissance</a:t>
            </a:r>
            <a:r>
              <a:rPr lang="en-CA" baseline="0" dirty="0" smtClean="0"/>
              <a:t> en </a:t>
            </a:r>
            <a:r>
              <a:rPr lang="en-CA" baseline="0" dirty="0" err="1" smtClean="0"/>
              <a:t>musique</a:t>
            </a:r>
            <a:endParaRPr lang="en-CA" baseline="0" dirty="0" smtClean="0"/>
          </a:p>
          <a:p>
            <a:pPr marL="171450" lvl="0" indent="-171450">
              <a:buFontTx/>
              <a:buChar char="-"/>
            </a:pPr>
            <a:endParaRPr lang="en-CA" baseline="0" dirty="0" smtClean="0"/>
          </a:p>
          <a:p>
            <a:pPr marL="0" lvl="0" indent="0">
              <a:buFontTx/>
              <a:buNone/>
            </a:pPr>
            <a:r>
              <a:rPr lang="en-CA" baseline="0" dirty="0" err="1" smtClean="0"/>
              <a:t>Créé</a:t>
            </a:r>
            <a:r>
              <a:rPr lang="en-CA" baseline="0" dirty="0" smtClean="0"/>
              <a:t> par des amateurs de </a:t>
            </a:r>
            <a:r>
              <a:rPr lang="en-CA" baseline="0" dirty="0" err="1" smtClean="0"/>
              <a:t>musique</a:t>
            </a:r>
            <a:endParaRPr lang="fr-CA" dirty="0"/>
          </a:p>
        </p:txBody>
      </p:sp>
      <p:sp>
        <p:nvSpPr>
          <p:cNvPr id="4" name="Slide Number Placeholder 3"/>
          <p:cNvSpPr>
            <a:spLocks noGrp="1"/>
          </p:cNvSpPr>
          <p:nvPr>
            <p:ph type="sldNum" sz="quarter" idx="10"/>
          </p:nvPr>
        </p:nvSpPr>
        <p:spPr/>
        <p:txBody>
          <a:bodyPr/>
          <a:lstStyle/>
          <a:p>
            <a:fld id="{95393C7B-3763-4282-A8B7-1AE60CDACAF4}" type="slidenum">
              <a:rPr lang="fr-CA" smtClean="0">
                <a:solidFill>
                  <a:prstClr val="black"/>
                </a:solidFill>
              </a:rPr>
              <a:pPr/>
              <a:t>57</a:t>
            </a:fld>
            <a:endParaRPr lang="fr-CA">
              <a:solidFill>
                <a:prstClr val="black"/>
              </a:solidFill>
            </a:endParaRPr>
          </a:p>
        </p:txBody>
      </p:sp>
    </p:spTree>
    <p:extLst>
      <p:ext uri="{BB962C8B-B14F-4D97-AF65-F5344CB8AC3E}">
        <p14:creationId xmlns:p14="http://schemas.microsoft.com/office/powerpoint/2010/main" val="1362531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23/02/2018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23/02/2018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23/02/2018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0FF5B61A-3069-4E67-A36A-1696FE03B534}" type="datetimeFigureOut">
              <a:rPr lang="fr-CA" smtClean="0">
                <a:solidFill>
                  <a:prstClr val="black">
                    <a:tint val="75000"/>
                  </a:prstClr>
                </a:solidFill>
              </a:rPr>
              <a:pPr/>
              <a:t>2018-02-23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10A71EB-539B-4077-BBF0-4A29CD75C1CA}"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296043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0FF5B61A-3069-4E67-A36A-1696FE03B534}" type="datetimeFigureOut">
              <a:rPr lang="fr-CA" smtClean="0">
                <a:solidFill>
                  <a:prstClr val="black">
                    <a:tint val="75000"/>
                  </a:prstClr>
                </a:solidFill>
              </a:rPr>
              <a:pPr/>
              <a:t>2018-02-23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10A71EB-539B-4077-BBF0-4A29CD75C1CA}"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963806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FF5B61A-3069-4E67-A36A-1696FE03B534}" type="datetimeFigureOut">
              <a:rPr lang="fr-CA" smtClean="0">
                <a:solidFill>
                  <a:prstClr val="black">
                    <a:tint val="75000"/>
                  </a:prstClr>
                </a:solidFill>
              </a:rPr>
              <a:pPr/>
              <a:t>2018-02-23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10A71EB-539B-4077-BBF0-4A29CD75C1CA}"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791093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0FF5B61A-3069-4E67-A36A-1696FE03B534}" type="datetimeFigureOut">
              <a:rPr lang="fr-CA" smtClean="0">
                <a:solidFill>
                  <a:prstClr val="black">
                    <a:tint val="75000"/>
                  </a:prstClr>
                </a:solidFill>
              </a:rPr>
              <a:pPr/>
              <a:t>2018-02-23</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10A71EB-539B-4077-BBF0-4A29CD75C1CA}"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1215060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0FF5B61A-3069-4E67-A36A-1696FE03B534}" type="datetimeFigureOut">
              <a:rPr lang="fr-CA" smtClean="0">
                <a:solidFill>
                  <a:prstClr val="black">
                    <a:tint val="75000"/>
                  </a:prstClr>
                </a:solidFill>
              </a:rPr>
              <a:pPr/>
              <a:t>2018-02-23</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510A71EB-539B-4077-BBF0-4A29CD75C1CA}"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3768940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0FF5B61A-3069-4E67-A36A-1696FE03B534}" type="datetimeFigureOut">
              <a:rPr lang="fr-CA" smtClean="0">
                <a:solidFill>
                  <a:prstClr val="black">
                    <a:tint val="75000"/>
                  </a:prstClr>
                </a:solidFill>
              </a:rPr>
              <a:pPr/>
              <a:t>2018-02-23</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510A71EB-539B-4077-BBF0-4A29CD75C1CA}"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792808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FF5B61A-3069-4E67-A36A-1696FE03B534}" type="datetimeFigureOut">
              <a:rPr lang="fr-CA" smtClean="0">
                <a:solidFill>
                  <a:prstClr val="black">
                    <a:tint val="75000"/>
                  </a:prstClr>
                </a:solidFill>
              </a:rPr>
              <a:pPr/>
              <a:t>2018-02-23</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10A71EB-539B-4077-BBF0-4A29CD75C1CA}"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811433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FF5B61A-3069-4E67-A36A-1696FE03B534}" type="datetimeFigureOut">
              <a:rPr lang="fr-CA" smtClean="0">
                <a:solidFill>
                  <a:prstClr val="black">
                    <a:tint val="75000"/>
                  </a:prstClr>
                </a:solidFill>
              </a:rPr>
              <a:pPr/>
              <a:t>2018-02-23</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10A71EB-539B-4077-BBF0-4A29CD75C1CA}"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92810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23/02/2018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FF5B61A-3069-4E67-A36A-1696FE03B534}" type="datetimeFigureOut">
              <a:rPr lang="fr-CA" smtClean="0">
                <a:solidFill>
                  <a:prstClr val="black">
                    <a:tint val="75000"/>
                  </a:prstClr>
                </a:solidFill>
              </a:rPr>
              <a:pPr/>
              <a:t>2018-02-23</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10A71EB-539B-4077-BBF0-4A29CD75C1CA}"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946581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0FF5B61A-3069-4E67-A36A-1696FE03B534}" type="datetimeFigureOut">
              <a:rPr lang="fr-CA" smtClean="0">
                <a:solidFill>
                  <a:prstClr val="black">
                    <a:tint val="75000"/>
                  </a:prstClr>
                </a:solidFill>
              </a:rPr>
              <a:pPr/>
              <a:t>2018-02-23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10A71EB-539B-4077-BBF0-4A29CD75C1CA}"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2131581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0FF5B61A-3069-4E67-A36A-1696FE03B534}" type="datetimeFigureOut">
              <a:rPr lang="fr-CA" smtClean="0">
                <a:solidFill>
                  <a:prstClr val="black">
                    <a:tint val="75000"/>
                  </a:prstClr>
                </a:solidFill>
              </a:rPr>
              <a:pPr/>
              <a:t>2018-02-23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10A71EB-539B-4077-BBF0-4A29CD75C1CA}"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1436446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C2E6077B-0CB7-4932-B8E2-E4D2898D99CF}" type="datetimeFigureOut">
              <a:rPr lang="fr-FR">
                <a:solidFill>
                  <a:prstClr val="black">
                    <a:tint val="75000"/>
                  </a:prstClr>
                </a:solidFill>
              </a:rPr>
              <a:pPr>
                <a:defRPr/>
              </a:pPr>
              <a:t>23/02/2018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fld id="{E34C0C8B-659F-42AE-8C3B-1B068F4DE642}" type="slidenum">
              <a:rPr lang="fr-CA" altLang="en-US"/>
              <a:pPr/>
              <a:t>‹#›</a:t>
            </a:fld>
            <a:endParaRPr lang="fr-CA" altLang="en-US"/>
          </a:p>
        </p:txBody>
      </p:sp>
    </p:spTree>
    <p:extLst>
      <p:ext uri="{BB962C8B-B14F-4D97-AF65-F5344CB8AC3E}">
        <p14:creationId xmlns:p14="http://schemas.microsoft.com/office/powerpoint/2010/main" val="2894589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18761AA6-0491-46A4-9A71-61A157EB4588}" type="datetimeFigureOut">
              <a:rPr lang="fr-FR">
                <a:solidFill>
                  <a:prstClr val="black">
                    <a:tint val="75000"/>
                  </a:prstClr>
                </a:solidFill>
              </a:rPr>
              <a:pPr>
                <a:defRPr/>
              </a:pPr>
              <a:t>23/02/2018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fld id="{B609C8C7-AE3F-40DB-A0AC-0EF91482EA41}" type="slidenum">
              <a:rPr lang="fr-CA" altLang="en-US"/>
              <a:pPr/>
              <a:t>‹#›</a:t>
            </a:fld>
            <a:endParaRPr lang="fr-CA" altLang="en-US"/>
          </a:p>
        </p:txBody>
      </p:sp>
    </p:spTree>
    <p:extLst>
      <p:ext uri="{BB962C8B-B14F-4D97-AF65-F5344CB8AC3E}">
        <p14:creationId xmlns:p14="http://schemas.microsoft.com/office/powerpoint/2010/main" val="1209924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2AF9625-EC6C-440F-BCDB-72DC2191DC60}" type="datetimeFigureOut">
              <a:rPr lang="fr-FR">
                <a:solidFill>
                  <a:prstClr val="black">
                    <a:tint val="75000"/>
                  </a:prstClr>
                </a:solidFill>
              </a:rPr>
              <a:pPr>
                <a:defRPr/>
              </a:pPr>
              <a:t>23/02/2018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fld id="{352FE174-C790-4C9E-8CB4-1EE30813D930}" type="slidenum">
              <a:rPr lang="fr-CA" altLang="en-US"/>
              <a:pPr/>
              <a:t>‹#›</a:t>
            </a:fld>
            <a:endParaRPr lang="fr-CA" altLang="en-US"/>
          </a:p>
        </p:txBody>
      </p:sp>
    </p:spTree>
    <p:extLst>
      <p:ext uri="{BB962C8B-B14F-4D97-AF65-F5344CB8AC3E}">
        <p14:creationId xmlns:p14="http://schemas.microsoft.com/office/powerpoint/2010/main" val="2550585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7F78B027-7776-4681-B2FC-E2E58D2CEF21}" type="datetimeFigureOut">
              <a:rPr lang="fr-FR">
                <a:solidFill>
                  <a:prstClr val="black">
                    <a:tint val="75000"/>
                  </a:prstClr>
                </a:solidFill>
              </a:rPr>
              <a:pPr>
                <a:defRPr/>
              </a:pPr>
              <a:t>23/02/2018</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fld id="{3F90A594-08F1-49F9-A052-138A4D303895}" type="slidenum">
              <a:rPr lang="fr-CA" altLang="en-US"/>
              <a:pPr/>
              <a:t>‹#›</a:t>
            </a:fld>
            <a:endParaRPr lang="fr-CA" altLang="en-US"/>
          </a:p>
        </p:txBody>
      </p:sp>
    </p:spTree>
    <p:extLst>
      <p:ext uri="{BB962C8B-B14F-4D97-AF65-F5344CB8AC3E}">
        <p14:creationId xmlns:p14="http://schemas.microsoft.com/office/powerpoint/2010/main" val="3871820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36F7971B-5139-4868-9911-9CD84A19CA17}" type="datetimeFigureOut">
              <a:rPr lang="fr-FR">
                <a:solidFill>
                  <a:prstClr val="black">
                    <a:tint val="75000"/>
                  </a:prstClr>
                </a:solidFill>
              </a:rPr>
              <a:pPr>
                <a:defRPr/>
              </a:pPr>
              <a:t>23/02/2018</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fld id="{3861327B-3B04-4524-AEF1-95986A7E5769}" type="slidenum">
              <a:rPr lang="fr-CA" altLang="en-US"/>
              <a:pPr/>
              <a:t>‹#›</a:t>
            </a:fld>
            <a:endParaRPr lang="fr-CA" altLang="en-US"/>
          </a:p>
        </p:txBody>
      </p:sp>
    </p:spTree>
    <p:extLst>
      <p:ext uri="{BB962C8B-B14F-4D97-AF65-F5344CB8AC3E}">
        <p14:creationId xmlns:p14="http://schemas.microsoft.com/office/powerpoint/2010/main" val="1679735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2B951F7D-D599-49F2-8951-7C412B22142D}" type="datetimeFigureOut">
              <a:rPr lang="fr-FR">
                <a:solidFill>
                  <a:prstClr val="black">
                    <a:tint val="75000"/>
                  </a:prstClr>
                </a:solidFill>
              </a:rPr>
              <a:pPr>
                <a:defRPr/>
              </a:pPr>
              <a:t>23/02/2018</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fld id="{D6D0F528-83FA-4674-9A01-98384E6E8C59}" type="slidenum">
              <a:rPr lang="fr-CA" altLang="en-US"/>
              <a:pPr/>
              <a:t>‹#›</a:t>
            </a:fld>
            <a:endParaRPr lang="fr-CA" altLang="en-US"/>
          </a:p>
        </p:txBody>
      </p:sp>
    </p:spTree>
    <p:extLst>
      <p:ext uri="{BB962C8B-B14F-4D97-AF65-F5344CB8AC3E}">
        <p14:creationId xmlns:p14="http://schemas.microsoft.com/office/powerpoint/2010/main" val="3497756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343FB7F8-969C-4E20-8E78-BECE509B457E}" type="datetimeFigureOut">
              <a:rPr lang="fr-FR">
                <a:solidFill>
                  <a:prstClr val="black">
                    <a:tint val="75000"/>
                  </a:prstClr>
                </a:solidFill>
              </a:rPr>
              <a:pPr>
                <a:defRPr/>
              </a:pPr>
              <a:t>23/02/2018</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fld id="{2CA23882-9339-48C5-9E7F-D118434CA983}" type="slidenum">
              <a:rPr lang="fr-CA" altLang="en-US"/>
              <a:pPr/>
              <a:t>‹#›</a:t>
            </a:fld>
            <a:endParaRPr lang="fr-CA" altLang="en-US"/>
          </a:p>
        </p:txBody>
      </p:sp>
    </p:spTree>
    <p:extLst>
      <p:ext uri="{BB962C8B-B14F-4D97-AF65-F5344CB8AC3E}">
        <p14:creationId xmlns:p14="http://schemas.microsoft.com/office/powerpoint/2010/main" val="255116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23/02/2018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39AFA12-089C-48AD-B7D9-B593323A01FC}" type="datetimeFigureOut">
              <a:rPr lang="fr-FR">
                <a:solidFill>
                  <a:prstClr val="black">
                    <a:tint val="75000"/>
                  </a:prstClr>
                </a:solidFill>
              </a:rPr>
              <a:pPr>
                <a:defRPr/>
              </a:pPr>
              <a:t>23/02/2018</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fld id="{0FCF256D-70A4-4D6F-B3DA-8D061E27B736}" type="slidenum">
              <a:rPr lang="fr-CA" altLang="en-US"/>
              <a:pPr/>
              <a:t>‹#›</a:t>
            </a:fld>
            <a:endParaRPr lang="fr-CA" altLang="en-US"/>
          </a:p>
        </p:txBody>
      </p:sp>
    </p:spTree>
    <p:extLst>
      <p:ext uri="{BB962C8B-B14F-4D97-AF65-F5344CB8AC3E}">
        <p14:creationId xmlns:p14="http://schemas.microsoft.com/office/powerpoint/2010/main" val="248311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8FAD257-CD9D-413A-86CD-5A7B6FCF85FB}" type="datetimeFigureOut">
              <a:rPr lang="fr-FR">
                <a:solidFill>
                  <a:prstClr val="black">
                    <a:tint val="75000"/>
                  </a:prstClr>
                </a:solidFill>
              </a:rPr>
              <a:pPr>
                <a:defRPr/>
              </a:pPr>
              <a:t>23/02/2018</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fld id="{DA122ACB-90AF-47F6-A0E7-FF9C8136C43F}" type="slidenum">
              <a:rPr lang="fr-CA" altLang="en-US"/>
              <a:pPr/>
              <a:t>‹#›</a:t>
            </a:fld>
            <a:endParaRPr lang="fr-CA" altLang="en-US"/>
          </a:p>
        </p:txBody>
      </p:sp>
    </p:spTree>
    <p:extLst>
      <p:ext uri="{BB962C8B-B14F-4D97-AF65-F5344CB8AC3E}">
        <p14:creationId xmlns:p14="http://schemas.microsoft.com/office/powerpoint/2010/main" val="3914432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AB65609E-66ED-4143-A4B1-D298E0A6679E}" type="datetimeFigureOut">
              <a:rPr lang="fr-FR">
                <a:solidFill>
                  <a:prstClr val="black">
                    <a:tint val="75000"/>
                  </a:prstClr>
                </a:solidFill>
              </a:rPr>
              <a:pPr>
                <a:defRPr/>
              </a:pPr>
              <a:t>23/02/2018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fld id="{D0A9577F-9025-4F16-8226-075E299A1DBF}" type="slidenum">
              <a:rPr lang="fr-CA" altLang="en-US"/>
              <a:pPr/>
              <a:t>‹#›</a:t>
            </a:fld>
            <a:endParaRPr lang="fr-CA" altLang="en-US"/>
          </a:p>
        </p:txBody>
      </p:sp>
    </p:spTree>
    <p:extLst>
      <p:ext uri="{BB962C8B-B14F-4D97-AF65-F5344CB8AC3E}">
        <p14:creationId xmlns:p14="http://schemas.microsoft.com/office/powerpoint/2010/main" val="140831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AAED7DED-C703-45EF-BC68-21B9C44FE568}" type="datetimeFigureOut">
              <a:rPr lang="fr-FR">
                <a:solidFill>
                  <a:prstClr val="black">
                    <a:tint val="75000"/>
                  </a:prstClr>
                </a:solidFill>
              </a:rPr>
              <a:pPr>
                <a:defRPr/>
              </a:pPr>
              <a:t>23/02/2018</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fld id="{9A3D2092-A46B-4B7C-A805-C53933290CAE}" type="slidenum">
              <a:rPr lang="fr-CA" altLang="en-US"/>
              <a:pPr/>
              <a:t>‹#›</a:t>
            </a:fld>
            <a:endParaRPr lang="fr-CA" altLang="en-US"/>
          </a:p>
        </p:txBody>
      </p:sp>
    </p:spTree>
    <p:extLst>
      <p:ext uri="{BB962C8B-B14F-4D97-AF65-F5344CB8AC3E}">
        <p14:creationId xmlns:p14="http://schemas.microsoft.com/office/powerpoint/2010/main" val="45543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23/02/2018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23/02/2018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23/02/2018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23/02/2018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23/02/2018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23/02/2018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23/02/2018</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5B61A-3069-4E67-A36A-1696FE03B534}" type="datetimeFigureOut">
              <a:rPr lang="fr-CA" smtClean="0">
                <a:solidFill>
                  <a:prstClr val="black">
                    <a:tint val="75000"/>
                  </a:prstClr>
                </a:solidFill>
              </a:rPr>
              <a:pPr/>
              <a:t>2018-02-23</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A71EB-539B-4077-BBF0-4A29CD75C1CA}" type="slidenum">
              <a:rPr lang="fr-CA" smtClean="0">
                <a:solidFill>
                  <a:prstClr val="black">
                    <a:tint val="75000"/>
                  </a:prstClr>
                </a:solidFill>
              </a:rPr>
              <a:pPr/>
              <a:t>‹#›</a:t>
            </a:fld>
            <a:endParaRPr lang="fr-CA">
              <a:solidFill>
                <a:prstClr val="black">
                  <a:tint val="75000"/>
                </a:prstClr>
              </a:solidFill>
            </a:endParaRPr>
          </a:p>
        </p:txBody>
      </p:sp>
    </p:spTree>
    <p:extLst>
      <p:ext uri="{BB962C8B-B14F-4D97-AF65-F5344CB8AC3E}">
        <p14:creationId xmlns:p14="http://schemas.microsoft.com/office/powerpoint/2010/main" val="13120951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fr-CA" altLang="en-US"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fr-CA" alt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A258316-8372-49AB-A375-97B89F400A22}" type="datetimeFigureOut">
              <a:rPr lang="fr-FR">
                <a:solidFill>
                  <a:prstClr val="black">
                    <a:tint val="75000"/>
                  </a:prstClr>
                </a:solidFill>
              </a:rPr>
              <a:pPr>
                <a:defRPr/>
              </a:pPr>
              <a:t>23/02/2018</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DC126C3B-1045-4325-BB83-478EC57AE41E}" type="slidenum">
              <a:rPr lang="fr-CA" altLang="en-US">
                <a:cs typeface="Arial" panose="020B0604020202020204" pitchFamily="34" charset="0"/>
              </a:rPr>
              <a:pPr fontAlgn="base">
                <a:spcBef>
                  <a:spcPct val="0"/>
                </a:spcBef>
                <a:spcAft>
                  <a:spcPct val="0"/>
                </a:spcAft>
              </a:pPr>
              <a:t>‹#›</a:t>
            </a:fld>
            <a:endParaRPr lang="fr-CA" altLang="en-US">
              <a:cs typeface="Arial" panose="020B0604020202020204" pitchFamily="34" charset="0"/>
            </a:endParaRPr>
          </a:p>
        </p:txBody>
      </p:sp>
    </p:spTree>
    <p:extLst>
      <p:ext uri="{BB962C8B-B14F-4D97-AF65-F5344CB8AC3E}">
        <p14:creationId xmlns:p14="http://schemas.microsoft.com/office/powerpoint/2010/main" val="40388434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Pitch_(music)"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fr.wikipedia.org/wiki/Gamme_naturelle" TargetMode="External"/><Relationship Id="rId2" Type="http://schemas.openxmlformats.org/officeDocument/2006/relationships/hyperlink" Target="http://fr.wikipedia.org/wiki/Gamme_temp%C3%A9r%C3%A9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www.youtube.com/watch?v=MPG-LYoW27E"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gif"/><Relationship Id="rId5" Type="http://schemas.openxmlformats.org/officeDocument/2006/relationships/notesSlide" Target="../notesSlides/notesSlide1.xml"/><Relationship Id="rId4"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nu8ZHE_Is7A" TargetMode="External"/><Relationship Id="rId2" Type="http://schemas.openxmlformats.org/officeDocument/2006/relationships/hyperlink" Target="https://www.youtube.com/watch?v=vp_h649sZ9A" TargetMode="External"/><Relationship Id="rId1" Type="http://schemas.openxmlformats.org/officeDocument/2006/relationships/slideLayout" Target="../slideLayouts/slideLayout2.xml"/><Relationship Id="rId6" Type="http://schemas.openxmlformats.org/officeDocument/2006/relationships/hyperlink" Target="https://www.youtube.com/watch?v=rZlB2tRyvQw" TargetMode="External"/><Relationship Id="rId5" Type="http://schemas.openxmlformats.org/officeDocument/2006/relationships/hyperlink" Target="https://www.youtube.com/watch?v=4QB7ugJnHgs" TargetMode="External"/><Relationship Id="rId4" Type="http://schemas.openxmlformats.org/officeDocument/2006/relationships/hyperlink" Target="https://www.youtube.com/watch?v=UoZsMA9lsc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journal.frontiersin.org/Journal/10.3389/fpsyg.2013.00264/ful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journal.frontiersin.org/Journal/10.3389/fpsyg.2013.00264/full"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outube.com/watch?v=d5YFrd5tr7o"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r6EQnuH6gvQ&amp;t=5m1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oOlDewpCfZQ" TargetMode="External"/><Relationship Id="rId2" Type="http://schemas.openxmlformats.org/officeDocument/2006/relationships/hyperlink" Target="https://www.youtube.com/watch?v=eQr0dJjM9mw"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UcIxwrZV10A" TargetMode="External"/><Relationship Id="rId2" Type="http://schemas.openxmlformats.org/officeDocument/2006/relationships/hyperlink" Target="http://dmitri.tymoczko.com/whatmakesmusicsoundgood.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2tZ7eWqHsdg"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hyperlink" Target="http://profs.etsmtl.ca/mmcguffin/research/#cabrol_cmmr2013" TargetMode="External"/><Relationship Id="rId2" Type="http://schemas.openxmlformats.org/officeDocument/2006/relationships/image" Target="../media/image22.emf"/><Relationship Id="rId1" Type="http://schemas.openxmlformats.org/officeDocument/2006/relationships/slideLayout" Target="../slideLayouts/slideLayout2.xml"/><Relationship Id="rId5" Type="http://schemas.openxmlformats.org/officeDocument/2006/relationships/hyperlink" Target="https://vimeo.com/68455966" TargetMode="External"/><Relationship Id="rId4" Type="http://schemas.openxmlformats.org/officeDocument/2006/relationships/hyperlink" Target="http://hifiv.ca/~francoiscabrol/GenSessio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profs.etsmtl.ca/mmcguffin/research/#cabrol_cmmr2013" TargetMode="External"/><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hyperlink" Target="https://vimeo.com/68455966" TargetMode="External"/><Relationship Id="rId4" Type="http://schemas.openxmlformats.org/officeDocument/2006/relationships/hyperlink" Target="http://hifiv.ca/~francoiscabrol/GenSessio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s://vimeo.com/68455966" TargetMode="External"/><Relationship Id="rId5" Type="http://schemas.openxmlformats.org/officeDocument/2006/relationships/hyperlink" Target="http://hifiv.ca/~francoiscabrol/GenSession/" TargetMode="External"/><Relationship Id="rId4" Type="http://schemas.openxmlformats.org/officeDocument/2006/relationships/hyperlink" Target="http://profs.etsmtl.ca/mmcguffin/research/#cabrol_cmmr201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2tZ7eWqHsdg"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s://vimeo.com/68455966" TargetMode="External"/><Relationship Id="rId5" Type="http://schemas.openxmlformats.org/officeDocument/2006/relationships/hyperlink" Target="http://hifiv.ca/~francoiscabrol/GenSession/" TargetMode="External"/><Relationship Id="rId4" Type="http://schemas.openxmlformats.org/officeDocument/2006/relationships/hyperlink" Target="http://profs.etsmtl.ca/mmcguffin/research/#cabrol_cmmr2013"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ux1.eiu.edu/~cfadd/1150/16Waves/char.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hyperlink" Target="http://www.youtube.com/watch?v=45d2Yomsct4" TargetMode="Externa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1.jpeg"/><Relationship Id="rId5" Type="http://schemas.openxmlformats.org/officeDocument/2006/relationships/notesSlide" Target="../notesSlides/notesSlide2.xml"/><Relationship Id="rId4"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hyperlink" Target="http://www.smule.com/ocarina/" TargetMode="Externa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2.jpeg"/><Relationship Id="rId5" Type="http://schemas.openxmlformats.org/officeDocument/2006/relationships/notesSlide" Target="../notesSlides/notesSlide3.xml"/><Relationship Id="rId4"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hyperlink" Target="https://www.youtube.com/watch?v=tqKj7GWhIOk" TargetMode="Externa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3.jpeg"/><Relationship Id="rId5" Type="http://schemas.openxmlformats.org/officeDocument/2006/relationships/notesSlide" Target="../notesSlides/notesSlide4.xml"/><Relationship Id="rId4"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www.ableton.com/en/products/controllers/launchpad/" TargetMode="External"/><Relationship Id="rId2" Type="http://schemas.openxmlformats.org/officeDocument/2006/relationships/image" Target="../media/image34.jpeg"/><Relationship Id="rId1" Type="http://schemas.openxmlformats.org/officeDocument/2006/relationships/slideLayout" Target="../slideLayouts/slideLayout13.xml"/><Relationship Id="rId6" Type="http://schemas.openxmlformats.org/officeDocument/2006/relationships/hyperlink" Target="http://www.youtube.com/watch?v=yXLL46xkdlY" TargetMode="External"/><Relationship Id="rId5" Type="http://schemas.openxmlformats.org/officeDocument/2006/relationships/hyperlink" Target="http://www.youtube.com/watch?v=7_GQDpKccbQ" TargetMode="External"/><Relationship Id="rId4" Type="http://schemas.openxmlformats.org/officeDocument/2006/relationships/hyperlink" Target="https://www.youtube.com/watch?v=du-tt5tZimY&amp;t=10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hyperlink" Target="http://www.artlebedev.com/everything/optimus/" TargetMode="External"/><Relationship Id="rId5" Type="http://schemas.openxmlformats.org/officeDocument/2006/relationships/hyperlink" Target="http://computer.howstuffworks.com/keyboard.htm/printable" TargetMode="External"/><Relationship Id="rId4" Type="http://schemas.openxmlformats.org/officeDocument/2006/relationships/image" Target="../media/image36.jpeg"/></Relationships>
</file>

<file path=ppt/slides/_rels/slide51.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hyperlink" Target="http://www.youtube.com/watch?v=_SGwDhKTrwU" TargetMode="Externa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7.jpeg"/><Relationship Id="rId5" Type="http://schemas.openxmlformats.org/officeDocument/2006/relationships/notesSlide" Target="../notesSlides/notesSlide6.xml"/><Relationship Id="rId4"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tags" Target="../tags/tag18.xml"/><Relationship Id="rId7" Type="http://schemas.openxmlformats.org/officeDocument/2006/relationships/notesSlide" Target="../notesSlides/notesSlide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13.xml"/><Relationship Id="rId5" Type="http://schemas.openxmlformats.org/officeDocument/2006/relationships/tags" Target="../tags/tag20.xml"/><Relationship Id="rId4" Type="http://schemas.openxmlformats.org/officeDocument/2006/relationships/tags" Target="../tags/tag19.xml"/></Relationships>
</file>

<file path=ppt/slides/_rels/slide54.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43.jpeg"/><Relationship Id="rId5" Type="http://schemas.openxmlformats.org/officeDocument/2006/relationships/tags" Target="../tags/tag25.xml"/><Relationship Id="rId10" Type="http://schemas.openxmlformats.org/officeDocument/2006/relationships/image" Target="../media/image42.jpeg"/><Relationship Id="rId4" Type="http://schemas.openxmlformats.org/officeDocument/2006/relationships/tags" Target="../tags/tag24.xml"/><Relationship Id="rId9"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hyperlink" Target="https://www.youtube.com/watch?v=NqCsEcNeswk" TargetMode="Externa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hyperlink" Target="http://en.wikipedia.org/wiki/Janko_keyboard" TargetMode="External"/><Relationship Id="rId5" Type="http://schemas.openxmlformats.org/officeDocument/2006/relationships/image" Target="../media/image44.jpeg"/><Relationship Id="rId4"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hyperlink" Target="http://www.youtube.com/watch?v=2CrjvsJAkBs" TargetMode="Externa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45.png"/><Relationship Id="rId5" Type="http://schemas.openxmlformats.org/officeDocument/2006/relationships/notesSlide" Target="../notesSlides/notesSlide8.xml"/><Relationship Id="rId4"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hyperlink" Target="http://www.youtube.com/watch?v=Jug3iYAuJes" TargetMode="Externa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46.jpeg"/><Relationship Id="rId5" Type="http://schemas.openxmlformats.org/officeDocument/2006/relationships/notesSlide" Target="../notesSlides/notesSlide9.xml"/><Relationship Id="rId4"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47.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hyperlink" Target="http://www.youtube.com/watch?v=wreP8FMupyM" TargetMode="External"/><Relationship Id="rId5" Type="http://schemas.openxmlformats.org/officeDocument/2006/relationships/notesSlide" Target="../notesSlides/notesSlide10.xml"/><Relationship Id="rId4"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3yfDFzgy2FY"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48.jpeg"/><Relationship Id="rId4" Type="http://schemas.openxmlformats.org/officeDocument/2006/relationships/hyperlink" Target="https://www.youtube.com/watch?v=TjF8JN5aVf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49.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hyperlink" Target="http://en.wikipedia.org/wiki/Live_coding" TargetMode="External"/><Relationship Id="rId5" Type="http://schemas.openxmlformats.org/officeDocument/2006/relationships/notesSlide" Target="../notesSlides/notesSlide12.xml"/><Relationship Id="rId4"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hyperlink" Target="http://www.youtube.com/watch?v=qQmSwuj7DZw" TargetMode="Externa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50.png"/><Relationship Id="rId5" Type="http://schemas.openxmlformats.org/officeDocument/2006/relationships/notesSlide" Target="../notesSlides/notesSlide13.xml"/><Relationship Id="rId4"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hyperlink" Target="http://highc.org/samples/demo.html" TargetMode="Externa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51.png"/><Relationship Id="rId5" Type="http://schemas.openxmlformats.org/officeDocument/2006/relationships/notesSlide" Target="../notesSlides/notesSlide14.xml"/><Relationship Id="rId4"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hyperlink" Target="http://www.youtube.com/watch?v=71hNl_skTZQ" TargetMode="Externa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52.png"/><Relationship Id="rId5" Type="http://schemas.openxmlformats.org/officeDocument/2006/relationships/notesSlide" Target="../notesSlides/notesSlide15.xml"/><Relationship Id="rId4"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53.jpe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hyperlink" Target="http://www.youtube.com/watch?v=PV_w38ldZaE" TargetMode="External"/><Relationship Id="rId5" Type="http://schemas.openxmlformats.org/officeDocument/2006/relationships/notesSlide" Target="../notesSlides/notesSlide16.xml"/><Relationship Id="rId4"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youtube.com/watch?v=wkPt9MYqDW0" TargetMode="Externa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8" Type="http://schemas.openxmlformats.org/officeDocument/2006/relationships/hyperlink" Target="https://www.youtube.com/watch?v=gnSgVQEYlss" TargetMode="External"/><Relationship Id="rId3" Type="http://schemas.openxmlformats.org/officeDocument/2006/relationships/tags" Target="../tags/tag58.xml"/><Relationship Id="rId7" Type="http://schemas.openxmlformats.org/officeDocument/2006/relationships/hyperlink" Target="https://www.youtube.com/watch?v=c9a33VViU2w"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hyperlink" Target="http://vimeo.com/47134373" TargetMode="External"/><Relationship Id="rId5" Type="http://schemas.openxmlformats.org/officeDocument/2006/relationships/hyperlink" Target="http://vimeo.com/54022254" TargetMode="External"/><Relationship Id="rId10" Type="http://schemas.openxmlformats.org/officeDocument/2006/relationships/hyperlink" Target="https://www.youtube.com/watch?v=-Dqvf1CXPWg" TargetMode="External"/><Relationship Id="rId4" Type="http://schemas.openxmlformats.org/officeDocument/2006/relationships/slideLayout" Target="../slideLayouts/slideLayout13.xml"/><Relationship Id="rId9" Type="http://schemas.openxmlformats.org/officeDocument/2006/relationships/hyperlink" Target="https://www.youtube.com/watch?v=BtzEb6QiTXI" TargetMode="External"/></Relationships>
</file>

<file path=ppt/slides/_rels/slide67.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55.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hyperlink" Target="http://hitmuri.net/index.php/Main/HomePage" TargetMode="External"/><Relationship Id="rId5" Type="http://schemas.openxmlformats.org/officeDocument/2006/relationships/notesSlide" Target="../notesSlides/notesSlide17.xml"/><Relationship Id="rId4"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hyperlink" Target="https://www.youtube.com/watch?v=zt2EtE47GiA" TargetMode="External"/><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DHw54llgZXY" TargetMode="External"/><Relationship Id="rId2" Type="http://schemas.openxmlformats.org/officeDocument/2006/relationships/hyperlink" Target="https://www.youtube.com/watch?v=76tfNLVcPWI" TargetMode="External"/><Relationship Id="rId1" Type="http://schemas.openxmlformats.org/officeDocument/2006/relationships/slideLayout" Target="../slideLayouts/slideLayout13.xml"/><Relationship Id="rId5" Type="http://schemas.openxmlformats.org/officeDocument/2006/relationships/hyperlink" Target="https://www.youtube.com/watch?v=8tXJ9BzqHic" TargetMode="External"/><Relationship Id="rId4" Type="http://schemas.openxmlformats.org/officeDocument/2006/relationships/hyperlink" Target="https://www.youtube.com/watch?v=2JGEP0xmlBk"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www.youtube.com/watch?v=5zbFVfEGwnw" TargetMode="External"/><Relationship Id="rId3" Type="http://schemas.openxmlformats.org/officeDocument/2006/relationships/tags" Target="../tags/tag64.xml"/><Relationship Id="rId7" Type="http://schemas.openxmlformats.org/officeDocument/2006/relationships/hyperlink" Target="http://www.coolhunting.com/culture/absolut-machine.php" TargetMode="Externa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8.xml"/><Relationship Id="rId5" Type="http://schemas.openxmlformats.org/officeDocument/2006/relationships/slideLayout" Target="../slideLayouts/slideLayout13.xml"/><Relationship Id="rId10" Type="http://schemas.openxmlformats.org/officeDocument/2006/relationships/image" Target="../media/image58.jpeg"/><Relationship Id="rId4" Type="http://schemas.openxmlformats.org/officeDocument/2006/relationships/tags" Target="../tags/tag65.xml"/><Relationship Id="rId9" Type="http://schemas.openxmlformats.org/officeDocument/2006/relationships/image" Target="../media/image57.jpeg"/></Relationships>
</file>

<file path=ppt/slides/_rels/slide71.xml.rels><?xml version="1.0" encoding="UTF-8" standalone="yes"?>
<Relationships xmlns="http://schemas.openxmlformats.org/package/2006/relationships"><Relationship Id="rId8" Type="http://schemas.openxmlformats.org/officeDocument/2006/relationships/image" Target="../media/image59.gif"/><Relationship Id="rId3" Type="http://schemas.openxmlformats.org/officeDocument/2006/relationships/tags" Target="../tags/tag68.xml"/><Relationship Id="rId7" Type="http://schemas.openxmlformats.org/officeDocument/2006/relationships/notesSlide" Target="../notesSlides/notesSlide19.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13.xml"/><Relationship Id="rId11" Type="http://schemas.openxmlformats.org/officeDocument/2006/relationships/image" Target="../media/image61.gif"/><Relationship Id="rId5" Type="http://schemas.openxmlformats.org/officeDocument/2006/relationships/tags" Target="../tags/tag70.xml"/><Relationship Id="rId10" Type="http://schemas.openxmlformats.org/officeDocument/2006/relationships/hyperlink" Target="http://www.turbulence.org/Works/song/" TargetMode="External"/><Relationship Id="rId4" Type="http://schemas.openxmlformats.org/officeDocument/2006/relationships/tags" Target="../tags/tag69.xml"/><Relationship Id="rId9" Type="http://schemas.openxmlformats.org/officeDocument/2006/relationships/image" Target="../media/image60.gif"/></Relationships>
</file>

<file path=ppt/slides/_rels/slide72.xml.rels><?xml version="1.0" encoding="UTF-8" standalone="yes"?>
<Relationships xmlns="http://schemas.openxmlformats.org/package/2006/relationships"><Relationship Id="rId8" Type="http://schemas.openxmlformats.org/officeDocument/2006/relationships/hyperlink" Target="http://www.youtube.com/watch?v=_PhathoNcXM" TargetMode="External"/><Relationship Id="rId3" Type="http://schemas.openxmlformats.org/officeDocument/2006/relationships/tags" Target="../tags/tag73.xml"/><Relationship Id="rId7" Type="http://schemas.openxmlformats.org/officeDocument/2006/relationships/image" Target="../media/image62.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notesSlide" Target="../notesSlides/notesSlide20.xml"/><Relationship Id="rId5" Type="http://schemas.openxmlformats.org/officeDocument/2006/relationships/slideLayout" Target="../slideLayouts/slideLayout13.xml"/><Relationship Id="rId4" Type="http://schemas.openxmlformats.org/officeDocument/2006/relationships/tags" Target="../tags/tag74.xml"/><Relationship Id="rId9" Type="http://schemas.openxmlformats.org/officeDocument/2006/relationships/image" Target="../media/image63.gif"/></Relationships>
</file>

<file path=ppt/slides/_rels/slide73.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hyperlink" Target="http://www.youtube.com/watch?v=t8g-iYGHpEA" TargetMode="Externa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64.png"/><Relationship Id="rId5" Type="http://schemas.openxmlformats.org/officeDocument/2006/relationships/notesSlide" Target="../notesSlides/notesSlide21.xml"/><Relationship Id="rId4"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hyperlink" Target="http://vimeo.com/7364665" TargetMode="Externa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65.png"/><Relationship Id="rId5" Type="http://schemas.openxmlformats.org/officeDocument/2006/relationships/notesSlide" Target="../notesSlides/notesSlide22.xml"/><Relationship Id="rId4"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8" Type="http://schemas.openxmlformats.org/officeDocument/2006/relationships/hyperlink" Target="http://www.matthiasdittrich.com/projekte/narratives/visualisation/index.html" TargetMode="External"/><Relationship Id="rId3" Type="http://schemas.openxmlformats.org/officeDocument/2006/relationships/tags" Target="../tags/tag83.xml"/><Relationship Id="rId7" Type="http://schemas.openxmlformats.org/officeDocument/2006/relationships/image" Target="../media/image66.jpe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23.xml"/><Relationship Id="rId5" Type="http://schemas.openxmlformats.org/officeDocument/2006/relationships/slideLayout" Target="../slideLayouts/slideLayout13.xml"/><Relationship Id="rId4" Type="http://schemas.openxmlformats.org/officeDocument/2006/relationships/tags" Target="../tags/tag84.xml"/><Relationship Id="rId9" Type="http://schemas.openxmlformats.org/officeDocument/2006/relationships/image" Target="../media/image67.jpeg"/></Relationships>
</file>

<file path=ppt/slides/_rels/slide76.xml.rels><?xml version="1.0" encoding="UTF-8" standalone="yes"?>
<Relationships xmlns="http://schemas.openxmlformats.org/package/2006/relationships"><Relationship Id="rId8" Type="http://schemas.openxmlformats.org/officeDocument/2006/relationships/hyperlink" Target="http://llllllll.co/t/experimental-music-notation-resources/149" TargetMode="External"/><Relationship Id="rId3" Type="http://schemas.openxmlformats.org/officeDocument/2006/relationships/hyperlink" Target="http://hdl.handle.net/1783.1/5975" TargetMode="External"/><Relationship Id="rId7" Type="http://schemas.openxmlformats.org/officeDocument/2006/relationships/hyperlink" Target="http://www.quora.com/Ethan-Hein/Posts/Visualizing-music" TargetMode="External"/><Relationship Id="rId2" Type="http://schemas.openxmlformats.org/officeDocument/2006/relationships/hyperlink" Target="https://scholar.google.ca/scholar?q=cantareira+nonato+paulovich+moshviz+visualize+music+elements" TargetMode="External"/><Relationship Id="rId1" Type="http://schemas.openxmlformats.org/officeDocument/2006/relationships/slideLayout" Target="../slideLayouts/slideLayout13.xml"/><Relationship Id="rId6" Type="http://schemas.openxmlformats.org/officeDocument/2006/relationships/hyperlink" Target="http://www.visualcomplexity.com/vc/blog/?p=811" TargetMode="External"/><Relationship Id="rId5" Type="http://schemas.openxmlformats.org/officeDocument/2006/relationships/hyperlink" Target="http://lbezone.ust.hk/bib/b1041211" TargetMode="External"/><Relationship Id="rId4" Type="http://schemas.openxmlformats.org/officeDocument/2006/relationships/hyperlink" Target="http://www.cse.ust.hk/~wallacem/winchan/research/thesis-winnie.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Vibrating_stri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Pourquoi</a:t>
            </a:r>
            <a:r>
              <a:rPr lang="en-CA" dirty="0" smtClean="0"/>
              <a:t> </a:t>
            </a:r>
            <a:r>
              <a:rPr lang="en-CA" dirty="0" err="1" smtClean="0"/>
              <a:t>apprendre</a:t>
            </a:r>
            <a:r>
              <a:rPr lang="en-CA" dirty="0" smtClean="0"/>
              <a:t> </a:t>
            </a:r>
            <a:r>
              <a:rPr lang="en-CA" dirty="0" err="1" smtClean="0"/>
              <a:t>sur</a:t>
            </a:r>
            <a:r>
              <a:rPr lang="en-CA" dirty="0" smtClean="0"/>
              <a:t> la </a:t>
            </a:r>
            <a:r>
              <a:rPr lang="en-CA" dirty="0" err="1" smtClean="0"/>
              <a:t>musique</a:t>
            </a:r>
            <a:r>
              <a:rPr lang="en-CA" dirty="0" smtClean="0"/>
              <a:t> </a:t>
            </a:r>
            <a:r>
              <a:rPr lang="en-CA" dirty="0" err="1" smtClean="0"/>
              <a:t>dans</a:t>
            </a:r>
            <a:r>
              <a:rPr lang="en-CA" dirty="0" smtClean="0"/>
              <a:t> un </a:t>
            </a:r>
            <a:r>
              <a:rPr lang="en-CA" dirty="0" err="1" smtClean="0"/>
              <a:t>cours</a:t>
            </a:r>
            <a:r>
              <a:rPr lang="en-CA" dirty="0" smtClean="0"/>
              <a:t> </a:t>
            </a:r>
            <a:r>
              <a:rPr lang="en-CA" dirty="0" err="1" smtClean="0"/>
              <a:t>d’interfaces</a:t>
            </a:r>
            <a:r>
              <a:rPr lang="en-CA" dirty="0" smtClean="0"/>
              <a:t>?</a:t>
            </a:r>
            <a:endParaRPr lang="en-CA" dirty="0"/>
          </a:p>
        </p:txBody>
      </p:sp>
      <p:sp>
        <p:nvSpPr>
          <p:cNvPr id="3" name="Content Placeholder 2"/>
          <p:cNvSpPr>
            <a:spLocks noGrp="1"/>
          </p:cNvSpPr>
          <p:nvPr>
            <p:ph idx="1"/>
          </p:nvPr>
        </p:nvSpPr>
        <p:spPr/>
        <p:txBody>
          <a:bodyPr>
            <a:normAutofit fontScale="92500"/>
          </a:bodyPr>
          <a:lstStyle/>
          <a:p>
            <a:r>
              <a:rPr lang="en-CA" dirty="0" smtClean="0"/>
              <a:t>Nous </a:t>
            </a:r>
            <a:r>
              <a:rPr lang="en-CA" dirty="0" err="1" smtClean="0"/>
              <a:t>parlons</a:t>
            </a:r>
            <a:r>
              <a:rPr lang="en-CA" dirty="0" smtClean="0"/>
              <a:t> surtout du canal </a:t>
            </a:r>
            <a:r>
              <a:rPr lang="en-CA" dirty="0" err="1" smtClean="0"/>
              <a:t>visuel</a:t>
            </a:r>
            <a:r>
              <a:rPr lang="en-CA" dirty="0" smtClean="0"/>
              <a:t> </a:t>
            </a:r>
            <a:r>
              <a:rPr lang="en-CA" dirty="0" err="1" smtClean="0"/>
              <a:t>dans</a:t>
            </a:r>
            <a:r>
              <a:rPr lang="en-CA" dirty="0" smtClean="0"/>
              <a:t> </a:t>
            </a:r>
            <a:r>
              <a:rPr lang="en-CA" dirty="0" err="1" smtClean="0"/>
              <a:t>ce</a:t>
            </a:r>
            <a:r>
              <a:rPr lang="en-CA" dirty="0" smtClean="0"/>
              <a:t> </a:t>
            </a:r>
            <a:r>
              <a:rPr lang="en-CA" dirty="0" err="1" smtClean="0"/>
              <a:t>cours</a:t>
            </a:r>
            <a:r>
              <a:rPr lang="en-CA" dirty="0" smtClean="0"/>
              <a:t>; </a:t>
            </a:r>
            <a:r>
              <a:rPr lang="en-CA" dirty="0" err="1" smtClean="0"/>
              <a:t>mais</a:t>
            </a:r>
            <a:r>
              <a:rPr lang="en-CA" dirty="0" smtClean="0"/>
              <a:t> le canal </a:t>
            </a:r>
            <a:r>
              <a:rPr lang="en-CA" dirty="0" err="1" smtClean="0"/>
              <a:t>auditoire</a:t>
            </a:r>
            <a:r>
              <a:rPr lang="en-CA" dirty="0" smtClean="0"/>
              <a:t> a </a:t>
            </a:r>
            <a:r>
              <a:rPr lang="en-CA" dirty="0" err="1" smtClean="0"/>
              <a:t>aussi</a:t>
            </a:r>
            <a:r>
              <a:rPr lang="en-CA" dirty="0" smtClean="0"/>
              <a:t> </a:t>
            </a:r>
            <a:r>
              <a:rPr lang="en-CA" dirty="0" err="1" smtClean="0"/>
              <a:t>une</a:t>
            </a:r>
            <a:r>
              <a:rPr lang="en-CA" dirty="0" smtClean="0"/>
              <a:t> </a:t>
            </a:r>
            <a:r>
              <a:rPr lang="en-CA" dirty="0" err="1" smtClean="0"/>
              <a:t>bande</a:t>
            </a:r>
            <a:r>
              <a:rPr lang="en-CA" dirty="0" smtClean="0"/>
              <a:t> </a:t>
            </a:r>
            <a:r>
              <a:rPr lang="en-CA" dirty="0" err="1" smtClean="0"/>
              <a:t>passante</a:t>
            </a:r>
            <a:r>
              <a:rPr lang="en-CA" dirty="0" smtClean="0"/>
              <a:t> </a:t>
            </a:r>
            <a:r>
              <a:rPr lang="en-CA" dirty="0" err="1" smtClean="0"/>
              <a:t>considérable</a:t>
            </a:r>
            <a:endParaRPr lang="en-CA" dirty="0" smtClean="0"/>
          </a:p>
          <a:p>
            <a:r>
              <a:rPr lang="en-CA" dirty="0" smtClean="0"/>
              <a:t>Il </a:t>
            </a:r>
            <a:r>
              <a:rPr lang="en-CA" dirty="0"/>
              <a:t>y a des interfaces </a:t>
            </a:r>
            <a:r>
              <a:rPr lang="en-CA" dirty="0" err="1"/>
              <a:t>utilisateurs</a:t>
            </a:r>
            <a:r>
              <a:rPr lang="en-CA" dirty="0"/>
              <a:t> </a:t>
            </a:r>
            <a:r>
              <a:rPr lang="en-CA" dirty="0" err="1"/>
              <a:t>intéressantes</a:t>
            </a:r>
            <a:r>
              <a:rPr lang="en-CA" dirty="0"/>
              <a:t> pour les instruments de </a:t>
            </a:r>
            <a:r>
              <a:rPr lang="en-CA" dirty="0" err="1" smtClean="0"/>
              <a:t>musique</a:t>
            </a:r>
            <a:r>
              <a:rPr lang="en-CA" dirty="0" smtClean="0"/>
              <a:t> et pour les DJs</a:t>
            </a:r>
            <a:endParaRPr lang="en-CA" dirty="0"/>
          </a:p>
          <a:p>
            <a:r>
              <a:rPr lang="en-CA" dirty="0" smtClean="0"/>
              <a:t>Beaucoup de </a:t>
            </a:r>
            <a:r>
              <a:rPr lang="en-CA" dirty="0" err="1" smtClean="0"/>
              <a:t>jeux</a:t>
            </a:r>
            <a:r>
              <a:rPr lang="en-CA" dirty="0"/>
              <a:t> </a:t>
            </a:r>
            <a:r>
              <a:rPr lang="en-CA" dirty="0" smtClean="0"/>
              <a:t>et interfaces pour </a:t>
            </a:r>
            <a:r>
              <a:rPr lang="en-CA" dirty="0" err="1" smtClean="0"/>
              <a:t>enfants</a:t>
            </a:r>
            <a:r>
              <a:rPr lang="en-CA" dirty="0" smtClean="0"/>
              <a:t> </a:t>
            </a:r>
            <a:r>
              <a:rPr lang="en-CA" dirty="0" err="1" smtClean="0"/>
              <a:t>utilisent</a:t>
            </a:r>
            <a:r>
              <a:rPr lang="en-CA" dirty="0" smtClean="0"/>
              <a:t> de la </a:t>
            </a:r>
            <a:r>
              <a:rPr lang="en-CA" dirty="0" err="1" smtClean="0"/>
              <a:t>musique</a:t>
            </a:r>
            <a:endParaRPr lang="en-CA" dirty="0" smtClean="0"/>
          </a:p>
          <a:p>
            <a:r>
              <a:rPr lang="en-CA" dirty="0" smtClean="0"/>
              <a:t>Il </a:t>
            </a:r>
            <a:r>
              <a:rPr lang="en-CA" dirty="0" err="1" smtClean="0"/>
              <a:t>existe</a:t>
            </a:r>
            <a:r>
              <a:rPr lang="en-CA" dirty="0" smtClean="0"/>
              <a:t> des </a:t>
            </a:r>
            <a:r>
              <a:rPr lang="en-CA" dirty="0" err="1" smtClean="0"/>
              <a:t>algorithmes</a:t>
            </a:r>
            <a:r>
              <a:rPr lang="en-CA" dirty="0" smtClean="0"/>
              <a:t> pour </a:t>
            </a:r>
            <a:r>
              <a:rPr lang="en-CA" dirty="0" err="1" smtClean="0"/>
              <a:t>générer</a:t>
            </a:r>
            <a:r>
              <a:rPr lang="en-CA" dirty="0" smtClean="0"/>
              <a:t> de la </a:t>
            </a:r>
            <a:r>
              <a:rPr lang="en-CA" dirty="0" err="1" smtClean="0"/>
              <a:t>musique</a:t>
            </a:r>
            <a:endParaRPr lang="en-CA" dirty="0"/>
          </a:p>
        </p:txBody>
      </p:sp>
    </p:spTree>
    <p:extLst>
      <p:ext uri="{BB962C8B-B14F-4D97-AF65-F5344CB8AC3E}">
        <p14:creationId xmlns:p14="http://schemas.microsoft.com/office/powerpoint/2010/main" val="375347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1"/>
            <a:ext cx="8229600" cy="2304256"/>
          </a:xfrm>
        </p:spPr>
        <p:txBody>
          <a:bodyPr>
            <a:normAutofit fontScale="92500" lnSpcReduction="10000"/>
          </a:bodyPr>
          <a:lstStyle/>
          <a:p>
            <a:r>
              <a:rPr lang="en-US" dirty="0" smtClean="0"/>
              <a:t>Le nom </a:t>
            </a:r>
            <a:r>
              <a:rPr lang="en-US" i="1" dirty="0"/>
              <a:t>octave</a:t>
            </a:r>
            <a:r>
              <a:rPr lang="en-US" dirty="0"/>
              <a:t> </a:t>
            </a:r>
            <a:r>
              <a:rPr lang="en-US" dirty="0" err="1"/>
              <a:t>vient</a:t>
            </a:r>
            <a:r>
              <a:rPr lang="en-US" dirty="0"/>
              <a:t> de </a:t>
            </a:r>
            <a:r>
              <a:rPr lang="en-US" dirty="0" err="1"/>
              <a:t>octa</a:t>
            </a:r>
            <a:r>
              <a:rPr lang="en-US" dirty="0"/>
              <a:t> = </a:t>
            </a:r>
            <a:r>
              <a:rPr lang="en-US" dirty="0" smtClean="0"/>
              <a:t>8,</a:t>
            </a:r>
            <a:br>
              <a:rPr lang="en-US" dirty="0" smtClean="0"/>
            </a:br>
            <a:r>
              <a:rPr lang="en-US" dirty="0" err="1" smtClean="0"/>
              <a:t>correspondant</a:t>
            </a:r>
            <a:r>
              <a:rPr lang="en-US" dirty="0" smtClean="0"/>
              <a:t> </a:t>
            </a:r>
            <a:r>
              <a:rPr lang="en-US" dirty="0"/>
              <a:t>aux 8 touches </a:t>
            </a:r>
            <a:r>
              <a:rPr lang="en-US" dirty="0" smtClean="0"/>
              <a:t>blanches</a:t>
            </a:r>
            <a:br>
              <a:rPr lang="en-US" dirty="0" smtClean="0"/>
            </a:br>
            <a:r>
              <a:rPr lang="en-US" dirty="0" err="1" smtClean="0"/>
              <a:t>sur</a:t>
            </a:r>
            <a:r>
              <a:rPr lang="en-US" dirty="0" smtClean="0"/>
              <a:t> </a:t>
            </a:r>
            <a:r>
              <a:rPr lang="en-US" dirty="0"/>
              <a:t>un piano de “C” à “C </a:t>
            </a:r>
            <a:r>
              <a:rPr lang="en-US" dirty="0" err="1"/>
              <a:t>aigu</a:t>
            </a:r>
            <a:r>
              <a:rPr lang="en-US" dirty="0" smtClean="0"/>
              <a:t>”.</a:t>
            </a:r>
          </a:p>
          <a:p>
            <a:r>
              <a:rPr lang="en-US" dirty="0" smtClean="0"/>
              <a:t>Si on </a:t>
            </a:r>
            <a:r>
              <a:rPr lang="en-US" dirty="0" err="1" smtClean="0"/>
              <a:t>compte</a:t>
            </a:r>
            <a:r>
              <a:rPr lang="en-US" dirty="0" smtClean="0"/>
              <a:t> </a:t>
            </a:r>
            <a:r>
              <a:rPr lang="en-US" dirty="0" err="1" smtClean="0"/>
              <a:t>aussi</a:t>
            </a:r>
            <a:r>
              <a:rPr lang="en-US" dirty="0" smtClean="0"/>
              <a:t> les touches </a:t>
            </a:r>
            <a:r>
              <a:rPr lang="en-US" dirty="0" err="1" smtClean="0"/>
              <a:t>noires</a:t>
            </a:r>
            <a:r>
              <a:rPr lang="en-US" dirty="0" smtClean="0"/>
              <a:t>,</a:t>
            </a:r>
            <a:br>
              <a:rPr lang="en-US" dirty="0" smtClean="0"/>
            </a:br>
            <a:r>
              <a:rPr lang="en-US" dirty="0" smtClean="0"/>
              <a:t>un </a:t>
            </a:r>
            <a:r>
              <a:rPr lang="en-US" dirty="0"/>
              <a:t>octave correspond à 12 pas </a:t>
            </a:r>
            <a:r>
              <a:rPr lang="en-US" dirty="0" smtClean="0"/>
              <a:t>(</a:t>
            </a:r>
            <a:r>
              <a:rPr lang="en-US" b="1" dirty="0" smtClean="0"/>
              <a:t>12 demi-tons</a:t>
            </a:r>
            <a:r>
              <a:rPr lang="en-US" dirty="0" smtClean="0"/>
              <a:t>)</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813231"/>
            <a:ext cx="8064896" cy="305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cteur droit avec flèche 5"/>
          <p:cNvCxnSpPr/>
          <p:nvPr/>
        </p:nvCxnSpPr>
        <p:spPr>
          <a:xfrm flipV="1">
            <a:off x="971599" y="4037367"/>
            <a:ext cx="432048" cy="576064"/>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1403647" y="4037367"/>
            <a:ext cx="504056" cy="576064"/>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1907703" y="4037367"/>
            <a:ext cx="432048" cy="576064"/>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2339751" y="4037367"/>
            <a:ext cx="504056" cy="576064"/>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2843807" y="4613431"/>
            <a:ext cx="936104" cy="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V="1">
            <a:off x="3779911" y="4037367"/>
            <a:ext cx="432048" cy="576064"/>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4211959" y="4037367"/>
            <a:ext cx="504056" cy="576064"/>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V="1">
            <a:off x="4716015" y="4037367"/>
            <a:ext cx="432048" cy="576064"/>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5148063" y="4037367"/>
            <a:ext cx="504056" cy="576064"/>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V="1">
            <a:off x="5652119" y="4037367"/>
            <a:ext cx="432048" cy="576064"/>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6084167" y="4037367"/>
            <a:ext cx="504056" cy="576064"/>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6588223" y="4613431"/>
            <a:ext cx="936104" cy="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45" name="Accolade fermante 44"/>
          <p:cNvSpPr/>
          <p:nvPr/>
        </p:nvSpPr>
        <p:spPr>
          <a:xfrm rot="5400000">
            <a:off x="3923927" y="2741223"/>
            <a:ext cx="432048" cy="6624736"/>
          </a:xfrm>
          <a:prstGeom prst="rightBrace">
            <a:avLst>
              <a:gd name="adj1" fmla="val 4663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ZoneTexte 45"/>
          <p:cNvSpPr txBox="1"/>
          <p:nvPr/>
        </p:nvSpPr>
        <p:spPr>
          <a:xfrm>
            <a:off x="3563887" y="6269615"/>
            <a:ext cx="2160240" cy="584775"/>
          </a:xfrm>
          <a:prstGeom prst="rect">
            <a:avLst/>
          </a:prstGeom>
          <a:noFill/>
        </p:spPr>
        <p:txBody>
          <a:bodyPr wrap="square" rtlCol="0">
            <a:spAutoFit/>
          </a:bodyPr>
          <a:lstStyle/>
          <a:p>
            <a:r>
              <a:rPr lang="en-US" sz="3200" dirty="0" smtClean="0"/>
              <a:t>octave</a:t>
            </a:r>
            <a:endParaRPr lang="en-US" sz="3200" dirty="0"/>
          </a:p>
        </p:txBody>
      </p:sp>
    </p:spTree>
    <p:extLst>
      <p:ext uri="{BB962C8B-B14F-4D97-AF65-F5344CB8AC3E}">
        <p14:creationId xmlns:p14="http://schemas.microsoft.com/office/powerpoint/2010/main" val="29656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79669" y="260648"/>
            <a:ext cx="5264331" cy="6597352"/>
          </a:xfrm>
        </p:spPr>
        <p:txBody>
          <a:bodyPr>
            <a:normAutofit fontScale="77500" lnSpcReduction="20000"/>
          </a:bodyPr>
          <a:lstStyle/>
          <a:p>
            <a:r>
              <a:rPr lang="en-US" dirty="0" smtClean="0"/>
              <a:t>Les </a:t>
            </a:r>
            <a:r>
              <a:rPr lang="en-US" dirty="0" err="1" smtClean="0"/>
              <a:t>fréquences</a:t>
            </a:r>
            <a:r>
              <a:rPr lang="en-US" dirty="0" smtClean="0"/>
              <a:t> des notes </a:t>
            </a:r>
            <a:r>
              <a:rPr lang="en-US" dirty="0" err="1" smtClean="0"/>
              <a:t>sont</a:t>
            </a:r>
            <a:r>
              <a:rPr lang="en-US" dirty="0" smtClean="0"/>
              <a:t> </a:t>
            </a:r>
            <a:r>
              <a:rPr lang="en-US" dirty="0" err="1" smtClean="0"/>
              <a:t>espacées</a:t>
            </a:r>
            <a:r>
              <a:rPr lang="en-US" dirty="0" smtClean="0"/>
              <a:t> </a:t>
            </a:r>
            <a:r>
              <a:rPr lang="en-US" dirty="0" err="1" smtClean="0"/>
              <a:t>uniformément</a:t>
            </a:r>
            <a:r>
              <a:rPr lang="en-US" dirty="0" smtClean="0"/>
              <a:t> </a:t>
            </a:r>
            <a:r>
              <a:rPr lang="en-US" dirty="0" err="1" smtClean="0"/>
              <a:t>sur</a:t>
            </a:r>
            <a:r>
              <a:rPr lang="en-US" dirty="0" smtClean="0"/>
              <a:t> </a:t>
            </a:r>
            <a:r>
              <a:rPr lang="en-US" dirty="0" err="1" smtClean="0"/>
              <a:t>une</a:t>
            </a:r>
            <a:r>
              <a:rPr lang="en-US" dirty="0" smtClean="0"/>
              <a:t> </a:t>
            </a:r>
            <a:r>
              <a:rPr lang="en-US" dirty="0" err="1" smtClean="0"/>
              <a:t>échelle</a:t>
            </a:r>
            <a:r>
              <a:rPr lang="en-US" dirty="0" smtClean="0"/>
              <a:t> </a:t>
            </a:r>
            <a:r>
              <a:rPr lang="en-US" dirty="0" err="1" smtClean="0"/>
              <a:t>exponentielle</a:t>
            </a:r>
            <a:endParaRPr lang="en-US" dirty="0" smtClean="0"/>
          </a:p>
          <a:p>
            <a:r>
              <a:rPr lang="en-US" dirty="0" err="1" smtClean="0"/>
              <a:t>Quelle</a:t>
            </a:r>
            <a:r>
              <a:rPr lang="en-US" dirty="0" smtClean="0"/>
              <a:t> </a:t>
            </a:r>
            <a:r>
              <a:rPr lang="en-US" dirty="0" err="1" smtClean="0"/>
              <a:t>est</a:t>
            </a:r>
            <a:r>
              <a:rPr lang="en-US" dirty="0" smtClean="0"/>
              <a:t> le rapport des </a:t>
            </a:r>
            <a:r>
              <a:rPr lang="en-US" dirty="0" err="1" smtClean="0"/>
              <a:t>fréquences</a:t>
            </a:r>
            <a:r>
              <a:rPr lang="en-US" dirty="0" smtClean="0"/>
              <a:t> de </a:t>
            </a:r>
            <a:r>
              <a:rPr lang="en-US" dirty="0" err="1" smtClean="0"/>
              <a:t>deux</a:t>
            </a:r>
            <a:r>
              <a:rPr lang="en-US" dirty="0" smtClean="0"/>
              <a:t> notes </a:t>
            </a:r>
            <a:r>
              <a:rPr lang="en-US" dirty="0" err="1" smtClean="0"/>
              <a:t>consécutives</a:t>
            </a:r>
            <a:r>
              <a:rPr lang="en-US" dirty="0" smtClean="0"/>
              <a:t>, </a:t>
            </a:r>
            <a:r>
              <a:rPr lang="en-US" dirty="0" err="1" smtClean="0"/>
              <a:t>séparées</a:t>
            </a:r>
            <a:r>
              <a:rPr lang="en-US" dirty="0" smtClean="0"/>
              <a:t> par un demi-ton ?  Par </a:t>
            </a:r>
            <a:r>
              <a:rPr lang="en-US" dirty="0" err="1" smtClean="0"/>
              <a:t>exemple</a:t>
            </a:r>
            <a:r>
              <a:rPr lang="en-US" dirty="0" smtClean="0"/>
              <a:t>, </a:t>
            </a:r>
            <a:r>
              <a:rPr lang="en-US" dirty="0" err="1" smtClean="0"/>
              <a:t>quelle</a:t>
            </a:r>
            <a:r>
              <a:rPr lang="en-US" dirty="0" smtClean="0"/>
              <a:t> </a:t>
            </a:r>
            <a:r>
              <a:rPr lang="en-US" dirty="0" err="1" smtClean="0"/>
              <a:t>est</a:t>
            </a:r>
            <a:r>
              <a:rPr lang="en-US" dirty="0" smtClean="0"/>
              <a:t> le rapport des </a:t>
            </a:r>
            <a:r>
              <a:rPr lang="en-US" dirty="0" err="1" smtClean="0"/>
              <a:t>fréquences</a:t>
            </a:r>
            <a:r>
              <a:rPr lang="en-US" dirty="0" smtClean="0"/>
              <a:t> de “Do ♯” et “Do” ?</a:t>
            </a:r>
          </a:p>
          <a:p>
            <a:r>
              <a:rPr lang="en-US" dirty="0" smtClean="0"/>
              <a:t>Il </a:t>
            </a:r>
            <a:r>
              <a:rPr lang="en-US" dirty="0" err="1" smtClean="0"/>
              <a:t>faut</a:t>
            </a:r>
            <a:r>
              <a:rPr lang="en-US" dirty="0" smtClean="0"/>
              <a:t> que </a:t>
            </a:r>
            <a:r>
              <a:rPr lang="en-US" dirty="0" err="1" smtClean="0"/>
              <a:t>ce</a:t>
            </a:r>
            <a:r>
              <a:rPr lang="en-US" dirty="0" smtClean="0"/>
              <a:t> </a:t>
            </a:r>
            <a:r>
              <a:rPr lang="en-US" dirty="0" err="1" smtClean="0"/>
              <a:t>soit</a:t>
            </a:r>
            <a:r>
              <a:rPr lang="en-US" dirty="0" smtClean="0"/>
              <a:t> un rapport R</a:t>
            </a:r>
            <a:br>
              <a:rPr lang="en-US" dirty="0" smtClean="0"/>
            </a:br>
            <a:r>
              <a:rPr lang="en-US" dirty="0" err="1" smtClean="0"/>
              <a:t>tel</a:t>
            </a:r>
            <a:r>
              <a:rPr lang="en-US" dirty="0" smtClean="0"/>
              <a:t> que R</a:t>
            </a:r>
            <a:r>
              <a:rPr lang="en-US" baseline="30000" dirty="0" smtClean="0"/>
              <a:t>12</a:t>
            </a:r>
            <a:r>
              <a:rPr lang="en-US" dirty="0" smtClean="0"/>
              <a:t> = 2</a:t>
            </a:r>
          </a:p>
          <a:p>
            <a:r>
              <a:rPr lang="en-US" dirty="0" err="1" smtClean="0"/>
              <a:t>Donc</a:t>
            </a:r>
            <a:r>
              <a:rPr lang="en-US" dirty="0" smtClean="0"/>
              <a:t>, le rapport R = 2</a:t>
            </a:r>
            <a:r>
              <a:rPr lang="en-US" baseline="30000" dirty="0" smtClean="0"/>
              <a:t>(1/12)</a:t>
            </a:r>
            <a:r>
              <a:rPr lang="en-US" dirty="0" smtClean="0"/>
              <a:t/>
            </a:r>
            <a:br>
              <a:rPr lang="en-US" dirty="0" smtClean="0"/>
            </a:br>
            <a:endParaRPr lang="en-US" dirty="0" smtClean="0"/>
          </a:p>
          <a:p>
            <a:r>
              <a:rPr lang="en-US" dirty="0" smtClean="0"/>
              <a:t>On </a:t>
            </a:r>
            <a:r>
              <a:rPr lang="en-US" dirty="0" err="1" smtClean="0"/>
              <a:t>peut</a:t>
            </a:r>
            <a:r>
              <a:rPr lang="en-US" dirty="0" smtClean="0"/>
              <a:t> </a:t>
            </a:r>
            <a:r>
              <a:rPr lang="en-US" dirty="0" err="1" smtClean="0"/>
              <a:t>donc</a:t>
            </a:r>
            <a:r>
              <a:rPr lang="en-US" dirty="0" smtClean="0"/>
              <a:t> </a:t>
            </a:r>
            <a:r>
              <a:rPr lang="en-US" dirty="0" err="1" smtClean="0"/>
              <a:t>calculer</a:t>
            </a:r>
            <a:r>
              <a:rPr lang="en-US" dirty="0" smtClean="0"/>
              <a:t> la </a:t>
            </a:r>
            <a:r>
              <a:rPr lang="en-US" dirty="0" err="1" smtClean="0"/>
              <a:t>fréquence</a:t>
            </a:r>
            <a:r>
              <a:rPr lang="en-US" dirty="0" smtClean="0"/>
              <a:t> de </a:t>
            </a:r>
            <a:r>
              <a:rPr lang="en-US" dirty="0" err="1" smtClean="0"/>
              <a:t>n’importe</a:t>
            </a:r>
            <a:r>
              <a:rPr lang="en-US" dirty="0" smtClean="0"/>
              <a:t> </a:t>
            </a:r>
            <a:r>
              <a:rPr lang="en-US" dirty="0" err="1" smtClean="0"/>
              <a:t>quelle</a:t>
            </a:r>
            <a:r>
              <a:rPr lang="en-US" dirty="0" smtClean="0"/>
              <a:t> note.  Le “Do” </a:t>
            </a:r>
            <a:r>
              <a:rPr lang="en-US" dirty="0" err="1" smtClean="0"/>
              <a:t>mentionnée</a:t>
            </a:r>
            <a:r>
              <a:rPr lang="en-US" dirty="0" smtClean="0"/>
              <a:t> à gauche </a:t>
            </a:r>
            <a:r>
              <a:rPr lang="en-US" dirty="0" err="1" smtClean="0"/>
              <a:t>est</a:t>
            </a:r>
            <a:r>
              <a:rPr lang="en-US" dirty="0" smtClean="0"/>
              <a:t> 3 demi-tons plus haut que 220Hz, </a:t>
            </a:r>
            <a:r>
              <a:rPr lang="en-US" dirty="0" err="1" smtClean="0"/>
              <a:t>donc</a:t>
            </a:r>
            <a:r>
              <a:rPr lang="en-US" dirty="0" smtClean="0"/>
              <a:t> </a:t>
            </a:r>
            <a:r>
              <a:rPr lang="en-US" dirty="0" err="1" smtClean="0"/>
              <a:t>il</a:t>
            </a:r>
            <a:r>
              <a:rPr lang="en-US" dirty="0" smtClean="0"/>
              <a:t> a </a:t>
            </a:r>
            <a:r>
              <a:rPr lang="en-US" dirty="0" err="1" smtClean="0"/>
              <a:t>une</a:t>
            </a:r>
            <a:r>
              <a:rPr lang="en-US" dirty="0" smtClean="0"/>
              <a:t> </a:t>
            </a:r>
            <a:r>
              <a:rPr lang="en-US" dirty="0" err="1" smtClean="0"/>
              <a:t>fréquence</a:t>
            </a:r>
            <a:r>
              <a:rPr lang="en-US" dirty="0" smtClean="0"/>
              <a:t> de</a:t>
            </a:r>
            <a:br>
              <a:rPr lang="en-US" dirty="0" smtClean="0"/>
            </a:br>
            <a:r>
              <a:rPr lang="en-US" dirty="0" smtClean="0"/>
              <a:t>(220Hz)×(2</a:t>
            </a:r>
            <a:r>
              <a:rPr lang="en-US" baseline="30000" dirty="0" smtClean="0"/>
              <a:t>(1/12)</a:t>
            </a:r>
            <a:r>
              <a:rPr lang="en-US" dirty="0" smtClean="0"/>
              <a:t>)</a:t>
            </a:r>
            <a:r>
              <a:rPr lang="en-US" baseline="30000" dirty="0" smtClean="0"/>
              <a:t>3</a:t>
            </a:r>
            <a:r>
              <a:rPr lang="en-US" dirty="0" smtClean="0"/>
              <a:t>=261.6Hz</a:t>
            </a:r>
          </a:p>
          <a:p>
            <a:r>
              <a:rPr lang="en-US" dirty="0" smtClean="0"/>
              <a:t>(</a:t>
            </a:r>
            <a:r>
              <a:rPr lang="en-US" dirty="0" err="1" smtClean="0"/>
              <a:t>remarque</a:t>
            </a:r>
            <a:r>
              <a:rPr lang="en-US" dirty="0" smtClean="0"/>
              <a:t>: 261.6Hz = “middle C”)</a:t>
            </a:r>
          </a:p>
        </p:txBody>
      </p:sp>
      <p:sp>
        <p:nvSpPr>
          <p:cNvPr id="4" name="ZoneTexte 3"/>
          <p:cNvSpPr txBox="1"/>
          <p:nvPr/>
        </p:nvSpPr>
        <p:spPr>
          <a:xfrm>
            <a:off x="169817" y="162515"/>
            <a:ext cx="3827417" cy="6370975"/>
          </a:xfrm>
          <a:prstGeom prst="rect">
            <a:avLst/>
          </a:prstGeom>
          <a:noFill/>
        </p:spPr>
        <p:txBody>
          <a:bodyPr wrap="square" rtlCol="0">
            <a:spAutoFit/>
          </a:bodyPr>
          <a:lstStyle/>
          <a:p>
            <a:r>
              <a:rPr lang="en-US" sz="2400" dirty="0" smtClean="0"/>
              <a:t>La grave: </a:t>
            </a:r>
            <a:r>
              <a:rPr lang="en-US" sz="2400" b="1" dirty="0" smtClean="0"/>
              <a:t>110 Hz</a:t>
            </a:r>
          </a:p>
          <a:p>
            <a:r>
              <a:rPr lang="en-US" sz="2400" dirty="0" smtClean="0"/>
              <a:t>…  (11 notes </a:t>
            </a:r>
            <a:r>
              <a:rPr lang="en-US" sz="2400" dirty="0" err="1" smtClean="0"/>
              <a:t>intermédiaires</a:t>
            </a:r>
            <a:r>
              <a:rPr lang="en-US" sz="2400" dirty="0" smtClean="0"/>
              <a:t>)</a:t>
            </a:r>
          </a:p>
          <a:p>
            <a:r>
              <a:rPr lang="en-US" sz="2400" dirty="0" smtClean="0"/>
              <a:t>La: </a:t>
            </a:r>
            <a:r>
              <a:rPr lang="en-US" sz="2400" b="1" dirty="0" smtClean="0"/>
              <a:t>220 Hz</a:t>
            </a:r>
          </a:p>
          <a:p>
            <a:r>
              <a:rPr lang="en-US" sz="2400" dirty="0" smtClean="0"/>
              <a:t>La </a:t>
            </a:r>
            <a:r>
              <a:rPr lang="en-US" sz="2400" dirty="0" err="1" smtClean="0"/>
              <a:t>dièse</a:t>
            </a:r>
            <a:r>
              <a:rPr lang="en-US" sz="2400" dirty="0" smtClean="0"/>
              <a:t> = Si </a:t>
            </a:r>
            <a:r>
              <a:rPr lang="en-US" sz="2400" dirty="0" err="1" smtClean="0"/>
              <a:t>bémol</a:t>
            </a:r>
            <a:endParaRPr lang="en-US" sz="2400" dirty="0" smtClean="0"/>
          </a:p>
          <a:p>
            <a:r>
              <a:rPr lang="en-US" sz="2400" dirty="0" smtClean="0"/>
              <a:t>Si</a:t>
            </a:r>
          </a:p>
          <a:p>
            <a:r>
              <a:rPr lang="en-US" sz="2400" dirty="0" smtClean="0"/>
              <a:t>Do</a:t>
            </a:r>
          </a:p>
          <a:p>
            <a:r>
              <a:rPr lang="en-US" sz="2400" dirty="0" smtClean="0"/>
              <a:t>Do </a:t>
            </a:r>
            <a:r>
              <a:rPr lang="en-US" sz="2400" dirty="0" err="1" smtClean="0"/>
              <a:t>dièse</a:t>
            </a:r>
            <a:r>
              <a:rPr lang="en-US" sz="2400" dirty="0" smtClean="0"/>
              <a:t> = </a:t>
            </a:r>
            <a:r>
              <a:rPr lang="en-US" sz="2400" dirty="0" err="1" smtClean="0"/>
              <a:t>Ré</a:t>
            </a:r>
            <a:r>
              <a:rPr lang="en-US" sz="2400" dirty="0" smtClean="0"/>
              <a:t> </a:t>
            </a:r>
            <a:r>
              <a:rPr lang="en-US" sz="2400" dirty="0" err="1" smtClean="0"/>
              <a:t>bémol</a:t>
            </a:r>
            <a:endParaRPr lang="en-US" sz="2400" dirty="0" smtClean="0"/>
          </a:p>
          <a:p>
            <a:r>
              <a:rPr lang="en-US" sz="2400" dirty="0" err="1" smtClean="0"/>
              <a:t>Ré</a:t>
            </a:r>
            <a:endParaRPr lang="en-US" sz="2400" dirty="0" smtClean="0"/>
          </a:p>
          <a:p>
            <a:r>
              <a:rPr lang="en-US" sz="2400" dirty="0" err="1" smtClean="0"/>
              <a:t>Ré</a:t>
            </a:r>
            <a:r>
              <a:rPr lang="en-US" sz="2400" dirty="0" smtClean="0"/>
              <a:t> </a:t>
            </a:r>
            <a:r>
              <a:rPr lang="en-US" sz="2400" dirty="0" err="1"/>
              <a:t>dièse</a:t>
            </a:r>
            <a:r>
              <a:rPr lang="en-US" sz="2400" dirty="0"/>
              <a:t> = </a:t>
            </a:r>
            <a:r>
              <a:rPr lang="en-US" sz="2400" dirty="0" err="1" smtClean="0"/>
              <a:t>Mi</a:t>
            </a:r>
            <a:r>
              <a:rPr lang="en-US" sz="2400" dirty="0" smtClean="0"/>
              <a:t> </a:t>
            </a:r>
            <a:r>
              <a:rPr lang="en-US" sz="2400" dirty="0" err="1" smtClean="0"/>
              <a:t>bémol</a:t>
            </a:r>
            <a:endParaRPr lang="en-US" sz="2400" dirty="0" smtClean="0"/>
          </a:p>
          <a:p>
            <a:r>
              <a:rPr lang="en-US" sz="2400" dirty="0" err="1" smtClean="0"/>
              <a:t>Mi</a:t>
            </a:r>
            <a:endParaRPr lang="en-US" sz="2400" dirty="0" smtClean="0"/>
          </a:p>
          <a:p>
            <a:r>
              <a:rPr lang="en-US" sz="2400" dirty="0" err="1" smtClean="0"/>
              <a:t>Fa</a:t>
            </a:r>
            <a:endParaRPr lang="en-US" sz="2400" dirty="0" smtClean="0"/>
          </a:p>
          <a:p>
            <a:r>
              <a:rPr lang="en-US" sz="2400" dirty="0" err="1" smtClean="0"/>
              <a:t>Fa</a:t>
            </a:r>
            <a:r>
              <a:rPr lang="en-US" sz="2400" dirty="0" smtClean="0"/>
              <a:t> </a:t>
            </a:r>
            <a:r>
              <a:rPr lang="en-US" sz="2400" dirty="0" err="1"/>
              <a:t>dièse</a:t>
            </a:r>
            <a:r>
              <a:rPr lang="en-US" sz="2400" dirty="0"/>
              <a:t> = </a:t>
            </a:r>
            <a:r>
              <a:rPr lang="en-US" sz="2400" dirty="0" smtClean="0"/>
              <a:t>Sol </a:t>
            </a:r>
            <a:r>
              <a:rPr lang="en-US" sz="2400" dirty="0" err="1"/>
              <a:t>bémol</a:t>
            </a:r>
            <a:endParaRPr lang="en-US" sz="2400" dirty="0" smtClean="0"/>
          </a:p>
          <a:p>
            <a:r>
              <a:rPr lang="en-US" sz="2400" dirty="0" smtClean="0"/>
              <a:t>Sol</a:t>
            </a:r>
          </a:p>
          <a:p>
            <a:r>
              <a:rPr lang="en-US" sz="2400" dirty="0" smtClean="0"/>
              <a:t>Sol </a:t>
            </a:r>
            <a:r>
              <a:rPr lang="en-US" sz="2400" dirty="0" err="1"/>
              <a:t>dièse</a:t>
            </a:r>
            <a:r>
              <a:rPr lang="en-US" sz="2400" dirty="0"/>
              <a:t> = </a:t>
            </a:r>
            <a:r>
              <a:rPr lang="en-US" sz="2400" dirty="0" smtClean="0"/>
              <a:t>La </a:t>
            </a:r>
            <a:r>
              <a:rPr lang="en-US" sz="2400" dirty="0" err="1"/>
              <a:t>bémol</a:t>
            </a:r>
            <a:endParaRPr lang="en-US" sz="2400" dirty="0" smtClean="0"/>
          </a:p>
          <a:p>
            <a:r>
              <a:rPr lang="en-US" sz="2400" dirty="0" smtClean="0"/>
              <a:t>La </a:t>
            </a:r>
            <a:r>
              <a:rPr lang="en-US" sz="2400" dirty="0" err="1" smtClean="0"/>
              <a:t>aigu</a:t>
            </a:r>
            <a:r>
              <a:rPr lang="en-US" sz="2400" dirty="0" smtClean="0"/>
              <a:t>: </a:t>
            </a:r>
            <a:r>
              <a:rPr lang="en-US" sz="2400" b="1" dirty="0" smtClean="0"/>
              <a:t>440 Hz</a:t>
            </a:r>
          </a:p>
          <a:p>
            <a:r>
              <a:rPr lang="en-US" sz="2400" dirty="0" smtClean="0"/>
              <a:t>…  (</a:t>
            </a:r>
            <a:r>
              <a:rPr lang="en-US" sz="2400" dirty="0"/>
              <a:t>11 notes </a:t>
            </a:r>
            <a:r>
              <a:rPr lang="en-US" sz="2400" dirty="0" err="1"/>
              <a:t>intermédiaires</a:t>
            </a:r>
            <a:r>
              <a:rPr lang="en-US" sz="2400" dirty="0"/>
              <a:t>)</a:t>
            </a:r>
            <a:endParaRPr lang="en-US" sz="2400" dirty="0" smtClean="0"/>
          </a:p>
          <a:p>
            <a:r>
              <a:rPr lang="en-US" sz="2400" dirty="0" smtClean="0"/>
              <a:t>La </a:t>
            </a:r>
            <a:r>
              <a:rPr lang="en-US" sz="2400" dirty="0" err="1" smtClean="0"/>
              <a:t>aigu</a:t>
            </a:r>
            <a:r>
              <a:rPr lang="en-US" sz="2400" dirty="0" smtClean="0"/>
              <a:t> </a:t>
            </a:r>
            <a:r>
              <a:rPr lang="en-US" sz="2400" dirty="0" err="1" smtClean="0"/>
              <a:t>aigu</a:t>
            </a:r>
            <a:r>
              <a:rPr lang="en-US" sz="2400" dirty="0" smtClean="0"/>
              <a:t>: </a:t>
            </a:r>
            <a:r>
              <a:rPr lang="en-US" sz="2400" b="1" dirty="0" smtClean="0"/>
              <a:t>880 Hz</a:t>
            </a:r>
            <a:endParaRPr lang="en-US" sz="2400" b="1" dirty="0"/>
          </a:p>
        </p:txBody>
      </p:sp>
      <p:grpSp>
        <p:nvGrpSpPr>
          <p:cNvPr id="24" name="Groupe 23"/>
          <p:cNvGrpSpPr>
            <a:grpSpLocks noChangeAspect="1"/>
          </p:cNvGrpSpPr>
          <p:nvPr/>
        </p:nvGrpSpPr>
        <p:grpSpPr>
          <a:xfrm>
            <a:off x="3030873" y="1104905"/>
            <a:ext cx="482821" cy="4407621"/>
            <a:chOff x="4376348" y="1810299"/>
            <a:chExt cx="408964" cy="3733389"/>
          </a:xfrm>
        </p:grpSpPr>
        <p:cxnSp>
          <p:nvCxnSpPr>
            <p:cNvPr id="5" name="Connecteur droit avec flèche 4"/>
            <p:cNvCxnSpPr/>
            <p:nvPr/>
          </p:nvCxnSpPr>
          <p:spPr>
            <a:xfrm rot="5400000" flipV="1">
              <a:off x="4434017" y="2713858"/>
              <a:ext cx="288863" cy="385151"/>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rot="5400000">
              <a:off x="4409945" y="3026793"/>
              <a:ext cx="337007" cy="385151"/>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rot="5400000" flipV="1">
              <a:off x="4434017" y="3339728"/>
              <a:ext cx="288863" cy="385151"/>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rot="5400000">
              <a:off x="4409945" y="3652663"/>
              <a:ext cx="337007" cy="385151"/>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396282" y="2440617"/>
              <a:ext cx="1887" cy="331158"/>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5400000" flipV="1">
              <a:off x="4448305" y="4243804"/>
              <a:ext cx="288863" cy="385151"/>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5400000">
              <a:off x="4424233" y="4556739"/>
              <a:ext cx="337007" cy="385151"/>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5400000" flipV="1">
              <a:off x="4448305" y="4869674"/>
              <a:ext cx="288863" cy="385151"/>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a:off x="4424233" y="5182609"/>
              <a:ext cx="337007" cy="385151"/>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5400000" flipV="1">
              <a:off x="4424492" y="1762155"/>
              <a:ext cx="288863" cy="385151"/>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5400000">
              <a:off x="4400420" y="2075090"/>
              <a:ext cx="337007" cy="385151"/>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4405807" y="3988430"/>
              <a:ext cx="1887" cy="331158"/>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2"/>
          <a:stretch>
            <a:fillRect/>
          </a:stretch>
        </p:blipFill>
        <p:spPr>
          <a:xfrm>
            <a:off x="6664330" y="3832506"/>
            <a:ext cx="2387521" cy="442756"/>
          </a:xfrm>
          <a:prstGeom prst="rect">
            <a:avLst/>
          </a:prstGeom>
        </p:spPr>
      </p:pic>
      <p:sp>
        <p:nvSpPr>
          <p:cNvPr id="18" name="Flèche droite 3"/>
          <p:cNvSpPr/>
          <p:nvPr/>
        </p:nvSpPr>
        <p:spPr>
          <a:xfrm rot="10800000">
            <a:off x="8610600" y="235496"/>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19" name="ZoneTexte 4"/>
          <p:cNvSpPr txBox="1">
            <a:spLocks noChangeArrowheads="1"/>
          </p:cNvSpPr>
          <p:nvPr/>
        </p:nvSpPr>
        <p:spPr bwMode="auto">
          <a:xfrm>
            <a:off x="8388424" y="-13893"/>
            <a:ext cx="1143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solidFill>
                  <a:srgbClr val="000000"/>
                </a:solidFill>
              </a:rPr>
              <a:t>À </a:t>
            </a:r>
            <a:r>
              <a:rPr lang="en-US" altLang="en-US" sz="1200" dirty="0" err="1">
                <a:solidFill>
                  <a:srgbClr val="000000"/>
                </a:solidFill>
              </a:rPr>
              <a:t>retenir</a:t>
            </a:r>
            <a:r>
              <a:rPr lang="en-US" altLang="en-US" sz="1200" dirty="0">
                <a:solidFill>
                  <a:srgbClr val="000000"/>
                </a:solidFill>
              </a:rPr>
              <a:t>!</a:t>
            </a:r>
          </a:p>
        </p:txBody>
      </p:sp>
    </p:spTree>
    <p:extLst>
      <p:ext uri="{BB962C8B-B14F-4D97-AF65-F5344CB8AC3E}">
        <p14:creationId xmlns:p14="http://schemas.microsoft.com/office/powerpoint/2010/main" val="236962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ichaelmcguffin.com/ets/gti745-2014h/lab3/pianoKeyboard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66" y="1340768"/>
            <a:ext cx="8944868"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78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02" y="1124744"/>
            <a:ext cx="9022796"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33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849438"/>
          </a:xfrm>
        </p:spPr>
        <p:txBody>
          <a:bodyPr>
            <a:normAutofit fontScale="90000"/>
          </a:bodyPr>
          <a:lstStyle/>
          <a:p>
            <a:r>
              <a:rPr lang="en-US" i="1" dirty="0" smtClean="0"/>
              <a:t>f</a:t>
            </a:r>
            <a:r>
              <a:rPr lang="en-US" dirty="0" smtClean="0"/>
              <a:t>: </a:t>
            </a:r>
            <a:r>
              <a:rPr lang="en-US" dirty="0" err="1" smtClean="0"/>
              <a:t>fréquence</a:t>
            </a:r>
            <a:r>
              <a:rPr lang="en-US" dirty="0" smtClean="0"/>
              <a:t> en Hz;</a:t>
            </a:r>
            <a:br>
              <a:rPr lang="en-US" dirty="0" smtClean="0"/>
            </a:br>
            <a:r>
              <a:rPr lang="en-US" i="1" dirty="0" smtClean="0"/>
              <a:t>p</a:t>
            </a:r>
            <a:r>
              <a:rPr lang="en-US" dirty="0" smtClean="0"/>
              <a:t>: “pitch”, </a:t>
            </a:r>
            <a:r>
              <a:rPr lang="en-US" dirty="0" err="1" smtClean="0"/>
              <a:t>ou</a:t>
            </a:r>
            <a:r>
              <a:rPr lang="en-US" dirty="0" smtClean="0"/>
              <a:t> “MIDI note number”,</a:t>
            </a:r>
            <a:br>
              <a:rPr lang="en-US" dirty="0" smtClean="0"/>
            </a:br>
            <a:r>
              <a:rPr lang="en-US" dirty="0" err="1" smtClean="0"/>
              <a:t>ou</a:t>
            </a:r>
            <a:r>
              <a:rPr lang="en-US" dirty="0" smtClean="0"/>
              <a:t> hauteur</a:t>
            </a:r>
            <a:endParaRPr lang="en-US" dirty="0"/>
          </a:p>
        </p:txBody>
      </p:sp>
      <p:pic>
        <p:nvPicPr>
          <p:cNvPr id="2050" name="Picture 2" descr="&#10;p = 69 + 12\times\log_2 { \left(\frac {f}{440\; \mbox{Hz}} \right)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36912"/>
            <a:ext cx="6277404" cy="129614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475656" y="4509120"/>
            <a:ext cx="6480720" cy="646331"/>
          </a:xfrm>
          <a:prstGeom prst="rect">
            <a:avLst/>
          </a:prstGeom>
          <a:noFill/>
        </p:spPr>
        <p:txBody>
          <a:bodyPr wrap="square" rtlCol="0">
            <a:spAutoFit/>
          </a:bodyPr>
          <a:lstStyle/>
          <a:p>
            <a:r>
              <a:rPr lang="en-US" sz="3600" i="1" dirty="0" smtClean="0"/>
              <a:t>f</a:t>
            </a:r>
            <a:r>
              <a:rPr lang="en-US" sz="3600" dirty="0" smtClean="0"/>
              <a:t>  = (440 Hz) × (2^(1/12))^(</a:t>
            </a:r>
            <a:r>
              <a:rPr lang="en-US" sz="3600" i="1" dirty="0" smtClean="0"/>
              <a:t>p</a:t>
            </a:r>
            <a:r>
              <a:rPr lang="en-US" sz="3600" dirty="0" smtClean="0"/>
              <a:t> - 69)</a:t>
            </a:r>
            <a:endParaRPr lang="en-US" sz="3600" dirty="0"/>
          </a:p>
        </p:txBody>
      </p:sp>
      <p:sp>
        <p:nvSpPr>
          <p:cNvPr id="5" name="ZoneTexte 4"/>
          <p:cNvSpPr txBox="1"/>
          <p:nvPr/>
        </p:nvSpPr>
        <p:spPr>
          <a:xfrm>
            <a:off x="2555776" y="6309320"/>
            <a:ext cx="4608512" cy="369332"/>
          </a:xfrm>
          <a:prstGeom prst="rect">
            <a:avLst/>
          </a:prstGeom>
          <a:noFill/>
        </p:spPr>
        <p:txBody>
          <a:bodyPr wrap="square" rtlCol="0">
            <a:spAutoFit/>
          </a:bodyPr>
          <a:lstStyle/>
          <a:p>
            <a:r>
              <a:rPr lang="en-US" dirty="0">
                <a:hlinkClick r:id="rId3"/>
              </a:rPr>
              <a:t>http://en.wikipedia.org/wiki/Pitch_(music</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1767721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5517"/>
            <a:ext cx="8229600" cy="1387259"/>
          </a:xfrm>
        </p:spPr>
        <p:txBody>
          <a:bodyPr>
            <a:noAutofit/>
          </a:bodyPr>
          <a:lstStyle/>
          <a:p>
            <a:r>
              <a:rPr lang="en-US" sz="3200" dirty="0" err="1" smtClean="0"/>
              <a:t>Certaines</a:t>
            </a:r>
            <a:r>
              <a:rPr lang="en-US" sz="3200" dirty="0" smtClean="0"/>
              <a:t> </a:t>
            </a:r>
            <a:r>
              <a:rPr lang="en-US" sz="3200" dirty="0" err="1" smtClean="0"/>
              <a:t>fréquences</a:t>
            </a:r>
            <a:r>
              <a:rPr lang="en-US" sz="3200" dirty="0" smtClean="0"/>
              <a:t> </a:t>
            </a:r>
            <a:r>
              <a:rPr lang="en-US" sz="3200" dirty="0" err="1" smtClean="0"/>
              <a:t>sonnent</a:t>
            </a:r>
            <a:r>
              <a:rPr lang="en-US" sz="3200" dirty="0" smtClean="0"/>
              <a:t> </a:t>
            </a:r>
            <a:r>
              <a:rPr lang="en-US" sz="3200" dirty="0" err="1" smtClean="0"/>
              <a:t>bien</a:t>
            </a:r>
            <a:r>
              <a:rPr lang="en-US" sz="3200" dirty="0" smtClean="0"/>
              <a:t> ensemble;</a:t>
            </a:r>
            <a:br>
              <a:rPr lang="en-US" sz="3200" dirty="0" smtClean="0"/>
            </a:br>
            <a:r>
              <a:rPr lang="en-US" sz="3200" dirty="0" err="1" smtClean="0"/>
              <a:t>elles</a:t>
            </a:r>
            <a:r>
              <a:rPr lang="en-US" sz="3200" dirty="0" smtClean="0"/>
              <a:t> </a:t>
            </a:r>
            <a:r>
              <a:rPr lang="en-US" sz="3200" dirty="0" err="1" smtClean="0"/>
              <a:t>sont</a:t>
            </a:r>
            <a:r>
              <a:rPr lang="en-US" sz="3200" dirty="0" smtClean="0"/>
              <a:t> </a:t>
            </a:r>
            <a:r>
              <a:rPr lang="en-US" sz="3200" i="1" dirty="0" err="1" smtClean="0"/>
              <a:t>consonantes</a:t>
            </a:r>
            <a:r>
              <a:rPr lang="en-US" sz="3200" dirty="0" smtClean="0"/>
              <a:t>.</a:t>
            </a:r>
            <a:endParaRPr lang="en-US"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56992"/>
            <a:ext cx="4176464" cy="632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25144"/>
            <a:ext cx="2088232" cy="632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cteur droit 7"/>
          <p:cNvCxnSpPr>
            <a:stCxn id="6" idx="3"/>
          </p:cNvCxnSpPr>
          <p:nvPr/>
        </p:nvCxnSpPr>
        <p:spPr>
          <a:xfrm flipV="1">
            <a:off x="2267744" y="5013176"/>
            <a:ext cx="2088232" cy="282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rme libre 9"/>
          <p:cNvSpPr/>
          <p:nvPr/>
        </p:nvSpPr>
        <p:spPr>
          <a:xfrm rot="20000146" flipH="1">
            <a:off x="1714485" y="5161328"/>
            <a:ext cx="850734" cy="803728"/>
          </a:xfrm>
          <a:custGeom>
            <a:avLst/>
            <a:gdLst>
              <a:gd name="connsiteX0" fmla="*/ 1911927 w 3190009"/>
              <a:gd name="connsiteY0" fmla="*/ 3013364 h 3013364"/>
              <a:gd name="connsiteX1" fmla="*/ 1787236 w 3190009"/>
              <a:gd name="connsiteY1" fmla="*/ 2971800 h 3013364"/>
              <a:gd name="connsiteX2" fmla="*/ 1766454 w 3190009"/>
              <a:gd name="connsiteY2" fmla="*/ 2940627 h 3013364"/>
              <a:gd name="connsiteX3" fmla="*/ 1693718 w 3190009"/>
              <a:gd name="connsiteY3" fmla="*/ 2888673 h 3013364"/>
              <a:gd name="connsiteX4" fmla="*/ 1652154 w 3190009"/>
              <a:gd name="connsiteY4" fmla="*/ 2857500 h 3013364"/>
              <a:gd name="connsiteX5" fmla="*/ 1620981 w 3190009"/>
              <a:gd name="connsiteY5" fmla="*/ 2815936 h 3013364"/>
              <a:gd name="connsiteX6" fmla="*/ 1548245 w 3190009"/>
              <a:gd name="connsiteY6" fmla="*/ 2763982 h 3013364"/>
              <a:gd name="connsiteX7" fmla="*/ 1485900 w 3190009"/>
              <a:gd name="connsiteY7" fmla="*/ 2691245 h 3013364"/>
              <a:gd name="connsiteX8" fmla="*/ 1454727 w 3190009"/>
              <a:gd name="connsiteY8" fmla="*/ 2670464 h 3013364"/>
              <a:gd name="connsiteX9" fmla="*/ 1402772 w 3190009"/>
              <a:gd name="connsiteY9" fmla="*/ 2608118 h 3013364"/>
              <a:gd name="connsiteX10" fmla="*/ 1340427 w 3190009"/>
              <a:gd name="connsiteY10" fmla="*/ 2545773 h 3013364"/>
              <a:gd name="connsiteX11" fmla="*/ 1278081 w 3190009"/>
              <a:gd name="connsiteY11" fmla="*/ 2462645 h 3013364"/>
              <a:gd name="connsiteX12" fmla="*/ 1215736 w 3190009"/>
              <a:gd name="connsiteY12" fmla="*/ 2369127 h 3013364"/>
              <a:gd name="connsiteX13" fmla="*/ 1184563 w 3190009"/>
              <a:gd name="connsiteY13" fmla="*/ 2327564 h 3013364"/>
              <a:gd name="connsiteX14" fmla="*/ 1132609 w 3190009"/>
              <a:gd name="connsiteY14" fmla="*/ 2223654 h 3013364"/>
              <a:gd name="connsiteX15" fmla="*/ 1101436 w 3190009"/>
              <a:gd name="connsiteY15" fmla="*/ 2119745 h 3013364"/>
              <a:gd name="connsiteX16" fmla="*/ 1091045 w 3190009"/>
              <a:gd name="connsiteY16" fmla="*/ 2088573 h 3013364"/>
              <a:gd name="connsiteX17" fmla="*/ 1080654 w 3190009"/>
              <a:gd name="connsiteY17" fmla="*/ 2036618 h 3013364"/>
              <a:gd name="connsiteX18" fmla="*/ 1059872 w 3190009"/>
              <a:gd name="connsiteY18" fmla="*/ 1870364 h 3013364"/>
              <a:gd name="connsiteX19" fmla="*/ 1049481 w 3190009"/>
              <a:gd name="connsiteY19" fmla="*/ 1839191 h 3013364"/>
              <a:gd name="connsiteX20" fmla="*/ 1039091 w 3190009"/>
              <a:gd name="connsiteY20" fmla="*/ 1756064 h 3013364"/>
              <a:gd name="connsiteX21" fmla="*/ 1028700 w 3190009"/>
              <a:gd name="connsiteY21" fmla="*/ 1724891 h 3013364"/>
              <a:gd name="connsiteX22" fmla="*/ 1018309 w 3190009"/>
              <a:gd name="connsiteY22" fmla="*/ 1641764 h 3013364"/>
              <a:gd name="connsiteX23" fmla="*/ 997527 w 3190009"/>
              <a:gd name="connsiteY23" fmla="*/ 1558636 h 3013364"/>
              <a:gd name="connsiteX24" fmla="*/ 966354 w 3190009"/>
              <a:gd name="connsiteY24" fmla="*/ 1381991 h 3013364"/>
              <a:gd name="connsiteX25" fmla="*/ 945572 w 3190009"/>
              <a:gd name="connsiteY25" fmla="*/ 1330036 h 3013364"/>
              <a:gd name="connsiteX26" fmla="*/ 872836 w 3190009"/>
              <a:gd name="connsiteY26" fmla="*/ 1215736 h 3013364"/>
              <a:gd name="connsiteX27" fmla="*/ 841663 w 3190009"/>
              <a:gd name="connsiteY27" fmla="*/ 1153391 h 3013364"/>
              <a:gd name="connsiteX28" fmla="*/ 748145 w 3190009"/>
              <a:gd name="connsiteY28" fmla="*/ 1059873 h 3013364"/>
              <a:gd name="connsiteX29" fmla="*/ 685800 w 3190009"/>
              <a:gd name="connsiteY29" fmla="*/ 987136 h 3013364"/>
              <a:gd name="connsiteX30" fmla="*/ 654627 w 3190009"/>
              <a:gd name="connsiteY30" fmla="*/ 945573 h 3013364"/>
              <a:gd name="connsiteX31" fmla="*/ 623454 w 3190009"/>
              <a:gd name="connsiteY31" fmla="*/ 924791 h 3013364"/>
              <a:gd name="connsiteX32" fmla="*/ 581891 w 3190009"/>
              <a:gd name="connsiteY32" fmla="*/ 883227 h 3013364"/>
              <a:gd name="connsiteX33" fmla="*/ 477981 w 3190009"/>
              <a:gd name="connsiteY33" fmla="*/ 810491 h 3013364"/>
              <a:gd name="connsiteX34" fmla="*/ 374072 w 3190009"/>
              <a:gd name="connsiteY34" fmla="*/ 727364 h 3013364"/>
              <a:gd name="connsiteX35" fmla="*/ 311727 w 3190009"/>
              <a:gd name="connsiteY35" fmla="*/ 665018 h 3013364"/>
              <a:gd name="connsiteX36" fmla="*/ 270163 w 3190009"/>
              <a:gd name="connsiteY36" fmla="*/ 633845 h 3013364"/>
              <a:gd name="connsiteX37" fmla="*/ 238991 w 3190009"/>
              <a:gd name="connsiteY37" fmla="*/ 592282 h 3013364"/>
              <a:gd name="connsiteX38" fmla="*/ 155863 w 3190009"/>
              <a:gd name="connsiteY38" fmla="*/ 467591 h 3013364"/>
              <a:gd name="connsiteX39" fmla="*/ 114300 w 3190009"/>
              <a:gd name="connsiteY39" fmla="*/ 415636 h 3013364"/>
              <a:gd name="connsiteX40" fmla="*/ 93518 w 3190009"/>
              <a:gd name="connsiteY40" fmla="*/ 374073 h 3013364"/>
              <a:gd name="connsiteX41" fmla="*/ 62345 w 3190009"/>
              <a:gd name="connsiteY41" fmla="*/ 322118 h 3013364"/>
              <a:gd name="connsiteX42" fmla="*/ 31172 w 3190009"/>
              <a:gd name="connsiteY42" fmla="*/ 238991 h 3013364"/>
              <a:gd name="connsiteX43" fmla="*/ 0 w 3190009"/>
              <a:gd name="connsiteY43" fmla="*/ 155864 h 3013364"/>
              <a:gd name="connsiteX44" fmla="*/ 10391 w 3190009"/>
              <a:gd name="connsiteY44" fmla="*/ 51954 h 3013364"/>
              <a:gd name="connsiteX45" fmla="*/ 41563 w 3190009"/>
              <a:gd name="connsiteY45" fmla="*/ 41564 h 3013364"/>
              <a:gd name="connsiteX46" fmla="*/ 83127 w 3190009"/>
              <a:gd name="connsiteY46" fmla="*/ 20782 h 3013364"/>
              <a:gd name="connsiteX47" fmla="*/ 228600 w 3190009"/>
              <a:gd name="connsiteY47" fmla="*/ 0 h 3013364"/>
              <a:gd name="connsiteX48" fmla="*/ 353291 w 3190009"/>
              <a:gd name="connsiteY48" fmla="*/ 41564 h 3013364"/>
              <a:gd name="connsiteX49" fmla="*/ 457200 w 3190009"/>
              <a:gd name="connsiteY49" fmla="*/ 145473 h 3013364"/>
              <a:gd name="connsiteX50" fmla="*/ 498763 w 3190009"/>
              <a:gd name="connsiteY50" fmla="*/ 187036 h 3013364"/>
              <a:gd name="connsiteX51" fmla="*/ 571500 w 3190009"/>
              <a:gd name="connsiteY51" fmla="*/ 238991 h 3013364"/>
              <a:gd name="connsiteX52" fmla="*/ 613063 w 3190009"/>
              <a:gd name="connsiteY52" fmla="*/ 270164 h 3013364"/>
              <a:gd name="connsiteX53" fmla="*/ 644236 w 3190009"/>
              <a:gd name="connsiteY53" fmla="*/ 290945 h 3013364"/>
              <a:gd name="connsiteX54" fmla="*/ 675409 w 3190009"/>
              <a:gd name="connsiteY54" fmla="*/ 322118 h 3013364"/>
              <a:gd name="connsiteX55" fmla="*/ 706581 w 3190009"/>
              <a:gd name="connsiteY55" fmla="*/ 384464 h 3013364"/>
              <a:gd name="connsiteX56" fmla="*/ 748145 w 3190009"/>
              <a:gd name="connsiteY56" fmla="*/ 446809 h 3013364"/>
              <a:gd name="connsiteX57" fmla="*/ 768927 w 3190009"/>
              <a:gd name="connsiteY57" fmla="*/ 477982 h 3013364"/>
              <a:gd name="connsiteX58" fmla="*/ 820881 w 3190009"/>
              <a:gd name="connsiteY58" fmla="*/ 561109 h 3013364"/>
              <a:gd name="connsiteX59" fmla="*/ 852054 w 3190009"/>
              <a:gd name="connsiteY59" fmla="*/ 613064 h 3013364"/>
              <a:gd name="connsiteX60" fmla="*/ 1028700 w 3190009"/>
              <a:gd name="connsiteY60" fmla="*/ 758536 h 3013364"/>
              <a:gd name="connsiteX61" fmla="*/ 1080654 w 3190009"/>
              <a:gd name="connsiteY61" fmla="*/ 810491 h 3013364"/>
              <a:gd name="connsiteX62" fmla="*/ 1153391 w 3190009"/>
              <a:gd name="connsiteY62" fmla="*/ 862445 h 3013364"/>
              <a:gd name="connsiteX63" fmla="*/ 1174172 w 3190009"/>
              <a:gd name="connsiteY63" fmla="*/ 893618 h 3013364"/>
              <a:gd name="connsiteX64" fmla="*/ 1205345 w 3190009"/>
              <a:gd name="connsiteY64" fmla="*/ 904009 h 3013364"/>
              <a:gd name="connsiteX65" fmla="*/ 1288472 w 3190009"/>
              <a:gd name="connsiteY65" fmla="*/ 924791 h 3013364"/>
              <a:gd name="connsiteX66" fmla="*/ 1454727 w 3190009"/>
              <a:gd name="connsiteY66" fmla="*/ 914400 h 3013364"/>
              <a:gd name="connsiteX67" fmla="*/ 1714500 w 3190009"/>
              <a:gd name="connsiteY67" fmla="*/ 935182 h 3013364"/>
              <a:gd name="connsiteX68" fmla="*/ 1735281 w 3190009"/>
              <a:gd name="connsiteY68" fmla="*/ 966354 h 3013364"/>
              <a:gd name="connsiteX69" fmla="*/ 1766454 w 3190009"/>
              <a:gd name="connsiteY69" fmla="*/ 976745 h 3013364"/>
              <a:gd name="connsiteX70" fmla="*/ 1797627 w 3190009"/>
              <a:gd name="connsiteY70" fmla="*/ 997527 h 3013364"/>
              <a:gd name="connsiteX71" fmla="*/ 1808018 w 3190009"/>
              <a:gd name="connsiteY71" fmla="*/ 1028700 h 3013364"/>
              <a:gd name="connsiteX72" fmla="*/ 1870363 w 3190009"/>
              <a:gd name="connsiteY72" fmla="*/ 1080654 h 3013364"/>
              <a:gd name="connsiteX73" fmla="*/ 1911927 w 3190009"/>
              <a:gd name="connsiteY73" fmla="*/ 1101436 h 3013364"/>
              <a:gd name="connsiteX74" fmla="*/ 1984663 w 3190009"/>
              <a:gd name="connsiteY74" fmla="*/ 1111827 h 3013364"/>
              <a:gd name="connsiteX75" fmla="*/ 2109354 w 3190009"/>
              <a:gd name="connsiteY75" fmla="*/ 1101436 h 3013364"/>
              <a:gd name="connsiteX76" fmla="*/ 2182091 w 3190009"/>
              <a:gd name="connsiteY76" fmla="*/ 1080654 h 3013364"/>
              <a:gd name="connsiteX77" fmla="*/ 2327563 w 3190009"/>
              <a:gd name="connsiteY77" fmla="*/ 1101436 h 3013364"/>
              <a:gd name="connsiteX78" fmla="*/ 2410691 w 3190009"/>
              <a:gd name="connsiteY78" fmla="*/ 1194954 h 3013364"/>
              <a:gd name="connsiteX79" fmla="*/ 2473036 w 3190009"/>
              <a:gd name="connsiteY79" fmla="*/ 1226127 h 3013364"/>
              <a:gd name="connsiteX80" fmla="*/ 2597727 w 3190009"/>
              <a:gd name="connsiteY80" fmla="*/ 1215736 h 3013364"/>
              <a:gd name="connsiteX81" fmla="*/ 2649681 w 3190009"/>
              <a:gd name="connsiteY81" fmla="*/ 1205345 h 3013364"/>
              <a:gd name="connsiteX82" fmla="*/ 2878281 w 3190009"/>
              <a:gd name="connsiteY82" fmla="*/ 1215736 h 3013364"/>
              <a:gd name="connsiteX83" fmla="*/ 2940627 w 3190009"/>
              <a:gd name="connsiteY83" fmla="*/ 1267691 h 3013364"/>
              <a:gd name="connsiteX84" fmla="*/ 3002972 w 3190009"/>
              <a:gd name="connsiteY84" fmla="*/ 1309254 h 3013364"/>
              <a:gd name="connsiteX85" fmla="*/ 3023754 w 3190009"/>
              <a:gd name="connsiteY85" fmla="*/ 1340427 h 3013364"/>
              <a:gd name="connsiteX86" fmla="*/ 3075709 w 3190009"/>
              <a:gd name="connsiteY86" fmla="*/ 1402773 h 3013364"/>
              <a:gd name="connsiteX87" fmla="*/ 3117272 w 3190009"/>
              <a:gd name="connsiteY87" fmla="*/ 1496291 h 3013364"/>
              <a:gd name="connsiteX88" fmla="*/ 3138054 w 3190009"/>
              <a:gd name="connsiteY88" fmla="*/ 1537854 h 3013364"/>
              <a:gd name="connsiteX89" fmla="*/ 3158836 w 3190009"/>
              <a:gd name="connsiteY89" fmla="*/ 1610591 h 3013364"/>
              <a:gd name="connsiteX90" fmla="*/ 3190009 w 3190009"/>
              <a:gd name="connsiteY90" fmla="*/ 1724891 h 3013364"/>
              <a:gd name="connsiteX91" fmla="*/ 3179618 w 3190009"/>
              <a:gd name="connsiteY91" fmla="*/ 1911927 h 3013364"/>
              <a:gd name="connsiteX92" fmla="*/ 3169227 w 3190009"/>
              <a:gd name="connsiteY92" fmla="*/ 1943100 h 3013364"/>
              <a:gd name="connsiteX93" fmla="*/ 3158836 w 3190009"/>
              <a:gd name="connsiteY93" fmla="*/ 1995054 h 3013364"/>
              <a:gd name="connsiteX94" fmla="*/ 3148445 w 3190009"/>
              <a:gd name="connsiteY94" fmla="*/ 2026227 h 3013364"/>
              <a:gd name="connsiteX95" fmla="*/ 3138054 w 3190009"/>
              <a:gd name="connsiteY95" fmla="*/ 2067791 h 3013364"/>
              <a:gd name="connsiteX96" fmla="*/ 3117272 w 3190009"/>
              <a:gd name="connsiteY96" fmla="*/ 2098964 h 3013364"/>
              <a:gd name="connsiteX97" fmla="*/ 3096491 w 3190009"/>
              <a:gd name="connsiteY97" fmla="*/ 2171700 h 3013364"/>
              <a:gd name="connsiteX98" fmla="*/ 3075709 w 3190009"/>
              <a:gd name="connsiteY98" fmla="*/ 2213264 h 3013364"/>
              <a:gd name="connsiteX99" fmla="*/ 3054927 w 3190009"/>
              <a:gd name="connsiteY99" fmla="*/ 2275609 h 3013364"/>
              <a:gd name="connsiteX100" fmla="*/ 3044536 w 3190009"/>
              <a:gd name="connsiteY100" fmla="*/ 2306782 h 3013364"/>
              <a:gd name="connsiteX101" fmla="*/ 3023754 w 3190009"/>
              <a:gd name="connsiteY101" fmla="*/ 2337954 h 3013364"/>
              <a:gd name="connsiteX102" fmla="*/ 3034145 w 3190009"/>
              <a:gd name="connsiteY102" fmla="*/ 2483427 h 3013364"/>
              <a:gd name="connsiteX103" fmla="*/ 3065318 w 3190009"/>
              <a:gd name="connsiteY103" fmla="*/ 2545773 h 3013364"/>
              <a:gd name="connsiteX104" fmla="*/ 3096491 w 3190009"/>
              <a:gd name="connsiteY104" fmla="*/ 2576945 h 3013364"/>
              <a:gd name="connsiteX105" fmla="*/ 3138054 w 3190009"/>
              <a:gd name="connsiteY105" fmla="*/ 2639291 h 3013364"/>
              <a:gd name="connsiteX106" fmla="*/ 3158836 w 3190009"/>
              <a:gd name="connsiteY106" fmla="*/ 2670464 h 3013364"/>
              <a:gd name="connsiteX107" fmla="*/ 3190009 w 3190009"/>
              <a:gd name="connsiteY107" fmla="*/ 2712027 h 301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09" h="3013364">
                <a:moveTo>
                  <a:pt x="1911927" y="3013364"/>
                </a:moveTo>
                <a:cubicBezTo>
                  <a:pt x="1870363" y="2999509"/>
                  <a:pt x="1811539" y="3008254"/>
                  <a:pt x="1787236" y="2971800"/>
                </a:cubicBezTo>
                <a:cubicBezTo>
                  <a:pt x="1780309" y="2961409"/>
                  <a:pt x="1775285" y="2949458"/>
                  <a:pt x="1766454" y="2940627"/>
                </a:cubicBezTo>
                <a:cubicBezTo>
                  <a:pt x="1749466" y="2923639"/>
                  <a:pt x="1714375" y="2903428"/>
                  <a:pt x="1693718" y="2888673"/>
                </a:cubicBezTo>
                <a:cubicBezTo>
                  <a:pt x="1679625" y="2878607"/>
                  <a:pt x="1664400" y="2869746"/>
                  <a:pt x="1652154" y="2857500"/>
                </a:cubicBezTo>
                <a:cubicBezTo>
                  <a:pt x="1639908" y="2845254"/>
                  <a:pt x="1633227" y="2828182"/>
                  <a:pt x="1620981" y="2815936"/>
                </a:cubicBezTo>
                <a:cubicBezTo>
                  <a:pt x="1608093" y="2803048"/>
                  <a:pt x="1565944" y="2775781"/>
                  <a:pt x="1548245" y="2763982"/>
                </a:cubicBezTo>
                <a:cubicBezTo>
                  <a:pt x="1523734" y="2727215"/>
                  <a:pt x="1525093" y="2724839"/>
                  <a:pt x="1485900" y="2691245"/>
                </a:cubicBezTo>
                <a:cubicBezTo>
                  <a:pt x="1476418" y="2683118"/>
                  <a:pt x="1464321" y="2678459"/>
                  <a:pt x="1454727" y="2670464"/>
                </a:cubicBezTo>
                <a:cubicBezTo>
                  <a:pt x="1393813" y="2619703"/>
                  <a:pt x="1449476" y="2660660"/>
                  <a:pt x="1402772" y="2608118"/>
                </a:cubicBezTo>
                <a:cubicBezTo>
                  <a:pt x="1383247" y="2586152"/>
                  <a:pt x="1355548" y="2570974"/>
                  <a:pt x="1340427" y="2545773"/>
                </a:cubicBezTo>
                <a:cubicBezTo>
                  <a:pt x="1239221" y="2377097"/>
                  <a:pt x="1368990" y="2583857"/>
                  <a:pt x="1278081" y="2462645"/>
                </a:cubicBezTo>
                <a:cubicBezTo>
                  <a:pt x="1255602" y="2432673"/>
                  <a:pt x="1238215" y="2399099"/>
                  <a:pt x="1215736" y="2369127"/>
                </a:cubicBezTo>
                <a:cubicBezTo>
                  <a:pt x="1205345" y="2355273"/>
                  <a:pt x="1192856" y="2342767"/>
                  <a:pt x="1184563" y="2327564"/>
                </a:cubicBezTo>
                <a:cubicBezTo>
                  <a:pt x="1094330" y="2162136"/>
                  <a:pt x="1193656" y="2315224"/>
                  <a:pt x="1132609" y="2223654"/>
                </a:cubicBezTo>
                <a:cubicBezTo>
                  <a:pt x="1116905" y="2160841"/>
                  <a:pt x="1126733" y="2195636"/>
                  <a:pt x="1101436" y="2119745"/>
                </a:cubicBezTo>
                <a:cubicBezTo>
                  <a:pt x="1097972" y="2109354"/>
                  <a:pt x="1093193" y="2099313"/>
                  <a:pt x="1091045" y="2088573"/>
                </a:cubicBezTo>
                <a:lnTo>
                  <a:pt x="1080654" y="2036618"/>
                </a:lnTo>
                <a:cubicBezTo>
                  <a:pt x="1074201" y="1965638"/>
                  <a:pt x="1075210" y="1931714"/>
                  <a:pt x="1059872" y="1870364"/>
                </a:cubicBezTo>
                <a:cubicBezTo>
                  <a:pt x="1057215" y="1859738"/>
                  <a:pt x="1052945" y="1849582"/>
                  <a:pt x="1049481" y="1839191"/>
                </a:cubicBezTo>
                <a:cubicBezTo>
                  <a:pt x="1046018" y="1811482"/>
                  <a:pt x="1044086" y="1783538"/>
                  <a:pt x="1039091" y="1756064"/>
                </a:cubicBezTo>
                <a:cubicBezTo>
                  <a:pt x="1037132" y="1745288"/>
                  <a:pt x="1030659" y="1735667"/>
                  <a:pt x="1028700" y="1724891"/>
                </a:cubicBezTo>
                <a:cubicBezTo>
                  <a:pt x="1023705" y="1697417"/>
                  <a:pt x="1022555" y="1669364"/>
                  <a:pt x="1018309" y="1641764"/>
                </a:cubicBezTo>
                <a:cubicBezTo>
                  <a:pt x="1011144" y="1595190"/>
                  <a:pt x="1010170" y="1596566"/>
                  <a:pt x="997527" y="1558636"/>
                </a:cubicBezTo>
                <a:cubicBezTo>
                  <a:pt x="991996" y="1519921"/>
                  <a:pt x="977725" y="1410419"/>
                  <a:pt x="966354" y="1381991"/>
                </a:cubicBezTo>
                <a:cubicBezTo>
                  <a:pt x="959427" y="1364673"/>
                  <a:pt x="954504" y="1346411"/>
                  <a:pt x="945572" y="1330036"/>
                </a:cubicBezTo>
                <a:cubicBezTo>
                  <a:pt x="896151" y="1239431"/>
                  <a:pt x="914154" y="1298372"/>
                  <a:pt x="872836" y="1215736"/>
                </a:cubicBezTo>
                <a:cubicBezTo>
                  <a:pt x="853322" y="1176709"/>
                  <a:pt x="874420" y="1189125"/>
                  <a:pt x="841663" y="1153391"/>
                </a:cubicBezTo>
                <a:cubicBezTo>
                  <a:pt x="811874" y="1120894"/>
                  <a:pt x="772599" y="1096554"/>
                  <a:pt x="748145" y="1059873"/>
                </a:cubicBezTo>
                <a:cubicBezTo>
                  <a:pt x="703649" y="993128"/>
                  <a:pt x="756348" y="1067762"/>
                  <a:pt x="685800" y="987136"/>
                </a:cubicBezTo>
                <a:cubicBezTo>
                  <a:pt x="674396" y="974103"/>
                  <a:pt x="666873" y="957819"/>
                  <a:pt x="654627" y="945573"/>
                </a:cubicBezTo>
                <a:cubicBezTo>
                  <a:pt x="645796" y="936742"/>
                  <a:pt x="632936" y="932918"/>
                  <a:pt x="623454" y="924791"/>
                </a:cubicBezTo>
                <a:cubicBezTo>
                  <a:pt x="608578" y="912040"/>
                  <a:pt x="596636" y="896129"/>
                  <a:pt x="581891" y="883227"/>
                </a:cubicBezTo>
                <a:cubicBezTo>
                  <a:pt x="528303" y="836337"/>
                  <a:pt x="543260" y="862714"/>
                  <a:pt x="477981" y="810491"/>
                </a:cubicBezTo>
                <a:cubicBezTo>
                  <a:pt x="443345" y="782782"/>
                  <a:pt x="405436" y="758729"/>
                  <a:pt x="374072" y="727364"/>
                </a:cubicBezTo>
                <a:cubicBezTo>
                  <a:pt x="353290" y="706582"/>
                  <a:pt x="335239" y="682652"/>
                  <a:pt x="311727" y="665018"/>
                </a:cubicBezTo>
                <a:cubicBezTo>
                  <a:pt x="297872" y="654627"/>
                  <a:pt x="282409" y="646091"/>
                  <a:pt x="270163" y="633845"/>
                </a:cubicBezTo>
                <a:cubicBezTo>
                  <a:pt x="257917" y="621599"/>
                  <a:pt x="248802" y="606553"/>
                  <a:pt x="238991" y="592282"/>
                </a:cubicBezTo>
                <a:cubicBezTo>
                  <a:pt x="210691" y="551118"/>
                  <a:pt x="187068" y="506598"/>
                  <a:pt x="155863" y="467591"/>
                </a:cubicBezTo>
                <a:cubicBezTo>
                  <a:pt x="142009" y="450273"/>
                  <a:pt x="126602" y="434089"/>
                  <a:pt x="114300" y="415636"/>
                </a:cubicBezTo>
                <a:cubicBezTo>
                  <a:pt x="105708" y="402748"/>
                  <a:pt x="101041" y="387613"/>
                  <a:pt x="93518" y="374073"/>
                </a:cubicBezTo>
                <a:cubicBezTo>
                  <a:pt x="83710" y="356418"/>
                  <a:pt x="72736" y="339436"/>
                  <a:pt x="62345" y="322118"/>
                </a:cubicBezTo>
                <a:cubicBezTo>
                  <a:pt x="35673" y="215429"/>
                  <a:pt x="71925" y="347665"/>
                  <a:pt x="31172" y="238991"/>
                </a:cubicBezTo>
                <a:cubicBezTo>
                  <a:pt x="-11275" y="125799"/>
                  <a:pt x="57862" y="271591"/>
                  <a:pt x="0" y="155864"/>
                </a:cubicBezTo>
                <a:cubicBezTo>
                  <a:pt x="3464" y="121227"/>
                  <a:pt x="-1505" y="84668"/>
                  <a:pt x="10391" y="51954"/>
                </a:cubicBezTo>
                <a:cubicBezTo>
                  <a:pt x="14134" y="41661"/>
                  <a:pt x="31496" y="45878"/>
                  <a:pt x="41563" y="41564"/>
                </a:cubicBezTo>
                <a:cubicBezTo>
                  <a:pt x="55801" y="35462"/>
                  <a:pt x="68889" y="26884"/>
                  <a:pt x="83127" y="20782"/>
                </a:cubicBezTo>
                <a:cubicBezTo>
                  <a:pt x="131565" y="23"/>
                  <a:pt x="169857" y="5340"/>
                  <a:pt x="228600" y="0"/>
                </a:cubicBezTo>
                <a:cubicBezTo>
                  <a:pt x="257458" y="7214"/>
                  <a:pt x="323763" y="17404"/>
                  <a:pt x="353291" y="41564"/>
                </a:cubicBezTo>
                <a:lnTo>
                  <a:pt x="457200" y="145473"/>
                </a:lnTo>
                <a:cubicBezTo>
                  <a:pt x="471054" y="159327"/>
                  <a:pt x="483089" y="175280"/>
                  <a:pt x="498763" y="187036"/>
                </a:cubicBezTo>
                <a:cubicBezTo>
                  <a:pt x="634641" y="288944"/>
                  <a:pt x="465111" y="162998"/>
                  <a:pt x="571500" y="238991"/>
                </a:cubicBezTo>
                <a:cubicBezTo>
                  <a:pt x="585592" y="249057"/>
                  <a:pt x="598971" y="260098"/>
                  <a:pt x="613063" y="270164"/>
                </a:cubicBezTo>
                <a:cubicBezTo>
                  <a:pt x="623225" y="277423"/>
                  <a:pt x="634642" y="282950"/>
                  <a:pt x="644236" y="290945"/>
                </a:cubicBezTo>
                <a:cubicBezTo>
                  <a:pt x="655525" y="300352"/>
                  <a:pt x="665018" y="311727"/>
                  <a:pt x="675409" y="322118"/>
                </a:cubicBezTo>
                <a:cubicBezTo>
                  <a:pt x="685800" y="342900"/>
                  <a:pt x="694874" y="364394"/>
                  <a:pt x="706581" y="384464"/>
                </a:cubicBezTo>
                <a:cubicBezTo>
                  <a:pt x="719166" y="406038"/>
                  <a:pt x="734290" y="426027"/>
                  <a:pt x="748145" y="446809"/>
                </a:cubicBezTo>
                <a:cubicBezTo>
                  <a:pt x="755072" y="457200"/>
                  <a:pt x="763342" y="466812"/>
                  <a:pt x="768927" y="477982"/>
                </a:cubicBezTo>
                <a:cubicBezTo>
                  <a:pt x="809519" y="559164"/>
                  <a:pt x="766926" y="480176"/>
                  <a:pt x="820881" y="561109"/>
                </a:cubicBezTo>
                <a:cubicBezTo>
                  <a:pt x="832084" y="577914"/>
                  <a:pt x="839265" y="597433"/>
                  <a:pt x="852054" y="613064"/>
                </a:cubicBezTo>
                <a:cubicBezTo>
                  <a:pt x="900914" y="672781"/>
                  <a:pt x="965201" y="716203"/>
                  <a:pt x="1028700" y="758536"/>
                </a:cubicBezTo>
                <a:cubicBezTo>
                  <a:pt x="1068721" y="818570"/>
                  <a:pt x="1026777" y="764312"/>
                  <a:pt x="1080654" y="810491"/>
                </a:cubicBezTo>
                <a:cubicBezTo>
                  <a:pt x="1143410" y="864281"/>
                  <a:pt x="1096113" y="843352"/>
                  <a:pt x="1153391" y="862445"/>
                </a:cubicBezTo>
                <a:cubicBezTo>
                  <a:pt x="1160318" y="872836"/>
                  <a:pt x="1164420" y="885817"/>
                  <a:pt x="1174172" y="893618"/>
                </a:cubicBezTo>
                <a:cubicBezTo>
                  <a:pt x="1182725" y="900460"/>
                  <a:pt x="1194719" y="901352"/>
                  <a:pt x="1205345" y="904009"/>
                </a:cubicBezTo>
                <a:lnTo>
                  <a:pt x="1288472" y="924791"/>
                </a:lnTo>
                <a:cubicBezTo>
                  <a:pt x="1343890" y="921327"/>
                  <a:pt x="1399201" y="914400"/>
                  <a:pt x="1454727" y="914400"/>
                </a:cubicBezTo>
                <a:cubicBezTo>
                  <a:pt x="1661604" y="914400"/>
                  <a:pt x="1615653" y="902233"/>
                  <a:pt x="1714500" y="935182"/>
                </a:cubicBezTo>
                <a:cubicBezTo>
                  <a:pt x="1721427" y="945573"/>
                  <a:pt x="1725530" y="958553"/>
                  <a:pt x="1735281" y="966354"/>
                </a:cubicBezTo>
                <a:cubicBezTo>
                  <a:pt x="1743834" y="973196"/>
                  <a:pt x="1756657" y="971847"/>
                  <a:pt x="1766454" y="976745"/>
                </a:cubicBezTo>
                <a:cubicBezTo>
                  <a:pt x="1777624" y="982330"/>
                  <a:pt x="1787236" y="990600"/>
                  <a:pt x="1797627" y="997527"/>
                </a:cubicBezTo>
                <a:cubicBezTo>
                  <a:pt x="1801091" y="1007918"/>
                  <a:pt x="1801942" y="1019586"/>
                  <a:pt x="1808018" y="1028700"/>
                </a:cubicBezTo>
                <a:cubicBezTo>
                  <a:pt x="1821244" y="1048538"/>
                  <a:pt x="1849720" y="1068858"/>
                  <a:pt x="1870363" y="1080654"/>
                </a:cubicBezTo>
                <a:cubicBezTo>
                  <a:pt x="1883812" y="1088339"/>
                  <a:pt x="1896983" y="1097360"/>
                  <a:pt x="1911927" y="1101436"/>
                </a:cubicBezTo>
                <a:cubicBezTo>
                  <a:pt x="1935555" y="1107880"/>
                  <a:pt x="1960418" y="1108363"/>
                  <a:pt x="1984663" y="1111827"/>
                </a:cubicBezTo>
                <a:cubicBezTo>
                  <a:pt x="2026227" y="1108363"/>
                  <a:pt x="2067968" y="1106609"/>
                  <a:pt x="2109354" y="1101436"/>
                </a:cubicBezTo>
                <a:cubicBezTo>
                  <a:pt x="2130230" y="1098826"/>
                  <a:pt x="2161386" y="1087556"/>
                  <a:pt x="2182091" y="1080654"/>
                </a:cubicBezTo>
                <a:cubicBezTo>
                  <a:pt x="2230582" y="1087581"/>
                  <a:pt x="2282084" y="1083244"/>
                  <a:pt x="2327563" y="1101436"/>
                </a:cubicBezTo>
                <a:cubicBezTo>
                  <a:pt x="2400288" y="1130526"/>
                  <a:pt x="2372948" y="1157211"/>
                  <a:pt x="2410691" y="1194954"/>
                </a:cubicBezTo>
                <a:cubicBezTo>
                  <a:pt x="2430835" y="1215098"/>
                  <a:pt x="2447681" y="1217675"/>
                  <a:pt x="2473036" y="1226127"/>
                </a:cubicBezTo>
                <a:cubicBezTo>
                  <a:pt x="2514600" y="1222663"/>
                  <a:pt x="2556305" y="1220609"/>
                  <a:pt x="2597727" y="1215736"/>
                </a:cubicBezTo>
                <a:cubicBezTo>
                  <a:pt x="2615267" y="1213672"/>
                  <a:pt x="2632020" y="1205345"/>
                  <a:pt x="2649681" y="1205345"/>
                </a:cubicBezTo>
                <a:cubicBezTo>
                  <a:pt x="2725960" y="1205345"/>
                  <a:pt x="2802081" y="1212272"/>
                  <a:pt x="2878281" y="1215736"/>
                </a:cubicBezTo>
                <a:cubicBezTo>
                  <a:pt x="2944981" y="1237969"/>
                  <a:pt x="2872686" y="1207299"/>
                  <a:pt x="2940627" y="1267691"/>
                </a:cubicBezTo>
                <a:cubicBezTo>
                  <a:pt x="2959295" y="1284284"/>
                  <a:pt x="2982190" y="1295400"/>
                  <a:pt x="3002972" y="1309254"/>
                </a:cubicBezTo>
                <a:cubicBezTo>
                  <a:pt x="3009899" y="1319645"/>
                  <a:pt x="3015759" y="1330833"/>
                  <a:pt x="3023754" y="1340427"/>
                </a:cubicBezTo>
                <a:cubicBezTo>
                  <a:pt x="3062831" y="1387319"/>
                  <a:pt x="3047564" y="1353519"/>
                  <a:pt x="3075709" y="1402773"/>
                </a:cubicBezTo>
                <a:cubicBezTo>
                  <a:pt x="3101294" y="1447546"/>
                  <a:pt x="3095000" y="1446178"/>
                  <a:pt x="3117272" y="1496291"/>
                </a:cubicBezTo>
                <a:cubicBezTo>
                  <a:pt x="3123563" y="1510446"/>
                  <a:pt x="3131952" y="1523617"/>
                  <a:pt x="3138054" y="1537854"/>
                </a:cubicBezTo>
                <a:cubicBezTo>
                  <a:pt x="3149694" y="1565014"/>
                  <a:pt x="3150048" y="1581298"/>
                  <a:pt x="3158836" y="1610591"/>
                </a:cubicBezTo>
                <a:cubicBezTo>
                  <a:pt x="3190477" y="1716059"/>
                  <a:pt x="3171070" y="1630197"/>
                  <a:pt x="3190009" y="1724891"/>
                </a:cubicBezTo>
                <a:cubicBezTo>
                  <a:pt x="3186545" y="1787236"/>
                  <a:pt x="3185538" y="1849767"/>
                  <a:pt x="3179618" y="1911927"/>
                </a:cubicBezTo>
                <a:cubicBezTo>
                  <a:pt x="3178580" y="1922831"/>
                  <a:pt x="3171884" y="1932474"/>
                  <a:pt x="3169227" y="1943100"/>
                </a:cubicBezTo>
                <a:cubicBezTo>
                  <a:pt x="3164944" y="1960234"/>
                  <a:pt x="3163119" y="1977920"/>
                  <a:pt x="3158836" y="1995054"/>
                </a:cubicBezTo>
                <a:cubicBezTo>
                  <a:pt x="3156179" y="2005680"/>
                  <a:pt x="3151454" y="2015695"/>
                  <a:pt x="3148445" y="2026227"/>
                </a:cubicBezTo>
                <a:cubicBezTo>
                  <a:pt x="3144522" y="2039959"/>
                  <a:pt x="3143680" y="2054665"/>
                  <a:pt x="3138054" y="2067791"/>
                </a:cubicBezTo>
                <a:cubicBezTo>
                  <a:pt x="3133135" y="2079270"/>
                  <a:pt x="3122857" y="2087794"/>
                  <a:pt x="3117272" y="2098964"/>
                </a:cubicBezTo>
                <a:cubicBezTo>
                  <a:pt x="3104708" y="2124092"/>
                  <a:pt x="3106482" y="2145056"/>
                  <a:pt x="3096491" y="2171700"/>
                </a:cubicBezTo>
                <a:cubicBezTo>
                  <a:pt x="3091052" y="2186204"/>
                  <a:pt x="3081462" y="2198882"/>
                  <a:pt x="3075709" y="2213264"/>
                </a:cubicBezTo>
                <a:cubicBezTo>
                  <a:pt x="3067573" y="2233603"/>
                  <a:pt x="3061854" y="2254827"/>
                  <a:pt x="3054927" y="2275609"/>
                </a:cubicBezTo>
                <a:cubicBezTo>
                  <a:pt x="3051463" y="2286000"/>
                  <a:pt x="3050612" y="2297669"/>
                  <a:pt x="3044536" y="2306782"/>
                </a:cubicBezTo>
                <a:lnTo>
                  <a:pt x="3023754" y="2337954"/>
                </a:lnTo>
                <a:cubicBezTo>
                  <a:pt x="3027218" y="2386445"/>
                  <a:pt x="3028465" y="2435145"/>
                  <a:pt x="3034145" y="2483427"/>
                </a:cubicBezTo>
                <a:cubicBezTo>
                  <a:pt x="3036713" y="2505254"/>
                  <a:pt x="3051883" y="2529651"/>
                  <a:pt x="3065318" y="2545773"/>
                </a:cubicBezTo>
                <a:cubicBezTo>
                  <a:pt x="3074726" y="2557062"/>
                  <a:pt x="3087469" y="2565346"/>
                  <a:pt x="3096491" y="2576945"/>
                </a:cubicBezTo>
                <a:cubicBezTo>
                  <a:pt x="3111825" y="2596660"/>
                  <a:pt x="3124200" y="2618509"/>
                  <a:pt x="3138054" y="2639291"/>
                </a:cubicBezTo>
                <a:lnTo>
                  <a:pt x="3158836" y="2670464"/>
                </a:lnTo>
                <a:cubicBezTo>
                  <a:pt x="3182334" y="2705711"/>
                  <a:pt x="3170788" y="2692806"/>
                  <a:pt x="3190009" y="2712027"/>
                </a:cubicBezTo>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9" name="ZoneTexte 8"/>
          <p:cNvSpPr txBox="1"/>
          <p:nvPr/>
        </p:nvSpPr>
        <p:spPr>
          <a:xfrm>
            <a:off x="4572000" y="3501008"/>
            <a:ext cx="1512168" cy="584775"/>
          </a:xfrm>
          <a:prstGeom prst="rect">
            <a:avLst/>
          </a:prstGeom>
          <a:noFill/>
        </p:spPr>
        <p:txBody>
          <a:bodyPr wrap="square" rtlCol="0">
            <a:spAutoFit/>
          </a:bodyPr>
          <a:lstStyle/>
          <a:p>
            <a:r>
              <a:rPr lang="en-US" sz="3200" dirty="0" smtClean="0"/>
              <a:t>100 Hz</a:t>
            </a:r>
            <a:endParaRPr lang="en-US" sz="3200" dirty="0"/>
          </a:p>
        </p:txBody>
      </p:sp>
      <p:sp>
        <p:nvSpPr>
          <p:cNvPr id="12" name="ZoneTexte 11"/>
          <p:cNvSpPr txBox="1"/>
          <p:nvPr/>
        </p:nvSpPr>
        <p:spPr>
          <a:xfrm>
            <a:off x="4572000" y="4797152"/>
            <a:ext cx="1512168" cy="584775"/>
          </a:xfrm>
          <a:prstGeom prst="rect">
            <a:avLst/>
          </a:prstGeom>
          <a:noFill/>
        </p:spPr>
        <p:txBody>
          <a:bodyPr wrap="square" rtlCol="0">
            <a:spAutoFit/>
          </a:bodyPr>
          <a:lstStyle/>
          <a:p>
            <a:r>
              <a:rPr lang="en-US" sz="3200" dirty="0" smtClean="0"/>
              <a:t>200 Hz</a:t>
            </a:r>
            <a:endParaRPr lang="en-US" sz="3200"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2808312" cy="632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Connecteur droit 13"/>
          <p:cNvCxnSpPr>
            <a:stCxn id="13" idx="3"/>
          </p:cNvCxnSpPr>
          <p:nvPr/>
        </p:nvCxnSpPr>
        <p:spPr>
          <a:xfrm flipV="1">
            <a:off x="2987824" y="1988841"/>
            <a:ext cx="1368152" cy="28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rme libre 14"/>
          <p:cNvSpPr/>
          <p:nvPr/>
        </p:nvSpPr>
        <p:spPr>
          <a:xfrm rot="20000146" flipH="1">
            <a:off x="2402848" y="2136990"/>
            <a:ext cx="850734" cy="803728"/>
          </a:xfrm>
          <a:custGeom>
            <a:avLst/>
            <a:gdLst>
              <a:gd name="connsiteX0" fmla="*/ 1911927 w 3190009"/>
              <a:gd name="connsiteY0" fmla="*/ 3013364 h 3013364"/>
              <a:gd name="connsiteX1" fmla="*/ 1787236 w 3190009"/>
              <a:gd name="connsiteY1" fmla="*/ 2971800 h 3013364"/>
              <a:gd name="connsiteX2" fmla="*/ 1766454 w 3190009"/>
              <a:gd name="connsiteY2" fmla="*/ 2940627 h 3013364"/>
              <a:gd name="connsiteX3" fmla="*/ 1693718 w 3190009"/>
              <a:gd name="connsiteY3" fmla="*/ 2888673 h 3013364"/>
              <a:gd name="connsiteX4" fmla="*/ 1652154 w 3190009"/>
              <a:gd name="connsiteY4" fmla="*/ 2857500 h 3013364"/>
              <a:gd name="connsiteX5" fmla="*/ 1620981 w 3190009"/>
              <a:gd name="connsiteY5" fmla="*/ 2815936 h 3013364"/>
              <a:gd name="connsiteX6" fmla="*/ 1548245 w 3190009"/>
              <a:gd name="connsiteY6" fmla="*/ 2763982 h 3013364"/>
              <a:gd name="connsiteX7" fmla="*/ 1485900 w 3190009"/>
              <a:gd name="connsiteY7" fmla="*/ 2691245 h 3013364"/>
              <a:gd name="connsiteX8" fmla="*/ 1454727 w 3190009"/>
              <a:gd name="connsiteY8" fmla="*/ 2670464 h 3013364"/>
              <a:gd name="connsiteX9" fmla="*/ 1402772 w 3190009"/>
              <a:gd name="connsiteY9" fmla="*/ 2608118 h 3013364"/>
              <a:gd name="connsiteX10" fmla="*/ 1340427 w 3190009"/>
              <a:gd name="connsiteY10" fmla="*/ 2545773 h 3013364"/>
              <a:gd name="connsiteX11" fmla="*/ 1278081 w 3190009"/>
              <a:gd name="connsiteY11" fmla="*/ 2462645 h 3013364"/>
              <a:gd name="connsiteX12" fmla="*/ 1215736 w 3190009"/>
              <a:gd name="connsiteY12" fmla="*/ 2369127 h 3013364"/>
              <a:gd name="connsiteX13" fmla="*/ 1184563 w 3190009"/>
              <a:gd name="connsiteY13" fmla="*/ 2327564 h 3013364"/>
              <a:gd name="connsiteX14" fmla="*/ 1132609 w 3190009"/>
              <a:gd name="connsiteY14" fmla="*/ 2223654 h 3013364"/>
              <a:gd name="connsiteX15" fmla="*/ 1101436 w 3190009"/>
              <a:gd name="connsiteY15" fmla="*/ 2119745 h 3013364"/>
              <a:gd name="connsiteX16" fmla="*/ 1091045 w 3190009"/>
              <a:gd name="connsiteY16" fmla="*/ 2088573 h 3013364"/>
              <a:gd name="connsiteX17" fmla="*/ 1080654 w 3190009"/>
              <a:gd name="connsiteY17" fmla="*/ 2036618 h 3013364"/>
              <a:gd name="connsiteX18" fmla="*/ 1059872 w 3190009"/>
              <a:gd name="connsiteY18" fmla="*/ 1870364 h 3013364"/>
              <a:gd name="connsiteX19" fmla="*/ 1049481 w 3190009"/>
              <a:gd name="connsiteY19" fmla="*/ 1839191 h 3013364"/>
              <a:gd name="connsiteX20" fmla="*/ 1039091 w 3190009"/>
              <a:gd name="connsiteY20" fmla="*/ 1756064 h 3013364"/>
              <a:gd name="connsiteX21" fmla="*/ 1028700 w 3190009"/>
              <a:gd name="connsiteY21" fmla="*/ 1724891 h 3013364"/>
              <a:gd name="connsiteX22" fmla="*/ 1018309 w 3190009"/>
              <a:gd name="connsiteY22" fmla="*/ 1641764 h 3013364"/>
              <a:gd name="connsiteX23" fmla="*/ 997527 w 3190009"/>
              <a:gd name="connsiteY23" fmla="*/ 1558636 h 3013364"/>
              <a:gd name="connsiteX24" fmla="*/ 966354 w 3190009"/>
              <a:gd name="connsiteY24" fmla="*/ 1381991 h 3013364"/>
              <a:gd name="connsiteX25" fmla="*/ 945572 w 3190009"/>
              <a:gd name="connsiteY25" fmla="*/ 1330036 h 3013364"/>
              <a:gd name="connsiteX26" fmla="*/ 872836 w 3190009"/>
              <a:gd name="connsiteY26" fmla="*/ 1215736 h 3013364"/>
              <a:gd name="connsiteX27" fmla="*/ 841663 w 3190009"/>
              <a:gd name="connsiteY27" fmla="*/ 1153391 h 3013364"/>
              <a:gd name="connsiteX28" fmla="*/ 748145 w 3190009"/>
              <a:gd name="connsiteY28" fmla="*/ 1059873 h 3013364"/>
              <a:gd name="connsiteX29" fmla="*/ 685800 w 3190009"/>
              <a:gd name="connsiteY29" fmla="*/ 987136 h 3013364"/>
              <a:gd name="connsiteX30" fmla="*/ 654627 w 3190009"/>
              <a:gd name="connsiteY30" fmla="*/ 945573 h 3013364"/>
              <a:gd name="connsiteX31" fmla="*/ 623454 w 3190009"/>
              <a:gd name="connsiteY31" fmla="*/ 924791 h 3013364"/>
              <a:gd name="connsiteX32" fmla="*/ 581891 w 3190009"/>
              <a:gd name="connsiteY32" fmla="*/ 883227 h 3013364"/>
              <a:gd name="connsiteX33" fmla="*/ 477981 w 3190009"/>
              <a:gd name="connsiteY33" fmla="*/ 810491 h 3013364"/>
              <a:gd name="connsiteX34" fmla="*/ 374072 w 3190009"/>
              <a:gd name="connsiteY34" fmla="*/ 727364 h 3013364"/>
              <a:gd name="connsiteX35" fmla="*/ 311727 w 3190009"/>
              <a:gd name="connsiteY35" fmla="*/ 665018 h 3013364"/>
              <a:gd name="connsiteX36" fmla="*/ 270163 w 3190009"/>
              <a:gd name="connsiteY36" fmla="*/ 633845 h 3013364"/>
              <a:gd name="connsiteX37" fmla="*/ 238991 w 3190009"/>
              <a:gd name="connsiteY37" fmla="*/ 592282 h 3013364"/>
              <a:gd name="connsiteX38" fmla="*/ 155863 w 3190009"/>
              <a:gd name="connsiteY38" fmla="*/ 467591 h 3013364"/>
              <a:gd name="connsiteX39" fmla="*/ 114300 w 3190009"/>
              <a:gd name="connsiteY39" fmla="*/ 415636 h 3013364"/>
              <a:gd name="connsiteX40" fmla="*/ 93518 w 3190009"/>
              <a:gd name="connsiteY40" fmla="*/ 374073 h 3013364"/>
              <a:gd name="connsiteX41" fmla="*/ 62345 w 3190009"/>
              <a:gd name="connsiteY41" fmla="*/ 322118 h 3013364"/>
              <a:gd name="connsiteX42" fmla="*/ 31172 w 3190009"/>
              <a:gd name="connsiteY42" fmla="*/ 238991 h 3013364"/>
              <a:gd name="connsiteX43" fmla="*/ 0 w 3190009"/>
              <a:gd name="connsiteY43" fmla="*/ 155864 h 3013364"/>
              <a:gd name="connsiteX44" fmla="*/ 10391 w 3190009"/>
              <a:gd name="connsiteY44" fmla="*/ 51954 h 3013364"/>
              <a:gd name="connsiteX45" fmla="*/ 41563 w 3190009"/>
              <a:gd name="connsiteY45" fmla="*/ 41564 h 3013364"/>
              <a:gd name="connsiteX46" fmla="*/ 83127 w 3190009"/>
              <a:gd name="connsiteY46" fmla="*/ 20782 h 3013364"/>
              <a:gd name="connsiteX47" fmla="*/ 228600 w 3190009"/>
              <a:gd name="connsiteY47" fmla="*/ 0 h 3013364"/>
              <a:gd name="connsiteX48" fmla="*/ 353291 w 3190009"/>
              <a:gd name="connsiteY48" fmla="*/ 41564 h 3013364"/>
              <a:gd name="connsiteX49" fmla="*/ 457200 w 3190009"/>
              <a:gd name="connsiteY49" fmla="*/ 145473 h 3013364"/>
              <a:gd name="connsiteX50" fmla="*/ 498763 w 3190009"/>
              <a:gd name="connsiteY50" fmla="*/ 187036 h 3013364"/>
              <a:gd name="connsiteX51" fmla="*/ 571500 w 3190009"/>
              <a:gd name="connsiteY51" fmla="*/ 238991 h 3013364"/>
              <a:gd name="connsiteX52" fmla="*/ 613063 w 3190009"/>
              <a:gd name="connsiteY52" fmla="*/ 270164 h 3013364"/>
              <a:gd name="connsiteX53" fmla="*/ 644236 w 3190009"/>
              <a:gd name="connsiteY53" fmla="*/ 290945 h 3013364"/>
              <a:gd name="connsiteX54" fmla="*/ 675409 w 3190009"/>
              <a:gd name="connsiteY54" fmla="*/ 322118 h 3013364"/>
              <a:gd name="connsiteX55" fmla="*/ 706581 w 3190009"/>
              <a:gd name="connsiteY55" fmla="*/ 384464 h 3013364"/>
              <a:gd name="connsiteX56" fmla="*/ 748145 w 3190009"/>
              <a:gd name="connsiteY56" fmla="*/ 446809 h 3013364"/>
              <a:gd name="connsiteX57" fmla="*/ 768927 w 3190009"/>
              <a:gd name="connsiteY57" fmla="*/ 477982 h 3013364"/>
              <a:gd name="connsiteX58" fmla="*/ 820881 w 3190009"/>
              <a:gd name="connsiteY58" fmla="*/ 561109 h 3013364"/>
              <a:gd name="connsiteX59" fmla="*/ 852054 w 3190009"/>
              <a:gd name="connsiteY59" fmla="*/ 613064 h 3013364"/>
              <a:gd name="connsiteX60" fmla="*/ 1028700 w 3190009"/>
              <a:gd name="connsiteY60" fmla="*/ 758536 h 3013364"/>
              <a:gd name="connsiteX61" fmla="*/ 1080654 w 3190009"/>
              <a:gd name="connsiteY61" fmla="*/ 810491 h 3013364"/>
              <a:gd name="connsiteX62" fmla="*/ 1153391 w 3190009"/>
              <a:gd name="connsiteY62" fmla="*/ 862445 h 3013364"/>
              <a:gd name="connsiteX63" fmla="*/ 1174172 w 3190009"/>
              <a:gd name="connsiteY63" fmla="*/ 893618 h 3013364"/>
              <a:gd name="connsiteX64" fmla="*/ 1205345 w 3190009"/>
              <a:gd name="connsiteY64" fmla="*/ 904009 h 3013364"/>
              <a:gd name="connsiteX65" fmla="*/ 1288472 w 3190009"/>
              <a:gd name="connsiteY65" fmla="*/ 924791 h 3013364"/>
              <a:gd name="connsiteX66" fmla="*/ 1454727 w 3190009"/>
              <a:gd name="connsiteY66" fmla="*/ 914400 h 3013364"/>
              <a:gd name="connsiteX67" fmla="*/ 1714500 w 3190009"/>
              <a:gd name="connsiteY67" fmla="*/ 935182 h 3013364"/>
              <a:gd name="connsiteX68" fmla="*/ 1735281 w 3190009"/>
              <a:gd name="connsiteY68" fmla="*/ 966354 h 3013364"/>
              <a:gd name="connsiteX69" fmla="*/ 1766454 w 3190009"/>
              <a:gd name="connsiteY69" fmla="*/ 976745 h 3013364"/>
              <a:gd name="connsiteX70" fmla="*/ 1797627 w 3190009"/>
              <a:gd name="connsiteY70" fmla="*/ 997527 h 3013364"/>
              <a:gd name="connsiteX71" fmla="*/ 1808018 w 3190009"/>
              <a:gd name="connsiteY71" fmla="*/ 1028700 h 3013364"/>
              <a:gd name="connsiteX72" fmla="*/ 1870363 w 3190009"/>
              <a:gd name="connsiteY72" fmla="*/ 1080654 h 3013364"/>
              <a:gd name="connsiteX73" fmla="*/ 1911927 w 3190009"/>
              <a:gd name="connsiteY73" fmla="*/ 1101436 h 3013364"/>
              <a:gd name="connsiteX74" fmla="*/ 1984663 w 3190009"/>
              <a:gd name="connsiteY74" fmla="*/ 1111827 h 3013364"/>
              <a:gd name="connsiteX75" fmla="*/ 2109354 w 3190009"/>
              <a:gd name="connsiteY75" fmla="*/ 1101436 h 3013364"/>
              <a:gd name="connsiteX76" fmla="*/ 2182091 w 3190009"/>
              <a:gd name="connsiteY76" fmla="*/ 1080654 h 3013364"/>
              <a:gd name="connsiteX77" fmla="*/ 2327563 w 3190009"/>
              <a:gd name="connsiteY77" fmla="*/ 1101436 h 3013364"/>
              <a:gd name="connsiteX78" fmla="*/ 2410691 w 3190009"/>
              <a:gd name="connsiteY78" fmla="*/ 1194954 h 3013364"/>
              <a:gd name="connsiteX79" fmla="*/ 2473036 w 3190009"/>
              <a:gd name="connsiteY79" fmla="*/ 1226127 h 3013364"/>
              <a:gd name="connsiteX80" fmla="*/ 2597727 w 3190009"/>
              <a:gd name="connsiteY80" fmla="*/ 1215736 h 3013364"/>
              <a:gd name="connsiteX81" fmla="*/ 2649681 w 3190009"/>
              <a:gd name="connsiteY81" fmla="*/ 1205345 h 3013364"/>
              <a:gd name="connsiteX82" fmla="*/ 2878281 w 3190009"/>
              <a:gd name="connsiteY82" fmla="*/ 1215736 h 3013364"/>
              <a:gd name="connsiteX83" fmla="*/ 2940627 w 3190009"/>
              <a:gd name="connsiteY83" fmla="*/ 1267691 h 3013364"/>
              <a:gd name="connsiteX84" fmla="*/ 3002972 w 3190009"/>
              <a:gd name="connsiteY84" fmla="*/ 1309254 h 3013364"/>
              <a:gd name="connsiteX85" fmla="*/ 3023754 w 3190009"/>
              <a:gd name="connsiteY85" fmla="*/ 1340427 h 3013364"/>
              <a:gd name="connsiteX86" fmla="*/ 3075709 w 3190009"/>
              <a:gd name="connsiteY86" fmla="*/ 1402773 h 3013364"/>
              <a:gd name="connsiteX87" fmla="*/ 3117272 w 3190009"/>
              <a:gd name="connsiteY87" fmla="*/ 1496291 h 3013364"/>
              <a:gd name="connsiteX88" fmla="*/ 3138054 w 3190009"/>
              <a:gd name="connsiteY88" fmla="*/ 1537854 h 3013364"/>
              <a:gd name="connsiteX89" fmla="*/ 3158836 w 3190009"/>
              <a:gd name="connsiteY89" fmla="*/ 1610591 h 3013364"/>
              <a:gd name="connsiteX90" fmla="*/ 3190009 w 3190009"/>
              <a:gd name="connsiteY90" fmla="*/ 1724891 h 3013364"/>
              <a:gd name="connsiteX91" fmla="*/ 3179618 w 3190009"/>
              <a:gd name="connsiteY91" fmla="*/ 1911927 h 3013364"/>
              <a:gd name="connsiteX92" fmla="*/ 3169227 w 3190009"/>
              <a:gd name="connsiteY92" fmla="*/ 1943100 h 3013364"/>
              <a:gd name="connsiteX93" fmla="*/ 3158836 w 3190009"/>
              <a:gd name="connsiteY93" fmla="*/ 1995054 h 3013364"/>
              <a:gd name="connsiteX94" fmla="*/ 3148445 w 3190009"/>
              <a:gd name="connsiteY94" fmla="*/ 2026227 h 3013364"/>
              <a:gd name="connsiteX95" fmla="*/ 3138054 w 3190009"/>
              <a:gd name="connsiteY95" fmla="*/ 2067791 h 3013364"/>
              <a:gd name="connsiteX96" fmla="*/ 3117272 w 3190009"/>
              <a:gd name="connsiteY96" fmla="*/ 2098964 h 3013364"/>
              <a:gd name="connsiteX97" fmla="*/ 3096491 w 3190009"/>
              <a:gd name="connsiteY97" fmla="*/ 2171700 h 3013364"/>
              <a:gd name="connsiteX98" fmla="*/ 3075709 w 3190009"/>
              <a:gd name="connsiteY98" fmla="*/ 2213264 h 3013364"/>
              <a:gd name="connsiteX99" fmla="*/ 3054927 w 3190009"/>
              <a:gd name="connsiteY99" fmla="*/ 2275609 h 3013364"/>
              <a:gd name="connsiteX100" fmla="*/ 3044536 w 3190009"/>
              <a:gd name="connsiteY100" fmla="*/ 2306782 h 3013364"/>
              <a:gd name="connsiteX101" fmla="*/ 3023754 w 3190009"/>
              <a:gd name="connsiteY101" fmla="*/ 2337954 h 3013364"/>
              <a:gd name="connsiteX102" fmla="*/ 3034145 w 3190009"/>
              <a:gd name="connsiteY102" fmla="*/ 2483427 h 3013364"/>
              <a:gd name="connsiteX103" fmla="*/ 3065318 w 3190009"/>
              <a:gd name="connsiteY103" fmla="*/ 2545773 h 3013364"/>
              <a:gd name="connsiteX104" fmla="*/ 3096491 w 3190009"/>
              <a:gd name="connsiteY104" fmla="*/ 2576945 h 3013364"/>
              <a:gd name="connsiteX105" fmla="*/ 3138054 w 3190009"/>
              <a:gd name="connsiteY105" fmla="*/ 2639291 h 3013364"/>
              <a:gd name="connsiteX106" fmla="*/ 3158836 w 3190009"/>
              <a:gd name="connsiteY106" fmla="*/ 2670464 h 3013364"/>
              <a:gd name="connsiteX107" fmla="*/ 3190009 w 3190009"/>
              <a:gd name="connsiteY107" fmla="*/ 2712027 h 301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09" h="3013364">
                <a:moveTo>
                  <a:pt x="1911927" y="3013364"/>
                </a:moveTo>
                <a:cubicBezTo>
                  <a:pt x="1870363" y="2999509"/>
                  <a:pt x="1811539" y="3008254"/>
                  <a:pt x="1787236" y="2971800"/>
                </a:cubicBezTo>
                <a:cubicBezTo>
                  <a:pt x="1780309" y="2961409"/>
                  <a:pt x="1775285" y="2949458"/>
                  <a:pt x="1766454" y="2940627"/>
                </a:cubicBezTo>
                <a:cubicBezTo>
                  <a:pt x="1749466" y="2923639"/>
                  <a:pt x="1714375" y="2903428"/>
                  <a:pt x="1693718" y="2888673"/>
                </a:cubicBezTo>
                <a:cubicBezTo>
                  <a:pt x="1679625" y="2878607"/>
                  <a:pt x="1664400" y="2869746"/>
                  <a:pt x="1652154" y="2857500"/>
                </a:cubicBezTo>
                <a:cubicBezTo>
                  <a:pt x="1639908" y="2845254"/>
                  <a:pt x="1633227" y="2828182"/>
                  <a:pt x="1620981" y="2815936"/>
                </a:cubicBezTo>
                <a:cubicBezTo>
                  <a:pt x="1608093" y="2803048"/>
                  <a:pt x="1565944" y="2775781"/>
                  <a:pt x="1548245" y="2763982"/>
                </a:cubicBezTo>
                <a:cubicBezTo>
                  <a:pt x="1523734" y="2727215"/>
                  <a:pt x="1525093" y="2724839"/>
                  <a:pt x="1485900" y="2691245"/>
                </a:cubicBezTo>
                <a:cubicBezTo>
                  <a:pt x="1476418" y="2683118"/>
                  <a:pt x="1464321" y="2678459"/>
                  <a:pt x="1454727" y="2670464"/>
                </a:cubicBezTo>
                <a:cubicBezTo>
                  <a:pt x="1393813" y="2619703"/>
                  <a:pt x="1449476" y="2660660"/>
                  <a:pt x="1402772" y="2608118"/>
                </a:cubicBezTo>
                <a:cubicBezTo>
                  <a:pt x="1383247" y="2586152"/>
                  <a:pt x="1355548" y="2570974"/>
                  <a:pt x="1340427" y="2545773"/>
                </a:cubicBezTo>
                <a:cubicBezTo>
                  <a:pt x="1239221" y="2377097"/>
                  <a:pt x="1368990" y="2583857"/>
                  <a:pt x="1278081" y="2462645"/>
                </a:cubicBezTo>
                <a:cubicBezTo>
                  <a:pt x="1255602" y="2432673"/>
                  <a:pt x="1238215" y="2399099"/>
                  <a:pt x="1215736" y="2369127"/>
                </a:cubicBezTo>
                <a:cubicBezTo>
                  <a:pt x="1205345" y="2355273"/>
                  <a:pt x="1192856" y="2342767"/>
                  <a:pt x="1184563" y="2327564"/>
                </a:cubicBezTo>
                <a:cubicBezTo>
                  <a:pt x="1094330" y="2162136"/>
                  <a:pt x="1193656" y="2315224"/>
                  <a:pt x="1132609" y="2223654"/>
                </a:cubicBezTo>
                <a:cubicBezTo>
                  <a:pt x="1116905" y="2160841"/>
                  <a:pt x="1126733" y="2195636"/>
                  <a:pt x="1101436" y="2119745"/>
                </a:cubicBezTo>
                <a:cubicBezTo>
                  <a:pt x="1097972" y="2109354"/>
                  <a:pt x="1093193" y="2099313"/>
                  <a:pt x="1091045" y="2088573"/>
                </a:cubicBezTo>
                <a:lnTo>
                  <a:pt x="1080654" y="2036618"/>
                </a:lnTo>
                <a:cubicBezTo>
                  <a:pt x="1074201" y="1965638"/>
                  <a:pt x="1075210" y="1931714"/>
                  <a:pt x="1059872" y="1870364"/>
                </a:cubicBezTo>
                <a:cubicBezTo>
                  <a:pt x="1057215" y="1859738"/>
                  <a:pt x="1052945" y="1849582"/>
                  <a:pt x="1049481" y="1839191"/>
                </a:cubicBezTo>
                <a:cubicBezTo>
                  <a:pt x="1046018" y="1811482"/>
                  <a:pt x="1044086" y="1783538"/>
                  <a:pt x="1039091" y="1756064"/>
                </a:cubicBezTo>
                <a:cubicBezTo>
                  <a:pt x="1037132" y="1745288"/>
                  <a:pt x="1030659" y="1735667"/>
                  <a:pt x="1028700" y="1724891"/>
                </a:cubicBezTo>
                <a:cubicBezTo>
                  <a:pt x="1023705" y="1697417"/>
                  <a:pt x="1022555" y="1669364"/>
                  <a:pt x="1018309" y="1641764"/>
                </a:cubicBezTo>
                <a:cubicBezTo>
                  <a:pt x="1011144" y="1595190"/>
                  <a:pt x="1010170" y="1596566"/>
                  <a:pt x="997527" y="1558636"/>
                </a:cubicBezTo>
                <a:cubicBezTo>
                  <a:pt x="991996" y="1519921"/>
                  <a:pt x="977725" y="1410419"/>
                  <a:pt x="966354" y="1381991"/>
                </a:cubicBezTo>
                <a:cubicBezTo>
                  <a:pt x="959427" y="1364673"/>
                  <a:pt x="954504" y="1346411"/>
                  <a:pt x="945572" y="1330036"/>
                </a:cubicBezTo>
                <a:cubicBezTo>
                  <a:pt x="896151" y="1239431"/>
                  <a:pt x="914154" y="1298372"/>
                  <a:pt x="872836" y="1215736"/>
                </a:cubicBezTo>
                <a:cubicBezTo>
                  <a:pt x="853322" y="1176709"/>
                  <a:pt x="874420" y="1189125"/>
                  <a:pt x="841663" y="1153391"/>
                </a:cubicBezTo>
                <a:cubicBezTo>
                  <a:pt x="811874" y="1120894"/>
                  <a:pt x="772599" y="1096554"/>
                  <a:pt x="748145" y="1059873"/>
                </a:cubicBezTo>
                <a:cubicBezTo>
                  <a:pt x="703649" y="993128"/>
                  <a:pt x="756348" y="1067762"/>
                  <a:pt x="685800" y="987136"/>
                </a:cubicBezTo>
                <a:cubicBezTo>
                  <a:pt x="674396" y="974103"/>
                  <a:pt x="666873" y="957819"/>
                  <a:pt x="654627" y="945573"/>
                </a:cubicBezTo>
                <a:cubicBezTo>
                  <a:pt x="645796" y="936742"/>
                  <a:pt x="632936" y="932918"/>
                  <a:pt x="623454" y="924791"/>
                </a:cubicBezTo>
                <a:cubicBezTo>
                  <a:pt x="608578" y="912040"/>
                  <a:pt x="596636" y="896129"/>
                  <a:pt x="581891" y="883227"/>
                </a:cubicBezTo>
                <a:cubicBezTo>
                  <a:pt x="528303" y="836337"/>
                  <a:pt x="543260" y="862714"/>
                  <a:pt x="477981" y="810491"/>
                </a:cubicBezTo>
                <a:cubicBezTo>
                  <a:pt x="443345" y="782782"/>
                  <a:pt x="405436" y="758729"/>
                  <a:pt x="374072" y="727364"/>
                </a:cubicBezTo>
                <a:cubicBezTo>
                  <a:pt x="353290" y="706582"/>
                  <a:pt x="335239" y="682652"/>
                  <a:pt x="311727" y="665018"/>
                </a:cubicBezTo>
                <a:cubicBezTo>
                  <a:pt x="297872" y="654627"/>
                  <a:pt x="282409" y="646091"/>
                  <a:pt x="270163" y="633845"/>
                </a:cubicBezTo>
                <a:cubicBezTo>
                  <a:pt x="257917" y="621599"/>
                  <a:pt x="248802" y="606553"/>
                  <a:pt x="238991" y="592282"/>
                </a:cubicBezTo>
                <a:cubicBezTo>
                  <a:pt x="210691" y="551118"/>
                  <a:pt x="187068" y="506598"/>
                  <a:pt x="155863" y="467591"/>
                </a:cubicBezTo>
                <a:cubicBezTo>
                  <a:pt x="142009" y="450273"/>
                  <a:pt x="126602" y="434089"/>
                  <a:pt x="114300" y="415636"/>
                </a:cubicBezTo>
                <a:cubicBezTo>
                  <a:pt x="105708" y="402748"/>
                  <a:pt x="101041" y="387613"/>
                  <a:pt x="93518" y="374073"/>
                </a:cubicBezTo>
                <a:cubicBezTo>
                  <a:pt x="83710" y="356418"/>
                  <a:pt x="72736" y="339436"/>
                  <a:pt x="62345" y="322118"/>
                </a:cubicBezTo>
                <a:cubicBezTo>
                  <a:pt x="35673" y="215429"/>
                  <a:pt x="71925" y="347665"/>
                  <a:pt x="31172" y="238991"/>
                </a:cubicBezTo>
                <a:cubicBezTo>
                  <a:pt x="-11275" y="125799"/>
                  <a:pt x="57862" y="271591"/>
                  <a:pt x="0" y="155864"/>
                </a:cubicBezTo>
                <a:cubicBezTo>
                  <a:pt x="3464" y="121227"/>
                  <a:pt x="-1505" y="84668"/>
                  <a:pt x="10391" y="51954"/>
                </a:cubicBezTo>
                <a:cubicBezTo>
                  <a:pt x="14134" y="41661"/>
                  <a:pt x="31496" y="45878"/>
                  <a:pt x="41563" y="41564"/>
                </a:cubicBezTo>
                <a:cubicBezTo>
                  <a:pt x="55801" y="35462"/>
                  <a:pt x="68889" y="26884"/>
                  <a:pt x="83127" y="20782"/>
                </a:cubicBezTo>
                <a:cubicBezTo>
                  <a:pt x="131565" y="23"/>
                  <a:pt x="169857" y="5340"/>
                  <a:pt x="228600" y="0"/>
                </a:cubicBezTo>
                <a:cubicBezTo>
                  <a:pt x="257458" y="7214"/>
                  <a:pt x="323763" y="17404"/>
                  <a:pt x="353291" y="41564"/>
                </a:cubicBezTo>
                <a:lnTo>
                  <a:pt x="457200" y="145473"/>
                </a:lnTo>
                <a:cubicBezTo>
                  <a:pt x="471054" y="159327"/>
                  <a:pt x="483089" y="175280"/>
                  <a:pt x="498763" y="187036"/>
                </a:cubicBezTo>
                <a:cubicBezTo>
                  <a:pt x="634641" y="288944"/>
                  <a:pt x="465111" y="162998"/>
                  <a:pt x="571500" y="238991"/>
                </a:cubicBezTo>
                <a:cubicBezTo>
                  <a:pt x="585592" y="249057"/>
                  <a:pt x="598971" y="260098"/>
                  <a:pt x="613063" y="270164"/>
                </a:cubicBezTo>
                <a:cubicBezTo>
                  <a:pt x="623225" y="277423"/>
                  <a:pt x="634642" y="282950"/>
                  <a:pt x="644236" y="290945"/>
                </a:cubicBezTo>
                <a:cubicBezTo>
                  <a:pt x="655525" y="300352"/>
                  <a:pt x="665018" y="311727"/>
                  <a:pt x="675409" y="322118"/>
                </a:cubicBezTo>
                <a:cubicBezTo>
                  <a:pt x="685800" y="342900"/>
                  <a:pt x="694874" y="364394"/>
                  <a:pt x="706581" y="384464"/>
                </a:cubicBezTo>
                <a:cubicBezTo>
                  <a:pt x="719166" y="406038"/>
                  <a:pt x="734290" y="426027"/>
                  <a:pt x="748145" y="446809"/>
                </a:cubicBezTo>
                <a:cubicBezTo>
                  <a:pt x="755072" y="457200"/>
                  <a:pt x="763342" y="466812"/>
                  <a:pt x="768927" y="477982"/>
                </a:cubicBezTo>
                <a:cubicBezTo>
                  <a:pt x="809519" y="559164"/>
                  <a:pt x="766926" y="480176"/>
                  <a:pt x="820881" y="561109"/>
                </a:cubicBezTo>
                <a:cubicBezTo>
                  <a:pt x="832084" y="577914"/>
                  <a:pt x="839265" y="597433"/>
                  <a:pt x="852054" y="613064"/>
                </a:cubicBezTo>
                <a:cubicBezTo>
                  <a:pt x="900914" y="672781"/>
                  <a:pt x="965201" y="716203"/>
                  <a:pt x="1028700" y="758536"/>
                </a:cubicBezTo>
                <a:cubicBezTo>
                  <a:pt x="1068721" y="818570"/>
                  <a:pt x="1026777" y="764312"/>
                  <a:pt x="1080654" y="810491"/>
                </a:cubicBezTo>
                <a:cubicBezTo>
                  <a:pt x="1143410" y="864281"/>
                  <a:pt x="1096113" y="843352"/>
                  <a:pt x="1153391" y="862445"/>
                </a:cubicBezTo>
                <a:cubicBezTo>
                  <a:pt x="1160318" y="872836"/>
                  <a:pt x="1164420" y="885817"/>
                  <a:pt x="1174172" y="893618"/>
                </a:cubicBezTo>
                <a:cubicBezTo>
                  <a:pt x="1182725" y="900460"/>
                  <a:pt x="1194719" y="901352"/>
                  <a:pt x="1205345" y="904009"/>
                </a:cubicBezTo>
                <a:lnTo>
                  <a:pt x="1288472" y="924791"/>
                </a:lnTo>
                <a:cubicBezTo>
                  <a:pt x="1343890" y="921327"/>
                  <a:pt x="1399201" y="914400"/>
                  <a:pt x="1454727" y="914400"/>
                </a:cubicBezTo>
                <a:cubicBezTo>
                  <a:pt x="1661604" y="914400"/>
                  <a:pt x="1615653" y="902233"/>
                  <a:pt x="1714500" y="935182"/>
                </a:cubicBezTo>
                <a:cubicBezTo>
                  <a:pt x="1721427" y="945573"/>
                  <a:pt x="1725530" y="958553"/>
                  <a:pt x="1735281" y="966354"/>
                </a:cubicBezTo>
                <a:cubicBezTo>
                  <a:pt x="1743834" y="973196"/>
                  <a:pt x="1756657" y="971847"/>
                  <a:pt x="1766454" y="976745"/>
                </a:cubicBezTo>
                <a:cubicBezTo>
                  <a:pt x="1777624" y="982330"/>
                  <a:pt x="1787236" y="990600"/>
                  <a:pt x="1797627" y="997527"/>
                </a:cubicBezTo>
                <a:cubicBezTo>
                  <a:pt x="1801091" y="1007918"/>
                  <a:pt x="1801942" y="1019586"/>
                  <a:pt x="1808018" y="1028700"/>
                </a:cubicBezTo>
                <a:cubicBezTo>
                  <a:pt x="1821244" y="1048538"/>
                  <a:pt x="1849720" y="1068858"/>
                  <a:pt x="1870363" y="1080654"/>
                </a:cubicBezTo>
                <a:cubicBezTo>
                  <a:pt x="1883812" y="1088339"/>
                  <a:pt x="1896983" y="1097360"/>
                  <a:pt x="1911927" y="1101436"/>
                </a:cubicBezTo>
                <a:cubicBezTo>
                  <a:pt x="1935555" y="1107880"/>
                  <a:pt x="1960418" y="1108363"/>
                  <a:pt x="1984663" y="1111827"/>
                </a:cubicBezTo>
                <a:cubicBezTo>
                  <a:pt x="2026227" y="1108363"/>
                  <a:pt x="2067968" y="1106609"/>
                  <a:pt x="2109354" y="1101436"/>
                </a:cubicBezTo>
                <a:cubicBezTo>
                  <a:pt x="2130230" y="1098826"/>
                  <a:pt x="2161386" y="1087556"/>
                  <a:pt x="2182091" y="1080654"/>
                </a:cubicBezTo>
                <a:cubicBezTo>
                  <a:pt x="2230582" y="1087581"/>
                  <a:pt x="2282084" y="1083244"/>
                  <a:pt x="2327563" y="1101436"/>
                </a:cubicBezTo>
                <a:cubicBezTo>
                  <a:pt x="2400288" y="1130526"/>
                  <a:pt x="2372948" y="1157211"/>
                  <a:pt x="2410691" y="1194954"/>
                </a:cubicBezTo>
                <a:cubicBezTo>
                  <a:pt x="2430835" y="1215098"/>
                  <a:pt x="2447681" y="1217675"/>
                  <a:pt x="2473036" y="1226127"/>
                </a:cubicBezTo>
                <a:cubicBezTo>
                  <a:pt x="2514600" y="1222663"/>
                  <a:pt x="2556305" y="1220609"/>
                  <a:pt x="2597727" y="1215736"/>
                </a:cubicBezTo>
                <a:cubicBezTo>
                  <a:pt x="2615267" y="1213672"/>
                  <a:pt x="2632020" y="1205345"/>
                  <a:pt x="2649681" y="1205345"/>
                </a:cubicBezTo>
                <a:cubicBezTo>
                  <a:pt x="2725960" y="1205345"/>
                  <a:pt x="2802081" y="1212272"/>
                  <a:pt x="2878281" y="1215736"/>
                </a:cubicBezTo>
                <a:cubicBezTo>
                  <a:pt x="2944981" y="1237969"/>
                  <a:pt x="2872686" y="1207299"/>
                  <a:pt x="2940627" y="1267691"/>
                </a:cubicBezTo>
                <a:cubicBezTo>
                  <a:pt x="2959295" y="1284284"/>
                  <a:pt x="2982190" y="1295400"/>
                  <a:pt x="3002972" y="1309254"/>
                </a:cubicBezTo>
                <a:cubicBezTo>
                  <a:pt x="3009899" y="1319645"/>
                  <a:pt x="3015759" y="1330833"/>
                  <a:pt x="3023754" y="1340427"/>
                </a:cubicBezTo>
                <a:cubicBezTo>
                  <a:pt x="3062831" y="1387319"/>
                  <a:pt x="3047564" y="1353519"/>
                  <a:pt x="3075709" y="1402773"/>
                </a:cubicBezTo>
                <a:cubicBezTo>
                  <a:pt x="3101294" y="1447546"/>
                  <a:pt x="3095000" y="1446178"/>
                  <a:pt x="3117272" y="1496291"/>
                </a:cubicBezTo>
                <a:cubicBezTo>
                  <a:pt x="3123563" y="1510446"/>
                  <a:pt x="3131952" y="1523617"/>
                  <a:pt x="3138054" y="1537854"/>
                </a:cubicBezTo>
                <a:cubicBezTo>
                  <a:pt x="3149694" y="1565014"/>
                  <a:pt x="3150048" y="1581298"/>
                  <a:pt x="3158836" y="1610591"/>
                </a:cubicBezTo>
                <a:cubicBezTo>
                  <a:pt x="3190477" y="1716059"/>
                  <a:pt x="3171070" y="1630197"/>
                  <a:pt x="3190009" y="1724891"/>
                </a:cubicBezTo>
                <a:cubicBezTo>
                  <a:pt x="3186545" y="1787236"/>
                  <a:pt x="3185538" y="1849767"/>
                  <a:pt x="3179618" y="1911927"/>
                </a:cubicBezTo>
                <a:cubicBezTo>
                  <a:pt x="3178580" y="1922831"/>
                  <a:pt x="3171884" y="1932474"/>
                  <a:pt x="3169227" y="1943100"/>
                </a:cubicBezTo>
                <a:cubicBezTo>
                  <a:pt x="3164944" y="1960234"/>
                  <a:pt x="3163119" y="1977920"/>
                  <a:pt x="3158836" y="1995054"/>
                </a:cubicBezTo>
                <a:cubicBezTo>
                  <a:pt x="3156179" y="2005680"/>
                  <a:pt x="3151454" y="2015695"/>
                  <a:pt x="3148445" y="2026227"/>
                </a:cubicBezTo>
                <a:cubicBezTo>
                  <a:pt x="3144522" y="2039959"/>
                  <a:pt x="3143680" y="2054665"/>
                  <a:pt x="3138054" y="2067791"/>
                </a:cubicBezTo>
                <a:cubicBezTo>
                  <a:pt x="3133135" y="2079270"/>
                  <a:pt x="3122857" y="2087794"/>
                  <a:pt x="3117272" y="2098964"/>
                </a:cubicBezTo>
                <a:cubicBezTo>
                  <a:pt x="3104708" y="2124092"/>
                  <a:pt x="3106482" y="2145056"/>
                  <a:pt x="3096491" y="2171700"/>
                </a:cubicBezTo>
                <a:cubicBezTo>
                  <a:pt x="3091052" y="2186204"/>
                  <a:pt x="3081462" y="2198882"/>
                  <a:pt x="3075709" y="2213264"/>
                </a:cubicBezTo>
                <a:cubicBezTo>
                  <a:pt x="3067573" y="2233603"/>
                  <a:pt x="3061854" y="2254827"/>
                  <a:pt x="3054927" y="2275609"/>
                </a:cubicBezTo>
                <a:cubicBezTo>
                  <a:pt x="3051463" y="2286000"/>
                  <a:pt x="3050612" y="2297669"/>
                  <a:pt x="3044536" y="2306782"/>
                </a:cubicBezTo>
                <a:lnTo>
                  <a:pt x="3023754" y="2337954"/>
                </a:lnTo>
                <a:cubicBezTo>
                  <a:pt x="3027218" y="2386445"/>
                  <a:pt x="3028465" y="2435145"/>
                  <a:pt x="3034145" y="2483427"/>
                </a:cubicBezTo>
                <a:cubicBezTo>
                  <a:pt x="3036713" y="2505254"/>
                  <a:pt x="3051883" y="2529651"/>
                  <a:pt x="3065318" y="2545773"/>
                </a:cubicBezTo>
                <a:cubicBezTo>
                  <a:pt x="3074726" y="2557062"/>
                  <a:pt x="3087469" y="2565346"/>
                  <a:pt x="3096491" y="2576945"/>
                </a:cubicBezTo>
                <a:cubicBezTo>
                  <a:pt x="3111825" y="2596660"/>
                  <a:pt x="3124200" y="2618509"/>
                  <a:pt x="3138054" y="2639291"/>
                </a:cubicBezTo>
                <a:lnTo>
                  <a:pt x="3158836" y="2670464"/>
                </a:lnTo>
                <a:cubicBezTo>
                  <a:pt x="3182334" y="2705711"/>
                  <a:pt x="3170788" y="2692806"/>
                  <a:pt x="3190009" y="2712027"/>
                </a:cubicBezTo>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ZoneTexte 15"/>
          <p:cNvSpPr txBox="1"/>
          <p:nvPr/>
        </p:nvSpPr>
        <p:spPr>
          <a:xfrm>
            <a:off x="4572000" y="1772816"/>
            <a:ext cx="1512168" cy="584775"/>
          </a:xfrm>
          <a:prstGeom prst="rect">
            <a:avLst/>
          </a:prstGeom>
          <a:noFill/>
        </p:spPr>
        <p:txBody>
          <a:bodyPr wrap="square" rtlCol="0">
            <a:spAutoFit/>
          </a:bodyPr>
          <a:lstStyle/>
          <a:p>
            <a:r>
              <a:rPr lang="en-US" sz="3200" dirty="0" smtClean="0"/>
              <a:t>150 Hz</a:t>
            </a:r>
            <a:endParaRPr lang="en-US" sz="3200" dirty="0"/>
          </a:p>
        </p:txBody>
      </p:sp>
      <p:sp>
        <p:nvSpPr>
          <p:cNvPr id="5" name="Accolade fermante 4"/>
          <p:cNvSpPr/>
          <p:nvPr/>
        </p:nvSpPr>
        <p:spPr>
          <a:xfrm>
            <a:off x="5940152" y="1700808"/>
            <a:ext cx="432048" cy="2448272"/>
          </a:xfrm>
          <a:prstGeom prst="rightBrace">
            <a:avLst>
              <a:gd name="adj1" fmla="val 4663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ccolade fermante 17"/>
          <p:cNvSpPr/>
          <p:nvPr/>
        </p:nvSpPr>
        <p:spPr>
          <a:xfrm>
            <a:off x="6300192" y="3573016"/>
            <a:ext cx="432048" cy="2160240"/>
          </a:xfrm>
          <a:prstGeom prst="rightBrace">
            <a:avLst>
              <a:gd name="adj1" fmla="val 4663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ZoneTexte 6"/>
          <p:cNvSpPr txBox="1"/>
          <p:nvPr/>
        </p:nvSpPr>
        <p:spPr>
          <a:xfrm>
            <a:off x="6444208" y="1988840"/>
            <a:ext cx="2699792" cy="1384995"/>
          </a:xfrm>
          <a:prstGeom prst="rect">
            <a:avLst/>
          </a:prstGeom>
          <a:noFill/>
        </p:spPr>
        <p:txBody>
          <a:bodyPr wrap="square" rtlCol="0">
            <a:spAutoFit/>
          </a:bodyPr>
          <a:lstStyle/>
          <a:p>
            <a:r>
              <a:rPr lang="en-US" sz="2800" dirty="0" smtClean="0"/>
              <a:t>“</a:t>
            </a:r>
            <a:r>
              <a:rPr lang="en-US" sz="2800" dirty="0" err="1" smtClean="0"/>
              <a:t>quinte</a:t>
            </a:r>
            <a:r>
              <a:rPr lang="en-US" sz="2800" dirty="0" smtClean="0"/>
              <a:t> </a:t>
            </a:r>
            <a:r>
              <a:rPr lang="en-US" sz="2800" dirty="0" err="1" smtClean="0"/>
              <a:t>juste</a:t>
            </a:r>
            <a:r>
              <a:rPr lang="en-US" sz="2800" dirty="0" smtClean="0"/>
              <a:t>” (</a:t>
            </a:r>
            <a:r>
              <a:rPr lang="en-US" sz="2800" dirty="0" err="1" smtClean="0"/>
              <a:t>exemple</a:t>
            </a:r>
            <a:r>
              <a:rPr lang="en-US" sz="2800" dirty="0" smtClean="0"/>
              <a:t>:</a:t>
            </a:r>
            <a:br>
              <a:rPr lang="en-US" sz="2800" dirty="0" smtClean="0"/>
            </a:br>
            <a:r>
              <a:rPr lang="en-US" sz="2800" dirty="0" smtClean="0"/>
              <a:t>do + sol)</a:t>
            </a:r>
            <a:endParaRPr lang="en-US" sz="2800" dirty="0"/>
          </a:p>
        </p:txBody>
      </p:sp>
      <p:sp>
        <p:nvSpPr>
          <p:cNvPr id="20" name="ZoneTexte 19"/>
          <p:cNvSpPr txBox="1"/>
          <p:nvPr/>
        </p:nvSpPr>
        <p:spPr>
          <a:xfrm>
            <a:off x="6804248" y="3933056"/>
            <a:ext cx="2339752" cy="1384995"/>
          </a:xfrm>
          <a:prstGeom prst="rect">
            <a:avLst/>
          </a:prstGeom>
          <a:noFill/>
        </p:spPr>
        <p:txBody>
          <a:bodyPr wrap="square" rtlCol="0">
            <a:spAutoFit/>
          </a:bodyPr>
          <a:lstStyle/>
          <a:p>
            <a:r>
              <a:rPr lang="en-US" sz="2800" dirty="0" smtClean="0"/>
              <a:t>octave</a:t>
            </a:r>
            <a:br>
              <a:rPr lang="en-US" sz="2800" dirty="0" smtClean="0"/>
            </a:br>
            <a:r>
              <a:rPr lang="en-US" sz="2800" dirty="0" smtClean="0"/>
              <a:t>(</a:t>
            </a:r>
            <a:r>
              <a:rPr lang="en-US" sz="2800" dirty="0" err="1" smtClean="0"/>
              <a:t>exemple</a:t>
            </a:r>
            <a:r>
              <a:rPr lang="en-US" sz="2800" dirty="0" smtClean="0"/>
              <a:t>:</a:t>
            </a:r>
            <a:br>
              <a:rPr lang="en-US" sz="2800" dirty="0" smtClean="0"/>
            </a:br>
            <a:r>
              <a:rPr lang="en-US" sz="2800" dirty="0" smtClean="0"/>
              <a:t>do + do </a:t>
            </a:r>
            <a:r>
              <a:rPr lang="en-US" sz="2800" dirty="0" err="1" smtClean="0"/>
              <a:t>aigu</a:t>
            </a:r>
            <a:r>
              <a:rPr lang="en-US" sz="2800" dirty="0" smtClean="0"/>
              <a:t>)</a:t>
            </a:r>
            <a:endParaRPr lang="en-US" sz="2800" dirty="0"/>
          </a:p>
        </p:txBody>
      </p:sp>
      <p:sp>
        <p:nvSpPr>
          <p:cNvPr id="19" name="ZoneTexte 18"/>
          <p:cNvSpPr txBox="1"/>
          <p:nvPr/>
        </p:nvSpPr>
        <p:spPr>
          <a:xfrm>
            <a:off x="2442754" y="5934670"/>
            <a:ext cx="6701246" cy="923330"/>
          </a:xfrm>
          <a:prstGeom prst="rect">
            <a:avLst/>
          </a:prstGeom>
          <a:noFill/>
        </p:spPr>
        <p:txBody>
          <a:bodyPr wrap="square" rtlCol="0">
            <a:spAutoFit/>
          </a:bodyPr>
          <a:lstStyle/>
          <a:p>
            <a:r>
              <a:rPr lang="en-US" dirty="0" smtClean="0"/>
              <a:t>Remarque: do </a:t>
            </a:r>
            <a:r>
              <a:rPr lang="en-US" dirty="0" err="1" smtClean="0"/>
              <a:t>n’a</a:t>
            </a:r>
            <a:r>
              <a:rPr lang="en-US" dirty="0" smtClean="0"/>
              <a:t> pas </a:t>
            </a:r>
            <a:r>
              <a:rPr lang="en-US" dirty="0" err="1" smtClean="0"/>
              <a:t>une</a:t>
            </a:r>
            <a:r>
              <a:rPr lang="en-US" dirty="0" smtClean="0"/>
              <a:t> </a:t>
            </a:r>
            <a:r>
              <a:rPr lang="en-US" dirty="0" err="1" smtClean="0"/>
              <a:t>fréquence</a:t>
            </a:r>
            <a:r>
              <a:rPr lang="en-US" dirty="0" smtClean="0"/>
              <a:t> de 100Hz </a:t>
            </a:r>
            <a:r>
              <a:rPr lang="en-US" dirty="0" err="1" smtClean="0"/>
              <a:t>ni</a:t>
            </a:r>
            <a:r>
              <a:rPr lang="en-US" dirty="0" smtClean="0"/>
              <a:t> 200Hz, et sol </a:t>
            </a:r>
            <a:r>
              <a:rPr lang="en-US" dirty="0" err="1" smtClean="0"/>
              <a:t>n’a</a:t>
            </a:r>
            <a:r>
              <a:rPr lang="en-US" dirty="0" smtClean="0"/>
              <a:t> pas </a:t>
            </a:r>
            <a:r>
              <a:rPr lang="en-US" dirty="0" err="1" smtClean="0"/>
              <a:t>une</a:t>
            </a:r>
            <a:r>
              <a:rPr lang="en-US" dirty="0" smtClean="0"/>
              <a:t> </a:t>
            </a:r>
            <a:r>
              <a:rPr lang="en-US" dirty="0" err="1" smtClean="0"/>
              <a:t>fréquence</a:t>
            </a:r>
            <a:r>
              <a:rPr lang="en-US" dirty="0" smtClean="0"/>
              <a:t> de 150Hz; </a:t>
            </a:r>
            <a:r>
              <a:rPr lang="en-US" dirty="0" err="1" smtClean="0"/>
              <a:t>ce</a:t>
            </a:r>
            <a:r>
              <a:rPr lang="en-US" dirty="0" smtClean="0"/>
              <a:t> </a:t>
            </a:r>
            <a:r>
              <a:rPr lang="en-US" dirty="0" err="1" smtClean="0"/>
              <a:t>sont</a:t>
            </a:r>
            <a:r>
              <a:rPr lang="en-US" dirty="0" smtClean="0"/>
              <a:t> les </a:t>
            </a:r>
            <a:r>
              <a:rPr lang="en-US" i="1" dirty="0" smtClean="0"/>
              <a:t>rapports</a:t>
            </a:r>
            <a:r>
              <a:rPr lang="en-US" dirty="0" smtClean="0"/>
              <a:t> entre les </a:t>
            </a:r>
            <a:r>
              <a:rPr lang="en-US" dirty="0" err="1" smtClean="0"/>
              <a:t>fréquences</a:t>
            </a:r>
            <a:r>
              <a:rPr lang="en-US" dirty="0" smtClean="0"/>
              <a:t> qui </a:t>
            </a:r>
            <a:r>
              <a:rPr lang="en-US" dirty="0" err="1" smtClean="0"/>
              <a:t>importent</a:t>
            </a:r>
            <a:r>
              <a:rPr lang="en-US" dirty="0" smtClean="0"/>
              <a:t>. Les </a:t>
            </a:r>
            <a:r>
              <a:rPr lang="en-US" dirty="0" err="1" smtClean="0"/>
              <a:t>chiffres</a:t>
            </a:r>
            <a:r>
              <a:rPr lang="en-US" dirty="0" smtClean="0"/>
              <a:t> et les notes </a:t>
            </a:r>
            <a:r>
              <a:rPr lang="en-US" dirty="0" err="1" smtClean="0"/>
              <a:t>ici</a:t>
            </a:r>
            <a:r>
              <a:rPr lang="en-US" dirty="0" smtClean="0"/>
              <a:t> </a:t>
            </a:r>
            <a:r>
              <a:rPr lang="en-US" dirty="0" err="1" smtClean="0"/>
              <a:t>sont</a:t>
            </a:r>
            <a:r>
              <a:rPr lang="en-US" dirty="0" smtClean="0"/>
              <a:t> </a:t>
            </a:r>
            <a:r>
              <a:rPr lang="en-US" dirty="0" err="1" smtClean="0"/>
              <a:t>juste</a:t>
            </a:r>
            <a:r>
              <a:rPr lang="en-US" dirty="0" smtClean="0"/>
              <a:t> des </a:t>
            </a:r>
            <a:r>
              <a:rPr lang="en-US" dirty="0" err="1" smtClean="0"/>
              <a:t>exemples</a:t>
            </a:r>
            <a:r>
              <a:rPr lang="en-US" dirty="0" smtClean="0"/>
              <a:t>.</a:t>
            </a:r>
            <a:endParaRPr lang="en-US" dirty="0"/>
          </a:p>
        </p:txBody>
      </p:sp>
    </p:spTree>
    <p:extLst>
      <p:ext uri="{BB962C8B-B14F-4D97-AF65-F5344CB8AC3E}">
        <p14:creationId xmlns:p14="http://schemas.microsoft.com/office/powerpoint/2010/main" val="2828246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904656"/>
          </a:xfrm>
        </p:spPr>
        <p:txBody>
          <a:bodyPr>
            <a:normAutofit fontScale="70000" lnSpcReduction="20000"/>
          </a:bodyPr>
          <a:lstStyle/>
          <a:p>
            <a:r>
              <a:rPr lang="en-US" dirty="0" smtClean="0"/>
              <a:t>Do et do </a:t>
            </a:r>
            <a:r>
              <a:rPr lang="en-US" dirty="0" err="1" smtClean="0"/>
              <a:t>aigu</a:t>
            </a:r>
            <a:r>
              <a:rPr lang="en-US" dirty="0" smtClean="0"/>
              <a:t> </a:t>
            </a:r>
            <a:r>
              <a:rPr lang="en-US" dirty="0" err="1" smtClean="0"/>
              <a:t>sont</a:t>
            </a:r>
            <a:r>
              <a:rPr lang="en-US" dirty="0" smtClean="0"/>
              <a:t> </a:t>
            </a:r>
            <a:r>
              <a:rPr lang="en-US" dirty="0" err="1" smtClean="0"/>
              <a:t>séparés</a:t>
            </a:r>
            <a:r>
              <a:rPr lang="en-US" dirty="0" smtClean="0"/>
              <a:t> par 12 demi-tons (</a:t>
            </a:r>
            <a:r>
              <a:rPr lang="en-US" dirty="0" err="1" smtClean="0"/>
              <a:t>une</a:t>
            </a:r>
            <a:r>
              <a:rPr lang="en-US" dirty="0" smtClean="0"/>
              <a:t> “octave”), </a:t>
            </a:r>
            <a:r>
              <a:rPr lang="en-US" dirty="0" err="1" smtClean="0"/>
              <a:t>donc</a:t>
            </a:r>
            <a:r>
              <a:rPr lang="en-US" dirty="0" smtClean="0"/>
              <a:t> le rapport de </a:t>
            </a:r>
            <a:r>
              <a:rPr lang="en-US" dirty="0" err="1" smtClean="0"/>
              <a:t>leurs</a:t>
            </a:r>
            <a:r>
              <a:rPr lang="en-US" dirty="0" smtClean="0"/>
              <a:t> </a:t>
            </a:r>
            <a:r>
              <a:rPr lang="en-US" dirty="0" err="1" smtClean="0"/>
              <a:t>fréquences</a:t>
            </a:r>
            <a:r>
              <a:rPr lang="en-US" dirty="0" smtClean="0"/>
              <a:t> </a:t>
            </a:r>
            <a:r>
              <a:rPr lang="en-US" dirty="0" err="1" smtClean="0"/>
              <a:t>est</a:t>
            </a:r>
            <a:r>
              <a:rPr lang="en-US" dirty="0" smtClean="0"/>
              <a:t/>
            </a:r>
            <a:br>
              <a:rPr lang="en-US" dirty="0" smtClean="0"/>
            </a:br>
            <a:r>
              <a:rPr lang="en-US" dirty="0" smtClean="0"/>
              <a:t>(2^(1/12))^12 = </a:t>
            </a:r>
            <a:r>
              <a:rPr lang="en-US" b="1" dirty="0" smtClean="0"/>
              <a:t>2</a:t>
            </a:r>
          </a:p>
          <a:p>
            <a:r>
              <a:rPr lang="en-US" dirty="0" smtClean="0"/>
              <a:t>Do et sol </a:t>
            </a:r>
            <a:r>
              <a:rPr lang="en-US" dirty="0" err="1" smtClean="0"/>
              <a:t>sont</a:t>
            </a:r>
            <a:r>
              <a:rPr lang="en-US" dirty="0" smtClean="0"/>
              <a:t> </a:t>
            </a:r>
            <a:r>
              <a:rPr lang="en-US" dirty="0" err="1"/>
              <a:t>séparés</a:t>
            </a:r>
            <a:r>
              <a:rPr lang="en-US" dirty="0"/>
              <a:t> par </a:t>
            </a:r>
            <a:r>
              <a:rPr lang="en-US" dirty="0" smtClean="0"/>
              <a:t>7 demi-tons (</a:t>
            </a:r>
            <a:r>
              <a:rPr lang="en-US" dirty="0" err="1" smtClean="0"/>
              <a:t>une</a:t>
            </a:r>
            <a:r>
              <a:rPr lang="en-US" dirty="0" smtClean="0"/>
              <a:t> “</a:t>
            </a:r>
            <a:r>
              <a:rPr lang="en-US" dirty="0" err="1" smtClean="0"/>
              <a:t>quinte</a:t>
            </a:r>
            <a:r>
              <a:rPr lang="en-US" dirty="0" smtClean="0"/>
              <a:t> </a:t>
            </a:r>
            <a:r>
              <a:rPr lang="en-US" dirty="0" err="1" smtClean="0"/>
              <a:t>juste</a:t>
            </a:r>
            <a:r>
              <a:rPr lang="en-US" dirty="0" smtClean="0"/>
              <a:t>”), </a:t>
            </a:r>
            <a:r>
              <a:rPr lang="en-US" dirty="0" err="1"/>
              <a:t>donc</a:t>
            </a:r>
            <a:r>
              <a:rPr lang="en-US" dirty="0"/>
              <a:t> le rapport de </a:t>
            </a:r>
            <a:r>
              <a:rPr lang="en-US" dirty="0" err="1"/>
              <a:t>leurs</a:t>
            </a:r>
            <a:r>
              <a:rPr lang="en-US" dirty="0"/>
              <a:t> </a:t>
            </a:r>
            <a:r>
              <a:rPr lang="en-US" dirty="0" err="1"/>
              <a:t>fréquences</a:t>
            </a:r>
            <a:r>
              <a:rPr lang="en-US" dirty="0"/>
              <a:t> </a:t>
            </a:r>
            <a:r>
              <a:rPr lang="en-US" dirty="0" err="1"/>
              <a:t>est</a:t>
            </a:r>
            <a:r>
              <a:rPr lang="en-US" dirty="0"/>
              <a:t/>
            </a:r>
            <a:br>
              <a:rPr lang="en-US" dirty="0"/>
            </a:br>
            <a:r>
              <a:rPr lang="en-US" dirty="0"/>
              <a:t>(2^(1/12</a:t>
            </a:r>
            <a:r>
              <a:rPr lang="en-US" dirty="0" smtClean="0"/>
              <a:t>))^7 </a:t>
            </a:r>
            <a:r>
              <a:rPr lang="en-US" dirty="0"/>
              <a:t>= </a:t>
            </a:r>
            <a:r>
              <a:rPr lang="en-US" dirty="0" smtClean="0"/>
              <a:t>1.498… ≈ </a:t>
            </a:r>
            <a:r>
              <a:rPr lang="en-US" b="1" dirty="0" smtClean="0"/>
              <a:t>1.5 = 3/2</a:t>
            </a:r>
            <a:endParaRPr lang="en-US" dirty="0" smtClean="0"/>
          </a:p>
          <a:p>
            <a:r>
              <a:rPr lang="en-US" dirty="0" smtClean="0"/>
              <a:t>Do et mi (“tierce majeure”): ≈ </a:t>
            </a:r>
            <a:r>
              <a:rPr lang="en-US" b="1" dirty="0" smtClean="0"/>
              <a:t>1.25 = 5/4</a:t>
            </a:r>
          </a:p>
          <a:p>
            <a:r>
              <a:rPr lang="en-US" dirty="0" smtClean="0"/>
              <a:t>Do et </a:t>
            </a:r>
            <a:r>
              <a:rPr lang="en-US" dirty="0" err="1" smtClean="0"/>
              <a:t>fa</a:t>
            </a:r>
            <a:r>
              <a:rPr lang="en-US" dirty="0" smtClean="0"/>
              <a:t> (“</a:t>
            </a:r>
            <a:r>
              <a:rPr lang="en-US" dirty="0" err="1" smtClean="0"/>
              <a:t>quarte</a:t>
            </a:r>
            <a:r>
              <a:rPr lang="en-US" dirty="0" smtClean="0"/>
              <a:t> </a:t>
            </a:r>
            <a:r>
              <a:rPr lang="en-US" dirty="0" err="1" smtClean="0"/>
              <a:t>juste</a:t>
            </a:r>
            <a:r>
              <a:rPr lang="en-US" dirty="0" smtClean="0"/>
              <a:t>”): ≈ </a:t>
            </a:r>
            <a:r>
              <a:rPr lang="en-US" b="1" dirty="0" smtClean="0"/>
              <a:t>1.333… = 4/3</a:t>
            </a:r>
          </a:p>
          <a:p>
            <a:r>
              <a:rPr lang="en-US" dirty="0" smtClean="0"/>
              <a:t>Des rapports </a:t>
            </a:r>
            <a:r>
              <a:rPr lang="en-US" dirty="0" err="1" smtClean="0"/>
              <a:t>s’exprimant</a:t>
            </a:r>
            <a:r>
              <a:rPr lang="en-US" dirty="0" smtClean="0"/>
              <a:t> avec des </a:t>
            </a:r>
            <a:r>
              <a:rPr lang="en-US" dirty="0" err="1" smtClean="0"/>
              <a:t>petits</a:t>
            </a:r>
            <a:r>
              <a:rPr lang="en-US" dirty="0" smtClean="0"/>
              <a:t> </a:t>
            </a:r>
            <a:r>
              <a:rPr lang="en-US" dirty="0" err="1" smtClean="0"/>
              <a:t>entiers</a:t>
            </a:r>
            <a:r>
              <a:rPr lang="en-US" dirty="0" smtClean="0"/>
              <a:t> </a:t>
            </a:r>
            <a:r>
              <a:rPr lang="en-US" dirty="0" err="1" smtClean="0"/>
              <a:t>sont</a:t>
            </a:r>
            <a:r>
              <a:rPr lang="en-US" dirty="0" smtClean="0"/>
              <a:t> consonants</a:t>
            </a:r>
          </a:p>
          <a:p>
            <a:r>
              <a:rPr lang="en-US" dirty="0" smtClean="0"/>
              <a:t>Les </a:t>
            </a:r>
            <a:r>
              <a:rPr lang="en-US" dirty="0" err="1" smtClean="0"/>
              <a:t>fréquences</a:t>
            </a:r>
            <a:r>
              <a:rPr lang="en-US" dirty="0" smtClean="0"/>
              <a:t> </a:t>
            </a:r>
            <a:r>
              <a:rPr lang="en-US" dirty="0" err="1" smtClean="0"/>
              <a:t>basées</a:t>
            </a:r>
            <a:r>
              <a:rPr lang="en-US" dirty="0" smtClean="0"/>
              <a:t> </a:t>
            </a:r>
            <a:r>
              <a:rPr lang="en-US" dirty="0" err="1" smtClean="0"/>
              <a:t>sur</a:t>
            </a:r>
            <a:r>
              <a:rPr lang="en-US" dirty="0" smtClean="0"/>
              <a:t> des </a:t>
            </a:r>
            <a:r>
              <a:rPr lang="en-US" dirty="0" err="1" smtClean="0"/>
              <a:t>puissances</a:t>
            </a:r>
            <a:r>
              <a:rPr lang="en-US" dirty="0" smtClean="0"/>
              <a:t> de 2^(1/12) ne </a:t>
            </a:r>
            <a:r>
              <a:rPr lang="en-US" dirty="0" err="1" smtClean="0"/>
              <a:t>donnent</a:t>
            </a:r>
            <a:r>
              <a:rPr lang="en-US" dirty="0" smtClean="0"/>
              <a:t> pas </a:t>
            </a:r>
            <a:r>
              <a:rPr lang="en-US" i="1" dirty="0" err="1" smtClean="0"/>
              <a:t>exactement</a:t>
            </a:r>
            <a:r>
              <a:rPr lang="en-US" dirty="0" smtClean="0"/>
              <a:t> les rapports </a:t>
            </a:r>
            <a:r>
              <a:rPr lang="en-US" dirty="0" err="1" smtClean="0"/>
              <a:t>idéals</a:t>
            </a:r>
            <a:r>
              <a:rPr lang="en-US" dirty="0" smtClean="0"/>
              <a:t> de 3/2, 5/4, et 4/3, </a:t>
            </a:r>
            <a:r>
              <a:rPr lang="en-US" dirty="0" err="1" smtClean="0"/>
              <a:t>mais</a:t>
            </a:r>
            <a:r>
              <a:rPr lang="en-US" dirty="0" smtClean="0"/>
              <a:t> </a:t>
            </a:r>
            <a:r>
              <a:rPr lang="en-US" dirty="0" err="1" smtClean="0"/>
              <a:t>donnent</a:t>
            </a:r>
            <a:r>
              <a:rPr lang="en-US" dirty="0" smtClean="0"/>
              <a:t> un </a:t>
            </a:r>
            <a:r>
              <a:rPr lang="en-US" dirty="0" err="1" smtClean="0"/>
              <a:t>espacement</a:t>
            </a:r>
            <a:r>
              <a:rPr lang="en-US" dirty="0" smtClean="0"/>
              <a:t> </a:t>
            </a:r>
            <a:r>
              <a:rPr lang="en-US" dirty="0" err="1" smtClean="0"/>
              <a:t>uniforme</a:t>
            </a:r>
            <a:r>
              <a:rPr lang="en-US" dirty="0" smtClean="0"/>
              <a:t> des </a:t>
            </a:r>
            <a:r>
              <a:rPr lang="en-US" dirty="0" err="1" smtClean="0"/>
              <a:t>fréquences</a:t>
            </a:r>
            <a:r>
              <a:rPr lang="en-US" dirty="0" smtClean="0"/>
              <a:t> </a:t>
            </a:r>
            <a:r>
              <a:rPr lang="en-US" dirty="0" err="1" smtClean="0"/>
              <a:t>sur</a:t>
            </a:r>
            <a:r>
              <a:rPr lang="en-US" dirty="0" smtClean="0"/>
              <a:t> </a:t>
            </a:r>
            <a:r>
              <a:rPr lang="en-US" dirty="0" err="1" smtClean="0"/>
              <a:t>une</a:t>
            </a:r>
            <a:r>
              <a:rPr lang="en-US" dirty="0" smtClean="0"/>
              <a:t> </a:t>
            </a:r>
            <a:r>
              <a:rPr lang="en-US" dirty="0" err="1" smtClean="0"/>
              <a:t>échelle</a:t>
            </a:r>
            <a:r>
              <a:rPr lang="en-US" dirty="0" smtClean="0"/>
              <a:t> </a:t>
            </a:r>
            <a:r>
              <a:rPr lang="en-US" dirty="0" err="1" smtClean="0"/>
              <a:t>exponentielle</a:t>
            </a:r>
            <a:r>
              <a:rPr lang="en-US" dirty="0" smtClean="0"/>
              <a:t>, </a:t>
            </a:r>
            <a:r>
              <a:rPr lang="en-US" dirty="0" err="1" smtClean="0"/>
              <a:t>permettant</a:t>
            </a:r>
            <a:r>
              <a:rPr lang="en-US" dirty="0" smtClean="0"/>
              <a:t> de </a:t>
            </a:r>
            <a:r>
              <a:rPr lang="en-US" dirty="0" err="1" smtClean="0"/>
              <a:t>facilement</a:t>
            </a:r>
            <a:r>
              <a:rPr lang="en-US" dirty="0" smtClean="0"/>
              <a:t> faire des </a:t>
            </a:r>
            <a:r>
              <a:rPr lang="en-US" b="1" dirty="0" smtClean="0"/>
              <a:t>transpositions</a:t>
            </a:r>
            <a:r>
              <a:rPr lang="en-US" dirty="0" smtClean="0"/>
              <a:t> de </a:t>
            </a:r>
            <a:r>
              <a:rPr lang="en-US" dirty="0" err="1" smtClean="0"/>
              <a:t>mélodies</a:t>
            </a:r>
            <a:r>
              <a:rPr lang="en-US" dirty="0"/>
              <a:t> </a:t>
            </a:r>
            <a:r>
              <a:rPr lang="en-US" dirty="0" smtClean="0"/>
              <a:t>( </a:t>
            </a:r>
            <a:r>
              <a:rPr lang="en-US" dirty="0" err="1" smtClean="0"/>
              <a:t>voir</a:t>
            </a:r>
            <a:r>
              <a:rPr lang="en-US" dirty="0" smtClean="0"/>
              <a:t> </a:t>
            </a:r>
            <a:r>
              <a:rPr lang="en-US" i="1" dirty="0" err="1" smtClean="0"/>
              <a:t>gamme</a:t>
            </a:r>
            <a:r>
              <a:rPr lang="en-US" i="1" dirty="0" smtClean="0"/>
              <a:t> au </a:t>
            </a:r>
            <a:r>
              <a:rPr lang="en-US" i="1" dirty="0" err="1" smtClean="0"/>
              <a:t>tempérament</a:t>
            </a:r>
            <a:r>
              <a:rPr lang="en-US" i="1" dirty="0" smtClean="0"/>
              <a:t> </a:t>
            </a:r>
            <a:r>
              <a:rPr lang="en-US" i="1" dirty="0" err="1" smtClean="0"/>
              <a:t>égal</a:t>
            </a:r>
            <a:r>
              <a:rPr lang="en-US" dirty="0" smtClean="0"/>
              <a:t> </a:t>
            </a:r>
            <a:r>
              <a:rPr lang="en-US" dirty="0" smtClean="0">
                <a:hlinkClick r:id="rId2"/>
              </a:rPr>
              <a:t>http</a:t>
            </a:r>
            <a:r>
              <a:rPr lang="en-US" dirty="0">
                <a:hlinkClick r:id="rId2"/>
              </a:rPr>
              <a:t>://</a:t>
            </a:r>
            <a:r>
              <a:rPr lang="en-US" dirty="0" smtClean="0">
                <a:hlinkClick r:id="rId2"/>
              </a:rPr>
              <a:t>fr.wikipedia.org/wiki/Gamme_temp%C3%A9r%C3%A9e</a:t>
            </a:r>
            <a:r>
              <a:rPr lang="en-US" dirty="0"/>
              <a:t> versus </a:t>
            </a:r>
            <a:r>
              <a:rPr lang="en-US" dirty="0">
                <a:hlinkClick r:id="rId3"/>
              </a:rPr>
              <a:t>http://</a:t>
            </a:r>
            <a:r>
              <a:rPr lang="en-US" dirty="0" smtClean="0">
                <a:hlinkClick r:id="rId3"/>
              </a:rPr>
              <a:t>fr.wikipedia.org/wiki/Gamme_naturelle</a:t>
            </a:r>
            <a:r>
              <a:rPr lang="en-US" dirty="0" smtClean="0"/>
              <a:t>  </a:t>
            </a:r>
            <a:r>
              <a:rPr lang="en-US" dirty="0"/>
              <a:t>)</a:t>
            </a:r>
          </a:p>
        </p:txBody>
      </p:sp>
    </p:spTree>
    <p:extLst>
      <p:ext uri="{BB962C8B-B14F-4D97-AF65-F5344CB8AC3E}">
        <p14:creationId xmlns:p14="http://schemas.microsoft.com/office/powerpoint/2010/main" val="760734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370386"/>
          </a:xfrm>
        </p:spPr>
        <p:txBody>
          <a:bodyPr>
            <a:normAutofit/>
          </a:bodyPr>
          <a:lstStyle/>
          <a:p>
            <a:r>
              <a:rPr lang="en-US" dirty="0" err="1" smtClean="0"/>
              <a:t>Qu’est-ce</a:t>
            </a:r>
            <a:r>
              <a:rPr lang="en-US" dirty="0" smtClean="0"/>
              <a:t> </a:t>
            </a:r>
            <a:r>
              <a:rPr lang="en-US" dirty="0" err="1" smtClean="0"/>
              <a:t>que</a:t>
            </a:r>
            <a:r>
              <a:rPr lang="en-US" dirty="0" smtClean="0"/>
              <a:t> la transposition ?</a:t>
            </a:r>
            <a:br>
              <a:rPr lang="en-US" dirty="0" smtClean="0"/>
            </a:br>
            <a:r>
              <a:rPr lang="en-US" dirty="0" err="1" smtClean="0"/>
              <a:t>Qu’est-ce</a:t>
            </a:r>
            <a:r>
              <a:rPr lang="en-US" dirty="0" smtClean="0"/>
              <a:t> </a:t>
            </a:r>
            <a:r>
              <a:rPr lang="en-US" dirty="0" err="1" smtClean="0"/>
              <a:t>qu’une</a:t>
            </a:r>
            <a:r>
              <a:rPr lang="en-US" dirty="0" smtClean="0"/>
              <a:t> </a:t>
            </a:r>
            <a:r>
              <a:rPr lang="en-US" dirty="0" err="1" smtClean="0"/>
              <a:t>gamme</a:t>
            </a:r>
            <a:r>
              <a:rPr lang="en-US" dirty="0" smtClean="0"/>
              <a:t> ?</a:t>
            </a:r>
            <a:endParaRPr lang="en-US" dirty="0"/>
          </a:p>
        </p:txBody>
      </p:sp>
    </p:spTree>
    <p:extLst>
      <p:ext uri="{BB962C8B-B14F-4D97-AF65-F5344CB8AC3E}">
        <p14:creationId xmlns:p14="http://schemas.microsoft.com/office/powerpoint/2010/main" val="2806594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119"/>
          <p:cNvPicPr>
            <a:picLocks noChangeAspect="1"/>
          </p:cNvPicPr>
          <p:nvPr/>
        </p:nvPicPr>
        <p:blipFill>
          <a:blip r:embed="rId2"/>
          <a:stretch>
            <a:fillRect/>
          </a:stretch>
        </p:blipFill>
        <p:spPr>
          <a:xfrm>
            <a:off x="4938547" y="4388325"/>
            <a:ext cx="131869" cy="268133"/>
          </a:xfrm>
          <a:prstGeom prst="rect">
            <a:avLst/>
          </a:prstGeom>
        </p:spPr>
      </p:pic>
      <p:pic>
        <p:nvPicPr>
          <p:cNvPr id="5" name="Picture 4"/>
          <p:cNvPicPr>
            <a:picLocks noChangeAspect="1"/>
          </p:cNvPicPr>
          <p:nvPr/>
        </p:nvPicPr>
        <p:blipFill>
          <a:blip r:embed="rId3"/>
          <a:stretch>
            <a:fillRect/>
          </a:stretch>
        </p:blipFill>
        <p:spPr>
          <a:xfrm>
            <a:off x="971600" y="2477729"/>
            <a:ext cx="462910" cy="1102662"/>
          </a:xfrm>
          <a:prstGeom prst="rect">
            <a:avLst/>
          </a:prstGeom>
        </p:spPr>
      </p:pic>
      <p:cxnSp>
        <p:nvCxnSpPr>
          <p:cNvPr id="8" name="Straight Connector 7"/>
          <p:cNvCxnSpPr/>
          <p:nvPr/>
        </p:nvCxnSpPr>
        <p:spPr>
          <a:xfrm>
            <a:off x="971600" y="2708920"/>
            <a:ext cx="6624736" cy="34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71600" y="2852471"/>
            <a:ext cx="6624736" cy="4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71600" y="2996952"/>
            <a:ext cx="6624736"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71600" y="3140968"/>
            <a:ext cx="6624736" cy="36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71600" y="3284984"/>
            <a:ext cx="66247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35696" y="3429000"/>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1907704" y="335699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5" name="Straight Connector 34"/>
          <p:cNvCxnSpPr/>
          <p:nvPr/>
        </p:nvCxnSpPr>
        <p:spPr>
          <a:xfrm flipV="1">
            <a:off x="2051720" y="2996485"/>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195434" y="3428533"/>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267442" y="3356525"/>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8" name="Straight Connector 37"/>
          <p:cNvCxnSpPr/>
          <p:nvPr/>
        </p:nvCxnSpPr>
        <p:spPr>
          <a:xfrm flipV="1">
            <a:off x="2411458" y="2996018"/>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2627784" y="306872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0" name="Straight Connector 39"/>
          <p:cNvCxnSpPr/>
          <p:nvPr/>
        </p:nvCxnSpPr>
        <p:spPr>
          <a:xfrm flipV="1">
            <a:off x="2771800" y="270868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987824" y="306872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2" name="Straight Connector 41"/>
          <p:cNvCxnSpPr/>
          <p:nvPr/>
        </p:nvCxnSpPr>
        <p:spPr>
          <a:xfrm flipV="1">
            <a:off x="3131840" y="270868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347863" y="299623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4" name="Straight Connector 43"/>
          <p:cNvCxnSpPr/>
          <p:nvPr/>
        </p:nvCxnSpPr>
        <p:spPr>
          <a:xfrm flipV="1">
            <a:off x="3491879" y="26361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707903" y="299623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6" name="Straight Connector 45"/>
          <p:cNvCxnSpPr/>
          <p:nvPr/>
        </p:nvCxnSpPr>
        <p:spPr>
          <a:xfrm flipV="1">
            <a:off x="3851919" y="26361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067944" y="306824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8" name="Straight Connector 47"/>
          <p:cNvCxnSpPr/>
          <p:nvPr/>
        </p:nvCxnSpPr>
        <p:spPr>
          <a:xfrm flipV="1">
            <a:off x="4211960" y="2708200"/>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5144686" y="3139693"/>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2" name="Straight Connector 51"/>
          <p:cNvCxnSpPr/>
          <p:nvPr/>
        </p:nvCxnSpPr>
        <p:spPr>
          <a:xfrm flipV="1">
            <a:off x="5288702" y="277918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227269" y="3427257"/>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5492695" y="3139460"/>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5" name="Straight Connector 54"/>
          <p:cNvCxnSpPr/>
          <p:nvPr/>
        </p:nvCxnSpPr>
        <p:spPr>
          <a:xfrm flipV="1">
            <a:off x="5636711" y="2778953"/>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854737" y="321040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7" name="Straight Connector 56"/>
          <p:cNvCxnSpPr/>
          <p:nvPr/>
        </p:nvCxnSpPr>
        <p:spPr>
          <a:xfrm flipV="1">
            <a:off x="5998753" y="285036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6214777" y="321040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9" name="Straight Connector 58"/>
          <p:cNvCxnSpPr/>
          <p:nvPr/>
        </p:nvCxnSpPr>
        <p:spPr>
          <a:xfrm flipV="1">
            <a:off x="6358793" y="285036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6575483" y="3282825"/>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1" name="Straight Connector 60"/>
          <p:cNvCxnSpPr/>
          <p:nvPr/>
        </p:nvCxnSpPr>
        <p:spPr>
          <a:xfrm flipV="1">
            <a:off x="6719499" y="2922785"/>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6935523" y="3282825"/>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3" name="Straight Connector 62"/>
          <p:cNvCxnSpPr/>
          <p:nvPr/>
        </p:nvCxnSpPr>
        <p:spPr>
          <a:xfrm flipV="1">
            <a:off x="7079539" y="2922785"/>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295262" y="3354782"/>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5" name="Straight Connector 64"/>
          <p:cNvCxnSpPr/>
          <p:nvPr/>
        </p:nvCxnSpPr>
        <p:spPr>
          <a:xfrm flipV="1">
            <a:off x="7439278" y="299474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2" name="Picture 71"/>
          <p:cNvPicPr>
            <a:picLocks noChangeAspect="1"/>
          </p:cNvPicPr>
          <p:nvPr/>
        </p:nvPicPr>
        <p:blipFill>
          <a:blip r:embed="rId3"/>
          <a:stretch>
            <a:fillRect/>
          </a:stretch>
        </p:blipFill>
        <p:spPr>
          <a:xfrm>
            <a:off x="973762" y="4063233"/>
            <a:ext cx="462910" cy="1102662"/>
          </a:xfrm>
          <a:prstGeom prst="rect">
            <a:avLst/>
          </a:prstGeom>
        </p:spPr>
      </p:pic>
      <p:cxnSp>
        <p:nvCxnSpPr>
          <p:cNvPr id="73" name="Straight Connector 72"/>
          <p:cNvCxnSpPr/>
          <p:nvPr/>
        </p:nvCxnSpPr>
        <p:spPr>
          <a:xfrm flipV="1">
            <a:off x="973762" y="4291201"/>
            <a:ext cx="6622574" cy="32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973762" y="4437112"/>
            <a:ext cx="6622574" cy="8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973762" y="4578559"/>
            <a:ext cx="6622574" cy="39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973762" y="4725519"/>
            <a:ext cx="6622574" cy="9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973762" y="4866950"/>
            <a:ext cx="6622574" cy="3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907704" y="4725144"/>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0" name="Straight Connector 79"/>
          <p:cNvCxnSpPr/>
          <p:nvPr/>
        </p:nvCxnSpPr>
        <p:spPr>
          <a:xfrm flipV="1">
            <a:off x="2051720" y="436463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2267442" y="472467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3" name="Straight Connector 82"/>
          <p:cNvCxnSpPr/>
          <p:nvPr/>
        </p:nvCxnSpPr>
        <p:spPr>
          <a:xfrm flipV="1">
            <a:off x="2411458" y="4364170"/>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2627784" y="4436879"/>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5" name="Straight Connector 84"/>
          <p:cNvCxnSpPr/>
          <p:nvPr/>
        </p:nvCxnSpPr>
        <p:spPr>
          <a:xfrm flipV="1">
            <a:off x="2627784" y="4508294"/>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2987824" y="4436879"/>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7" name="Straight Connector 86"/>
          <p:cNvCxnSpPr/>
          <p:nvPr/>
        </p:nvCxnSpPr>
        <p:spPr>
          <a:xfrm flipV="1">
            <a:off x="2987824" y="4508294"/>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3347863" y="4364384"/>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9" name="Straight Connector 88"/>
          <p:cNvCxnSpPr/>
          <p:nvPr/>
        </p:nvCxnSpPr>
        <p:spPr>
          <a:xfrm flipV="1">
            <a:off x="3347863" y="4435799"/>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3707903" y="4364384"/>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1" name="Straight Connector 90"/>
          <p:cNvCxnSpPr/>
          <p:nvPr/>
        </p:nvCxnSpPr>
        <p:spPr>
          <a:xfrm flipV="1">
            <a:off x="3707903" y="4435799"/>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4067944" y="4436392"/>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3" name="Straight Connector 92"/>
          <p:cNvCxnSpPr/>
          <p:nvPr/>
        </p:nvCxnSpPr>
        <p:spPr>
          <a:xfrm flipV="1">
            <a:off x="4067944" y="450780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5144686" y="4507845"/>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5" name="Straight Connector 94"/>
          <p:cNvCxnSpPr/>
          <p:nvPr/>
        </p:nvCxnSpPr>
        <p:spPr>
          <a:xfrm flipV="1">
            <a:off x="5288702" y="4147338"/>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5492695" y="450761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8" name="Straight Connector 97"/>
          <p:cNvCxnSpPr/>
          <p:nvPr/>
        </p:nvCxnSpPr>
        <p:spPr>
          <a:xfrm flipV="1">
            <a:off x="5636711" y="4147105"/>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5854737" y="4578559"/>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0" name="Straight Connector 99"/>
          <p:cNvCxnSpPr/>
          <p:nvPr/>
        </p:nvCxnSpPr>
        <p:spPr>
          <a:xfrm flipV="1">
            <a:off x="5998753" y="4218519"/>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6214777" y="4578559"/>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2" name="Straight Connector 101"/>
          <p:cNvCxnSpPr/>
          <p:nvPr/>
        </p:nvCxnSpPr>
        <p:spPr>
          <a:xfrm flipV="1">
            <a:off x="6358793" y="4218519"/>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6575483" y="465097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4" name="Straight Connector 103"/>
          <p:cNvCxnSpPr/>
          <p:nvPr/>
        </p:nvCxnSpPr>
        <p:spPr>
          <a:xfrm flipV="1">
            <a:off x="6719499" y="429093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6935523" y="465097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6" name="Straight Connector 105"/>
          <p:cNvCxnSpPr/>
          <p:nvPr/>
        </p:nvCxnSpPr>
        <p:spPr>
          <a:xfrm flipV="1">
            <a:off x="7079539" y="429093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7295262" y="472293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8" name="Straight Connector 107"/>
          <p:cNvCxnSpPr/>
          <p:nvPr/>
        </p:nvCxnSpPr>
        <p:spPr>
          <a:xfrm flipV="1">
            <a:off x="7439278" y="4362894"/>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1724306" y="2250470"/>
            <a:ext cx="6376086" cy="338554"/>
          </a:xfrm>
          <a:prstGeom prst="rect">
            <a:avLst/>
          </a:prstGeom>
          <a:noFill/>
        </p:spPr>
        <p:txBody>
          <a:bodyPr wrap="square" rtlCol="0">
            <a:spAutoFit/>
          </a:bodyPr>
          <a:lstStyle/>
          <a:p>
            <a:r>
              <a:rPr lang="fr-FR" sz="1600" dirty="0"/>
              <a:t>Ah! Vous </a:t>
            </a:r>
            <a:r>
              <a:rPr lang="fr-FR" sz="1600" dirty="0" smtClean="0"/>
              <a:t> di -  </a:t>
            </a:r>
            <a:r>
              <a:rPr lang="fr-FR" sz="1600" dirty="0"/>
              <a:t>rai </a:t>
            </a:r>
            <a:r>
              <a:rPr lang="fr-FR" sz="1600" dirty="0" smtClean="0"/>
              <a:t>-  </a:t>
            </a:r>
            <a:r>
              <a:rPr lang="fr-FR" sz="1600" dirty="0"/>
              <a:t>je </a:t>
            </a:r>
            <a:r>
              <a:rPr lang="fr-FR" sz="1600" dirty="0" smtClean="0"/>
              <a:t>  Ma </a:t>
            </a:r>
            <a:r>
              <a:rPr lang="fr-FR" sz="1600" dirty="0"/>
              <a:t>- man </a:t>
            </a:r>
            <a:r>
              <a:rPr lang="fr-FR" sz="1600" dirty="0" smtClean="0"/>
              <a:t>             Ce  qui   </a:t>
            </a:r>
            <a:r>
              <a:rPr lang="fr-FR" sz="1600" dirty="0" err="1" smtClean="0"/>
              <a:t>cau</a:t>
            </a:r>
            <a:r>
              <a:rPr lang="fr-FR" sz="1600" dirty="0" smtClean="0"/>
              <a:t> </a:t>
            </a:r>
            <a:r>
              <a:rPr lang="fr-FR" sz="1600" dirty="0"/>
              <a:t>- se mon </a:t>
            </a:r>
            <a:r>
              <a:rPr lang="fr-FR" sz="1600" dirty="0" err="1" smtClean="0"/>
              <a:t>tour-ment</a:t>
            </a:r>
            <a:r>
              <a:rPr lang="fr-FR" sz="1600" dirty="0"/>
              <a:t>?</a:t>
            </a:r>
            <a:endParaRPr lang="en-CA" sz="1600" dirty="0"/>
          </a:p>
        </p:txBody>
      </p:sp>
      <p:sp>
        <p:nvSpPr>
          <p:cNvPr id="130" name="TextBox 129"/>
          <p:cNvSpPr txBox="1"/>
          <p:nvPr/>
        </p:nvSpPr>
        <p:spPr>
          <a:xfrm>
            <a:off x="133729" y="2969532"/>
            <a:ext cx="720080" cy="338554"/>
          </a:xfrm>
          <a:prstGeom prst="rect">
            <a:avLst/>
          </a:prstGeom>
          <a:noFill/>
        </p:spPr>
        <p:txBody>
          <a:bodyPr wrap="square" rtlCol="0">
            <a:spAutoFit/>
          </a:bodyPr>
          <a:lstStyle/>
          <a:p>
            <a:r>
              <a:rPr lang="en-CA" sz="1600" dirty="0" smtClean="0"/>
              <a:t>sol/G</a:t>
            </a:r>
            <a:endParaRPr lang="en-CA" sz="1600" dirty="0"/>
          </a:p>
        </p:txBody>
      </p:sp>
      <p:cxnSp>
        <p:nvCxnSpPr>
          <p:cNvPr id="132" name="Straight Arrow Connector 131"/>
          <p:cNvCxnSpPr/>
          <p:nvPr/>
        </p:nvCxnSpPr>
        <p:spPr>
          <a:xfrm flipV="1">
            <a:off x="701133" y="3140968"/>
            <a:ext cx="251359" cy="429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132381" y="2753508"/>
            <a:ext cx="720080" cy="338554"/>
          </a:xfrm>
          <a:prstGeom prst="rect">
            <a:avLst/>
          </a:prstGeom>
          <a:noFill/>
        </p:spPr>
        <p:txBody>
          <a:bodyPr wrap="square" rtlCol="0">
            <a:spAutoFit/>
          </a:bodyPr>
          <a:lstStyle/>
          <a:p>
            <a:r>
              <a:rPr lang="en-CA" sz="1600" dirty="0" smtClean="0"/>
              <a:t>do/C</a:t>
            </a:r>
            <a:endParaRPr lang="en-CA" sz="1600" dirty="0"/>
          </a:p>
        </p:txBody>
      </p:sp>
      <p:cxnSp>
        <p:nvCxnSpPr>
          <p:cNvPr id="136" name="Straight Arrow Connector 135"/>
          <p:cNvCxnSpPr/>
          <p:nvPr/>
        </p:nvCxnSpPr>
        <p:spPr>
          <a:xfrm flipV="1">
            <a:off x="699785" y="2924944"/>
            <a:ext cx="251359" cy="429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138298" y="3257513"/>
            <a:ext cx="720080" cy="338554"/>
          </a:xfrm>
          <a:prstGeom prst="rect">
            <a:avLst/>
          </a:prstGeom>
          <a:noFill/>
        </p:spPr>
        <p:txBody>
          <a:bodyPr wrap="square" rtlCol="0">
            <a:spAutoFit/>
          </a:bodyPr>
          <a:lstStyle/>
          <a:p>
            <a:r>
              <a:rPr lang="en-CA" sz="1600" dirty="0" smtClean="0"/>
              <a:t>do/C</a:t>
            </a:r>
            <a:endParaRPr lang="en-CA" sz="1600" dirty="0"/>
          </a:p>
        </p:txBody>
      </p:sp>
      <p:cxnSp>
        <p:nvCxnSpPr>
          <p:cNvPr id="138" name="Straight Arrow Connector 137"/>
          <p:cNvCxnSpPr/>
          <p:nvPr/>
        </p:nvCxnSpPr>
        <p:spPr>
          <a:xfrm flipV="1">
            <a:off x="705702" y="3428949"/>
            <a:ext cx="251359" cy="429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121094" y="4546447"/>
            <a:ext cx="720080" cy="338554"/>
          </a:xfrm>
          <a:prstGeom prst="rect">
            <a:avLst/>
          </a:prstGeom>
          <a:noFill/>
        </p:spPr>
        <p:txBody>
          <a:bodyPr wrap="square" rtlCol="0">
            <a:spAutoFit/>
          </a:bodyPr>
          <a:lstStyle/>
          <a:p>
            <a:r>
              <a:rPr lang="en-CA" sz="1600" dirty="0" smtClean="0"/>
              <a:t>sol/G</a:t>
            </a:r>
            <a:endParaRPr lang="en-CA" sz="1600" dirty="0"/>
          </a:p>
        </p:txBody>
      </p:sp>
      <p:cxnSp>
        <p:nvCxnSpPr>
          <p:cNvPr id="140" name="Straight Arrow Connector 139"/>
          <p:cNvCxnSpPr/>
          <p:nvPr/>
        </p:nvCxnSpPr>
        <p:spPr>
          <a:xfrm flipV="1">
            <a:off x="688498" y="4717883"/>
            <a:ext cx="251359" cy="429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119746" y="4330423"/>
            <a:ext cx="720080" cy="338554"/>
          </a:xfrm>
          <a:prstGeom prst="rect">
            <a:avLst/>
          </a:prstGeom>
          <a:noFill/>
        </p:spPr>
        <p:txBody>
          <a:bodyPr wrap="square" rtlCol="0">
            <a:spAutoFit/>
          </a:bodyPr>
          <a:lstStyle/>
          <a:p>
            <a:r>
              <a:rPr lang="en-CA" sz="1600" dirty="0" smtClean="0"/>
              <a:t>do/C</a:t>
            </a:r>
            <a:endParaRPr lang="en-CA" sz="1600" dirty="0"/>
          </a:p>
        </p:txBody>
      </p:sp>
      <p:cxnSp>
        <p:nvCxnSpPr>
          <p:cNvPr id="142" name="Straight Arrow Connector 141"/>
          <p:cNvCxnSpPr/>
          <p:nvPr/>
        </p:nvCxnSpPr>
        <p:spPr>
          <a:xfrm flipV="1">
            <a:off x="687150" y="4501859"/>
            <a:ext cx="251359" cy="429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125663" y="4834428"/>
            <a:ext cx="720080" cy="338554"/>
          </a:xfrm>
          <a:prstGeom prst="rect">
            <a:avLst/>
          </a:prstGeom>
          <a:noFill/>
        </p:spPr>
        <p:txBody>
          <a:bodyPr wrap="square" rtlCol="0">
            <a:spAutoFit/>
          </a:bodyPr>
          <a:lstStyle/>
          <a:p>
            <a:r>
              <a:rPr lang="en-CA" sz="1600" dirty="0" smtClean="0"/>
              <a:t>do/C</a:t>
            </a:r>
            <a:endParaRPr lang="en-CA" sz="1600" dirty="0"/>
          </a:p>
        </p:txBody>
      </p:sp>
      <p:cxnSp>
        <p:nvCxnSpPr>
          <p:cNvPr id="144" name="Straight Arrow Connector 143"/>
          <p:cNvCxnSpPr/>
          <p:nvPr/>
        </p:nvCxnSpPr>
        <p:spPr>
          <a:xfrm flipV="1">
            <a:off x="693067" y="5005864"/>
            <a:ext cx="251359" cy="429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1724306" y="3501008"/>
            <a:ext cx="6376086" cy="338554"/>
          </a:xfrm>
          <a:prstGeom prst="rect">
            <a:avLst/>
          </a:prstGeom>
          <a:noFill/>
        </p:spPr>
        <p:txBody>
          <a:bodyPr wrap="square" rtlCol="0">
            <a:spAutoFit/>
          </a:bodyPr>
          <a:lstStyle/>
          <a:p>
            <a:r>
              <a:rPr lang="fr-FR" sz="1600" dirty="0" smtClean="0"/>
              <a:t> do   </a:t>
            </a:r>
            <a:r>
              <a:rPr lang="fr-FR" sz="1600" dirty="0" err="1" smtClean="0"/>
              <a:t>do</a:t>
            </a:r>
            <a:r>
              <a:rPr lang="fr-FR" sz="1600" dirty="0" smtClean="0"/>
              <a:t>    sol  </a:t>
            </a:r>
            <a:r>
              <a:rPr lang="fr-FR" sz="1600" dirty="0" err="1" smtClean="0"/>
              <a:t>sol</a:t>
            </a:r>
            <a:r>
              <a:rPr lang="fr-FR" sz="1600" dirty="0" smtClean="0"/>
              <a:t>    la    </a:t>
            </a:r>
            <a:r>
              <a:rPr lang="fr-FR" sz="1600" dirty="0" err="1" smtClean="0"/>
              <a:t>la</a:t>
            </a:r>
            <a:r>
              <a:rPr lang="fr-FR" sz="1600" dirty="0" smtClean="0"/>
              <a:t>     sol                   fa    </a:t>
            </a:r>
            <a:r>
              <a:rPr lang="fr-FR" sz="1600" dirty="0" err="1" smtClean="0"/>
              <a:t>fa</a:t>
            </a:r>
            <a:r>
              <a:rPr lang="fr-FR" sz="1600" dirty="0" smtClean="0"/>
              <a:t>    mi   </a:t>
            </a:r>
            <a:r>
              <a:rPr lang="fr-FR" sz="1600" dirty="0" err="1" smtClean="0"/>
              <a:t>mi</a:t>
            </a:r>
            <a:r>
              <a:rPr lang="fr-FR" sz="1600" dirty="0"/>
              <a:t>    </a:t>
            </a:r>
            <a:r>
              <a:rPr lang="fr-FR" sz="1600" dirty="0" smtClean="0"/>
              <a:t>ré   </a:t>
            </a:r>
            <a:r>
              <a:rPr lang="fr-FR" sz="1600" dirty="0" err="1" smtClean="0"/>
              <a:t>ré</a:t>
            </a:r>
            <a:r>
              <a:rPr lang="fr-FR" sz="1600" dirty="0" smtClean="0"/>
              <a:t>     do</a:t>
            </a:r>
            <a:endParaRPr lang="en-CA" sz="1600" dirty="0"/>
          </a:p>
        </p:txBody>
      </p:sp>
      <p:sp>
        <p:nvSpPr>
          <p:cNvPr id="110" name="TextBox 109"/>
          <p:cNvSpPr txBox="1"/>
          <p:nvPr/>
        </p:nvSpPr>
        <p:spPr>
          <a:xfrm>
            <a:off x="1724306" y="4941168"/>
            <a:ext cx="6376086" cy="338554"/>
          </a:xfrm>
          <a:prstGeom prst="rect">
            <a:avLst/>
          </a:prstGeom>
          <a:noFill/>
        </p:spPr>
        <p:txBody>
          <a:bodyPr wrap="square" rtlCol="0">
            <a:spAutoFit/>
          </a:bodyPr>
          <a:lstStyle/>
          <a:p>
            <a:r>
              <a:rPr lang="fr-FR" sz="1600" dirty="0" smtClean="0"/>
              <a:t>  fa    </a:t>
            </a:r>
            <a:r>
              <a:rPr lang="fr-FR" sz="1600" dirty="0" err="1" smtClean="0"/>
              <a:t>fa</a:t>
            </a:r>
            <a:r>
              <a:rPr lang="fr-FR" sz="1600" dirty="0" smtClean="0"/>
              <a:t>   do   </a:t>
            </a:r>
            <a:r>
              <a:rPr lang="fr-FR" sz="1600" dirty="0" err="1" smtClean="0"/>
              <a:t>do</a:t>
            </a:r>
            <a:r>
              <a:rPr lang="fr-FR" sz="1600" dirty="0"/>
              <a:t>    </a:t>
            </a:r>
            <a:r>
              <a:rPr lang="fr-FR" sz="1600" dirty="0" smtClean="0"/>
              <a:t>ré    </a:t>
            </a:r>
            <a:r>
              <a:rPr lang="fr-FR" sz="1600" dirty="0" err="1" smtClean="0"/>
              <a:t>ré</a:t>
            </a:r>
            <a:r>
              <a:rPr lang="fr-FR" sz="1600" dirty="0" smtClean="0"/>
              <a:t>     do                   si</a:t>
            </a:r>
            <a:r>
              <a:rPr lang="en-US" sz="1600" dirty="0" smtClean="0"/>
              <a:t>♭</a:t>
            </a:r>
            <a:r>
              <a:rPr lang="fr-FR" sz="1600" dirty="0" smtClean="0"/>
              <a:t>   si</a:t>
            </a:r>
            <a:r>
              <a:rPr lang="en-US" sz="1600" dirty="0" smtClean="0"/>
              <a:t>♭</a:t>
            </a:r>
            <a:r>
              <a:rPr lang="fr-FR" sz="1600" dirty="0" smtClean="0"/>
              <a:t>    la    </a:t>
            </a:r>
            <a:r>
              <a:rPr lang="fr-FR" sz="1600" dirty="0" err="1" smtClean="0"/>
              <a:t>la</a:t>
            </a:r>
            <a:r>
              <a:rPr lang="fr-FR" sz="1600" dirty="0" smtClean="0"/>
              <a:t>    sol   </a:t>
            </a:r>
            <a:r>
              <a:rPr lang="fr-FR" sz="1600" dirty="0" err="1" smtClean="0"/>
              <a:t>sol</a:t>
            </a:r>
            <a:r>
              <a:rPr lang="fr-FR" sz="1600" dirty="0" smtClean="0"/>
              <a:t>   fa</a:t>
            </a:r>
            <a:endParaRPr lang="en-CA" sz="1600" dirty="0"/>
          </a:p>
        </p:txBody>
      </p:sp>
      <p:sp>
        <p:nvSpPr>
          <p:cNvPr id="112" name="TextBox 111"/>
          <p:cNvSpPr txBox="1"/>
          <p:nvPr/>
        </p:nvSpPr>
        <p:spPr>
          <a:xfrm>
            <a:off x="0" y="5768302"/>
            <a:ext cx="1368152" cy="584775"/>
          </a:xfrm>
          <a:prstGeom prst="rect">
            <a:avLst/>
          </a:prstGeom>
          <a:noFill/>
        </p:spPr>
        <p:txBody>
          <a:bodyPr wrap="square" rtlCol="0">
            <a:spAutoFit/>
          </a:bodyPr>
          <a:lstStyle/>
          <a:p>
            <a:r>
              <a:rPr lang="en-CA" sz="1600" dirty="0"/>
              <a:t>c</a:t>
            </a:r>
            <a:r>
              <a:rPr lang="en-CA" sz="1600" dirty="0" smtClean="0"/>
              <a:t>lef de sol</a:t>
            </a:r>
            <a:br>
              <a:rPr lang="en-CA" sz="1600" dirty="0" smtClean="0"/>
            </a:br>
            <a:r>
              <a:rPr lang="en-CA" sz="1600" dirty="0" smtClean="0"/>
              <a:t>(“treble clef”)</a:t>
            </a:r>
            <a:endParaRPr lang="en-CA" sz="1600" dirty="0"/>
          </a:p>
        </p:txBody>
      </p:sp>
      <p:cxnSp>
        <p:nvCxnSpPr>
          <p:cNvPr id="113" name="Straight Arrow Connector 112"/>
          <p:cNvCxnSpPr/>
          <p:nvPr/>
        </p:nvCxnSpPr>
        <p:spPr>
          <a:xfrm flipV="1">
            <a:off x="971600" y="5157192"/>
            <a:ext cx="144016" cy="77141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a:off x="1547664" y="596762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1" name="Straight Connector 120"/>
          <p:cNvCxnSpPr/>
          <p:nvPr/>
        </p:nvCxnSpPr>
        <p:spPr>
          <a:xfrm flipV="1">
            <a:off x="1691680" y="5730925"/>
            <a:ext cx="0" cy="3087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91680" y="5823606"/>
            <a:ext cx="1512167" cy="369332"/>
          </a:xfrm>
          <a:prstGeom prst="rect">
            <a:avLst/>
          </a:prstGeom>
          <a:noFill/>
        </p:spPr>
        <p:txBody>
          <a:bodyPr wrap="square" rtlCol="0">
            <a:spAutoFit/>
          </a:bodyPr>
          <a:lstStyle/>
          <a:p>
            <a:r>
              <a:rPr lang="en-CA" dirty="0" smtClean="0"/>
              <a:t>= 1 pulsation</a:t>
            </a:r>
            <a:endParaRPr lang="en-CA" dirty="0"/>
          </a:p>
        </p:txBody>
      </p:sp>
      <p:sp>
        <p:nvSpPr>
          <p:cNvPr id="124" name="Oval 123"/>
          <p:cNvSpPr/>
          <p:nvPr/>
        </p:nvSpPr>
        <p:spPr>
          <a:xfrm>
            <a:off x="1547664" y="648097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5" name="Straight Connector 124"/>
          <p:cNvCxnSpPr/>
          <p:nvPr/>
        </p:nvCxnSpPr>
        <p:spPr>
          <a:xfrm flipV="1">
            <a:off x="1691680" y="6244273"/>
            <a:ext cx="0" cy="3087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691680" y="6336954"/>
            <a:ext cx="1512167" cy="369332"/>
          </a:xfrm>
          <a:prstGeom prst="rect">
            <a:avLst/>
          </a:prstGeom>
          <a:noFill/>
        </p:spPr>
        <p:txBody>
          <a:bodyPr wrap="square" rtlCol="0">
            <a:spAutoFit/>
          </a:bodyPr>
          <a:lstStyle/>
          <a:p>
            <a:r>
              <a:rPr lang="en-CA" dirty="0" smtClean="0"/>
              <a:t>= 2 pulsations</a:t>
            </a:r>
            <a:endParaRPr lang="en-CA" dirty="0"/>
          </a:p>
        </p:txBody>
      </p:sp>
      <p:sp>
        <p:nvSpPr>
          <p:cNvPr id="11" name="TextBox 10"/>
          <p:cNvSpPr txBox="1"/>
          <p:nvPr/>
        </p:nvSpPr>
        <p:spPr>
          <a:xfrm>
            <a:off x="115306" y="116556"/>
            <a:ext cx="5603217" cy="2031325"/>
          </a:xfrm>
          <a:prstGeom prst="rect">
            <a:avLst/>
          </a:prstGeom>
          <a:noFill/>
        </p:spPr>
        <p:txBody>
          <a:bodyPr wrap="square" rtlCol="0">
            <a:spAutoFit/>
          </a:bodyPr>
          <a:lstStyle/>
          <a:p>
            <a:r>
              <a:rPr lang="en-CA" dirty="0" err="1" smtClean="0"/>
              <a:t>Une</a:t>
            </a:r>
            <a:r>
              <a:rPr lang="en-CA" dirty="0" smtClean="0"/>
              <a:t> </a:t>
            </a:r>
            <a:r>
              <a:rPr lang="en-CA" b="1" dirty="0" smtClean="0"/>
              <a:t>transposition</a:t>
            </a:r>
            <a:r>
              <a:rPr lang="en-CA" dirty="0" smtClean="0"/>
              <a:t> </a:t>
            </a:r>
            <a:r>
              <a:rPr lang="en-CA" dirty="0" err="1" smtClean="0"/>
              <a:t>est</a:t>
            </a:r>
            <a:r>
              <a:rPr lang="en-CA" dirty="0" smtClean="0"/>
              <a:t> </a:t>
            </a:r>
            <a:r>
              <a:rPr lang="en-CA" dirty="0" err="1" smtClean="0"/>
              <a:t>une</a:t>
            </a:r>
            <a:r>
              <a:rPr lang="en-CA" dirty="0" smtClean="0"/>
              <a:t> translation des notes </a:t>
            </a:r>
            <a:r>
              <a:rPr lang="en-CA" dirty="0" err="1" smtClean="0"/>
              <a:t>en</a:t>
            </a:r>
            <a:r>
              <a:rPr lang="en-CA" dirty="0" smtClean="0"/>
              <a:t> hauteur, </a:t>
            </a:r>
            <a:r>
              <a:rPr lang="en-CA" dirty="0" err="1" smtClean="0"/>
              <a:t>soit</a:t>
            </a:r>
            <a:r>
              <a:rPr lang="en-CA" dirty="0" smtClean="0"/>
              <a:t> </a:t>
            </a:r>
            <a:r>
              <a:rPr lang="en-CA" dirty="0" err="1" smtClean="0"/>
              <a:t>vers</a:t>
            </a:r>
            <a:r>
              <a:rPr lang="en-CA" dirty="0" smtClean="0"/>
              <a:t> des notes plus </a:t>
            </a:r>
            <a:r>
              <a:rPr lang="en-CA" dirty="0" err="1" smtClean="0"/>
              <a:t>hautes</a:t>
            </a:r>
            <a:r>
              <a:rPr lang="en-CA" dirty="0" smtClean="0"/>
              <a:t> </a:t>
            </a:r>
            <a:r>
              <a:rPr lang="en-CA" dirty="0" err="1" smtClean="0"/>
              <a:t>ou</a:t>
            </a:r>
            <a:r>
              <a:rPr lang="en-CA" dirty="0" smtClean="0"/>
              <a:t> </a:t>
            </a:r>
            <a:r>
              <a:rPr lang="en-CA" dirty="0" err="1" smtClean="0"/>
              <a:t>vers</a:t>
            </a:r>
            <a:r>
              <a:rPr lang="en-CA" dirty="0" smtClean="0"/>
              <a:t> des notes plus basses.  </a:t>
            </a:r>
            <a:r>
              <a:rPr lang="en-CA" dirty="0" err="1" smtClean="0"/>
              <a:t>En</a:t>
            </a:r>
            <a:r>
              <a:rPr lang="en-CA" dirty="0" smtClean="0"/>
              <a:t> </a:t>
            </a:r>
            <a:r>
              <a:rPr lang="en-CA" dirty="0" err="1" smtClean="0"/>
              <a:t>faisant</a:t>
            </a:r>
            <a:r>
              <a:rPr lang="en-CA" dirty="0" smtClean="0"/>
              <a:t> </a:t>
            </a:r>
            <a:r>
              <a:rPr lang="en-CA" dirty="0" err="1" smtClean="0"/>
              <a:t>une</a:t>
            </a:r>
            <a:r>
              <a:rPr lang="en-CA" dirty="0" smtClean="0"/>
              <a:t> transposition, </a:t>
            </a:r>
            <a:r>
              <a:rPr lang="en-CA" dirty="0" err="1" smtClean="0"/>
              <a:t>il</a:t>
            </a:r>
            <a:r>
              <a:rPr lang="en-CA" dirty="0" smtClean="0"/>
              <a:t> </a:t>
            </a:r>
            <a:r>
              <a:rPr lang="en-CA" dirty="0" err="1" smtClean="0"/>
              <a:t>faut</a:t>
            </a:r>
            <a:r>
              <a:rPr lang="en-CA" dirty="0" smtClean="0"/>
              <a:t> conserver les </a:t>
            </a:r>
            <a:r>
              <a:rPr lang="en-CA" b="1" dirty="0" err="1" smtClean="0"/>
              <a:t>intervalles</a:t>
            </a:r>
            <a:r>
              <a:rPr lang="en-CA" dirty="0" smtClean="0"/>
              <a:t> (distances) entre les notes.  Le premier </a:t>
            </a:r>
            <a:r>
              <a:rPr lang="en-CA" dirty="0" err="1" smtClean="0"/>
              <a:t>exemple</a:t>
            </a:r>
            <a:r>
              <a:rPr lang="en-CA" dirty="0" smtClean="0"/>
              <a:t> ci-</a:t>
            </a:r>
            <a:r>
              <a:rPr lang="en-CA" dirty="0" err="1" smtClean="0"/>
              <a:t>dessous</a:t>
            </a:r>
            <a:r>
              <a:rPr lang="en-CA" dirty="0" smtClean="0"/>
              <a:t> se </a:t>
            </a:r>
            <a:r>
              <a:rPr lang="en-CA" dirty="0" err="1" smtClean="0"/>
              <a:t>joue</a:t>
            </a:r>
            <a:r>
              <a:rPr lang="en-CA" dirty="0"/>
              <a:t> </a:t>
            </a:r>
            <a:r>
              <a:rPr lang="en-CA" dirty="0" err="1" smtClean="0"/>
              <a:t>entièrement</a:t>
            </a:r>
            <a:r>
              <a:rPr lang="en-CA" dirty="0" smtClean="0"/>
              <a:t> </a:t>
            </a:r>
            <a:r>
              <a:rPr lang="en-CA" dirty="0" err="1" smtClean="0"/>
              <a:t>sur</a:t>
            </a:r>
            <a:r>
              <a:rPr lang="en-CA" dirty="0" smtClean="0"/>
              <a:t> les touches blanches d’un piano, </a:t>
            </a:r>
            <a:r>
              <a:rPr lang="en-CA" dirty="0" err="1" smtClean="0"/>
              <a:t>mais</a:t>
            </a:r>
            <a:r>
              <a:rPr lang="en-CA" dirty="0" smtClean="0"/>
              <a:t> </a:t>
            </a:r>
            <a:r>
              <a:rPr lang="en-CA" dirty="0"/>
              <a:t>le </a:t>
            </a:r>
            <a:r>
              <a:rPr lang="en-CA" dirty="0" err="1" smtClean="0"/>
              <a:t>deuxième</a:t>
            </a:r>
            <a:r>
              <a:rPr lang="en-CA" dirty="0" smtClean="0"/>
              <a:t> </a:t>
            </a:r>
            <a:r>
              <a:rPr lang="en-CA" dirty="0" err="1" smtClean="0"/>
              <a:t>implique</a:t>
            </a:r>
            <a:r>
              <a:rPr lang="en-CA" dirty="0" smtClean="0"/>
              <a:t> </a:t>
            </a:r>
            <a:r>
              <a:rPr lang="en-CA" dirty="0" err="1" smtClean="0"/>
              <a:t>une</a:t>
            </a:r>
            <a:r>
              <a:rPr lang="en-CA" dirty="0" smtClean="0"/>
              <a:t> </a:t>
            </a:r>
            <a:r>
              <a:rPr lang="en-CA" dirty="0" err="1" smtClean="0"/>
              <a:t>touche</a:t>
            </a:r>
            <a:r>
              <a:rPr lang="en-CA" dirty="0" smtClean="0"/>
              <a:t> noire: le </a:t>
            </a:r>
            <a:r>
              <a:rPr lang="en-CA" dirty="0" err="1" smtClean="0"/>
              <a:t>si</a:t>
            </a:r>
            <a:r>
              <a:rPr lang="en-CA" dirty="0"/>
              <a:t> </a:t>
            </a:r>
            <a:r>
              <a:rPr lang="en-CA" dirty="0" err="1" smtClean="0"/>
              <a:t>bémol</a:t>
            </a:r>
            <a:r>
              <a:rPr lang="en-CA" dirty="0" smtClean="0"/>
              <a:t> = </a:t>
            </a:r>
            <a:r>
              <a:rPr lang="en-CA" dirty="0" err="1" smtClean="0"/>
              <a:t>si</a:t>
            </a:r>
            <a:r>
              <a:rPr lang="en-CA" dirty="0" smtClean="0"/>
              <a:t> </a:t>
            </a:r>
            <a:r>
              <a:rPr lang="en-US" dirty="0" smtClean="0"/>
              <a:t>♭.  </a:t>
            </a:r>
            <a:r>
              <a:rPr lang="en-US" dirty="0" err="1" smtClean="0"/>
              <a:t>Voyez-vous</a:t>
            </a:r>
            <a:r>
              <a:rPr lang="en-US" dirty="0" smtClean="0"/>
              <a:t> </a:t>
            </a:r>
            <a:r>
              <a:rPr lang="en-US" dirty="0" err="1" smtClean="0"/>
              <a:t>pourquoi</a:t>
            </a:r>
            <a:r>
              <a:rPr lang="en-US" dirty="0" smtClean="0"/>
              <a:t> ?</a:t>
            </a:r>
            <a:endParaRPr lang="en-CA" dirty="0"/>
          </a:p>
        </p:txBody>
      </p:sp>
      <p:pic>
        <p:nvPicPr>
          <p:cNvPr id="1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6745" y="290090"/>
            <a:ext cx="3029941" cy="1148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9" name="TextBox 108"/>
          <p:cNvSpPr txBox="1"/>
          <p:nvPr/>
        </p:nvSpPr>
        <p:spPr>
          <a:xfrm>
            <a:off x="5868144" y="1384401"/>
            <a:ext cx="3024336" cy="338554"/>
          </a:xfrm>
          <a:prstGeom prst="rect">
            <a:avLst/>
          </a:prstGeom>
          <a:noFill/>
        </p:spPr>
        <p:txBody>
          <a:bodyPr wrap="square" rtlCol="0">
            <a:spAutoFit/>
          </a:bodyPr>
          <a:lstStyle/>
          <a:p>
            <a:r>
              <a:rPr lang="fr-FR" sz="1600" dirty="0"/>
              <a:t> do    </a:t>
            </a:r>
            <a:r>
              <a:rPr lang="fr-FR" sz="1600" dirty="0" smtClean="0"/>
              <a:t>ré    mi    fa   sol   la     si    do</a:t>
            </a:r>
            <a:endParaRPr lang="en-CA" sz="1600" dirty="0"/>
          </a:p>
        </p:txBody>
      </p:sp>
    </p:spTree>
    <p:extLst>
      <p:ext uri="{BB962C8B-B14F-4D97-AF65-F5344CB8AC3E}">
        <p14:creationId xmlns:p14="http://schemas.microsoft.com/office/powerpoint/2010/main" val="1773893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119"/>
          <p:cNvPicPr>
            <a:picLocks noChangeAspect="1"/>
          </p:cNvPicPr>
          <p:nvPr/>
        </p:nvPicPr>
        <p:blipFill>
          <a:blip r:embed="rId2"/>
          <a:stretch>
            <a:fillRect/>
          </a:stretch>
        </p:blipFill>
        <p:spPr>
          <a:xfrm>
            <a:off x="4938547" y="4388325"/>
            <a:ext cx="131869" cy="268133"/>
          </a:xfrm>
          <a:prstGeom prst="rect">
            <a:avLst/>
          </a:prstGeom>
        </p:spPr>
      </p:pic>
      <p:pic>
        <p:nvPicPr>
          <p:cNvPr id="5" name="Picture 4"/>
          <p:cNvPicPr>
            <a:picLocks noChangeAspect="1"/>
          </p:cNvPicPr>
          <p:nvPr/>
        </p:nvPicPr>
        <p:blipFill>
          <a:blip r:embed="rId3"/>
          <a:stretch>
            <a:fillRect/>
          </a:stretch>
        </p:blipFill>
        <p:spPr>
          <a:xfrm>
            <a:off x="971600" y="2477729"/>
            <a:ext cx="462910" cy="1102662"/>
          </a:xfrm>
          <a:prstGeom prst="rect">
            <a:avLst/>
          </a:prstGeom>
        </p:spPr>
      </p:pic>
      <p:cxnSp>
        <p:nvCxnSpPr>
          <p:cNvPr id="8" name="Straight Connector 7"/>
          <p:cNvCxnSpPr/>
          <p:nvPr/>
        </p:nvCxnSpPr>
        <p:spPr>
          <a:xfrm>
            <a:off x="971600" y="2708920"/>
            <a:ext cx="6624736" cy="34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71600" y="2852471"/>
            <a:ext cx="6624736" cy="4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71600" y="2996952"/>
            <a:ext cx="6624736"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71600" y="3140968"/>
            <a:ext cx="6624736" cy="36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71600" y="3284984"/>
            <a:ext cx="66247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35696" y="3429000"/>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1907704" y="335699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5" name="Straight Connector 34"/>
          <p:cNvCxnSpPr/>
          <p:nvPr/>
        </p:nvCxnSpPr>
        <p:spPr>
          <a:xfrm flipV="1">
            <a:off x="2051720" y="2996485"/>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195434" y="3428533"/>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267442" y="3356525"/>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8" name="Straight Connector 37"/>
          <p:cNvCxnSpPr/>
          <p:nvPr/>
        </p:nvCxnSpPr>
        <p:spPr>
          <a:xfrm flipV="1">
            <a:off x="2411458" y="2996018"/>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2627784" y="306872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0" name="Straight Connector 39"/>
          <p:cNvCxnSpPr/>
          <p:nvPr/>
        </p:nvCxnSpPr>
        <p:spPr>
          <a:xfrm flipV="1">
            <a:off x="2771800" y="270868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987824" y="306872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2" name="Straight Connector 41"/>
          <p:cNvCxnSpPr/>
          <p:nvPr/>
        </p:nvCxnSpPr>
        <p:spPr>
          <a:xfrm flipV="1">
            <a:off x="3131840" y="270868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347863" y="299623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4" name="Straight Connector 43"/>
          <p:cNvCxnSpPr/>
          <p:nvPr/>
        </p:nvCxnSpPr>
        <p:spPr>
          <a:xfrm flipV="1">
            <a:off x="3491879" y="26361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707903" y="299623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6" name="Straight Connector 45"/>
          <p:cNvCxnSpPr/>
          <p:nvPr/>
        </p:nvCxnSpPr>
        <p:spPr>
          <a:xfrm flipV="1">
            <a:off x="3851919" y="26361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067944" y="3068240"/>
            <a:ext cx="144016"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8" name="Straight Connector 47"/>
          <p:cNvCxnSpPr/>
          <p:nvPr/>
        </p:nvCxnSpPr>
        <p:spPr>
          <a:xfrm flipV="1">
            <a:off x="4211960" y="2708200"/>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5144686" y="3139693"/>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2" name="Straight Connector 51"/>
          <p:cNvCxnSpPr/>
          <p:nvPr/>
        </p:nvCxnSpPr>
        <p:spPr>
          <a:xfrm flipV="1">
            <a:off x="5288702" y="2779186"/>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227269" y="3427257"/>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5492695" y="3139460"/>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5" name="Straight Connector 54"/>
          <p:cNvCxnSpPr/>
          <p:nvPr/>
        </p:nvCxnSpPr>
        <p:spPr>
          <a:xfrm flipV="1">
            <a:off x="5636711" y="2778953"/>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854737" y="3210407"/>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7" name="Straight Connector 56"/>
          <p:cNvCxnSpPr/>
          <p:nvPr/>
        </p:nvCxnSpPr>
        <p:spPr>
          <a:xfrm flipV="1">
            <a:off x="5998753" y="2850367"/>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6214777" y="321040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9" name="Straight Connector 58"/>
          <p:cNvCxnSpPr/>
          <p:nvPr/>
        </p:nvCxnSpPr>
        <p:spPr>
          <a:xfrm flipV="1">
            <a:off x="6358793" y="285036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6575483" y="3282825"/>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1" name="Straight Connector 60"/>
          <p:cNvCxnSpPr/>
          <p:nvPr/>
        </p:nvCxnSpPr>
        <p:spPr>
          <a:xfrm flipV="1">
            <a:off x="6719499" y="2922785"/>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6935523" y="3282825"/>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3" name="Straight Connector 62"/>
          <p:cNvCxnSpPr/>
          <p:nvPr/>
        </p:nvCxnSpPr>
        <p:spPr>
          <a:xfrm flipV="1">
            <a:off x="7079539" y="2922785"/>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295262" y="3354782"/>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5" name="Straight Connector 64"/>
          <p:cNvCxnSpPr/>
          <p:nvPr/>
        </p:nvCxnSpPr>
        <p:spPr>
          <a:xfrm flipV="1">
            <a:off x="7439278" y="299474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2" name="Picture 71"/>
          <p:cNvPicPr>
            <a:picLocks noChangeAspect="1"/>
          </p:cNvPicPr>
          <p:nvPr/>
        </p:nvPicPr>
        <p:blipFill>
          <a:blip r:embed="rId3"/>
          <a:stretch>
            <a:fillRect/>
          </a:stretch>
        </p:blipFill>
        <p:spPr>
          <a:xfrm>
            <a:off x="973762" y="4063233"/>
            <a:ext cx="462910" cy="1102662"/>
          </a:xfrm>
          <a:prstGeom prst="rect">
            <a:avLst/>
          </a:prstGeom>
        </p:spPr>
      </p:pic>
      <p:cxnSp>
        <p:nvCxnSpPr>
          <p:cNvPr id="73" name="Straight Connector 72"/>
          <p:cNvCxnSpPr/>
          <p:nvPr/>
        </p:nvCxnSpPr>
        <p:spPr>
          <a:xfrm flipV="1">
            <a:off x="973762" y="4291201"/>
            <a:ext cx="6622574" cy="32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973762" y="4437112"/>
            <a:ext cx="6622574" cy="8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973762" y="4578559"/>
            <a:ext cx="6622574" cy="39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973762" y="4725519"/>
            <a:ext cx="6622574" cy="9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973762" y="4866950"/>
            <a:ext cx="6622574" cy="3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907704" y="4725144"/>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0" name="Straight Connector 79"/>
          <p:cNvCxnSpPr/>
          <p:nvPr/>
        </p:nvCxnSpPr>
        <p:spPr>
          <a:xfrm flipV="1">
            <a:off x="2051720" y="436463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2267442" y="472467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3" name="Straight Connector 82"/>
          <p:cNvCxnSpPr/>
          <p:nvPr/>
        </p:nvCxnSpPr>
        <p:spPr>
          <a:xfrm flipV="1">
            <a:off x="2411458" y="4364170"/>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2627784" y="4436879"/>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5" name="Straight Connector 84"/>
          <p:cNvCxnSpPr/>
          <p:nvPr/>
        </p:nvCxnSpPr>
        <p:spPr>
          <a:xfrm flipV="1">
            <a:off x="2627784" y="4508294"/>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2987824" y="4436879"/>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7" name="Straight Connector 86"/>
          <p:cNvCxnSpPr/>
          <p:nvPr/>
        </p:nvCxnSpPr>
        <p:spPr>
          <a:xfrm flipV="1">
            <a:off x="2987824" y="4508294"/>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3347863" y="4364384"/>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9" name="Straight Connector 88"/>
          <p:cNvCxnSpPr/>
          <p:nvPr/>
        </p:nvCxnSpPr>
        <p:spPr>
          <a:xfrm flipV="1">
            <a:off x="3347863" y="4435799"/>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3707903" y="4364384"/>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1" name="Straight Connector 90"/>
          <p:cNvCxnSpPr/>
          <p:nvPr/>
        </p:nvCxnSpPr>
        <p:spPr>
          <a:xfrm flipV="1">
            <a:off x="3707903" y="4435799"/>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4067944" y="4436392"/>
            <a:ext cx="144016"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3" name="Straight Connector 92"/>
          <p:cNvCxnSpPr/>
          <p:nvPr/>
        </p:nvCxnSpPr>
        <p:spPr>
          <a:xfrm flipV="1">
            <a:off x="4067944" y="4507807"/>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5144686" y="4507845"/>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5" name="Straight Connector 94"/>
          <p:cNvCxnSpPr/>
          <p:nvPr/>
        </p:nvCxnSpPr>
        <p:spPr>
          <a:xfrm flipV="1">
            <a:off x="5288702" y="4147338"/>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5492695" y="4507612"/>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8" name="Straight Connector 97"/>
          <p:cNvCxnSpPr/>
          <p:nvPr/>
        </p:nvCxnSpPr>
        <p:spPr>
          <a:xfrm flipV="1">
            <a:off x="5636711" y="4147105"/>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5854737" y="4578559"/>
            <a:ext cx="144016" cy="1440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0" name="Straight Connector 99"/>
          <p:cNvCxnSpPr/>
          <p:nvPr/>
        </p:nvCxnSpPr>
        <p:spPr>
          <a:xfrm flipV="1">
            <a:off x="5998753" y="4218519"/>
            <a:ext cx="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6214777" y="4578559"/>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2" name="Straight Connector 101"/>
          <p:cNvCxnSpPr/>
          <p:nvPr/>
        </p:nvCxnSpPr>
        <p:spPr>
          <a:xfrm flipV="1">
            <a:off x="6358793" y="4218519"/>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6575483" y="465097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4" name="Straight Connector 103"/>
          <p:cNvCxnSpPr/>
          <p:nvPr/>
        </p:nvCxnSpPr>
        <p:spPr>
          <a:xfrm flipV="1">
            <a:off x="6719499" y="429093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6935523" y="465097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6" name="Straight Connector 105"/>
          <p:cNvCxnSpPr/>
          <p:nvPr/>
        </p:nvCxnSpPr>
        <p:spPr>
          <a:xfrm flipV="1">
            <a:off x="7079539" y="429093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7295262" y="472293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8" name="Straight Connector 107"/>
          <p:cNvCxnSpPr/>
          <p:nvPr/>
        </p:nvCxnSpPr>
        <p:spPr>
          <a:xfrm flipV="1">
            <a:off x="7439278" y="4362894"/>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1724306" y="2250470"/>
            <a:ext cx="6376086" cy="338554"/>
          </a:xfrm>
          <a:prstGeom prst="rect">
            <a:avLst/>
          </a:prstGeom>
          <a:noFill/>
        </p:spPr>
        <p:txBody>
          <a:bodyPr wrap="square" rtlCol="0">
            <a:spAutoFit/>
          </a:bodyPr>
          <a:lstStyle/>
          <a:p>
            <a:r>
              <a:rPr lang="fr-FR" sz="1600" dirty="0"/>
              <a:t>Ah! Vous </a:t>
            </a:r>
            <a:r>
              <a:rPr lang="fr-FR" sz="1600" dirty="0" smtClean="0"/>
              <a:t> di -  </a:t>
            </a:r>
            <a:r>
              <a:rPr lang="fr-FR" sz="1600" dirty="0"/>
              <a:t>rai </a:t>
            </a:r>
            <a:r>
              <a:rPr lang="fr-FR" sz="1600" dirty="0" smtClean="0"/>
              <a:t>-  </a:t>
            </a:r>
            <a:r>
              <a:rPr lang="fr-FR" sz="1600" dirty="0"/>
              <a:t>je </a:t>
            </a:r>
            <a:r>
              <a:rPr lang="fr-FR" sz="1600" dirty="0" smtClean="0"/>
              <a:t>  Ma </a:t>
            </a:r>
            <a:r>
              <a:rPr lang="fr-FR" sz="1600" dirty="0"/>
              <a:t>- man </a:t>
            </a:r>
            <a:r>
              <a:rPr lang="fr-FR" sz="1600" dirty="0" smtClean="0"/>
              <a:t>             Ce  qui   </a:t>
            </a:r>
            <a:r>
              <a:rPr lang="fr-FR" sz="1600" dirty="0" err="1" smtClean="0"/>
              <a:t>cau</a:t>
            </a:r>
            <a:r>
              <a:rPr lang="fr-FR" sz="1600" dirty="0" smtClean="0"/>
              <a:t> </a:t>
            </a:r>
            <a:r>
              <a:rPr lang="fr-FR" sz="1600" dirty="0"/>
              <a:t>- se mon </a:t>
            </a:r>
            <a:r>
              <a:rPr lang="fr-FR" sz="1600" dirty="0" err="1" smtClean="0"/>
              <a:t>tour-ment</a:t>
            </a:r>
            <a:r>
              <a:rPr lang="fr-FR" sz="1600" dirty="0"/>
              <a:t>?</a:t>
            </a:r>
            <a:endParaRPr lang="en-CA" sz="1600" dirty="0"/>
          </a:p>
        </p:txBody>
      </p:sp>
      <p:sp>
        <p:nvSpPr>
          <p:cNvPr id="130" name="TextBox 129"/>
          <p:cNvSpPr txBox="1"/>
          <p:nvPr/>
        </p:nvSpPr>
        <p:spPr>
          <a:xfrm>
            <a:off x="133729" y="2969532"/>
            <a:ext cx="720080" cy="338554"/>
          </a:xfrm>
          <a:prstGeom prst="rect">
            <a:avLst/>
          </a:prstGeom>
          <a:noFill/>
        </p:spPr>
        <p:txBody>
          <a:bodyPr wrap="square" rtlCol="0">
            <a:spAutoFit/>
          </a:bodyPr>
          <a:lstStyle/>
          <a:p>
            <a:r>
              <a:rPr lang="en-CA" sz="1600" dirty="0" smtClean="0"/>
              <a:t>sol/G</a:t>
            </a:r>
            <a:endParaRPr lang="en-CA" sz="1600" dirty="0"/>
          </a:p>
        </p:txBody>
      </p:sp>
      <p:cxnSp>
        <p:nvCxnSpPr>
          <p:cNvPr id="132" name="Straight Arrow Connector 131"/>
          <p:cNvCxnSpPr/>
          <p:nvPr/>
        </p:nvCxnSpPr>
        <p:spPr>
          <a:xfrm flipV="1">
            <a:off x="701133" y="3140968"/>
            <a:ext cx="251359" cy="429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132381" y="2753508"/>
            <a:ext cx="720080" cy="338554"/>
          </a:xfrm>
          <a:prstGeom prst="rect">
            <a:avLst/>
          </a:prstGeom>
          <a:noFill/>
        </p:spPr>
        <p:txBody>
          <a:bodyPr wrap="square" rtlCol="0">
            <a:spAutoFit/>
          </a:bodyPr>
          <a:lstStyle/>
          <a:p>
            <a:r>
              <a:rPr lang="en-CA" sz="1600" dirty="0" smtClean="0"/>
              <a:t>do/C</a:t>
            </a:r>
            <a:endParaRPr lang="en-CA" sz="1600" dirty="0"/>
          </a:p>
        </p:txBody>
      </p:sp>
      <p:cxnSp>
        <p:nvCxnSpPr>
          <p:cNvPr id="136" name="Straight Arrow Connector 135"/>
          <p:cNvCxnSpPr/>
          <p:nvPr/>
        </p:nvCxnSpPr>
        <p:spPr>
          <a:xfrm flipV="1">
            <a:off x="699785" y="2924944"/>
            <a:ext cx="251359" cy="429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138298" y="3257513"/>
            <a:ext cx="720080" cy="338554"/>
          </a:xfrm>
          <a:prstGeom prst="rect">
            <a:avLst/>
          </a:prstGeom>
          <a:noFill/>
        </p:spPr>
        <p:txBody>
          <a:bodyPr wrap="square" rtlCol="0">
            <a:spAutoFit/>
          </a:bodyPr>
          <a:lstStyle/>
          <a:p>
            <a:r>
              <a:rPr lang="en-CA" sz="1600" dirty="0" smtClean="0"/>
              <a:t>do/C</a:t>
            </a:r>
            <a:endParaRPr lang="en-CA" sz="1600" dirty="0"/>
          </a:p>
        </p:txBody>
      </p:sp>
      <p:cxnSp>
        <p:nvCxnSpPr>
          <p:cNvPr id="138" name="Straight Arrow Connector 137"/>
          <p:cNvCxnSpPr/>
          <p:nvPr/>
        </p:nvCxnSpPr>
        <p:spPr>
          <a:xfrm flipV="1">
            <a:off x="705702" y="3428949"/>
            <a:ext cx="251359" cy="429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121094" y="4546447"/>
            <a:ext cx="720080" cy="338554"/>
          </a:xfrm>
          <a:prstGeom prst="rect">
            <a:avLst/>
          </a:prstGeom>
          <a:noFill/>
        </p:spPr>
        <p:txBody>
          <a:bodyPr wrap="square" rtlCol="0">
            <a:spAutoFit/>
          </a:bodyPr>
          <a:lstStyle/>
          <a:p>
            <a:r>
              <a:rPr lang="en-CA" sz="1600" dirty="0" smtClean="0"/>
              <a:t>sol/G</a:t>
            </a:r>
            <a:endParaRPr lang="en-CA" sz="1600" dirty="0"/>
          </a:p>
        </p:txBody>
      </p:sp>
      <p:cxnSp>
        <p:nvCxnSpPr>
          <p:cNvPr id="140" name="Straight Arrow Connector 139"/>
          <p:cNvCxnSpPr/>
          <p:nvPr/>
        </p:nvCxnSpPr>
        <p:spPr>
          <a:xfrm flipV="1">
            <a:off x="688498" y="4717883"/>
            <a:ext cx="251359" cy="429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119746" y="4330423"/>
            <a:ext cx="720080" cy="338554"/>
          </a:xfrm>
          <a:prstGeom prst="rect">
            <a:avLst/>
          </a:prstGeom>
          <a:noFill/>
        </p:spPr>
        <p:txBody>
          <a:bodyPr wrap="square" rtlCol="0">
            <a:spAutoFit/>
          </a:bodyPr>
          <a:lstStyle/>
          <a:p>
            <a:r>
              <a:rPr lang="en-CA" sz="1600" dirty="0" smtClean="0"/>
              <a:t>do/C</a:t>
            </a:r>
            <a:endParaRPr lang="en-CA" sz="1600" dirty="0"/>
          </a:p>
        </p:txBody>
      </p:sp>
      <p:cxnSp>
        <p:nvCxnSpPr>
          <p:cNvPr id="142" name="Straight Arrow Connector 141"/>
          <p:cNvCxnSpPr/>
          <p:nvPr/>
        </p:nvCxnSpPr>
        <p:spPr>
          <a:xfrm flipV="1">
            <a:off x="687150" y="4501859"/>
            <a:ext cx="251359" cy="429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125663" y="4834428"/>
            <a:ext cx="720080" cy="338554"/>
          </a:xfrm>
          <a:prstGeom prst="rect">
            <a:avLst/>
          </a:prstGeom>
          <a:noFill/>
        </p:spPr>
        <p:txBody>
          <a:bodyPr wrap="square" rtlCol="0">
            <a:spAutoFit/>
          </a:bodyPr>
          <a:lstStyle/>
          <a:p>
            <a:r>
              <a:rPr lang="en-CA" sz="1600" dirty="0" smtClean="0"/>
              <a:t>do/C</a:t>
            </a:r>
            <a:endParaRPr lang="en-CA" sz="1600" dirty="0"/>
          </a:p>
        </p:txBody>
      </p:sp>
      <p:cxnSp>
        <p:nvCxnSpPr>
          <p:cNvPr id="144" name="Straight Arrow Connector 143"/>
          <p:cNvCxnSpPr/>
          <p:nvPr/>
        </p:nvCxnSpPr>
        <p:spPr>
          <a:xfrm flipV="1">
            <a:off x="693067" y="5005864"/>
            <a:ext cx="251359" cy="429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1724306" y="3501008"/>
            <a:ext cx="6376086" cy="338554"/>
          </a:xfrm>
          <a:prstGeom prst="rect">
            <a:avLst/>
          </a:prstGeom>
          <a:noFill/>
        </p:spPr>
        <p:txBody>
          <a:bodyPr wrap="square" rtlCol="0">
            <a:spAutoFit/>
          </a:bodyPr>
          <a:lstStyle/>
          <a:p>
            <a:r>
              <a:rPr lang="fr-FR" sz="1600" dirty="0" smtClean="0"/>
              <a:t> do   </a:t>
            </a:r>
            <a:r>
              <a:rPr lang="fr-FR" sz="1600" dirty="0" err="1" smtClean="0"/>
              <a:t>do</a:t>
            </a:r>
            <a:r>
              <a:rPr lang="fr-FR" sz="1600" dirty="0" smtClean="0"/>
              <a:t>    sol  </a:t>
            </a:r>
            <a:r>
              <a:rPr lang="fr-FR" sz="1600" dirty="0" err="1" smtClean="0"/>
              <a:t>sol</a:t>
            </a:r>
            <a:r>
              <a:rPr lang="fr-FR" sz="1600" dirty="0" smtClean="0"/>
              <a:t>    la    </a:t>
            </a:r>
            <a:r>
              <a:rPr lang="fr-FR" sz="1600" dirty="0" err="1" smtClean="0"/>
              <a:t>la</a:t>
            </a:r>
            <a:r>
              <a:rPr lang="fr-FR" sz="1600" dirty="0" smtClean="0"/>
              <a:t>     </a:t>
            </a:r>
            <a:r>
              <a:rPr lang="fr-FR" sz="1600" dirty="0" smtClean="0">
                <a:solidFill>
                  <a:srgbClr val="FF0000"/>
                </a:solidFill>
              </a:rPr>
              <a:t>sol                   fa    </a:t>
            </a:r>
            <a:r>
              <a:rPr lang="fr-FR" sz="1600" dirty="0" err="1" smtClean="0">
                <a:solidFill>
                  <a:srgbClr val="FF0000"/>
                </a:solidFill>
              </a:rPr>
              <a:t>fa</a:t>
            </a:r>
            <a:r>
              <a:rPr lang="fr-FR" sz="1600" dirty="0" smtClean="0">
                <a:solidFill>
                  <a:srgbClr val="FF0000"/>
                </a:solidFill>
              </a:rPr>
              <a:t>    mi</a:t>
            </a:r>
            <a:r>
              <a:rPr lang="fr-FR" sz="1600" dirty="0" smtClean="0"/>
              <a:t>   </a:t>
            </a:r>
            <a:r>
              <a:rPr lang="fr-FR" sz="1600" dirty="0" err="1" smtClean="0"/>
              <a:t>mi</a:t>
            </a:r>
            <a:r>
              <a:rPr lang="fr-FR" sz="1600" dirty="0"/>
              <a:t>    </a:t>
            </a:r>
            <a:r>
              <a:rPr lang="fr-FR" sz="1600" dirty="0" smtClean="0"/>
              <a:t>ré   </a:t>
            </a:r>
            <a:r>
              <a:rPr lang="fr-FR" sz="1600" dirty="0" err="1" smtClean="0"/>
              <a:t>ré</a:t>
            </a:r>
            <a:r>
              <a:rPr lang="fr-FR" sz="1600" dirty="0" smtClean="0"/>
              <a:t>     do</a:t>
            </a:r>
            <a:endParaRPr lang="en-CA" sz="1600" dirty="0"/>
          </a:p>
        </p:txBody>
      </p:sp>
      <p:sp>
        <p:nvSpPr>
          <p:cNvPr id="110" name="TextBox 109"/>
          <p:cNvSpPr txBox="1"/>
          <p:nvPr/>
        </p:nvSpPr>
        <p:spPr>
          <a:xfrm>
            <a:off x="1724306" y="4941168"/>
            <a:ext cx="6376086" cy="338554"/>
          </a:xfrm>
          <a:prstGeom prst="rect">
            <a:avLst/>
          </a:prstGeom>
          <a:noFill/>
        </p:spPr>
        <p:txBody>
          <a:bodyPr wrap="square" rtlCol="0">
            <a:spAutoFit/>
          </a:bodyPr>
          <a:lstStyle/>
          <a:p>
            <a:r>
              <a:rPr lang="fr-FR" sz="1600" dirty="0" smtClean="0"/>
              <a:t>  fa    </a:t>
            </a:r>
            <a:r>
              <a:rPr lang="fr-FR" sz="1600" dirty="0" err="1" smtClean="0"/>
              <a:t>fa</a:t>
            </a:r>
            <a:r>
              <a:rPr lang="fr-FR" sz="1600" dirty="0" smtClean="0"/>
              <a:t>   do   </a:t>
            </a:r>
            <a:r>
              <a:rPr lang="fr-FR" sz="1600" dirty="0" err="1" smtClean="0"/>
              <a:t>do</a:t>
            </a:r>
            <a:r>
              <a:rPr lang="fr-FR" sz="1600" dirty="0"/>
              <a:t>    </a:t>
            </a:r>
            <a:r>
              <a:rPr lang="fr-FR" sz="1600" dirty="0" smtClean="0"/>
              <a:t>ré    </a:t>
            </a:r>
            <a:r>
              <a:rPr lang="fr-FR" sz="1600" dirty="0" err="1" smtClean="0"/>
              <a:t>ré</a:t>
            </a:r>
            <a:r>
              <a:rPr lang="fr-FR" sz="1600" dirty="0" smtClean="0"/>
              <a:t>     </a:t>
            </a:r>
            <a:r>
              <a:rPr lang="fr-FR" sz="1600" dirty="0" smtClean="0">
                <a:solidFill>
                  <a:srgbClr val="FF0000"/>
                </a:solidFill>
              </a:rPr>
              <a:t>do                   si</a:t>
            </a:r>
            <a:r>
              <a:rPr lang="en-US" sz="1600" dirty="0" smtClean="0">
                <a:solidFill>
                  <a:srgbClr val="FF0000"/>
                </a:solidFill>
              </a:rPr>
              <a:t>♭</a:t>
            </a:r>
            <a:r>
              <a:rPr lang="fr-FR" sz="1600" dirty="0" smtClean="0">
                <a:solidFill>
                  <a:srgbClr val="FF0000"/>
                </a:solidFill>
              </a:rPr>
              <a:t>   si</a:t>
            </a:r>
            <a:r>
              <a:rPr lang="en-US" sz="1600" dirty="0" smtClean="0">
                <a:solidFill>
                  <a:srgbClr val="FF0000"/>
                </a:solidFill>
              </a:rPr>
              <a:t>♭</a:t>
            </a:r>
            <a:r>
              <a:rPr lang="fr-FR" sz="1600" dirty="0" smtClean="0">
                <a:solidFill>
                  <a:srgbClr val="FF0000"/>
                </a:solidFill>
              </a:rPr>
              <a:t>    la</a:t>
            </a:r>
            <a:r>
              <a:rPr lang="fr-FR" sz="1600" dirty="0" smtClean="0"/>
              <a:t>    </a:t>
            </a:r>
            <a:r>
              <a:rPr lang="fr-FR" sz="1600" dirty="0" err="1" smtClean="0"/>
              <a:t>la</a:t>
            </a:r>
            <a:r>
              <a:rPr lang="fr-FR" sz="1600" dirty="0" smtClean="0"/>
              <a:t>    sol   </a:t>
            </a:r>
            <a:r>
              <a:rPr lang="fr-FR" sz="1600" dirty="0" err="1" smtClean="0"/>
              <a:t>sol</a:t>
            </a:r>
            <a:r>
              <a:rPr lang="fr-FR" sz="1600" dirty="0" smtClean="0"/>
              <a:t>   fa</a:t>
            </a:r>
            <a:endParaRPr lang="en-CA" sz="1600" dirty="0"/>
          </a:p>
        </p:txBody>
      </p:sp>
      <p:sp>
        <p:nvSpPr>
          <p:cNvPr id="112" name="TextBox 111"/>
          <p:cNvSpPr txBox="1"/>
          <p:nvPr/>
        </p:nvSpPr>
        <p:spPr>
          <a:xfrm>
            <a:off x="0" y="5768302"/>
            <a:ext cx="1368152" cy="584775"/>
          </a:xfrm>
          <a:prstGeom prst="rect">
            <a:avLst/>
          </a:prstGeom>
          <a:noFill/>
        </p:spPr>
        <p:txBody>
          <a:bodyPr wrap="square" rtlCol="0">
            <a:spAutoFit/>
          </a:bodyPr>
          <a:lstStyle/>
          <a:p>
            <a:r>
              <a:rPr lang="en-CA" sz="1600" dirty="0"/>
              <a:t>c</a:t>
            </a:r>
            <a:r>
              <a:rPr lang="en-CA" sz="1600" dirty="0" smtClean="0"/>
              <a:t>lef de sol</a:t>
            </a:r>
            <a:br>
              <a:rPr lang="en-CA" sz="1600" dirty="0" smtClean="0"/>
            </a:br>
            <a:r>
              <a:rPr lang="en-CA" sz="1600" dirty="0" smtClean="0"/>
              <a:t>(“treble clef”)</a:t>
            </a:r>
            <a:endParaRPr lang="en-CA" sz="1600" dirty="0"/>
          </a:p>
        </p:txBody>
      </p:sp>
      <p:cxnSp>
        <p:nvCxnSpPr>
          <p:cNvPr id="113" name="Straight Arrow Connector 112"/>
          <p:cNvCxnSpPr/>
          <p:nvPr/>
        </p:nvCxnSpPr>
        <p:spPr>
          <a:xfrm flipV="1">
            <a:off x="971600" y="5157192"/>
            <a:ext cx="144016" cy="771415"/>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a:off x="1547664" y="596762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1" name="Straight Connector 120"/>
          <p:cNvCxnSpPr/>
          <p:nvPr/>
        </p:nvCxnSpPr>
        <p:spPr>
          <a:xfrm flipV="1">
            <a:off x="1691680" y="5730925"/>
            <a:ext cx="0" cy="3087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91680" y="5823606"/>
            <a:ext cx="1512167" cy="369332"/>
          </a:xfrm>
          <a:prstGeom prst="rect">
            <a:avLst/>
          </a:prstGeom>
          <a:noFill/>
        </p:spPr>
        <p:txBody>
          <a:bodyPr wrap="square" rtlCol="0">
            <a:spAutoFit/>
          </a:bodyPr>
          <a:lstStyle/>
          <a:p>
            <a:r>
              <a:rPr lang="en-CA" dirty="0" smtClean="0"/>
              <a:t>= 1 pulsation</a:t>
            </a:r>
            <a:endParaRPr lang="en-CA" dirty="0"/>
          </a:p>
        </p:txBody>
      </p:sp>
      <p:sp>
        <p:nvSpPr>
          <p:cNvPr id="124" name="Oval 123"/>
          <p:cNvSpPr/>
          <p:nvPr/>
        </p:nvSpPr>
        <p:spPr>
          <a:xfrm>
            <a:off x="1547664" y="648097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5" name="Straight Connector 124"/>
          <p:cNvCxnSpPr/>
          <p:nvPr/>
        </p:nvCxnSpPr>
        <p:spPr>
          <a:xfrm flipV="1">
            <a:off x="1691680" y="6244273"/>
            <a:ext cx="0" cy="30870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691680" y="6336954"/>
            <a:ext cx="1512167" cy="369332"/>
          </a:xfrm>
          <a:prstGeom prst="rect">
            <a:avLst/>
          </a:prstGeom>
          <a:noFill/>
        </p:spPr>
        <p:txBody>
          <a:bodyPr wrap="square" rtlCol="0">
            <a:spAutoFit/>
          </a:bodyPr>
          <a:lstStyle/>
          <a:p>
            <a:r>
              <a:rPr lang="en-CA" dirty="0" smtClean="0"/>
              <a:t>= 2 pulsations</a:t>
            </a:r>
            <a:endParaRPr lang="en-CA" dirty="0"/>
          </a:p>
        </p:txBody>
      </p:sp>
      <p:sp>
        <p:nvSpPr>
          <p:cNvPr id="11" name="TextBox 10"/>
          <p:cNvSpPr txBox="1"/>
          <p:nvPr/>
        </p:nvSpPr>
        <p:spPr>
          <a:xfrm>
            <a:off x="115306" y="116556"/>
            <a:ext cx="5603217" cy="2031325"/>
          </a:xfrm>
          <a:prstGeom prst="rect">
            <a:avLst/>
          </a:prstGeom>
          <a:noFill/>
        </p:spPr>
        <p:txBody>
          <a:bodyPr wrap="square" rtlCol="0">
            <a:spAutoFit/>
          </a:bodyPr>
          <a:lstStyle/>
          <a:p>
            <a:r>
              <a:rPr lang="en-CA" dirty="0" err="1" smtClean="0"/>
              <a:t>Une</a:t>
            </a:r>
            <a:r>
              <a:rPr lang="en-CA" dirty="0" smtClean="0"/>
              <a:t> </a:t>
            </a:r>
            <a:r>
              <a:rPr lang="en-CA" b="1" dirty="0" smtClean="0"/>
              <a:t>transposition</a:t>
            </a:r>
            <a:r>
              <a:rPr lang="en-CA" dirty="0" smtClean="0"/>
              <a:t> </a:t>
            </a:r>
            <a:r>
              <a:rPr lang="en-CA" dirty="0" err="1" smtClean="0"/>
              <a:t>est</a:t>
            </a:r>
            <a:r>
              <a:rPr lang="en-CA" dirty="0" smtClean="0"/>
              <a:t> </a:t>
            </a:r>
            <a:r>
              <a:rPr lang="en-CA" dirty="0" err="1" smtClean="0"/>
              <a:t>une</a:t>
            </a:r>
            <a:r>
              <a:rPr lang="en-CA" dirty="0" smtClean="0"/>
              <a:t> translation des notes </a:t>
            </a:r>
            <a:r>
              <a:rPr lang="en-CA" dirty="0" err="1" smtClean="0"/>
              <a:t>en</a:t>
            </a:r>
            <a:r>
              <a:rPr lang="en-CA" dirty="0" smtClean="0"/>
              <a:t> hauteur, </a:t>
            </a:r>
            <a:r>
              <a:rPr lang="en-CA" dirty="0" err="1" smtClean="0"/>
              <a:t>soit</a:t>
            </a:r>
            <a:r>
              <a:rPr lang="en-CA" dirty="0" smtClean="0"/>
              <a:t> </a:t>
            </a:r>
            <a:r>
              <a:rPr lang="en-CA" dirty="0" err="1" smtClean="0"/>
              <a:t>vers</a:t>
            </a:r>
            <a:r>
              <a:rPr lang="en-CA" dirty="0" smtClean="0"/>
              <a:t> des notes plus </a:t>
            </a:r>
            <a:r>
              <a:rPr lang="en-CA" dirty="0" err="1" smtClean="0"/>
              <a:t>hautes</a:t>
            </a:r>
            <a:r>
              <a:rPr lang="en-CA" dirty="0" smtClean="0"/>
              <a:t> </a:t>
            </a:r>
            <a:r>
              <a:rPr lang="en-CA" dirty="0" err="1" smtClean="0"/>
              <a:t>ou</a:t>
            </a:r>
            <a:r>
              <a:rPr lang="en-CA" dirty="0" smtClean="0"/>
              <a:t> </a:t>
            </a:r>
            <a:r>
              <a:rPr lang="en-CA" dirty="0" err="1" smtClean="0"/>
              <a:t>vers</a:t>
            </a:r>
            <a:r>
              <a:rPr lang="en-CA" dirty="0" smtClean="0"/>
              <a:t> des notes plus basses.  </a:t>
            </a:r>
            <a:r>
              <a:rPr lang="en-CA" dirty="0" err="1" smtClean="0"/>
              <a:t>En</a:t>
            </a:r>
            <a:r>
              <a:rPr lang="en-CA" dirty="0" smtClean="0"/>
              <a:t> </a:t>
            </a:r>
            <a:r>
              <a:rPr lang="en-CA" dirty="0" err="1" smtClean="0"/>
              <a:t>faisant</a:t>
            </a:r>
            <a:r>
              <a:rPr lang="en-CA" dirty="0" smtClean="0"/>
              <a:t> </a:t>
            </a:r>
            <a:r>
              <a:rPr lang="en-CA" dirty="0" err="1" smtClean="0"/>
              <a:t>une</a:t>
            </a:r>
            <a:r>
              <a:rPr lang="en-CA" dirty="0" smtClean="0"/>
              <a:t> transposition, </a:t>
            </a:r>
            <a:r>
              <a:rPr lang="en-CA" dirty="0" err="1" smtClean="0"/>
              <a:t>il</a:t>
            </a:r>
            <a:r>
              <a:rPr lang="en-CA" dirty="0" smtClean="0"/>
              <a:t> </a:t>
            </a:r>
            <a:r>
              <a:rPr lang="en-CA" dirty="0" err="1" smtClean="0"/>
              <a:t>faut</a:t>
            </a:r>
            <a:r>
              <a:rPr lang="en-CA" dirty="0" smtClean="0"/>
              <a:t> conserver les </a:t>
            </a:r>
            <a:r>
              <a:rPr lang="en-CA" b="1" dirty="0" err="1" smtClean="0"/>
              <a:t>intervalles</a:t>
            </a:r>
            <a:r>
              <a:rPr lang="en-CA" dirty="0" smtClean="0"/>
              <a:t> (distances) entre les notes.  Le premier </a:t>
            </a:r>
            <a:r>
              <a:rPr lang="en-CA" dirty="0" err="1" smtClean="0"/>
              <a:t>exemple</a:t>
            </a:r>
            <a:r>
              <a:rPr lang="en-CA" dirty="0" smtClean="0"/>
              <a:t> ci-</a:t>
            </a:r>
            <a:r>
              <a:rPr lang="en-CA" dirty="0" err="1" smtClean="0"/>
              <a:t>dessous</a:t>
            </a:r>
            <a:r>
              <a:rPr lang="en-CA" dirty="0" smtClean="0"/>
              <a:t> se </a:t>
            </a:r>
            <a:r>
              <a:rPr lang="en-CA" dirty="0" err="1" smtClean="0"/>
              <a:t>joue</a:t>
            </a:r>
            <a:r>
              <a:rPr lang="en-CA" dirty="0"/>
              <a:t> </a:t>
            </a:r>
            <a:r>
              <a:rPr lang="en-CA" dirty="0" err="1" smtClean="0"/>
              <a:t>entièrement</a:t>
            </a:r>
            <a:r>
              <a:rPr lang="en-CA" dirty="0" smtClean="0"/>
              <a:t> </a:t>
            </a:r>
            <a:r>
              <a:rPr lang="en-CA" dirty="0" err="1" smtClean="0"/>
              <a:t>sur</a:t>
            </a:r>
            <a:r>
              <a:rPr lang="en-CA" dirty="0" smtClean="0"/>
              <a:t> les touches blanches d’un piano, </a:t>
            </a:r>
            <a:r>
              <a:rPr lang="en-CA" dirty="0" err="1" smtClean="0"/>
              <a:t>mais</a:t>
            </a:r>
            <a:r>
              <a:rPr lang="en-CA" dirty="0" smtClean="0"/>
              <a:t> </a:t>
            </a:r>
            <a:r>
              <a:rPr lang="en-CA" dirty="0"/>
              <a:t>le </a:t>
            </a:r>
            <a:r>
              <a:rPr lang="en-CA" dirty="0" err="1" smtClean="0"/>
              <a:t>deuxième</a:t>
            </a:r>
            <a:r>
              <a:rPr lang="en-CA" dirty="0" smtClean="0"/>
              <a:t> </a:t>
            </a:r>
            <a:r>
              <a:rPr lang="en-CA" dirty="0" err="1" smtClean="0"/>
              <a:t>implique</a:t>
            </a:r>
            <a:r>
              <a:rPr lang="en-CA" dirty="0" smtClean="0"/>
              <a:t> </a:t>
            </a:r>
            <a:r>
              <a:rPr lang="en-CA" dirty="0" err="1" smtClean="0"/>
              <a:t>une</a:t>
            </a:r>
            <a:r>
              <a:rPr lang="en-CA" dirty="0" smtClean="0"/>
              <a:t> </a:t>
            </a:r>
            <a:r>
              <a:rPr lang="en-CA" dirty="0" err="1" smtClean="0"/>
              <a:t>touche</a:t>
            </a:r>
            <a:r>
              <a:rPr lang="en-CA" dirty="0" smtClean="0"/>
              <a:t> noire: le </a:t>
            </a:r>
            <a:r>
              <a:rPr lang="en-CA" dirty="0" err="1" smtClean="0"/>
              <a:t>si</a:t>
            </a:r>
            <a:r>
              <a:rPr lang="en-CA" dirty="0"/>
              <a:t> </a:t>
            </a:r>
            <a:r>
              <a:rPr lang="en-CA" dirty="0" err="1" smtClean="0"/>
              <a:t>bémol</a:t>
            </a:r>
            <a:r>
              <a:rPr lang="en-CA" dirty="0" smtClean="0"/>
              <a:t> = </a:t>
            </a:r>
            <a:r>
              <a:rPr lang="en-CA" dirty="0" err="1" smtClean="0"/>
              <a:t>si</a:t>
            </a:r>
            <a:r>
              <a:rPr lang="en-CA" dirty="0" smtClean="0"/>
              <a:t> </a:t>
            </a:r>
            <a:r>
              <a:rPr lang="en-US" dirty="0" smtClean="0"/>
              <a:t>♭.  </a:t>
            </a:r>
            <a:r>
              <a:rPr lang="en-US" dirty="0" err="1" smtClean="0"/>
              <a:t>Voyez-vous</a:t>
            </a:r>
            <a:r>
              <a:rPr lang="en-US" dirty="0" smtClean="0"/>
              <a:t> </a:t>
            </a:r>
            <a:r>
              <a:rPr lang="en-US" dirty="0" err="1" smtClean="0"/>
              <a:t>pourquoi</a:t>
            </a:r>
            <a:r>
              <a:rPr lang="en-US" dirty="0" smtClean="0"/>
              <a:t> ?</a:t>
            </a:r>
            <a:endParaRPr lang="en-CA" dirty="0"/>
          </a:p>
        </p:txBody>
      </p:sp>
      <p:pic>
        <p:nvPicPr>
          <p:cNvPr id="1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6745" y="290090"/>
            <a:ext cx="3029941" cy="1148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8" name="TextBox 127"/>
          <p:cNvSpPr txBox="1"/>
          <p:nvPr/>
        </p:nvSpPr>
        <p:spPr>
          <a:xfrm>
            <a:off x="6666924" y="1384401"/>
            <a:ext cx="1400691" cy="338554"/>
          </a:xfrm>
          <a:prstGeom prst="rect">
            <a:avLst/>
          </a:prstGeom>
          <a:noFill/>
        </p:spPr>
        <p:txBody>
          <a:bodyPr wrap="square" rtlCol="0">
            <a:spAutoFit/>
          </a:bodyPr>
          <a:lstStyle/>
          <a:p>
            <a:r>
              <a:rPr lang="fr-FR" sz="1600" dirty="0" smtClean="0">
                <a:solidFill>
                  <a:srgbClr val="FF0000"/>
                </a:solidFill>
              </a:rPr>
              <a:t>mi    fa   sol</a:t>
            </a:r>
            <a:endParaRPr lang="en-CA" sz="1600" dirty="0">
              <a:solidFill>
                <a:srgbClr val="FF0000"/>
              </a:solidFill>
            </a:endParaRPr>
          </a:p>
        </p:txBody>
      </p:sp>
      <p:pic>
        <p:nvPicPr>
          <p:cNvPr id="1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152" y="5428175"/>
            <a:ext cx="3029941" cy="1148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 name="TextBox 132"/>
          <p:cNvSpPr txBox="1"/>
          <p:nvPr/>
        </p:nvSpPr>
        <p:spPr>
          <a:xfrm>
            <a:off x="7798257" y="5157192"/>
            <a:ext cx="1158430" cy="338554"/>
          </a:xfrm>
          <a:prstGeom prst="rect">
            <a:avLst/>
          </a:prstGeom>
          <a:noFill/>
        </p:spPr>
        <p:txBody>
          <a:bodyPr wrap="square" rtlCol="0">
            <a:spAutoFit/>
          </a:bodyPr>
          <a:lstStyle/>
          <a:p>
            <a:r>
              <a:rPr lang="fr-FR" sz="1600" dirty="0" smtClean="0">
                <a:solidFill>
                  <a:srgbClr val="FF0000"/>
                </a:solidFill>
              </a:rPr>
              <a:t>la   </a:t>
            </a:r>
            <a:r>
              <a:rPr lang="en-CA" sz="1600" dirty="0" smtClean="0">
                <a:solidFill>
                  <a:srgbClr val="FF0000"/>
                </a:solidFill>
              </a:rPr>
              <a:t>      </a:t>
            </a:r>
            <a:r>
              <a:rPr lang="fr-FR" sz="1600" dirty="0" smtClean="0">
                <a:solidFill>
                  <a:srgbClr val="FF0000"/>
                </a:solidFill>
              </a:rPr>
              <a:t>  do</a:t>
            </a:r>
            <a:endParaRPr lang="en-CA" sz="1600" dirty="0">
              <a:solidFill>
                <a:srgbClr val="FF0000"/>
              </a:solidFill>
            </a:endParaRPr>
          </a:p>
        </p:txBody>
      </p:sp>
      <p:sp>
        <p:nvSpPr>
          <p:cNvPr id="134" name="TextBox 133"/>
          <p:cNvSpPr txBox="1"/>
          <p:nvPr/>
        </p:nvSpPr>
        <p:spPr>
          <a:xfrm>
            <a:off x="7896983" y="4941168"/>
            <a:ext cx="845235" cy="338554"/>
          </a:xfrm>
          <a:prstGeom prst="rect">
            <a:avLst/>
          </a:prstGeom>
          <a:noFill/>
        </p:spPr>
        <p:txBody>
          <a:bodyPr wrap="square" rtlCol="0">
            <a:spAutoFit/>
          </a:bodyPr>
          <a:lstStyle/>
          <a:p>
            <a:r>
              <a:rPr lang="fr-FR" sz="1600" dirty="0" smtClean="0">
                <a:solidFill>
                  <a:srgbClr val="FF0000"/>
                </a:solidFill>
              </a:rPr>
              <a:t> </a:t>
            </a:r>
            <a:r>
              <a:rPr lang="en-CA" sz="1600" dirty="0" err="1" smtClean="0">
                <a:solidFill>
                  <a:srgbClr val="FF0000"/>
                </a:solidFill>
              </a:rPr>
              <a:t>si</a:t>
            </a:r>
            <a:r>
              <a:rPr lang="en-US" sz="1600" dirty="0" smtClean="0">
                <a:solidFill>
                  <a:srgbClr val="FF0000"/>
                </a:solidFill>
              </a:rPr>
              <a:t>♭ </a:t>
            </a:r>
            <a:endParaRPr lang="en-CA" sz="1600" dirty="0">
              <a:solidFill>
                <a:srgbClr val="FF0000"/>
              </a:solidFill>
            </a:endParaRPr>
          </a:p>
        </p:txBody>
      </p:sp>
    </p:spTree>
    <p:extLst>
      <p:ext uri="{BB962C8B-B14F-4D97-AF65-F5344CB8AC3E}">
        <p14:creationId xmlns:p14="http://schemas.microsoft.com/office/powerpoint/2010/main" val="1034042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b="1" dirty="0" err="1" smtClean="0"/>
              <a:t>Reactable</a:t>
            </a:r>
            <a:endParaRPr lang="fr-CA" b="1" dirty="0"/>
          </a:p>
        </p:txBody>
      </p:sp>
      <p:pic>
        <p:nvPicPr>
          <p:cNvPr id="3074" name="Picture 2" descr="http://www.infovis.net/imagenes/T1_N189_A1206_Reactable2.gif"/>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331639" y="1412776"/>
            <a:ext cx="6512869" cy="43419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3"/>
            </p:custDataLst>
          </p:nvPr>
        </p:nvSpPr>
        <p:spPr>
          <a:xfrm>
            <a:off x="1854602" y="5980638"/>
            <a:ext cx="5610960" cy="369332"/>
          </a:xfrm>
          <a:prstGeom prst="rect">
            <a:avLst/>
          </a:prstGeom>
          <a:noFill/>
        </p:spPr>
        <p:txBody>
          <a:bodyPr wrap="none" rtlCol="0">
            <a:spAutoFit/>
          </a:bodyPr>
          <a:lstStyle/>
          <a:p>
            <a:r>
              <a:rPr lang="fr-CA" dirty="0" smtClean="0">
                <a:solidFill>
                  <a:prstClr val="black"/>
                </a:solidFill>
              </a:rPr>
              <a:t>Vidéo: </a:t>
            </a:r>
            <a:r>
              <a:rPr lang="fr-CA" dirty="0" smtClean="0">
                <a:solidFill>
                  <a:prstClr val="black"/>
                </a:solidFill>
                <a:hlinkClick r:id="rId7"/>
              </a:rPr>
              <a:t>http</a:t>
            </a:r>
            <a:r>
              <a:rPr lang="fr-CA" dirty="0">
                <a:solidFill>
                  <a:prstClr val="black"/>
                </a:solidFill>
                <a:hlinkClick r:id="rId7"/>
              </a:rPr>
              <a:t>://</a:t>
            </a:r>
            <a:r>
              <a:rPr lang="fr-CA" dirty="0" smtClean="0">
                <a:solidFill>
                  <a:prstClr val="black"/>
                </a:solidFill>
                <a:hlinkClick r:id="rId7"/>
              </a:rPr>
              <a:t>www.youtube.com/watch?v=MPG-LYoW27E</a:t>
            </a:r>
            <a:endParaRPr lang="fr-CA" dirty="0">
              <a:solidFill>
                <a:prstClr val="black"/>
              </a:solidFill>
            </a:endParaRPr>
          </a:p>
        </p:txBody>
      </p:sp>
    </p:spTree>
    <p:extLst>
      <p:ext uri="{BB962C8B-B14F-4D97-AF65-F5344CB8AC3E}">
        <p14:creationId xmlns:p14="http://schemas.microsoft.com/office/powerpoint/2010/main" val="1577236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lstStyle/>
          <a:p>
            <a:r>
              <a:rPr lang="en-CA" dirty="0" err="1" smtClean="0"/>
              <a:t>Remarques</a:t>
            </a:r>
            <a:endParaRPr lang="en-CA" dirty="0"/>
          </a:p>
        </p:txBody>
      </p:sp>
      <p:sp>
        <p:nvSpPr>
          <p:cNvPr id="3" name="Content Placeholder 2"/>
          <p:cNvSpPr>
            <a:spLocks noGrp="1"/>
          </p:cNvSpPr>
          <p:nvPr>
            <p:ph idx="1"/>
          </p:nvPr>
        </p:nvSpPr>
        <p:spPr>
          <a:xfrm>
            <a:off x="457200" y="836712"/>
            <a:ext cx="8229600" cy="5616624"/>
          </a:xfrm>
        </p:spPr>
        <p:txBody>
          <a:bodyPr>
            <a:normAutofit fontScale="92500" lnSpcReduction="10000"/>
          </a:bodyPr>
          <a:lstStyle/>
          <a:p>
            <a:r>
              <a:rPr lang="en-CA" dirty="0" err="1" smtClean="0"/>
              <a:t>Une</a:t>
            </a:r>
            <a:r>
              <a:rPr lang="en-CA" dirty="0" smtClean="0"/>
              <a:t> </a:t>
            </a:r>
            <a:r>
              <a:rPr lang="en-CA" dirty="0" err="1" smtClean="0"/>
              <a:t>mélodie</a:t>
            </a:r>
            <a:r>
              <a:rPr lang="en-CA" dirty="0" smtClean="0"/>
              <a:t> </a:t>
            </a:r>
            <a:r>
              <a:rPr lang="en-CA" dirty="0" err="1" smtClean="0"/>
              <a:t>reste</a:t>
            </a:r>
            <a:r>
              <a:rPr lang="en-CA" dirty="0" smtClean="0"/>
              <a:t> </a:t>
            </a:r>
            <a:r>
              <a:rPr lang="en-CA" dirty="0" err="1" smtClean="0"/>
              <a:t>reconnaissable</a:t>
            </a:r>
            <a:r>
              <a:rPr lang="en-CA" dirty="0"/>
              <a:t> suite </a:t>
            </a:r>
            <a:r>
              <a:rPr lang="en-CA" dirty="0" smtClean="0"/>
              <a:t>à </a:t>
            </a:r>
            <a:r>
              <a:rPr lang="en-CA" dirty="0" err="1" smtClean="0"/>
              <a:t>une</a:t>
            </a:r>
            <a:r>
              <a:rPr lang="en-CA" dirty="0" smtClean="0"/>
              <a:t> transposition car </a:t>
            </a:r>
            <a:r>
              <a:rPr lang="en-CA" dirty="0" err="1" smtClean="0"/>
              <a:t>ce</a:t>
            </a:r>
            <a:r>
              <a:rPr lang="en-CA" dirty="0" smtClean="0"/>
              <a:t> </a:t>
            </a:r>
            <a:r>
              <a:rPr lang="en-CA" dirty="0" err="1" smtClean="0"/>
              <a:t>sont</a:t>
            </a:r>
            <a:r>
              <a:rPr lang="en-CA" dirty="0" smtClean="0"/>
              <a:t> les </a:t>
            </a:r>
            <a:r>
              <a:rPr lang="en-CA" dirty="0" err="1" smtClean="0"/>
              <a:t>hauteurs</a:t>
            </a:r>
            <a:r>
              <a:rPr lang="en-CA" dirty="0" smtClean="0"/>
              <a:t> </a:t>
            </a:r>
            <a:r>
              <a:rPr lang="en-CA" i="1" dirty="0" smtClean="0"/>
              <a:t>relatives</a:t>
            </a:r>
            <a:r>
              <a:rPr lang="en-CA" dirty="0" smtClean="0"/>
              <a:t> des notes (</a:t>
            </a:r>
            <a:r>
              <a:rPr lang="en-CA" dirty="0" err="1" smtClean="0"/>
              <a:t>autrement</a:t>
            </a:r>
            <a:r>
              <a:rPr lang="en-CA" dirty="0" smtClean="0"/>
              <a:t> </a:t>
            </a:r>
            <a:r>
              <a:rPr lang="en-CA" dirty="0" err="1" smtClean="0"/>
              <a:t>dit</a:t>
            </a:r>
            <a:r>
              <a:rPr lang="en-CA" dirty="0" smtClean="0"/>
              <a:t>, les </a:t>
            </a:r>
            <a:r>
              <a:rPr lang="en-CA" b="1" dirty="0" err="1" smtClean="0"/>
              <a:t>intervalles</a:t>
            </a:r>
            <a:r>
              <a:rPr lang="en-CA" dirty="0" smtClean="0"/>
              <a:t> entre les notes) qui </a:t>
            </a:r>
            <a:r>
              <a:rPr lang="en-CA" dirty="0" err="1" smtClean="0"/>
              <a:t>retiennent</a:t>
            </a:r>
            <a:r>
              <a:rPr lang="en-CA" dirty="0" smtClean="0"/>
              <a:t> </a:t>
            </a:r>
            <a:r>
              <a:rPr lang="en-CA" dirty="0" err="1" smtClean="0"/>
              <a:t>l’essence</a:t>
            </a:r>
            <a:r>
              <a:rPr lang="en-CA" dirty="0" smtClean="0"/>
              <a:t> de la </a:t>
            </a:r>
            <a:r>
              <a:rPr lang="en-CA" dirty="0" err="1" smtClean="0"/>
              <a:t>mélodie</a:t>
            </a:r>
            <a:r>
              <a:rPr lang="en-CA" dirty="0" smtClean="0"/>
              <a:t>, et non pas les </a:t>
            </a:r>
            <a:r>
              <a:rPr lang="en-CA" dirty="0" err="1" smtClean="0"/>
              <a:t>hauteurs</a:t>
            </a:r>
            <a:r>
              <a:rPr lang="en-CA" dirty="0" smtClean="0"/>
              <a:t> </a:t>
            </a:r>
            <a:r>
              <a:rPr lang="en-CA" dirty="0" err="1" smtClean="0"/>
              <a:t>absolues</a:t>
            </a:r>
            <a:r>
              <a:rPr lang="en-CA" dirty="0" smtClean="0"/>
              <a:t>.</a:t>
            </a:r>
          </a:p>
          <a:p>
            <a:r>
              <a:rPr lang="en-CA" dirty="0" err="1" smtClean="0"/>
              <a:t>Souvent</a:t>
            </a:r>
            <a:r>
              <a:rPr lang="en-CA" dirty="0" smtClean="0"/>
              <a:t>, </a:t>
            </a:r>
            <a:r>
              <a:rPr lang="en-CA" dirty="0" err="1" smtClean="0"/>
              <a:t>en</a:t>
            </a:r>
            <a:r>
              <a:rPr lang="en-CA" dirty="0"/>
              <a:t> </a:t>
            </a:r>
            <a:r>
              <a:rPr lang="en-CA" dirty="0" err="1" smtClean="0"/>
              <a:t>écoutant</a:t>
            </a:r>
            <a:r>
              <a:rPr lang="en-CA" dirty="0" smtClean="0"/>
              <a:t> </a:t>
            </a:r>
            <a:r>
              <a:rPr lang="en-CA" dirty="0" err="1" smtClean="0"/>
              <a:t>une</a:t>
            </a:r>
            <a:r>
              <a:rPr lang="en-CA" dirty="0" smtClean="0"/>
              <a:t> </a:t>
            </a:r>
            <a:r>
              <a:rPr lang="en-CA" dirty="0" err="1" smtClean="0"/>
              <a:t>mélodie</a:t>
            </a:r>
            <a:r>
              <a:rPr lang="en-CA" dirty="0" smtClean="0"/>
              <a:t>, on </a:t>
            </a:r>
            <a:r>
              <a:rPr lang="en-CA" dirty="0" err="1" smtClean="0"/>
              <a:t>peut</a:t>
            </a:r>
            <a:r>
              <a:rPr lang="en-CA" dirty="0" smtClean="0"/>
              <a:t> </a:t>
            </a:r>
            <a:r>
              <a:rPr lang="en-CA" dirty="0" err="1" smtClean="0"/>
              <a:t>sentir</a:t>
            </a:r>
            <a:r>
              <a:rPr lang="en-CA" dirty="0" smtClean="0"/>
              <a:t> </a:t>
            </a:r>
            <a:r>
              <a:rPr lang="en-CA" dirty="0" err="1" smtClean="0"/>
              <a:t>une</a:t>
            </a:r>
            <a:r>
              <a:rPr lang="en-CA" dirty="0"/>
              <a:t> </a:t>
            </a:r>
            <a:r>
              <a:rPr lang="en-CA" b="1" dirty="0" err="1" smtClean="0"/>
              <a:t>gamme</a:t>
            </a:r>
            <a:r>
              <a:rPr lang="en-CA" dirty="0" smtClean="0"/>
              <a:t> sous-</a:t>
            </a:r>
            <a:r>
              <a:rPr lang="en-CA" dirty="0" err="1" smtClean="0"/>
              <a:t>entendue</a:t>
            </a:r>
            <a:r>
              <a:rPr lang="en-CA" dirty="0"/>
              <a:t>, c.-</a:t>
            </a:r>
            <a:r>
              <a:rPr lang="en-CA" dirty="0" smtClean="0"/>
              <a:t>à-d. un sous-ensemble de notes </a:t>
            </a:r>
            <a:r>
              <a:rPr lang="en-CA" dirty="0" err="1" smtClean="0"/>
              <a:t>ou</a:t>
            </a:r>
            <a:r>
              <a:rPr lang="en-CA" dirty="0" smtClean="0"/>
              <a:t> </a:t>
            </a:r>
            <a:r>
              <a:rPr lang="en-CA" dirty="0" err="1" smtClean="0"/>
              <a:t>une</a:t>
            </a:r>
            <a:r>
              <a:rPr lang="en-CA" dirty="0" smtClean="0"/>
              <a:t> suite de notes </a:t>
            </a:r>
            <a:r>
              <a:rPr lang="en-CA" dirty="0" err="1" smtClean="0"/>
              <a:t>partant</a:t>
            </a:r>
            <a:r>
              <a:rPr lang="en-CA" dirty="0" smtClean="0"/>
              <a:t> </a:t>
            </a:r>
            <a:r>
              <a:rPr lang="en-CA" dirty="0" err="1" smtClean="0"/>
              <a:t>d’une</a:t>
            </a:r>
            <a:r>
              <a:rPr lang="en-CA" dirty="0" smtClean="0"/>
              <a:t> </a:t>
            </a:r>
            <a:r>
              <a:rPr lang="en-CA" b="1" dirty="0" err="1" smtClean="0"/>
              <a:t>tonique</a:t>
            </a:r>
            <a:r>
              <a:rPr lang="en-CA" dirty="0" smtClean="0"/>
              <a:t> (</a:t>
            </a:r>
            <a:r>
              <a:rPr lang="en-CA" dirty="0" err="1" smtClean="0"/>
              <a:t>ou</a:t>
            </a:r>
            <a:r>
              <a:rPr lang="en-CA" dirty="0" smtClean="0"/>
              <a:t> la note </a:t>
            </a:r>
            <a:r>
              <a:rPr lang="en-CA" b="1" dirty="0" err="1" smtClean="0"/>
              <a:t>racine</a:t>
            </a:r>
            <a:r>
              <a:rPr lang="en-CA" dirty="0" smtClean="0"/>
              <a:t>, qui </a:t>
            </a:r>
            <a:r>
              <a:rPr lang="en-CA" dirty="0" err="1" smtClean="0"/>
              <a:t>sert</a:t>
            </a:r>
            <a:r>
              <a:rPr lang="en-CA" dirty="0"/>
              <a:t> </a:t>
            </a:r>
            <a:r>
              <a:rPr lang="en-CA" dirty="0" err="1" smtClean="0"/>
              <a:t>comme</a:t>
            </a:r>
            <a:r>
              <a:rPr lang="en-CA" dirty="0" smtClean="0"/>
              <a:t> “</a:t>
            </a:r>
            <a:r>
              <a:rPr lang="en-CA" dirty="0" err="1" smtClean="0"/>
              <a:t>origine</a:t>
            </a:r>
            <a:r>
              <a:rPr lang="en-CA" dirty="0" smtClean="0"/>
              <a:t>” </a:t>
            </a:r>
            <a:r>
              <a:rPr lang="en-CA" dirty="0" err="1" smtClean="0"/>
              <a:t>ou</a:t>
            </a:r>
            <a:r>
              <a:rPr lang="en-CA" dirty="0" smtClean="0"/>
              <a:t> point de </a:t>
            </a:r>
            <a:r>
              <a:rPr lang="en-CA" dirty="0" err="1" smtClean="0"/>
              <a:t>référence</a:t>
            </a:r>
            <a:r>
              <a:rPr lang="en-CA" dirty="0" smtClean="0"/>
              <a:t> pour les </a:t>
            </a:r>
            <a:r>
              <a:rPr lang="en-CA" dirty="0" err="1" smtClean="0"/>
              <a:t>autres</a:t>
            </a:r>
            <a:r>
              <a:rPr lang="en-CA" dirty="0" smtClean="0"/>
              <a:t> notes).  </a:t>
            </a:r>
            <a:r>
              <a:rPr lang="en-CA" dirty="0" err="1" smtClean="0"/>
              <a:t>Souvent</a:t>
            </a:r>
            <a:r>
              <a:rPr lang="en-CA" dirty="0" smtClean="0"/>
              <a:t>, </a:t>
            </a:r>
            <a:r>
              <a:rPr lang="en-CA" dirty="0" err="1" smtClean="0"/>
              <a:t>une</a:t>
            </a:r>
            <a:r>
              <a:rPr lang="en-CA" dirty="0" smtClean="0"/>
              <a:t> </a:t>
            </a:r>
            <a:r>
              <a:rPr lang="en-CA" dirty="0" err="1" smtClean="0"/>
              <a:t>mélodie</a:t>
            </a:r>
            <a:r>
              <a:rPr lang="en-CA" dirty="0" smtClean="0"/>
              <a:t> </a:t>
            </a:r>
            <a:r>
              <a:rPr lang="en-CA" dirty="0" err="1" smtClean="0"/>
              <a:t>doit</a:t>
            </a:r>
            <a:r>
              <a:rPr lang="en-CA" dirty="0" smtClean="0"/>
              <a:t> </a:t>
            </a:r>
            <a:r>
              <a:rPr lang="en-CA" dirty="0" err="1" smtClean="0"/>
              <a:t>terminer</a:t>
            </a:r>
            <a:r>
              <a:rPr lang="en-CA" dirty="0" smtClean="0"/>
              <a:t> </a:t>
            </a:r>
            <a:r>
              <a:rPr lang="en-CA" dirty="0" err="1" smtClean="0"/>
              <a:t>sur</a:t>
            </a:r>
            <a:r>
              <a:rPr lang="en-CA" dirty="0" smtClean="0"/>
              <a:t> la </a:t>
            </a:r>
            <a:r>
              <a:rPr lang="en-CA" dirty="0" err="1" smtClean="0"/>
              <a:t>tonique</a:t>
            </a:r>
            <a:r>
              <a:rPr lang="en-CA" dirty="0" smtClean="0"/>
              <a:t> pour nous faire </a:t>
            </a:r>
            <a:r>
              <a:rPr lang="en-CA" dirty="0" err="1" smtClean="0"/>
              <a:t>sentir</a:t>
            </a:r>
            <a:r>
              <a:rPr lang="en-CA" dirty="0" smtClean="0"/>
              <a:t> </a:t>
            </a:r>
            <a:r>
              <a:rPr lang="en-CA" dirty="0" err="1" smtClean="0"/>
              <a:t>qu’elle</a:t>
            </a:r>
            <a:r>
              <a:rPr lang="en-CA" dirty="0" smtClean="0"/>
              <a:t> </a:t>
            </a:r>
            <a:r>
              <a:rPr lang="en-CA" dirty="0" err="1" smtClean="0"/>
              <a:t>est</a:t>
            </a:r>
            <a:r>
              <a:rPr lang="en-CA" dirty="0" smtClean="0"/>
              <a:t> </a:t>
            </a:r>
            <a:r>
              <a:rPr lang="en-CA" dirty="0" err="1" smtClean="0"/>
              <a:t>finie</a:t>
            </a:r>
            <a:r>
              <a:rPr lang="en-CA" dirty="0"/>
              <a:t> </a:t>
            </a:r>
            <a:r>
              <a:rPr lang="en-CA" dirty="0" smtClean="0"/>
              <a:t>(on </a:t>
            </a:r>
            <a:r>
              <a:rPr lang="en-CA" dirty="0" err="1" smtClean="0"/>
              <a:t>parle</a:t>
            </a:r>
            <a:r>
              <a:rPr lang="en-CA" dirty="0" smtClean="0"/>
              <a:t> de </a:t>
            </a:r>
            <a:r>
              <a:rPr lang="en-CA" b="1" dirty="0" err="1" smtClean="0"/>
              <a:t>résolution</a:t>
            </a:r>
            <a:r>
              <a:rPr lang="en-CA" dirty="0" smtClean="0"/>
              <a:t>).</a:t>
            </a:r>
            <a:endParaRPr lang="en-CA" dirty="0"/>
          </a:p>
        </p:txBody>
      </p:sp>
    </p:spTree>
    <p:extLst>
      <p:ext uri="{BB962C8B-B14F-4D97-AF65-F5344CB8AC3E}">
        <p14:creationId xmlns:p14="http://schemas.microsoft.com/office/powerpoint/2010/main" val="3489247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Picture 177"/>
          <p:cNvPicPr>
            <a:picLocks noChangeAspect="1"/>
          </p:cNvPicPr>
          <p:nvPr/>
        </p:nvPicPr>
        <p:blipFill>
          <a:blip r:embed="rId2"/>
          <a:stretch>
            <a:fillRect/>
          </a:stretch>
        </p:blipFill>
        <p:spPr>
          <a:xfrm>
            <a:off x="7099300" y="5677877"/>
            <a:ext cx="131869" cy="268133"/>
          </a:xfrm>
          <a:prstGeom prst="rect">
            <a:avLst/>
          </a:prstGeom>
        </p:spPr>
      </p:pic>
      <p:pic>
        <p:nvPicPr>
          <p:cNvPr id="120" name="Picture 119"/>
          <p:cNvPicPr>
            <a:picLocks noChangeAspect="1"/>
          </p:cNvPicPr>
          <p:nvPr/>
        </p:nvPicPr>
        <p:blipFill>
          <a:blip r:embed="rId2"/>
          <a:stretch>
            <a:fillRect/>
          </a:stretch>
        </p:blipFill>
        <p:spPr>
          <a:xfrm>
            <a:off x="4938547" y="4388325"/>
            <a:ext cx="131869" cy="268133"/>
          </a:xfrm>
          <a:prstGeom prst="rect">
            <a:avLst/>
          </a:prstGeom>
        </p:spPr>
      </p:pic>
      <p:pic>
        <p:nvPicPr>
          <p:cNvPr id="5" name="Picture 4"/>
          <p:cNvPicPr>
            <a:picLocks noChangeAspect="1"/>
          </p:cNvPicPr>
          <p:nvPr/>
        </p:nvPicPr>
        <p:blipFill>
          <a:blip r:embed="rId3"/>
          <a:stretch>
            <a:fillRect/>
          </a:stretch>
        </p:blipFill>
        <p:spPr>
          <a:xfrm>
            <a:off x="971600" y="2477729"/>
            <a:ext cx="462910" cy="1102662"/>
          </a:xfrm>
          <a:prstGeom prst="rect">
            <a:avLst/>
          </a:prstGeom>
        </p:spPr>
      </p:pic>
      <p:cxnSp>
        <p:nvCxnSpPr>
          <p:cNvPr id="8" name="Straight Connector 7"/>
          <p:cNvCxnSpPr/>
          <p:nvPr/>
        </p:nvCxnSpPr>
        <p:spPr>
          <a:xfrm>
            <a:off x="971600" y="2708920"/>
            <a:ext cx="6624736" cy="34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71600" y="2852471"/>
            <a:ext cx="6624736" cy="4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71600" y="2996952"/>
            <a:ext cx="6624736"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71600" y="3140968"/>
            <a:ext cx="6624736" cy="36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71600" y="3284984"/>
            <a:ext cx="66247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35696" y="3429000"/>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1907704" y="335699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5" name="Straight Connector 34"/>
          <p:cNvCxnSpPr/>
          <p:nvPr/>
        </p:nvCxnSpPr>
        <p:spPr>
          <a:xfrm flipV="1">
            <a:off x="2051720" y="2996485"/>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195434" y="3428533"/>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267442" y="3356525"/>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8" name="Straight Connector 37"/>
          <p:cNvCxnSpPr/>
          <p:nvPr/>
        </p:nvCxnSpPr>
        <p:spPr>
          <a:xfrm flipV="1">
            <a:off x="2411458" y="2996018"/>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2627784" y="306872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0" name="Straight Connector 39"/>
          <p:cNvCxnSpPr/>
          <p:nvPr/>
        </p:nvCxnSpPr>
        <p:spPr>
          <a:xfrm flipV="1">
            <a:off x="2771800" y="270868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987824" y="306872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2" name="Straight Connector 41"/>
          <p:cNvCxnSpPr/>
          <p:nvPr/>
        </p:nvCxnSpPr>
        <p:spPr>
          <a:xfrm flipV="1">
            <a:off x="3131840" y="270868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347863" y="299623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4" name="Straight Connector 43"/>
          <p:cNvCxnSpPr/>
          <p:nvPr/>
        </p:nvCxnSpPr>
        <p:spPr>
          <a:xfrm flipV="1">
            <a:off x="3491879" y="26361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707903" y="299623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6" name="Straight Connector 45"/>
          <p:cNvCxnSpPr/>
          <p:nvPr/>
        </p:nvCxnSpPr>
        <p:spPr>
          <a:xfrm flipV="1">
            <a:off x="3851919" y="26361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067944" y="3068240"/>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8" name="Straight Connector 47"/>
          <p:cNvCxnSpPr/>
          <p:nvPr/>
        </p:nvCxnSpPr>
        <p:spPr>
          <a:xfrm flipV="1">
            <a:off x="4211960" y="2708200"/>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5144686" y="3139693"/>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2" name="Straight Connector 51"/>
          <p:cNvCxnSpPr/>
          <p:nvPr/>
        </p:nvCxnSpPr>
        <p:spPr>
          <a:xfrm flipV="1">
            <a:off x="5288702" y="277918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227269" y="3427257"/>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5492695" y="3139460"/>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5" name="Straight Connector 54"/>
          <p:cNvCxnSpPr/>
          <p:nvPr/>
        </p:nvCxnSpPr>
        <p:spPr>
          <a:xfrm flipV="1">
            <a:off x="5636711" y="2778953"/>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854737" y="321040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7" name="Straight Connector 56"/>
          <p:cNvCxnSpPr/>
          <p:nvPr/>
        </p:nvCxnSpPr>
        <p:spPr>
          <a:xfrm flipV="1">
            <a:off x="5998753" y="285036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6214777" y="321040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9" name="Straight Connector 58"/>
          <p:cNvCxnSpPr/>
          <p:nvPr/>
        </p:nvCxnSpPr>
        <p:spPr>
          <a:xfrm flipV="1">
            <a:off x="6358793" y="285036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6575483" y="3282825"/>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1" name="Straight Connector 60"/>
          <p:cNvCxnSpPr/>
          <p:nvPr/>
        </p:nvCxnSpPr>
        <p:spPr>
          <a:xfrm flipV="1">
            <a:off x="6719499" y="2922785"/>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6935523" y="3282825"/>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3" name="Straight Connector 62"/>
          <p:cNvCxnSpPr/>
          <p:nvPr/>
        </p:nvCxnSpPr>
        <p:spPr>
          <a:xfrm flipV="1">
            <a:off x="7079539" y="2922785"/>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295262" y="3354782"/>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5" name="Straight Connector 64"/>
          <p:cNvCxnSpPr/>
          <p:nvPr/>
        </p:nvCxnSpPr>
        <p:spPr>
          <a:xfrm flipV="1">
            <a:off x="7439278" y="299474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2" name="Picture 71"/>
          <p:cNvPicPr>
            <a:picLocks noChangeAspect="1"/>
          </p:cNvPicPr>
          <p:nvPr/>
        </p:nvPicPr>
        <p:blipFill>
          <a:blip r:embed="rId3"/>
          <a:stretch>
            <a:fillRect/>
          </a:stretch>
        </p:blipFill>
        <p:spPr>
          <a:xfrm>
            <a:off x="973762" y="4063233"/>
            <a:ext cx="462910" cy="1102662"/>
          </a:xfrm>
          <a:prstGeom prst="rect">
            <a:avLst/>
          </a:prstGeom>
        </p:spPr>
      </p:pic>
      <p:cxnSp>
        <p:nvCxnSpPr>
          <p:cNvPr id="73" name="Straight Connector 72"/>
          <p:cNvCxnSpPr/>
          <p:nvPr/>
        </p:nvCxnSpPr>
        <p:spPr>
          <a:xfrm flipV="1">
            <a:off x="973762" y="4291201"/>
            <a:ext cx="6622574" cy="32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973762" y="4437112"/>
            <a:ext cx="6622574" cy="8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973762" y="4578559"/>
            <a:ext cx="6622574" cy="39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973762" y="4725519"/>
            <a:ext cx="6622574" cy="9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973762" y="4866950"/>
            <a:ext cx="6622574" cy="35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907704" y="4725144"/>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0" name="Straight Connector 79"/>
          <p:cNvCxnSpPr/>
          <p:nvPr/>
        </p:nvCxnSpPr>
        <p:spPr>
          <a:xfrm flipV="1">
            <a:off x="2051720" y="436463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2267442" y="472467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3" name="Straight Connector 82"/>
          <p:cNvCxnSpPr/>
          <p:nvPr/>
        </p:nvCxnSpPr>
        <p:spPr>
          <a:xfrm flipV="1">
            <a:off x="2411458" y="4364170"/>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2627784" y="4436879"/>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5" name="Straight Connector 84"/>
          <p:cNvCxnSpPr/>
          <p:nvPr/>
        </p:nvCxnSpPr>
        <p:spPr>
          <a:xfrm flipV="1">
            <a:off x="2627784" y="4508294"/>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2987824" y="4436879"/>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7" name="Straight Connector 86"/>
          <p:cNvCxnSpPr/>
          <p:nvPr/>
        </p:nvCxnSpPr>
        <p:spPr>
          <a:xfrm flipV="1">
            <a:off x="2987824" y="4508294"/>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3347863" y="4364384"/>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9" name="Straight Connector 88"/>
          <p:cNvCxnSpPr/>
          <p:nvPr/>
        </p:nvCxnSpPr>
        <p:spPr>
          <a:xfrm flipV="1">
            <a:off x="3347863" y="4435799"/>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3707903" y="4364384"/>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1" name="Straight Connector 90"/>
          <p:cNvCxnSpPr/>
          <p:nvPr/>
        </p:nvCxnSpPr>
        <p:spPr>
          <a:xfrm flipV="1">
            <a:off x="3707903" y="4435799"/>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4067944" y="4436392"/>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3" name="Straight Connector 92"/>
          <p:cNvCxnSpPr/>
          <p:nvPr/>
        </p:nvCxnSpPr>
        <p:spPr>
          <a:xfrm flipV="1">
            <a:off x="4067944" y="450780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5144686" y="4507845"/>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5" name="Straight Connector 94"/>
          <p:cNvCxnSpPr/>
          <p:nvPr/>
        </p:nvCxnSpPr>
        <p:spPr>
          <a:xfrm flipV="1">
            <a:off x="5288702" y="4147338"/>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5492695" y="450761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8" name="Straight Connector 97"/>
          <p:cNvCxnSpPr/>
          <p:nvPr/>
        </p:nvCxnSpPr>
        <p:spPr>
          <a:xfrm flipV="1">
            <a:off x="5636711" y="4147105"/>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5854737" y="4578559"/>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0" name="Straight Connector 99"/>
          <p:cNvCxnSpPr/>
          <p:nvPr/>
        </p:nvCxnSpPr>
        <p:spPr>
          <a:xfrm flipV="1">
            <a:off x="5998753" y="4218519"/>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6214777" y="4578559"/>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2" name="Straight Connector 101"/>
          <p:cNvCxnSpPr/>
          <p:nvPr/>
        </p:nvCxnSpPr>
        <p:spPr>
          <a:xfrm flipV="1">
            <a:off x="6358793" y="4218519"/>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6575483" y="465097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4" name="Straight Connector 103"/>
          <p:cNvCxnSpPr/>
          <p:nvPr/>
        </p:nvCxnSpPr>
        <p:spPr>
          <a:xfrm flipV="1">
            <a:off x="6719499" y="429093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6935523" y="465097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6" name="Straight Connector 105"/>
          <p:cNvCxnSpPr/>
          <p:nvPr/>
        </p:nvCxnSpPr>
        <p:spPr>
          <a:xfrm flipV="1">
            <a:off x="7079539" y="4290937"/>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7295262" y="4722934"/>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8" name="Straight Connector 107"/>
          <p:cNvCxnSpPr/>
          <p:nvPr/>
        </p:nvCxnSpPr>
        <p:spPr>
          <a:xfrm flipV="1">
            <a:off x="7439278" y="4362894"/>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1724306" y="2250470"/>
            <a:ext cx="6376086" cy="338554"/>
          </a:xfrm>
          <a:prstGeom prst="rect">
            <a:avLst/>
          </a:prstGeom>
          <a:noFill/>
        </p:spPr>
        <p:txBody>
          <a:bodyPr wrap="square" rtlCol="0">
            <a:spAutoFit/>
          </a:bodyPr>
          <a:lstStyle/>
          <a:p>
            <a:r>
              <a:rPr lang="fr-FR" sz="1600" dirty="0"/>
              <a:t>Ah! Vous </a:t>
            </a:r>
            <a:r>
              <a:rPr lang="fr-FR" sz="1600" dirty="0" smtClean="0"/>
              <a:t> di -  </a:t>
            </a:r>
            <a:r>
              <a:rPr lang="fr-FR" sz="1600" dirty="0"/>
              <a:t>rai </a:t>
            </a:r>
            <a:r>
              <a:rPr lang="fr-FR" sz="1600" dirty="0" smtClean="0"/>
              <a:t>-  </a:t>
            </a:r>
            <a:r>
              <a:rPr lang="fr-FR" sz="1600" dirty="0"/>
              <a:t>je </a:t>
            </a:r>
            <a:r>
              <a:rPr lang="fr-FR" sz="1600" dirty="0" smtClean="0"/>
              <a:t>  Ma </a:t>
            </a:r>
            <a:r>
              <a:rPr lang="fr-FR" sz="1600" dirty="0"/>
              <a:t>- man </a:t>
            </a:r>
            <a:r>
              <a:rPr lang="fr-FR" sz="1600" dirty="0" smtClean="0"/>
              <a:t>             Ce  qui   </a:t>
            </a:r>
            <a:r>
              <a:rPr lang="fr-FR" sz="1600" dirty="0" err="1" smtClean="0"/>
              <a:t>cau</a:t>
            </a:r>
            <a:r>
              <a:rPr lang="fr-FR" sz="1600" dirty="0" smtClean="0"/>
              <a:t> </a:t>
            </a:r>
            <a:r>
              <a:rPr lang="fr-FR" sz="1600" dirty="0"/>
              <a:t>- se mon </a:t>
            </a:r>
            <a:r>
              <a:rPr lang="fr-FR" sz="1600" dirty="0" err="1" smtClean="0"/>
              <a:t>tour-ment</a:t>
            </a:r>
            <a:r>
              <a:rPr lang="fr-FR" sz="1600" dirty="0"/>
              <a:t>?</a:t>
            </a:r>
            <a:endParaRPr lang="en-CA" sz="1600" dirty="0"/>
          </a:p>
        </p:txBody>
      </p:sp>
      <p:sp>
        <p:nvSpPr>
          <p:cNvPr id="130" name="TextBox 129"/>
          <p:cNvSpPr txBox="1"/>
          <p:nvPr/>
        </p:nvSpPr>
        <p:spPr>
          <a:xfrm>
            <a:off x="133729" y="2969532"/>
            <a:ext cx="720080" cy="338554"/>
          </a:xfrm>
          <a:prstGeom prst="rect">
            <a:avLst/>
          </a:prstGeom>
          <a:noFill/>
        </p:spPr>
        <p:txBody>
          <a:bodyPr wrap="square" rtlCol="0">
            <a:spAutoFit/>
          </a:bodyPr>
          <a:lstStyle/>
          <a:p>
            <a:r>
              <a:rPr lang="en-CA" sz="1600" dirty="0" smtClean="0"/>
              <a:t>sol/G</a:t>
            </a:r>
            <a:endParaRPr lang="en-CA" sz="1600" dirty="0"/>
          </a:p>
        </p:txBody>
      </p:sp>
      <p:cxnSp>
        <p:nvCxnSpPr>
          <p:cNvPr id="132" name="Straight Arrow Connector 131"/>
          <p:cNvCxnSpPr/>
          <p:nvPr/>
        </p:nvCxnSpPr>
        <p:spPr>
          <a:xfrm flipV="1">
            <a:off x="701133" y="3140968"/>
            <a:ext cx="251359" cy="429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132381" y="2753508"/>
            <a:ext cx="720080" cy="338554"/>
          </a:xfrm>
          <a:prstGeom prst="rect">
            <a:avLst/>
          </a:prstGeom>
          <a:noFill/>
        </p:spPr>
        <p:txBody>
          <a:bodyPr wrap="square" rtlCol="0">
            <a:spAutoFit/>
          </a:bodyPr>
          <a:lstStyle/>
          <a:p>
            <a:r>
              <a:rPr lang="en-CA" sz="1600" dirty="0" smtClean="0"/>
              <a:t>do/C</a:t>
            </a:r>
            <a:endParaRPr lang="en-CA" sz="1600" dirty="0"/>
          </a:p>
        </p:txBody>
      </p:sp>
      <p:cxnSp>
        <p:nvCxnSpPr>
          <p:cNvPr id="136" name="Straight Arrow Connector 135"/>
          <p:cNvCxnSpPr/>
          <p:nvPr/>
        </p:nvCxnSpPr>
        <p:spPr>
          <a:xfrm flipV="1">
            <a:off x="699785" y="2924944"/>
            <a:ext cx="251359" cy="429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138298" y="3257513"/>
            <a:ext cx="720080" cy="338554"/>
          </a:xfrm>
          <a:prstGeom prst="rect">
            <a:avLst/>
          </a:prstGeom>
          <a:noFill/>
        </p:spPr>
        <p:txBody>
          <a:bodyPr wrap="square" rtlCol="0">
            <a:spAutoFit/>
          </a:bodyPr>
          <a:lstStyle/>
          <a:p>
            <a:r>
              <a:rPr lang="en-CA" sz="1600" dirty="0" smtClean="0"/>
              <a:t>do/C</a:t>
            </a:r>
            <a:endParaRPr lang="en-CA" sz="1600" dirty="0"/>
          </a:p>
        </p:txBody>
      </p:sp>
      <p:cxnSp>
        <p:nvCxnSpPr>
          <p:cNvPr id="138" name="Straight Arrow Connector 137"/>
          <p:cNvCxnSpPr/>
          <p:nvPr/>
        </p:nvCxnSpPr>
        <p:spPr>
          <a:xfrm flipV="1">
            <a:off x="705702" y="3428949"/>
            <a:ext cx="251359" cy="429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121094" y="4546447"/>
            <a:ext cx="720080" cy="338554"/>
          </a:xfrm>
          <a:prstGeom prst="rect">
            <a:avLst/>
          </a:prstGeom>
          <a:noFill/>
        </p:spPr>
        <p:txBody>
          <a:bodyPr wrap="square" rtlCol="0">
            <a:spAutoFit/>
          </a:bodyPr>
          <a:lstStyle/>
          <a:p>
            <a:r>
              <a:rPr lang="en-CA" sz="1600" dirty="0" smtClean="0"/>
              <a:t>sol/G</a:t>
            </a:r>
            <a:endParaRPr lang="en-CA" sz="1600" dirty="0"/>
          </a:p>
        </p:txBody>
      </p:sp>
      <p:cxnSp>
        <p:nvCxnSpPr>
          <p:cNvPr id="140" name="Straight Arrow Connector 139"/>
          <p:cNvCxnSpPr/>
          <p:nvPr/>
        </p:nvCxnSpPr>
        <p:spPr>
          <a:xfrm flipV="1">
            <a:off x="688498" y="4717883"/>
            <a:ext cx="251359" cy="429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119746" y="4330423"/>
            <a:ext cx="720080" cy="338554"/>
          </a:xfrm>
          <a:prstGeom prst="rect">
            <a:avLst/>
          </a:prstGeom>
          <a:noFill/>
        </p:spPr>
        <p:txBody>
          <a:bodyPr wrap="square" rtlCol="0">
            <a:spAutoFit/>
          </a:bodyPr>
          <a:lstStyle/>
          <a:p>
            <a:r>
              <a:rPr lang="en-CA" sz="1600" dirty="0" smtClean="0"/>
              <a:t>do/C</a:t>
            </a:r>
            <a:endParaRPr lang="en-CA" sz="1600" dirty="0"/>
          </a:p>
        </p:txBody>
      </p:sp>
      <p:cxnSp>
        <p:nvCxnSpPr>
          <p:cNvPr id="142" name="Straight Arrow Connector 141"/>
          <p:cNvCxnSpPr/>
          <p:nvPr/>
        </p:nvCxnSpPr>
        <p:spPr>
          <a:xfrm flipV="1">
            <a:off x="687150" y="4501859"/>
            <a:ext cx="251359" cy="429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125663" y="4834428"/>
            <a:ext cx="720080" cy="338554"/>
          </a:xfrm>
          <a:prstGeom prst="rect">
            <a:avLst/>
          </a:prstGeom>
          <a:noFill/>
        </p:spPr>
        <p:txBody>
          <a:bodyPr wrap="square" rtlCol="0">
            <a:spAutoFit/>
          </a:bodyPr>
          <a:lstStyle/>
          <a:p>
            <a:r>
              <a:rPr lang="en-CA" sz="1600" dirty="0" smtClean="0"/>
              <a:t>do/C</a:t>
            </a:r>
            <a:endParaRPr lang="en-CA" sz="1600" dirty="0"/>
          </a:p>
        </p:txBody>
      </p:sp>
      <p:cxnSp>
        <p:nvCxnSpPr>
          <p:cNvPr id="144" name="Straight Arrow Connector 143"/>
          <p:cNvCxnSpPr/>
          <p:nvPr/>
        </p:nvCxnSpPr>
        <p:spPr>
          <a:xfrm flipV="1">
            <a:off x="693067" y="5005864"/>
            <a:ext cx="251359" cy="429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853204" y="3236672"/>
            <a:ext cx="1290796" cy="338554"/>
          </a:xfrm>
          <a:prstGeom prst="rect">
            <a:avLst/>
          </a:prstGeom>
          <a:noFill/>
        </p:spPr>
        <p:txBody>
          <a:bodyPr wrap="square" rtlCol="0">
            <a:spAutoFit/>
          </a:bodyPr>
          <a:lstStyle/>
          <a:p>
            <a:r>
              <a:rPr lang="en-CA" sz="1600" dirty="0" err="1" smtClean="0">
                <a:solidFill>
                  <a:srgbClr val="FF0000"/>
                </a:solidFill>
              </a:rPr>
              <a:t>tonique</a:t>
            </a:r>
            <a:r>
              <a:rPr lang="en-CA" sz="1600" dirty="0" smtClean="0">
                <a:solidFill>
                  <a:srgbClr val="FF0000"/>
                </a:solidFill>
              </a:rPr>
              <a:t> = do</a:t>
            </a:r>
            <a:endParaRPr lang="en-CA" sz="1600" dirty="0">
              <a:solidFill>
                <a:srgbClr val="FF0000"/>
              </a:solidFill>
            </a:endParaRPr>
          </a:p>
        </p:txBody>
      </p:sp>
      <p:cxnSp>
        <p:nvCxnSpPr>
          <p:cNvPr id="146" name="Straight Arrow Connector 145"/>
          <p:cNvCxnSpPr/>
          <p:nvPr/>
        </p:nvCxnSpPr>
        <p:spPr>
          <a:xfrm flipH="1">
            <a:off x="7660529" y="3426069"/>
            <a:ext cx="236454" cy="4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7789483" y="4597324"/>
            <a:ext cx="1290796" cy="338554"/>
          </a:xfrm>
          <a:prstGeom prst="rect">
            <a:avLst/>
          </a:prstGeom>
          <a:noFill/>
        </p:spPr>
        <p:txBody>
          <a:bodyPr wrap="square" rtlCol="0">
            <a:spAutoFit/>
          </a:bodyPr>
          <a:lstStyle/>
          <a:p>
            <a:r>
              <a:rPr lang="en-CA" sz="1600" dirty="0" err="1" smtClean="0">
                <a:solidFill>
                  <a:srgbClr val="FF0000"/>
                </a:solidFill>
              </a:rPr>
              <a:t>tonique</a:t>
            </a:r>
            <a:r>
              <a:rPr lang="en-CA" sz="1600" dirty="0" smtClean="0">
                <a:solidFill>
                  <a:srgbClr val="FF0000"/>
                </a:solidFill>
              </a:rPr>
              <a:t> = fa</a:t>
            </a:r>
            <a:endParaRPr lang="en-CA" sz="1600" dirty="0">
              <a:solidFill>
                <a:srgbClr val="FF0000"/>
              </a:solidFill>
            </a:endParaRPr>
          </a:p>
        </p:txBody>
      </p:sp>
      <p:cxnSp>
        <p:nvCxnSpPr>
          <p:cNvPr id="149" name="Straight Arrow Connector 148"/>
          <p:cNvCxnSpPr/>
          <p:nvPr/>
        </p:nvCxnSpPr>
        <p:spPr>
          <a:xfrm flipH="1">
            <a:off x="7596808" y="4786721"/>
            <a:ext cx="236454" cy="4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1724306" y="3501008"/>
            <a:ext cx="6376086" cy="338554"/>
          </a:xfrm>
          <a:prstGeom prst="rect">
            <a:avLst/>
          </a:prstGeom>
          <a:noFill/>
        </p:spPr>
        <p:txBody>
          <a:bodyPr wrap="square" rtlCol="0">
            <a:spAutoFit/>
          </a:bodyPr>
          <a:lstStyle/>
          <a:p>
            <a:r>
              <a:rPr lang="fr-FR" sz="1600" dirty="0" smtClean="0"/>
              <a:t> do   </a:t>
            </a:r>
            <a:r>
              <a:rPr lang="fr-FR" sz="1600" dirty="0" err="1" smtClean="0"/>
              <a:t>do</a:t>
            </a:r>
            <a:r>
              <a:rPr lang="fr-FR" sz="1600" dirty="0" smtClean="0"/>
              <a:t>    sol  </a:t>
            </a:r>
            <a:r>
              <a:rPr lang="fr-FR" sz="1600" dirty="0" err="1" smtClean="0"/>
              <a:t>sol</a:t>
            </a:r>
            <a:r>
              <a:rPr lang="fr-FR" sz="1600" dirty="0" smtClean="0"/>
              <a:t>    la    </a:t>
            </a:r>
            <a:r>
              <a:rPr lang="fr-FR" sz="1600" dirty="0" err="1" smtClean="0"/>
              <a:t>la</a:t>
            </a:r>
            <a:r>
              <a:rPr lang="fr-FR" sz="1600" dirty="0" smtClean="0"/>
              <a:t>     sol                   fa    </a:t>
            </a:r>
            <a:r>
              <a:rPr lang="fr-FR" sz="1600" dirty="0" err="1" smtClean="0"/>
              <a:t>fa</a:t>
            </a:r>
            <a:r>
              <a:rPr lang="fr-FR" sz="1600" dirty="0" smtClean="0"/>
              <a:t>    mi   </a:t>
            </a:r>
            <a:r>
              <a:rPr lang="fr-FR" sz="1600" dirty="0" err="1" smtClean="0"/>
              <a:t>mi</a:t>
            </a:r>
            <a:r>
              <a:rPr lang="fr-FR" sz="1600" dirty="0"/>
              <a:t>    </a:t>
            </a:r>
            <a:r>
              <a:rPr lang="fr-FR" sz="1600" dirty="0" smtClean="0"/>
              <a:t>ré   </a:t>
            </a:r>
            <a:r>
              <a:rPr lang="fr-FR" sz="1600" dirty="0" err="1" smtClean="0"/>
              <a:t>ré</a:t>
            </a:r>
            <a:r>
              <a:rPr lang="fr-FR" sz="1600" dirty="0" smtClean="0"/>
              <a:t>     do</a:t>
            </a:r>
            <a:endParaRPr lang="en-CA" sz="1600" dirty="0"/>
          </a:p>
        </p:txBody>
      </p:sp>
      <p:sp>
        <p:nvSpPr>
          <p:cNvPr id="110" name="TextBox 109"/>
          <p:cNvSpPr txBox="1"/>
          <p:nvPr/>
        </p:nvSpPr>
        <p:spPr>
          <a:xfrm>
            <a:off x="1724306" y="4941168"/>
            <a:ext cx="6376086" cy="338554"/>
          </a:xfrm>
          <a:prstGeom prst="rect">
            <a:avLst/>
          </a:prstGeom>
          <a:noFill/>
        </p:spPr>
        <p:txBody>
          <a:bodyPr wrap="square" rtlCol="0">
            <a:spAutoFit/>
          </a:bodyPr>
          <a:lstStyle/>
          <a:p>
            <a:r>
              <a:rPr lang="fr-FR" sz="1600" dirty="0" smtClean="0"/>
              <a:t>  fa    </a:t>
            </a:r>
            <a:r>
              <a:rPr lang="fr-FR" sz="1600" dirty="0" err="1" smtClean="0"/>
              <a:t>fa</a:t>
            </a:r>
            <a:r>
              <a:rPr lang="fr-FR" sz="1600" dirty="0" smtClean="0"/>
              <a:t>   do   </a:t>
            </a:r>
            <a:r>
              <a:rPr lang="fr-FR" sz="1600" dirty="0" err="1" smtClean="0"/>
              <a:t>do</a:t>
            </a:r>
            <a:r>
              <a:rPr lang="fr-FR" sz="1600" dirty="0"/>
              <a:t>    </a:t>
            </a:r>
            <a:r>
              <a:rPr lang="fr-FR" sz="1600" dirty="0" smtClean="0"/>
              <a:t>ré    </a:t>
            </a:r>
            <a:r>
              <a:rPr lang="fr-FR" sz="1600" dirty="0" err="1" smtClean="0"/>
              <a:t>ré</a:t>
            </a:r>
            <a:r>
              <a:rPr lang="fr-FR" sz="1600" dirty="0" smtClean="0"/>
              <a:t>     do                   si</a:t>
            </a:r>
            <a:r>
              <a:rPr lang="en-US" sz="1600" dirty="0" smtClean="0"/>
              <a:t>♭</a:t>
            </a:r>
            <a:r>
              <a:rPr lang="fr-FR" sz="1600" dirty="0" smtClean="0"/>
              <a:t>   si</a:t>
            </a:r>
            <a:r>
              <a:rPr lang="en-US" sz="1600" dirty="0" smtClean="0"/>
              <a:t>♭</a:t>
            </a:r>
            <a:r>
              <a:rPr lang="fr-FR" sz="1600" dirty="0" smtClean="0"/>
              <a:t>    la    </a:t>
            </a:r>
            <a:r>
              <a:rPr lang="fr-FR" sz="1600" dirty="0" err="1" smtClean="0"/>
              <a:t>la</a:t>
            </a:r>
            <a:r>
              <a:rPr lang="fr-FR" sz="1600" dirty="0" smtClean="0"/>
              <a:t>    sol   </a:t>
            </a:r>
            <a:r>
              <a:rPr lang="fr-FR" sz="1600" dirty="0" err="1" smtClean="0"/>
              <a:t>sol</a:t>
            </a:r>
            <a:r>
              <a:rPr lang="fr-FR" sz="1600" dirty="0" smtClean="0"/>
              <a:t>   fa</a:t>
            </a:r>
            <a:endParaRPr lang="en-CA" sz="1600" dirty="0"/>
          </a:p>
        </p:txBody>
      </p:sp>
      <p:cxnSp>
        <p:nvCxnSpPr>
          <p:cNvPr id="109" name="Straight Connector 108"/>
          <p:cNvCxnSpPr/>
          <p:nvPr/>
        </p:nvCxnSpPr>
        <p:spPr>
          <a:xfrm>
            <a:off x="6012160" y="548680"/>
            <a:ext cx="28803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012160" y="692231"/>
            <a:ext cx="2880320" cy="4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6012160" y="836712"/>
            <a:ext cx="2880320"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012160" y="980728"/>
            <a:ext cx="28803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012160" y="1124744"/>
            <a:ext cx="28803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084168" y="1271991"/>
            <a:ext cx="2880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6156176" y="1199983"/>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2" name="Straight Connector 121"/>
          <p:cNvCxnSpPr/>
          <p:nvPr/>
        </p:nvCxnSpPr>
        <p:spPr>
          <a:xfrm flipV="1">
            <a:off x="6300192" y="83947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6518217" y="1127526"/>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1" name="Straight Connector 130"/>
          <p:cNvCxnSpPr/>
          <p:nvPr/>
        </p:nvCxnSpPr>
        <p:spPr>
          <a:xfrm flipV="1">
            <a:off x="6662233" y="767019"/>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Oval 132"/>
          <p:cNvSpPr/>
          <p:nvPr/>
        </p:nvSpPr>
        <p:spPr>
          <a:xfrm>
            <a:off x="6876694" y="1058338"/>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4" name="Straight Connector 133"/>
          <p:cNvCxnSpPr/>
          <p:nvPr/>
        </p:nvCxnSpPr>
        <p:spPr>
          <a:xfrm flipV="1">
            <a:off x="7020710" y="698298"/>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Oval 146"/>
          <p:cNvSpPr/>
          <p:nvPr/>
        </p:nvSpPr>
        <p:spPr>
          <a:xfrm>
            <a:off x="7236395" y="981503"/>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0" name="Straight Connector 149"/>
          <p:cNvCxnSpPr/>
          <p:nvPr/>
        </p:nvCxnSpPr>
        <p:spPr>
          <a:xfrm flipV="1">
            <a:off x="7380411" y="621463"/>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Oval 150"/>
          <p:cNvSpPr/>
          <p:nvPr/>
        </p:nvSpPr>
        <p:spPr>
          <a:xfrm>
            <a:off x="7596336" y="908720"/>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2" name="Straight Connector 151"/>
          <p:cNvCxnSpPr/>
          <p:nvPr/>
        </p:nvCxnSpPr>
        <p:spPr>
          <a:xfrm flipV="1">
            <a:off x="7740352" y="548680"/>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Oval 152"/>
          <p:cNvSpPr/>
          <p:nvPr/>
        </p:nvSpPr>
        <p:spPr>
          <a:xfrm>
            <a:off x="7956375" y="839223"/>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4" name="Straight Connector 153"/>
          <p:cNvCxnSpPr/>
          <p:nvPr/>
        </p:nvCxnSpPr>
        <p:spPr>
          <a:xfrm flipV="1">
            <a:off x="8100391" y="479183"/>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5972778" y="1343999"/>
            <a:ext cx="3135726" cy="338554"/>
          </a:xfrm>
          <a:prstGeom prst="rect">
            <a:avLst/>
          </a:prstGeom>
          <a:noFill/>
        </p:spPr>
        <p:txBody>
          <a:bodyPr wrap="square" rtlCol="0">
            <a:spAutoFit/>
          </a:bodyPr>
          <a:lstStyle/>
          <a:p>
            <a:r>
              <a:rPr lang="fr-FR" sz="1600" dirty="0" smtClean="0"/>
              <a:t> </a:t>
            </a:r>
            <a:r>
              <a:rPr lang="fr-FR" sz="1600" dirty="0">
                <a:solidFill>
                  <a:srgbClr val="FF0000"/>
                </a:solidFill>
              </a:rPr>
              <a:t>do</a:t>
            </a:r>
            <a:r>
              <a:rPr lang="fr-FR" sz="1600" dirty="0"/>
              <a:t> </a:t>
            </a:r>
            <a:r>
              <a:rPr lang="fr-FR" sz="1600" dirty="0" smtClean="0"/>
              <a:t>   ré    mi   fa    sol    la     si    do</a:t>
            </a:r>
            <a:endParaRPr lang="en-CA" sz="1600" dirty="0"/>
          </a:p>
        </p:txBody>
      </p:sp>
      <p:sp>
        <p:nvSpPr>
          <p:cNvPr id="173" name="Oval 172"/>
          <p:cNvSpPr/>
          <p:nvPr/>
        </p:nvSpPr>
        <p:spPr>
          <a:xfrm>
            <a:off x="8316416" y="764704"/>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4" name="Straight Connector 173"/>
          <p:cNvCxnSpPr/>
          <p:nvPr/>
        </p:nvCxnSpPr>
        <p:spPr>
          <a:xfrm flipV="1">
            <a:off x="8460432" y="404664"/>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Oval 174"/>
          <p:cNvSpPr/>
          <p:nvPr/>
        </p:nvSpPr>
        <p:spPr>
          <a:xfrm>
            <a:off x="8676455" y="69520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6" name="Straight Connector 175"/>
          <p:cNvCxnSpPr/>
          <p:nvPr/>
        </p:nvCxnSpPr>
        <p:spPr>
          <a:xfrm flipV="1">
            <a:off x="8676456" y="764704"/>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001335" y="5589240"/>
            <a:ext cx="28803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001335" y="5732791"/>
            <a:ext cx="2880320" cy="4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6001335" y="5877272"/>
            <a:ext cx="2880320"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001335" y="6021288"/>
            <a:ext cx="28803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6001335" y="6165304"/>
            <a:ext cx="28803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Oval 155"/>
          <p:cNvSpPr/>
          <p:nvPr/>
        </p:nvSpPr>
        <p:spPr>
          <a:xfrm>
            <a:off x="7945551" y="5664014"/>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7" name="Straight Connector 156"/>
          <p:cNvCxnSpPr/>
          <p:nvPr/>
        </p:nvCxnSpPr>
        <p:spPr>
          <a:xfrm flipV="1">
            <a:off x="7945113" y="5729953"/>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8307592" y="5591557"/>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9" name="Straight Connector 158"/>
          <p:cNvCxnSpPr/>
          <p:nvPr/>
        </p:nvCxnSpPr>
        <p:spPr>
          <a:xfrm flipV="1">
            <a:off x="8307154" y="565749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Oval 159"/>
          <p:cNvSpPr/>
          <p:nvPr/>
        </p:nvSpPr>
        <p:spPr>
          <a:xfrm>
            <a:off x="8666069" y="5522369"/>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1" name="Straight Connector 160"/>
          <p:cNvCxnSpPr/>
          <p:nvPr/>
        </p:nvCxnSpPr>
        <p:spPr>
          <a:xfrm flipV="1">
            <a:off x="8665631" y="5588775"/>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Oval 161"/>
          <p:cNvSpPr/>
          <p:nvPr/>
        </p:nvSpPr>
        <p:spPr>
          <a:xfrm>
            <a:off x="6073343" y="6020823"/>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3" name="Straight Connector 162"/>
          <p:cNvCxnSpPr/>
          <p:nvPr/>
        </p:nvCxnSpPr>
        <p:spPr>
          <a:xfrm flipV="1">
            <a:off x="6217359" y="5660783"/>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Oval 163"/>
          <p:cNvSpPr/>
          <p:nvPr/>
        </p:nvSpPr>
        <p:spPr>
          <a:xfrm>
            <a:off x="6433284" y="5948040"/>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5" name="Straight Connector 164"/>
          <p:cNvCxnSpPr/>
          <p:nvPr/>
        </p:nvCxnSpPr>
        <p:spPr>
          <a:xfrm flipV="1">
            <a:off x="6577300" y="5588000"/>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Oval 165"/>
          <p:cNvSpPr/>
          <p:nvPr/>
        </p:nvSpPr>
        <p:spPr>
          <a:xfrm>
            <a:off x="6793323" y="5878543"/>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7" name="Straight Connector 166"/>
          <p:cNvCxnSpPr/>
          <p:nvPr/>
        </p:nvCxnSpPr>
        <p:spPr>
          <a:xfrm flipV="1">
            <a:off x="6937339" y="5518503"/>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6001335" y="6380863"/>
            <a:ext cx="3135726" cy="338554"/>
          </a:xfrm>
          <a:prstGeom prst="rect">
            <a:avLst/>
          </a:prstGeom>
          <a:noFill/>
        </p:spPr>
        <p:txBody>
          <a:bodyPr wrap="square" rtlCol="0">
            <a:spAutoFit/>
          </a:bodyPr>
          <a:lstStyle/>
          <a:p>
            <a:r>
              <a:rPr lang="fr-FR" sz="1600" smtClean="0">
                <a:solidFill>
                  <a:srgbClr val="FF0000"/>
                </a:solidFill>
              </a:rPr>
              <a:t>fa</a:t>
            </a:r>
            <a:r>
              <a:rPr lang="fr-FR" sz="1600" smtClean="0"/>
              <a:t>    </a:t>
            </a:r>
            <a:r>
              <a:rPr lang="fr-FR" sz="1600" dirty="0" smtClean="0"/>
              <a:t>sol   la     si</a:t>
            </a:r>
            <a:r>
              <a:rPr lang="en-US" sz="1600" dirty="0"/>
              <a:t>♭</a:t>
            </a:r>
            <a:r>
              <a:rPr lang="fr-FR" sz="1600" dirty="0" smtClean="0"/>
              <a:t>   do   </a:t>
            </a:r>
            <a:r>
              <a:rPr lang="fr-FR" sz="1600" dirty="0"/>
              <a:t>ré    </a:t>
            </a:r>
            <a:r>
              <a:rPr lang="fr-FR" sz="1600" dirty="0" smtClean="0"/>
              <a:t>mi   fa</a:t>
            </a:r>
            <a:endParaRPr lang="en-CA" sz="1600" dirty="0"/>
          </a:p>
        </p:txBody>
      </p:sp>
      <p:sp>
        <p:nvSpPr>
          <p:cNvPr id="169" name="Oval 168"/>
          <p:cNvSpPr/>
          <p:nvPr/>
        </p:nvSpPr>
        <p:spPr>
          <a:xfrm>
            <a:off x="7225471" y="5804799"/>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0" name="Straight Connector 169"/>
          <p:cNvCxnSpPr/>
          <p:nvPr/>
        </p:nvCxnSpPr>
        <p:spPr>
          <a:xfrm flipV="1">
            <a:off x="7369487" y="5444759"/>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Oval 170"/>
          <p:cNvSpPr/>
          <p:nvPr/>
        </p:nvSpPr>
        <p:spPr>
          <a:xfrm>
            <a:off x="7585510" y="5735302"/>
            <a:ext cx="144016" cy="144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7" name="Straight Connector 176"/>
          <p:cNvCxnSpPr/>
          <p:nvPr/>
        </p:nvCxnSpPr>
        <p:spPr>
          <a:xfrm flipV="1">
            <a:off x="7585511" y="5804799"/>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99792" y="476672"/>
            <a:ext cx="3240360" cy="830997"/>
          </a:xfrm>
          <a:prstGeom prst="rect">
            <a:avLst/>
          </a:prstGeom>
          <a:noFill/>
        </p:spPr>
        <p:txBody>
          <a:bodyPr wrap="square" rtlCol="0">
            <a:spAutoFit/>
          </a:bodyPr>
          <a:lstStyle/>
          <a:p>
            <a:pPr algn="r"/>
            <a:r>
              <a:rPr lang="en-CA" sz="2400" dirty="0" err="1" smtClean="0"/>
              <a:t>Gamme</a:t>
            </a:r>
            <a:r>
              <a:rPr lang="en-CA" sz="2400" dirty="0" smtClean="0"/>
              <a:t> sous-</a:t>
            </a:r>
            <a:r>
              <a:rPr lang="en-CA" sz="2400" dirty="0" err="1" smtClean="0"/>
              <a:t>entendue</a:t>
            </a:r>
            <a:r>
              <a:rPr lang="en-CA" sz="2400" dirty="0" smtClean="0"/>
              <a:t>: </a:t>
            </a:r>
            <a:r>
              <a:rPr lang="en-CA" sz="2400" dirty="0" smtClean="0">
                <a:solidFill>
                  <a:srgbClr val="FF0000"/>
                </a:solidFill>
              </a:rPr>
              <a:t>do</a:t>
            </a:r>
            <a:r>
              <a:rPr lang="en-CA" sz="2400" dirty="0" smtClean="0"/>
              <a:t> majeure</a:t>
            </a:r>
            <a:endParaRPr lang="en-CA" sz="2400" dirty="0"/>
          </a:p>
        </p:txBody>
      </p:sp>
      <p:sp>
        <p:nvSpPr>
          <p:cNvPr id="179" name="TextBox 178"/>
          <p:cNvSpPr txBox="1"/>
          <p:nvPr/>
        </p:nvSpPr>
        <p:spPr>
          <a:xfrm>
            <a:off x="2699792" y="5445224"/>
            <a:ext cx="3240360" cy="830997"/>
          </a:xfrm>
          <a:prstGeom prst="rect">
            <a:avLst/>
          </a:prstGeom>
          <a:noFill/>
        </p:spPr>
        <p:txBody>
          <a:bodyPr wrap="square" rtlCol="0">
            <a:spAutoFit/>
          </a:bodyPr>
          <a:lstStyle/>
          <a:p>
            <a:pPr algn="r"/>
            <a:r>
              <a:rPr lang="en-CA" sz="2400" dirty="0" err="1" smtClean="0"/>
              <a:t>Gamme</a:t>
            </a:r>
            <a:r>
              <a:rPr lang="en-CA" sz="2400" dirty="0" smtClean="0"/>
              <a:t> sous-</a:t>
            </a:r>
            <a:r>
              <a:rPr lang="en-CA" sz="2400" dirty="0" err="1" smtClean="0"/>
              <a:t>entendue</a:t>
            </a:r>
            <a:r>
              <a:rPr lang="en-CA" sz="2400" dirty="0" smtClean="0"/>
              <a:t>: </a:t>
            </a:r>
            <a:r>
              <a:rPr lang="en-CA" sz="2400" dirty="0" smtClean="0">
                <a:solidFill>
                  <a:srgbClr val="FF0000"/>
                </a:solidFill>
              </a:rPr>
              <a:t>fa</a:t>
            </a:r>
            <a:r>
              <a:rPr lang="en-CA" sz="2400" dirty="0" smtClean="0"/>
              <a:t> majeure</a:t>
            </a:r>
            <a:endParaRPr lang="en-CA" sz="2400" dirty="0"/>
          </a:p>
        </p:txBody>
      </p:sp>
      <p:sp>
        <p:nvSpPr>
          <p:cNvPr id="16" name="Bent Arrow 15"/>
          <p:cNvSpPr/>
          <p:nvPr/>
        </p:nvSpPr>
        <p:spPr>
          <a:xfrm>
            <a:off x="1619672" y="548680"/>
            <a:ext cx="1080120" cy="1440160"/>
          </a:xfrm>
          <a:prstGeom prst="ben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80" name="Bent Arrow 179"/>
          <p:cNvSpPr/>
          <p:nvPr/>
        </p:nvSpPr>
        <p:spPr>
          <a:xfrm flipV="1">
            <a:off x="1691680" y="5301208"/>
            <a:ext cx="1080120" cy="864096"/>
          </a:xfrm>
          <a:prstGeom prst="ben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610557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792088" cy="6463308"/>
          </a:xfrm>
          <a:prstGeom prst="rect">
            <a:avLst/>
          </a:prstGeom>
          <a:noFill/>
        </p:spPr>
        <p:txBody>
          <a:bodyPr wrap="square" rtlCol="0">
            <a:spAutoFit/>
          </a:bodyPr>
          <a:lstStyle/>
          <a:p>
            <a:r>
              <a:rPr lang="en-CA" dirty="0"/>
              <a:t>sol</a:t>
            </a:r>
            <a:br>
              <a:rPr lang="en-CA" dirty="0"/>
            </a:br>
            <a:r>
              <a:rPr lang="en-CA" dirty="0" err="1" smtClean="0"/>
              <a:t>sol</a:t>
            </a:r>
            <a:r>
              <a:rPr lang="en-CA" dirty="0" smtClean="0"/>
              <a:t> </a:t>
            </a:r>
            <a:r>
              <a:rPr lang="en-US" dirty="0" smtClean="0"/>
              <a:t>♭</a:t>
            </a:r>
            <a:endParaRPr lang="en-CA" dirty="0"/>
          </a:p>
          <a:p>
            <a:r>
              <a:rPr lang="en-CA" dirty="0" smtClean="0"/>
              <a:t>fa</a:t>
            </a:r>
            <a:endParaRPr lang="en-CA" dirty="0"/>
          </a:p>
          <a:p>
            <a:r>
              <a:rPr lang="en-CA" dirty="0"/>
              <a:t>mi</a:t>
            </a:r>
          </a:p>
          <a:p>
            <a:r>
              <a:rPr lang="en-CA" dirty="0" smtClean="0"/>
              <a:t>mi </a:t>
            </a:r>
            <a:r>
              <a:rPr lang="en-US" dirty="0" smtClean="0"/>
              <a:t>♭</a:t>
            </a:r>
            <a:endParaRPr lang="en-CA" dirty="0"/>
          </a:p>
          <a:p>
            <a:r>
              <a:rPr lang="en-CA" dirty="0" err="1"/>
              <a:t>ré</a:t>
            </a:r>
            <a:endParaRPr lang="en-CA" dirty="0"/>
          </a:p>
          <a:p>
            <a:r>
              <a:rPr lang="en-CA" dirty="0" err="1" smtClean="0"/>
              <a:t>ré</a:t>
            </a:r>
            <a:r>
              <a:rPr lang="en-CA" dirty="0" smtClean="0"/>
              <a:t> </a:t>
            </a:r>
            <a:r>
              <a:rPr lang="en-US" dirty="0" smtClean="0"/>
              <a:t>♭</a:t>
            </a:r>
            <a:endParaRPr lang="en-CA" dirty="0"/>
          </a:p>
          <a:p>
            <a:r>
              <a:rPr lang="en-CA" dirty="0" smtClean="0"/>
              <a:t>do</a:t>
            </a:r>
          </a:p>
          <a:p>
            <a:r>
              <a:rPr lang="en-CA" dirty="0" err="1" smtClean="0"/>
              <a:t>si</a:t>
            </a:r>
            <a:endParaRPr lang="en-CA" dirty="0" smtClean="0"/>
          </a:p>
          <a:p>
            <a:r>
              <a:rPr lang="en-CA" dirty="0" err="1" smtClean="0"/>
              <a:t>si</a:t>
            </a:r>
            <a:r>
              <a:rPr lang="en-CA" dirty="0" smtClean="0"/>
              <a:t> </a:t>
            </a:r>
            <a:r>
              <a:rPr lang="en-US" dirty="0" smtClean="0"/>
              <a:t>♭</a:t>
            </a:r>
            <a:endParaRPr lang="en-CA" dirty="0" smtClean="0"/>
          </a:p>
          <a:p>
            <a:r>
              <a:rPr lang="en-CA" dirty="0" smtClean="0"/>
              <a:t>la</a:t>
            </a:r>
          </a:p>
          <a:p>
            <a:r>
              <a:rPr lang="en-CA" dirty="0" smtClean="0"/>
              <a:t>la </a:t>
            </a:r>
            <a:r>
              <a:rPr lang="en-US" dirty="0" smtClean="0"/>
              <a:t>♭</a:t>
            </a:r>
            <a:endParaRPr lang="en-CA" dirty="0" smtClean="0"/>
          </a:p>
          <a:p>
            <a:r>
              <a:rPr lang="en-CA" dirty="0" smtClean="0"/>
              <a:t>sol</a:t>
            </a:r>
            <a:br>
              <a:rPr lang="en-CA" dirty="0" smtClean="0"/>
            </a:br>
            <a:r>
              <a:rPr lang="en-CA" dirty="0" err="1" smtClean="0"/>
              <a:t>sol</a:t>
            </a:r>
            <a:r>
              <a:rPr lang="en-CA" dirty="0" smtClean="0"/>
              <a:t> </a:t>
            </a:r>
            <a:r>
              <a:rPr lang="en-US" dirty="0" smtClean="0"/>
              <a:t>♭</a:t>
            </a:r>
            <a:endParaRPr lang="en-CA" dirty="0" smtClean="0"/>
          </a:p>
          <a:p>
            <a:r>
              <a:rPr lang="en-CA" dirty="0" smtClean="0"/>
              <a:t>fa</a:t>
            </a:r>
          </a:p>
          <a:p>
            <a:r>
              <a:rPr lang="en-CA" dirty="0" smtClean="0"/>
              <a:t>mi</a:t>
            </a:r>
          </a:p>
          <a:p>
            <a:r>
              <a:rPr lang="en-CA" dirty="0" smtClean="0"/>
              <a:t>mi </a:t>
            </a:r>
            <a:r>
              <a:rPr lang="en-US" dirty="0" smtClean="0"/>
              <a:t>♭</a:t>
            </a:r>
            <a:endParaRPr lang="en-CA" dirty="0" smtClean="0"/>
          </a:p>
          <a:p>
            <a:r>
              <a:rPr lang="en-CA" dirty="0" err="1" smtClean="0"/>
              <a:t>ré</a:t>
            </a:r>
            <a:endParaRPr lang="en-CA" dirty="0" smtClean="0"/>
          </a:p>
          <a:p>
            <a:r>
              <a:rPr lang="en-CA" dirty="0" err="1" smtClean="0"/>
              <a:t>ré</a:t>
            </a:r>
            <a:r>
              <a:rPr lang="en-CA" dirty="0" smtClean="0"/>
              <a:t> </a:t>
            </a:r>
            <a:r>
              <a:rPr lang="en-US" dirty="0" smtClean="0"/>
              <a:t>♭</a:t>
            </a:r>
            <a:endParaRPr lang="en-CA" dirty="0" smtClean="0"/>
          </a:p>
          <a:p>
            <a:r>
              <a:rPr lang="en-CA" dirty="0" smtClean="0"/>
              <a:t>do</a:t>
            </a:r>
          </a:p>
          <a:p>
            <a:r>
              <a:rPr lang="en-CA" dirty="0" err="1"/>
              <a:t>si</a:t>
            </a:r>
            <a:endParaRPr lang="en-CA" dirty="0"/>
          </a:p>
          <a:p>
            <a:r>
              <a:rPr lang="en-CA" dirty="0" err="1" smtClean="0"/>
              <a:t>si</a:t>
            </a:r>
            <a:r>
              <a:rPr lang="en-CA" dirty="0" smtClean="0"/>
              <a:t> </a:t>
            </a:r>
            <a:r>
              <a:rPr lang="en-US" dirty="0" smtClean="0"/>
              <a:t>♭</a:t>
            </a:r>
            <a:endParaRPr lang="en-CA" dirty="0"/>
          </a:p>
          <a:p>
            <a:r>
              <a:rPr lang="en-CA" dirty="0"/>
              <a:t>la</a:t>
            </a:r>
            <a:endParaRPr lang="en-CA" dirty="0" smtClean="0"/>
          </a:p>
        </p:txBody>
      </p:sp>
      <p:sp>
        <p:nvSpPr>
          <p:cNvPr id="5" name="TextBox 4"/>
          <p:cNvSpPr txBox="1"/>
          <p:nvPr/>
        </p:nvSpPr>
        <p:spPr>
          <a:xfrm>
            <a:off x="7164288" y="1268760"/>
            <a:ext cx="1828800" cy="3970318"/>
          </a:xfrm>
          <a:prstGeom prst="rect">
            <a:avLst/>
          </a:prstGeom>
          <a:noFill/>
          <a:ln w="25400">
            <a:solidFill>
              <a:schemeClr val="tx1"/>
            </a:solidFill>
          </a:ln>
        </p:spPr>
        <p:txBody>
          <a:bodyPr wrap="square" rtlCol="0">
            <a:spAutoFit/>
          </a:bodyPr>
          <a:lstStyle/>
          <a:p>
            <a:r>
              <a:rPr lang="en-US" b="1" dirty="0" err="1" smtClean="0"/>
              <a:t>Gamme</a:t>
            </a:r>
            <a:r>
              <a:rPr lang="en-US" b="1" dirty="0" smtClean="0"/>
              <a:t> majeure</a:t>
            </a:r>
          </a:p>
          <a:p>
            <a:r>
              <a:rPr lang="en-US" dirty="0" err="1" smtClean="0"/>
              <a:t>tonique</a:t>
            </a:r>
            <a:endParaRPr lang="en-US" dirty="0" smtClean="0"/>
          </a:p>
          <a:p>
            <a:r>
              <a:rPr lang="en-US" sz="1800" kern="1200" dirty="0" smtClean="0">
                <a:solidFill>
                  <a:schemeClr val="tx1"/>
                </a:solidFill>
                <a:latin typeface="+mn-lt"/>
                <a:ea typeface="+mn-ea"/>
                <a:cs typeface="+mn-cs"/>
              </a:rPr>
              <a:t>sensible</a:t>
            </a:r>
          </a:p>
          <a:p>
            <a:endParaRPr lang="en-US" sz="1800" kern="1200" dirty="0" smtClean="0">
              <a:solidFill>
                <a:schemeClr val="tx1"/>
              </a:solidFill>
              <a:latin typeface="+mn-lt"/>
              <a:ea typeface="+mn-ea"/>
              <a:cs typeface="+mn-cs"/>
            </a:endParaRPr>
          </a:p>
          <a:p>
            <a:r>
              <a:rPr lang="en-US" sz="1800" kern="1200" dirty="0" err="1" smtClean="0">
                <a:solidFill>
                  <a:schemeClr val="tx1"/>
                </a:solidFill>
                <a:latin typeface="+mn-lt"/>
                <a:ea typeface="+mn-ea"/>
                <a:cs typeface="+mn-cs"/>
              </a:rPr>
              <a:t>sus-dominante</a:t>
            </a:r>
            <a:endParaRPr lang="en-US" sz="1800" kern="1200" dirty="0" smtClean="0">
              <a:solidFill>
                <a:schemeClr val="tx1"/>
              </a:solidFill>
              <a:latin typeface="+mn-lt"/>
              <a:ea typeface="+mn-ea"/>
              <a:cs typeface="+mn-cs"/>
            </a:endParaRPr>
          </a:p>
          <a:p>
            <a:endParaRPr lang="en-US" dirty="0" smtClean="0"/>
          </a:p>
          <a:p>
            <a:r>
              <a:rPr lang="en-US" dirty="0" err="1" smtClean="0"/>
              <a:t>dominante</a:t>
            </a:r>
            <a:endParaRPr lang="en-US" dirty="0" smtClean="0"/>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sous-</a:t>
            </a:r>
            <a:r>
              <a:rPr lang="en-US" sz="1800" kern="1200" dirty="0" err="1" smtClean="0">
                <a:solidFill>
                  <a:schemeClr val="tx1"/>
                </a:solidFill>
                <a:latin typeface="+mn-lt"/>
                <a:ea typeface="+mn-ea"/>
                <a:cs typeface="+mn-cs"/>
              </a:rPr>
              <a:t>dominante</a:t>
            </a:r>
            <a:endParaRPr lang="en-US" sz="1800" kern="1200" dirty="0" smtClean="0">
              <a:solidFill>
                <a:schemeClr val="tx1"/>
              </a:solidFill>
              <a:latin typeface="+mn-lt"/>
              <a:ea typeface="+mn-ea"/>
              <a:cs typeface="+mn-cs"/>
            </a:endParaRPr>
          </a:p>
          <a:p>
            <a:r>
              <a:rPr lang="en-US" dirty="0" smtClean="0"/>
              <a:t>m</a:t>
            </a:r>
            <a:r>
              <a:rPr lang="en-CA" dirty="0" err="1" smtClean="0"/>
              <a:t>édiante</a:t>
            </a:r>
            <a:endParaRPr lang="en-CA" dirty="0" smtClean="0"/>
          </a:p>
          <a:p>
            <a:endParaRPr lang="en-CA" sz="1800" kern="1200" dirty="0" smtClean="0">
              <a:solidFill>
                <a:schemeClr val="tx1"/>
              </a:solidFill>
              <a:latin typeface="+mn-lt"/>
              <a:ea typeface="+mn-ea"/>
              <a:cs typeface="+mn-cs"/>
            </a:endParaRPr>
          </a:p>
          <a:p>
            <a:r>
              <a:rPr lang="en-CA" sz="1800" kern="1200" dirty="0" smtClean="0">
                <a:solidFill>
                  <a:schemeClr val="tx1"/>
                </a:solidFill>
                <a:latin typeface="+mn-lt"/>
                <a:ea typeface="+mn-ea"/>
                <a:cs typeface="+mn-cs"/>
              </a:rPr>
              <a:t>sus-</a:t>
            </a:r>
            <a:r>
              <a:rPr lang="en-CA" sz="1800" kern="1200" dirty="0" err="1" smtClean="0">
                <a:solidFill>
                  <a:schemeClr val="tx1"/>
                </a:solidFill>
                <a:latin typeface="+mn-lt"/>
                <a:ea typeface="+mn-ea"/>
                <a:cs typeface="+mn-cs"/>
              </a:rPr>
              <a:t>tonique</a:t>
            </a:r>
            <a:endParaRPr lang="en-CA" sz="1800" kern="1200" dirty="0" smtClean="0">
              <a:solidFill>
                <a:schemeClr val="tx1"/>
              </a:solidFill>
              <a:latin typeface="+mn-lt"/>
              <a:ea typeface="+mn-ea"/>
              <a:cs typeface="+mn-cs"/>
            </a:endParaRPr>
          </a:p>
          <a:p>
            <a:endParaRPr lang="en-CA" dirty="0" smtClean="0"/>
          </a:p>
          <a:p>
            <a:r>
              <a:rPr lang="en-CA" dirty="0" err="1" smtClean="0"/>
              <a:t>tonique</a:t>
            </a:r>
            <a:endParaRPr lang="en-US" sz="1800" kern="1200" dirty="0" smtClean="0">
              <a:solidFill>
                <a:schemeClr val="tx1"/>
              </a:solidFill>
              <a:latin typeface="+mn-lt"/>
              <a:ea typeface="+mn-ea"/>
              <a:cs typeface="+mn-cs"/>
            </a:endParaRPr>
          </a:p>
        </p:txBody>
      </p:sp>
      <p:sp>
        <p:nvSpPr>
          <p:cNvPr id="6" name="TextBox 5"/>
          <p:cNvSpPr txBox="1"/>
          <p:nvPr/>
        </p:nvSpPr>
        <p:spPr>
          <a:xfrm>
            <a:off x="4039344" y="1556792"/>
            <a:ext cx="1828800" cy="4247317"/>
          </a:xfrm>
          <a:prstGeom prst="rect">
            <a:avLst/>
          </a:prstGeom>
          <a:noFill/>
          <a:ln w="25400">
            <a:solidFill>
              <a:srgbClr val="00B050"/>
            </a:solidFill>
          </a:ln>
        </p:spPr>
        <p:txBody>
          <a:bodyPr wrap="square" rtlCol="0">
            <a:spAutoFit/>
          </a:bodyPr>
          <a:lstStyle/>
          <a:p>
            <a:r>
              <a:rPr lang="en-US" b="1" dirty="0" err="1" smtClean="0"/>
              <a:t>Gamme</a:t>
            </a:r>
            <a:r>
              <a:rPr lang="en-US" b="1" dirty="0"/>
              <a:t/>
            </a:r>
            <a:br>
              <a:rPr lang="en-US" b="1" dirty="0"/>
            </a:br>
            <a:r>
              <a:rPr lang="en-US" b="1" dirty="0" smtClean="0"/>
              <a:t>de </a:t>
            </a:r>
            <a:r>
              <a:rPr lang="en-US" b="1" dirty="0" smtClean="0">
                <a:solidFill>
                  <a:srgbClr val="00B050"/>
                </a:solidFill>
              </a:rPr>
              <a:t>do</a:t>
            </a:r>
            <a:r>
              <a:rPr lang="en-US" b="1" dirty="0" smtClean="0"/>
              <a:t> majeure</a:t>
            </a:r>
          </a:p>
          <a:p>
            <a:r>
              <a:rPr lang="en-US" dirty="0" err="1" smtClean="0"/>
              <a:t>tonique</a:t>
            </a:r>
            <a:endParaRPr lang="en-US" dirty="0" smtClean="0"/>
          </a:p>
          <a:p>
            <a:r>
              <a:rPr lang="en-US" sz="1800" kern="1200" dirty="0" smtClean="0">
                <a:solidFill>
                  <a:schemeClr val="tx1"/>
                </a:solidFill>
                <a:latin typeface="+mn-lt"/>
                <a:ea typeface="+mn-ea"/>
                <a:cs typeface="+mn-cs"/>
              </a:rPr>
              <a:t>sensible</a:t>
            </a:r>
          </a:p>
          <a:p>
            <a:endParaRPr lang="en-US" sz="1800" kern="1200" dirty="0" smtClean="0">
              <a:solidFill>
                <a:schemeClr val="tx1"/>
              </a:solidFill>
              <a:latin typeface="+mn-lt"/>
              <a:ea typeface="+mn-ea"/>
              <a:cs typeface="+mn-cs"/>
            </a:endParaRPr>
          </a:p>
          <a:p>
            <a:r>
              <a:rPr lang="en-US" sz="1800" kern="1200" dirty="0" err="1" smtClean="0">
                <a:solidFill>
                  <a:schemeClr val="tx1"/>
                </a:solidFill>
                <a:latin typeface="+mn-lt"/>
                <a:ea typeface="+mn-ea"/>
                <a:cs typeface="+mn-cs"/>
              </a:rPr>
              <a:t>sus-dominante</a:t>
            </a:r>
            <a:endParaRPr lang="en-US" sz="1800" kern="1200" dirty="0" smtClean="0">
              <a:solidFill>
                <a:schemeClr val="tx1"/>
              </a:solidFill>
              <a:latin typeface="+mn-lt"/>
              <a:ea typeface="+mn-ea"/>
              <a:cs typeface="+mn-cs"/>
            </a:endParaRPr>
          </a:p>
          <a:p>
            <a:endParaRPr lang="en-US" dirty="0" smtClean="0"/>
          </a:p>
          <a:p>
            <a:r>
              <a:rPr lang="en-US" dirty="0" err="1" smtClean="0"/>
              <a:t>dominante</a:t>
            </a:r>
            <a:endParaRPr lang="en-US" dirty="0" smtClean="0"/>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sous-</a:t>
            </a:r>
            <a:r>
              <a:rPr lang="en-US" sz="1800" kern="1200" dirty="0" err="1" smtClean="0">
                <a:solidFill>
                  <a:schemeClr val="tx1"/>
                </a:solidFill>
                <a:latin typeface="+mn-lt"/>
                <a:ea typeface="+mn-ea"/>
                <a:cs typeface="+mn-cs"/>
              </a:rPr>
              <a:t>dominante</a:t>
            </a:r>
            <a:endParaRPr lang="en-US" sz="1800" kern="1200" dirty="0" smtClean="0">
              <a:solidFill>
                <a:schemeClr val="tx1"/>
              </a:solidFill>
              <a:latin typeface="+mn-lt"/>
              <a:ea typeface="+mn-ea"/>
              <a:cs typeface="+mn-cs"/>
            </a:endParaRPr>
          </a:p>
          <a:p>
            <a:r>
              <a:rPr lang="en-US" dirty="0" smtClean="0"/>
              <a:t>m</a:t>
            </a:r>
            <a:r>
              <a:rPr lang="en-CA" dirty="0" err="1" smtClean="0"/>
              <a:t>édiante</a:t>
            </a:r>
            <a:endParaRPr lang="en-CA" dirty="0" smtClean="0"/>
          </a:p>
          <a:p>
            <a:endParaRPr lang="en-CA" sz="1800" kern="1200" dirty="0" smtClean="0">
              <a:solidFill>
                <a:schemeClr val="tx1"/>
              </a:solidFill>
              <a:latin typeface="+mn-lt"/>
              <a:ea typeface="+mn-ea"/>
              <a:cs typeface="+mn-cs"/>
            </a:endParaRPr>
          </a:p>
          <a:p>
            <a:r>
              <a:rPr lang="en-CA" sz="1800" kern="1200" dirty="0" smtClean="0">
                <a:solidFill>
                  <a:schemeClr val="tx1"/>
                </a:solidFill>
                <a:latin typeface="+mn-lt"/>
                <a:ea typeface="+mn-ea"/>
                <a:cs typeface="+mn-cs"/>
              </a:rPr>
              <a:t>sus-</a:t>
            </a:r>
            <a:r>
              <a:rPr lang="en-CA" sz="1800" kern="1200" dirty="0" err="1" smtClean="0">
                <a:solidFill>
                  <a:schemeClr val="tx1"/>
                </a:solidFill>
                <a:latin typeface="+mn-lt"/>
                <a:ea typeface="+mn-ea"/>
                <a:cs typeface="+mn-cs"/>
              </a:rPr>
              <a:t>tonique</a:t>
            </a:r>
            <a:endParaRPr lang="en-CA" sz="1800" kern="1200" dirty="0" smtClean="0">
              <a:solidFill>
                <a:schemeClr val="tx1"/>
              </a:solidFill>
              <a:latin typeface="+mn-lt"/>
              <a:ea typeface="+mn-ea"/>
              <a:cs typeface="+mn-cs"/>
            </a:endParaRPr>
          </a:p>
          <a:p>
            <a:endParaRPr lang="en-CA" dirty="0" smtClean="0"/>
          </a:p>
          <a:p>
            <a:r>
              <a:rPr lang="en-CA" dirty="0" err="1" smtClean="0"/>
              <a:t>tonique</a:t>
            </a:r>
            <a:endParaRPr lang="en-US" sz="1800" kern="1200" dirty="0" smtClean="0">
              <a:solidFill>
                <a:schemeClr val="tx1"/>
              </a:solidFill>
              <a:latin typeface="+mn-lt"/>
              <a:ea typeface="+mn-ea"/>
              <a:cs typeface="+mn-cs"/>
            </a:endParaRPr>
          </a:p>
        </p:txBody>
      </p:sp>
      <p:cxnSp>
        <p:nvCxnSpPr>
          <p:cNvPr id="18" name="Straight Arrow Connector 17"/>
          <p:cNvCxnSpPr/>
          <p:nvPr/>
        </p:nvCxnSpPr>
        <p:spPr>
          <a:xfrm flipH="1">
            <a:off x="1043608" y="5589240"/>
            <a:ext cx="3024336" cy="0"/>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043608" y="5063920"/>
            <a:ext cx="3024336" cy="0"/>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043608" y="3695767"/>
            <a:ext cx="3024336" cy="1"/>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043608" y="3140968"/>
            <a:ext cx="3024336" cy="0"/>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043608" y="2564904"/>
            <a:ext cx="3024336" cy="0"/>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043608" y="2298136"/>
            <a:ext cx="3024336" cy="0"/>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043608" y="4509120"/>
            <a:ext cx="3024336" cy="0"/>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043608" y="4221088"/>
            <a:ext cx="3024336" cy="0"/>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51112" y="188640"/>
            <a:ext cx="1828800" cy="4247317"/>
          </a:xfrm>
          <a:prstGeom prst="rect">
            <a:avLst/>
          </a:prstGeom>
          <a:solidFill>
            <a:schemeClr val="bg1">
              <a:alpha val="70000"/>
            </a:schemeClr>
          </a:solidFill>
          <a:ln w="25400">
            <a:solidFill>
              <a:srgbClr val="FF0000">
                <a:alpha val="70000"/>
              </a:srgbClr>
            </a:solidFill>
          </a:ln>
        </p:spPr>
        <p:txBody>
          <a:bodyPr wrap="square" rtlCol="0">
            <a:spAutoFit/>
          </a:bodyPr>
          <a:lstStyle/>
          <a:p>
            <a:r>
              <a:rPr lang="en-US" b="1" dirty="0" err="1" smtClean="0"/>
              <a:t>Gamme</a:t>
            </a:r>
            <a:r>
              <a:rPr lang="en-US" b="1" dirty="0"/>
              <a:t/>
            </a:r>
            <a:br>
              <a:rPr lang="en-US" b="1" dirty="0"/>
            </a:br>
            <a:r>
              <a:rPr lang="en-US" b="1" dirty="0" smtClean="0"/>
              <a:t>de </a:t>
            </a:r>
            <a:r>
              <a:rPr lang="en-US" b="1" dirty="0" smtClean="0">
                <a:solidFill>
                  <a:srgbClr val="FF0000"/>
                </a:solidFill>
              </a:rPr>
              <a:t>fa</a:t>
            </a:r>
            <a:r>
              <a:rPr lang="en-US" b="1" dirty="0" smtClean="0"/>
              <a:t> majeure</a:t>
            </a:r>
          </a:p>
          <a:p>
            <a:r>
              <a:rPr lang="en-US" dirty="0" err="1" smtClean="0"/>
              <a:t>tonique</a:t>
            </a:r>
            <a:endParaRPr lang="en-US" dirty="0" smtClean="0"/>
          </a:p>
          <a:p>
            <a:r>
              <a:rPr lang="en-US" sz="1800" kern="1200" dirty="0" smtClean="0">
                <a:solidFill>
                  <a:schemeClr val="tx1"/>
                </a:solidFill>
                <a:latin typeface="+mn-lt"/>
                <a:ea typeface="+mn-ea"/>
                <a:cs typeface="+mn-cs"/>
              </a:rPr>
              <a:t>sensible</a:t>
            </a:r>
          </a:p>
          <a:p>
            <a:endParaRPr lang="en-US" sz="1800" kern="1200" dirty="0" smtClean="0">
              <a:solidFill>
                <a:schemeClr val="tx1"/>
              </a:solidFill>
              <a:latin typeface="+mn-lt"/>
              <a:ea typeface="+mn-ea"/>
              <a:cs typeface="+mn-cs"/>
            </a:endParaRPr>
          </a:p>
          <a:p>
            <a:r>
              <a:rPr lang="en-US" sz="1800" kern="1200" dirty="0" err="1" smtClean="0">
                <a:solidFill>
                  <a:schemeClr val="tx1"/>
                </a:solidFill>
                <a:latin typeface="+mn-lt"/>
                <a:ea typeface="+mn-ea"/>
                <a:cs typeface="+mn-cs"/>
              </a:rPr>
              <a:t>sus-dominante</a:t>
            </a:r>
            <a:endParaRPr lang="en-US" sz="1800" kern="1200" dirty="0" smtClean="0">
              <a:solidFill>
                <a:schemeClr val="tx1"/>
              </a:solidFill>
              <a:latin typeface="+mn-lt"/>
              <a:ea typeface="+mn-ea"/>
              <a:cs typeface="+mn-cs"/>
            </a:endParaRPr>
          </a:p>
          <a:p>
            <a:endParaRPr lang="en-US" dirty="0" smtClean="0"/>
          </a:p>
          <a:p>
            <a:r>
              <a:rPr lang="en-US" dirty="0" err="1" smtClean="0"/>
              <a:t>dominante</a:t>
            </a:r>
            <a:endParaRPr lang="en-US" dirty="0" smtClean="0"/>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sous-</a:t>
            </a:r>
            <a:r>
              <a:rPr lang="en-US" sz="1800" kern="1200" dirty="0" err="1" smtClean="0">
                <a:solidFill>
                  <a:schemeClr val="tx1"/>
                </a:solidFill>
                <a:latin typeface="+mn-lt"/>
                <a:ea typeface="+mn-ea"/>
                <a:cs typeface="+mn-cs"/>
              </a:rPr>
              <a:t>dominante</a:t>
            </a:r>
            <a:endParaRPr lang="en-US" sz="1800" kern="1200" dirty="0" smtClean="0">
              <a:solidFill>
                <a:schemeClr val="tx1"/>
              </a:solidFill>
              <a:latin typeface="+mn-lt"/>
              <a:ea typeface="+mn-ea"/>
              <a:cs typeface="+mn-cs"/>
            </a:endParaRPr>
          </a:p>
          <a:p>
            <a:r>
              <a:rPr lang="en-US" dirty="0" smtClean="0"/>
              <a:t>m</a:t>
            </a:r>
            <a:r>
              <a:rPr lang="en-CA" dirty="0" err="1" smtClean="0"/>
              <a:t>édiante</a:t>
            </a:r>
            <a:endParaRPr lang="en-CA" dirty="0" smtClean="0"/>
          </a:p>
          <a:p>
            <a:endParaRPr lang="en-CA" sz="1800" kern="1200" dirty="0" smtClean="0">
              <a:solidFill>
                <a:schemeClr val="tx1"/>
              </a:solidFill>
              <a:latin typeface="+mn-lt"/>
              <a:ea typeface="+mn-ea"/>
              <a:cs typeface="+mn-cs"/>
            </a:endParaRPr>
          </a:p>
          <a:p>
            <a:r>
              <a:rPr lang="en-CA" sz="1800" kern="1200" dirty="0" smtClean="0">
                <a:solidFill>
                  <a:schemeClr val="tx1"/>
                </a:solidFill>
                <a:latin typeface="+mn-lt"/>
                <a:ea typeface="+mn-ea"/>
                <a:cs typeface="+mn-cs"/>
              </a:rPr>
              <a:t>sus-</a:t>
            </a:r>
            <a:r>
              <a:rPr lang="en-CA" sz="1800" kern="1200" dirty="0" err="1" smtClean="0">
                <a:solidFill>
                  <a:schemeClr val="tx1"/>
                </a:solidFill>
                <a:latin typeface="+mn-lt"/>
                <a:ea typeface="+mn-ea"/>
                <a:cs typeface="+mn-cs"/>
              </a:rPr>
              <a:t>tonique</a:t>
            </a:r>
            <a:endParaRPr lang="en-CA" sz="1800" kern="1200" dirty="0" smtClean="0">
              <a:solidFill>
                <a:schemeClr val="tx1"/>
              </a:solidFill>
              <a:latin typeface="+mn-lt"/>
              <a:ea typeface="+mn-ea"/>
              <a:cs typeface="+mn-cs"/>
            </a:endParaRPr>
          </a:p>
          <a:p>
            <a:endParaRPr lang="en-CA" dirty="0" smtClean="0"/>
          </a:p>
          <a:p>
            <a:r>
              <a:rPr lang="en-CA" dirty="0" err="1" smtClean="0"/>
              <a:t>tonique</a:t>
            </a:r>
            <a:endParaRPr lang="en-US" sz="1800" kern="1200" dirty="0" smtClean="0">
              <a:solidFill>
                <a:schemeClr val="tx1"/>
              </a:solidFill>
              <a:latin typeface="+mn-lt"/>
              <a:ea typeface="+mn-ea"/>
              <a:cs typeface="+mn-cs"/>
            </a:endParaRPr>
          </a:p>
        </p:txBody>
      </p:sp>
      <p:cxnSp>
        <p:nvCxnSpPr>
          <p:cNvPr id="9" name="Straight Arrow Connector 8"/>
          <p:cNvCxnSpPr/>
          <p:nvPr/>
        </p:nvCxnSpPr>
        <p:spPr>
          <a:xfrm flipH="1">
            <a:off x="611560" y="4221088"/>
            <a:ext cx="1368152" cy="0"/>
          </a:xfrm>
          <a:prstGeom prst="straightConnector1">
            <a:avLst/>
          </a:prstGeom>
          <a:ln w="25400">
            <a:solidFill>
              <a:srgbClr val="FF0000">
                <a:alpha val="7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11560" y="3695768"/>
            <a:ext cx="1368152" cy="0"/>
          </a:xfrm>
          <a:prstGeom prst="straightConnector1">
            <a:avLst/>
          </a:prstGeom>
          <a:ln w="25400">
            <a:solidFill>
              <a:srgbClr val="FF0000">
                <a:alpha val="7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11560" y="2298136"/>
            <a:ext cx="1368152" cy="0"/>
          </a:xfrm>
          <a:prstGeom prst="straightConnector1">
            <a:avLst/>
          </a:prstGeom>
          <a:ln w="25400">
            <a:solidFill>
              <a:srgbClr val="FF0000">
                <a:alpha val="7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11560" y="1772816"/>
            <a:ext cx="1368152" cy="0"/>
          </a:xfrm>
          <a:prstGeom prst="straightConnector1">
            <a:avLst/>
          </a:prstGeom>
          <a:ln w="25400">
            <a:solidFill>
              <a:srgbClr val="FF0000">
                <a:alpha val="7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11560" y="1196752"/>
            <a:ext cx="1368152" cy="0"/>
          </a:xfrm>
          <a:prstGeom prst="straightConnector1">
            <a:avLst/>
          </a:prstGeom>
          <a:ln w="25400">
            <a:solidFill>
              <a:srgbClr val="FF0000">
                <a:alpha val="7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11560" y="959464"/>
            <a:ext cx="1368152" cy="0"/>
          </a:xfrm>
          <a:prstGeom prst="straightConnector1">
            <a:avLst/>
          </a:prstGeom>
          <a:ln w="25400">
            <a:solidFill>
              <a:srgbClr val="FF0000">
                <a:alpha val="7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11560" y="3140968"/>
            <a:ext cx="1368152" cy="0"/>
          </a:xfrm>
          <a:prstGeom prst="straightConnector1">
            <a:avLst/>
          </a:prstGeom>
          <a:ln w="25400">
            <a:solidFill>
              <a:srgbClr val="FF0000">
                <a:alpha val="7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11560" y="2852936"/>
            <a:ext cx="1368152" cy="0"/>
          </a:xfrm>
          <a:prstGeom prst="straightConnector1">
            <a:avLst/>
          </a:prstGeom>
          <a:ln w="25400">
            <a:solidFill>
              <a:srgbClr val="FF0000">
                <a:alpha val="70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163093" y="1734772"/>
            <a:ext cx="872482" cy="276999"/>
          </a:xfrm>
          <a:prstGeom prst="rect">
            <a:avLst/>
          </a:prstGeom>
          <a:noFill/>
        </p:spPr>
        <p:txBody>
          <a:bodyPr wrap="none" rtlCol="0">
            <a:spAutoFit/>
          </a:bodyPr>
          <a:lstStyle/>
          <a:p>
            <a:pPr algn="r"/>
            <a:r>
              <a:rPr lang="en-CA" sz="1200" dirty="0"/>
              <a:t>1</a:t>
            </a:r>
            <a:r>
              <a:rPr lang="en-CA" sz="1200" dirty="0" smtClean="0"/>
              <a:t> demi-ton</a:t>
            </a:r>
            <a:endParaRPr lang="en-CA" sz="1200" dirty="0"/>
          </a:p>
        </p:txBody>
      </p:sp>
      <p:sp>
        <p:nvSpPr>
          <p:cNvPr id="40" name="TextBox 39"/>
          <p:cNvSpPr txBox="1"/>
          <p:nvPr/>
        </p:nvSpPr>
        <p:spPr>
          <a:xfrm>
            <a:off x="6733890" y="3605621"/>
            <a:ext cx="301685" cy="369332"/>
          </a:xfrm>
          <a:prstGeom prst="rect">
            <a:avLst/>
          </a:prstGeom>
          <a:noFill/>
        </p:spPr>
        <p:txBody>
          <a:bodyPr wrap="none" rtlCol="0">
            <a:spAutoFit/>
          </a:bodyPr>
          <a:lstStyle/>
          <a:p>
            <a:pPr algn="r"/>
            <a:r>
              <a:rPr lang="en-CA" dirty="0" smtClean="0"/>
              <a:t>1</a:t>
            </a:r>
            <a:endParaRPr lang="en-CA" dirty="0"/>
          </a:p>
        </p:txBody>
      </p:sp>
      <p:sp>
        <p:nvSpPr>
          <p:cNvPr id="41" name="TextBox 40"/>
          <p:cNvSpPr txBox="1"/>
          <p:nvPr/>
        </p:nvSpPr>
        <p:spPr>
          <a:xfrm>
            <a:off x="6102178" y="4618905"/>
            <a:ext cx="933397" cy="276999"/>
          </a:xfrm>
          <a:prstGeom prst="rect">
            <a:avLst/>
          </a:prstGeom>
          <a:noFill/>
        </p:spPr>
        <p:txBody>
          <a:bodyPr wrap="none" rtlCol="0">
            <a:spAutoFit/>
          </a:bodyPr>
          <a:lstStyle/>
          <a:p>
            <a:pPr algn="r"/>
            <a:r>
              <a:rPr lang="en-CA" sz="1200" dirty="0" smtClean="0"/>
              <a:t>2 demi-tons</a:t>
            </a:r>
            <a:endParaRPr lang="en-CA" sz="1200" dirty="0"/>
          </a:p>
        </p:txBody>
      </p:sp>
      <p:sp>
        <p:nvSpPr>
          <p:cNvPr id="42" name="TextBox 41"/>
          <p:cNvSpPr txBox="1"/>
          <p:nvPr/>
        </p:nvSpPr>
        <p:spPr>
          <a:xfrm>
            <a:off x="6733890" y="2646811"/>
            <a:ext cx="301685" cy="369332"/>
          </a:xfrm>
          <a:prstGeom prst="rect">
            <a:avLst/>
          </a:prstGeom>
          <a:noFill/>
        </p:spPr>
        <p:txBody>
          <a:bodyPr wrap="none" rtlCol="0">
            <a:spAutoFit/>
          </a:bodyPr>
          <a:lstStyle/>
          <a:p>
            <a:pPr algn="r"/>
            <a:r>
              <a:rPr lang="en-CA" dirty="0" smtClean="0"/>
              <a:t>2</a:t>
            </a:r>
            <a:endParaRPr lang="en-CA" dirty="0"/>
          </a:p>
        </p:txBody>
      </p:sp>
      <p:sp>
        <p:nvSpPr>
          <p:cNvPr id="43" name="Left Brace 42"/>
          <p:cNvSpPr/>
          <p:nvPr/>
        </p:nvSpPr>
        <p:spPr>
          <a:xfrm>
            <a:off x="7003481" y="1742523"/>
            <a:ext cx="144016" cy="288032"/>
          </a:xfrm>
          <a:prstGeom prst="leftBrace">
            <a:avLst>
              <a:gd name="adj1" fmla="val 28030"/>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4" name="Left Brace 43"/>
          <p:cNvSpPr/>
          <p:nvPr/>
        </p:nvSpPr>
        <p:spPr>
          <a:xfrm>
            <a:off x="7003481" y="2030080"/>
            <a:ext cx="144016" cy="527903"/>
          </a:xfrm>
          <a:prstGeom prst="leftBrace">
            <a:avLst>
              <a:gd name="adj1" fmla="val 28030"/>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5" name="Left Brace 44"/>
          <p:cNvSpPr/>
          <p:nvPr/>
        </p:nvSpPr>
        <p:spPr>
          <a:xfrm>
            <a:off x="7003481" y="2571267"/>
            <a:ext cx="144016" cy="527903"/>
          </a:xfrm>
          <a:prstGeom prst="leftBrace">
            <a:avLst>
              <a:gd name="adj1" fmla="val 28030"/>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6" name="Left Brace 45"/>
          <p:cNvSpPr/>
          <p:nvPr/>
        </p:nvSpPr>
        <p:spPr>
          <a:xfrm>
            <a:off x="7003481" y="3117460"/>
            <a:ext cx="144016" cy="527903"/>
          </a:xfrm>
          <a:prstGeom prst="leftBrace">
            <a:avLst>
              <a:gd name="adj1" fmla="val 28030"/>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7" name="Left Brace 46"/>
          <p:cNvSpPr/>
          <p:nvPr/>
        </p:nvSpPr>
        <p:spPr>
          <a:xfrm>
            <a:off x="7003481" y="3942312"/>
            <a:ext cx="144016" cy="527903"/>
          </a:xfrm>
          <a:prstGeom prst="leftBrace">
            <a:avLst>
              <a:gd name="adj1" fmla="val 28030"/>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8" name="Left Brace 47"/>
          <p:cNvSpPr/>
          <p:nvPr/>
        </p:nvSpPr>
        <p:spPr>
          <a:xfrm>
            <a:off x="7003481" y="4507008"/>
            <a:ext cx="144016" cy="527903"/>
          </a:xfrm>
          <a:prstGeom prst="leftBrace">
            <a:avLst>
              <a:gd name="adj1" fmla="val 28030"/>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9" name="Left Brace 48"/>
          <p:cNvSpPr/>
          <p:nvPr/>
        </p:nvSpPr>
        <p:spPr>
          <a:xfrm>
            <a:off x="7003481" y="3654327"/>
            <a:ext cx="144016" cy="288032"/>
          </a:xfrm>
          <a:prstGeom prst="leftBrace">
            <a:avLst>
              <a:gd name="adj1" fmla="val 28030"/>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0" name="TextBox 49"/>
          <p:cNvSpPr txBox="1"/>
          <p:nvPr/>
        </p:nvSpPr>
        <p:spPr>
          <a:xfrm>
            <a:off x="6733890" y="2111005"/>
            <a:ext cx="301685" cy="369332"/>
          </a:xfrm>
          <a:prstGeom prst="rect">
            <a:avLst/>
          </a:prstGeom>
          <a:noFill/>
        </p:spPr>
        <p:txBody>
          <a:bodyPr wrap="none" rtlCol="0">
            <a:spAutoFit/>
          </a:bodyPr>
          <a:lstStyle/>
          <a:p>
            <a:pPr algn="r"/>
            <a:r>
              <a:rPr lang="en-CA" dirty="0" smtClean="0"/>
              <a:t>2</a:t>
            </a:r>
            <a:endParaRPr lang="en-CA" dirty="0"/>
          </a:p>
        </p:txBody>
      </p:sp>
      <p:sp>
        <p:nvSpPr>
          <p:cNvPr id="51" name="TextBox 50"/>
          <p:cNvSpPr txBox="1"/>
          <p:nvPr/>
        </p:nvSpPr>
        <p:spPr>
          <a:xfrm>
            <a:off x="6733890" y="3184222"/>
            <a:ext cx="301685" cy="369332"/>
          </a:xfrm>
          <a:prstGeom prst="rect">
            <a:avLst/>
          </a:prstGeom>
          <a:noFill/>
        </p:spPr>
        <p:txBody>
          <a:bodyPr wrap="none" rtlCol="0">
            <a:spAutoFit/>
          </a:bodyPr>
          <a:lstStyle/>
          <a:p>
            <a:pPr algn="r"/>
            <a:r>
              <a:rPr lang="en-CA" dirty="0" smtClean="0"/>
              <a:t>2</a:t>
            </a:r>
            <a:endParaRPr lang="en-CA" dirty="0"/>
          </a:p>
        </p:txBody>
      </p:sp>
      <p:sp>
        <p:nvSpPr>
          <p:cNvPr id="52" name="TextBox 51"/>
          <p:cNvSpPr txBox="1"/>
          <p:nvPr/>
        </p:nvSpPr>
        <p:spPr>
          <a:xfrm>
            <a:off x="6733890" y="4011994"/>
            <a:ext cx="301685" cy="369332"/>
          </a:xfrm>
          <a:prstGeom prst="rect">
            <a:avLst/>
          </a:prstGeom>
          <a:noFill/>
        </p:spPr>
        <p:txBody>
          <a:bodyPr wrap="none" rtlCol="0">
            <a:spAutoFit/>
          </a:bodyPr>
          <a:lstStyle/>
          <a:p>
            <a:pPr algn="r"/>
            <a:r>
              <a:rPr lang="en-CA" dirty="0" smtClean="0"/>
              <a:t>2</a:t>
            </a:r>
            <a:endParaRPr lang="en-CA" dirty="0"/>
          </a:p>
        </p:txBody>
      </p:sp>
      <p:sp>
        <p:nvSpPr>
          <p:cNvPr id="2" name="Oval 1"/>
          <p:cNvSpPr/>
          <p:nvPr/>
        </p:nvSpPr>
        <p:spPr>
          <a:xfrm>
            <a:off x="107504" y="2708920"/>
            <a:ext cx="57606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4067944" y="5805264"/>
            <a:ext cx="1728192" cy="523220"/>
          </a:xfrm>
          <a:prstGeom prst="rect">
            <a:avLst/>
          </a:prstGeom>
          <a:noFill/>
        </p:spPr>
        <p:txBody>
          <a:bodyPr wrap="square" rtlCol="0">
            <a:spAutoFit/>
          </a:bodyPr>
          <a:lstStyle/>
          <a:p>
            <a:r>
              <a:rPr lang="en-CA" sz="1400" dirty="0" smtClean="0"/>
              <a:t>Les touches blanches d’un piano</a:t>
            </a:r>
            <a:endParaRPr lang="en-CA" sz="1400" dirty="0"/>
          </a:p>
        </p:txBody>
      </p:sp>
      <p:sp>
        <p:nvSpPr>
          <p:cNvPr id="8" name="TextBox 7"/>
          <p:cNvSpPr txBox="1"/>
          <p:nvPr/>
        </p:nvSpPr>
        <p:spPr>
          <a:xfrm>
            <a:off x="7092280" y="620688"/>
            <a:ext cx="1944216" cy="646331"/>
          </a:xfrm>
          <a:prstGeom prst="rect">
            <a:avLst/>
          </a:prstGeom>
          <a:noFill/>
        </p:spPr>
        <p:txBody>
          <a:bodyPr wrap="square" rtlCol="0">
            <a:spAutoFit/>
          </a:bodyPr>
          <a:lstStyle/>
          <a:p>
            <a:r>
              <a:rPr lang="en-CA" dirty="0" err="1" smtClean="0"/>
              <a:t>Une</a:t>
            </a:r>
            <a:r>
              <a:rPr lang="en-CA" dirty="0" smtClean="0"/>
              <a:t> </a:t>
            </a:r>
            <a:r>
              <a:rPr lang="en-CA" dirty="0" err="1" smtClean="0"/>
              <a:t>gamme</a:t>
            </a:r>
            <a:r>
              <a:rPr lang="en-CA" dirty="0" smtClean="0"/>
              <a:t> </a:t>
            </a:r>
            <a:r>
              <a:rPr lang="en-CA" dirty="0" err="1" smtClean="0"/>
              <a:t>est</a:t>
            </a:r>
            <a:r>
              <a:rPr lang="en-CA" dirty="0" smtClean="0"/>
              <a:t> </a:t>
            </a:r>
            <a:r>
              <a:rPr lang="en-CA" dirty="0" err="1" smtClean="0"/>
              <a:t>comme</a:t>
            </a:r>
            <a:r>
              <a:rPr lang="en-CA" dirty="0" smtClean="0"/>
              <a:t> un patron</a:t>
            </a:r>
            <a:endParaRPr lang="en-CA" dirty="0"/>
          </a:p>
        </p:txBody>
      </p:sp>
      <p:sp>
        <p:nvSpPr>
          <p:cNvPr id="53" name="TextBox 52"/>
          <p:cNvSpPr txBox="1"/>
          <p:nvPr/>
        </p:nvSpPr>
        <p:spPr>
          <a:xfrm>
            <a:off x="3995936" y="188640"/>
            <a:ext cx="2448272" cy="923330"/>
          </a:xfrm>
          <a:prstGeom prst="rect">
            <a:avLst/>
          </a:prstGeom>
          <a:noFill/>
        </p:spPr>
        <p:txBody>
          <a:bodyPr wrap="square" rtlCol="0">
            <a:spAutoFit/>
          </a:bodyPr>
          <a:lstStyle/>
          <a:p>
            <a:r>
              <a:rPr lang="en-CA" dirty="0" err="1" smtClean="0"/>
              <a:t>Une</a:t>
            </a:r>
            <a:r>
              <a:rPr lang="en-CA" dirty="0" smtClean="0"/>
              <a:t> </a:t>
            </a:r>
            <a:r>
              <a:rPr lang="en-CA" dirty="0" err="1" smtClean="0"/>
              <a:t>gamme</a:t>
            </a:r>
            <a:r>
              <a:rPr lang="en-CA" dirty="0" smtClean="0"/>
              <a:t> </a:t>
            </a:r>
            <a:r>
              <a:rPr lang="en-CA" dirty="0" err="1" smtClean="0"/>
              <a:t>peut</a:t>
            </a:r>
            <a:r>
              <a:rPr lang="en-CA" dirty="0"/>
              <a:t> </a:t>
            </a:r>
            <a:r>
              <a:rPr lang="en-CA" dirty="0" err="1" smtClean="0"/>
              <a:t>être</a:t>
            </a:r>
            <a:r>
              <a:rPr lang="en-CA" dirty="0"/>
              <a:t> </a:t>
            </a:r>
            <a:r>
              <a:rPr lang="en-CA" dirty="0" err="1"/>
              <a:t>transposée</a:t>
            </a:r>
            <a:r>
              <a:rPr lang="en-CA" dirty="0"/>
              <a:t> </a:t>
            </a:r>
            <a:r>
              <a:rPr lang="en-CA" dirty="0" smtClean="0"/>
              <a:t>pour </a:t>
            </a:r>
            <a:r>
              <a:rPr lang="en-CA" dirty="0" err="1" smtClean="0"/>
              <a:t>donner</a:t>
            </a:r>
            <a:r>
              <a:rPr lang="en-CA" dirty="0"/>
              <a:t> </a:t>
            </a:r>
            <a:r>
              <a:rPr lang="en-CA" dirty="0" err="1" smtClean="0"/>
              <a:t>une</a:t>
            </a:r>
            <a:r>
              <a:rPr lang="en-CA" dirty="0" smtClean="0"/>
              <a:t> </a:t>
            </a:r>
            <a:r>
              <a:rPr lang="en-CA" dirty="0" err="1" smtClean="0"/>
              <a:t>tonalité</a:t>
            </a:r>
            <a:r>
              <a:rPr lang="en-CA" dirty="0" smtClean="0"/>
              <a:t> </a:t>
            </a:r>
            <a:r>
              <a:rPr lang="en-CA" dirty="0" err="1" smtClean="0"/>
              <a:t>différente</a:t>
            </a:r>
            <a:endParaRPr lang="en-CA" dirty="0"/>
          </a:p>
        </p:txBody>
      </p:sp>
      <p:sp>
        <p:nvSpPr>
          <p:cNvPr id="10" name="TextBox 9"/>
          <p:cNvSpPr txBox="1"/>
          <p:nvPr/>
        </p:nvSpPr>
        <p:spPr>
          <a:xfrm>
            <a:off x="6876256" y="5589240"/>
            <a:ext cx="1728192" cy="923330"/>
          </a:xfrm>
          <a:prstGeom prst="rect">
            <a:avLst/>
          </a:prstGeom>
          <a:noFill/>
        </p:spPr>
        <p:txBody>
          <a:bodyPr wrap="square" rtlCol="0">
            <a:spAutoFit/>
          </a:bodyPr>
          <a:lstStyle/>
          <a:p>
            <a:r>
              <a:rPr lang="en-CA" dirty="0" smtClean="0"/>
              <a:t>(on </a:t>
            </a:r>
            <a:r>
              <a:rPr lang="en-CA" dirty="0" err="1" smtClean="0"/>
              <a:t>parle</a:t>
            </a:r>
            <a:r>
              <a:rPr lang="en-CA" dirty="0" smtClean="0"/>
              <a:t> </a:t>
            </a:r>
            <a:r>
              <a:rPr lang="en-CA" dirty="0" err="1" smtClean="0"/>
              <a:t>aussi</a:t>
            </a:r>
            <a:r>
              <a:rPr lang="en-CA" dirty="0" smtClean="0"/>
              <a:t> </a:t>
            </a:r>
            <a:r>
              <a:rPr lang="en-CA" dirty="0"/>
              <a:t>des </a:t>
            </a:r>
            <a:r>
              <a:rPr lang="en-CA" b="1" dirty="0" err="1" smtClean="0"/>
              <a:t>degrés</a:t>
            </a:r>
            <a:r>
              <a:rPr lang="en-CA" dirty="0" smtClean="0"/>
              <a:t> I, II, III, IV, V, …)</a:t>
            </a:r>
            <a:endParaRPr lang="en-CA" dirty="0"/>
          </a:p>
        </p:txBody>
      </p:sp>
      <p:sp>
        <p:nvSpPr>
          <p:cNvPr id="26" name="Freeform 25"/>
          <p:cNvSpPr/>
          <p:nvPr/>
        </p:nvSpPr>
        <p:spPr>
          <a:xfrm>
            <a:off x="8388424" y="5013176"/>
            <a:ext cx="504056" cy="767680"/>
          </a:xfrm>
          <a:custGeom>
            <a:avLst/>
            <a:gdLst>
              <a:gd name="connsiteX0" fmla="*/ 0 w 582913"/>
              <a:gd name="connsiteY0" fmla="*/ 1460205 h 1460205"/>
              <a:gd name="connsiteX1" fmla="*/ 581246 w 582913"/>
              <a:gd name="connsiteY1" fmla="*/ 715926 h 1460205"/>
              <a:gd name="connsiteX2" fmla="*/ 141767 w 582913"/>
              <a:gd name="connsiteY2" fmla="*/ 0 h 1460205"/>
            </a:gdLst>
            <a:ahLst/>
            <a:cxnLst>
              <a:cxn ang="0">
                <a:pos x="connsiteX0" y="connsiteY0"/>
              </a:cxn>
              <a:cxn ang="0">
                <a:pos x="connsiteX1" y="connsiteY1"/>
              </a:cxn>
              <a:cxn ang="0">
                <a:pos x="connsiteX2" y="connsiteY2"/>
              </a:cxn>
            </a:cxnLst>
            <a:rect l="l" t="t" r="r" b="b"/>
            <a:pathLst>
              <a:path w="582913" h="1460205">
                <a:moveTo>
                  <a:pt x="0" y="1460205"/>
                </a:moveTo>
                <a:cubicBezTo>
                  <a:pt x="278809" y="1209749"/>
                  <a:pt x="557618" y="959293"/>
                  <a:pt x="581246" y="715926"/>
                </a:cubicBezTo>
                <a:cubicBezTo>
                  <a:pt x="604874" y="472559"/>
                  <a:pt x="373320" y="236279"/>
                  <a:pt x="141767" y="0"/>
                </a:cubicBezTo>
              </a:path>
            </a:pathLst>
          </a:custGeom>
          <a:noFill/>
          <a:ln>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6007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3" grpId="0"/>
      <p:bldP spid="53" grpId="0"/>
      <p:bldP spid="10" grpId="0"/>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
            <a:ext cx="8229600" cy="764704"/>
          </a:xfrm>
        </p:spPr>
        <p:txBody>
          <a:bodyPr>
            <a:noAutofit/>
          </a:bodyPr>
          <a:lstStyle/>
          <a:p>
            <a:r>
              <a:rPr lang="en-CA" sz="2800" dirty="0" err="1" smtClean="0"/>
              <a:t>Une</a:t>
            </a:r>
            <a:r>
              <a:rPr lang="en-CA" sz="2800" dirty="0" smtClean="0"/>
              <a:t> </a:t>
            </a:r>
            <a:r>
              <a:rPr lang="en-CA" sz="2800" dirty="0" err="1" smtClean="0"/>
              <a:t>gamme</a:t>
            </a:r>
            <a:r>
              <a:rPr lang="en-CA" sz="2800" dirty="0" smtClean="0"/>
              <a:t> </a:t>
            </a:r>
            <a:r>
              <a:rPr lang="en-CA" sz="2800" dirty="0" err="1" smtClean="0"/>
              <a:t>est</a:t>
            </a:r>
            <a:r>
              <a:rPr lang="en-CA" sz="2800" dirty="0" smtClean="0"/>
              <a:t> </a:t>
            </a:r>
            <a:r>
              <a:rPr lang="en-CA" sz="2800" dirty="0" err="1" smtClean="0"/>
              <a:t>comme</a:t>
            </a:r>
            <a:r>
              <a:rPr lang="en-CA" sz="2800" dirty="0" smtClean="0"/>
              <a:t> un patron,</a:t>
            </a:r>
            <a:br>
              <a:rPr lang="en-CA" sz="2800" dirty="0" smtClean="0"/>
            </a:br>
            <a:r>
              <a:rPr lang="en-CA" sz="2800" dirty="0" err="1" smtClean="0"/>
              <a:t>ou</a:t>
            </a:r>
            <a:r>
              <a:rPr lang="en-CA" sz="2800" dirty="0" smtClean="0"/>
              <a:t> </a:t>
            </a:r>
            <a:r>
              <a:rPr lang="en-CA" sz="2800" dirty="0" err="1" smtClean="0"/>
              <a:t>une</a:t>
            </a:r>
            <a:r>
              <a:rPr lang="en-CA" sz="2800" dirty="0"/>
              <a:t> </a:t>
            </a:r>
            <a:r>
              <a:rPr lang="en-CA" sz="2800" dirty="0" smtClean="0"/>
              <a:t>suite </a:t>
            </a:r>
            <a:r>
              <a:rPr lang="en-CA" sz="2800" dirty="0" err="1" smtClean="0"/>
              <a:t>d’intervalles</a:t>
            </a:r>
            <a:endParaRPr lang="en-CA" sz="2800" dirty="0"/>
          </a:p>
        </p:txBody>
      </p:sp>
      <p:grpSp>
        <p:nvGrpSpPr>
          <p:cNvPr id="3" name="Group 2"/>
          <p:cNvGrpSpPr/>
          <p:nvPr/>
        </p:nvGrpSpPr>
        <p:grpSpPr>
          <a:xfrm>
            <a:off x="521550" y="908720"/>
            <a:ext cx="8100900" cy="4524315"/>
            <a:chOff x="395536" y="908720"/>
            <a:chExt cx="8100900" cy="4524315"/>
          </a:xfrm>
        </p:grpSpPr>
        <p:sp>
          <p:nvSpPr>
            <p:cNvPr id="4" name="TextBox 3"/>
            <p:cNvSpPr txBox="1"/>
            <p:nvPr/>
          </p:nvSpPr>
          <p:spPr>
            <a:xfrm>
              <a:off x="395536" y="908720"/>
              <a:ext cx="1656184" cy="4524315"/>
            </a:xfrm>
            <a:prstGeom prst="rect">
              <a:avLst/>
            </a:prstGeom>
            <a:noFill/>
            <a:ln w="25400">
              <a:solidFill>
                <a:schemeClr val="tx1"/>
              </a:solidFill>
            </a:ln>
          </p:spPr>
          <p:txBody>
            <a:bodyPr wrap="square" rtlCol="0">
              <a:spAutoFit/>
            </a:bodyPr>
            <a:lstStyle/>
            <a:p>
              <a:r>
                <a:rPr lang="en-US" b="1" dirty="0" smtClean="0"/>
                <a:t>(</a:t>
              </a:r>
              <a:r>
                <a:rPr lang="en-US" b="1" dirty="0" err="1" smtClean="0"/>
                <a:t>heptatonique</a:t>
              </a:r>
              <a:r>
                <a:rPr lang="en-US" b="1" dirty="0" smtClean="0"/>
                <a:t>)</a:t>
              </a:r>
            </a:p>
            <a:p>
              <a:r>
                <a:rPr lang="en-US" b="1" dirty="0" smtClean="0"/>
                <a:t>majeure</a:t>
              </a:r>
            </a:p>
            <a:p>
              <a:endParaRPr lang="en-US" dirty="0" smtClean="0"/>
            </a:p>
            <a:p>
              <a:r>
                <a:rPr lang="en-US" dirty="0" smtClean="0"/>
                <a:t>do</a:t>
              </a:r>
            </a:p>
            <a:p>
              <a:r>
                <a:rPr lang="en-US" sz="1800" kern="1200" dirty="0" err="1" smtClean="0">
                  <a:solidFill>
                    <a:schemeClr val="tx1"/>
                  </a:solidFill>
                  <a:latin typeface="+mn-lt"/>
                  <a:ea typeface="+mn-ea"/>
                  <a:cs typeface="+mn-cs"/>
                </a:rPr>
                <a:t>si</a:t>
              </a:r>
              <a:endParaRPr lang="en-US" sz="1800" kern="1200" dirty="0" smtClean="0">
                <a:solidFill>
                  <a:schemeClr val="tx1"/>
                </a:solidFill>
                <a:latin typeface="+mn-lt"/>
                <a:ea typeface="+mn-ea"/>
                <a:cs typeface="+mn-cs"/>
              </a:endParaRPr>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la</a:t>
              </a:r>
            </a:p>
            <a:p>
              <a:endParaRPr lang="en-US" dirty="0" smtClean="0"/>
            </a:p>
            <a:p>
              <a:r>
                <a:rPr lang="en-US" dirty="0" smtClean="0"/>
                <a:t>sol</a:t>
              </a:r>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fa</a:t>
              </a:r>
            </a:p>
            <a:p>
              <a:r>
                <a:rPr lang="en-CA" dirty="0" smtClean="0"/>
                <a:t>mi</a:t>
              </a:r>
            </a:p>
            <a:p>
              <a:endParaRPr lang="en-CA" sz="1800" kern="1200" dirty="0" smtClean="0">
                <a:solidFill>
                  <a:schemeClr val="tx1"/>
                </a:solidFill>
                <a:latin typeface="+mn-lt"/>
                <a:ea typeface="+mn-ea"/>
                <a:cs typeface="+mn-cs"/>
              </a:endParaRPr>
            </a:p>
            <a:p>
              <a:r>
                <a:rPr lang="en-CA" sz="1800" kern="1200" dirty="0" err="1" smtClean="0">
                  <a:solidFill>
                    <a:schemeClr val="tx1"/>
                  </a:solidFill>
                  <a:latin typeface="+mn-lt"/>
                  <a:ea typeface="+mn-ea"/>
                  <a:cs typeface="+mn-cs"/>
                </a:rPr>
                <a:t>r</a:t>
              </a:r>
              <a:r>
                <a:rPr lang="en-CA" dirty="0" err="1"/>
                <a:t>é</a:t>
              </a:r>
              <a:endParaRPr lang="en-CA" sz="1800" kern="1200" dirty="0" smtClean="0">
                <a:solidFill>
                  <a:schemeClr val="tx1"/>
                </a:solidFill>
                <a:latin typeface="+mn-lt"/>
                <a:ea typeface="+mn-ea"/>
                <a:cs typeface="+mn-cs"/>
              </a:endParaRPr>
            </a:p>
            <a:p>
              <a:endParaRPr lang="en-CA" dirty="0" smtClean="0"/>
            </a:p>
            <a:p>
              <a:r>
                <a:rPr lang="en-CA" dirty="0" smtClean="0"/>
                <a:t>do</a:t>
              </a:r>
              <a:endParaRPr lang="en-US" sz="1800" kern="1200" dirty="0" smtClean="0">
                <a:solidFill>
                  <a:schemeClr val="tx1"/>
                </a:solidFill>
                <a:latin typeface="+mn-lt"/>
                <a:ea typeface="+mn-ea"/>
                <a:cs typeface="+mn-cs"/>
              </a:endParaRPr>
            </a:p>
          </p:txBody>
        </p:sp>
        <p:sp>
          <p:nvSpPr>
            <p:cNvPr id="6" name="TextBox 5"/>
            <p:cNvSpPr txBox="1"/>
            <p:nvPr/>
          </p:nvSpPr>
          <p:spPr>
            <a:xfrm>
              <a:off x="2123728" y="908720"/>
              <a:ext cx="1620180" cy="4524315"/>
            </a:xfrm>
            <a:prstGeom prst="rect">
              <a:avLst/>
            </a:prstGeom>
            <a:noFill/>
            <a:ln w="25400">
              <a:solidFill>
                <a:schemeClr val="tx1"/>
              </a:solidFill>
            </a:ln>
          </p:spPr>
          <p:txBody>
            <a:bodyPr wrap="square" rtlCol="0">
              <a:spAutoFit/>
            </a:bodyPr>
            <a:lstStyle/>
            <a:p>
              <a:r>
                <a:rPr lang="en-US" b="1" dirty="0" smtClean="0"/>
                <a:t>(</a:t>
              </a:r>
              <a:r>
                <a:rPr lang="en-US" b="1" dirty="0" err="1" smtClean="0"/>
                <a:t>heptatonique</a:t>
              </a:r>
              <a:r>
                <a:rPr lang="en-US" b="1" dirty="0" smtClean="0"/>
                <a:t>)</a:t>
              </a:r>
            </a:p>
            <a:p>
              <a:r>
                <a:rPr lang="en-US" b="1" dirty="0" err="1" smtClean="0"/>
                <a:t>mineure</a:t>
              </a:r>
              <a:endParaRPr lang="en-US" b="1" dirty="0" smtClean="0"/>
            </a:p>
            <a:p>
              <a:endParaRPr lang="en-US" dirty="0" smtClean="0"/>
            </a:p>
            <a:p>
              <a:r>
                <a:rPr lang="en-US" dirty="0" smtClean="0"/>
                <a:t>do</a:t>
              </a:r>
            </a:p>
            <a:p>
              <a:endParaRPr lang="en-US" sz="1800" kern="1200" dirty="0" smtClean="0">
                <a:solidFill>
                  <a:schemeClr val="tx1"/>
                </a:solidFill>
                <a:latin typeface="+mn-lt"/>
                <a:ea typeface="+mn-ea"/>
                <a:cs typeface="+mn-cs"/>
              </a:endParaRPr>
            </a:p>
            <a:p>
              <a:r>
                <a:rPr lang="en-US" sz="1800" kern="1200" dirty="0" err="1" smtClean="0">
                  <a:solidFill>
                    <a:schemeClr val="tx1"/>
                  </a:solidFill>
                  <a:latin typeface="+mn-lt"/>
                  <a:ea typeface="+mn-ea"/>
                  <a:cs typeface="+mn-cs"/>
                </a:rPr>
                <a:t>si</a:t>
              </a:r>
              <a:r>
                <a:rPr lang="en-US" dirty="0" smtClean="0"/>
                <a:t> </a:t>
              </a:r>
              <a:r>
                <a:rPr lang="en-US" dirty="0"/>
                <a:t>♭</a:t>
              </a:r>
              <a:endParaRPr lang="en-US" sz="1800" kern="1200" dirty="0" smtClean="0">
                <a:solidFill>
                  <a:schemeClr val="tx1"/>
                </a:solidFill>
                <a:latin typeface="+mn-lt"/>
                <a:ea typeface="+mn-ea"/>
                <a:cs typeface="+mn-cs"/>
              </a:endParaRPr>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la</a:t>
              </a:r>
              <a:r>
                <a:rPr lang="en-US" dirty="0"/>
                <a:t> ♭</a:t>
              </a:r>
              <a:endParaRPr lang="en-US" sz="1800" kern="1200" dirty="0" smtClean="0">
                <a:solidFill>
                  <a:schemeClr val="tx1"/>
                </a:solidFill>
                <a:latin typeface="+mn-lt"/>
                <a:ea typeface="+mn-ea"/>
                <a:cs typeface="+mn-cs"/>
              </a:endParaRPr>
            </a:p>
            <a:p>
              <a:r>
                <a:rPr lang="en-US" dirty="0" smtClean="0"/>
                <a:t>sol</a:t>
              </a:r>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fa</a:t>
              </a:r>
            </a:p>
            <a:p>
              <a:endParaRPr lang="en-CA" dirty="0" smtClean="0"/>
            </a:p>
            <a:p>
              <a:r>
                <a:rPr lang="en-CA" sz="1800" kern="1200" dirty="0" smtClean="0">
                  <a:solidFill>
                    <a:schemeClr val="tx1"/>
                  </a:solidFill>
                  <a:latin typeface="+mn-lt"/>
                  <a:ea typeface="+mn-ea"/>
                  <a:cs typeface="+mn-cs"/>
                </a:rPr>
                <a:t>mi </a:t>
              </a:r>
              <a:r>
                <a:rPr lang="en-US" dirty="0" smtClean="0"/>
                <a:t>♭</a:t>
              </a:r>
              <a:endParaRPr lang="en-CA" sz="1800" kern="1200" dirty="0" smtClean="0">
                <a:solidFill>
                  <a:schemeClr val="tx1"/>
                </a:solidFill>
                <a:latin typeface="+mn-lt"/>
                <a:ea typeface="+mn-ea"/>
                <a:cs typeface="+mn-cs"/>
              </a:endParaRPr>
            </a:p>
            <a:p>
              <a:r>
                <a:rPr lang="en-CA" sz="1800" kern="1200" dirty="0" err="1" smtClean="0">
                  <a:solidFill>
                    <a:schemeClr val="tx1"/>
                  </a:solidFill>
                  <a:latin typeface="+mn-lt"/>
                  <a:ea typeface="+mn-ea"/>
                  <a:cs typeface="+mn-cs"/>
                </a:rPr>
                <a:t>r</a:t>
              </a:r>
              <a:r>
                <a:rPr lang="en-CA" dirty="0" err="1"/>
                <a:t>é</a:t>
              </a:r>
              <a:endParaRPr lang="en-CA" sz="1800" kern="1200" dirty="0" smtClean="0">
                <a:solidFill>
                  <a:schemeClr val="tx1"/>
                </a:solidFill>
                <a:latin typeface="+mn-lt"/>
                <a:ea typeface="+mn-ea"/>
                <a:cs typeface="+mn-cs"/>
              </a:endParaRPr>
            </a:p>
            <a:p>
              <a:endParaRPr lang="en-CA" dirty="0" smtClean="0"/>
            </a:p>
            <a:p>
              <a:r>
                <a:rPr lang="en-CA" dirty="0" smtClean="0"/>
                <a:t>do</a:t>
              </a:r>
              <a:endParaRPr lang="en-US" sz="1800" kern="1200" dirty="0" smtClean="0">
                <a:solidFill>
                  <a:schemeClr val="tx1"/>
                </a:solidFill>
                <a:latin typeface="+mn-lt"/>
                <a:ea typeface="+mn-ea"/>
                <a:cs typeface="+mn-cs"/>
              </a:endParaRPr>
            </a:p>
          </p:txBody>
        </p:sp>
        <p:sp>
          <p:nvSpPr>
            <p:cNvPr id="7" name="TextBox 6"/>
            <p:cNvSpPr txBox="1"/>
            <p:nvPr/>
          </p:nvSpPr>
          <p:spPr>
            <a:xfrm>
              <a:off x="3815916" y="908720"/>
              <a:ext cx="1512168" cy="4524315"/>
            </a:xfrm>
            <a:prstGeom prst="rect">
              <a:avLst/>
            </a:prstGeom>
            <a:noFill/>
            <a:ln w="25400">
              <a:solidFill>
                <a:schemeClr val="tx1"/>
              </a:solidFill>
            </a:ln>
          </p:spPr>
          <p:txBody>
            <a:bodyPr wrap="square" rtlCol="0">
              <a:spAutoFit/>
            </a:bodyPr>
            <a:lstStyle/>
            <a:p>
              <a:endParaRPr lang="en-US" b="1" dirty="0" smtClean="0"/>
            </a:p>
            <a:p>
              <a:r>
                <a:rPr lang="en-US" b="1" dirty="0" err="1" smtClean="0"/>
                <a:t>chromatique</a:t>
              </a:r>
              <a:endParaRPr lang="en-US" b="1" dirty="0" smtClean="0"/>
            </a:p>
            <a:p>
              <a:endParaRPr lang="en-US" dirty="0" smtClean="0"/>
            </a:p>
            <a:p>
              <a:r>
                <a:rPr lang="en-US" dirty="0" smtClean="0"/>
                <a:t>do</a:t>
              </a:r>
            </a:p>
            <a:p>
              <a:r>
                <a:rPr lang="en-US" sz="1800" kern="1200" dirty="0" err="1" smtClean="0">
                  <a:solidFill>
                    <a:schemeClr val="tx1"/>
                  </a:solidFill>
                  <a:latin typeface="+mn-lt"/>
                  <a:ea typeface="+mn-ea"/>
                  <a:cs typeface="+mn-cs"/>
                </a:rPr>
                <a:t>si</a:t>
              </a:r>
              <a:endParaRPr lang="en-US" sz="1800" kern="1200" dirty="0" smtClean="0">
                <a:solidFill>
                  <a:schemeClr val="tx1"/>
                </a:solidFill>
                <a:latin typeface="+mn-lt"/>
                <a:ea typeface="+mn-ea"/>
                <a:cs typeface="+mn-cs"/>
              </a:endParaRPr>
            </a:p>
            <a:p>
              <a:r>
                <a:rPr lang="en-US" dirty="0" err="1"/>
                <a:t>si</a:t>
              </a:r>
              <a:r>
                <a:rPr lang="en-US" dirty="0"/>
                <a:t> ♭</a:t>
              </a:r>
            </a:p>
            <a:p>
              <a:r>
                <a:rPr lang="en-US" sz="1800" kern="1200" dirty="0" smtClean="0">
                  <a:solidFill>
                    <a:schemeClr val="tx1"/>
                  </a:solidFill>
                  <a:latin typeface="+mn-lt"/>
                  <a:ea typeface="+mn-ea"/>
                  <a:cs typeface="+mn-cs"/>
                </a:rPr>
                <a:t>la</a:t>
              </a:r>
            </a:p>
            <a:p>
              <a:r>
                <a:rPr lang="en-US" dirty="0"/>
                <a:t>la ♭</a:t>
              </a:r>
            </a:p>
            <a:p>
              <a:r>
                <a:rPr lang="en-US" dirty="0" smtClean="0"/>
                <a:t>sol</a:t>
              </a:r>
            </a:p>
            <a:p>
              <a:r>
                <a:rPr lang="en-US" sz="1800" kern="1200" dirty="0" smtClean="0">
                  <a:solidFill>
                    <a:schemeClr val="tx1"/>
                  </a:solidFill>
                  <a:latin typeface="+mn-lt"/>
                  <a:ea typeface="+mn-ea"/>
                  <a:cs typeface="+mn-cs"/>
                </a:rPr>
                <a:t>sol</a:t>
              </a:r>
              <a:r>
                <a:rPr lang="en-US" dirty="0"/>
                <a:t> ♭</a:t>
              </a:r>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fa</a:t>
              </a:r>
            </a:p>
            <a:p>
              <a:r>
                <a:rPr lang="en-CA" dirty="0" smtClean="0"/>
                <a:t>mi</a:t>
              </a:r>
            </a:p>
            <a:p>
              <a:r>
                <a:rPr lang="en-CA" sz="1800" kern="1200" dirty="0" smtClean="0">
                  <a:solidFill>
                    <a:schemeClr val="tx1"/>
                  </a:solidFill>
                  <a:latin typeface="+mn-lt"/>
                  <a:ea typeface="+mn-ea"/>
                  <a:cs typeface="+mn-cs"/>
                </a:rPr>
                <a:t>mi </a:t>
              </a:r>
              <a:r>
                <a:rPr lang="en-US" dirty="0"/>
                <a:t>♭</a:t>
              </a:r>
              <a:endParaRPr lang="en-CA" sz="1800" kern="1200" dirty="0" smtClean="0">
                <a:solidFill>
                  <a:schemeClr val="tx1"/>
                </a:solidFill>
                <a:latin typeface="+mn-lt"/>
                <a:ea typeface="+mn-ea"/>
                <a:cs typeface="+mn-cs"/>
              </a:endParaRPr>
            </a:p>
            <a:p>
              <a:r>
                <a:rPr lang="en-CA" sz="1800" kern="1200" dirty="0" err="1" smtClean="0">
                  <a:solidFill>
                    <a:schemeClr val="tx1"/>
                  </a:solidFill>
                  <a:latin typeface="+mn-lt"/>
                  <a:ea typeface="+mn-ea"/>
                  <a:cs typeface="+mn-cs"/>
                </a:rPr>
                <a:t>r</a:t>
              </a:r>
              <a:r>
                <a:rPr lang="en-CA" dirty="0" err="1" smtClean="0"/>
                <a:t>é</a:t>
              </a:r>
              <a:endParaRPr lang="en-CA" sz="1800" kern="1200" dirty="0" smtClean="0">
                <a:solidFill>
                  <a:schemeClr val="tx1"/>
                </a:solidFill>
                <a:latin typeface="+mn-lt"/>
                <a:ea typeface="+mn-ea"/>
                <a:cs typeface="+mn-cs"/>
              </a:endParaRPr>
            </a:p>
            <a:p>
              <a:r>
                <a:rPr lang="en-CA" dirty="0" err="1"/>
                <a:t>ré</a:t>
              </a:r>
              <a:r>
                <a:rPr lang="en-US" dirty="0"/>
                <a:t> ♭</a:t>
              </a:r>
              <a:endParaRPr lang="en-CA" dirty="0"/>
            </a:p>
            <a:p>
              <a:r>
                <a:rPr lang="en-CA" dirty="0" smtClean="0"/>
                <a:t>do</a:t>
              </a:r>
              <a:endParaRPr lang="en-US" sz="1800" kern="1200" dirty="0" smtClean="0">
                <a:solidFill>
                  <a:schemeClr val="tx1"/>
                </a:solidFill>
                <a:latin typeface="+mn-lt"/>
                <a:ea typeface="+mn-ea"/>
                <a:cs typeface="+mn-cs"/>
              </a:endParaRPr>
            </a:p>
          </p:txBody>
        </p:sp>
        <p:sp>
          <p:nvSpPr>
            <p:cNvPr id="8" name="TextBox 7"/>
            <p:cNvSpPr txBox="1"/>
            <p:nvPr/>
          </p:nvSpPr>
          <p:spPr>
            <a:xfrm>
              <a:off x="5400092" y="908720"/>
              <a:ext cx="1512168" cy="4524315"/>
            </a:xfrm>
            <a:prstGeom prst="rect">
              <a:avLst/>
            </a:prstGeom>
            <a:noFill/>
            <a:ln w="25400">
              <a:solidFill>
                <a:schemeClr val="tx1"/>
              </a:solidFill>
            </a:ln>
          </p:spPr>
          <p:txBody>
            <a:bodyPr wrap="square" rtlCol="0">
              <a:spAutoFit/>
            </a:bodyPr>
            <a:lstStyle/>
            <a:p>
              <a:r>
                <a:rPr lang="en-US" b="1" dirty="0"/>
                <a:t>b</a:t>
              </a:r>
              <a:r>
                <a:rPr lang="en-US" b="1" dirty="0" smtClean="0"/>
                <a:t>lues</a:t>
              </a:r>
            </a:p>
            <a:p>
              <a:r>
                <a:rPr lang="en-US" b="1" dirty="0" err="1" smtClean="0"/>
                <a:t>mineure</a:t>
              </a:r>
              <a:endParaRPr lang="en-US" b="1" dirty="0" smtClean="0"/>
            </a:p>
            <a:p>
              <a:endParaRPr lang="en-US" dirty="0" smtClean="0"/>
            </a:p>
            <a:p>
              <a:r>
                <a:rPr lang="en-US" dirty="0" smtClean="0"/>
                <a:t>do</a:t>
              </a:r>
            </a:p>
            <a:p>
              <a:endParaRPr lang="en-US" sz="1800" kern="1200" dirty="0" smtClean="0">
                <a:solidFill>
                  <a:schemeClr val="tx1"/>
                </a:solidFill>
                <a:latin typeface="+mn-lt"/>
                <a:ea typeface="+mn-ea"/>
                <a:cs typeface="+mn-cs"/>
              </a:endParaRPr>
            </a:p>
            <a:p>
              <a:r>
                <a:rPr lang="en-US" dirty="0" err="1"/>
                <a:t>si</a:t>
              </a:r>
              <a:r>
                <a:rPr lang="en-US" dirty="0"/>
                <a:t> ♭</a:t>
              </a:r>
            </a:p>
            <a:p>
              <a:endParaRPr lang="en-US" sz="1800" kern="1200" dirty="0" smtClean="0">
                <a:solidFill>
                  <a:schemeClr val="tx1"/>
                </a:solidFill>
                <a:latin typeface="+mn-lt"/>
                <a:ea typeface="+mn-ea"/>
                <a:cs typeface="+mn-cs"/>
              </a:endParaRPr>
            </a:p>
            <a:p>
              <a:endParaRPr lang="en-US" dirty="0"/>
            </a:p>
            <a:p>
              <a:r>
                <a:rPr lang="en-US" dirty="0" smtClean="0"/>
                <a:t>sol</a:t>
              </a:r>
            </a:p>
            <a:p>
              <a:r>
                <a:rPr lang="en-US" sz="1800" kern="1200" dirty="0" smtClean="0">
                  <a:solidFill>
                    <a:schemeClr val="tx1"/>
                  </a:solidFill>
                  <a:latin typeface="+mn-lt"/>
                  <a:ea typeface="+mn-ea"/>
                  <a:cs typeface="+mn-cs"/>
                </a:rPr>
                <a:t>sol</a:t>
              </a:r>
              <a:r>
                <a:rPr lang="en-US" dirty="0"/>
                <a:t> ♭</a:t>
              </a:r>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fa</a:t>
              </a:r>
            </a:p>
            <a:p>
              <a:endParaRPr lang="en-CA" dirty="0" smtClean="0"/>
            </a:p>
            <a:p>
              <a:r>
                <a:rPr lang="en-CA" sz="1800" kern="1200" dirty="0" smtClean="0">
                  <a:solidFill>
                    <a:schemeClr val="tx1"/>
                  </a:solidFill>
                  <a:latin typeface="+mn-lt"/>
                  <a:ea typeface="+mn-ea"/>
                  <a:cs typeface="+mn-cs"/>
                </a:rPr>
                <a:t>mi </a:t>
              </a:r>
              <a:r>
                <a:rPr lang="en-US" dirty="0"/>
                <a:t>♭</a:t>
              </a:r>
              <a:endParaRPr lang="en-CA" sz="1800" kern="1200" dirty="0" smtClean="0">
                <a:solidFill>
                  <a:schemeClr val="tx1"/>
                </a:solidFill>
                <a:latin typeface="+mn-lt"/>
                <a:ea typeface="+mn-ea"/>
                <a:cs typeface="+mn-cs"/>
              </a:endParaRPr>
            </a:p>
            <a:p>
              <a:endParaRPr lang="en-CA" dirty="0" smtClean="0"/>
            </a:p>
            <a:p>
              <a:endParaRPr lang="en-CA" dirty="0"/>
            </a:p>
            <a:p>
              <a:r>
                <a:rPr lang="en-CA" dirty="0" smtClean="0"/>
                <a:t>do</a:t>
              </a:r>
              <a:endParaRPr lang="en-US" sz="1800" kern="1200" dirty="0" smtClean="0">
                <a:solidFill>
                  <a:schemeClr val="tx1"/>
                </a:solidFill>
                <a:latin typeface="+mn-lt"/>
                <a:ea typeface="+mn-ea"/>
                <a:cs typeface="+mn-cs"/>
              </a:endParaRPr>
            </a:p>
          </p:txBody>
        </p:sp>
        <p:sp>
          <p:nvSpPr>
            <p:cNvPr id="9" name="TextBox 8"/>
            <p:cNvSpPr txBox="1"/>
            <p:nvPr/>
          </p:nvSpPr>
          <p:spPr>
            <a:xfrm>
              <a:off x="6984268" y="908720"/>
              <a:ext cx="1512168" cy="4524315"/>
            </a:xfrm>
            <a:prstGeom prst="rect">
              <a:avLst/>
            </a:prstGeom>
            <a:noFill/>
            <a:ln w="25400">
              <a:solidFill>
                <a:schemeClr val="tx1"/>
              </a:solidFill>
            </a:ln>
          </p:spPr>
          <p:txBody>
            <a:bodyPr wrap="square" rtlCol="0">
              <a:spAutoFit/>
            </a:bodyPr>
            <a:lstStyle/>
            <a:p>
              <a:r>
                <a:rPr lang="en-US" b="1" dirty="0" err="1"/>
                <a:t>p</a:t>
              </a:r>
              <a:r>
                <a:rPr lang="en-US" b="1" dirty="0" err="1" smtClean="0"/>
                <a:t>entatonique</a:t>
              </a:r>
              <a:r>
                <a:rPr lang="en-US" b="1" dirty="0" smtClean="0"/>
                <a:t/>
              </a:r>
              <a:br>
                <a:rPr lang="en-US" b="1" dirty="0" smtClean="0"/>
              </a:br>
              <a:r>
                <a:rPr lang="en-US" b="1" dirty="0" smtClean="0"/>
                <a:t>majeure</a:t>
              </a:r>
            </a:p>
            <a:p>
              <a:endParaRPr lang="en-US" dirty="0" smtClean="0"/>
            </a:p>
            <a:p>
              <a:endParaRPr lang="en-US" dirty="0" smtClean="0"/>
            </a:p>
            <a:p>
              <a:endParaRPr lang="en-US" sz="1800" kern="1200" dirty="0" smtClean="0">
                <a:solidFill>
                  <a:schemeClr val="tx1"/>
                </a:solidFill>
                <a:latin typeface="+mn-lt"/>
                <a:ea typeface="+mn-ea"/>
                <a:cs typeface="+mn-cs"/>
              </a:endParaRPr>
            </a:p>
            <a:p>
              <a:r>
                <a:rPr lang="en-US" dirty="0" err="1"/>
                <a:t>si</a:t>
              </a:r>
              <a:r>
                <a:rPr lang="en-US" dirty="0"/>
                <a:t> ♭</a:t>
              </a:r>
            </a:p>
            <a:p>
              <a:endParaRPr lang="en-US" sz="1800" kern="1200" dirty="0" smtClean="0">
                <a:solidFill>
                  <a:schemeClr val="tx1"/>
                </a:solidFill>
                <a:latin typeface="+mn-lt"/>
                <a:ea typeface="+mn-ea"/>
                <a:cs typeface="+mn-cs"/>
              </a:endParaRPr>
            </a:p>
            <a:p>
              <a:r>
                <a:rPr lang="en-US" dirty="0"/>
                <a:t>la </a:t>
              </a:r>
              <a:r>
                <a:rPr lang="en-US" dirty="0" smtClean="0"/>
                <a:t>♭</a:t>
              </a:r>
            </a:p>
            <a:p>
              <a:endParaRPr lang="en-US" dirty="0" smtClean="0"/>
            </a:p>
            <a:p>
              <a:r>
                <a:rPr lang="en-US" sz="1800" kern="1200" dirty="0" smtClean="0">
                  <a:solidFill>
                    <a:schemeClr val="tx1"/>
                  </a:solidFill>
                  <a:latin typeface="+mn-lt"/>
                  <a:ea typeface="+mn-ea"/>
                  <a:cs typeface="+mn-cs"/>
                </a:rPr>
                <a:t>sol</a:t>
              </a:r>
              <a:r>
                <a:rPr lang="en-US" dirty="0" smtClean="0"/>
                <a:t> </a:t>
              </a:r>
              <a:r>
                <a:rPr lang="en-US" dirty="0"/>
                <a:t>♭</a:t>
              </a:r>
              <a:endParaRPr lang="en-US" sz="1800" kern="1200" dirty="0" smtClean="0">
                <a:solidFill>
                  <a:schemeClr val="tx1"/>
                </a:solidFill>
                <a:latin typeface="+mn-lt"/>
                <a:ea typeface="+mn-ea"/>
                <a:cs typeface="+mn-cs"/>
              </a:endParaRPr>
            </a:p>
            <a:p>
              <a:endParaRPr lang="en-US" sz="1800" kern="1200" dirty="0" smtClean="0">
                <a:solidFill>
                  <a:schemeClr val="tx1"/>
                </a:solidFill>
                <a:latin typeface="+mn-lt"/>
                <a:ea typeface="+mn-ea"/>
                <a:cs typeface="+mn-cs"/>
              </a:endParaRPr>
            </a:p>
            <a:p>
              <a:endParaRPr lang="en-CA" dirty="0" smtClean="0"/>
            </a:p>
            <a:p>
              <a:r>
                <a:rPr lang="en-CA" sz="1800" kern="1200" dirty="0" smtClean="0">
                  <a:solidFill>
                    <a:schemeClr val="tx1"/>
                  </a:solidFill>
                  <a:latin typeface="+mn-lt"/>
                  <a:ea typeface="+mn-ea"/>
                  <a:cs typeface="+mn-cs"/>
                </a:rPr>
                <a:t>mi </a:t>
              </a:r>
              <a:r>
                <a:rPr lang="en-US" dirty="0"/>
                <a:t>♭</a:t>
              </a:r>
              <a:endParaRPr lang="en-CA" sz="1800" kern="1200" dirty="0" smtClean="0">
                <a:solidFill>
                  <a:schemeClr val="tx1"/>
                </a:solidFill>
                <a:latin typeface="+mn-lt"/>
                <a:ea typeface="+mn-ea"/>
                <a:cs typeface="+mn-cs"/>
              </a:endParaRPr>
            </a:p>
            <a:p>
              <a:endParaRPr lang="en-CA" sz="1800" kern="1200" dirty="0" smtClean="0">
                <a:solidFill>
                  <a:schemeClr val="tx1"/>
                </a:solidFill>
                <a:latin typeface="+mn-lt"/>
                <a:ea typeface="+mn-ea"/>
                <a:cs typeface="+mn-cs"/>
              </a:endParaRPr>
            </a:p>
            <a:p>
              <a:r>
                <a:rPr lang="en-CA" dirty="0" err="1"/>
                <a:t>ré</a:t>
              </a:r>
              <a:r>
                <a:rPr lang="en-US" dirty="0"/>
                <a:t> ♭</a:t>
              </a:r>
              <a:endParaRPr lang="en-CA" dirty="0"/>
            </a:p>
            <a:p>
              <a:endParaRPr lang="en-US" sz="1800" kern="1200" dirty="0" smtClean="0">
                <a:solidFill>
                  <a:schemeClr val="tx1"/>
                </a:solidFill>
                <a:latin typeface="+mn-lt"/>
                <a:ea typeface="+mn-ea"/>
                <a:cs typeface="+mn-cs"/>
              </a:endParaRPr>
            </a:p>
          </p:txBody>
        </p:sp>
      </p:grpSp>
      <p:sp>
        <p:nvSpPr>
          <p:cNvPr id="10" name="TextBox 9"/>
          <p:cNvSpPr txBox="1"/>
          <p:nvPr/>
        </p:nvSpPr>
        <p:spPr>
          <a:xfrm>
            <a:off x="539552" y="5445224"/>
            <a:ext cx="1584176" cy="984885"/>
          </a:xfrm>
          <a:prstGeom prst="rect">
            <a:avLst/>
          </a:prstGeom>
          <a:noFill/>
        </p:spPr>
        <p:txBody>
          <a:bodyPr wrap="square" rtlCol="0">
            <a:spAutoFit/>
          </a:bodyPr>
          <a:lstStyle/>
          <a:p>
            <a:r>
              <a:rPr lang="en-CA" dirty="0" err="1" smtClean="0"/>
              <a:t>heureuse</a:t>
            </a:r>
            <a:r>
              <a:rPr lang="en-CA" dirty="0"/>
              <a:t/>
            </a:r>
            <a:br>
              <a:rPr lang="en-CA" dirty="0"/>
            </a:br>
            <a:r>
              <a:rPr lang="en-CA" sz="1000" dirty="0">
                <a:hlinkClick r:id="rId2"/>
              </a:rPr>
              <a:t>https://</a:t>
            </a:r>
            <a:r>
              <a:rPr lang="en-CA" sz="1000" dirty="0" smtClean="0">
                <a:hlinkClick r:id="rId2"/>
              </a:rPr>
              <a:t>www.youtube.com/watch?v=vp_h649sZ9A</a:t>
            </a:r>
            <a:r>
              <a:rPr lang="en-CA" sz="1000" dirty="0" smtClean="0"/>
              <a:t> ;</a:t>
            </a:r>
            <a:r>
              <a:rPr lang="en-CA" dirty="0"/>
              <a:t/>
            </a:r>
            <a:br>
              <a:rPr lang="en-CA" dirty="0"/>
            </a:br>
            <a:r>
              <a:rPr lang="en-CA" sz="1000" dirty="0">
                <a:hlinkClick r:id="rId3"/>
              </a:rPr>
              <a:t>https://</a:t>
            </a:r>
            <a:r>
              <a:rPr lang="en-CA" sz="1000" dirty="0" smtClean="0">
                <a:hlinkClick r:id="rId3"/>
              </a:rPr>
              <a:t>www.youtube.com/watch?v=nu8ZHE_Is7A</a:t>
            </a:r>
            <a:r>
              <a:rPr lang="en-CA" sz="1000" dirty="0" smtClean="0"/>
              <a:t> </a:t>
            </a:r>
            <a:endParaRPr lang="en-CA" sz="1000" dirty="0"/>
          </a:p>
        </p:txBody>
      </p:sp>
      <p:sp>
        <p:nvSpPr>
          <p:cNvPr id="11" name="TextBox 10"/>
          <p:cNvSpPr txBox="1"/>
          <p:nvPr/>
        </p:nvSpPr>
        <p:spPr>
          <a:xfrm>
            <a:off x="2195736" y="5445224"/>
            <a:ext cx="1656184" cy="1261884"/>
          </a:xfrm>
          <a:prstGeom prst="rect">
            <a:avLst/>
          </a:prstGeom>
          <a:noFill/>
        </p:spPr>
        <p:txBody>
          <a:bodyPr wrap="square" rtlCol="0">
            <a:spAutoFit/>
          </a:bodyPr>
          <a:lstStyle/>
          <a:p>
            <a:r>
              <a:rPr lang="en-CA" dirty="0" smtClean="0"/>
              <a:t>triste,</a:t>
            </a:r>
            <a:br>
              <a:rPr lang="en-CA" dirty="0" smtClean="0"/>
            </a:br>
            <a:r>
              <a:rPr lang="en-CA" dirty="0" err="1" smtClean="0"/>
              <a:t>mystérieuse</a:t>
            </a:r>
            <a:r>
              <a:rPr lang="en-CA" dirty="0"/>
              <a:t/>
            </a:r>
            <a:br>
              <a:rPr lang="en-CA" dirty="0"/>
            </a:br>
            <a:r>
              <a:rPr lang="en-CA" sz="1000" dirty="0">
                <a:hlinkClick r:id="rId4"/>
              </a:rPr>
              <a:t>https://</a:t>
            </a:r>
            <a:r>
              <a:rPr lang="en-CA" sz="1000" dirty="0" smtClean="0">
                <a:hlinkClick r:id="rId4"/>
              </a:rPr>
              <a:t>www.youtube.com/watch?v=UoZsMA9lsc0</a:t>
            </a:r>
            <a:r>
              <a:rPr lang="en-CA" sz="1000" dirty="0" smtClean="0"/>
              <a:t> ;</a:t>
            </a:r>
            <a:r>
              <a:rPr lang="en-CA" dirty="0"/>
              <a:t/>
            </a:r>
            <a:br>
              <a:rPr lang="en-CA" dirty="0"/>
            </a:br>
            <a:r>
              <a:rPr lang="en-CA" sz="1000" dirty="0">
                <a:hlinkClick r:id="rId5"/>
              </a:rPr>
              <a:t>https://</a:t>
            </a:r>
            <a:r>
              <a:rPr lang="en-CA" sz="1000" dirty="0" smtClean="0">
                <a:hlinkClick r:id="rId5"/>
              </a:rPr>
              <a:t>www.youtube.com/watch?v=4QB7ugJnHgs</a:t>
            </a:r>
            <a:r>
              <a:rPr lang="en-CA" sz="1000" dirty="0" smtClean="0"/>
              <a:t> </a:t>
            </a:r>
            <a:endParaRPr lang="en-CA" sz="1000" dirty="0"/>
          </a:p>
        </p:txBody>
      </p:sp>
      <p:sp>
        <p:nvSpPr>
          <p:cNvPr id="13" name="TextBox 12"/>
          <p:cNvSpPr txBox="1"/>
          <p:nvPr/>
        </p:nvSpPr>
        <p:spPr>
          <a:xfrm>
            <a:off x="3851920" y="5445224"/>
            <a:ext cx="2952328" cy="1354217"/>
          </a:xfrm>
          <a:prstGeom prst="rect">
            <a:avLst/>
          </a:prstGeom>
          <a:noFill/>
        </p:spPr>
        <p:txBody>
          <a:bodyPr wrap="square" rtlCol="0">
            <a:spAutoFit/>
          </a:bodyPr>
          <a:lstStyle/>
          <a:p>
            <a:r>
              <a:rPr lang="en-CA" dirty="0" err="1"/>
              <a:t>a</a:t>
            </a:r>
            <a:r>
              <a:rPr lang="en-CA" dirty="0" err="1" smtClean="0"/>
              <a:t>tonale</a:t>
            </a:r>
            <a:r>
              <a:rPr lang="en-CA" dirty="0"/>
              <a:t/>
            </a:r>
            <a:br>
              <a:rPr lang="en-CA" dirty="0"/>
            </a:br>
            <a:r>
              <a:rPr lang="en-CA" dirty="0" err="1" smtClean="0"/>
              <a:t>Exemple</a:t>
            </a:r>
            <a:r>
              <a:rPr lang="en-CA" dirty="0" smtClean="0"/>
              <a:t>:</a:t>
            </a:r>
            <a:br>
              <a:rPr lang="en-CA" dirty="0" smtClean="0"/>
            </a:br>
            <a:r>
              <a:rPr lang="en-CA" dirty="0" err="1" smtClean="0"/>
              <a:t>musique</a:t>
            </a:r>
            <a:r>
              <a:rPr lang="en-CA" dirty="0" smtClean="0"/>
              <a:t> de</a:t>
            </a:r>
            <a:br>
              <a:rPr lang="en-CA" dirty="0" smtClean="0"/>
            </a:br>
            <a:r>
              <a:rPr lang="en-CA" dirty="0" err="1" smtClean="0"/>
              <a:t>Schönberg</a:t>
            </a:r>
            <a:r>
              <a:rPr lang="en-CA" dirty="0"/>
              <a:t/>
            </a:r>
            <a:br>
              <a:rPr lang="en-CA" dirty="0"/>
            </a:br>
            <a:r>
              <a:rPr lang="en-CA" sz="1000" dirty="0">
                <a:hlinkClick r:id="rId6"/>
              </a:rPr>
              <a:t>https://</a:t>
            </a:r>
            <a:r>
              <a:rPr lang="en-CA" sz="1000" dirty="0" smtClean="0">
                <a:hlinkClick r:id="rId6"/>
              </a:rPr>
              <a:t>www.youtube.com/watch?v=rZlB2tRyvQw</a:t>
            </a:r>
            <a:r>
              <a:rPr lang="en-CA" sz="1000" dirty="0" smtClean="0"/>
              <a:t> </a:t>
            </a:r>
            <a:endParaRPr lang="en-CA" sz="1000" dirty="0"/>
          </a:p>
        </p:txBody>
      </p:sp>
      <p:sp>
        <p:nvSpPr>
          <p:cNvPr id="14" name="TextBox 13"/>
          <p:cNvSpPr txBox="1"/>
          <p:nvPr/>
        </p:nvSpPr>
        <p:spPr>
          <a:xfrm>
            <a:off x="5364088" y="5517232"/>
            <a:ext cx="1296144" cy="646331"/>
          </a:xfrm>
          <a:prstGeom prst="rect">
            <a:avLst/>
          </a:prstGeom>
          <a:noFill/>
        </p:spPr>
        <p:txBody>
          <a:bodyPr wrap="square" rtlCol="0">
            <a:spAutoFit/>
          </a:bodyPr>
          <a:lstStyle/>
          <a:p>
            <a:r>
              <a:rPr lang="en-CA" dirty="0" err="1" smtClean="0"/>
              <a:t>utilisée</a:t>
            </a:r>
            <a:r>
              <a:rPr lang="en-CA" dirty="0" smtClean="0"/>
              <a:t> </a:t>
            </a:r>
            <a:r>
              <a:rPr lang="en-CA" dirty="0" err="1" smtClean="0"/>
              <a:t>en</a:t>
            </a:r>
            <a:r>
              <a:rPr lang="en-CA" dirty="0" smtClean="0"/>
              <a:t> jazz</a:t>
            </a:r>
            <a:endParaRPr lang="en-CA" dirty="0"/>
          </a:p>
        </p:txBody>
      </p:sp>
      <p:sp>
        <p:nvSpPr>
          <p:cNvPr id="15" name="TextBox 14"/>
          <p:cNvSpPr txBox="1"/>
          <p:nvPr/>
        </p:nvSpPr>
        <p:spPr>
          <a:xfrm>
            <a:off x="7020272" y="5517232"/>
            <a:ext cx="2123728" cy="1077218"/>
          </a:xfrm>
          <a:prstGeom prst="rect">
            <a:avLst/>
          </a:prstGeom>
          <a:noFill/>
        </p:spPr>
        <p:txBody>
          <a:bodyPr wrap="square" rtlCol="0">
            <a:spAutoFit/>
          </a:bodyPr>
          <a:lstStyle/>
          <a:p>
            <a:r>
              <a:rPr lang="en-CA" dirty="0" smtClean="0"/>
              <a:t>“</a:t>
            </a:r>
            <a:r>
              <a:rPr lang="en-CA" dirty="0" err="1" smtClean="0"/>
              <a:t>orientale</a:t>
            </a:r>
            <a:r>
              <a:rPr lang="en-CA" dirty="0" smtClean="0"/>
              <a:t>” (</a:t>
            </a:r>
            <a:r>
              <a:rPr lang="en-CA" dirty="0" err="1" smtClean="0"/>
              <a:t>toutes</a:t>
            </a:r>
            <a:r>
              <a:rPr lang="en-CA" dirty="0" smtClean="0"/>
              <a:t> les touches </a:t>
            </a:r>
            <a:r>
              <a:rPr lang="en-CA" dirty="0" err="1" smtClean="0"/>
              <a:t>noires</a:t>
            </a:r>
            <a:r>
              <a:rPr lang="en-CA" dirty="0" smtClean="0"/>
              <a:t>) </a:t>
            </a:r>
            <a:r>
              <a:rPr lang="en-CA" sz="1400" dirty="0" smtClean="0"/>
              <a:t>(</a:t>
            </a:r>
            <a:r>
              <a:rPr lang="en-CA" sz="1400" dirty="0" err="1" smtClean="0"/>
              <a:t>toute</a:t>
            </a:r>
            <a:r>
              <a:rPr lang="en-CA" sz="1400" dirty="0"/>
              <a:t> </a:t>
            </a:r>
            <a:r>
              <a:rPr lang="en-CA" sz="1400" dirty="0" err="1" smtClean="0"/>
              <a:t>mélodie</a:t>
            </a:r>
            <a:r>
              <a:rPr lang="en-CA" sz="1400" dirty="0" smtClean="0"/>
              <a:t> avec </a:t>
            </a:r>
            <a:r>
              <a:rPr lang="en-CA" sz="1400" dirty="0" err="1" smtClean="0"/>
              <a:t>ces</a:t>
            </a:r>
            <a:r>
              <a:rPr lang="en-CA" sz="1400" dirty="0" smtClean="0"/>
              <a:t> notes </a:t>
            </a:r>
            <a:r>
              <a:rPr lang="en-CA" sz="1400" dirty="0" err="1" smtClean="0"/>
              <a:t>est</a:t>
            </a:r>
            <a:r>
              <a:rPr lang="en-CA" sz="1400" dirty="0"/>
              <a:t> </a:t>
            </a:r>
            <a:r>
              <a:rPr lang="en-CA" sz="1400" dirty="0" err="1" smtClean="0"/>
              <a:t>agréable</a:t>
            </a:r>
            <a:r>
              <a:rPr lang="en-CA" sz="1400" dirty="0" smtClean="0"/>
              <a:t>!)</a:t>
            </a:r>
            <a:endParaRPr lang="en-CA" dirty="0"/>
          </a:p>
        </p:txBody>
      </p:sp>
    </p:spTree>
    <p:extLst>
      <p:ext uri="{BB962C8B-B14F-4D97-AF65-F5344CB8AC3E}">
        <p14:creationId xmlns:p14="http://schemas.microsoft.com/office/powerpoint/2010/main" val="378463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r>
              <a:rPr lang="en-CA" dirty="0" err="1" smtClean="0"/>
              <a:t>Une</a:t>
            </a:r>
            <a:r>
              <a:rPr lang="en-CA" dirty="0" smtClean="0"/>
              <a:t> </a:t>
            </a:r>
            <a:r>
              <a:rPr lang="en-CA" dirty="0" err="1" smtClean="0"/>
              <a:t>gamme</a:t>
            </a:r>
            <a:r>
              <a:rPr lang="en-CA" dirty="0" smtClean="0"/>
              <a:t> </a:t>
            </a:r>
            <a:r>
              <a:rPr lang="en-CA" dirty="0" err="1" smtClean="0"/>
              <a:t>est</a:t>
            </a:r>
            <a:r>
              <a:rPr lang="en-CA" dirty="0" smtClean="0"/>
              <a:t> un sous-ensemble de notes, </a:t>
            </a:r>
            <a:r>
              <a:rPr lang="en-CA" dirty="0" err="1" smtClean="0"/>
              <a:t>ou</a:t>
            </a:r>
            <a:r>
              <a:rPr lang="en-CA" dirty="0" smtClean="0"/>
              <a:t> </a:t>
            </a:r>
            <a:r>
              <a:rPr lang="en-CA" dirty="0" err="1" smtClean="0"/>
              <a:t>une</a:t>
            </a:r>
            <a:r>
              <a:rPr lang="en-CA" dirty="0" smtClean="0"/>
              <a:t> suite de notes, </a:t>
            </a:r>
            <a:r>
              <a:rPr lang="en-CA" dirty="0" err="1" smtClean="0"/>
              <a:t>suivant</a:t>
            </a:r>
            <a:r>
              <a:rPr lang="en-CA" dirty="0" smtClean="0"/>
              <a:t> un patron </a:t>
            </a:r>
            <a:r>
              <a:rPr lang="en-CA" dirty="0" err="1" smtClean="0"/>
              <a:t>d’intervalles</a:t>
            </a:r>
            <a:r>
              <a:rPr lang="en-CA" dirty="0" smtClean="0"/>
              <a:t>.  </a:t>
            </a:r>
            <a:r>
              <a:rPr lang="en-CA" dirty="0" err="1" smtClean="0"/>
              <a:t>Exemple</a:t>
            </a:r>
            <a:r>
              <a:rPr lang="en-CA" dirty="0" smtClean="0"/>
              <a:t>: </a:t>
            </a:r>
            <a:r>
              <a:rPr lang="en-CA" dirty="0" err="1" smtClean="0"/>
              <a:t>une</a:t>
            </a:r>
            <a:r>
              <a:rPr lang="en-CA" dirty="0" smtClean="0"/>
              <a:t> </a:t>
            </a:r>
            <a:r>
              <a:rPr lang="en-CA" dirty="0" err="1" smtClean="0"/>
              <a:t>gamme</a:t>
            </a:r>
            <a:r>
              <a:rPr lang="en-CA" dirty="0" smtClean="0"/>
              <a:t> majeure </a:t>
            </a:r>
            <a:r>
              <a:rPr lang="en-CA" dirty="0" err="1" smtClean="0"/>
              <a:t>est</a:t>
            </a:r>
            <a:r>
              <a:rPr lang="en-CA" dirty="0"/>
              <a:t> </a:t>
            </a:r>
            <a:r>
              <a:rPr lang="en-CA" dirty="0" err="1" smtClean="0"/>
              <a:t>constituée</a:t>
            </a:r>
            <a:r>
              <a:rPr lang="en-CA" dirty="0" smtClean="0"/>
              <a:t> de 2, 2, 1, 2, 2, 2, 1 demi-tons.</a:t>
            </a:r>
          </a:p>
          <a:p>
            <a:r>
              <a:rPr lang="en-CA" dirty="0" smtClean="0"/>
              <a:t>Il y </a:t>
            </a:r>
            <a:r>
              <a:rPr lang="en-CA" dirty="0"/>
              <a:t>a </a:t>
            </a:r>
            <a:r>
              <a:rPr lang="en-CA" dirty="0" err="1" smtClean="0"/>
              <a:t>différents</a:t>
            </a:r>
            <a:r>
              <a:rPr lang="en-CA" dirty="0" smtClean="0"/>
              <a:t> types de </a:t>
            </a:r>
            <a:r>
              <a:rPr lang="en-CA" dirty="0" err="1" smtClean="0"/>
              <a:t>gammes</a:t>
            </a:r>
            <a:r>
              <a:rPr lang="en-CA" dirty="0" smtClean="0"/>
              <a:t>: majeure, </a:t>
            </a:r>
            <a:r>
              <a:rPr lang="en-CA" dirty="0" err="1" smtClean="0"/>
              <a:t>mineure</a:t>
            </a:r>
            <a:r>
              <a:rPr lang="en-CA" dirty="0" smtClean="0"/>
              <a:t>, </a:t>
            </a:r>
            <a:r>
              <a:rPr lang="en-CA" dirty="0" err="1" smtClean="0"/>
              <a:t>chromatique</a:t>
            </a:r>
            <a:r>
              <a:rPr lang="en-CA" dirty="0" smtClean="0"/>
              <a:t>, etc.</a:t>
            </a:r>
          </a:p>
          <a:p>
            <a:r>
              <a:rPr lang="en-CA" dirty="0" smtClean="0"/>
              <a:t>On </a:t>
            </a:r>
            <a:r>
              <a:rPr lang="en-CA" dirty="0" err="1" smtClean="0"/>
              <a:t>peut</a:t>
            </a:r>
            <a:r>
              <a:rPr lang="en-CA" dirty="0"/>
              <a:t> </a:t>
            </a:r>
            <a:r>
              <a:rPr lang="en-CA" dirty="0" err="1" smtClean="0"/>
              <a:t>décaler</a:t>
            </a:r>
            <a:r>
              <a:rPr lang="en-CA" dirty="0"/>
              <a:t> la </a:t>
            </a:r>
            <a:r>
              <a:rPr lang="en-CA" dirty="0" err="1" smtClean="0"/>
              <a:t>tonique</a:t>
            </a:r>
            <a:r>
              <a:rPr lang="en-CA" dirty="0" smtClean="0"/>
              <a:t> (note </a:t>
            </a:r>
            <a:r>
              <a:rPr lang="en-CA" dirty="0"/>
              <a:t>de </a:t>
            </a:r>
            <a:r>
              <a:rPr lang="en-CA" dirty="0" err="1" smtClean="0"/>
              <a:t>départ</a:t>
            </a:r>
            <a:r>
              <a:rPr lang="en-CA" dirty="0" smtClean="0"/>
              <a:t>) </a:t>
            </a:r>
            <a:r>
              <a:rPr lang="en-CA" dirty="0" err="1" smtClean="0"/>
              <a:t>d’une</a:t>
            </a:r>
            <a:r>
              <a:rPr lang="en-CA" dirty="0" smtClean="0"/>
              <a:t> </a:t>
            </a:r>
            <a:r>
              <a:rPr lang="en-CA" dirty="0" err="1" smtClean="0"/>
              <a:t>gamme</a:t>
            </a:r>
            <a:r>
              <a:rPr lang="en-CA" dirty="0" smtClean="0"/>
              <a:t> pour </a:t>
            </a:r>
            <a:r>
              <a:rPr lang="en-CA" dirty="0" err="1" smtClean="0"/>
              <a:t>donner</a:t>
            </a:r>
            <a:r>
              <a:rPr lang="en-CA" dirty="0"/>
              <a:t> </a:t>
            </a:r>
            <a:r>
              <a:rPr lang="en-CA" dirty="0" err="1" smtClean="0"/>
              <a:t>différentes</a:t>
            </a:r>
            <a:r>
              <a:rPr lang="en-CA" dirty="0"/>
              <a:t> </a:t>
            </a:r>
            <a:r>
              <a:rPr lang="en-CA" dirty="0" err="1" smtClean="0"/>
              <a:t>tonalités</a:t>
            </a:r>
            <a:r>
              <a:rPr lang="en-CA" dirty="0" smtClean="0"/>
              <a:t>: </a:t>
            </a:r>
            <a:r>
              <a:rPr lang="en-CA" dirty="0" err="1" smtClean="0"/>
              <a:t>gamme</a:t>
            </a:r>
            <a:r>
              <a:rPr lang="en-CA" dirty="0" smtClean="0"/>
              <a:t> de do majeure, </a:t>
            </a:r>
            <a:r>
              <a:rPr lang="en-CA" dirty="0" err="1" smtClean="0"/>
              <a:t>gamme</a:t>
            </a:r>
            <a:r>
              <a:rPr lang="en-CA" dirty="0" smtClean="0"/>
              <a:t> de fa majeure, etc. Il y a </a:t>
            </a:r>
            <a:r>
              <a:rPr lang="en-CA" dirty="0"/>
              <a:t>12 </a:t>
            </a:r>
            <a:r>
              <a:rPr lang="en-CA" dirty="0" err="1" smtClean="0"/>
              <a:t>tonalités</a:t>
            </a:r>
            <a:r>
              <a:rPr lang="en-CA" dirty="0" smtClean="0"/>
              <a:t> </a:t>
            </a:r>
            <a:r>
              <a:rPr lang="en-CA" dirty="0" err="1" smtClean="0"/>
              <a:t>possibles</a:t>
            </a:r>
            <a:r>
              <a:rPr lang="en-CA" dirty="0" smtClean="0"/>
              <a:t>.</a:t>
            </a:r>
            <a:endParaRPr lang="en-CA" dirty="0"/>
          </a:p>
        </p:txBody>
      </p:sp>
    </p:spTree>
    <p:extLst>
      <p:ext uri="{BB962C8B-B14F-4D97-AF65-F5344CB8AC3E}">
        <p14:creationId xmlns:p14="http://schemas.microsoft.com/office/powerpoint/2010/main" val="3078503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lnSpcReduction="10000"/>
          </a:bodyPr>
          <a:lstStyle/>
          <a:p>
            <a:r>
              <a:rPr lang="en-CA" dirty="0" err="1" smtClean="0"/>
              <a:t>C’est</a:t>
            </a:r>
            <a:r>
              <a:rPr lang="en-CA" dirty="0" smtClean="0"/>
              <a:t> à </a:t>
            </a:r>
            <a:r>
              <a:rPr lang="en-CA" dirty="0" err="1" smtClean="0"/>
              <a:t>partir</a:t>
            </a:r>
            <a:r>
              <a:rPr lang="en-CA" dirty="0" smtClean="0"/>
              <a:t> des notes </a:t>
            </a:r>
            <a:r>
              <a:rPr lang="en-CA" dirty="0" err="1" smtClean="0"/>
              <a:t>d’une</a:t>
            </a:r>
            <a:r>
              <a:rPr lang="en-CA" dirty="0" smtClean="0"/>
              <a:t> </a:t>
            </a:r>
            <a:r>
              <a:rPr lang="en-CA" dirty="0" err="1" smtClean="0"/>
              <a:t>gamme</a:t>
            </a:r>
            <a:r>
              <a:rPr lang="en-CA" dirty="0" smtClean="0"/>
              <a:t> </a:t>
            </a:r>
            <a:r>
              <a:rPr lang="en-CA" dirty="0" err="1" smtClean="0"/>
              <a:t>que</a:t>
            </a:r>
            <a:r>
              <a:rPr lang="en-CA" dirty="0" smtClean="0"/>
              <a:t> nous </a:t>
            </a:r>
            <a:r>
              <a:rPr lang="en-CA" dirty="0" err="1" smtClean="0"/>
              <a:t>allons</a:t>
            </a:r>
            <a:r>
              <a:rPr lang="en-CA" dirty="0" smtClean="0"/>
              <a:t> </a:t>
            </a:r>
            <a:r>
              <a:rPr lang="en-CA" dirty="0" err="1" smtClean="0"/>
              <a:t>choisir</a:t>
            </a:r>
            <a:r>
              <a:rPr lang="en-CA" dirty="0" smtClean="0"/>
              <a:t> la </a:t>
            </a:r>
            <a:r>
              <a:rPr lang="en-CA" dirty="0" err="1" smtClean="0"/>
              <a:t>plupart</a:t>
            </a:r>
            <a:r>
              <a:rPr lang="en-CA" dirty="0" smtClean="0"/>
              <a:t> (</a:t>
            </a:r>
            <a:r>
              <a:rPr lang="en-CA" dirty="0" err="1" smtClean="0"/>
              <a:t>ou</a:t>
            </a:r>
            <a:r>
              <a:rPr lang="en-CA" dirty="0" smtClean="0"/>
              <a:t> </a:t>
            </a:r>
            <a:r>
              <a:rPr lang="en-CA" dirty="0" err="1" smtClean="0"/>
              <a:t>toutes</a:t>
            </a:r>
            <a:r>
              <a:rPr lang="en-CA" dirty="0" smtClean="0"/>
              <a:t>) les notes </a:t>
            </a:r>
            <a:r>
              <a:rPr lang="en-CA" dirty="0" err="1" smtClean="0"/>
              <a:t>d’une</a:t>
            </a:r>
            <a:r>
              <a:rPr lang="en-CA" dirty="0" smtClean="0"/>
              <a:t> </a:t>
            </a:r>
            <a:r>
              <a:rPr lang="en-CA" dirty="0" err="1" smtClean="0"/>
              <a:t>mélodie</a:t>
            </a:r>
            <a:r>
              <a:rPr lang="en-CA" dirty="0" smtClean="0"/>
              <a:t>. </a:t>
            </a:r>
            <a:r>
              <a:rPr lang="en-CA" dirty="0" err="1" smtClean="0"/>
              <a:t>Dans</a:t>
            </a:r>
            <a:r>
              <a:rPr lang="en-CA" dirty="0" smtClean="0"/>
              <a:t> la </a:t>
            </a:r>
            <a:r>
              <a:rPr lang="en-CA" dirty="0" err="1" smtClean="0"/>
              <a:t>musique</a:t>
            </a:r>
            <a:r>
              <a:rPr lang="en-CA" dirty="0" smtClean="0"/>
              <a:t> </a:t>
            </a:r>
            <a:r>
              <a:rPr lang="en-CA" dirty="0" err="1" smtClean="0"/>
              <a:t>occidentale</a:t>
            </a:r>
            <a:r>
              <a:rPr lang="en-CA" dirty="0" smtClean="0"/>
              <a:t>, les notes </a:t>
            </a:r>
            <a:r>
              <a:rPr lang="en-CA" dirty="0" err="1" smtClean="0"/>
              <a:t>viennent</a:t>
            </a:r>
            <a:r>
              <a:rPr lang="en-CA" dirty="0" smtClean="0"/>
              <a:t> </a:t>
            </a:r>
            <a:r>
              <a:rPr lang="en-CA" dirty="0" err="1" smtClean="0"/>
              <a:t>habituellement</a:t>
            </a:r>
            <a:r>
              <a:rPr lang="en-CA" dirty="0" smtClean="0"/>
              <a:t> </a:t>
            </a:r>
            <a:r>
              <a:rPr lang="en-CA" dirty="0" err="1" smtClean="0"/>
              <a:t>d’une</a:t>
            </a:r>
            <a:r>
              <a:rPr lang="en-CA" dirty="0" smtClean="0"/>
              <a:t> </a:t>
            </a:r>
            <a:r>
              <a:rPr lang="en-CA" dirty="0" err="1" smtClean="0"/>
              <a:t>gamme</a:t>
            </a:r>
            <a:r>
              <a:rPr lang="en-CA" dirty="0" smtClean="0"/>
              <a:t> majeure </a:t>
            </a:r>
            <a:r>
              <a:rPr lang="en-CA" dirty="0" err="1" smtClean="0"/>
              <a:t>ou</a:t>
            </a:r>
            <a:r>
              <a:rPr lang="en-CA" dirty="0" smtClean="0"/>
              <a:t> </a:t>
            </a:r>
            <a:r>
              <a:rPr lang="en-CA" dirty="0" err="1" smtClean="0"/>
              <a:t>mineure</a:t>
            </a:r>
            <a:r>
              <a:rPr lang="en-CA" dirty="0" smtClean="0"/>
              <a:t>, et les </a:t>
            </a:r>
            <a:r>
              <a:rPr lang="en-CA" dirty="0"/>
              <a:t>notes </a:t>
            </a:r>
            <a:r>
              <a:rPr lang="en-CA" dirty="0" err="1" smtClean="0"/>
              <a:t>utilisées</a:t>
            </a:r>
            <a:r>
              <a:rPr lang="en-CA" dirty="0" smtClean="0"/>
              <a:t> </a:t>
            </a:r>
            <a:r>
              <a:rPr lang="en-CA" dirty="0" err="1" smtClean="0"/>
              <a:t>sont</a:t>
            </a:r>
            <a:r>
              <a:rPr lang="en-CA" dirty="0" smtClean="0"/>
              <a:t> surtout les </a:t>
            </a:r>
            <a:r>
              <a:rPr lang="en-CA" dirty="0"/>
              <a:t>5 </a:t>
            </a:r>
            <a:r>
              <a:rPr lang="en-CA" dirty="0" smtClean="0"/>
              <a:t>premières (</a:t>
            </a:r>
            <a:r>
              <a:rPr lang="en-CA" dirty="0" err="1" smtClean="0"/>
              <a:t>tonique</a:t>
            </a:r>
            <a:r>
              <a:rPr lang="en-CA" dirty="0" smtClean="0"/>
              <a:t>, sus-</a:t>
            </a:r>
            <a:r>
              <a:rPr lang="en-CA" dirty="0" err="1" smtClean="0"/>
              <a:t>tonique</a:t>
            </a:r>
            <a:r>
              <a:rPr lang="en-CA" dirty="0" smtClean="0"/>
              <a:t>, </a:t>
            </a:r>
            <a:r>
              <a:rPr lang="en-CA" dirty="0" err="1" smtClean="0"/>
              <a:t>mediante</a:t>
            </a:r>
            <a:r>
              <a:rPr lang="en-CA" dirty="0" smtClean="0"/>
              <a:t>, sous-</a:t>
            </a:r>
            <a:r>
              <a:rPr lang="en-US" dirty="0" err="1" smtClean="0"/>
              <a:t>dominante</a:t>
            </a:r>
            <a:r>
              <a:rPr lang="en-US" dirty="0" smtClean="0"/>
              <a:t>, et </a:t>
            </a:r>
            <a:r>
              <a:rPr lang="en-US" dirty="0" err="1" smtClean="0"/>
              <a:t>dominante</a:t>
            </a:r>
            <a:r>
              <a:rPr lang="en-US" dirty="0" smtClean="0"/>
              <a:t>) qui </a:t>
            </a:r>
            <a:r>
              <a:rPr lang="en-US" dirty="0" err="1" smtClean="0"/>
              <a:t>donnent</a:t>
            </a:r>
            <a:r>
              <a:rPr lang="en-US" dirty="0" smtClean="0"/>
              <a:t> des rapports </a:t>
            </a:r>
            <a:r>
              <a:rPr lang="en-US" dirty="0"/>
              <a:t>de </a:t>
            </a:r>
            <a:r>
              <a:rPr lang="en-US" dirty="0" err="1" smtClean="0"/>
              <a:t>fréquences</a:t>
            </a:r>
            <a:r>
              <a:rPr lang="en-US" dirty="0"/>
              <a:t> </a:t>
            </a:r>
            <a:r>
              <a:rPr lang="en-US" dirty="0" err="1" smtClean="0"/>
              <a:t>agréables</a:t>
            </a:r>
            <a:r>
              <a:rPr lang="en-US" dirty="0" smtClean="0"/>
              <a:t> (</a:t>
            </a:r>
            <a:r>
              <a:rPr lang="en-US" dirty="0" err="1" smtClean="0"/>
              <a:t>consonantes</a:t>
            </a:r>
            <a:r>
              <a:rPr lang="en-US" dirty="0" smtClean="0"/>
              <a:t>). </a:t>
            </a:r>
            <a:r>
              <a:rPr lang="en-US" dirty="0" err="1" smtClean="0"/>
              <a:t>Exemple</a:t>
            </a:r>
            <a:r>
              <a:rPr lang="en-US" dirty="0" smtClean="0"/>
              <a:t>: les 5 </a:t>
            </a:r>
            <a:r>
              <a:rPr lang="en-CA" dirty="0" smtClean="0"/>
              <a:t>premières notes </a:t>
            </a:r>
            <a:r>
              <a:rPr lang="en-CA" dirty="0" err="1" smtClean="0"/>
              <a:t>d’une</a:t>
            </a:r>
            <a:r>
              <a:rPr lang="en-CA" dirty="0" smtClean="0"/>
              <a:t> </a:t>
            </a:r>
            <a:r>
              <a:rPr lang="en-US" dirty="0" err="1" smtClean="0"/>
              <a:t>gamme</a:t>
            </a:r>
            <a:r>
              <a:rPr lang="en-US" dirty="0" smtClean="0"/>
              <a:t> majeure correspondent aux rapports </a:t>
            </a:r>
            <a:r>
              <a:rPr lang="en-US" dirty="0"/>
              <a:t>de </a:t>
            </a:r>
            <a:r>
              <a:rPr lang="en-US" dirty="0" err="1" smtClean="0"/>
              <a:t>fréquences</a:t>
            </a:r>
            <a:r>
              <a:rPr lang="en-US" dirty="0" smtClean="0"/>
              <a:t> 9/8, 5/4, 4/3, 3/2.</a:t>
            </a:r>
            <a:endParaRPr lang="en-CA" dirty="0"/>
          </a:p>
        </p:txBody>
      </p:sp>
    </p:spTree>
    <p:extLst>
      <p:ext uri="{BB962C8B-B14F-4D97-AF65-F5344CB8AC3E}">
        <p14:creationId xmlns:p14="http://schemas.microsoft.com/office/powerpoint/2010/main" val="1973345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BOXSVR\win\recovered\myOldDesktop\S_win\ets\courses\lecture0x.music\histograms\notes-aver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3861048"/>
            <a:ext cx="5407899" cy="28803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VBOXSVR\win\recovered\myOldDesktop\S_win\ets\courses\lecture0x.music\histograms\not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16632"/>
            <a:ext cx="7374434" cy="367240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7164288" y="6093296"/>
            <a:ext cx="1800200" cy="369332"/>
          </a:xfrm>
          <a:prstGeom prst="rect">
            <a:avLst/>
          </a:prstGeom>
          <a:noFill/>
        </p:spPr>
        <p:txBody>
          <a:bodyPr wrap="square" rtlCol="0">
            <a:spAutoFit/>
          </a:bodyPr>
          <a:lstStyle/>
          <a:p>
            <a:r>
              <a:rPr lang="en-US" dirty="0" smtClean="0"/>
              <a:t>[McGuffin 2014]</a:t>
            </a:r>
            <a:endParaRPr lang="en-US" dirty="0"/>
          </a:p>
        </p:txBody>
      </p:sp>
    </p:spTree>
    <p:extLst>
      <p:ext uri="{BB962C8B-B14F-4D97-AF65-F5344CB8AC3E}">
        <p14:creationId xmlns:p14="http://schemas.microsoft.com/office/powerpoint/2010/main" val="29040843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09" y="25517"/>
            <a:ext cx="9144000" cy="1143000"/>
          </a:xfrm>
        </p:spPr>
        <p:txBody>
          <a:bodyPr>
            <a:normAutofit fontScale="90000"/>
          </a:bodyPr>
          <a:lstStyle/>
          <a:p>
            <a:r>
              <a:rPr lang="en-US" sz="2000" dirty="0" err="1"/>
              <a:t>Bidelman</a:t>
            </a:r>
            <a:r>
              <a:rPr lang="en-US" sz="2000" dirty="0"/>
              <a:t>, Gavin M. (2013). "The role of the auditory brainstem in processing musically-relevant pitch</a:t>
            </a:r>
            <a:r>
              <a:rPr lang="en-US" sz="2000" dirty="0" smtClean="0"/>
              <a:t>". Frontiers </a:t>
            </a:r>
            <a:r>
              <a:rPr lang="en-US" sz="2000" dirty="0"/>
              <a:t>in Psychology 4(00264). </a:t>
            </a:r>
            <a:r>
              <a:rPr lang="en-US" sz="2000" dirty="0" smtClean="0"/>
              <a:t>DOI=10.3389/fpsyg.2013.00264</a:t>
            </a:r>
            <a:r>
              <a:rPr lang="en-US" dirty="0" smtClean="0"/>
              <a:t/>
            </a:r>
            <a:br>
              <a:rPr lang="en-US" dirty="0" smtClean="0"/>
            </a:br>
            <a:r>
              <a:rPr lang="en-US" sz="2200" dirty="0" smtClean="0">
                <a:hlinkClick r:id="rId2"/>
              </a:rPr>
              <a:t>http</a:t>
            </a:r>
            <a:r>
              <a:rPr lang="en-US" sz="2200" dirty="0">
                <a:hlinkClick r:id="rId2"/>
              </a:rPr>
              <a:t>://</a:t>
            </a:r>
            <a:r>
              <a:rPr lang="en-US" sz="2200" dirty="0" smtClean="0">
                <a:hlinkClick r:id="rId2"/>
              </a:rPr>
              <a:t>journal.frontiersin.org/Journal/10.3389/fpsyg.2013.00264/full</a:t>
            </a:r>
            <a:r>
              <a:rPr lang="en-US" sz="2200" dirty="0" smtClean="0"/>
              <a:t> </a:t>
            </a:r>
            <a:endParaRPr lang="en-US" dirty="0"/>
          </a:p>
        </p:txBody>
      </p:sp>
      <p:pic>
        <p:nvPicPr>
          <p:cNvPr id="1026" name="Picture 2" descr="http://www.frontiersin.org/files/Articles/50034/fpsyg-04-00264-r2/image_m/fpsyg-04-00264-g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94" y="1307671"/>
            <a:ext cx="8428613" cy="449817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0" y="6021288"/>
            <a:ext cx="9144000" cy="523220"/>
          </a:xfrm>
          <a:prstGeom prst="rect">
            <a:avLst/>
          </a:prstGeom>
          <a:noFill/>
        </p:spPr>
        <p:txBody>
          <a:bodyPr wrap="square" rtlCol="0">
            <a:spAutoFit/>
          </a:bodyPr>
          <a:lstStyle/>
          <a:p>
            <a:pPr algn="ctr"/>
            <a:r>
              <a:rPr lang="en-US" sz="2800" dirty="0"/>
              <a:t>Figure 4. Auditory nerve (AN) responses to musical </a:t>
            </a:r>
            <a:r>
              <a:rPr lang="en-US" sz="2800" dirty="0" smtClean="0"/>
              <a:t>dyads.</a:t>
            </a:r>
            <a:endParaRPr lang="en-US" sz="2800" dirty="0"/>
          </a:p>
        </p:txBody>
      </p:sp>
    </p:spTree>
    <p:extLst>
      <p:ext uri="{BB962C8B-B14F-4D97-AF65-F5344CB8AC3E}">
        <p14:creationId xmlns:p14="http://schemas.microsoft.com/office/powerpoint/2010/main" val="1144839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3608" y="2995211"/>
            <a:ext cx="7063559" cy="3616052"/>
          </a:xfrm>
          <a:prstGeom prst="rect">
            <a:avLst/>
          </a:prstGeom>
        </p:spPr>
      </p:pic>
      <p:sp>
        <p:nvSpPr>
          <p:cNvPr id="5" name="Titre 1"/>
          <p:cNvSpPr txBox="1">
            <a:spLocks/>
          </p:cNvSpPr>
          <p:nvPr/>
        </p:nvSpPr>
        <p:spPr>
          <a:xfrm>
            <a:off x="16309" y="25517"/>
            <a:ext cx="91440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smtClean="0"/>
              <a:t>Bidelman, Gavin M. (2013). "The role of the auditory brainstem in processing musically-relevant pitch". Frontiers in Psychology 4(00264). DOI=10.3389/fpsyg.2013.00264</a:t>
            </a:r>
            <a:r>
              <a:rPr lang="en-US" smtClean="0"/>
              <a:t/>
            </a:r>
            <a:br>
              <a:rPr lang="en-US" smtClean="0"/>
            </a:br>
            <a:r>
              <a:rPr lang="en-US" sz="2200" smtClean="0">
                <a:hlinkClick r:id="rId3"/>
              </a:rPr>
              <a:t>http://journal.frontiersin.org/Journal/10.3389/fpsyg.2013.00264/full</a:t>
            </a:r>
            <a:r>
              <a:rPr lang="en-US" sz="2200" smtClean="0"/>
              <a:t> </a:t>
            </a:r>
            <a:endParaRPr lang="en-US" dirty="0"/>
          </a:p>
        </p:txBody>
      </p:sp>
      <p:sp>
        <p:nvSpPr>
          <p:cNvPr id="6" name="TextBox 5"/>
          <p:cNvSpPr txBox="1"/>
          <p:nvPr/>
        </p:nvSpPr>
        <p:spPr>
          <a:xfrm>
            <a:off x="4716016" y="2923203"/>
            <a:ext cx="2808312" cy="523220"/>
          </a:xfrm>
          <a:prstGeom prst="rect">
            <a:avLst/>
          </a:prstGeom>
          <a:noFill/>
        </p:spPr>
        <p:txBody>
          <a:bodyPr wrap="square" rtlCol="0">
            <a:spAutoFit/>
          </a:bodyPr>
          <a:lstStyle/>
          <a:p>
            <a:r>
              <a:rPr lang="en-CA" sz="2800" dirty="0" smtClean="0">
                <a:solidFill>
                  <a:srgbClr val="00B050"/>
                </a:solidFill>
              </a:rPr>
              <a:t>* par </a:t>
            </a:r>
            <a:r>
              <a:rPr lang="en-CA" sz="2800" dirty="0">
                <a:solidFill>
                  <a:srgbClr val="00B050"/>
                </a:solidFill>
              </a:rPr>
              <a:t>rapport </a:t>
            </a:r>
            <a:r>
              <a:rPr lang="en-CA" sz="2800" dirty="0" smtClean="0">
                <a:solidFill>
                  <a:srgbClr val="00B050"/>
                </a:solidFill>
              </a:rPr>
              <a:t>à do</a:t>
            </a:r>
            <a:endParaRPr lang="en-CA" sz="2800" dirty="0">
              <a:solidFill>
                <a:srgbClr val="00B050"/>
              </a:solidFill>
            </a:endParaRPr>
          </a:p>
        </p:txBody>
      </p:sp>
      <p:sp>
        <p:nvSpPr>
          <p:cNvPr id="7" name="TextBox 6"/>
          <p:cNvSpPr txBox="1"/>
          <p:nvPr/>
        </p:nvSpPr>
        <p:spPr>
          <a:xfrm>
            <a:off x="2127115" y="2636912"/>
            <a:ext cx="504056" cy="646331"/>
          </a:xfrm>
          <a:prstGeom prst="rect">
            <a:avLst/>
          </a:prstGeom>
          <a:noFill/>
        </p:spPr>
        <p:txBody>
          <a:bodyPr wrap="square" rtlCol="0">
            <a:spAutoFit/>
          </a:bodyPr>
          <a:lstStyle/>
          <a:p>
            <a:r>
              <a:rPr lang="en-CA" dirty="0" smtClean="0">
                <a:solidFill>
                  <a:srgbClr val="00B050"/>
                </a:solidFill>
              </a:rPr>
              <a:t>1/1</a:t>
            </a:r>
          </a:p>
          <a:p>
            <a:r>
              <a:rPr lang="en-CA" dirty="0" smtClean="0">
                <a:solidFill>
                  <a:srgbClr val="00B050"/>
                </a:solidFill>
              </a:rPr>
              <a:t>do</a:t>
            </a:r>
            <a:endParaRPr lang="en-CA" dirty="0">
              <a:solidFill>
                <a:srgbClr val="00B050"/>
              </a:solidFill>
            </a:endParaRPr>
          </a:p>
        </p:txBody>
      </p:sp>
      <p:sp>
        <p:nvSpPr>
          <p:cNvPr id="8" name="TextBox 7"/>
          <p:cNvSpPr txBox="1"/>
          <p:nvPr/>
        </p:nvSpPr>
        <p:spPr>
          <a:xfrm>
            <a:off x="2559163" y="2996952"/>
            <a:ext cx="1008112" cy="646331"/>
          </a:xfrm>
          <a:prstGeom prst="rect">
            <a:avLst/>
          </a:prstGeom>
          <a:noFill/>
        </p:spPr>
        <p:txBody>
          <a:bodyPr wrap="square" rtlCol="0">
            <a:spAutoFit/>
          </a:bodyPr>
          <a:lstStyle/>
          <a:p>
            <a:r>
              <a:rPr lang="en-CA" dirty="0" smtClean="0">
                <a:solidFill>
                  <a:srgbClr val="00B050"/>
                </a:solidFill>
              </a:rPr>
              <a:t>2/1</a:t>
            </a:r>
          </a:p>
          <a:p>
            <a:r>
              <a:rPr lang="en-CA" dirty="0" smtClean="0">
                <a:solidFill>
                  <a:srgbClr val="00B050"/>
                </a:solidFill>
              </a:rPr>
              <a:t>do </a:t>
            </a:r>
            <a:r>
              <a:rPr lang="en-CA" dirty="0" err="1" smtClean="0">
                <a:solidFill>
                  <a:srgbClr val="00B050"/>
                </a:solidFill>
              </a:rPr>
              <a:t>aigu</a:t>
            </a:r>
            <a:endParaRPr lang="en-CA" dirty="0">
              <a:solidFill>
                <a:srgbClr val="00B050"/>
              </a:solidFill>
            </a:endParaRPr>
          </a:p>
        </p:txBody>
      </p:sp>
      <p:sp>
        <p:nvSpPr>
          <p:cNvPr id="9" name="TextBox 8"/>
          <p:cNvSpPr txBox="1"/>
          <p:nvPr/>
        </p:nvSpPr>
        <p:spPr>
          <a:xfrm>
            <a:off x="2991211" y="4077072"/>
            <a:ext cx="504056" cy="646331"/>
          </a:xfrm>
          <a:prstGeom prst="rect">
            <a:avLst/>
          </a:prstGeom>
          <a:noFill/>
        </p:spPr>
        <p:txBody>
          <a:bodyPr wrap="square" rtlCol="0">
            <a:spAutoFit/>
          </a:bodyPr>
          <a:lstStyle/>
          <a:p>
            <a:r>
              <a:rPr lang="en-CA" dirty="0" smtClean="0">
                <a:solidFill>
                  <a:srgbClr val="00B050"/>
                </a:solidFill>
              </a:rPr>
              <a:t>3/2</a:t>
            </a:r>
          </a:p>
          <a:p>
            <a:r>
              <a:rPr lang="en-CA" dirty="0" smtClean="0">
                <a:solidFill>
                  <a:srgbClr val="00B050"/>
                </a:solidFill>
              </a:rPr>
              <a:t>sol</a:t>
            </a:r>
            <a:endParaRPr lang="en-CA" dirty="0">
              <a:solidFill>
                <a:srgbClr val="00B050"/>
              </a:solidFill>
            </a:endParaRPr>
          </a:p>
        </p:txBody>
      </p:sp>
      <p:sp>
        <p:nvSpPr>
          <p:cNvPr id="10" name="TextBox 9"/>
          <p:cNvSpPr txBox="1"/>
          <p:nvPr/>
        </p:nvSpPr>
        <p:spPr>
          <a:xfrm>
            <a:off x="3423259" y="4509120"/>
            <a:ext cx="504056" cy="646331"/>
          </a:xfrm>
          <a:prstGeom prst="rect">
            <a:avLst/>
          </a:prstGeom>
          <a:noFill/>
        </p:spPr>
        <p:txBody>
          <a:bodyPr wrap="square" rtlCol="0">
            <a:spAutoFit/>
          </a:bodyPr>
          <a:lstStyle/>
          <a:p>
            <a:r>
              <a:rPr lang="en-CA" dirty="0" smtClean="0">
                <a:solidFill>
                  <a:srgbClr val="00B050"/>
                </a:solidFill>
              </a:rPr>
              <a:t>4/3</a:t>
            </a:r>
            <a:br>
              <a:rPr lang="en-CA" dirty="0" smtClean="0">
                <a:solidFill>
                  <a:srgbClr val="00B050"/>
                </a:solidFill>
              </a:rPr>
            </a:br>
            <a:r>
              <a:rPr lang="en-CA" dirty="0" smtClean="0">
                <a:solidFill>
                  <a:srgbClr val="00B050"/>
                </a:solidFill>
              </a:rPr>
              <a:t>fa</a:t>
            </a:r>
            <a:endParaRPr lang="en-CA" dirty="0">
              <a:solidFill>
                <a:srgbClr val="00B050"/>
              </a:solidFill>
            </a:endParaRPr>
          </a:p>
        </p:txBody>
      </p:sp>
      <p:sp>
        <p:nvSpPr>
          <p:cNvPr id="12" name="TextBox 11"/>
          <p:cNvSpPr txBox="1"/>
          <p:nvPr/>
        </p:nvSpPr>
        <p:spPr>
          <a:xfrm>
            <a:off x="4791410" y="4795411"/>
            <a:ext cx="644685" cy="553998"/>
          </a:xfrm>
          <a:prstGeom prst="rect">
            <a:avLst/>
          </a:prstGeom>
          <a:noFill/>
        </p:spPr>
        <p:txBody>
          <a:bodyPr wrap="square" rtlCol="0">
            <a:spAutoFit/>
          </a:bodyPr>
          <a:lstStyle/>
          <a:p>
            <a:r>
              <a:rPr lang="en-CA" sz="1200" dirty="0" smtClean="0">
                <a:solidFill>
                  <a:srgbClr val="00B050"/>
                </a:solidFill>
              </a:rPr>
              <a:t>15/8</a:t>
            </a:r>
          </a:p>
          <a:p>
            <a:r>
              <a:rPr lang="en-CA" dirty="0" err="1" smtClean="0">
                <a:solidFill>
                  <a:srgbClr val="00B050"/>
                </a:solidFill>
              </a:rPr>
              <a:t>si</a:t>
            </a:r>
            <a:endParaRPr lang="en-CA" dirty="0">
              <a:solidFill>
                <a:srgbClr val="00B050"/>
              </a:solidFill>
            </a:endParaRPr>
          </a:p>
        </p:txBody>
      </p:sp>
      <p:sp>
        <p:nvSpPr>
          <p:cNvPr id="13" name="TextBox 12"/>
          <p:cNvSpPr txBox="1"/>
          <p:nvPr/>
        </p:nvSpPr>
        <p:spPr>
          <a:xfrm>
            <a:off x="4359363" y="4639012"/>
            <a:ext cx="504056" cy="646331"/>
          </a:xfrm>
          <a:prstGeom prst="rect">
            <a:avLst/>
          </a:prstGeom>
          <a:noFill/>
        </p:spPr>
        <p:txBody>
          <a:bodyPr wrap="square" rtlCol="0">
            <a:spAutoFit/>
          </a:bodyPr>
          <a:lstStyle/>
          <a:p>
            <a:r>
              <a:rPr lang="en-CA" dirty="0" smtClean="0">
                <a:solidFill>
                  <a:srgbClr val="00B050"/>
                </a:solidFill>
              </a:rPr>
              <a:t>5/3</a:t>
            </a:r>
          </a:p>
          <a:p>
            <a:r>
              <a:rPr lang="en-CA" dirty="0" smtClean="0">
                <a:solidFill>
                  <a:srgbClr val="00B050"/>
                </a:solidFill>
              </a:rPr>
              <a:t>la</a:t>
            </a:r>
            <a:endParaRPr lang="en-CA" dirty="0">
              <a:solidFill>
                <a:srgbClr val="00B050"/>
              </a:solidFill>
            </a:endParaRPr>
          </a:p>
        </p:txBody>
      </p:sp>
      <p:sp>
        <p:nvSpPr>
          <p:cNvPr id="14" name="TextBox 13"/>
          <p:cNvSpPr txBox="1"/>
          <p:nvPr/>
        </p:nvSpPr>
        <p:spPr>
          <a:xfrm>
            <a:off x="3855307" y="4581128"/>
            <a:ext cx="504056" cy="646331"/>
          </a:xfrm>
          <a:prstGeom prst="rect">
            <a:avLst/>
          </a:prstGeom>
          <a:noFill/>
        </p:spPr>
        <p:txBody>
          <a:bodyPr wrap="square" rtlCol="0">
            <a:spAutoFit/>
          </a:bodyPr>
          <a:lstStyle/>
          <a:p>
            <a:r>
              <a:rPr lang="en-CA" dirty="0" smtClean="0">
                <a:solidFill>
                  <a:srgbClr val="00B050"/>
                </a:solidFill>
              </a:rPr>
              <a:t>5/4</a:t>
            </a:r>
            <a:br>
              <a:rPr lang="en-CA" dirty="0" smtClean="0">
                <a:solidFill>
                  <a:srgbClr val="00B050"/>
                </a:solidFill>
              </a:rPr>
            </a:br>
            <a:r>
              <a:rPr lang="en-CA" dirty="0" smtClean="0">
                <a:solidFill>
                  <a:srgbClr val="00B050"/>
                </a:solidFill>
              </a:rPr>
              <a:t>mi</a:t>
            </a:r>
            <a:endParaRPr lang="en-CA" dirty="0">
              <a:solidFill>
                <a:srgbClr val="00B050"/>
              </a:solidFill>
            </a:endParaRPr>
          </a:p>
        </p:txBody>
      </p:sp>
      <p:sp>
        <p:nvSpPr>
          <p:cNvPr id="16" name="TextBox 15"/>
          <p:cNvSpPr txBox="1"/>
          <p:nvPr/>
        </p:nvSpPr>
        <p:spPr>
          <a:xfrm>
            <a:off x="5655506" y="4867419"/>
            <a:ext cx="716693" cy="553998"/>
          </a:xfrm>
          <a:prstGeom prst="rect">
            <a:avLst/>
          </a:prstGeom>
          <a:noFill/>
        </p:spPr>
        <p:txBody>
          <a:bodyPr wrap="square" rtlCol="0">
            <a:spAutoFit/>
          </a:bodyPr>
          <a:lstStyle/>
          <a:p>
            <a:r>
              <a:rPr lang="en-CA" sz="1200" dirty="0" smtClean="0">
                <a:solidFill>
                  <a:srgbClr val="00B050"/>
                </a:solidFill>
              </a:rPr>
              <a:t>16/9</a:t>
            </a:r>
          </a:p>
          <a:p>
            <a:r>
              <a:rPr lang="en-CA" dirty="0" err="1" smtClean="0">
                <a:solidFill>
                  <a:srgbClr val="00B050"/>
                </a:solidFill>
              </a:rPr>
              <a:t>si</a:t>
            </a:r>
            <a:r>
              <a:rPr lang="en-US" dirty="0" smtClean="0">
                <a:solidFill>
                  <a:srgbClr val="00B050"/>
                </a:solidFill>
              </a:rPr>
              <a:t>♭</a:t>
            </a:r>
            <a:endParaRPr lang="en-CA" dirty="0">
              <a:solidFill>
                <a:srgbClr val="00B050"/>
              </a:solidFill>
            </a:endParaRPr>
          </a:p>
        </p:txBody>
      </p:sp>
      <p:sp>
        <p:nvSpPr>
          <p:cNvPr id="17" name="TextBox 16"/>
          <p:cNvSpPr txBox="1"/>
          <p:nvPr/>
        </p:nvSpPr>
        <p:spPr>
          <a:xfrm>
            <a:off x="6087555" y="4869160"/>
            <a:ext cx="701172" cy="646331"/>
          </a:xfrm>
          <a:prstGeom prst="rect">
            <a:avLst/>
          </a:prstGeom>
          <a:noFill/>
        </p:spPr>
        <p:txBody>
          <a:bodyPr wrap="square" rtlCol="0">
            <a:spAutoFit/>
          </a:bodyPr>
          <a:lstStyle/>
          <a:p>
            <a:r>
              <a:rPr lang="en-CA" dirty="0" smtClean="0">
                <a:solidFill>
                  <a:srgbClr val="00B050"/>
                </a:solidFill>
              </a:rPr>
              <a:t>8/5</a:t>
            </a:r>
          </a:p>
          <a:p>
            <a:r>
              <a:rPr lang="en-CA" dirty="0" smtClean="0">
                <a:solidFill>
                  <a:srgbClr val="00B050"/>
                </a:solidFill>
              </a:rPr>
              <a:t>la</a:t>
            </a:r>
            <a:r>
              <a:rPr lang="en-US" dirty="0" smtClean="0">
                <a:solidFill>
                  <a:srgbClr val="00B050"/>
                </a:solidFill>
              </a:rPr>
              <a:t>♭</a:t>
            </a:r>
            <a:endParaRPr lang="en-CA" dirty="0">
              <a:solidFill>
                <a:srgbClr val="00B050"/>
              </a:solidFill>
            </a:endParaRPr>
          </a:p>
        </p:txBody>
      </p:sp>
      <p:sp>
        <p:nvSpPr>
          <p:cNvPr id="18" name="TextBox 17"/>
          <p:cNvSpPr txBox="1"/>
          <p:nvPr/>
        </p:nvSpPr>
        <p:spPr>
          <a:xfrm>
            <a:off x="6951650" y="4651395"/>
            <a:ext cx="876167" cy="923330"/>
          </a:xfrm>
          <a:prstGeom prst="rect">
            <a:avLst/>
          </a:prstGeom>
          <a:noFill/>
        </p:spPr>
        <p:txBody>
          <a:bodyPr wrap="square" rtlCol="0">
            <a:spAutoFit/>
          </a:bodyPr>
          <a:lstStyle/>
          <a:p>
            <a:r>
              <a:rPr lang="en-CA" sz="1200" dirty="0" smtClean="0">
                <a:solidFill>
                  <a:srgbClr val="00B050"/>
                </a:solidFill>
              </a:rPr>
              <a:t>45/32</a:t>
            </a:r>
            <a:br>
              <a:rPr lang="en-CA" sz="1200" dirty="0" smtClean="0">
                <a:solidFill>
                  <a:srgbClr val="00B050"/>
                </a:solidFill>
              </a:rPr>
            </a:br>
            <a:r>
              <a:rPr lang="en-CA" sz="1200" dirty="0" err="1" smtClean="0">
                <a:solidFill>
                  <a:srgbClr val="00B050"/>
                </a:solidFill>
              </a:rPr>
              <a:t>ou</a:t>
            </a:r>
            <a:r>
              <a:rPr lang="en-CA" sz="1200" dirty="0">
                <a:solidFill>
                  <a:srgbClr val="00B050"/>
                </a:solidFill>
              </a:rPr>
              <a:t/>
            </a:r>
            <a:br>
              <a:rPr lang="en-CA" sz="1200" dirty="0">
                <a:solidFill>
                  <a:srgbClr val="00B050"/>
                </a:solidFill>
              </a:rPr>
            </a:br>
            <a:r>
              <a:rPr lang="en-CA" sz="1200" dirty="0" smtClean="0">
                <a:solidFill>
                  <a:srgbClr val="00B050"/>
                </a:solidFill>
              </a:rPr>
              <a:t>64/45</a:t>
            </a:r>
            <a:r>
              <a:rPr lang="en-CA" dirty="0" smtClean="0">
                <a:solidFill>
                  <a:srgbClr val="00B050"/>
                </a:solidFill>
              </a:rPr>
              <a:t/>
            </a:r>
            <a:br>
              <a:rPr lang="en-CA" dirty="0" smtClean="0">
                <a:solidFill>
                  <a:srgbClr val="00B050"/>
                </a:solidFill>
              </a:rPr>
            </a:br>
            <a:r>
              <a:rPr lang="en-CA" dirty="0" smtClean="0">
                <a:solidFill>
                  <a:srgbClr val="00B050"/>
                </a:solidFill>
              </a:rPr>
              <a:t>sol</a:t>
            </a:r>
            <a:r>
              <a:rPr lang="en-US" dirty="0" smtClean="0">
                <a:solidFill>
                  <a:srgbClr val="00B050"/>
                </a:solidFill>
              </a:rPr>
              <a:t>♭</a:t>
            </a:r>
            <a:endParaRPr lang="en-CA" dirty="0">
              <a:solidFill>
                <a:srgbClr val="00B050"/>
              </a:solidFill>
            </a:endParaRPr>
          </a:p>
        </p:txBody>
      </p:sp>
      <p:sp>
        <p:nvSpPr>
          <p:cNvPr id="19" name="TextBox 18"/>
          <p:cNvSpPr txBox="1"/>
          <p:nvPr/>
        </p:nvSpPr>
        <p:spPr>
          <a:xfrm>
            <a:off x="5151450" y="4783028"/>
            <a:ext cx="722877" cy="646331"/>
          </a:xfrm>
          <a:prstGeom prst="rect">
            <a:avLst/>
          </a:prstGeom>
          <a:noFill/>
        </p:spPr>
        <p:txBody>
          <a:bodyPr wrap="square" rtlCol="0">
            <a:spAutoFit/>
          </a:bodyPr>
          <a:lstStyle/>
          <a:p>
            <a:r>
              <a:rPr lang="en-CA" dirty="0" smtClean="0">
                <a:solidFill>
                  <a:srgbClr val="00B050"/>
                </a:solidFill>
              </a:rPr>
              <a:t>6/5</a:t>
            </a:r>
            <a:br>
              <a:rPr lang="en-CA" dirty="0" smtClean="0">
                <a:solidFill>
                  <a:srgbClr val="00B050"/>
                </a:solidFill>
              </a:rPr>
            </a:br>
            <a:r>
              <a:rPr lang="en-CA" dirty="0" smtClean="0">
                <a:solidFill>
                  <a:srgbClr val="00B050"/>
                </a:solidFill>
              </a:rPr>
              <a:t>mi</a:t>
            </a:r>
            <a:r>
              <a:rPr lang="en-US" dirty="0" smtClean="0">
                <a:solidFill>
                  <a:srgbClr val="00B050"/>
                </a:solidFill>
              </a:rPr>
              <a:t>♭</a:t>
            </a:r>
            <a:endParaRPr lang="en-CA" dirty="0">
              <a:solidFill>
                <a:srgbClr val="00B050"/>
              </a:solidFill>
            </a:endParaRPr>
          </a:p>
        </p:txBody>
      </p:sp>
      <p:sp>
        <p:nvSpPr>
          <p:cNvPr id="20" name="TextBox 19"/>
          <p:cNvSpPr txBox="1"/>
          <p:nvPr/>
        </p:nvSpPr>
        <p:spPr>
          <a:xfrm>
            <a:off x="7455707" y="5085184"/>
            <a:ext cx="576064" cy="646331"/>
          </a:xfrm>
          <a:prstGeom prst="rect">
            <a:avLst/>
          </a:prstGeom>
          <a:noFill/>
        </p:spPr>
        <p:txBody>
          <a:bodyPr wrap="square" rtlCol="0">
            <a:spAutoFit/>
          </a:bodyPr>
          <a:lstStyle/>
          <a:p>
            <a:r>
              <a:rPr lang="en-CA" dirty="0" smtClean="0">
                <a:solidFill>
                  <a:srgbClr val="00B050"/>
                </a:solidFill>
              </a:rPr>
              <a:t>9/8</a:t>
            </a:r>
          </a:p>
          <a:p>
            <a:r>
              <a:rPr lang="en-CA" dirty="0" err="1" smtClean="0">
                <a:solidFill>
                  <a:srgbClr val="00B050"/>
                </a:solidFill>
              </a:rPr>
              <a:t>ré</a:t>
            </a:r>
            <a:endParaRPr lang="en-CA" dirty="0">
              <a:solidFill>
                <a:srgbClr val="00B050"/>
              </a:solidFill>
            </a:endParaRPr>
          </a:p>
        </p:txBody>
      </p:sp>
      <p:sp>
        <p:nvSpPr>
          <p:cNvPr id="21" name="TextBox 20"/>
          <p:cNvSpPr txBox="1"/>
          <p:nvPr/>
        </p:nvSpPr>
        <p:spPr>
          <a:xfrm>
            <a:off x="6519603" y="4961493"/>
            <a:ext cx="712470" cy="553998"/>
          </a:xfrm>
          <a:prstGeom prst="rect">
            <a:avLst/>
          </a:prstGeom>
          <a:noFill/>
        </p:spPr>
        <p:txBody>
          <a:bodyPr wrap="square" rtlCol="0">
            <a:spAutoFit/>
          </a:bodyPr>
          <a:lstStyle/>
          <a:p>
            <a:r>
              <a:rPr lang="en-CA" sz="1200" dirty="0" smtClean="0">
                <a:solidFill>
                  <a:srgbClr val="00B050"/>
                </a:solidFill>
              </a:rPr>
              <a:t>16/15</a:t>
            </a:r>
          </a:p>
          <a:p>
            <a:r>
              <a:rPr lang="en-CA" dirty="0" err="1" smtClean="0">
                <a:solidFill>
                  <a:srgbClr val="00B050"/>
                </a:solidFill>
              </a:rPr>
              <a:t>ré</a:t>
            </a:r>
            <a:r>
              <a:rPr lang="en-US" dirty="0" smtClean="0">
                <a:solidFill>
                  <a:srgbClr val="00B050"/>
                </a:solidFill>
              </a:rPr>
              <a:t>♭</a:t>
            </a:r>
            <a:endParaRPr lang="en-CA" dirty="0">
              <a:solidFill>
                <a:srgbClr val="00B050"/>
              </a:solidFill>
            </a:endParaRPr>
          </a:p>
        </p:txBody>
      </p:sp>
      <p:pic>
        <p:nvPicPr>
          <p:cNvPr id="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96752"/>
            <a:ext cx="3029941" cy="1148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120911" y="2276872"/>
            <a:ext cx="3024336" cy="338554"/>
          </a:xfrm>
          <a:prstGeom prst="rect">
            <a:avLst/>
          </a:prstGeom>
          <a:noFill/>
        </p:spPr>
        <p:txBody>
          <a:bodyPr wrap="square" rtlCol="0">
            <a:spAutoFit/>
          </a:bodyPr>
          <a:lstStyle/>
          <a:p>
            <a:r>
              <a:rPr lang="fr-FR" sz="1600" dirty="0"/>
              <a:t> do    </a:t>
            </a:r>
            <a:r>
              <a:rPr lang="fr-FR" sz="1600" dirty="0" smtClean="0"/>
              <a:t>ré    mi    fa   sol   la     si    do</a:t>
            </a:r>
            <a:endParaRPr lang="en-CA" sz="1600" dirty="0"/>
          </a:p>
        </p:txBody>
      </p:sp>
      <p:sp>
        <p:nvSpPr>
          <p:cNvPr id="36" name="TextBox 35"/>
          <p:cNvSpPr txBox="1"/>
          <p:nvPr/>
        </p:nvSpPr>
        <p:spPr>
          <a:xfrm>
            <a:off x="4283968" y="1124744"/>
            <a:ext cx="4032448" cy="1477328"/>
          </a:xfrm>
          <a:prstGeom prst="rect">
            <a:avLst/>
          </a:prstGeom>
          <a:noFill/>
        </p:spPr>
        <p:txBody>
          <a:bodyPr wrap="square" rtlCol="0">
            <a:spAutoFit/>
          </a:bodyPr>
          <a:lstStyle/>
          <a:p>
            <a:r>
              <a:rPr lang="en-CA" dirty="0" err="1" smtClean="0"/>
              <a:t>Remarquez</a:t>
            </a:r>
            <a:r>
              <a:rPr lang="en-CA" dirty="0" smtClean="0"/>
              <a:t>: </a:t>
            </a:r>
            <a:r>
              <a:rPr lang="en-CA" dirty="0" err="1" smtClean="0"/>
              <a:t>dans</a:t>
            </a:r>
            <a:r>
              <a:rPr lang="en-CA" dirty="0" smtClean="0"/>
              <a:t> </a:t>
            </a:r>
            <a:r>
              <a:rPr lang="en-CA" dirty="0" err="1" smtClean="0"/>
              <a:t>une</a:t>
            </a:r>
            <a:r>
              <a:rPr lang="en-CA" dirty="0" smtClean="0"/>
              <a:t> </a:t>
            </a:r>
            <a:r>
              <a:rPr lang="en-CA" dirty="0" err="1" smtClean="0"/>
              <a:t>gamme</a:t>
            </a:r>
            <a:r>
              <a:rPr lang="en-CA" dirty="0" smtClean="0"/>
              <a:t> de do majeure, </a:t>
            </a:r>
            <a:r>
              <a:rPr lang="en-CA" dirty="0" err="1" smtClean="0"/>
              <a:t>presque</a:t>
            </a:r>
            <a:r>
              <a:rPr lang="en-CA" dirty="0" smtClean="0"/>
              <a:t> </a:t>
            </a:r>
            <a:r>
              <a:rPr lang="en-CA" dirty="0" err="1" smtClean="0"/>
              <a:t>toutes</a:t>
            </a:r>
            <a:r>
              <a:rPr lang="en-CA" dirty="0" smtClean="0"/>
              <a:t> les touches blanches du piano </a:t>
            </a:r>
            <a:r>
              <a:rPr lang="en-CA" dirty="0" err="1" smtClean="0"/>
              <a:t>sont</a:t>
            </a:r>
            <a:r>
              <a:rPr lang="en-CA" dirty="0" smtClean="0"/>
              <a:t> </a:t>
            </a:r>
            <a:r>
              <a:rPr lang="en-CA" dirty="0" err="1" smtClean="0"/>
              <a:t>consonantes</a:t>
            </a:r>
            <a:r>
              <a:rPr lang="en-CA" dirty="0" smtClean="0"/>
              <a:t> (</a:t>
            </a:r>
            <a:r>
              <a:rPr lang="en-CA" dirty="0"/>
              <a:t>par rapport </a:t>
            </a:r>
            <a:r>
              <a:rPr lang="en-CA" dirty="0" smtClean="0"/>
              <a:t>à la </a:t>
            </a:r>
            <a:r>
              <a:rPr lang="en-CA" dirty="0" err="1" smtClean="0"/>
              <a:t>tonique</a:t>
            </a:r>
            <a:r>
              <a:rPr lang="en-CA" dirty="0" smtClean="0"/>
              <a:t> do) et les touches </a:t>
            </a:r>
            <a:r>
              <a:rPr lang="en-CA" dirty="0" err="1" smtClean="0"/>
              <a:t>noires</a:t>
            </a:r>
            <a:r>
              <a:rPr lang="en-CA" dirty="0" smtClean="0"/>
              <a:t> </a:t>
            </a:r>
            <a:r>
              <a:rPr lang="en-CA" dirty="0" err="1" smtClean="0"/>
              <a:t>sont</a:t>
            </a:r>
            <a:r>
              <a:rPr lang="en-CA" dirty="0" smtClean="0"/>
              <a:t> </a:t>
            </a:r>
            <a:r>
              <a:rPr lang="en-CA" dirty="0" err="1" smtClean="0"/>
              <a:t>presque</a:t>
            </a:r>
            <a:r>
              <a:rPr lang="en-CA" dirty="0" smtClean="0"/>
              <a:t> </a:t>
            </a:r>
            <a:r>
              <a:rPr lang="en-CA" dirty="0" err="1" smtClean="0"/>
              <a:t>toutes</a:t>
            </a:r>
            <a:r>
              <a:rPr lang="en-CA" dirty="0" smtClean="0"/>
              <a:t> </a:t>
            </a:r>
            <a:r>
              <a:rPr lang="en-CA" dirty="0" err="1" smtClean="0"/>
              <a:t>dissonantes</a:t>
            </a:r>
            <a:r>
              <a:rPr lang="en-CA" dirty="0" smtClean="0"/>
              <a:t>.</a:t>
            </a:r>
            <a:endParaRPr lang="en-CA" dirty="0"/>
          </a:p>
        </p:txBody>
      </p:sp>
      <p:sp>
        <p:nvSpPr>
          <p:cNvPr id="2" name="ZoneTexte 1"/>
          <p:cNvSpPr txBox="1"/>
          <p:nvPr/>
        </p:nvSpPr>
        <p:spPr>
          <a:xfrm>
            <a:off x="6807204" y="6211669"/>
            <a:ext cx="2085276" cy="646331"/>
          </a:xfrm>
          <a:prstGeom prst="rect">
            <a:avLst/>
          </a:prstGeom>
          <a:noFill/>
        </p:spPr>
        <p:txBody>
          <a:bodyPr wrap="square" rtlCol="0">
            <a:spAutoFit/>
          </a:bodyPr>
          <a:lstStyle/>
          <a:p>
            <a:pPr algn="r"/>
            <a:r>
              <a:rPr lang="en-US" dirty="0" smtClean="0"/>
              <a:t>triton</a:t>
            </a:r>
            <a:br>
              <a:rPr lang="en-US" dirty="0" smtClean="0"/>
            </a:br>
            <a:r>
              <a:rPr lang="en-US" dirty="0" smtClean="0"/>
              <a:t>(</a:t>
            </a:r>
            <a:r>
              <a:rPr lang="en-US" i="1" dirty="0" err="1" smtClean="0"/>
              <a:t>diabolus</a:t>
            </a:r>
            <a:r>
              <a:rPr lang="en-US" i="1" dirty="0" smtClean="0"/>
              <a:t> </a:t>
            </a:r>
            <a:r>
              <a:rPr lang="en-US" i="1" dirty="0"/>
              <a:t>in </a:t>
            </a:r>
            <a:r>
              <a:rPr lang="en-US" i="1" dirty="0" err="1"/>
              <a:t>musica</a:t>
            </a:r>
            <a:r>
              <a:rPr lang="en-US" dirty="0"/>
              <a:t>)</a:t>
            </a:r>
          </a:p>
        </p:txBody>
      </p:sp>
      <p:sp>
        <p:nvSpPr>
          <p:cNvPr id="26" name="Forme libre 25"/>
          <p:cNvSpPr/>
          <p:nvPr/>
        </p:nvSpPr>
        <p:spPr>
          <a:xfrm>
            <a:off x="7350719" y="6201801"/>
            <a:ext cx="843381" cy="229306"/>
          </a:xfrm>
          <a:custGeom>
            <a:avLst/>
            <a:gdLst>
              <a:gd name="connsiteX0" fmla="*/ 0 w 932155"/>
              <a:gd name="connsiteY0" fmla="*/ 1038688 h 1038688"/>
              <a:gd name="connsiteX1" fmla="*/ 932155 w 932155"/>
              <a:gd name="connsiteY1" fmla="*/ 0 h 1038688"/>
              <a:gd name="connsiteX0" fmla="*/ 0 w 665824"/>
              <a:gd name="connsiteY0" fmla="*/ 1056444 h 1056444"/>
              <a:gd name="connsiteX1" fmla="*/ 665824 w 665824"/>
              <a:gd name="connsiteY1" fmla="*/ 0 h 1056444"/>
              <a:gd name="connsiteX0" fmla="*/ 0 w 665824"/>
              <a:gd name="connsiteY0" fmla="*/ 1056444 h 1056444"/>
              <a:gd name="connsiteX1" fmla="*/ 665824 w 665824"/>
              <a:gd name="connsiteY1" fmla="*/ 0 h 1056444"/>
              <a:gd name="connsiteX0" fmla="*/ 303288 w 340609"/>
              <a:gd name="connsiteY0" fmla="*/ 1207365 h 1207365"/>
              <a:gd name="connsiteX1" fmla="*/ 152366 w 340609"/>
              <a:gd name="connsiteY1" fmla="*/ 0 h 1207365"/>
              <a:gd name="connsiteX0" fmla="*/ 416321 w 416321"/>
              <a:gd name="connsiteY0" fmla="*/ 1207365 h 1207365"/>
              <a:gd name="connsiteX1" fmla="*/ 265399 w 416321"/>
              <a:gd name="connsiteY1" fmla="*/ 0 h 1207365"/>
              <a:gd name="connsiteX0" fmla="*/ 1506918 w 1506918"/>
              <a:gd name="connsiteY0" fmla="*/ 1118588 h 1118588"/>
              <a:gd name="connsiteX1" fmla="*/ 95367 w 1506918"/>
              <a:gd name="connsiteY1" fmla="*/ 0 h 1118588"/>
              <a:gd name="connsiteX0" fmla="*/ 1256083 w 1256083"/>
              <a:gd name="connsiteY0" fmla="*/ 701337 h 701337"/>
              <a:gd name="connsiteX1" fmla="*/ 110863 w 1256083"/>
              <a:gd name="connsiteY1" fmla="*/ 0 h 701337"/>
              <a:gd name="connsiteX0" fmla="*/ 1145295 w 1145295"/>
              <a:gd name="connsiteY0" fmla="*/ 701337 h 701337"/>
              <a:gd name="connsiteX1" fmla="*/ 75 w 1145295"/>
              <a:gd name="connsiteY1" fmla="*/ 0 h 701337"/>
              <a:gd name="connsiteX0" fmla="*/ 1145341 w 1145341"/>
              <a:gd name="connsiteY0" fmla="*/ 701337 h 701337"/>
              <a:gd name="connsiteX1" fmla="*/ 121 w 1145341"/>
              <a:gd name="connsiteY1" fmla="*/ 0 h 701337"/>
              <a:gd name="connsiteX0" fmla="*/ 1083216 w 1083216"/>
              <a:gd name="connsiteY0" fmla="*/ 790114 h 790114"/>
              <a:gd name="connsiteX1" fmla="*/ 139 w 1083216"/>
              <a:gd name="connsiteY1" fmla="*/ 0 h 790114"/>
              <a:gd name="connsiteX0" fmla="*/ 1083218 w 1083218"/>
              <a:gd name="connsiteY0" fmla="*/ 790114 h 808467"/>
              <a:gd name="connsiteX1" fmla="*/ 141 w 1083218"/>
              <a:gd name="connsiteY1" fmla="*/ 0 h 808467"/>
              <a:gd name="connsiteX0" fmla="*/ 1087322 w 1087322"/>
              <a:gd name="connsiteY0" fmla="*/ 790114 h 829030"/>
              <a:gd name="connsiteX1" fmla="*/ 4245 w 1087322"/>
              <a:gd name="connsiteY1" fmla="*/ 0 h 829030"/>
              <a:gd name="connsiteX0" fmla="*/ 1097269 w 1097269"/>
              <a:gd name="connsiteY0" fmla="*/ 790114 h 818759"/>
              <a:gd name="connsiteX1" fmla="*/ 14192 w 1097269"/>
              <a:gd name="connsiteY1" fmla="*/ 0 h 818759"/>
              <a:gd name="connsiteX0" fmla="*/ 1083077 w 1083077"/>
              <a:gd name="connsiteY0" fmla="*/ 790114 h 825273"/>
              <a:gd name="connsiteX1" fmla="*/ 0 w 1083077"/>
              <a:gd name="connsiteY1" fmla="*/ 0 h 825273"/>
              <a:gd name="connsiteX0" fmla="*/ 1083077 w 1083077"/>
              <a:gd name="connsiteY0" fmla="*/ 790114 h 814416"/>
              <a:gd name="connsiteX1" fmla="*/ 0 w 1083077"/>
              <a:gd name="connsiteY1" fmla="*/ 0 h 814416"/>
              <a:gd name="connsiteX0" fmla="*/ 1083077 w 1083077"/>
              <a:gd name="connsiteY0" fmla="*/ 790114 h 797338"/>
              <a:gd name="connsiteX1" fmla="*/ 0 w 1083077"/>
              <a:gd name="connsiteY1" fmla="*/ 0 h 797338"/>
              <a:gd name="connsiteX0" fmla="*/ 1083077 w 1083077"/>
              <a:gd name="connsiteY0" fmla="*/ 790114 h 792196"/>
              <a:gd name="connsiteX1" fmla="*/ 0 w 1083077"/>
              <a:gd name="connsiteY1" fmla="*/ 0 h 792196"/>
              <a:gd name="connsiteX0" fmla="*/ 967668 w 967668"/>
              <a:gd name="connsiteY0" fmla="*/ 133166 h 203185"/>
              <a:gd name="connsiteX1" fmla="*/ 0 w 967668"/>
              <a:gd name="connsiteY1" fmla="*/ 0 h 203185"/>
              <a:gd name="connsiteX0" fmla="*/ 967668 w 967668"/>
              <a:gd name="connsiteY0" fmla="*/ 133166 h 171451"/>
              <a:gd name="connsiteX1" fmla="*/ 0 w 967668"/>
              <a:gd name="connsiteY1" fmla="*/ 0 h 171451"/>
              <a:gd name="connsiteX0" fmla="*/ 914402 w 914402"/>
              <a:gd name="connsiteY0" fmla="*/ 168676 h 194772"/>
              <a:gd name="connsiteX1" fmla="*/ 0 w 914402"/>
              <a:gd name="connsiteY1" fmla="*/ 0 h 194772"/>
              <a:gd name="connsiteX0" fmla="*/ 843381 w 843381"/>
              <a:gd name="connsiteY0" fmla="*/ 213064 h 229306"/>
              <a:gd name="connsiteX1" fmla="*/ 0 w 843381"/>
              <a:gd name="connsiteY1" fmla="*/ 0 h 229306"/>
            </a:gdLst>
            <a:ahLst/>
            <a:cxnLst>
              <a:cxn ang="0">
                <a:pos x="connsiteX0" y="connsiteY0"/>
              </a:cxn>
              <a:cxn ang="0">
                <a:pos x="connsiteX1" y="connsiteY1"/>
              </a:cxn>
            </a:cxnLst>
            <a:rect l="l" t="t" r="r" b="b"/>
            <a:pathLst>
              <a:path w="843381" h="229306">
                <a:moveTo>
                  <a:pt x="843381" y="213064"/>
                </a:moveTo>
                <a:cubicBezTo>
                  <a:pt x="470519" y="251533"/>
                  <a:pt x="195311" y="236738"/>
                  <a:pt x="0" y="0"/>
                </a:cubicBezTo>
              </a:path>
            </a:pathLst>
          </a:custGeom>
          <a:noFill/>
          <a:ln w="381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70537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782" y="1556792"/>
            <a:ext cx="2736304" cy="2291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4100100"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3068960"/>
            <a:ext cx="203679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971600" y="2492896"/>
            <a:ext cx="2016224" cy="461665"/>
          </a:xfrm>
          <a:prstGeom prst="rect">
            <a:avLst/>
          </a:prstGeom>
          <a:noFill/>
        </p:spPr>
        <p:txBody>
          <a:bodyPr wrap="square" rtlCol="0">
            <a:spAutoFit/>
          </a:bodyPr>
          <a:lstStyle/>
          <a:p>
            <a:r>
              <a:rPr lang="en-US" sz="2400" dirty="0" smtClean="0"/>
              <a:t>Fait </a:t>
            </a:r>
            <a:r>
              <a:rPr lang="en-US" sz="2400" dirty="0" err="1" smtClean="0"/>
              <a:t>comme</a:t>
            </a:r>
            <a:r>
              <a:rPr lang="en-US" sz="2400" dirty="0" smtClean="0"/>
              <a:t> …</a:t>
            </a:r>
            <a:endParaRPr lang="en-US" sz="2400" dirty="0"/>
          </a:p>
        </p:txBody>
      </p:sp>
      <p:sp>
        <p:nvSpPr>
          <p:cNvPr id="9" name="ZoneTexte 8"/>
          <p:cNvSpPr txBox="1"/>
          <p:nvPr/>
        </p:nvSpPr>
        <p:spPr>
          <a:xfrm>
            <a:off x="4572000" y="3933056"/>
            <a:ext cx="1944216" cy="461665"/>
          </a:xfrm>
          <a:prstGeom prst="rect">
            <a:avLst/>
          </a:prstGeom>
          <a:noFill/>
        </p:spPr>
        <p:txBody>
          <a:bodyPr wrap="square" rtlCol="0">
            <a:spAutoFit/>
          </a:bodyPr>
          <a:lstStyle/>
          <a:p>
            <a:r>
              <a:rPr lang="en-US" sz="2400" dirty="0" smtClean="0"/>
              <a:t>… </a:t>
            </a:r>
            <a:r>
              <a:rPr lang="en-US" sz="2400" dirty="0" err="1" smtClean="0"/>
              <a:t>si</a:t>
            </a:r>
            <a:r>
              <a:rPr lang="en-US" sz="2400" dirty="0" smtClean="0"/>
              <a:t> de </a:t>
            </a:r>
            <a:r>
              <a:rPr lang="en-US" sz="2400" dirty="0" err="1" smtClean="0"/>
              <a:t>rien</a:t>
            </a:r>
            <a:r>
              <a:rPr lang="en-US" sz="2400" dirty="0" smtClean="0"/>
              <a:t> …</a:t>
            </a:r>
            <a:endParaRPr lang="en-US" sz="2400" dirty="0"/>
          </a:p>
        </p:txBody>
      </p:sp>
      <p:sp>
        <p:nvSpPr>
          <p:cNvPr id="10" name="ZoneTexte 9"/>
          <p:cNvSpPr txBox="1"/>
          <p:nvPr/>
        </p:nvSpPr>
        <p:spPr>
          <a:xfrm>
            <a:off x="7236296" y="5445224"/>
            <a:ext cx="1440160" cy="461665"/>
          </a:xfrm>
          <a:prstGeom prst="rect">
            <a:avLst/>
          </a:prstGeom>
          <a:noFill/>
        </p:spPr>
        <p:txBody>
          <a:bodyPr wrap="square" rtlCol="0">
            <a:spAutoFit/>
          </a:bodyPr>
          <a:lstStyle/>
          <a:p>
            <a:r>
              <a:rPr lang="en-US" sz="2400" dirty="0" smtClean="0"/>
              <a:t>... </a:t>
            </a:r>
            <a:r>
              <a:rPr lang="en-US" sz="2400" dirty="0" err="1" smtClean="0"/>
              <a:t>n’était</a:t>
            </a:r>
            <a:r>
              <a:rPr lang="en-US" sz="2400" dirty="0" smtClean="0"/>
              <a:t>.</a:t>
            </a:r>
            <a:endParaRPr lang="en-US" sz="2400" dirty="0"/>
          </a:p>
        </p:txBody>
      </p:sp>
    </p:spTree>
    <p:extLst>
      <p:ext uri="{BB962C8B-B14F-4D97-AF65-F5344CB8AC3E}">
        <p14:creationId xmlns:p14="http://schemas.microsoft.com/office/powerpoint/2010/main" val="3941116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smtClean="0"/>
              <a:t>Chroma</a:t>
            </a:r>
            <a:endParaRPr lang="fr-CA" b="1" dirty="0"/>
          </a:p>
        </p:txBody>
      </p:sp>
      <p:sp>
        <p:nvSpPr>
          <p:cNvPr id="4" name="Rectangle 3"/>
          <p:cNvSpPr/>
          <p:nvPr/>
        </p:nvSpPr>
        <p:spPr>
          <a:xfrm>
            <a:off x="2339752" y="6165304"/>
            <a:ext cx="5382344" cy="369332"/>
          </a:xfrm>
          <a:prstGeom prst="rect">
            <a:avLst/>
          </a:prstGeom>
        </p:spPr>
        <p:txBody>
          <a:bodyPr wrap="square">
            <a:spAutoFit/>
          </a:bodyPr>
          <a:lstStyle/>
          <a:p>
            <a:r>
              <a:rPr lang="fr-CA" dirty="0">
                <a:solidFill>
                  <a:prstClr val="black"/>
                </a:solidFill>
                <a:hlinkClick r:id="rId2"/>
              </a:rPr>
              <a:t>http://</a:t>
            </a:r>
            <a:r>
              <a:rPr lang="fr-CA" dirty="0" smtClean="0">
                <a:solidFill>
                  <a:prstClr val="black"/>
                </a:solidFill>
                <a:hlinkClick r:id="rId2"/>
              </a:rPr>
              <a:t>www.youtube.com/watch?v=d5YFrd5tr7o</a:t>
            </a:r>
            <a:endParaRPr lang="fr-CA" dirty="0">
              <a:solidFill>
                <a:prstClr val="black"/>
              </a:solidFill>
            </a:endParaRPr>
          </a:p>
        </p:txBody>
      </p:sp>
      <p:pic>
        <p:nvPicPr>
          <p:cNvPr id="1026" name="Picture 2" descr="http://www.wired.com/images_blogs/gamelife/2014/02/CHROMA_cinematic-still-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807" y="1394944"/>
            <a:ext cx="8192909"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914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r>
              <a:rPr lang="en-CA" dirty="0" smtClean="0"/>
              <a:t>Un </a:t>
            </a:r>
            <a:r>
              <a:rPr lang="en-CA" dirty="0" err="1" smtClean="0"/>
              <a:t>changement</a:t>
            </a:r>
            <a:r>
              <a:rPr lang="en-CA" dirty="0" smtClean="0"/>
              <a:t> </a:t>
            </a:r>
            <a:r>
              <a:rPr lang="en-CA" dirty="0"/>
              <a:t>de </a:t>
            </a:r>
            <a:r>
              <a:rPr lang="en-CA" dirty="0" err="1" smtClean="0"/>
              <a:t>tonalité</a:t>
            </a:r>
            <a:r>
              <a:rPr lang="en-CA" dirty="0" smtClean="0"/>
              <a:t> </a:t>
            </a:r>
            <a:r>
              <a:rPr lang="en-CA" dirty="0" err="1" smtClean="0"/>
              <a:t>d’une</a:t>
            </a:r>
            <a:r>
              <a:rPr lang="en-CA" dirty="0" smtClean="0"/>
              <a:t> </a:t>
            </a:r>
            <a:r>
              <a:rPr lang="en-CA" dirty="0" err="1" smtClean="0"/>
              <a:t>gamme</a:t>
            </a:r>
            <a:r>
              <a:rPr lang="en-CA" dirty="0" smtClean="0"/>
              <a:t> (</a:t>
            </a:r>
            <a:r>
              <a:rPr lang="en-CA" b="1" dirty="0" smtClean="0"/>
              <a:t>modulation</a:t>
            </a:r>
            <a:r>
              <a:rPr lang="en-CA" dirty="0" smtClean="0"/>
              <a:t>) </a:t>
            </a:r>
            <a:r>
              <a:rPr lang="en-CA" dirty="0" err="1" smtClean="0"/>
              <a:t>peut</a:t>
            </a:r>
            <a:r>
              <a:rPr lang="en-CA" dirty="0" smtClean="0"/>
              <a:t> arriver au milieu </a:t>
            </a:r>
            <a:r>
              <a:rPr lang="en-CA" dirty="0" err="1" smtClean="0"/>
              <a:t>d’une</a:t>
            </a:r>
            <a:r>
              <a:rPr lang="en-CA" dirty="0"/>
              <a:t> </a:t>
            </a:r>
            <a:r>
              <a:rPr lang="en-CA" dirty="0" smtClean="0"/>
              <a:t>pièce de </a:t>
            </a:r>
            <a:r>
              <a:rPr lang="en-CA" dirty="0" err="1" smtClean="0"/>
              <a:t>musique</a:t>
            </a:r>
            <a:r>
              <a:rPr lang="en-CA" dirty="0" smtClean="0"/>
              <a:t> </a:t>
            </a:r>
            <a:r>
              <a:rPr lang="en-CA" dirty="0"/>
              <a:t>pour </a:t>
            </a:r>
            <a:r>
              <a:rPr lang="en-CA" dirty="0" err="1" smtClean="0"/>
              <a:t>créer</a:t>
            </a:r>
            <a:r>
              <a:rPr lang="en-CA" dirty="0" smtClean="0"/>
              <a:t> un </a:t>
            </a:r>
            <a:r>
              <a:rPr lang="en-CA" dirty="0" err="1" smtClean="0"/>
              <a:t>effet</a:t>
            </a:r>
            <a:r>
              <a:rPr lang="en-CA" dirty="0" smtClean="0"/>
              <a:t> </a:t>
            </a:r>
            <a:r>
              <a:rPr lang="en-CA" dirty="0" err="1" smtClean="0"/>
              <a:t>artistique</a:t>
            </a:r>
            <a:r>
              <a:rPr lang="en-CA" dirty="0" smtClean="0"/>
              <a:t>.  </a:t>
            </a:r>
            <a:r>
              <a:rPr lang="en-CA" dirty="0" err="1" smtClean="0"/>
              <a:t>Exemples</a:t>
            </a:r>
            <a:r>
              <a:rPr lang="en-CA" dirty="0" smtClean="0"/>
              <a:t>:</a:t>
            </a:r>
            <a:r>
              <a:rPr lang="en-CA" dirty="0"/>
              <a:t/>
            </a:r>
            <a:br>
              <a:rPr lang="en-CA" dirty="0"/>
            </a:br>
            <a:r>
              <a:rPr lang="en-CA" sz="2400" dirty="0">
                <a:hlinkClick r:id="rId2"/>
              </a:rPr>
              <a:t>https://</a:t>
            </a:r>
            <a:r>
              <a:rPr lang="en-CA" sz="2400" dirty="0" smtClean="0">
                <a:hlinkClick r:id="rId2"/>
              </a:rPr>
              <a:t>www.youtube.com/watch?v=r6EQnuH6gvQ&amp;t=5m1s</a:t>
            </a:r>
            <a:r>
              <a:rPr lang="en-CA" sz="2400" dirty="0" smtClean="0"/>
              <a:t> </a:t>
            </a:r>
            <a:r>
              <a:rPr lang="en-CA" dirty="0"/>
              <a:t/>
            </a:r>
            <a:br>
              <a:rPr lang="en-CA" dirty="0"/>
            </a:br>
            <a:r>
              <a:rPr lang="en-CA" dirty="0" smtClean="0"/>
              <a:t>Céline Dion, “My Heart Will Go On”;</a:t>
            </a:r>
            <a:r>
              <a:rPr lang="en-CA" dirty="0"/>
              <a:t/>
            </a:r>
            <a:br>
              <a:rPr lang="en-CA" dirty="0"/>
            </a:br>
            <a:r>
              <a:rPr lang="en-CA" dirty="0"/>
              <a:t>Whitney </a:t>
            </a:r>
            <a:r>
              <a:rPr lang="en-CA" dirty="0" smtClean="0"/>
              <a:t>Houston, “I Will Always Love You”</a:t>
            </a:r>
            <a:endParaRPr lang="en-CA" dirty="0"/>
          </a:p>
        </p:txBody>
      </p:sp>
    </p:spTree>
    <p:extLst>
      <p:ext uri="{BB962C8B-B14F-4D97-AF65-F5344CB8AC3E}">
        <p14:creationId xmlns:p14="http://schemas.microsoft.com/office/powerpoint/2010/main" val="3519757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980728"/>
            <a:ext cx="8712968" cy="5760640"/>
          </a:xfrm>
        </p:spPr>
        <p:txBody>
          <a:bodyPr>
            <a:normAutofit fontScale="85000" lnSpcReduction="20000"/>
          </a:bodyPr>
          <a:lstStyle/>
          <a:p>
            <a:r>
              <a:rPr lang="en-US" dirty="0" smtClean="0"/>
              <a:t>Un accord </a:t>
            </a:r>
            <a:r>
              <a:rPr lang="en-US" dirty="0" err="1" smtClean="0"/>
              <a:t>est</a:t>
            </a:r>
            <a:r>
              <a:rPr lang="en-US" dirty="0" smtClean="0"/>
              <a:t> </a:t>
            </a:r>
            <a:r>
              <a:rPr lang="en-US" dirty="0" err="1" smtClean="0"/>
              <a:t>une</a:t>
            </a:r>
            <a:r>
              <a:rPr lang="en-US" dirty="0" smtClean="0"/>
              <a:t> </a:t>
            </a:r>
            <a:r>
              <a:rPr lang="en-US" dirty="0" err="1" smtClean="0"/>
              <a:t>combinaison</a:t>
            </a:r>
            <a:r>
              <a:rPr lang="en-US" dirty="0" smtClean="0"/>
              <a:t> </a:t>
            </a:r>
            <a:r>
              <a:rPr lang="en-US" dirty="0" err="1" smtClean="0"/>
              <a:t>simultanée</a:t>
            </a:r>
            <a:r>
              <a:rPr lang="en-US" dirty="0" smtClean="0"/>
              <a:t> de notes </a:t>
            </a:r>
            <a:r>
              <a:rPr lang="en-US" dirty="0" err="1" smtClean="0"/>
              <a:t>agréables</a:t>
            </a:r>
            <a:r>
              <a:rPr lang="en-US" dirty="0" smtClean="0"/>
              <a:t> (</a:t>
            </a:r>
            <a:r>
              <a:rPr lang="en-US" dirty="0" err="1" smtClean="0"/>
              <a:t>consonantes</a:t>
            </a:r>
            <a:r>
              <a:rPr lang="en-US" dirty="0" smtClean="0"/>
              <a:t>)</a:t>
            </a:r>
          </a:p>
          <a:p>
            <a:pPr lvl="1"/>
            <a:r>
              <a:rPr lang="en-US" dirty="0" err="1" smtClean="0"/>
              <a:t>Exemple</a:t>
            </a:r>
            <a:r>
              <a:rPr lang="en-US" dirty="0" smtClean="0"/>
              <a:t>: accord </a:t>
            </a:r>
            <a:r>
              <a:rPr lang="en-US" dirty="0" err="1" smtClean="0"/>
              <a:t>majeur</a:t>
            </a:r>
            <a:r>
              <a:rPr lang="en-US" dirty="0" smtClean="0"/>
              <a:t> do + mi + sol</a:t>
            </a:r>
            <a:br>
              <a:rPr lang="en-US" dirty="0" smtClean="0"/>
            </a:br>
            <a:r>
              <a:rPr lang="en-US" dirty="0" smtClean="0"/>
              <a:t>(“major triad chord”)</a:t>
            </a:r>
          </a:p>
          <a:p>
            <a:pPr lvl="1"/>
            <a:r>
              <a:rPr lang="en-US" dirty="0" err="1" smtClean="0"/>
              <a:t>Exemple</a:t>
            </a:r>
            <a:r>
              <a:rPr lang="en-US" dirty="0" smtClean="0"/>
              <a:t>: accord </a:t>
            </a:r>
            <a:r>
              <a:rPr lang="en-US" dirty="0" err="1" smtClean="0"/>
              <a:t>mineur</a:t>
            </a:r>
            <a:r>
              <a:rPr lang="en-US" dirty="0" smtClean="0"/>
              <a:t> do + mi♭+ sol</a:t>
            </a:r>
          </a:p>
          <a:p>
            <a:pPr lvl="1"/>
            <a:r>
              <a:rPr lang="en-US" dirty="0" err="1" smtClean="0"/>
              <a:t>Qu’est-ce</a:t>
            </a:r>
            <a:r>
              <a:rPr lang="en-US" dirty="0" smtClean="0"/>
              <a:t> qui fait </a:t>
            </a:r>
            <a:r>
              <a:rPr lang="en-US" dirty="0" err="1" smtClean="0"/>
              <a:t>que</a:t>
            </a:r>
            <a:r>
              <a:rPr lang="en-US" dirty="0" smtClean="0"/>
              <a:t> </a:t>
            </a:r>
            <a:r>
              <a:rPr lang="en-US" dirty="0" err="1" smtClean="0"/>
              <a:t>ces</a:t>
            </a:r>
            <a:r>
              <a:rPr lang="en-US" dirty="0" smtClean="0"/>
              <a:t> notes </a:t>
            </a:r>
            <a:r>
              <a:rPr lang="en-US" dirty="0" err="1" smtClean="0"/>
              <a:t>sont</a:t>
            </a:r>
            <a:r>
              <a:rPr lang="en-US" dirty="0" smtClean="0"/>
              <a:t> </a:t>
            </a:r>
            <a:r>
              <a:rPr lang="en-US" dirty="0" err="1" smtClean="0"/>
              <a:t>agréables</a:t>
            </a:r>
            <a:r>
              <a:rPr lang="en-US" dirty="0" smtClean="0"/>
              <a:t> ensembles?</a:t>
            </a:r>
          </a:p>
          <a:p>
            <a:r>
              <a:rPr lang="en-US" dirty="0" smtClean="0"/>
              <a:t>Les notes d’un accord </a:t>
            </a:r>
            <a:r>
              <a:rPr lang="en-US" dirty="0" err="1" smtClean="0"/>
              <a:t>peuvent</a:t>
            </a:r>
            <a:r>
              <a:rPr lang="en-US" dirty="0" smtClean="0"/>
              <a:t> </a:t>
            </a:r>
            <a:r>
              <a:rPr lang="en-US" dirty="0" err="1" smtClean="0"/>
              <a:t>être</a:t>
            </a:r>
            <a:r>
              <a:rPr lang="en-US" dirty="0" smtClean="0"/>
              <a:t> </a:t>
            </a:r>
            <a:r>
              <a:rPr lang="en-US" dirty="0" err="1" smtClean="0"/>
              <a:t>jouées</a:t>
            </a:r>
            <a:r>
              <a:rPr lang="en-US" dirty="0" smtClean="0"/>
              <a:t> </a:t>
            </a:r>
            <a:r>
              <a:rPr lang="en-US" dirty="0" err="1" smtClean="0"/>
              <a:t>une</a:t>
            </a:r>
            <a:r>
              <a:rPr lang="en-US" dirty="0" smtClean="0"/>
              <a:t> à la suite </a:t>
            </a:r>
            <a:r>
              <a:rPr lang="en-US" dirty="0" err="1" smtClean="0"/>
              <a:t>d’une</a:t>
            </a:r>
            <a:r>
              <a:rPr lang="en-US" dirty="0" smtClean="0"/>
              <a:t> </a:t>
            </a:r>
            <a:r>
              <a:rPr lang="en-US" dirty="0" err="1" smtClean="0"/>
              <a:t>autre</a:t>
            </a:r>
            <a:r>
              <a:rPr lang="en-US" dirty="0" smtClean="0"/>
              <a:t> (un </a:t>
            </a:r>
            <a:r>
              <a:rPr lang="en-US" dirty="0" err="1" smtClean="0"/>
              <a:t>arpège</a:t>
            </a:r>
            <a:r>
              <a:rPr lang="en-US" dirty="0" smtClean="0"/>
              <a:t>), </a:t>
            </a:r>
            <a:r>
              <a:rPr lang="en-US" dirty="0" err="1" smtClean="0"/>
              <a:t>peut-être</a:t>
            </a:r>
            <a:r>
              <a:rPr lang="en-US" dirty="0" smtClean="0"/>
              <a:t> avec des transpositions </a:t>
            </a:r>
            <a:r>
              <a:rPr lang="en-US" dirty="0" err="1" smtClean="0"/>
              <a:t>d’une</a:t>
            </a:r>
            <a:r>
              <a:rPr lang="en-US" dirty="0" smtClean="0"/>
              <a:t> octave </a:t>
            </a:r>
            <a:r>
              <a:rPr lang="en-US" dirty="0" err="1" smtClean="0"/>
              <a:t>vers</a:t>
            </a:r>
            <a:r>
              <a:rPr lang="en-US" dirty="0" smtClean="0"/>
              <a:t> le haut </a:t>
            </a:r>
            <a:r>
              <a:rPr lang="en-US" dirty="0" err="1" smtClean="0"/>
              <a:t>ou</a:t>
            </a:r>
            <a:r>
              <a:rPr lang="en-US" dirty="0" smtClean="0"/>
              <a:t> </a:t>
            </a:r>
            <a:r>
              <a:rPr lang="en-US" dirty="0" err="1" smtClean="0"/>
              <a:t>vers</a:t>
            </a:r>
            <a:r>
              <a:rPr lang="en-US" dirty="0" smtClean="0"/>
              <a:t> le bas, pour faire </a:t>
            </a:r>
            <a:r>
              <a:rPr lang="en-US" dirty="0" err="1" smtClean="0"/>
              <a:t>une</a:t>
            </a:r>
            <a:r>
              <a:rPr lang="en-US" dirty="0" smtClean="0"/>
              <a:t> </a:t>
            </a:r>
            <a:r>
              <a:rPr lang="en-US" dirty="0" err="1" smtClean="0"/>
              <a:t>mélodie</a:t>
            </a:r>
            <a:r>
              <a:rPr lang="en-US" dirty="0" smtClean="0"/>
              <a:t>. </a:t>
            </a:r>
            <a:r>
              <a:rPr lang="en-US" dirty="0" err="1" smtClean="0"/>
              <a:t>Exemple</a:t>
            </a:r>
            <a:r>
              <a:rPr lang="en-US" dirty="0" smtClean="0"/>
              <a:t>: do, mi </a:t>
            </a:r>
            <a:r>
              <a:rPr lang="en-US" dirty="0" err="1" smtClean="0"/>
              <a:t>aigu</a:t>
            </a:r>
            <a:r>
              <a:rPr lang="en-US" dirty="0" smtClean="0"/>
              <a:t>, sol grave, mi, sol, do </a:t>
            </a:r>
            <a:r>
              <a:rPr lang="en-US" dirty="0" err="1" smtClean="0"/>
              <a:t>aigu</a:t>
            </a:r>
            <a:endParaRPr lang="en-US" dirty="0" smtClean="0"/>
          </a:p>
          <a:p>
            <a:r>
              <a:rPr lang="en-US" dirty="0" smtClean="0"/>
              <a:t>La </a:t>
            </a:r>
            <a:r>
              <a:rPr lang="en-US" dirty="0" err="1" smtClean="0"/>
              <a:t>musique</a:t>
            </a:r>
            <a:r>
              <a:rPr lang="en-US" dirty="0" smtClean="0"/>
              <a:t> </a:t>
            </a:r>
            <a:r>
              <a:rPr lang="en-US" dirty="0" err="1" smtClean="0"/>
              <a:t>consiste</a:t>
            </a:r>
            <a:r>
              <a:rPr lang="en-US" dirty="0" smtClean="0"/>
              <a:t> </a:t>
            </a:r>
            <a:r>
              <a:rPr lang="en-US" dirty="0" err="1" smtClean="0"/>
              <a:t>souvent</a:t>
            </a:r>
            <a:r>
              <a:rPr lang="en-US" dirty="0" smtClean="0"/>
              <a:t> de suites </a:t>
            </a:r>
            <a:r>
              <a:rPr lang="en-US" dirty="0" err="1" smtClean="0"/>
              <a:t>d’accords</a:t>
            </a:r>
            <a:r>
              <a:rPr lang="en-US" dirty="0" smtClean="0"/>
              <a:t>. </a:t>
            </a:r>
            <a:r>
              <a:rPr lang="en-US" dirty="0" err="1" smtClean="0"/>
              <a:t>Plusieurs</a:t>
            </a:r>
            <a:r>
              <a:rPr lang="en-US" dirty="0" smtClean="0"/>
              <a:t> </a:t>
            </a:r>
            <a:r>
              <a:rPr lang="en-US" dirty="0" err="1" smtClean="0"/>
              <a:t>pièces</a:t>
            </a:r>
            <a:r>
              <a:rPr lang="en-US" dirty="0" smtClean="0"/>
              <a:t> </a:t>
            </a:r>
            <a:r>
              <a:rPr lang="en-US" dirty="0" err="1" smtClean="0"/>
              <a:t>utilisent</a:t>
            </a:r>
            <a:r>
              <a:rPr lang="en-US" dirty="0" smtClean="0"/>
              <a:t> les </a:t>
            </a:r>
            <a:r>
              <a:rPr lang="en-US" dirty="0" err="1" smtClean="0"/>
              <a:t>mêmes</a:t>
            </a:r>
            <a:r>
              <a:rPr lang="en-US" dirty="0" smtClean="0"/>
              <a:t> suites (progressions) </a:t>
            </a:r>
            <a:r>
              <a:rPr lang="en-US" dirty="0" err="1" smtClean="0"/>
              <a:t>d’accords</a:t>
            </a:r>
            <a:r>
              <a:rPr lang="en-US" dirty="0" smtClean="0"/>
              <a:t> pour </a:t>
            </a:r>
            <a:r>
              <a:rPr lang="en-US" dirty="0" err="1" smtClean="0"/>
              <a:t>accompagner</a:t>
            </a:r>
            <a:r>
              <a:rPr lang="en-US" dirty="0" smtClean="0"/>
              <a:t> la </a:t>
            </a:r>
            <a:r>
              <a:rPr lang="en-US" dirty="0" err="1" smtClean="0"/>
              <a:t>mélodie</a:t>
            </a:r>
            <a:r>
              <a:rPr lang="en-US" dirty="0" smtClean="0"/>
              <a:t> </a:t>
            </a:r>
            <a:r>
              <a:rPr lang="en-US" dirty="0" err="1" smtClean="0"/>
              <a:t>principale</a:t>
            </a:r>
            <a:r>
              <a:rPr lang="en-US" dirty="0" smtClean="0"/>
              <a:t>.  </a:t>
            </a:r>
            <a:r>
              <a:rPr lang="en-US" dirty="0" err="1" smtClean="0"/>
              <a:t>Une</a:t>
            </a:r>
            <a:r>
              <a:rPr lang="en-US" dirty="0" smtClean="0"/>
              <a:t> progression </a:t>
            </a:r>
            <a:r>
              <a:rPr lang="en-US" dirty="0" err="1" smtClean="0"/>
              <a:t>très</a:t>
            </a:r>
            <a:r>
              <a:rPr lang="en-US" dirty="0" smtClean="0"/>
              <a:t> </a:t>
            </a:r>
            <a:r>
              <a:rPr lang="en-US" dirty="0" err="1" smtClean="0"/>
              <a:t>utilisée</a:t>
            </a:r>
            <a:r>
              <a:rPr lang="en-US" dirty="0" smtClean="0"/>
              <a:t> </a:t>
            </a:r>
            <a:r>
              <a:rPr lang="en-US" dirty="0" err="1" smtClean="0"/>
              <a:t>est</a:t>
            </a:r>
            <a:r>
              <a:rPr lang="en-US" dirty="0"/>
              <a:t> </a:t>
            </a:r>
            <a:r>
              <a:rPr lang="en-US" dirty="0" smtClean="0"/>
              <a:t>la “I-V-vi-IV</a:t>
            </a:r>
            <a:r>
              <a:rPr lang="en-US" dirty="0"/>
              <a:t>”</a:t>
            </a:r>
            <a:br>
              <a:rPr lang="en-US" dirty="0"/>
            </a:br>
            <a:r>
              <a:rPr lang="en-US" dirty="0">
                <a:hlinkClick r:id="rId2"/>
              </a:rPr>
              <a:t>https://</a:t>
            </a:r>
            <a:r>
              <a:rPr lang="en-US" dirty="0" smtClean="0">
                <a:hlinkClick r:id="rId2"/>
              </a:rPr>
              <a:t>www.youtube.com/watch?v=eQr0dJjM9mw</a:t>
            </a:r>
            <a:r>
              <a:rPr lang="en-US" dirty="0"/>
              <a:t> ;</a:t>
            </a:r>
            <a:br>
              <a:rPr lang="en-US" dirty="0"/>
            </a:br>
            <a:r>
              <a:rPr lang="en-US" dirty="0">
                <a:hlinkClick r:id="rId3"/>
              </a:rPr>
              <a:t>https://</a:t>
            </a:r>
            <a:r>
              <a:rPr lang="en-US" dirty="0" smtClean="0">
                <a:hlinkClick r:id="rId3"/>
              </a:rPr>
              <a:t>www.youtube.com/watch?v=oOlDewpCfZQ</a:t>
            </a:r>
            <a:r>
              <a:rPr lang="en-US" dirty="0" smtClean="0"/>
              <a:t> </a:t>
            </a:r>
            <a:endParaRPr lang="en-US" dirty="0"/>
          </a:p>
        </p:txBody>
      </p:sp>
      <p:sp>
        <p:nvSpPr>
          <p:cNvPr id="4" name="Titre 3"/>
          <p:cNvSpPr>
            <a:spLocks noGrp="1"/>
          </p:cNvSpPr>
          <p:nvPr>
            <p:ph type="title"/>
          </p:nvPr>
        </p:nvSpPr>
        <p:spPr>
          <a:xfrm>
            <a:off x="457200" y="0"/>
            <a:ext cx="8229600" cy="908720"/>
          </a:xfrm>
        </p:spPr>
        <p:txBody>
          <a:bodyPr/>
          <a:lstStyle/>
          <a:p>
            <a:r>
              <a:rPr lang="en-US" dirty="0" smtClean="0"/>
              <a:t>Les accords</a:t>
            </a:r>
            <a:endParaRPr lang="en-US" dirty="0"/>
          </a:p>
        </p:txBody>
      </p:sp>
    </p:spTree>
    <p:extLst>
      <p:ext uri="{BB962C8B-B14F-4D97-AF65-F5344CB8AC3E}">
        <p14:creationId xmlns:p14="http://schemas.microsoft.com/office/powerpoint/2010/main" val="829092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76672"/>
          </a:xfrm>
        </p:spPr>
        <p:txBody>
          <a:bodyPr>
            <a:normAutofit fontScale="90000"/>
          </a:bodyPr>
          <a:lstStyle/>
          <a:p>
            <a:r>
              <a:rPr lang="en-US" dirty="0" smtClean="0"/>
              <a:t>Résumé des points </a:t>
            </a:r>
            <a:r>
              <a:rPr lang="en-US" dirty="0" err="1" smtClean="0"/>
              <a:t>importants</a:t>
            </a:r>
            <a:endParaRPr lang="en-US" dirty="0"/>
          </a:p>
        </p:txBody>
      </p:sp>
      <p:sp>
        <p:nvSpPr>
          <p:cNvPr id="3" name="Espace réservé du contenu 2"/>
          <p:cNvSpPr>
            <a:spLocks noGrp="1"/>
          </p:cNvSpPr>
          <p:nvPr>
            <p:ph idx="1"/>
          </p:nvPr>
        </p:nvSpPr>
        <p:spPr>
          <a:xfrm>
            <a:off x="179512" y="692696"/>
            <a:ext cx="8507288" cy="6165304"/>
          </a:xfrm>
        </p:spPr>
        <p:txBody>
          <a:bodyPr>
            <a:normAutofit fontScale="85000" lnSpcReduction="10000"/>
          </a:bodyPr>
          <a:lstStyle/>
          <a:p>
            <a:r>
              <a:rPr lang="en-US" dirty="0" err="1" smtClean="0"/>
              <a:t>Une</a:t>
            </a:r>
            <a:r>
              <a:rPr lang="en-US" dirty="0" smtClean="0"/>
              <a:t> </a:t>
            </a:r>
            <a:r>
              <a:rPr lang="en-US" dirty="0" err="1" smtClean="0"/>
              <a:t>mélodie</a:t>
            </a:r>
            <a:r>
              <a:rPr lang="en-US" dirty="0" smtClean="0"/>
              <a:t> se </a:t>
            </a:r>
            <a:r>
              <a:rPr lang="en-US" dirty="0" err="1" smtClean="0"/>
              <a:t>reconnaît</a:t>
            </a:r>
            <a:r>
              <a:rPr lang="en-US" dirty="0" smtClean="0"/>
              <a:t> par les </a:t>
            </a:r>
            <a:r>
              <a:rPr lang="en-US" dirty="0" err="1" smtClean="0"/>
              <a:t>hauteurs</a:t>
            </a:r>
            <a:r>
              <a:rPr lang="en-US" dirty="0" smtClean="0"/>
              <a:t> </a:t>
            </a:r>
            <a:r>
              <a:rPr lang="en-US" i="1" dirty="0" smtClean="0"/>
              <a:t>relatives</a:t>
            </a:r>
            <a:r>
              <a:rPr lang="en-US" dirty="0" smtClean="0"/>
              <a:t> des notes. </a:t>
            </a:r>
            <a:r>
              <a:rPr lang="en-US" dirty="0" err="1" smtClean="0"/>
              <a:t>Lorsqu’on</a:t>
            </a:r>
            <a:r>
              <a:rPr lang="en-US" dirty="0" smtClean="0"/>
              <a:t> transpose </a:t>
            </a:r>
            <a:r>
              <a:rPr lang="en-US" dirty="0" err="1" smtClean="0"/>
              <a:t>une</a:t>
            </a:r>
            <a:r>
              <a:rPr lang="en-US" dirty="0" smtClean="0"/>
              <a:t> </a:t>
            </a:r>
            <a:r>
              <a:rPr lang="en-US" dirty="0" err="1" smtClean="0"/>
              <a:t>mélodie</a:t>
            </a:r>
            <a:r>
              <a:rPr lang="en-US" dirty="0" smtClean="0"/>
              <a:t>, </a:t>
            </a:r>
            <a:r>
              <a:rPr lang="en-US" dirty="0" err="1" smtClean="0"/>
              <a:t>il</a:t>
            </a:r>
            <a:r>
              <a:rPr lang="en-US" dirty="0" smtClean="0"/>
              <a:t> </a:t>
            </a:r>
            <a:r>
              <a:rPr lang="en-US" dirty="0" err="1" smtClean="0"/>
              <a:t>faut</a:t>
            </a:r>
            <a:r>
              <a:rPr lang="en-US" dirty="0" smtClean="0"/>
              <a:t> conserver les </a:t>
            </a:r>
            <a:r>
              <a:rPr lang="en-US" i="1" dirty="0" err="1" smtClean="0"/>
              <a:t>intervalles</a:t>
            </a:r>
            <a:r>
              <a:rPr lang="en-US" dirty="0" smtClean="0"/>
              <a:t> (</a:t>
            </a:r>
            <a:r>
              <a:rPr lang="en-US" dirty="0" err="1" smtClean="0"/>
              <a:t>nombre</a:t>
            </a:r>
            <a:r>
              <a:rPr lang="en-US" dirty="0" smtClean="0"/>
              <a:t> de demi-tons) entre les notes.</a:t>
            </a:r>
          </a:p>
          <a:p>
            <a:r>
              <a:rPr lang="en-US" dirty="0" smtClean="0"/>
              <a:t>Un demi-ton correspond à un rapport de </a:t>
            </a:r>
            <a:r>
              <a:rPr lang="en-US" dirty="0" err="1" smtClean="0"/>
              <a:t>fréquences</a:t>
            </a:r>
            <a:r>
              <a:rPr lang="en-US" dirty="0" smtClean="0"/>
              <a:t> de 2^(1/12)</a:t>
            </a:r>
          </a:p>
          <a:p>
            <a:r>
              <a:rPr lang="en-US" dirty="0" err="1" smtClean="0"/>
              <a:t>Une</a:t>
            </a:r>
            <a:r>
              <a:rPr lang="en-US" dirty="0" smtClean="0"/>
              <a:t> octave correspond à 12 demi-tons, et </a:t>
            </a:r>
            <a:r>
              <a:rPr lang="en-US" dirty="0" err="1" smtClean="0"/>
              <a:t>donc</a:t>
            </a:r>
            <a:r>
              <a:rPr lang="en-US" dirty="0" smtClean="0"/>
              <a:t> un rapport de </a:t>
            </a:r>
            <a:r>
              <a:rPr lang="en-US" dirty="0" err="1" smtClean="0"/>
              <a:t>fréquences</a:t>
            </a:r>
            <a:r>
              <a:rPr lang="en-US" dirty="0" smtClean="0"/>
              <a:t> de 1:2</a:t>
            </a:r>
          </a:p>
          <a:p>
            <a:r>
              <a:rPr lang="en-US" dirty="0" err="1" smtClean="0"/>
              <a:t>Une</a:t>
            </a:r>
            <a:r>
              <a:rPr lang="en-US" dirty="0" smtClean="0"/>
              <a:t> </a:t>
            </a:r>
            <a:r>
              <a:rPr lang="en-US" dirty="0" err="1" smtClean="0"/>
              <a:t>gamme</a:t>
            </a:r>
            <a:r>
              <a:rPr lang="en-US" dirty="0" smtClean="0"/>
              <a:t> </a:t>
            </a:r>
            <a:r>
              <a:rPr lang="en-US" dirty="0" err="1" smtClean="0"/>
              <a:t>chromatique</a:t>
            </a:r>
            <a:r>
              <a:rPr lang="en-US" dirty="0" smtClean="0"/>
              <a:t> </a:t>
            </a:r>
            <a:r>
              <a:rPr lang="en-US" dirty="0" err="1" smtClean="0"/>
              <a:t>contient</a:t>
            </a:r>
            <a:r>
              <a:rPr lang="en-US" dirty="0" smtClean="0"/>
              <a:t> </a:t>
            </a:r>
            <a:r>
              <a:rPr lang="en-US" dirty="0" err="1" smtClean="0"/>
              <a:t>toutes</a:t>
            </a:r>
            <a:r>
              <a:rPr lang="en-US" dirty="0" smtClean="0"/>
              <a:t> les </a:t>
            </a:r>
            <a:r>
              <a:rPr lang="en-US" dirty="0" err="1" smtClean="0"/>
              <a:t>hauteurs</a:t>
            </a:r>
            <a:r>
              <a:rPr lang="en-US" dirty="0" smtClean="0"/>
              <a:t> de notes (</a:t>
            </a:r>
            <a:r>
              <a:rPr lang="en-US" dirty="0" err="1" smtClean="0"/>
              <a:t>toutes</a:t>
            </a:r>
            <a:r>
              <a:rPr lang="en-US" dirty="0" smtClean="0"/>
              <a:t> les touches, blanches et </a:t>
            </a:r>
            <a:r>
              <a:rPr lang="en-US" dirty="0" err="1" smtClean="0"/>
              <a:t>noires</a:t>
            </a:r>
            <a:r>
              <a:rPr lang="en-US" dirty="0" smtClean="0"/>
              <a:t>, du piano). </a:t>
            </a:r>
            <a:r>
              <a:rPr lang="en-US" dirty="0" err="1" smtClean="0"/>
              <a:t>Une</a:t>
            </a:r>
            <a:r>
              <a:rPr lang="en-US" dirty="0" smtClean="0"/>
              <a:t> </a:t>
            </a:r>
            <a:r>
              <a:rPr lang="en-US" dirty="0" err="1" smtClean="0"/>
              <a:t>gamme</a:t>
            </a:r>
            <a:r>
              <a:rPr lang="en-US" dirty="0" smtClean="0"/>
              <a:t> non-</a:t>
            </a:r>
            <a:r>
              <a:rPr lang="en-US" dirty="0" err="1" smtClean="0"/>
              <a:t>chromatique</a:t>
            </a:r>
            <a:r>
              <a:rPr lang="en-US" dirty="0" smtClean="0"/>
              <a:t> (majeure, </a:t>
            </a:r>
            <a:r>
              <a:rPr lang="en-US" dirty="0" err="1" smtClean="0"/>
              <a:t>mineure</a:t>
            </a:r>
            <a:r>
              <a:rPr lang="en-US" dirty="0" smtClean="0"/>
              <a:t>, </a:t>
            </a:r>
            <a:r>
              <a:rPr lang="en-US" dirty="0" err="1" smtClean="0"/>
              <a:t>ou</a:t>
            </a:r>
            <a:r>
              <a:rPr lang="en-US" dirty="0" smtClean="0"/>
              <a:t> </a:t>
            </a:r>
            <a:r>
              <a:rPr lang="en-US" dirty="0" err="1" smtClean="0"/>
              <a:t>autre</a:t>
            </a:r>
            <a:r>
              <a:rPr lang="en-US" dirty="0" smtClean="0"/>
              <a:t>) </a:t>
            </a:r>
            <a:r>
              <a:rPr lang="en-US" dirty="0" err="1" smtClean="0"/>
              <a:t>est</a:t>
            </a:r>
            <a:r>
              <a:rPr lang="en-US" dirty="0" smtClean="0"/>
              <a:t> un sous-ensemble de </a:t>
            </a:r>
            <a:r>
              <a:rPr lang="en-US" dirty="0" err="1" smtClean="0"/>
              <a:t>ces</a:t>
            </a:r>
            <a:r>
              <a:rPr lang="en-US" dirty="0" smtClean="0"/>
              <a:t> notes, à </a:t>
            </a:r>
            <a:r>
              <a:rPr lang="en-US" dirty="0" err="1" smtClean="0"/>
              <a:t>partir</a:t>
            </a:r>
            <a:r>
              <a:rPr lang="en-US" dirty="0" smtClean="0"/>
              <a:t> </a:t>
            </a:r>
            <a:r>
              <a:rPr lang="en-US" dirty="0" err="1" smtClean="0"/>
              <a:t>duquel</a:t>
            </a:r>
            <a:r>
              <a:rPr lang="en-US" dirty="0" smtClean="0"/>
              <a:t> nous pigeons la </a:t>
            </a:r>
            <a:r>
              <a:rPr lang="en-US" dirty="0" err="1" smtClean="0"/>
              <a:t>plupart</a:t>
            </a:r>
            <a:r>
              <a:rPr lang="en-US" dirty="0" smtClean="0"/>
              <a:t> des notes pour faire </a:t>
            </a:r>
            <a:r>
              <a:rPr lang="en-US" dirty="0" err="1" smtClean="0"/>
              <a:t>une</a:t>
            </a:r>
            <a:r>
              <a:rPr lang="en-US" dirty="0" smtClean="0"/>
              <a:t> </a:t>
            </a:r>
            <a:r>
              <a:rPr lang="en-US" dirty="0" err="1" smtClean="0"/>
              <a:t>mélodie</a:t>
            </a:r>
            <a:r>
              <a:rPr lang="en-US" dirty="0" smtClean="0"/>
              <a:t>.</a:t>
            </a:r>
          </a:p>
          <a:p>
            <a:r>
              <a:rPr lang="en-US" dirty="0" smtClean="0"/>
              <a:t>Un accord </a:t>
            </a:r>
            <a:r>
              <a:rPr lang="en-US" dirty="0" err="1" smtClean="0"/>
              <a:t>est</a:t>
            </a:r>
            <a:r>
              <a:rPr lang="en-US" dirty="0" smtClean="0"/>
              <a:t> </a:t>
            </a:r>
            <a:r>
              <a:rPr lang="en-US" dirty="0" err="1" smtClean="0"/>
              <a:t>une</a:t>
            </a:r>
            <a:r>
              <a:rPr lang="en-US" dirty="0" smtClean="0"/>
              <a:t> </a:t>
            </a:r>
            <a:r>
              <a:rPr lang="en-US" dirty="0" err="1" smtClean="0"/>
              <a:t>combinaison</a:t>
            </a:r>
            <a:r>
              <a:rPr lang="en-US" dirty="0" smtClean="0"/>
              <a:t> de notes </a:t>
            </a:r>
            <a:r>
              <a:rPr lang="en-US" dirty="0" err="1" smtClean="0"/>
              <a:t>simultanées</a:t>
            </a:r>
            <a:r>
              <a:rPr lang="en-US" dirty="0" smtClean="0"/>
              <a:t>.</a:t>
            </a:r>
          </a:p>
          <a:p>
            <a:r>
              <a:rPr lang="en-US" dirty="0" err="1" smtClean="0"/>
              <a:t>Une</a:t>
            </a:r>
            <a:r>
              <a:rPr lang="en-US" dirty="0" smtClean="0"/>
              <a:t> </a:t>
            </a:r>
            <a:r>
              <a:rPr lang="en-US" dirty="0" err="1" smtClean="0"/>
              <a:t>mélodie</a:t>
            </a:r>
            <a:r>
              <a:rPr lang="en-US" dirty="0" smtClean="0"/>
              <a:t> </a:t>
            </a:r>
            <a:r>
              <a:rPr lang="en-US" dirty="0" err="1" smtClean="0"/>
              <a:t>est</a:t>
            </a:r>
            <a:r>
              <a:rPr lang="en-US" dirty="0" smtClean="0"/>
              <a:t> </a:t>
            </a:r>
            <a:r>
              <a:rPr lang="en-US" dirty="0" err="1" smtClean="0"/>
              <a:t>une</a:t>
            </a:r>
            <a:r>
              <a:rPr lang="en-US" dirty="0" smtClean="0"/>
              <a:t> suite de notes.</a:t>
            </a:r>
            <a:endParaRPr lang="en-US" dirty="0"/>
          </a:p>
        </p:txBody>
      </p:sp>
      <p:pic>
        <p:nvPicPr>
          <p:cNvPr id="4" name="Picture 1"/>
          <p:cNvPicPr>
            <a:picLocks noChangeAspect="1"/>
          </p:cNvPicPr>
          <p:nvPr/>
        </p:nvPicPr>
        <p:blipFill>
          <a:blip r:embed="rId2"/>
          <a:stretch>
            <a:fillRect/>
          </a:stretch>
        </p:blipFill>
        <p:spPr>
          <a:xfrm>
            <a:off x="1968455" y="2266164"/>
            <a:ext cx="2387521" cy="442756"/>
          </a:xfrm>
          <a:prstGeom prst="rect">
            <a:avLst/>
          </a:prstGeom>
        </p:spPr>
      </p:pic>
      <p:sp>
        <p:nvSpPr>
          <p:cNvPr id="5" name="Flèche droite 3"/>
          <p:cNvSpPr/>
          <p:nvPr/>
        </p:nvSpPr>
        <p:spPr>
          <a:xfrm rot="10800000">
            <a:off x="8610600" y="235496"/>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endParaRPr>
          </a:p>
        </p:txBody>
      </p:sp>
      <p:sp>
        <p:nvSpPr>
          <p:cNvPr id="6" name="ZoneTexte 4"/>
          <p:cNvSpPr txBox="1">
            <a:spLocks noChangeArrowheads="1"/>
          </p:cNvSpPr>
          <p:nvPr/>
        </p:nvSpPr>
        <p:spPr bwMode="auto">
          <a:xfrm>
            <a:off x="8388424" y="-13893"/>
            <a:ext cx="1143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solidFill>
                  <a:srgbClr val="000000"/>
                </a:solidFill>
              </a:rPr>
              <a:t>À </a:t>
            </a:r>
            <a:r>
              <a:rPr lang="en-US" altLang="en-US" sz="1200" dirty="0" err="1">
                <a:solidFill>
                  <a:srgbClr val="000000"/>
                </a:solidFill>
              </a:rPr>
              <a:t>retenir</a:t>
            </a:r>
            <a:r>
              <a:rPr lang="en-US" altLang="en-US" sz="1200" dirty="0">
                <a:solidFill>
                  <a:srgbClr val="000000"/>
                </a:solidFill>
              </a:rPr>
              <a:t>!</a:t>
            </a:r>
          </a:p>
        </p:txBody>
      </p:sp>
    </p:spTree>
    <p:extLst>
      <p:ext uri="{BB962C8B-B14F-4D97-AF65-F5344CB8AC3E}">
        <p14:creationId xmlns:p14="http://schemas.microsoft.com/office/powerpoint/2010/main" val="2724739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76672"/>
          </a:xfrm>
        </p:spPr>
        <p:txBody>
          <a:bodyPr>
            <a:normAutofit fontScale="90000"/>
          </a:bodyPr>
          <a:lstStyle/>
          <a:p>
            <a:r>
              <a:rPr lang="en-US" dirty="0" smtClean="0"/>
              <a:t>Résumé des points </a:t>
            </a:r>
            <a:r>
              <a:rPr lang="en-US" dirty="0" err="1" smtClean="0"/>
              <a:t>importants</a:t>
            </a:r>
            <a:endParaRPr lang="en-US" dirty="0"/>
          </a:p>
        </p:txBody>
      </p:sp>
      <p:sp>
        <p:nvSpPr>
          <p:cNvPr id="3" name="Espace réservé du contenu 2"/>
          <p:cNvSpPr>
            <a:spLocks noGrp="1"/>
          </p:cNvSpPr>
          <p:nvPr>
            <p:ph idx="1"/>
          </p:nvPr>
        </p:nvSpPr>
        <p:spPr>
          <a:xfrm>
            <a:off x="179512" y="692696"/>
            <a:ext cx="8784976" cy="5904656"/>
          </a:xfrm>
        </p:spPr>
        <p:txBody>
          <a:bodyPr>
            <a:normAutofit/>
          </a:bodyPr>
          <a:lstStyle/>
          <a:p>
            <a:r>
              <a:rPr lang="en-US" dirty="0" err="1" smtClean="0"/>
              <a:t>Qu’est-ce</a:t>
            </a:r>
            <a:r>
              <a:rPr lang="en-US" dirty="0" smtClean="0"/>
              <a:t> qui fait </a:t>
            </a:r>
            <a:r>
              <a:rPr lang="en-US" dirty="0" err="1" smtClean="0"/>
              <a:t>que</a:t>
            </a:r>
            <a:r>
              <a:rPr lang="en-US" dirty="0" smtClean="0"/>
              <a:t> </a:t>
            </a:r>
            <a:r>
              <a:rPr lang="en-US" dirty="0" err="1" smtClean="0"/>
              <a:t>deux</a:t>
            </a:r>
            <a:r>
              <a:rPr lang="en-US" dirty="0" smtClean="0"/>
              <a:t> notes </a:t>
            </a:r>
            <a:r>
              <a:rPr lang="en-US" dirty="0" err="1" smtClean="0"/>
              <a:t>soient</a:t>
            </a:r>
            <a:r>
              <a:rPr lang="en-US" dirty="0" smtClean="0"/>
              <a:t> </a:t>
            </a:r>
            <a:r>
              <a:rPr lang="en-US" dirty="0" err="1" smtClean="0"/>
              <a:t>agréables</a:t>
            </a:r>
            <a:r>
              <a:rPr lang="en-US" dirty="0" smtClean="0"/>
              <a:t> ensembles? Le rapport de </a:t>
            </a:r>
            <a:r>
              <a:rPr lang="en-US" dirty="0" err="1" smtClean="0"/>
              <a:t>leurs</a:t>
            </a:r>
            <a:r>
              <a:rPr lang="en-US" dirty="0" smtClean="0"/>
              <a:t> </a:t>
            </a:r>
            <a:r>
              <a:rPr lang="en-US" dirty="0" err="1" smtClean="0"/>
              <a:t>fréquences</a:t>
            </a:r>
            <a:r>
              <a:rPr lang="en-US" dirty="0" smtClean="0"/>
              <a:t> </a:t>
            </a:r>
            <a:r>
              <a:rPr lang="en-US" dirty="0" err="1" smtClean="0"/>
              <a:t>est</a:t>
            </a:r>
            <a:r>
              <a:rPr lang="en-US" dirty="0" smtClean="0"/>
              <a:t> </a:t>
            </a:r>
            <a:r>
              <a:rPr lang="en-US" dirty="0" err="1" smtClean="0"/>
              <a:t>approximativement</a:t>
            </a:r>
            <a:r>
              <a:rPr lang="en-US" dirty="0" smtClean="0"/>
              <a:t> un rapport de </a:t>
            </a:r>
            <a:r>
              <a:rPr lang="en-US" dirty="0" err="1" smtClean="0"/>
              <a:t>deux</a:t>
            </a:r>
            <a:r>
              <a:rPr lang="en-US" dirty="0" smtClean="0"/>
              <a:t> </a:t>
            </a:r>
            <a:r>
              <a:rPr lang="en-US" dirty="0" err="1" smtClean="0"/>
              <a:t>petits</a:t>
            </a:r>
            <a:r>
              <a:rPr lang="en-US" dirty="0" smtClean="0"/>
              <a:t> </a:t>
            </a:r>
            <a:r>
              <a:rPr lang="en-US" dirty="0" err="1" smtClean="0"/>
              <a:t>entiers</a:t>
            </a:r>
            <a:r>
              <a:rPr lang="en-US" dirty="0"/>
              <a:t> </a:t>
            </a:r>
            <a:r>
              <a:rPr lang="en-US" dirty="0" smtClean="0"/>
              <a:t>(</a:t>
            </a:r>
            <a:r>
              <a:rPr lang="en-US" dirty="0" err="1" smtClean="0"/>
              <a:t>fréquences</a:t>
            </a:r>
            <a:r>
              <a:rPr lang="en-US" dirty="0" smtClean="0"/>
              <a:t> </a:t>
            </a:r>
            <a:r>
              <a:rPr lang="en-US" i="1" dirty="0" err="1" smtClean="0"/>
              <a:t>consonantes</a:t>
            </a:r>
            <a:r>
              <a:rPr lang="en-US" dirty="0" smtClean="0"/>
              <a:t>).</a:t>
            </a:r>
          </a:p>
          <a:p>
            <a:r>
              <a:rPr lang="en-US" dirty="0" err="1" smtClean="0"/>
              <a:t>Qu’est-ce</a:t>
            </a:r>
            <a:r>
              <a:rPr lang="en-US" dirty="0" smtClean="0"/>
              <a:t> qui fait </a:t>
            </a:r>
            <a:r>
              <a:rPr lang="en-US" dirty="0" err="1" smtClean="0"/>
              <a:t>qu’une</a:t>
            </a:r>
            <a:r>
              <a:rPr lang="en-US" dirty="0" smtClean="0"/>
              <a:t> </a:t>
            </a:r>
            <a:r>
              <a:rPr lang="en-US" dirty="0" err="1" smtClean="0"/>
              <a:t>mélodie</a:t>
            </a:r>
            <a:r>
              <a:rPr lang="en-US" dirty="0" smtClean="0"/>
              <a:t> </a:t>
            </a:r>
            <a:r>
              <a:rPr lang="en-US" dirty="0" err="1" smtClean="0"/>
              <a:t>soit</a:t>
            </a:r>
            <a:r>
              <a:rPr lang="en-US" dirty="0" smtClean="0"/>
              <a:t> </a:t>
            </a:r>
            <a:r>
              <a:rPr lang="en-US" dirty="0" err="1" smtClean="0"/>
              <a:t>agréable</a:t>
            </a:r>
            <a:r>
              <a:rPr lang="en-US" dirty="0" smtClean="0"/>
              <a:t>? Les notes formant la </a:t>
            </a:r>
            <a:r>
              <a:rPr lang="en-US" dirty="0" err="1" smtClean="0"/>
              <a:t>mélodie</a:t>
            </a:r>
            <a:r>
              <a:rPr lang="en-US" dirty="0" smtClean="0"/>
              <a:t> ...</a:t>
            </a:r>
            <a:endParaRPr lang="en-US" dirty="0"/>
          </a:p>
          <a:p>
            <a:pPr lvl="1"/>
            <a:r>
              <a:rPr lang="en-US" dirty="0" smtClean="0"/>
              <a:t>... </a:t>
            </a:r>
            <a:r>
              <a:rPr lang="en-US" dirty="0" err="1" smtClean="0"/>
              <a:t>viennent</a:t>
            </a:r>
            <a:r>
              <a:rPr lang="en-US" dirty="0" smtClean="0"/>
              <a:t> surtout </a:t>
            </a:r>
            <a:r>
              <a:rPr lang="en-US" dirty="0" err="1" smtClean="0"/>
              <a:t>d’une</a:t>
            </a:r>
            <a:r>
              <a:rPr lang="en-US" dirty="0" smtClean="0"/>
              <a:t> </a:t>
            </a:r>
            <a:r>
              <a:rPr lang="en-US" dirty="0" err="1" smtClean="0"/>
              <a:t>gamme</a:t>
            </a:r>
            <a:r>
              <a:rPr lang="en-US" dirty="0"/>
              <a:t> </a:t>
            </a:r>
            <a:r>
              <a:rPr lang="en-US" dirty="0" smtClean="0"/>
              <a:t>(majeure, </a:t>
            </a:r>
            <a:r>
              <a:rPr lang="en-US" dirty="0" err="1" smtClean="0"/>
              <a:t>mineure</a:t>
            </a:r>
            <a:r>
              <a:rPr lang="en-US" dirty="0" smtClean="0"/>
              <a:t>, etc.), et </a:t>
            </a:r>
            <a:r>
              <a:rPr lang="en-US" dirty="0" err="1" smtClean="0"/>
              <a:t>peut-être</a:t>
            </a:r>
            <a:r>
              <a:rPr lang="en-US" dirty="0" smtClean="0"/>
              <a:t> surtout des notes qui </a:t>
            </a:r>
            <a:r>
              <a:rPr lang="en-US" dirty="0" err="1" smtClean="0"/>
              <a:t>forment</a:t>
            </a:r>
            <a:r>
              <a:rPr lang="en-US" dirty="0" smtClean="0"/>
              <a:t> des accords </a:t>
            </a:r>
            <a:r>
              <a:rPr lang="en-US" dirty="0" err="1" smtClean="0"/>
              <a:t>dans</a:t>
            </a:r>
            <a:r>
              <a:rPr lang="en-US" dirty="0" smtClean="0"/>
              <a:t> </a:t>
            </a:r>
            <a:r>
              <a:rPr lang="en-US" dirty="0" err="1" smtClean="0"/>
              <a:t>cette</a:t>
            </a:r>
            <a:r>
              <a:rPr lang="en-US" dirty="0" smtClean="0"/>
              <a:t> </a:t>
            </a:r>
            <a:r>
              <a:rPr lang="en-US" dirty="0" err="1" smtClean="0"/>
              <a:t>gamme</a:t>
            </a:r>
            <a:r>
              <a:rPr lang="en-US" dirty="0" smtClean="0"/>
              <a:t> (par </a:t>
            </a:r>
            <a:r>
              <a:rPr lang="en-US" dirty="0" err="1" smtClean="0"/>
              <a:t>exemple</a:t>
            </a:r>
            <a:r>
              <a:rPr lang="en-US" dirty="0" smtClean="0"/>
              <a:t>: </a:t>
            </a:r>
            <a:r>
              <a:rPr lang="en-US" dirty="0" err="1" smtClean="0"/>
              <a:t>arpèges</a:t>
            </a:r>
            <a:r>
              <a:rPr lang="en-US" dirty="0" smtClean="0"/>
              <a:t>)</a:t>
            </a:r>
          </a:p>
          <a:p>
            <a:pPr lvl="1"/>
            <a:r>
              <a:rPr lang="en-US" dirty="0" err="1" smtClean="0"/>
              <a:t>Habituellement</a:t>
            </a:r>
            <a:r>
              <a:rPr lang="en-US" dirty="0" smtClean="0"/>
              <a:t>, on </a:t>
            </a:r>
            <a:r>
              <a:rPr lang="en-US" dirty="0" err="1" smtClean="0"/>
              <a:t>retrouve</a:t>
            </a:r>
            <a:r>
              <a:rPr lang="en-US" dirty="0" smtClean="0"/>
              <a:t> des </a:t>
            </a:r>
            <a:r>
              <a:rPr lang="en-US" dirty="0" err="1" smtClean="0"/>
              <a:t>petits</a:t>
            </a:r>
            <a:r>
              <a:rPr lang="en-US" dirty="0" smtClean="0"/>
              <a:t> </a:t>
            </a:r>
            <a:r>
              <a:rPr lang="en-US" dirty="0" err="1" smtClean="0"/>
              <a:t>sauts</a:t>
            </a:r>
            <a:r>
              <a:rPr lang="en-US" dirty="0" smtClean="0"/>
              <a:t> entre les notes </a:t>
            </a:r>
            <a:r>
              <a:rPr lang="en-US" dirty="0" err="1" smtClean="0"/>
              <a:t>consécutives</a:t>
            </a:r>
            <a:endParaRPr lang="en-US" dirty="0"/>
          </a:p>
        </p:txBody>
      </p:sp>
    </p:spTree>
    <p:extLst>
      <p:ext uri="{BB962C8B-B14F-4D97-AF65-F5344CB8AC3E}">
        <p14:creationId xmlns:p14="http://schemas.microsoft.com/office/powerpoint/2010/main" val="3696057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988840"/>
          </a:xfrm>
        </p:spPr>
        <p:txBody>
          <a:bodyPr>
            <a:noAutofit/>
          </a:bodyPr>
          <a:lstStyle/>
          <a:p>
            <a:r>
              <a:rPr lang="en-US" sz="3600" dirty="0" smtClean="0"/>
              <a:t>Pour plus </a:t>
            </a:r>
            <a:r>
              <a:rPr lang="en-US" sz="3600" dirty="0" err="1" smtClean="0"/>
              <a:t>sur</a:t>
            </a:r>
            <a:r>
              <a:rPr lang="en-US" sz="3600" dirty="0" smtClean="0"/>
              <a:t> la </a:t>
            </a:r>
            <a:r>
              <a:rPr lang="en-US" sz="3600" dirty="0" err="1" smtClean="0"/>
              <a:t>théorie</a:t>
            </a:r>
            <a:r>
              <a:rPr lang="en-US" sz="3600" dirty="0" smtClean="0"/>
              <a:t> </a:t>
            </a:r>
            <a:r>
              <a:rPr lang="en-US" sz="3600" dirty="0" err="1" smtClean="0"/>
              <a:t>sur</a:t>
            </a:r>
            <a:r>
              <a:rPr lang="en-US" sz="3600" dirty="0" smtClean="0"/>
              <a:t> </a:t>
            </a:r>
            <a:r>
              <a:rPr lang="en-US" sz="3600" dirty="0" err="1" smtClean="0"/>
              <a:t>ce</a:t>
            </a:r>
            <a:r>
              <a:rPr lang="en-US" sz="3600" dirty="0" smtClean="0"/>
              <a:t> qui rend la </a:t>
            </a:r>
            <a:r>
              <a:rPr lang="en-US" sz="3600" dirty="0" err="1" smtClean="0"/>
              <a:t>musique</a:t>
            </a:r>
            <a:r>
              <a:rPr lang="en-US" sz="3600" dirty="0" smtClean="0"/>
              <a:t> </a:t>
            </a:r>
            <a:r>
              <a:rPr lang="en-US" sz="3600" dirty="0" err="1" smtClean="0"/>
              <a:t>agréable</a:t>
            </a:r>
            <a:r>
              <a:rPr lang="en-US" sz="3600" dirty="0" smtClean="0"/>
              <a:t> (à </a:t>
            </a:r>
            <a:r>
              <a:rPr lang="en-US" sz="3600" dirty="0" err="1" smtClean="0"/>
              <a:t>une</a:t>
            </a:r>
            <a:r>
              <a:rPr lang="en-US" sz="3600" dirty="0" smtClean="0"/>
              <a:t> </a:t>
            </a:r>
            <a:r>
              <a:rPr lang="en-US" sz="3600" dirty="0" err="1" smtClean="0"/>
              <a:t>oreille</a:t>
            </a:r>
            <a:r>
              <a:rPr lang="en-US" sz="3600" dirty="0" smtClean="0"/>
              <a:t> </a:t>
            </a:r>
            <a:r>
              <a:rPr lang="en-US" sz="3600" dirty="0" err="1" smtClean="0"/>
              <a:t>occidentale</a:t>
            </a:r>
            <a:r>
              <a:rPr lang="en-US" sz="3600" dirty="0"/>
              <a:t>)</a:t>
            </a:r>
          </a:p>
        </p:txBody>
      </p:sp>
      <p:sp>
        <p:nvSpPr>
          <p:cNvPr id="3" name="Espace réservé du contenu 2"/>
          <p:cNvSpPr>
            <a:spLocks noGrp="1"/>
          </p:cNvSpPr>
          <p:nvPr>
            <p:ph idx="1"/>
          </p:nvPr>
        </p:nvSpPr>
        <p:spPr>
          <a:xfrm>
            <a:off x="457200" y="1988840"/>
            <a:ext cx="8229600" cy="4137323"/>
          </a:xfrm>
        </p:spPr>
        <p:txBody>
          <a:bodyPr/>
          <a:lstStyle/>
          <a:p>
            <a:r>
              <a:rPr lang="en-US" dirty="0" err="1" smtClean="0"/>
              <a:t>Voir</a:t>
            </a:r>
            <a:r>
              <a:rPr lang="en-US" dirty="0" smtClean="0"/>
              <a:t> le livre de Dmitri </a:t>
            </a:r>
            <a:r>
              <a:rPr lang="en-US" dirty="0" err="1" smtClean="0"/>
              <a:t>Tymoczko</a:t>
            </a:r>
            <a:r>
              <a:rPr lang="en-US" dirty="0"/>
              <a:t>, “A Geometry of Music: Harmony and Counterpoint in the Extended Common Practice</a:t>
            </a:r>
            <a:r>
              <a:rPr lang="en-US" dirty="0" smtClean="0"/>
              <a:t>”</a:t>
            </a:r>
          </a:p>
          <a:p>
            <a:r>
              <a:rPr lang="en-US" dirty="0">
                <a:hlinkClick r:id="rId2"/>
              </a:rPr>
              <a:t>http://</a:t>
            </a:r>
            <a:r>
              <a:rPr lang="en-US" dirty="0" smtClean="0">
                <a:hlinkClick r:id="rId2"/>
              </a:rPr>
              <a:t>dmitri.tymoczko.com/whatmakesmusicsoundgood.html</a:t>
            </a:r>
            <a:r>
              <a:rPr lang="en-US" dirty="0" smtClean="0"/>
              <a:t> </a:t>
            </a:r>
          </a:p>
          <a:p>
            <a:r>
              <a:rPr lang="en-US" dirty="0">
                <a:hlinkClick r:id="rId3"/>
              </a:rPr>
              <a:t>https://</a:t>
            </a:r>
            <a:r>
              <a:rPr lang="en-US" dirty="0" smtClean="0">
                <a:hlinkClick r:id="rId3"/>
              </a:rPr>
              <a:t>www.youtube.com/watch?v=UcIxwrZV10A</a:t>
            </a:r>
            <a:r>
              <a:rPr lang="en-US" dirty="0" smtClean="0"/>
              <a:t> </a:t>
            </a:r>
            <a:endParaRPr lang="en-US" dirty="0"/>
          </a:p>
        </p:txBody>
      </p:sp>
    </p:spTree>
    <p:extLst>
      <p:ext uri="{BB962C8B-B14F-4D97-AF65-F5344CB8AC3E}">
        <p14:creationId xmlns:p14="http://schemas.microsoft.com/office/powerpoint/2010/main" val="14062575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BOXSVR\win\recovered\myOldDesktop\S_win\ets\courses\lecture0x.music\histograms\intervals-aver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645024"/>
            <a:ext cx="5812206"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VBOXSVR\win\recovered\myOldDesktop\S_win\ets\courses\lecture0x.music\histograms\interva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29606"/>
            <a:ext cx="7272808" cy="344341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7164288" y="6093296"/>
            <a:ext cx="1800200" cy="369332"/>
          </a:xfrm>
          <a:prstGeom prst="rect">
            <a:avLst/>
          </a:prstGeom>
          <a:noFill/>
        </p:spPr>
        <p:txBody>
          <a:bodyPr wrap="square" rtlCol="0">
            <a:spAutoFit/>
          </a:bodyPr>
          <a:lstStyle/>
          <a:p>
            <a:r>
              <a:rPr lang="en-US" dirty="0" smtClean="0"/>
              <a:t>[McGuffin 2014]</a:t>
            </a:r>
            <a:endParaRPr lang="en-US" dirty="0"/>
          </a:p>
        </p:txBody>
      </p:sp>
      <p:sp>
        <p:nvSpPr>
          <p:cNvPr id="2" name="ZoneTexte 1"/>
          <p:cNvSpPr txBox="1"/>
          <p:nvPr/>
        </p:nvSpPr>
        <p:spPr>
          <a:xfrm>
            <a:off x="6839744" y="2924944"/>
            <a:ext cx="2304256" cy="2031325"/>
          </a:xfrm>
          <a:prstGeom prst="rect">
            <a:avLst/>
          </a:prstGeom>
          <a:noFill/>
        </p:spPr>
        <p:txBody>
          <a:bodyPr wrap="square" rtlCol="0">
            <a:spAutoFit/>
          </a:bodyPr>
          <a:lstStyle/>
          <a:p>
            <a:r>
              <a:rPr lang="en-US" dirty="0" err="1" smtClean="0"/>
              <a:t>Notez</a:t>
            </a:r>
            <a:r>
              <a:rPr lang="en-US" dirty="0" smtClean="0"/>
              <a:t>: </a:t>
            </a:r>
            <a:r>
              <a:rPr lang="en-US" dirty="0" err="1" smtClean="0"/>
              <a:t>l’intervalle</a:t>
            </a:r>
            <a:r>
              <a:rPr lang="en-US" dirty="0" smtClean="0"/>
              <a:t> </a:t>
            </a:r>
            <a:r>
              <a:rPr lang="en-US" dirty="0" err="1" smtClean="0"/>
              <a:t>mesurée</a:t>
            </a:r>
            <a:r>
              <a:rPr lang="en-US" dirty="0" smtClean="0"/>
              <a:t> </a:t>
            </a:r>
            <a:r>
              <a:rPr lang="en-US" dirty="0" err="1" smtClean="0"/>
              <a:t>ici</a:t>
            </a:r>
            <a:r>
              <a:rPr lang="en-US" dirty="0" smtClean="0"/>
              <a:t> </a:t>
            </a:r>
            <a:r>
              <a:rPr lang="en-US" dirty="0" err="1" smtClean="0"/>
              <a:t>n’est</a:t>
            </a:r>
            <a:r>
              <a:rPr lang="en-US" dirty="0" smtClean="0"/>
              <a:t> pas </a:t>
            </a:r>
            <a:r>
              <a:rPr lang="en-US" dirty="0" err="1" smtClean="0"/>
              <a:t>en</a:t>
            </a:r>
            <a:r>
              <a:rPr lang="en-US" dirty="0" smtClean="0"/>
              <a:t> demi-tons, </a:t>
            </a:r>
            <a:r>
              <a:rPr lang="en-US" dirty="0" err="1" smtClean="0"/>
              <a:t>mais</a:t>
            </a:r>
            <a:r>
              <a:rPr lang="en-US" dirty="0" smtClean="0"/>
              <a:t> </a:t>
            </a:r>
            <a:r>
              <a:rPr lang="en-US" dirty="0" err="1" smtClean="0"/>
              <a:t>plutôt</a:t>
            </a:r>
            <a:r>
              <a:rPr lang="en-US" dirty="0" smtClean="0"/>
              <a:t> </a:t>
            </a:r>
            <a:r>
              <a:rPr lang="en-US" dirty="0" err="1" smtClean="0"/>
              <a:t>en</a:t>
            </a:r>
            <a:r>
              <a:rPr lang="en-US" dirty="0" smtClean="0"/>
              <a:t> “touches blanches” </a:t>
            </a:r>
            <a:r>
              <a:rPr lang="en-US" dirty="0" err="1" smtClean="0"/>
              <a:t>sur</a:t>
            </a:r>
            <a:r>
              <a:rPr lang="en-US" dirty="0" smtClean="0"/>
              <a:t> le piano, </a:t>
            </a:r>
            <a:r>
              <a:rPr lang="en-US" dirty="0" err="1" smtClean="0"/>
              <a:t>ce</a:t>
            </a:r>
            <a:r>
              <a:rPr lang="en-US" dirty="0" smtClean="0"/>
              <a:t> qui </a:t>
            </a:r>
            <a:r>
              <a:rPr lang="en-US" dirty="0" err="1" smtClean="0"/>
              <a:t>explique</a:t>
            </a:r>
            <a:r>
              <a:rPr lang="en-US" dirty="0" smtClean="0"/>
              <a:t> le maximum de +/- 7.</a:t>
            </a:r>
            <a:endParaRPr lang="en-US" dirty="0"/>
          </a:p>
        </p:txBody>
      </p:sp>
    </p:spTree>
    <p:extLst>
      <p:ext uri="{BB962C8B-B14F-4D97-AF65-F5344CB8AC3E}">
        <p14:creationId xmlns:p14="http://schemas.microsoft.com/office/powerpoint/2010/main" val="23601275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080120"/>
          </a:xfrm>
        </p:spPr>
        <p:txBody>
          <a:bodyPr>
            <a:normAutofit fontScale="90000"/>
          </a:bodyPr>
          <a:lstStyle/>
          <a:p>
            <a:r>
              <a:rPr lang="en-US" dirty="0" smtClean="0"/>
              <a:t>Bloom: app de </a:t>
            </a:r>
            <a:r>
              <a:rPr lang="en-US" dirty="0" err="1" smtClean="0"/>
              <a:t>musique</a:t>
            </a:r>
            <a:r>
              <a:rPr lang="en-US" dirty="0" smtClean="0"/>
              <a:t> </a:t>
            </a:r>
            <a:r>
              <a:rPr lang="en-US" dirty="0" err="1" smtClean="0"/>
              <a:t>générative</a:t>
            </a:r>
            <a:r>
              <a:rPr lang="en-US" dirty="0"/>
              <a:t/>
            </a:r>
            <a:br>
              <a:rPr lang="en-US" dirty="0"/>
            </a:br>
            <a:r>
              <a:rPr lang="en-US" dirty="0" smtClean="0"/>
              <a:t>co-</a:t>
            </a:r>
            <a:r>
              <a:rPr lang="en-US" dirty="0" err="1" smtClean="0"/>
              <a:t>créée</a:t>
            </a:r>
            <a:r>
              <a:rPr lang="en-US" dirty="0" smtClean="0"/>
              <a:t> par Brian </a:t>
            </a:r>
            <a:r>
              <a:rPr lang="en-US" dirty="0" err="1" smtClean="0"/>
              <a:t>Eno</a:t>
            </a:r>
            <a:endParaRPr lang="en-US" dirty="0"/>
          </a:p>
        </p:txBody>
      </p:sp>
      <p:sp>
        <p:nvSpPr>
          <p:cNvPr id="3" name="Espace réservé du contenu 2"/>
          <p:cNvSpPr>
            <a:spLocks noGrp="1"/>
          </p:cNvSpPr>
          <p:nvPr>
            <p:ph idx="1"/>
          </p:nvPr>
        </p:nvSpPr>
        <p:spPr>
          <a:xfrm>
            <a:off x="5796136" y="3789040"/>
            <a:ext cx="3347864" cy="2985195"/>
          </a:xfrm>
        </p:spPr>
        <p:txBody>
          <a:bodyPr>
            <a:normAutofit fontScale="77500" lnSpcReduction="20000"/>
          </a:bodyPr>
          <a:lstStyle/>
          <a:p>
            <a:r>
              <a:rPr lang="en-US" dirty="0">
                <a:hlinkClick r:id="rId2"/>
              </a:rPr>
              <a:t>https://</a:t>
            </a:r>
            <a:r>
              <a:rPr lang="en-US" dirty="0" smtClean="0">
                <a:hlinkClick r:id="rId2"/>
              </a:rPr>
              <a:t>www.youtube.com/watch?v=2tZ7eWqHsdg</a:t>
            </a:r>
            <a:r>
              <a:rPr lang="en-US" dirty="0" smtClean="0"/>
              <a:t> ;</a:t>
            </a:r>
          </a:p>
          <a:p>
            <a:r>
              <a:rPr lang="en-US" dirty="0" err="1" smtClean="0"/>
              <a:t>Semble</a:t>
            </a:r>
            <a:r>
              <a:rPr lang="en-US" dirty="0" smtClean="0"/>
              <a:t> </a:t>
            </a:r>
            <a:r>
              <a:rPr lang="en-US" dirty="0" err="1" smtClean="0"/>
              <a:t>utiliser</a:t>
            </a:r>
            <a:r>
              <a:rPr lang="en-US" dirty="0" smtClean="0"/>
              <a:t> des </a:t>
            </a:r>
            <a:r>
              <a:rPr lang="en-US" dirty="0" err="1" smtClean="0"/>
              <a:t>gammes</a:t>
            </a:r>
            <a:r>
              <a:rPr lang="en-US" dirty="0" smtClean="0"/>
              <a:t> </a:t>
            </a:r>
            <a:r>
              <a:rPr lang="en-US" dirty="0" err="1" smtClean="0"/>
              <a:t>pentatoniques</a:t>
            </a:r>
            <a:r>
              <a:rPr lang="en-US" dirty="0" smtClean="0"/>
              <a:t> </a:t>
            </a:r>
            <a:r>
              <a:rPr lang="en-US" dirty="0" err="1" smtClean="0"/>
              <a:t>majeures</a:t>
            </a:r>
            <a:r>
              <a:rPr lang="en-US" dirty="0" smtClean="0"/>
              <a:t> plus </a:t>
            </a:r>
            <a:r>
              <a:rPr lang="en-US" dirty="0" err="1" smtClean="0"/>
              <a:t>une</a:t>
            </a:r>
            <a:r>
              <a:rPr lang="en-US" dirty="0" smtClean="0"/>
              <a:t> </a:t>
            </a:r>
            <a:r>
              <a:rPr lang="en-US" dirty="0" err="1" smtClean="0"/>
              <a:t>ou</a:t>
            </a:r>
            <a:r>
              <a:rPr lang="en-US" dirty="0" smtClean="0"/>
              <a:t> </a:t>
            </a:r>
            <a:r>
              <a:rPr lang="en-US" dirty="0" err="1" smtClean="0"/>
              <a:t>deux</a:t>
            </a:r>
            <a:r>
              <a:rPr lang="en-US" dirty="0" smtClean="0"/>
              <a:t> notes de plus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84784"/>
            <a:ext cx="2880320" cy="4441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s://c1.staticflickr.com/5/4014/4296659911_b8e0ddc3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772816"/>
            <a:ext cx="2519941" cy="377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557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720284"/>
            <a:ext cx="8352929" cy="494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0" y="5661248"/>
            <a:ext cx="9144000" cy="1200329"/>
          </a:xfrm>
          <a:prstGeom prst="rect">
            <a:avLst/>
          </a:prstGeom>
          <a:noFill/>
        </p:spPr>
        <p:txBody>
          <a:bodyPr wrap="square" rtlCol="0">
            <a:spAutoFit/>
          </a:bodyPr>
          <a:lstStyle/>
          <a:p>
            <a:r>
              <a:rPr lang="en-US" dirty="0" smtClean="0"/>
              <a:t>Article: </a:t>
            </a:r>
            <a:r>
              <a:rPr lang="en-US" dirty="0" smtClean="0">
                <a:hlinkClick r:id="rId3"/>
              </a:rPr>
              <a:t>http</a:t>
            </a:r>
            <a:r>
              <a:rPr lang="en-US" dirty="0">
                <a:hlinkClick r:id="rId3"/>
              </a:rPr>
              <a:t>://profs.etsmtl.ca/mmcguffin/research/#</a:t>
            </a:r>
            <a:r>
              <a:rPr lang="en-US" dirty="0" smtClean="0">
                <a:hlinkClick r:id="rId3"/>
              </a:rPr>
              <a:t>cabrol_cmmr2013</a:t>
            </a:r>
            <a:r>
              <a:rPr lang="en-US" dirty="0" smtClean="0"/>
              <a:t> (</a:t>
            </a:r>
            <a:r>
              <a:rPr lang="en-US" dirty="0" err="1" smtClean="0"/>
              <a:t>voir</a:t>
            </a:r>
            <a:r>
              <a:rPr lang="en-US" dirty="0" smtClean="0"/>
              <a:t> section 2.4 pour </a:t>
            </a:r>
            <a:r>
              <a:rPr lang="en-US" dirty="0" err="1" smtClean="0"/>
              <a:t>l’algorithme</a:t>
            </a:r>
            <a:r>
              <a:rPr lang="en-US" dirty="0" smtClean="0"/>
              <a:t> de </a:t>
            </a:r>
            <a:r>
              <a:rPr lang="en-US" dirty="0" err="1" smtClean="0"/>
              <a:t>génération</a:t>
            </a:r>
            <a:r>
              <a:rPr lang="en-US" dirty="0" smtClean="0"/>
              <a:t>);</a:t>
            </a:r>
            <a:br>
              <a:rPr lang="en-US" dirty="0" smtClean="0"/>
            </a:br>
            <a:r>
              <a:rPr lang="en-US" dirty="0" smtClean="0"/>
              <a:t>Code source: </a:t>
            </a:r>
            <a:r>
              <a:rPr lang="en-US" dirty="0">
                <a:hlinkClick r:id="rId4"/>
              </a:rPr>
              <a:t>http://hifiv.ca/~francoiscabrol/GenSession</a:t>
            </a:r>
            <a:r>
              <a:rPr lang="en-US" dirty="0" smtClean="0">
                <a:hlinkClick r:id="rId4"/>
              </a:rPr>
              <a:t>/</a:t>
            </a:r>
            <a:r>
              <a:rPr lang="en-US" dirty="0" smtClean="0"/>
              <a:t> ;</a:t>
            </a:r>
            <a:br>
              <a:rPr lang="en-US" dirty="0" smtClean="0"/>
            </a:br>
            <a:r>
              <a:rPr lang="en-US" dirty="0" err="1" smtClean="0"/>
              <a:t>Vidéo</a:t>
            </a:r>
            <a:r>
              <a:rPr lang="en-US" dirty="0"/>
              <a:t>: </a:t>
            </a:r>
            <a:r>
              <a:rPr lang="en-US" dirty="0">
                <a:hlinkClick r:id="rId5"/>
              </a:rPr>
              <a:t>https://</a:t>
            </a:r>
            <a:r>
              <a:rPr lang="en-US" dirty="0" smtClean="0">
                <a:hlinkClick r:id="rId5"/>
              </a:rPr>
              <a:t>vimeo.com/68455966</a:t>
            </a:r>
            <a:r>
              <a:rPr lang="en-US" dirty="0" smtClean="0"/>
              <a:t>  </a:t>
            </a:r>
            <a:r>
              <a:rPr lang="en-US" dirty="0"/>
              <a:t>; </a:t>
            </a:r>
          </a:p>
        </p:txBody>
      </p:sp>
      <p:sp>
        <p:nvSpPr>
          <p:cNvPr id="5" name="Titre 1"/>
          <p:cNvSpPr>
            <a:spLocks noGrp="1"/>
          </p:cNvSpPr>
          <p:nvPr>
            <p:ph type="title"/>
          </p:nvPr>
        </p:nvSpPr>
        <p:spPr>
          <a:xfrm>
            <a:off x="3940" y="0"/>
            <a:ext cx="9140060" cy="836712"/>
          </a:xfrm>
        </p:spPr>
        <p:txBody>
          <a:bodyPr>
            <a:noAutofit/>
          </a:bodyPr>
          <a:lstStyle/>
          <a:p>
            <a:r>
              <a:rPr lang="en-US" sz="2400" dirty="0" err="1" smtClean="0"/>
              <a:t>GenSession</a:t>
            </a:r>
            <a:r>
              <a:rPr lang="en-US" sz="2400" dirty="0" smtClean="0"/>
              <a:t>: </a:t>
            </a:r>
            <a:r>
              <a:rPr lang="en-US" sz="2400" dirty="0" err="1" smtClean="0"/>
              <a:t>projet</a:t>
            </a:r>
            <a:r>
              <a:rPr lang="en-US" sz="2400" dirty="0" smtClean="0"/>
              <a:t> de François </a:t>
            </a:r>
            <a:r>
              <a:rPr lang="en-US" sz="2400" dirty="0" err="1" smtClean="0"/>
              <a:t>Cabrol</a:t>
            </a:r>
            <a:r>
              <a:rPr lang="en-US" sz="2400" dirty="0" smtClean="0"/>
              <a:t>, Michael McGuffin,</a:t>
            </a:r>
            <a:br>
              <a:rPr lang="en-US" sz="2400" dirty="0" smtClean="0"/>
            </a:br>
            <a:r>
              <a:rPr lang="en-US" sz="2400" dirty="0" smtClean="0"/>
              <a:t>Marlon Schumacher, Marcelo </a:t>
            </a:r>
            <a:r>
              <a:rPr lang="en-US" sz="2400" dirty="0" err="1" smtClean="0"/>
              <a:t>Wanderley</a:t>
            </a:r>
            <a:r>
              <a:rPr lang="en-US" sz="2400" dirty="0" smtClean="0"/>
              <a:t> (2013)</a:t>
            </a:r>
            <a:endParaRPr lang="en-US" sz="2400" dirty="0"/>
          </a:p>
        </p:txBody>
      </p:sp>
    </p:spTree>
    <p:extLst>
      <p:ext uri="{BB962C8B-B14F-4D97-AF65-F5344CB8AC3E}">
        <p14:creationId xmlns:p14="http://schemas.microsoft.com/office/powerpoint/2010/main" val="3329202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701548"/>
            <a:ext cx="8352928" cy="49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0" y="5661248"/>
            <a:ext cx="9144000" cy="1200329"/>
          </a:xfrm>
          <a:prstGeom prst="rect">
            <a:avLst/>
          </a:prstGeom>
          <a:noFill/>
        </p:spPr>
        <p:txBody>
          <a:bodyPr wrap="square" rtlCol="0">
            <a:spAutoFit/>
          </a:bodyPr>
          <a:lstStyle/>
          <a:p>
            <a:r>
              <a:rPr lang="en-US" dirty="0" smtClean="0"/>
              <a:t>Article: </a:t>
            </a:r>
            <a:r>
              <a:rPr lang="en-US" dirty="0" smtClean="0">
                <a:hlinkClick r:id="rId3"/>
              </a:rPr>
              <a:t>http</a:t>
            </a:r>
            <a:r>
              <a:rPr lang="en-US" dirty="0">
                <a:hlinkClick r:id="rId3"/>
              </a:rPr>
              <a:t>://profs.etsmtl.ca/mmcguffin/research/#</a:t>
            </a:r>
            <a:r>
              <a:rPr lang="en-US" dirty="0" smtClean="0">
                <a:hlinkClick r:id="rId3"/>
              </a:rPr>
              <a:t>cabrol_cmmr2013</a:t>
            </a:r>
            <a:r>
              <a:rPr lang="en-US" dirty="0" smtClean="0"/>
              <a:t> (</a:t>
            </a:r>
            <a:r>
              <a:rPr lang="en-US" dirty="0" err="1" smtClean="0"/>
              <a:t>voir</a:t>
            </a:r>
            <a:r>
              <a:rPr lang="en-US" dirty="0" smtClean="0"/>
              <a:t> section 2.4 pour </a:t>
            </a:r>
            <a:r>
              <a:rPr lang="en-US" dirty="0" err="1" smtClean="0"/>
              <a:t>l’algorithme</a:t>
            </a:r>
            <a:r>
              <a:rPr lang="en-US" dirty="0" smtClean="0"/>
              <a:t> de </a:t>
            </a:r>
            <a:r>
              <a:rPr lang="en-US" dirty="0" err="1" smtClean="0"/>
              <a:t>génération</a:t>
            </a:r>
            <a:r>
              <a:rPr lang="en-US" dirty="0" smtClean="0"/>
              <a:t>);</a:t>
            </a:r>
            <a:br>
              <a:rPr lang="en-US" dirty="0" smtClean="0"/>
            </a:br>
            <a:r>
              <a:rPr lang="en-US" dirty="0" smtClean="0"/>
              <a:t>Code source: </a:t>
            </a:r>
            <a:r>
              <a:rPr lang="en-US" dirty="0">
                <a:hlinkClick r:id="rId4"/>
              </a:rPr>
              <a:t>http://hifiv.ca/~francoiscabrol/GenSession</a:t>
            </a:r>
            <a:r>
              <a:rPr lang="en-US" dirty="0" smtClean="0">
                <a:hlinkClick r:id="rId4"/>
              </a:rPr>
              <a:t>/</a:t>
            </a:r>
            <a:r>
              <a:rPr lang="en-US" dirty="0" smtClean="0"/>
              <a:t> ;</a:t>
            </a:r>
            <a:br>
              <a:rPr lang="en-US" dirty="0" smtClean="0"/>
            </a:br>
            <a:r>
              <a:rPr lang="en-US" dirty="0" err="1" smtClean="0"/>
              <a:t>Vidéo</a:t>
            </a:r>
            <a:r>
              <a:rPr lang="en-US" dirty="0"/>
              <a:t>: </a:t>
            </a:r>
            <a:r>
              <a:rPr lang="en-US" dirty="0">
                <a:hlinkClick r:id="rId5"/>
              </a:rPr>
              <a:t>https://</a:t>
            </a:r>
            <a:r>
              <a:rPr lang="en-US" dirty="0" smtClean="0">
                <a:hlinkClick r:id="rId5"/>
              </a:rPr>
              <a:t>vimeo.com/68455966</a:t>
            </a:r>
            <a:r>
              <a:rPr lang="en-US" dirty="0" smtClean="0"/>
              <a:t>  </a:t>
            </a:r>
            <a:r>
              <a:rPr lang="en-US" dirty="0"/>
              <a:t>; </a:t>
            </a:r>
          </a:p>
        </p:txBody>
      </p:sp>
      <p:sp>
        <p:nvSpPr>
          <p:cNvPr id="5" name="Titre 1"/>
          <p:cNvSpPr>
            <a:spLocks noGrp="1"/>
          </p:cNvSpPr>
          <p:nvPr>
            <p:ph type="title"/>
          </p:nvPr>
        </p:nvSpPr>
        <p:spPr>
          <a:xfrm>
            <a:off x="3940" y="0"/>
            <a:ext cx="9140060" cy="836712"/>
          </a:xfrm>
        </p:spPr>
        <p:txBody>
          <a:bodyPr>
            <a:noAutofit/>
          </a:bodyPr>
          <a:lstStyle/>
          <a:p>
            <a:r>
              <a:rPr lang="en-US" sz="2400" dirty="0" err="1" smtClean="0"/>
              <a:t>GenSession</a:t>
            </a:r>
            <a:r>
              <a:rPr lang="en-US" sz="2400" dirty="0" smtClean="0"/>
              <a:t>: </a:t>
            </a:r>
            <a:r>
              <a:rPr lang="en-US" sz="2400" dirty="0" err="1" smtClean="0"/>
              <a:t>projet</a:t>
            </a:r>
            <a:r>
              <a:rPr lang="en-US" sz="2400" dirty="0" smtClean="0"/>
              <a:t> de François </a:t>
            </a:r>
            <a:r>
              <a:rPr lang="en-US" sz="2400" dirty="0" err="1" smtClean="0"/>
              <a:t>Cabrol</a:t>
            </a:r>
            <a:r>
              <a:rPr lang="en-US" sz="2400" dirty="0" smtClean="0"/>
              <a:t>, Michael McGuffin,</a:t>
            </a:r>
            <a:br>
              <a:rPr lang="en-US" sz="2400" dirty="0" smtClean="0"/>
            </a:br>
            <a:r>
              <a:rPr lang="en-US" sz="2400" dirty="0" smtClean="0"/>
              <a:t>Marlon Schumacher, Marcelo </a:t>
            </a:r>
            <a:r>
              <a:rPr lang="en-US" sz="2400" dirty="0" err="1" smtClean="0"/>
              <a:t>Wanderley</a:t>
            </a:r>
            <a:r>
              <a:rPr lang="en-US" sz="2400" dirty="0" smtClean="0"/>
              <a:t> (2013)</a:t>
            </a:r>
            <a:endParaRPr lang="en-US" sz="2400" dirty="0"/>
          </a:p>
        </p:txBody>
      </p:sp>
    </p:spTree>
    <p:extLst>
      <p:ext uri="{BB962C8B-B14F-4D97-AF65-F5344CB8AC3E}">
        <p14:creationId xmlns:p14="http://schemas.microsoft.com/office/powerpoint/2010/main" val="582181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24" y="620688"/>
            <a:ext cx="849630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25699"/>
            <a:ext cx="8543925"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0" y="5661248"/>
            <a:ext cx="9144000" cy="1200329"/>
          </a:xfrm>
          <a:prstGeom prst="rect">
            <a:avLst/>
          </a:prstGeom>
          <a:noFill/>
        </p:spPr>
        <p:txBody>
          <a:bodyPr wrap="square" rtlCol="0">
            <a:spAutoFit/>
          </a:bodyPr>
          <a:lstStyle/>
          <a:p>
            <a:r>
              <a:rPr lang="en-US" dirty="0" smtClean="0"/>
              <a:t>Article: </a:t>
            </a:r>
            <a:r>
              <a:rPr lang="en-US" dirty="0" smtClean="0">
                <a:hlinkClick r:id="rId4"/>
              </a:rPr>
              <a:t>http</a:t>
            </a:r>
            <a:r>
              <a:rPr lang="en-US" dirty="0">
                <a:hlinkClick r:id="rId4"/>
              </a:rPr>
              <a:t>://profs.etsmtl.ca/mmcguffin/research/#</a:t>
            </a:r>
            <a:r>
              <a:rPr lang="en-US" dirty="0" smtClean="0">
                <a:hlinkClick r:id="rId4"/>
              </a:rPr>
              <a:t>cabrol_cmmr2013</a:t>
            </a:r>
            <a:r>
              <a:rPr lang="en-US" dirty="0" smtClean="0"/>
              <a:t> (</a:t>
            </a:r>
            <a:r>
              <a:rPr lang="en-US" dirty="0" err="1" smtClean="0"/>
              <a:t>voir</a:t>
            </a:r>
            <a:r>
              <a:rPr lang="en-US" dirty="0" smtClean="0"/>
              <a:t> section 2.4 pour </a:t>
            </a:r>
            <a:r>
              <a:rPr lang="en-US" dirty="0" err="1" smtClean="0"/>
              <a:t>l’algorithme</a:t>
            </a:r>
            <a:r>
              <a:rPr lang="en-US" dirty="0" smtClean="0"/>
              <a:t> de </a:t>
            </a:r>
            <a:r>
              <a:rPr lang="en-US" dirty="0" err="1" smtClean="0"/>
              <a:t>génération</a:t>
            </a:r>
            <a:r>
              <a:rPr lang="en-US" dirty="0" smtClean="0"/>
              <a:t>);</a:t>
            </a:r>
            <a:br>
              <a:rPr lang="en-US" dirty="0" smtClean="0"/>
            </a:br>
            <a:r>
              <a:rPr lang="en-US" dirty="0" smtClean="0"/>
              <a:t>Code source: </a:t>
            </a:r>
            <a:r>
              <a:rPr lang="en-US" dirty="0">
                <a:hlinkClick r:id="rId5"/>
              </a:rPr>
              <a:t>http://hifiv.ca/~francoiscabrol/GenSession</a:t>
            </a:r>
            <a:r>
              <a:rPr lang="en-US" dirty="0" smtClean="0">
                <a:hlinkClick r:id="rId5"/>
              </a:rPr>
              <a:t>/</a:t>
            </a:r>
            <a:r>
              <a:rPr lang="en-US" dirty="0" smtClean="0"/>
              <a:t> ;</a:t>
            </a:r>
            <a:br>
              <a:rPr lang="en-US" dirty="0" smtClean="0"/>
            </a:br>
            <a:r>
              <a:rPr lang="en-US" dirty="0" err="1" smtClean="0"/>
              <a:t>Vidéo</a:t>
            </a:r>
            <a:r>
              <a:rPr lang="en-US" dirty="0"/>
              <a:t>: </a:t>
            </a:r>
            <a:r>
              <a:rPr lang="en-US" dirty="0">
                <a:hlinkClick r:id="rId6"/>
              </a:rPr>
              <a:t>https://</a:t>
            </a:r>
            <a:r>
              <a:rPr lang="en-US" dirty="0" smtClean="0">
                <a:hlinkClick r:id="rId6"/>
              </a:rPr>
              <a:t>vimeo.com/68455966</a:t>
            </a:r>
            <a:r>
              <a:rPr lang="en-US" dirty="0" smtClean="0"/>
              <a:t>  </a:t>
            </a:r>
            <a:r>
              <a:rPr lang="en-US" dirty="0"/>
              <a:t>; </a:t>
            </a:r>
          </a:p>
        </p:txBody>
      </p:sp>
    </p:spTree>
    <p:extLst>
      <p:ext uri="{BB962C8B-B14F-4D97-AF65-F5344CB8AC3E}">
        <p14:creationId xmlns:p14="http://schemas.microsoft.com/office/powerpoint/2010/main" val="325756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080120"/>
          </a:xfrm>
        </p:spPr>
        <p:txBody>
          <a:bodyPr>
            <a:normAutofit fontScale="90000"/>
          </a:bodyPr>
          <a:lstStyle/>
          <a:p>
            <a:r>
              <a:rPr lang="en-US" dirty="0" smtClean="0"/>
              <a:t>Bloom: app de </a:t>
            </a:r>
            <a:r>
              <a:rPr lang="en-US" dirty="0" err="1" smtClean="0"/>
              <a:t>musique</a:t>
            </a:r>
            <a:r>
              <a:rPr lang="en-US" dirty="0" smtClean="0"/>
              <a:t> </a:t>
            </a:r>
            <a:r>
              <a:rPr lang="en-US" dirty="0" err="1" smtClean="0"/>
              <a:t>générative</a:t>
            </a:r>
            <a:r>
              <a:rPr lang="en-US" dirty="0"/>
              <a:t/>
            </a:r>
            <a:br>
              <a:rPr lang="en-US" dirty="0"/>
            </a:br>
            <a:r>
              <a:rPr lang="en-US" dirty="0" smtClean="0"/>
              <a:t>co-</a:t>
            </a:r>
            <a:r>
              <a:rPr lang="en-US" dirty="0" err="1" smtClean="0"/>
              <a:t>créée</a:t>
            </a:r>
            <a:r>
              <a:rPr lang="en-US" dirty="0" smtClean="0"/>
              <a:t> par Brian </a:t>
            </a:r>
            <a:r>
              <a:rPr lang="en-US" dirty="0" err="1" smtClean="0"/>
              <a:t>Eno</a:t>
            </a:r>
            <a:endParaRPr lang="en-US" dirty="0"/>
          </a:p>
        </p:txBody>
      </p:sp>
      <p:sp>
        <p:nvSpPr>
          <p:cNvPr id="3" name="Espace réservé du contenu 2"/>
          <p:cNvSpPr>
            <a:spLocks noGrp="1"/>
          </p:cNvSpPr>
          <p:nvPr>
            <p:ph idx="1"/>
          </p:nvPr>
        </p:nvSpPr>
        <p:spPr>
          <a:xfrm>
            <a:off x="5796136" y="1916832"/>
            <a:ext cx="3347864" cy="4857403"/>
          </a:xfrm>
        </p:spPr>
        <p:txBody>
          <a:bodyPr>
            <a:normAutofit/>
          </a:bodyPr>
          <a:lstStyle/>
          <a:p>
            <a:r>
              <a:rPr lang="en-US" dirty="0">
                <a:hlinkClick r:id="rId2"/>
              </a:rPr>
              <a:t>https://</a:t>
            </a:r>
            <a:r>
              <a:rPr lang="en-US" dirty="0" smtClean="0">
                <a:hlinkClick r:id="rId2"/>
              </a:rPr>
              <a:t>www.youtube.com/watch?v=2tZ7eWqHsdg</a:t>
            </a:r>
            <a:r>
              <a:rPr lang="en-US" dirty="0" smtClean="0"/>
              <a:t> ;</a:t>
            </a:r>
          </a:p>
          <a:p>
            <a:r>
              <a:rPr lang="en-US" dirty="0" smtClean="0"/>
              <a:t>Comment fait </a:t>
            </a:r>
            <a:r>
              <a:rPr lang="en-US" dirty="0" err="1" smtClean="0"/>
              <a:t>ce</a:t>
            </a:r>
            <a:r>
              <a:rPr lang="en-US" dirty="0" smtClean="0"/>
              <a:t> </a:t>
            </a:r>
            <a:r>
              <a:rPr lang="en-US" dirty="0" err="1" smtClean="0"/>
              <a:t>logiciel</a:t>
            </a:r>
            <a:r>
              <a:rPr lang="en-US" dirty="0" smtClean="0"/>
              <a:t> pour </a:t>
            </a:r>
            <a:r>
              <a:rPr lang="en-US" dirty="0" err="1" smtClean="0"/>
              <a:t>toujours</a:t>
            </a:r>
            <a:r>
              <a:rPr lang="en-US" dirty="0" smtClean="0"/>
              <a:t> </a:t>
            </a:r>
            <a:r>
              <a:rPr lang="en-US" dirty="0" err="1" smtClean="0"/>
              <a:t>générer</a:t>
            </a:r>
            <a:r>
              <a:rPr lang="en-US" dirty="0" smtClean="0"/>
              <a:t> </a:t>
            </a:r>
            <a:r>
              <a:rPr lang="en-US" dirty="0" err="1" smtClean="0"/>
              <a:t>une</a:t>
            </a:r>
            <a:r>
              <a:rPr lang="en-US" dirty="0" smtClean="0"/>
              <a:t> </a:t>
            </a:r>
            <a:r>
              <a:rPr lang="en-US" dirty="0" err="1" smtClean="0"/>
              <a:t>mélodie</a:t>
            </a:r>
            <a:r>
              <a:rPr lang="en-US" dirty="0" smtClean="0"/>
              <a:t> </a:t>
            </a:r>
            <a:r>
              <a:rPr lang="en-US" dirty="0" err="1" smtClean="0"/>
              <a:t>agréable</a:t>
            </a:r>
            <a:r>
              <a:rPr lang="en-US" dirty="0" smtClean="0"/>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84784"/>
            <a:ext cx="2880320" cy="4441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s://c1.staticflickr.com/5/4014/4296659911_b8e0ddc3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772816"/>
            <a:ext cx="2519941" cy="377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9778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24" y="3284984"/>
            <a:ext cx="85534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287" y="44624"/>
            <a:ext cx="854392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0" y="5661248"/>
            <a:ext cx="9144000" cy="1200329"/>
          </a:xfrm>
          <a:prstGeom prst="rect">
            <a:avLst/>
          </a:prstGeom>
          <a:noFill/>
        </p:spPr>
        <p:txBody>
          <a:bodyPr wrap="square" rtlCol="0">
            <a:spAutoFit/>
          </a:bodyPr>
          <a:lstStyle/>
          <a:p>
            <a:r>
              <a:rPr lang="en-US" dirty="0" smtClean="0"/>
              <a:t>Article: </a:t>
            </a:r>
            <a:r>
              <a:rPr lang="en-US" dirty="0" smtClean="0">
                <a:hlinkClick r:id="rId4"/>
              </a:rPr>
              <a:t>http</a:t>
            </a:r>
            <a:r>
              <a:rPr lang="en-US" dirty="0">
                <a:hlinkClick r:id="rId4"/>
              </a:rPr>
              <a:t>://profs.etsmtl.ca/mmcguffin/research/#</a:t>
            </a:r>
            <a:r>
              <a:rPr lang="en-US" dirty="0" smtClean="0">
                <a:hlinkClick r:id="rId4"/>
              </a:rPr>
              <a:t>cabrol_cmmr2013</a:t>
            </a:r>
            <a:r>
              <a:rPr lang="en-US" dirty="0" smtClean="0"/>
              <a:t> (</a:t>
            </a:r>
            <a:r>
              <a:rPr lang="en-US" dirty="0" err="1" smtClean="0"/>
              <a:t>voir</a:t>
            </a:r>
            <a:r>
              <a:rPr lang="en-US" dirty="0" smtClean="0"/>
              <a:t> section 2.4 pour </a:t>
            </a:r>
            <a:r>
              <a:rPr lang="en-US" dirty="0" err="1" smtClean="0"/>
              <a:t>l’algorithme</a:t>
            </a:r>
            <a:r>
              <a:rPr lang="en-US" dirty="0" smtClean="0"/>
              <a:t> de </a:t>
            </a:r>
            <a:r>
              <a:rPr lang="en-US" dirty="0" err="1" smtClean="0"/>
              <a:t>génération</a:t>
            </a:r>
            <a:r>
              <a:rPr lang="en-US" dirty="0" smtClean="0"/>
              <a:t>);</a:t>
            </a:r>
            <a:br>
              <a:rPr lang="en-US" dirty="0" smtClean="0"/>
            </a:br>
            <a:r>
              <a:rPr lang="en-US" dirty="0" smtClean="0"/>
              <a:t>Code source: </a:t>
            </a:r>
            <a:r>
              <a:rPr lang="en-US" dirty="0">
                <a:hlinkClick r:id="rId5"/>
              </a:rPr>
              <a:t>http://hifiv.ca/~francoiscabrol/GenSession</a:t>
            </a:r>
            <a:r>
              <a:rPr lang="en-US" dirty="0" smtClean="0">
                <a:hlinkClick r:id="rId5"/>
              </a:rPr>
              <a:t>/</a:t>
            </a:r>
            <a:r>
              <a:rPr lang="en-US" dirty="0" smtClean="0"/>
              <a:t> ;</a:t>
            </a:r>
            <a:br>
              <a:rPr lang="en-US" dirty="0" smtClean="0"/>
            </a:br>
            <a:r>
              <a:rPr lang="en-US" dirty="0" err="1" smtClean="0"/>
              <a:t>Vidéo</a:t>
            </a:r>
            <a:r>
              <a:rPr lang="en-US" dirty="0"/>
              <a:t>: </a:t>
            </a:r>
            <a:r>
              <a:rPr lang="en-US" dirty="0">
                <a:hlinkClick r:id="rId6"/>
              </a:rPr>
              <a:t>https://</a:t>
            </a:r>
            <a:r>
              <a:rPr lang="en-US" dirty="0" smtClean="0">
                <a:hlinkClick r:id="rId6"/>
              </a:rPr>
              <a:t>vimeo.com/68455966</a:t>
            </a:r>
            <a:r>
              <a:rPr lang="en-US" dirty="0" smtClean="0"/>
              <a:t>  </a:t>
            </a:r>
            <a:r>
              <a:rPr lang="en-US" dirty="0"/>
              <a:t>; </a:t>
            </a:r>
          </a:p>
        </p:txBody>
      </p:sp>
      <p:sp>
        <p:nvSpPr>
          <p:cNvPr id="2" name="ZoneTexte 1"/>
          <p:cNvSpPr txBox="1"/>
          <p:nvPr/>
        </p:nvSpPr>
        <p:spPr>
          <a:xfrm>
            <a:off x="7380312" y="1196752"/>
            <a:ext cx="1763688" cy="369332"/>
          </a:xfrm>
          <a:prstGeom prst="rect">
            <a:avLst/>
          </a:prstGeom>
          <a:noFill/>
        </p:spPr>
        <p:txBody>
          <a:bodyPr wrap="square" rtlCol="0">
            <a:spAutoFit/>
          </a:bodyPr>
          <a:lstStyle/>
          <a:p>
            <a:r>
              <a:rPr lang="en-US" dirty="0" err="1"/>
              <a:t>d</a:t>
            </a:r>
            <a:r>
              <a:rPr lang="en-US" dirty="0" err="1" smtClean="0"/>
              <a:t>evrait</a:t>
            </a:r>
            <a:r>
              <a:rPr lang="en-US" dirty="0" smtClean="0"/>
              <a:t> </a:t>
            </a:r>
            <a:r>
              <a:rPr lang="en-US" dirty="0" err="1" smtClean="0"/>
              <a:t>être</a:t>
            </a:r>
            <a:r>
              <a:rPr lang="en-US" dirty="0" smtClean="0"/>
              <a:t> (1-</a:t>
            </a:r>
            <a:r>
              <a:rPr lang="en-US" i="1" dirty="0" smtClean="0"/>
              <a:t>p</a:t>
            </a:r>
            <a:r>
              <a:rPr lang="en-US" dirty="0" smtClean="0"/>
              <a:t>)</a:t>
            </a:r>
            <a:endParaRPr lang="en-US" dirty="0"/>
          </a:p>
        </p:txBody>
      </p:sp>
      <p:sp>
        <p:nvSpPr>
          <p:cNvPr id="9" name="Forme libre 8"/>
          <p:cNvSpPr/>
          <p:nvPr/>
        </p:nvSpPr>
        <p:spPr>
          <a:xfrm>
            <a:off x="6276512" y="594803"/>
            <a:ext cx="1083077" cy="814416"/>
          </a:xfrm>
          <a:custGeom>
            <a:avLst/>
            <a:gdLst>
              <a:gd name="connsiteX0" fmla="*/ 0 w 932155"/>
              <a:gd name="connsiteY0" fmla="*/ 1038688 h 1038688"/>
              <a:gd name="connsiteX1" fmla="*/ 932155 w 932155"/>
              <a:gd name="connsiteY1" fmla="*/ 0 h 1038688"/>
              <a:gd name="connsiteX0" fmla="*/ 0 w 665824"/>
              <a:gd name="connsiteY0" fmla="*/ 1056444 h 1056444"/>
              <a:gd name="connsiteX1" fmla="*/ 665824 w 665824"/>
              <a:gd name="connsiteY1" fmla="*/ 0 h 1056444"/>
              <a:gd name="connsiteX0" fmla="*/ 0 w 665824"/>
              <a:gd name="connsiteY0" fmla="*/ 1056444 h 1056444"/>
              <a:gd name="connsiteX1" fmla="*/ 665824 w 665824"/>
              <a:gd name="connsiteY1" fmla="*/ 0 h 1056444"/>
              <a:gd name="connsiteX0" fmla="*/ 303288 w 340609"/>
              <a:gd name="connsiteY0" fmla="*/ 1207365 h 1207365"/>
              <a:gd name="connsiteX1" fmla="*/ 152366 w 340609"/>
              <a:gd name="connsiteY1" fmla="*/ 0 h 1207365"/>
              <a:gd name="connsiteX0" fmla="*/ 416321 w 416321"/>
              <a:gd name="connsiteY0" fmla="*/ 1207365 h 1207365"/>
              <a:gd name="connsiteX1" fmla="*/ 265399 w 416321"/>
              <a:gd name="connsiteY1" fmla="*/ 0 h 1207365"/>
              <a:gd name="connsiteX0" fmla="*/ 1506918 w 1506918"/>
              <a:gd name="connsiteY0" fmla="*/ 1118588 h 1118588"/>
              <a:gd name="connsiteX1" fmla="*/ 95367 w 1506918"/>
              <a:gd name="connsiteY1" fmla="*/ 0 h 1118588"/>
              <a:gd name="connsiteX0" fmla="*/ 1256083 w 1256083"/>
              <a:gd name="connsiteY0" fmla="*/ 701337 h 701337"/>
              <a:gd name="connsiteX1" fmla="*/ 110863 w 1256083"/>
              <a:gd name="connsiteY1" fmla="*/ 0 h 701337"/>
              <a:gd name="connsiteX0" fmla="*/ 1145295 w 1145295"/>
              <a:gd name="connsiteY0" fmla="*/ 701337 h 701337"/>
              <a:gd name="connsiteX1" fmla="*/ 75 w 1145295"/>
              <a:gd name="connsiteY1" fmla="*/ 0 h 701337"/>
              <a:gd name="connsiteX0" fmla="*/ 1145341 w 1145341"/>
              <a:gd name="connsiteY0" fmla="*/ 701337 h 701337"/>
              <a:gd name="connsiteX1" fmla="*/ 121 w 1145341"/>
              <a:gd name="connsiteY1" fmla="*/ 0 h 701337"/>
              <a:gd name="connsiteX0" fmla="*/ 1083216 w 1083216"/>
              <a:gd name="connsiteY0" fmla="*/ 790114 h 790114"/>
              <a:gd name="connsiteX1" fmla="*/ 139 w 1083216"/>
              <a:gd name="connsiteY1" fmla="*/ 0 h 790114"/>
              <a:gd name="connsiteX0" fmla="*/ 1083218 w 1083218"/>
              <a:gd name="connsiteY0" fmla="*/ 790114 h 808467"/>
              <a:gd name="connsiteX1" fmla="*/ 141 w 1083218"/>
              <a:gd name="connsiteY1" fmla="*/ 0 h 808467"/>
              <a:gd name="connsiteX0" fmla="*/ 1087322 w 1087322"/>
              <a:gd name="connsiteY0" fmla="*/ 790114 h 829030"/>
              <a:gd name="connsiteX1" fmla="*/ 4245 w 1087322"/>
              <a:gd name="connsiteY1" fmla="*/ 0 h 829030"/>
              <a:gd name="connsiteX0" fmla="*/ 1097269 w 1097269"/>
              <a:gd name="connsiteY0" fmla="*/ 790114 h 818759"/>
              <a:gd name="connsiteX1" fmla="*/ 14192 w 1097269"/>
              <a:gd name="connsiteY1" fmla="*/ 0 h 818759"/>
              <a:gd name="connsiteX0" fmla="*/ 1083077 w 1083077"/>
              <a:gd name="connsiteY0" fmla="*/ 790114 h 825273"/>
              <a:gd name="connsiteX1" fmla="*/ 0 w 1083077"/>
              <a:gd name="connsiteY1" fmla="*/ 0 h 825273"/>
              <a:gd name="connsiteX0" fmla="*/ 1083077 w 1083077"/>
              <a:gd name="connsiteY0" fmla="*/ 790114 h 814416"/>
              <a:gd name="connsiteX1" fmla="*/ 0 w 1083077"/>
              <a:gd name="connsiteY1" fmla="*/ 0 h 814416"/>
            </a:gdLst>
            <a:ahLst/>
            <a:cxnLst>
              <a:cxn ang="0">
                <a:pos x="connsiteX0" y="connsiteY0"/>
              </a:cxn>
              <a:cxn ang="0">
                <a:pos x="connsiteX1" y="connsiteY1"/>
              </a:cxn>
            </a:cxnLst>
            <a:rect l="l" t="t" r="r" b="b"/>
            <a:pathLst>
              <a:path w="1083077" h="814416">
                <a:moveTo>
                  <a:pt x="1083077" y="790114"/>
                </a:moveTo>
                <a:cubicBezTo>
                  <a:pt x="-8877" y="881849"/>
                  <a:pt x="115412" y="733888"/>
                  <a:pt x="0" y="0"/>
                </a:cubicBezTo>
              </a:path>
            </a:pathLst>
          </a:custGeom>
          <a:noFill/>
          <a:ln w="38100">
            <a:solidFill>
              <a:srgbClr val="FF0000">
                <a:alpha val="50000"/>
              </a:srgb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23672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64704"/>
          </a:xfrm>
        </p:spPr>
        <p:txBody>
          <a:bodyPr/>
          <a:lstStyle/>
          <a:p>
            <a:r>
              <a:rPr lang="en-US" dirty="0" err="1" smtClean="0"/>
              <a:t>Quelques</a:t>
            </a:r>
            <a:r>
              <a:rPr lang="en-US" dirty="0" smtClean="0"/>
              <a:t> </a:t>
            </a:r>
            <a:r>
              <a:rPr lang="en-US" dirty="0" err="1" smtClean="0"/>
              <a:t>termes</a:t>
            </a:r>
            <a:endParaRPr lang="en-US" dirty="0"/>
          </a:p>
        </p:txBody>
      </p:sp>
      <p:sp>
        <p:nvSpPr>
          <p:cNvPr id="3" name="Espace réservé du contenu 2"/>
          <p:cNvSpPr>
            <a:spLocks noGrp="1"/>
          </p:cNvSpPr>
          <p:nvPr>
            <p:ph idx="1"/>
          </p:nvPr>
        </p:nvSpPr>
        <p:spPr>
          <a:xfrm>
            <a:off x="457200" y="908720"/>
            <a:ext cx="8229600" cy="5832648"/>
          </a:xfrm>
        </p:spPr>
        <p:txBody>
          <a:bodyPr>
            <a:normAutofit fontScale="92500" lnSpcReduction="20000"/>
          </a:bodyPr>
          <a:lstStyle/>
          <a:p>
            <a:r>
              <a:rPr lang="fr-FR" dirty="0" smtClean="0"/>
              <a:t>Mélodie </a:t>
            </a:r>
            <a:r>
              <a:rPr lang="fr-FR" dirty="0"/>
              <a:t>: la "dimension horizontale" de la musique; une suite de notes; une </a:t>
            </a:r>
            <a:r>
              <a:rPr lang="fr-FR" dirty="0" smtClean="0"/>
              <a:t>voix.</a:t>
            </a:r>
            <a:endParaRPr lang="fr-FR" dirty="0"/>
          </a:p>
          <a:p>
            <a:r>
              <a:rPr lang="fr-FR" dirty="0" smtClean="0"/>
              <a:t>Harmonie </a:t>
            </a:r>
            <a:r>
              <a:rPr lang="fr-FR" dirty="0"/>
              <a:t>: la "dimension verticale" de la musique; une combinaison simultanée, ou presque </a:t>
            </a:r>
            <a:r>
              <a:rPr lang="fr-FR" dirty="0" smtClean="0"/>
              <a:t>simultanée</a:t>
            </a:r>
            <a:r>
              <a:rPr lang="fr-FR" dirty="0"/>
              <a:t>, de différentes notes (accords), de mélodies, ou de "voix", souvent dans le but de créer </a:t>
            </a:r>
            <a:r>
              <a:rPr lang="fr-FR" dirty="0" smtClean="0"/>
              <a:t>de </a:t>
            </a:r>
            <a:r>
              <a:rPr lang="fr-FR" dirty="0"/>
              <a:t>la consonance.  Reliée au contrepoint.</a:t>
            </a:r>
          </a:p>
          <a:p>
            <a:r>
              <a:rPr lang="fr-FR" dirty="0"/>
              <a:t>Intervalle : distance entre les hauteurs de deux notes, mesurée en demi-tons.</a:t>
            </a:r>
            <a:endParaRPr lang="fr-FR" dirty="0" smtClean="0"/>
          </a:p>
          <a:p>
            <a:r>
              <a:rPr lang="fr-FR" dirty="0" smtClean="0"/>
              <a:t>Tempo : </a:t>
            </a:r>
            <a:r>
              <a:rPr lang="fr-FR" dirty="0"/>
              <a:t>nombre de pulsations par minutes ou de battements par </a:t>
            </a:r>
            <a:r>
              <a:rPr lang="fr-FR" dirty="0" smtClean="0"/>
              <a:t>minute.</a:t>
            </a:r>
            <a:endParaRPr lang="fr-FR" dirty="0"/>
          </a:p>
          <a:p>
            <a:r>
              <a:rPr lang="fr-FR" dirty="0" smtClean="0"/>
              <a:t>Rythme </a:t>
            </a:r>
            <a:r>
              <a:rPr lang="fr-FR" dirty="0"/>
              <a:t>: variations cycliques dans les durées des notes; espacements temporels qui se </a:t>
            </a:r>
            <a:r>
              <a:rPr lang="fr-FR" dirty="0" smtClean="0"/>
              <a:t>répètent.</a:t>
            </a:r>
            <a:endParaRPr lang="fr-FR" dirty="0"/>
          </a:p>
          <a:p>
            <a:endParaRPr lang="fr-FR" dirty="0"/>
          </a:p>
          <a:p>
            <a:endParaRPr lang="en-US" dirty="0"/>
          </a:p>
        </p:txBody>
      </p:sp>
    </p:spTree>
    <p:extLst>
      <p:ext uri="{BB962C8B-B14F-4D97-AF65-F5344CB8AC3E}">
        <p14:creationId xmlns:p14="http://schemas.microsoft.com/office/powerpoint/2010/main" val="42913574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620688"/>
          </a:xfrm>
        </p:spPr>
        <p:txBody>
          <a:bodyPr>
            <a:normAutofit fontScale="90000"/>
          </a:bodyPr>
          <a:lstStyle/>
          <a:p>
            <a:r>
              <a:rPr lang="en-US" dirty="0" err="1" smtClean="0"/>
              <a:t>Lexique</a:t>
            </a:r>
            <a:r>
              <a:rPr lang="en-US" dirty="0" smtClean="0"/>
              <a:t> </a:t>
            </a:r>
            <a:r>
              <a:rPr lang="en-US" dirty="0" err="1" smtClean="0"/>
              <a:t>anglais</a:t>
            </a:r>
            <a:r>
              <a:rPr lang="en-US" dirty="0" smtClean="0"/>
              <a:t>/</a:t>
            </a:r>
            <a:r>
              <a:rPr lang="en-US" dirty="0" err="1" smtClean="0"/>
              <a:t>français</a:t>
            </a:r>
            <a:endParaRPr lang="en-US" dirty="0"/>
          </a:p>
        </p:txBody>
      </p:sp>
      <p:sp>
        <p:nvSpPr>
          <p:cNvPr id="3" name="Espace réservé du contenu 2"/>
          <p:cNvSpPr>
            <a:spLocks noGrp="1"/>
          </p:cNvSpPr>
          <p:nvPr>
            <p:ph idx="1"/>
          </p:nvPr>
        </p:nvSpPr>
        <p:spPr>
          <a:xfrm>
            <a:off x="457200" y="692696"/>
            <a:ext cx="8229600" cy="5832648"/>
          </a:xfrm>
        </p:spPr>
        <p:txBody>
          <a:bodyPr>
            <a:normAutofit fontScale="70000" lnSpcReduction="20000"/>
          </a:bodyPr>
          <a:lstStyle/>
          <a:p>
            <a:r>
              <a:rPr lang="en-US" dirty="0" smtClean="0"/>
              <a:t>pitch </a:t>
            </a:r>
            <a:r>
              <a:rPr lang="en-US" dirty="0"/>
              <a:t>= hauteur (correspond à la </a:t>
            </a:r>
            <a:r>
              <a:rPr lang="en-US" dirty="0" err="1"/>
              <a:t>fréquence</a:t>
            </a:r>
            <a:r>
              <a:rPr lang="en-US" dirty="0"/>
              <a:t> </a:t>
            </a:r>
            <a:r>
              <a:rPr lang="en-US" dirty="0" err="1"/>
              <a:t>d'une</a:t>
            </a:r>
            <a:r>
              <a:rPr lang="en-US" dirty="0"/>
              <a:t> note)</a:t>
            </a:r>
          </a:p>
          <a:p>
            <a:r>
              <a:rPr lang="en-US" dirty="0"/>
              <a:t>scale = </a:t>
            </a:r>
            <a:r>
              <a:rPr lang="en-US" dirty="0" err="1"/>
              <a:t>gamme</a:t>
            </a:r>
            <a:endParaRPr lang="en-US" dirty="0"/>
          </a:p>
          <a:p>
            <a:r>
              <a:rPr lang="en-US" dirty="0"/>
              <a:t>key (of C major) = </a:t>
            </a:r>
            <a:r>
              <a:rPr lang="en-US" dirty="0" err="1"/>
              <a:t>tonalité</a:t>
            </a:r>
            <a:r>
              <a:rPr lang="en-US" dirty="0"/>
              <a:t> (de do majeure)</a:t>
            </a:r>
          </a:p>
          <a:p>
            <a:r>
              <a:rPr lang="en-US" dirty="0"/>
              <a:t>key change/modulation = </a:t>
            </a:r>
            <a:r>
              <a:rPr lang="en-US" dirty="0" err="1"/>
              <a:t>changement</a:t>
            </a:r>
            <a:r>
              <a:rPr lang="en-US" dirty="0"/>
              <a:t> de </a:t>
            </a:r>
            <a:r>
              <a:rPr lang="en-US" dirty="0" err="1"/>
              <a:t>tonalité</a:t>
            </a:r>
            <a:r>
              <a:rPr lang="en-US" dirty="0"/>
              <a:t>/modulation</a:t>
            </a:r>
          </a:p>
          <a:p>
            <a:r>
              <a:rPr lang="en-US" dirty="0"/>
              <a:t>key signature = </a:t>
            </a:r>
            <a:r>
              <a:rPr lang="en-US" dirty="0" err="1"/>
              <a:t>armure</a:t>
            </a:r>
            <a:endParaRPr lang="en-US" dirty="0"/>
          </a:p>
          <a:p>
            <a:r>
              <a:rPr lang="en-US" dirty="0"/>
              <a:t>(physical piano) key = </a:t>
            </a:r>
            <a:r>
              <a:rPr lang="en-US" dirty="0" err="1"/>
              <a:t>touche</a:t>
            </a:r>
            <a:r>
              <a:rPr lang="en-US" dirty="0"/>
              <a:t> (physique de piano)</a:t>
            </a:r>
          </a:p>
          <a:p>
            <a:r>
              <a:rPr lang="en-US" dirty="0"/>
              <a:t>treble </a:t>
            </a:r>
            <a:r>
              <a:rPr lang="en-US" dirty="0" smtClean="0"/>
              <a:t>clef/G clef </a:t>
            </a:r>
            <a:r>
              <a:rPr lang="en-US" dirty="0"/>
              <a:t>= clef de sol</a:t>
            </a:r>
          </a:p>
          <a:p>
            <a:r>
              <a:rPr lang="en-US" dirty="0"/>
              <a:t>bass </a:t>
            </a:r>
            <a:r>
              <a:rPr lang="en-US" dirty="0" smtClean="0"/>
              <a:t>clef/F clef </a:t>
            </a:r>
            <a:r>
              <a:rPr lang="en-US" dirty="0"/>
              <a:t>= clef de fa</a:t>
            </a:r>
          </a:p>
          <a:p>
            <a:r>
              <a:rPr lang="en-US" dirty="0"/>
              <a:t>chord = accord (</a:t>
            </a:r>
            <a:r>
              <a:rPr lang="en-US" dirty="0" err="1"/>
              <a:t>combinaison</a:t>
            </a:r>
            <a:r>
              <a:rPr lang="en-US" dirty="0"/>
              <a:t> </a:t>
            </a:r>
            <a:r>
              <a:rPr lang="en-US" dirty="0" err="1"/>
              <a:t>simultanée</a:t>
            </a:r>
            <a:r>
              <a:rPr lang="en-US" dirty="0"/>
              <a:t> de notes)</a:t>
            </a:r>
          </a:p>
          <a:p>
            <a:r>
              <a:rPr lang="en-US" dirty="0" smtClean="0"/>
              <a:t>(guitar) string </a:t>
            </a:r>
            <a:r>
              <a:rPr lang="en-US" dirty="0"/>
              <a:t>= </a:t>
            </a:r>
            <a:r>
              <a:rPr lang="en-US" dirty="0" err="1" smtClean="0"/>
              <a:t>corde</a:t>
            </a:r>
            <a:r>
              <a:rPr lang="en-US" dirty="0" smtClean="0"/>
              <a:t> (de </a:t>
            </a:r>
            <a:r>
              <a:rPr lang="en-US" dirty="0" err="1" smtClean="0"/>
              <a:t>guitare</a:t>
            </a:r>
            <a:r>
              <a:rPr lang="en-US" dirty="0" smtClean="0"/>
              <a:t>)</a:t>
            </a:r>
            <a:endParaRPr lang="en-US" dirty="0"/>
          </a:p>
          <a:p>
            <a:r>
              <a:rPr lang="en-US" dirty="0"/>
              <a:t>beat = </a:t>
            </a:r>
            <a:r>
              <a:rPr lang="en-US" dirty="0" smtClean="0"/>
              <a:t>pulsation/battement</a:t>
            </a:r>
            <a:endParaRPr lang="en-US" dirty="0"/>
          </a:p>
          <a:p>
            <a:r>
              <a:rPr lang="en-US" dirty="0"/>
              <a:t>bar/measure = </a:t>
            </a:r>
            <a:r>
              <a:rPr lang="en-US" dirty="0" err="1"/>
              <a:t>mesure</a:t>
            </a:r>
            <a:endParaRPr lang="en-US" dirty="0"/>
          </a:p>
          <a:p>
            <a:r>
              <a:rPr lang="en-US" dirty="0"/>
              <a:t>flat = </a:t>
            </a:r>
            <a:r>
              <a:rPr lang="en-US" dirty="0" err="1"/>
              <a:t>bémol</a:t>
            </a:r>
            <a:endParaRPr lang="en-US" dirty="0"/>
          </a:p>
          <a:p>
            <a:r>
              <a:rPr lang="en-US" dirty="0"/>
              <a:t>sharp = </a:t>
            </a:r>
            <a:r>
              <a:rPr lang="en-US" dirty="0" err="1"/>
              <a:t>dièse</a:t>
            </a:r>
            <a:endParaRPr lang="en-US" dirty="0"/>
          </a:p>
          <a:p>
            <a:r>
              <a:rPr lang="en-US" dirty="0"/>
              <a:t>semitone = demi-ton</a:t>
            </a:r>
          </a:p>
          <a:p>
            <a:r>
              <a:rPr lang="en-US" dirty="0"/>
              <a:t>staff = </a:t>
            </a:r>
            <a:r>
              <a:rPr lang="en-US" dirty="0" err="1"/>
              <a:t>portée</a:t>
            </a:r>
            <a:endParaRPr lang="en-US" dirty="0"/>
          </a:p>
          <a:p>
            <a:r>
              <a:rPr lang="en-US" dirty="0"/>
              <a:t>score = partition</a:t>
            </a:r>
          </a:p>
          <a:p>
            <a:endParaRPr lang="en-US" dirty="0"/>
          </a:p>
        </p:txBody>
      </p:sp>
      <p:pic>
        <p:nvPicPr>
          <p:cNvPr id="4" name="Picture 119"/>
          <p:cNvPicPr>
            <a:picLocks noChangeAspect="1"/>
          </p:cNvPicPr>
          <p:nvPr/>
        </p:nvPicPr>
        <p:blipFill>
          <a:blip r:embed="rId2"/>
          <a:stretch>
            <a:fillRect/>
          </a:stretch>
        </p:blipFill>
        <p:spPr>
          <a:xfrm>
            <a:off x="2627784" y="4725144"/>
            <a:ext cx="131869" cy="268133"/>
          </a:xfrm>
          <a:prstGeom prst="rect">
            <a:avLst/>
          </a:prstGeom>
        </p:spPr>
      </p:pic>
      <p:pic>
        <p:nvPicPr>
          <p:cNvPr id="5" name="Picture 71"/>
          <p:cNvPicPr>
            <a:picLocks noChangeAspect="1"/>
          </p:cNvPicPr>
          <p:nvPr/>
        </p:nvPicPr>
        <p:blipFill>
          <a:blip r:embed="rId3"/>
          <a:stretch>
            <a:fillRect/>
          </a:stretch>
        </p:blipFill>
        <p:spPr>
          <a:xfrm>
            <a:off x="7380312" y="2348880"/>
            <a:ext cx="462910" cy="1102662"/>
          </a:xfrm>
          <a:prstGeom prst="rect">
            <a:avLst/>
          </a:prstGeom>
        </p:spPr>
      </p:pic>
      <p:pic>
        <p:nvPicPr>
          <p:cNvPr id="6" name="Picture 120"/>
          <p:cNvPicPr>
            <a:picLocks noChangeAspect="1"/>
          </p:cNvPicPr>
          <p:nvPr/>
        </p:nvPicPr>
        <p:blipFill>
          <a:blip r:embed="rId4"/>
          <a:stretch>
            <a:fillRect/>
          </a:stretch>
        </p:blipFill>
        <p:spPr>
          <a:xfrm>
            <a:off x="2627784" y="5085184"/>
            <a:ext cx="162638" cy="268133"/>
          </a:xfrm>
          <a:prstGeom prst="rect">
            <a:avLst/>
          </a:prstGeom>
        </p:spPr>
      </p:pic>
      <p:cxnSp>
        <p:nvCxnSpPr>
          <p:cNvPr id="8" name="Connecteur droit avec flèche 7"/>
          <p:cNvCxnSpPr/>
          <p:nvPr/>
        </p:nvCxnSpPr>
        <p:spPr>
          <a:xfrm>
            <a:off x="4283968" y="2852936"/>
            <a:ext cx="3024336"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253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lstStyle/>
          <a:p>
            <a:r>
              <a:rPr lang="en-US" dirty="0" err="1" smtClean="0"/>
              <a:t>Qu’est</a:t>
            </a:r>
            <a:r>
              <a:rPr lang="en-US" dirty="0" smtClean="0"/>
              <a:t> </a:t>
            </a:r>
            <a:r>
              <a:rPr lang="en-US" dirty="0" err="1" smtClean="0"/>
              <a:t>que</a:t>
            </a:r>
            <a:r>
              <a:rPr lang="en-US" dirty="0" smtClean="0"/>
              <a:t> le timbre?</a:t>
            </a:r>
            <a:endParaRPr lang="en-US" dirty="0"/>
          </a:p>
        </p:txBody>
      </p:sp>
      <p:sp>
        <p:nvSpPr>
          <p:cNvPr id="4" name="ZoneTexte 3"/>
          <p:cNvSpPr txBox="1"/>
          <p:nvPr/>
        </p:nvSpPr>
        <p:spPr>
          <a:xfrm>
            <a:off x="611560" y="6237312"/>
            <a:ext cx="7560840" cy="369332"/>
          </a:xfrm>
          <a:prstGeom prst="rect">
            <a:avLst/>
          </a:prstGeom>
          <a:noFill/>
        </p:spPr>
        <p:txBody>
          <a:bodyPr wrap="square" rtlCol="0">
            <a:spAutoFit/>
          </a:bodyPr>
          <a:lstStyle/>
          <a:p>
            <a:r>
              <a:rPr lang="en-US" dirty="0" smtClean="0">
                <a:hlinkClick r:id="rId2"/>
              </a:rPr>
              <a:t>http</a:t>
            </a:r>
            <a:r>
              <a:rPr lang="en-US" dirty="0">
                <a:hlinkClick r:id="rId2"/>
              </a:rPr>
              <a:t>://www.ux1.eiu.edu/~</a:t>
            </a:r>
            <a:r>
              <a:rPr lang="en-US" dirty="0" smtClean="0">
                <a:hlinkClick r:id="rId2"/>
              </a:rPr>
              <a:t>cfadd/1150/16Waves/char.html</a:t>
            </a:r>
            <a:r>
              <a:rPr lang="en-US" dirty="0" smtClean="0"/>
              <a:t>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692" y="908720"/>
            <a:ext cx="5544616" cy="515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1744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imgur.com/LPOZ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80" y="145482"/>
            <a:ext cx="7560840" cy="658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0834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306490"/>
          </a:xfrm>
        </p:spPr>
        <p:txBody>
          <a:bodyPr>
            <a:normAutofit/>
          </a:bodyPr>
          <a:lstStyle/>
          <a:p>
            <a:r>
              <a:rPr lang="en-US" dirty="0" err="1" smtClean="0"/>
              <a:t>Exemples</a:t>
            </a:r>
            <a:r>
              <a:rPr lang="en-US" dirty="0" smtClean="0"/>
              <a:t> </a:t>
            </a:r>
            <a:r>
              <a:rPr lang="en-US" dirty="0" err="1" smtClean="0"/>
              <a:t>d’instruments</a:t>
            </a:r>
            <a:r>
              <a:rPr lang="en-US" dirty="0" smtClean="0"/>
              <a:t> non-</a:t>
            </a:r>
            <a:r>
              <a:rPr lang="en-US" dirty="0" err="1" smtClean="0"/>
              <a:t>traditionnels</a:t>
            </a:r>
            <a:r>
              <a:rPr lang="en-US" dirty="0" smtClean="0"/>
              <a:t> de </a:t>
            </a:r>
            <a:r>
              <a:rPr lang="en-US" dirty="0" err="1" smtClean="0"/>
              <a:t>musique</a:t>
            </a:r>
            <a:r>
              <a:rPr lang="en-US" dirty="0" smtClean="0"/>
              <a:t> et de </a:t>
            </a:r>
            <a:r>
              <a:rPr lang="en-US" dirty="0" err="1" smtClean="0"/>
              <a:t>visualisations</a:t>
            </a:r>
            <a:r>
              <a:rPr lang="en-US" dirty="0" smtClean="0"/>
              <a:t> de </a:t>
            </a:r>
            <a:r>
              <a:rPr lang="en-US" dirty="0" err="1" smtClean="0"/>
              <a:t>musique</a:t>
            </a:r>
            <a:endParaRPr lang="en-US" dirty="0"/>
          </a:p>
        </p:txBody>
      </p:sp>
      <p:sp>
        <p:nvSpPr>
          <p:cNvPr id="3" name="Espace réservé du contenu 2"/>
          <p:cNvSpPr>
            <a:spLocks noGrp="1"/>
          </p:cNvSpPr>
          <p:nvPr>
            <p:ph idx="1"/>
          </p:nvPr>
        </p:nvSpPr>
        <p:spPr>
          <a:xfrm>
            <a:off x="457200" y="4581128"/>
            <a:ext cx="8229600" cy="1905075"/>
          </a:xfrm>
        </p:spPr>
        <p:txBody>
          <a:bodyPr/>
          <a:lstStyle/>
          <a:p>
            <a:r>
              <a:rPr lang="en-US" dirty="0" smtClean="0"/>
              <a:t>Merci à </a:t>
            </a:r>
            <a:r>
              <a:rPr lang="en-US" dirty="0" err="1" smtClean="0"/>
              <a:t>Maxime</a:t>
            </a:r>
            <a:r>
              <a:rPr lang="en-US" dirty="0" smtClean="0"/>
              <a:t> Dumas </a:t>
            </a:r>
            <a:r>
              <a:rPr lang="en-US" dirty="0" err="1" smtClean="0"/>
              <a:t>d’avoir</a:t>
            </a:r>
            <a:r>
              <a:rPr lang="en-US" dirty="0" smtClean="0"/>
              <a:t> </a:t>
            </a:r>
            <a:r>
              <a:rPr lang="en-US" dirty="0" err="1" smtClean="0"/>
              <a:t>contribué</a:t>
            </a:r>
            <a:r>
              <a:rPr lang="en-US" dirty="0" smtClean="0"/>
              <a:t> la </a:t>
            </a:r>
            <a:r>
              <a:rPr lang="en-US" dirty="0" err="1" smtClean="0"/>
              <a:t>grande</a:t>
            </a:r>
            <a:r>
              <a:rPr lang="en-US" dirty="0" smtClean="0"/>
              <a:t> </a:t>
            </a:r>
            <a:r>
              <a:rPr lang="en-US" dirty="0" err="1" smtClean="0"/>
              <a:t>majorité</a:t>
            </a:r>
            <a:r>
              <a:rPr lang="en-US" dirty="0" smtClean="0"/>
              <a:t> des </a:t>
            </a:r>
            <a:r>
              <a:rPr lang="en-US" dirty="0" err="1" smtClean="0"/>
              <a:t>exemples</a:t>
            </a:r>
            <a:r>
              <a:rPr lang="en-US" dirty="0" smtClean="0"/>
              <a:t> </a:t>
            </a:r>
            <a:r>
              <a:rPr lang="en-US" dirty="0" err="1" smtClean="0"/>
              <a:t>suivants</a:t>
            </a:r>
            <a:r>
              <a:rPr lang="en-US" dirty="0" smtClean="0"/>
              <a:t>.</a:t>
            </a:r>
            <a:endParaRPr lang="en-US" dirty="0"/>
          </a:p>
        </p:txBody>
      </p:sp>
    </p:spTree>
    <p:extLst>
      <p:ext uri="{BB962C8B-B14F-4D97-AF65-F5344CB8AC3E}">
        <p14:creationId xmlns:p14="http://schemas.microsoft.com/office/powerpoint/2010/main" val="37092716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b="1" dirty="0" err="1" smtClean="0"/>
              <a:t>Kaossilator</a:t>
            </a:r>
            <a:endParaRPr lang="fr-CA" b="1" dirty="0"/>
          </a:p>
        </p:txBody>
      </p:sp>
      <p:pic>
        <p:nvPicPr>
          <p:cNvPr id="13316" name="Picture 4" descr="http://cdn.slashgear.com/wp-content/uploads/2012/01/Korg_Kaossilator-2_Hand-571x500.jp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907704" y="1238316"/>
            <a:ext cx="5438775"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3"/>
            </p:custDataLst>
          </p:nvPr>
        </p:nvSpPr>
        <p:spPr>
          <a:xfrm>
            <a:off x="1791698" y="6218754"/>
            <a:ext cx="5487143" cy="369332"/>
          </a:xfrm>
          <a:prstGeom prst="rect">
            <a:avLst/>
          </a:prstGeom>
          <a:noFill/>
        </p:spPr>
        <p:txBody>
          <a:bodyPr wrap="none" rtlCol="0">
            <a:spAutoFit/>
          </a:bodyPr>
          <a:lstStyle/>
          <a:p>
            <a:r>
              <a:rPr lang="en-CA" dirty="0" err="1" smtClean="0">
                <a:solidFill>
                  <a:prstClr val="black"/>
                </a:solidFill>
              </a:rPr>
              <a:t>Vidéo</a:t>
            </a:r>
            <a:r>
              <a:rPr lang="en-CA" dirty="0">
                <a:solidFill>
                  <a:prstClr val="black"/>
                </a:solidFill>
              </a:rPr>
              <a:t>: </a:t>
            </a:r>
            <a:r>
              <a:rPr lang="en-CA" dirty="0">
                <a:solidFill>
                  <a:prstClr val="black"/>
                </a:solidFill>
                <a:hlinkClick r:id="rId7"/>
              </a:rPr>
              <a:t>http://</a:t>
            </a:r>
            <a:r>
              <a:rPr lang="en-CA" dirty="0" smtClean="0">
                <a:solidFill>
                  <a:prstClr val="black"/>
                </a:solidFill>
                <a:hlinkClick r:id="rId7"/>
              </a:rPr>
              <a:t>www.youtube.com/watch?v=45d2Yomsct4</a:t>
            </a:r>
            <a:endParaRPr lang="fr-CA" dirty="0">
              <a:solidFill>
                <a:prstClr val="black"/>
              </a:solidFill>
            </a:endParaRPr>
          </a:p>
        </p:txBody>
      </p:sp>
    </p:spTree>
    <p:extLst>
      <p:ext uri="{BB962C8B-B14F-4D97-AF65-F5344CB8AC3E}">
        <p14:creationId xmlns:p14="http://schemas.microsoft.com/office/powerpoint/2010/main" val="37169850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b="1" dirty="0" smtClean="0"/>
              <a:t>Ocarina2 (iPhone)</a:t>
            </a:r>
            <a:endParaRPr lang="fr-CA" b="1" dirty="0"/>
          </a:p>
        </p:txBody>
      </p:sp>
      <p:pic>
        <p:nvPicPr>
          <p:cNvPr id="11266" name="Picture 2" descr="Ocarina 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259632" y="1553538"/>
            <a:ext cx="6543675" cy="43529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3"/>
            </p:custDataLst>
          </p:nvPr>
        </p:nvSpPr>
        <p:spPr>
          <a:xfrm>
            <a:off x="2051720" y="6078793"/>
            <a:ext cx="5153334" cy="369332"/>
          </a:xfrm>
          <a:prstGeom prst="rect">
            <a:avLst/>
          </a:prstGeom>
          <a:noFill/>
        </p:spPr>
        <p:txBody>
          <a:bodyPr wrap="none" rtlCol="0">
            <a:spAutoFit/>
          </a:bodyPr>
          <a:lstStyle/>
          <a:p>
            <a:r>
              <a:rPr lang="en-CA" dirty="0" err="1" smtClean="0">
                <a:solidFill>
                  <a:prstClr val="black"/>
                </a:solidFill>
              </a:rPr>
              <a:t>Vidéo</a:t>
            </a:r>
            <a:r>
              <a:rPr lang="en-CA" dirty="0">
                <a:solidFill>
                  <a:prstClr val="black"/>
                </a:solidFill>
              </a:rPr>
              <a:t>: </a:t>
            </a:r>
            <a:r>
              <a:rPr lang="en-CA" dirty="0">
                <a:solidFill>
                  <a:prstClr val="black"/>
                </a:solidFill>
                <a:hlinkClick r:id="rId7"/>
              </a:rPr>
              <a:t>http://www.smule.com/ocarina/#</a:t>
            </a:r>
            <a:r>
              <a:rPr lang="en-CA" dirty="0" smtClean="0">
                <a:solidFill>
                  <a:prstClr val="black"/>
                </a:solidFill>
                <a:hlinkClick r:id="rId7"/>
              </a:rPr>
              <a:t>prettyPhoto</a:t>
            </a:r>
            <a:endParaRPr lang="fr-CA" dirty="0">
              <a:solidFill>
                <a:prstClr val="black"/>
              </a:solidFill>
            </a:endParaRPr>
          </a:p>
        </p:txBody>
      </p:sp>
    </p:spTree>
    <p:extLst>
      <p:ext uri="{BB962C8B-B14F-4D97-AF65-F5344CB8AC3E}">
        <p14:creationId xmlns:p14="http://schemas.microsoft.com/office/powerpoint/2010/main" val="28893920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b="1" dirty="0" err="1" smtClean="0"/>
              <a:t>Artiphon</a:t>
            </a:r>
            <a:endParaRPr lang="fr-CA" b="1" dirty="0"/>
          </a:p>
        </p:txBody>
      </p:sp>
      <p:pic>
        <p:nvPicPr>
          <p:cNvPr id="1026" name="Picture 2" descr="http://www.damngeeky.com/wp-content/uploads/2013/01/Artiphon-Instrument-1.jp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763688" y="1412776"/>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3"/>
            </p:custDataLst>
          </p:nvPr>
        </p:nvSpPr>
        <p:spPr>
          <a:xfrm>
            <a:off x="1884464" y="6093296"/>
            <a:ext cx="5594224" cy="369332"/>
          </a:xfrm>
          <a:prstGeom prst="rect">
            <a:avLst/>
          </a:prstGeom>
          <a:noFill/>
        </p:spPr>
        <p:txBody>
          <a:bodyPr wrap="none" rtlCol="0">
            <a:spAutoFit/>
          </a:bodyPr>
          <a:lstStyle/>
          <a:p>
            <a:r>
              <a:rPr lang="en-CA" dirty="0" err="1" smtClean="0">
                <a:solidFill>
                  <a:prstClr val="black"/>
                </a:solidFill>
              </a:rPr>
              <a:t>Vidéo</a:t>
            </a:r>
            <a:r>
              <a:rPr lang="en-CA" dirty="0">
                <a:solidFill>
                  <a:prstClr val="black"/>
                </a:solidFill>
              </a:rPr>
              <a:t>: </a:t>
            </a:r>
            <a:r>
              <a:rPr lang="en-CA" dirty="0">
                <a:solidFill>
                  <a:prstClr val="black"/>
                </a:solidFill>
                <a:hlinkClick r:id="rId7"/>
              </a:rPr>
              <a:t>https://</a:t>
            </a:r>
            <a:r>
              <a:rPr lang="en-CA" dirty="0" smtClean="0">
                <a:solidFill>
                  <a:prstClr val="black"/>
                </a:solidFill>
                <a:hlinkClick r:id="rId7"/>
              </a:rPr>
              <a:t>www.youtube.com/watch?v=tqKj7GWhIOk</a:t>
            </a:r>
            <a:endParaRPr lang="en-CA" dirty="0" smtClean="0">
              <a:solidFill>
                <a:prstClr val="black"/>
              </a:solidFill>
            </a:endParaRPr>
          </a:p>
        </p:txBody>
      </p:sp>
    </p:spTree>
    <p:extLst>
      <p:ext uri="{BB962C8B-B14F-4D97-AF65-F5344CB8AC3E}">
        <p14:creationId xmlns:p14="http://schemas.microsoft.com/office/powerpoint/2010/main" val="5802902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amazon.com/images/G/01/musical_instruments/detail-page/novation-launchpad-hero-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096" y="1124744"/>
            <a:ext cx="6573808" cy="454323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457200" y="0"/>
            <a:ext cx="8229600" cy="1124744"/>
          </a:xfrm>
        </p:spPr>
        <p:txBody>
          <a:bodyPr>
            <a:noAutofit/>
          </a:bodyPr>
          <a:lstStyle/>
          <a:p>
            <a:r>
              <a:rPr lang="en-US" sz="3200" dirty="0" err="1" smtClean="0"/>
              <a:t>Ableton</a:t>
            </a:r>
            <a:r>
              <a:rPr lang="en-US" sz="3200" dirty="0" smtClean="0"/>
              <a:t> / Novation Launchpad</a:t>
            </a:r>
            <a:br>
              <a:rPr lang="en-US" sz="3200" dirty="0" smtClean="0"/>
            </a:br>
            <a:r>
              <a:rPr lang="en-US" sz="2400" dirty="0" smtClean="0"/>
              <a:t>(</a:t>
            </a:r>
            <a:r>
              <a:rPr lang="en-US" sz="2400" dirty="0" err="1" smtClean="0"/>
              <a:t>une</a:t>
            </a:r>
            <a:r>
              <a:rPr lang="en-US" sz="2400" dirty="0" smtClean="0"/>
              <a:t> </a:t>
            </a:r>
            <a:r>
              <a:rPr lang="en-US" sz="2400" dirty="0" err="1" smtClean="0"/>
              <a:t>sorte</a:t>
            </a:r>
            <a:r>
              <a:rPr lang="en-US" sz="2400" dirty="0" smtClean="0"/>
              <a:t> de DJ Pad)</a:t>
            </a:r>
            <a:endParaRPr lang="en-US" sz="2400" dirty="0"/>
          </a:p>
        </p:txBody>
      </p:sp>
      <p:sp>
        <p:nvSpPr>
          <p:cNvPr id="4" name="ZoneTexte 3"/>
          <p:cNvSpPr txBox="1"/>
          <p:nvPr/>
        </p:nvSpPr>
        <p:spPr>
          <a:xfrm>
            <a:off x="1439652" y="5661248"/>
            <a:ext cx="6264696" cy="1200329"/>
          </a:xfrm>
          <a:prstGeom prst="rect">
            <a:avLst/>
          </a:prstGeom>
          <a:noFill/>
        </p:spPr>
        <p:txBody>
          <a:bodyPr wrap="square" rtlCol="0">
            <a:spAutoFit/>
          </a:bodyPr>
          <a:lstStyle/>
          <a:p>
            <a:r>
              <a:rPr lang="en-US" dirty="0" smtClean="0">
                <a:hlinkClick r:id="rId3"/>
              </a:rPr>
              <a:t>https</a:t>
            </a:r>
            <a:r>
              <a:rPr lang="en-US" dirty="0">
                <a:hlinkClick r:id="rId3"/>
              </a:rPr>
              <a:t>://www.ableton.com/en/products/controllers/launchpad</a:t>
            </a:r>
            <a:r>
              <a:rPr lang="en-US" dirty="0" smtClean="0">
                <a:hlinkClick r:id="rId3"/>
              </a:rPr>
              <a:t>/</a:t>
            </a:r>
            <a:r>
              <a:rPr lang="en-US" dirty="0" smtClean="0"/>
              <a:t> </a:t>
            </a:r>
            <a:r>
              <a:rPr lang="en-US" dirty="0"/>
              <a:t>;   </a:t>
            </a:r>
            <a:r>
              <a:rPr lang="en-US" dirty="0" smtClean="0">
                <a:hlinkClick r:id="rId4"/>
              </a:rPr>
              <a:t>https</a:t>
            </a:r>
            <a:r>
              <a:rPr lang="en-US" dirty="0">
                <a:hlinkClick r:id="rId4"/>
              </a:rPr>
              <a:t>://</a:t>
            </a:r>
            <a:r>
              <a:rPr lang="en-US" dirty="0" smtClean="0">
                <a:hlinkClick r:id="rId4"/>
              </a:rPr>
              <a:t>www.youtube.com/watch?v=du-tt5tZimY&amp;t=10s</a:t>
            </a:r>
            <a:r>
              <a:rPr lang="en-US" dirty="0" smtClean="0"/>
              <a:t> ;</a:t>
            </a:r>
            <a:r>
              <a:rPr lang="en-US" dirty="0"/>
              <a:t/>
            </a:r>
            <a:br>
              <a:rPr lang="en-US" dirty="0"/>
            </a:br>
            <a:r>
              <a:rPr lang="en-US" dirty="0">
                <a:hlinkClick r:id="rId5"/>
              </a:rPr>
              <a:t>http://</a:t>
            </a:r>
            <a:r>
              <a:rPr lang="en-US" dirty="0" smtClean="0">
                <a:hlinkClick r:id="rId5"/>
              </a:rPr>
              <a:t>www.youtube.com/watch?v=7_GQDpKccbQ</a:t>
            </a:r>
            <a:r>
              <a:rPr lang="en-US" dirty="0" smtClean="0"/>
              <a:t> ;</a:t>
            </a:r>
            <a:endParaRPr lang="en-US" dirty="0"/>
          </a:p>
          <a:p>
            <a:r>
              <a:rPr lang="en-US" dirty="0" smtClean="0">
                <a:hlinkClick r:id="rId6"/>
              </a:rPr>
              <a:t>http</a:t>
            </a:r>
            <a:r>
              <a:rPr lang="en-US" dirty="0">
                <a:hlinkClick r:id="rId6"/>
              </a:rPr>
              <a:t>://</a:t>
            </a:r>
            <a:r>
              <a:rPr lang="en-US" dirty="0" smtClean="0">
                <a:hlinkClick r:id="rId6"/>
              </a:rPr>
              <a:t>www.youtube.com/watch?v=yXLL46xkdlY</a:t>
            </a:r>
            <a:r>
              <a:rPr lang="en-US" dirty="0" smtClean="0"/>
              <a:t> </a:t>
            </a:r>
            <a:endParaRPr lang="en-US" dirty="0"/>
          </a:p>
        </p:txBody>
      </p:sp>
    </p:spTree>
    <p:extLst>
      <p:ext uri="{BB962C8B-B14F-4D97-AF65-F5344CB8AC3E}">
        <p14:creationId xmlns:p14="http://schemas.microsoft.com/office/powerpoint/2010/main" val="538825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t>Pour </a:t>
            </a:r>
            <a:r>
              <a:rPr lang="en-CA" dirty="0" err="1" smtClean="0"/>
              <a:t>mieux</a:t>
            </a:r>
            <a:r>
              <a:rPr lang="en-CA" dirty="0" smtClean="0"/>
              <a:t> </a:t>
            </a:r>
            <a:r>
              <a:rPr lang="en-CA" dirty="0" err="1" smtClean="0"/>
              <a:t>comprendre</a:t>
            </a:r>
            <a:r>
              <a:rPr lang="en-CA" dirty="0" smtClean="0"/>
              <a:t> les </a:t>
            </a:r>
            <a:r>
              <a:rPr lang="en-CA" dirty="0" err="1" smtClean="0"/>
              <a:t>algorithmes</a:t>
            </a:r>
            <a:r>
              <a:rPr lang="en-CA" dirty="0" smtClean="0"/>
              <a:t> et les </a:t>
            </a:r>
            <a:r>
              <a:rPr lang="en-CA" dirty="0" err="1" smtClean="0"/>
              <a:t>façons</a:t>
            </a:r>
            <a:r>
              <a:rPr lang="en-CA" dirty="0" smtClean="0"/>
              <a:t> de faire de la </a:t>
            </a:r>
            <a:r>
              <a:rPr lang="en-CA" dirty="0" err="1" smtClean="0"/>
              <a:t>musique</a:t>
            </a:r>
            <a:r>
              <a:rPr lang="en-CA" dirty="0" smtClean="0"/>
              <a:t>, </a:t>
            </a:r>
            <a:r>
              <a:rPr lang="en-CA" dirty="0" err="1" smtClean="0"/>
              <a:t>ça</a:t>
            </a:r>
            <a:r>
              <a:rPr lang="en-CA" dirty="0" smtClean="0"/>
              <a:t> nous </a:t>
            </a:r>
            <a:r>
              <a:rPr lang="en-CA" dirty="0" err="1" smtClean="0"/>
              <a:t>prend</a:t>
            </a:r>
            <a:r>
              <a:rPr lang="en-CA" dirty="0" smtClean="0"/>
              <a:t> un </a:t>
            </a:r>
            <a:r>
              <a:rPr lang="en-CA" dirty="0" err="1" smtClean="0"/>
              <a:t>peu</a:t>
            </a:r>
            <a:r>
              <a:rPr lang="en-CA" dirty="0" smtClean="0"/>
              <a:t> de </a:t>
            </a:r>
            <a:r>
              <a:rPr lang="en-CA" dirty="0" err="1" smtClean="0"/>
              <a:t>th</a:t>
            </a:r>
            <a:r>
              <a:rPr lang="en-US" dirty="0"/>
              <a:t>é</a:t>
            </a:r>
            <a:r>
              <a:rPr lang="en-CA" dirty="0" err="1" smtClean="0"/>
              <a:t>orie</a:t>
            </a:r>
            <a:r>
              <a:rPr lang="en-CA" dirty="0" smtClean="0"/>
              <a:t>…</a:t>
            </a:r>
            <a:endParaRPr lang="en-CA" dirty="0"/>
          </a:p>
        </p:txBody>
      </p:sp>
    </p:spTree>
    <p:extLst>
      <p:ext uri="{BB962C8B-B14F-4D97-AF65-F5344CB8AC3E}">
        <p14:creationId xmlns:p14="http://schemas.microsoft.com/office/powerpoint/2010/main" val="16490462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p:txBody>
          <a:bodyPr/>
          <a:lstStyle/>
          <a:p>
            <a:r>
              <a:rPr lang="fr-CA" altLang="en-US" smtClean="0"/>
              <a:t>Optimus</a:t>
            </a:r>
          </a:p>
        </p:txBody>
      </p:sp>
      <p:pic>
        <p:nvPicPr>
          <p:cNvPr id="45059" name="Picture 2" descr="http://static.howstuffworks.com/gif/keyboard-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571625"/>
            <a:ext cx="409575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http://static.howstuffworks.com/gif/keyboard-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1571625"/>
            <a:ext cx="409575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ZoneTexte 4"/>
          <p:cNvSpPr txBox="1">
            <a:spLocks noChangeArrowheads="1"/>
          </p:cNvSpPr>
          <p:nvPr/>
        </p:nvSpPr>
        <p:spPr bwMode="auto">
          <a:xfrm>
            <a:off x="1785938" y="5929313"/>
            <a:ext cx="6429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 typeface="Arial" panose="020B0604020202020204" pitchFamily="34" charset="0"/>
              <a:buNone/>
            </a:pPr>
            <a:r>
              <a:rPr lang="fr-CA" altLang="en-US" sz="1800" dirty="0">
                <a:solidFill>
                  <a:prstClr val="black"/>
                </a:solidFill>
                <a:latin typeface="Arial" panose="020B0604020202020204" pitchFamily="34" charset="0"/>
                <a:cs typeface="Arial" panose="020B0604020202020204" pitchFamily="34" charset="0"/>
                <a:hlinkClick r:id="rId5"/>
              </a:rPr>
              <a:t>http://</a:t>
            </a:r>
            <a:r>
              <a:rPr lang="fr-CA" altLang="en-US" sz="1800" dirty="0" smtClean="0">
                <a:solidFill>
                  <a:prstClr val="black"/>
                </a:solidFill>
                <a:latin typeface="Arial" panose="020B0604020202020204" pitchFamily="34" charset="0"/>
                <a:cs typeface="Arial" panose="020B0604020202020204" pitchFamily="34" charset="0"/>
                <a:hlinkClick r:id="rId5"/>
              </a:rPr>
              <a:t>computer.howstuffworks.com/keyboard.htm/printable</a:t>
            </a:r>
            <a:r>
              <a:rPr lang="fr-CA" altLang="en-US" sz="1800" dirty="0" smtClean="0">
                <a:solidFill>
                  <a:prstClr val="black"/>
                </a:solidFill>
                <a:latin typeface="Arial" panose="020B0604020202020204" pitchFamily="34" charset="0"/>
                <a:cs typeface="Arial" panose="020B0604020202020204" pitchFamily="34" charset="0"/>
              </a:rPr>
              <a:t> </a:t>
            </a:r>
            <a:br>
              <a:rPr lang="fr-CA" altLang="en-US" sz="1800" dirty="0" smtClean="0">
                <a:solidFill>
                  <a:prstClr val="black"/>
                </a:solidFill>
                <a:latin typeface="Arial" panose="020B0604020202020204" pitchFamily="34" charset="0"/>
                <a:cs typeface="Arial" panose="020B0604020202020204" pitchFamily="34" charset="0"/>
              </a:rPr>
            </a:br>
            <a:r>
              <a:rPr lang="fr-CA" altLang="en-US" sz="1800" dirty="0" smtClean="0">
                <a:solidFill>
                  <a:prstClr val="black"/>
                </a:solidFill>
                <a:latin typeface="Arial" panose="020B0604020202020204" pitchFamily="34" charset="0"/>
                <a:cs typeface="Arial" panose="020B0604020202020204" pitchFamily="34" charset="0"/>
                <a:hlinkClick r:id="rId6"/>
              </a:rPr>
              <a:t>http://www.artlebedev.com/everything/optimus/</a:t>
            </a:r>
            <a:r>
              <a:rPr lang="fr-CA" altLang="en-US" sz="1800" dirty="0" smtClean="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74426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cachepe.zzounds.com/media/quality,85/tenori_on_high_jpg_clipped-fb34ccde99dbc5cf21300f77d8bdfc88.jpg"/>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1654874" y="692696"/>
            <a:ext cx="5904656" cy="58642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lstStyle/>
          <a:p>
            <a:r>
              <a:rPr lang="en-CA" b="1" dirty="0" err="1" smtClean="0"/>
              <a:t>Tenori</a:t>
            </a:r>
            <a:r>
              <a:rPr lang="en-CA" b="1" dirty="0" smtClean="0"/>
              <a:t>-on</a:t>
            </a:r>
            <a:endParaRPr lang="fr-CA" b="1" dirty="0"/>
          </a:p>
        </p:txBody>
      </p:sp>
      <p:sp>
        <p:nvSpPr>
          <p:cNvPr id="4" name="TextBox 3"/>
          <p:cNvSpPr txBox="1"/>
          <p:nvPr>
            <p:custDataLst>
              <p:tags r:id="rId3"/>
            </p:custDataLst>
          </p:nvPr>
        </p:nvSpPr>
        <p:spPr>
          <a:xfrm>
            <a:off x="1867330" y="6237312"/>
            <a:ext cx="5637890" cy="369332"/>
          </a:xfrm>
          <a:prstGeom prst="rect">
            <a:avLst/>
          </a:prstGeom>
          <a:noFill/>
        </p:spPr>
        <p:txBody>
          <a:bodyPr wrap="none" rtlCol="0">
            <a:spAutoFit/>
          </a:bodyPr>
          <a:lstStyle/>
          <a:p>
            <a:r>
              <a:rPr lang="fr-CA" dirty="0" smtClean="0">
                <a:solidFill>
                  <a:prstClr val="black"/>
                </a:solidFill>
              </a:rPr>
              <a:t>Vidéo: </a:t>
            </a:r>
            <a:r>
              <a:rPr lang="fr-CA" dirty="0" smtClean="0">
                <a:solidFill>
                  <a:prstClr val="black"/>
                </a:solidFill>
                <a:hlinkClick r:id="rId7"/>
              </a:rPr>
              <a:t>http</a:t>
            </a:r>
            <a:r>
              <a:rPr lang="fr-CA" dirty="0">
                <a:solidFill>
                  <a:prstClr val="black"/>
                </a:solidFill>
                <a:hlinkClick r:id="rId7"/>
              </a:rPr>
              <a:t>://www.youtube.com/watch?v=_</a:t>
            </a:r>
            <a:r>
              <a:rPr lang="fr-CA" dirty="0" smtClean="0">
                <a:solidFill>
                  <a:prstClr val="black"/>
                </a:solidFill>
                <a:hlinkClick r:id="rId7"/>
              </a:rPr>
              <a:t>SGwDhKTrwU</a:t>
            </a:r>
            <a:endParaRPr lang="fr-CA" dirty="0">
              <a:solidFill>
                <a:prstClr val="black"/>
              </a:solidFill>
            </a:endParaRPr>
          </a:p>
        </p:txBody>
      </p:sp>
    </p:spTree>
    <p:extLst>
      <p:ext uri="{BB962C8B-B14F-4D97-AF65-F5344CB8AC3E}">
        <p14:creationId xmlns:p14="http://schemas.microsoft.com/office/powerpoint/2010/main" val="34142047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64704"/>
          </a:xfrm>
        </p:spPr>
        <p:txBody>
          <a:bodyPr/>
          <a:lstStyle/>
          <a:p>
            <a:r>
              <a:rPr lang="en-US" dirty="0" smtClean="0"/>
              <a:t>Microsoft Surface Music Kit</a:t>
            </a:r>
            <a:endParaRPr lang="en-US" dirty="0"/>
          </a:p>
        </p:txBody>
      </p:sp>
      <p:pic>
        <p:nvPicPr>
          <p:cNvPr id="8194" name="Picture 2" descr="http://techmaniacs.gr/wp-content/uploads/2013/09/017MicrosoftSurfacePro-MicrosoftSurfaceProProductPhotos_610x4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764704"/>
            <a:ext cx="4860032" cy="324267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compass.surface.com/assets/0d/57/0d5716a0-d117-40f4-88c1-a8710eea4ad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980802"/>
            <a:ext cx="4968552" cy="255978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compass.surface.com/assets/ae/81/ae813648-cfec-4c86-9d18-e284c896133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190" y="1268760"/>
            <a:ext cx="448881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7730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b="1" dirty="0" smtClean="0"/>
              <a:t>Claviers </a:t>
            </a:r>
            <a:r>
              <a:rPr lang="en-CA" b="1" dirty="0" err="1" smtClean="0"/>
              <a:t>isomorphiques</a:t>
            </a:r>
            <a:endParaRPr lang="fr-CA" b="1" dirty="0"/>
          </a:p>
        </p:txBody>
      </p:sp>
      <p:sp>
        <p:nvSpPr>
          <p:cNvPr id="5" name="AutoShape 4" descr="imap://maxim1500%40gmail%2Ecom@imap.googlemail.com:993/fetch%3EUID%3E/INBOX%3E62448?part=1.2&amp;filename=IMG_20121212_155648.jpg"/>
          <p:cNvSpPr>
            <a:spLocks noChangeAspect="1" noChangeArrowheads="1"/>
          </p:cNvSpPr>
          <p:nvPr>
            <p:custDataLst>
              <p:tags r:id="rId2"/>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solidFill>
                <a:prstClr val="black"/>
              </a:solidFill>
            </a:endParaRPr>
          </a:p>
        </p:txBody>
      </p:sp>
      <p:sp>
        <p:nvSpPr>
          <p:cNvPr id="6" name="AutoShape 6" descr="imap://maxim1500%40gmail%2Ecom@imap.googlemail.com:993/fetch%3EUID%3E/INBOX%3E62448?part=1.2&amp;filename=IMG_20121212_155648.jpg"/>
          <p:cNvSpPr>
            <a:spLocks noChangeAspect="1" noChangeArrowheads="1"/>
          </p:cNvSpPr>
          <p:nvPr>
            <p:custDataLst>
              <p:tags r:id="rId3"/>
            </p:custDataLst>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solidFill>
                <a:prstClr val="black"/>
              </a:solidFill>
            </a:endParaRPr>
          </a:p>
        </p:txBody>
      </p:sp>
      <p:sp>
        <p:nvSpPr>
          <p:cNvPr id="7" name="AutoShape 8" descr="imap://maxim1500%40gmail%2Ecom@imap.googlemail.com:993/fetch%3EUID%3E/INBOX%3E62448?part=1.2&amp;filename=IMG_20121212_155648.jpg"/>
          <p:cNvSpPr>
            <a:spLocks noChangeAspect="1" noChangeArrowheads="1"/>
          </p:cNvSpPr>
          <p:nvPr>
            <p:custDataLst>
              <p:tags r:id="rId4"/>
            </p:custDataLst>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solidFill>
                <a:prstClr val="black"/>
              </a:solidFill>
            </a:endParaRPr>
          </a:p>
        </p:txBody>
      </p:sp>
      <p:pic>
        <p:nvPicPr>
          <p:cNvPr id="8201" name="Picture 9" descr="E:\Temp\IMG_20121212_155648.jpg"/>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801153" y="1340768"/>
            <a:ext cx="7522635" cy="564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8382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createdigitalmusic.com/files/2007/jan/cthruaxis.jpg"/>
          <p:cNvPicPr>
            <a:picLocks noChangeAspect="1" noChangeArrowheads="1"/>
          </p:cNvPicPr>
          <p:nvPr>
            <p:custDataLst>
              <p:tags r:id="rId1"/>
            </p:custDataLst>
          </p:nvPr>
        </p:nvPicPr>
        <p:blipFill>
          <a:blip r:embed="rId10">
            <a:extLst>
              <a:ext uri="{28A0092B-C50C-407E-A947-70E740481C1C}">
                <a14:useLocalDpi xmlns:a14="http://schemas.microsoft.com/office/drawing/2010/main" val="0"/>
              </a:ext>
            </a:extLst>
          </a:blip>
          <a:srcRect/>
          <a:stretch>
            <a:fillRect/>
          </a:stretch>
        </p:blipFill>
        <p:spPr bwMode="auto">
          <a:xfrm>
            <a:off x="4109428" y="3789040"/>
            <a:ext cx="5305425" cy="35909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lstStyle/>
          <a:p>
            <a:r>
              <a:rPr lang="en-CA" b="1" dirty="0" smtClean="0"/>
              <a:t>Claviers </a:t>
            </a:r>
            <a:r>
              <a:rPr lang="en-CA" b="1" dirty="0" err="1" smtClean="0"/>
              <a:t>isomorphiques</a:t>
            </a:r>
            <a:endParaRPr lang="fr-CA" b="1" dirty="0"/>
          </a:p>
        </p:txBody>
      </p:sp>
      <p:sp>
        <p:nvSpPr>
          <p:cNvPr id="5" name="AutoShape 4" descr="imap://maxim1500%40gmail%2Ecom@imap.googlemail.com:993/fetch%3EUID%3E/INBOX%3E62448?part=1.2&amp;filename=IMG_20121212_155648.jpg"/>
          <p:cNvSpPr>
            <a:spLocks noChangeAspect="1" noChangeArrowheads="1"/>
          </p:cNvSpPr>
          <p:nvPr>
            <p:custDataLst>
              <p:tags r:id="rId3"/>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solidFill>
                <a:prstClr val="black"/>
              </a:solidFill>
            </a:endParaRPr>
          </a:p>
        </p:txBody>
      </p:sp>
      <p:sp>
        <p:nvSpPr>
          <p:cNvPr id="6" name="AutoShape 6" descr="imap://maxim1500%40gmail%2Ecom@imap.googlemail.com:993/fetch%3EUID%3E/INBOX%3E62448?part=1.2&amp;filename=IMG_20121212_155648.jpg"/>
          <p:cNvSpPr>
            <a:spLocks noChangeAspect="1" noChangeArrowheads="1"/>
          </p:cNvSpPr>
          <p:nvPr>
            <p:custDataLst>
              <p:tags r:id="rId4"/>
            </p:custDataLst>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solidFill>
                <a:prstClr val="black"/>
              </a:solidFill>
            </a:endParaRPr>
          </a:p>
        </p:txBody>
      </p:sp>
      <p:sp>
        <p:nvSpPr>
          <p:cNvPr id="7" name="AutoShape 8" descr="imap://maxim1500%40gmail%2Ecom@imap.googlemail.com:993/fetch%3EUID%3E/INBOX%3E62448?part=1.2&amp;filename=IMG_20121212_155648.jpg"/>
          <p:cNvSpPr>
            <a:spLocks noChangeAspect="1" noChangeArrowheads="1"/>
          </p:cNvSpPr>
          <p:nvPr>
            <p:custDataLst>
              <p:tags r:id="rId5"/>
            </p:custDataLst>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solidFill>
                <a:prstClr val="black"/>
              </a:solidFill>
            </a:endParaRPr>
          </a:p>
        </p:txBody>
      </p:sp>
      <p:pic>
        <p:nvPicPr>
          <p:cNvPr id="9218" name="Picture 2" descr="http://synth.me/sites/default/files/Musix%20-%20Isomorphic%20Keyboard%20.jpg"/>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155575" y="1172462"/>
            <a:ext cx="4572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custDataLst>
              <p:tags r:id="rId7"/>
            </p:custDataLst>
          </p:nvPr>
        </p:nvSpPr>
        <p:spPr>
          <a:xfrm>
            <a:off x="683568" y="4890426"/>
            <a:ext cx="2809423" cy="369332"/>
          </a:xfrm>
          <a:prstGeom prst="rect">
            <a:avLst/>
          </a:prstGeom>
          <a:noFill/>
        </p:spPr>
        <p:txBody>
          <a:bodyPr wrap="none" rtlCol="0">
            <a:spAutoFit/>
          </a:bodyPr>
          <a:lstStyle/>
          <a:p>
            <a:r>
              <a:rPr lang="en-CA" dirty="0" smtClean="0">
                <a:solidFill>
                  <a:prstClr val="black"/>
                </a:solidFill>
              </a:rPr>
              <a:t>Application </a:t>
            </a:r>
            <a:r>
              <a:rPr lang="en-CA" dirty="0" err="1" smtClean="0">
                <a:solidFill>
                  <a:prstClr val="black"/>
                </a:solidFill>
              </a:rPr>
              <a:t>Musix</a:t>
            </a:r>
            <a:r>
              <a:rPr lang="en-CA" dirty="0" smtClean="0">
                <a:solidFill>
                  <a:prstClr val="black"/>
                </a:solidFill>
              </a:rPr>
              <a:t> pour </a:t>
            </a:r>
            <a:r>
              <a:rPr lang="en-CA" dirty="0" err="1" smtClean="0">
                <a:solidFill>
                  <a:prstClr val="black"/>
                </a:solidFill>
              </a:rPr>
              <a:t>iPad</a:t>
            </a:r>
            <a:endParaRPr lang="fr-CA" dirty="0">
              <a:solidFill>
                <a:prstClr val="black"/>
              </a:solidFill>
            </a:endParaRPr>
          </a:p>
        </p:txBody>
      </p:sp>
      <p:sp>
        <p:nvSpPr>
          <p:cNvPr id="4" name="TextBox 3"/>
          <p:cNvSpPr txBox="1"/>
          <p:nvPr>
            <p:custDataLst>
              <p:tags r:id="rId8"/>
            </p:custDataLst>
          </p:nvPr>
        </p:nvSpPr>
        <p:spPr>
          <a:xfrm>
            <a:off x="5229208" y="3717032"/>
            <a:ext cx="1499962" cy="369332"/>
          </a:xfrm>
          <a:prstGeom prst="rect">
            <a:avLst/>
          </a:prstGeom>
          <a:noFill/>
        </p:spPr>
        <p:txBody>
          <a:bodyPr wrap="none" rtlCol="0">
            <a:spAutoFit/>
          </a:bodyPr>
          <a:lstStyle/>
          <a:p>
            <a:r>
              <a:rPr lang="en-CA" dirty="0" smtClean="0">
                <a:solidFill>
                  <a:prstClr val="black"/>
                </a:solidFill>
              </a:rPr>
              <a:t>Axis Keyboard</a:t>
            </a:r>
            <a:endParaRPr lang="fr-CA" dirty="0">
              <a:solidFill>
                <a:prstClr val="black"/>
              </a:solidFill>
            </a:endParaRPr>
          </a:p>
        </p:txBody>
      </p:sp>
    </p:spTree>
    <p:extLst>
      <p:ext uri="{BB962C8B-B14F-4D97-AF65-F5344CB8AC3E}">
        <p14:creationId xmlns:p14="http://schemas.microsoft.com/office/powerpoint/2010/main" val="26803761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b="1" dirty="0" smtClean="0"/>
              <a:t>Piano </a:t>
            </a:r>
            <a:r>
              <a:rPr lang="en-CA" b="1" dirty="0" err="1" smtClean="0"/>
              <a:t>isomorphique</a:t>
            </a:r>
            <a:r>
              <a:rPr lang="en-CA" b="1" dirty="0" smtClean="0"/>
              <a:t>!</a:t>
            </a:r>
            <a:endParaRPr lang="fr-CA" b="1" dirty="0"/>
          </a:p>
        </p:txBody>
      </p:sp>
      <p:pic>
        <p:nvPicPr>
          <p:cNvPr id="10242" name="Picture 2" descr="http://andymurkin.files.wordpress.com/2011/12/800px-mim_janko_piano.jp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827584" y="1340768"/>
            <a:ext cx="7620000" cy="45529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3"/>
            </p:custDataLst>
          </p:nvPr>
        </p:nvSpPr>
        <p:spPr>
          <a:xfrm>
            <a:off x="1691680" y="6021288"/>
            <a:ext cx="5633593" cy="923330"/>
          </a:xfrm>
          <a:prstGeom prst="rect">
            <a:avLst/>
          </a:prstGeom>
          <a:noFill/>
        </p:spPr>
        <p:txBody>
          <a:bodyPr wrap="none" rtlCol="0">
            <a:spAutoFit/>
          </a:bodyPr>
          <a:lstStyle/>
          <a:p>
            <a:r>
              <a:rPr lang="fr-CA" dirty="0" smtClean="0">
                <a:solidFill>
                  <a:prstClr val="black"/>
                </a:solidFill>
              </a:rPr>
              <a:t>Source: </a:t>
            </a:r>
            <a:r>
              <a:rPr lang="fr-CA" dirty="0" smtClean="0">
                <a:solidFill>
                  <a:prstClr val="black"/>
                </a:solidFill>
                <a:hlinkClick r:id="rId6"/>
              </a:rPr>
              <a:t>http</a:t>
            </a:r>
            <a:r>
              <a:rPr lang="fr-CA" dirty="0">
                <a:solidFill>
                  <a:prstClr val="black"/>
                </a:solidFill>
                <a:hlinkClick r:id="rId6"/>
              </a:rPr>
              <a:t>://</a:t>
            </a:r>
            <a:r>
              <a:rPr lang="fr-CA" dirty="0" smtClean="0">
                <a:solidFill>
                  <a:prstClr val="black"/>
                </a:solidFill>
                <a:hlinkClick r:id="rId6"/>
              </a:rPr>
              <a:t>en.wikipedia.org/wiki/Janko_keyboard</a:t>
            </a:r>
            <a:endParaRPr lang="fr-CA" dirty="0" smtClean="0">
              <a:solidFill>
                <a:prstClr val="black"/>
              </a:solidFill>
            </a:endParaRPr>
          </a:p>
          <a:p>
            <a:r>
              <a:rPr lang="en-CA" dirty="0" err="1" smtClean="0">
                <a:solidFill>
                  <a:prstClr val="black"/>
                </a:solidFill>
              </a:rPr>
              <a:t>Vidéo</a:t>
            </a:r>
            <a:r>
              <a:rPr lang="en-CA" dirty="0">
                <a:solidFill>
                  <a:prstClr val="black"/>
                </a:solidFill>
              </a:rPr>
              <a:t>: </a:t>
            </a:r>
            <a:r>
              <a:rPr lang="en-CA" dirty="0">
                <a:solidFill>
                  <a:prstClr val="black"/>
                </a:solidFill>
                <a:hlinkClick r:id="rId7"/>
              </a:rPr>
              <a:t>https://</a:t>
            </a:r>
            <a:r>
              <a:rPr lang="en-CA" dirty="0" smtClean="0">
                <a:solidFill>
                  <a:prstClr val="black"/>
                </a:solidFill>
                <a:hlinkClick r:id="rId7"/>
              </a:rPr>
              <a:t>www.youtube.com/watch?v=NqCsEcNeswk</a:t>
            </a:r>
            <a:endParaRPr lang="en-CA" dirty="0" smtClean="0">
              <a:solidFill>
                <a:prstClr val="black"/>
              </a:solidFill>
            </a:endParaRPr>
          </a:p>
          <a:p>
            <a:endParaRPr lang="fr-CA" dirty="0">
              <a:solidFill>
                <a:prstClr val="black"/>
              </a:solidFill>
            </a:endParaRPr>
          </a:p>
        </p:txBody>
      </p:sp>
    </p:spTree>
    <p:extLst>
      <p:ext uri="{BB962C8B-B14F-4D97-AF65-F5344CB8AC3E}">
        <p14:creationId xmlns:p14="http://schemas.microsoft.com/office/powerpoint/2010/main" val="16973876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b="1" dirty="0" err="1" smtClean="0"/>
              <a:t>Harpejji</a:t>
            </a:r>
            <a:r>
              <a:rPr lang="fr-CA" b="1" dirty="0"/>
              <a:t> </a:t>
            </a:r>
          </a:p>
        </p:txBody>
      </p:sp>
      <p:pic>
        <p:nvPicPr>
          <p:cNvPr id="5122" name="Picture 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2771799" y="1124744"/>
            <a:ext cx="3642147" cy="5083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custDataLst>
              <p:tags r:id="rId3"/>
            </p:custDataLst>
          </p:nvPr>
        </p:nvSpPr>
        <p:spPr>
          <a:xfrm>
            <a:off x="1979712" y="6208028"/>
            <a:ext cx="5436873" cy="646331"/>
          </a:xfrm>
          <a:prstGeom prst="rect">
            <a:avLst/>
          </a:prstGeom>
          <a:noFill/>
        </p:spPr>
        <p:txBody>
          <a:bodyPr wrap="none" rtlCol="0">
            <a:spAutoFit/>
          </a:bodyPr>
          <a:lstStyle/>
          <a:p>
            <a:r>
              <a:rPr lang="fr-CA" dirty="0" smtClean="0">
                <a:solidFill>
                  <a:prstClr val="black"/>
                </a:solidFill>
              </a:rPr>
              <a:t>Vidéo: </a:t>
            </a:r>
            <a:r>
              <a:rPr lang="fr-CA" dirty="0" smtClean="0">
                <a:solidFill>
                  <a:prstClr val="black"/>
                </a:solidFill>
                <a:hlinkClick r:id="rId7"/>
              </a:rPr>
              <a:t>http</a:t>
            </a:r>
            <a:r>
              <a:rPr lang="fr-CA" dirty="0">
                <a:solidFill>
                  <a:prstClr val="black"/>
                </a:solidFill>
                <a:hlinkClick r:id="rId7"/>
              </a:rPr>
              <a:t>://</a:t>
            </a:r>
            <a:r>
              <a:rPr lang="fr-CA" dirty="0" smtClean="0">
                <a:solidFill>
                  <a:prstClr val="black"/>
                </a:solidFill>
                <a:hlinkClick r:id="rId7"/>
              </a:rPr>
              <a:t>www.youtube.com/watch?v=2CrjvsJAkBs</a:t>
            </a:r>
            <a:endParaRPr lang="fr-CA" dirty="0" smtClean="0">
              <a:solidFill>
                <a:prstClr val="black"/>
              </a:solidFill>
            </a:endParaRPr>
          </a:p>
          <a:p>
            <a:endParaRPr lang="fr-CA" dirty="0">
              <a:solidFill>
                <a:prstClr val="black"/>
              </a:solidFill>
            </a:endParaRPr>
          </a:p>
        </p:txBody>
      </p:sp>
    </p:spTree>
    <p:extLst>
      <p:ext uri="{BB962C8B-B14F-4D97-AF65-F5344CB8AC3E}">
        <p14:creationId xmlns:p14="http://schemas.microsoft.com/office/powerpoint/2010/main" val="28480122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Beat blocks</a:t>
            </a:r>
            <a:endParaRPr lang="fr-CA" dirty="0"/>
          </a:p>
        </p:txBody>
      </p:sp>
      <p:pic>
        <p:nvPicPr>
          <p:cNvPr id="2050" name="Picture 2" descr="blocks_picture"/>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691680" y="1412776"/>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3"/>
            </p:custDataLst>
          </p:nvPr>
        </p:nvSpPr>
        <p:spPr>
          <a:xfrm>
            <a:off x="1881686" y="6158408"/>
            <a:ext cx="5334987" cy="369332"/>
          </a:xfrm>
          <a:prstGeom prst="rect">
            <a:avLst/>
          </a:prstGeom>
          <a:noFill/>
        </p:spPr>
        <p:txBody>
          <a:bodyPr wrap="none" rtlCol="0">
            <a:spAutoFit/>
          </a:bodyPr>
          <a:lstStyle/>
          <a:p>
            <a:r>
              <a:rPr lang="fr-CA" dirty="0" smtClean="0">
                <a:solidFill>
                  <a:prstClr val="black"/>
                </a:solidFill>
              </a:rPr>
              <a:t>Vidéo: </a:t>
            </a:r>
            <a:r>
              <a:rPr lang="fr-CA" dirty="0" smtClean="0">
                <a:solidFill>
                  <a:prstClr val="black"/>
                </a:solidFill>
                <a:hlinkClick r:id="rId7"/>
              </a:rPr>
              <a:t>http</a:t>
            </a:r>
            <a:r>
              <a:rPr lang="fr-CA" dirty="0">
                <a:solidFill>
                  <a:prstClr val="black"/>
                </a:solidFill>
                <a:hlinkClick r:id="rId7"/>
              </a:rPr>
              <a:t>://</a:t>
            </a:r>
            <a:r>
              <a:rPr lang="fr-CA" dirty="0" smtClean="0">
                <a:solidFill>
                  <a:prstClr val="black"/>
                </a:solidFill>
                <a:hlinkClick r:id="rId7"/>
              </a:rPr>
              <a:t>www.youtube.com/watch?v=Jug3iYAuJes</a:t>
            </a:r>
            <a:endParaRPr lang="fr-CA" dirty="0" smtClean="0">
              <a:solidFill>
                <a:prstClr val="black"/>
              </a:solidFill>
            </a:endParaRPr>
          </a:p>
        </p:txBody>
      </p:sp>
    </p:spTree>
    <p:extLst>
      <p:ext uri="{BB962C8B-B14F-4D97-AF65-F5344CB8AC3E}">
        <p14:creationId xmlns:p14="http://schemas.microsoft.com/office/powerpoint/2010/main" val="617528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b="1" dirty="0" smtClean="0"/>
              <a:t>Beat bearing</a:t>
            </a:r>
            <a:endParaRPr lang="fr-CA" b="1" dirty="0"/>
          </a:p>
        </p:txBody>
      </p:sp>
      <p:sp>
        <p:nvSpPr>
          <p:cNvPr id="4" name="TextBox 3"/>
          <p:cNvSpPr txBox="1"/>
          <p:nvPr>
            <p:custDataLst>
              <p:tags r:id="rId2"/>
            </p:custDataLst>
          </p:nvPr>
        </p:nvSpPr>
        <p:spPr>
          <a:xfrm>
            <a:off x="1907704" y="6256003"/>
            <a:ext cx="5671745" cy="369332"/>
          </a:xfrm>
          <a:prstGeom prst="rect">
            <a:avLst/>
          </a:prstGeom>
          <a:noFill/>
        </p:spPr>
        <p:txBody>
          <a:bodyPr wrap="none" rtlCol="0">
            <a:spAutoFit/>
          </a:bodyPr>
          <a:lstStyle/>
          <a:p>
            <a:r>
              <a:rPr lang="fr-CA" dirty="0" smtClean="0">
                <a:solidFill>
                  <a:prstClr val="black"/>
                </a:solidFill>
              </a:rPr>
              <a:t>Vidéo: </a:t>
            </a:r>
            <a:r>
              <a:rPr lang="fr-CA" dirty="0" smtClean="0">
                <a:solidFill>
                  <a:prstClr val="black"/>
                </a:solidFill>
                <a:hlinkClick r:id="rId6"/>
              </a:rPr>
              <a:t>http</a:t>
            </a:r>
            <a:r>
              <a:rPr lang="fr-CA" dirty="0">
                <a:solidFill>
                  <a:prstClr val="black"/>
                </a:solidFill>
                <a:hlinkClick r:id="rId6"/>
              </a:rPr>
              <a:t>://</a:t>
            </a:r>
            <a:r>
              <a:rPr lang="fr-CA" dirty="0" smtClean="0">
                <a:solidFill>
                  <a:prstClr val="black"/>
                </a:solidFill>
                <a:hlinkClick r:id="rId6"/>
              </a:rPr>
              <a:t>www.youtube.com/watch?v=wreP8FMupyM</a:t>
            </a:r>
            <a:endParaRPr lang="fr-CA" dirty="0">
              <a:solidFill>
                <a:prstClr val="black"/>
              </a:solidFill>
            </a:endParaRPr>
          </a:p>
        </p:txBody>
      </p:sp>
      <p:pic>
        <p:nvPicPr>
          <p:cNvPr id="4098" name="Picture 2"/>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600919" y="1443955"/>
            <a:ext cx="6067425"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4873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Leap</a:t>
            </a:r>
            <a:r>
              <a:rPr lang="fr-FR" dirty="0" smtClean="0"/>
              <a:t> Motion</a:t>
            </a:r>
            <a:endParaRPr lang="fr-FR" dirty="0"/>
          </a:p>
        </p:txBody>
      </p:sp>
      <p:sp>
        <p:nvSpPr>
          <p:cNvPr id="5" name="Rectangle 4"/>
          <p:cNvSpPr/>
          <p:nvPr/>
        </p:nvSpPr>
        <p:spPr>
          <a:xfrm>
            <a:off x="323528" y="5517232"/>
            <a:ext cx="8712968" cy="646331"/>
          </a:xfrm>
          <a:prstGeom prst="rect">
            <a:avLst/>
          </a:prstGeom>
        </p:spPr>
        <p:txBody>
          <a:bodyPr wrap="square">
            <a:spAutoFit/>
          </a:bodyPr>
          <a:lstStyle/>
          <a:p>
            <a:pPr algn="ctr"/>
            <a:r>
              <a:rPr lang="fr-FR" dirty="0" smtClean="0">
                <a:solidFill>
                  <a:prstClr val="black"/>
                </a:solidFill>
              </a:rPr>
              <a:t>Exemple 1: </a:t>
            </a:r>
            <a:r>
              <a:rPr lang="fr-FR" dirty="0" smtClean="0">
                <a:solidFill>
                  <a:prstClr val="black"/>
                </a:solidFill>
                <a:hlinkClick r:id="rId3"/>
              </a:rPr>
              <a:t>https</a:t>
            </a:r>
            <a:r>
              <a:rPr lang="fr-FR" dirty="0">
                <a:solidFill>
                  <a:prstClr val="black"/>
                </a:solidFill>
                <a:hlinkClick r:id="rId3"/>
              </a:rPr>
              <a:t>://</a:t>
            </a:r>
            <a:r>
              <a:rPr lang="fr-FR" dirty="0" smtClean="0">
                <a:solidFill>
                  <a:prstClr val="black"/>
                </a:solidFill>
                <a:hlinkClick r:id="rId3"/>
              </a:rPr>
              <a:t>www.youtube.com/watch?v=3yfDFzgy2FY</a:t>
            </a:r>
            <a:endParaRPr lang="fr-FR" dirty="0">
              <a:solidFill>
                <a:prstClr val="black"/>
              </a:solidFill>
            </a:endParaRPr>
          </a:p>
          <a:p>
            <a:pPr algn="ctr"/>
            <a:r>
              <a:rPr lang="fr-FR" dirty="0" smtClean="0">
                <a:solidFill>
                  <a:prstClr val="black"/>
                </a:solidFill>
              </a:rPr>
              <a:t>Exemple 2: </a:t>
            </a:r>
            <a:r>
              <a:rPr lang="fr-FR" dirty="0" smtClean="0">
                <a:solidFill>
                  <a:prstClr val="black"/>
                </a:solidFill>
                <a:hlinkClick r:id="rId4"/>
              </a:rPr>
              <a:t>https</a:t>
            </a:r>
            <a:r>
              <a:rPr lang="fr-FR" dirty="0">
                <a:solidFill>
                  <a:prstClr val="black"/>
                </a:solidFill>
                <a:hlinkClick r:id="rId4"/>
              </a:rPr>
              <a:t>://</a:t>
            </a:r>
            <a:r>
              <a:rPr lang="fr-FR" dirty="0" smtClean="0">
                <a:solidFill>
                  <a:prstClr val="black"/>
                </a:solidFill>
                <a:hlinkClick r:id="rId4"/>
              </a:rPr>
              <a:t>www.youtube.com/watch?v=TjF8JN5aVfc</a:t>
            </a:r>
            <a:endParaRPr lang="fr-FR" dirty="0">
              <a:solidFill>
                <a:prstClr val="black"/>
              </a:solidFill>
            </a:endParaRPr>
          </a:p>
        </p:txBody>
      </p:sp>
      <p:pic>
        <p:nvPicPr>
          <p:cNvPr id="1026" name="Picture 2" descr="http://i2.cdn.turner.com/cnn/dam/assets/130722023535-leap-motion-controller-setup-story-to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1268760"/>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835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a:bodyPr>
          <a:lstStyle/>
          <a:p>
            <a:r>
              <a:rPr lang="en-US" dirty="0" err="1" smtClean="0"/>
              <a:t>Chantons</a:t>
            </a:r>
            <a:r>
              <a:rPr lang="en-US" dirty="0" smtClean="0"/>
              <a:t> </a:t>
            </a:r>
            <a:r>
              <a:rPr lang="en-US" dirty="0" err="1" smtClean="0"/>
              <a:t>une</a:t>
            </a:r>
            <a:r>
              <a:rPr lang="en-US" dirty="0" smtClean="0"/>
              <a:t> </a:t>
            </a:r>
            <a:r>
              <a:rPr lang="en-US" dirty="0" err="1" smtClean="0"/>
              <a:t>gamme</a:t>
            </a:r>
            <a:endParaRPr lang="en-US" dirty="0"/>
          </a:p>
        </p:txBody>
      </p:sp>
      <p:sp>
        <p:nvSpPr>
          <p:cNvPr id="4" name="ZoneTexte 3"/>
          <p:cNvSpPr txBox="1"/>
          <p:nvPr/>
        </p:nvSpPr>
        <p:spPr>
          <a:xfrm>
            <a:off x="755576" y="1268760"/>
            <a:ext cx="8029400" cy="923330"/>
          </a:xfrm>
          <a:prstGeom prst="rect">
            <a:avLst/>
          </a:prstGeom>
          <a:noFill/>
        </p:spPr>
        <p:txBody>
          <a:bodyPr wrap="square" rtlCol="0">
            <a:spAutoFit/>
          </a:bodyPr>
          <a:lstStyle/>
          <a:p>
            <a:r>
              <a:rPr lang="en-US" sz="5400" dirty="0" smtClean="0"/>
              <a:t>do, </a:t>
            </a:r>
            <a:r>
              <a:rPr lang="en-US" sz="5400" dirty="0" err="1" smtClean="0"/>
              <a:t>ré</a:t>
            </a:r>
            <a:r>
              <a:rPr lang="en-US" sz="5400" dirty="0" smtClean="0"/>
              <a:t>, mi, </a:t>
            </a:r>
            <a:r>
              <a:rPr lang="en-US" sz="5400" dirty="0" err="1" smtClean="0"/>
              <a:t>fa</a:t>
            </a:r>
            <a:r>
              <a:rPr lang="en-US" sz="5400" dirty="0" smtClean="0"/>
              <a:t>, sol, la, </a:t>
            </a:r>
            <a:r>
              <a:rPr lang="en-US" sz="5400" dirty="0" err="1" smtClean="0"/>
              <a:t>si</a:t>
            </a:r>
            <a:r>
              <a:rPr lang="en-US" sz="5400" dirty="0" smtClean="0"/>
              <a:t>, do!</a:t>
            </a:r>
            <a:endParaRPr lang="en-US" sz="5400" dirty="0"/>
          </a:p>
        </p:txBody>
      </p:sp>
      <p:sp>
        <p:nvSpPr>
          <p:cNvPr id="5" name="ZoneTexte 4"/>
          <p:cNvSpPr txBox="1"/>
          <p:nvPr/>
        </p:nvSpPr>
        <p:spPr>
          <a:xfrm>
            <a:off x="827584" y="2420888"/>
            <a:ext cx="8029400" cy="923330"/>
          </a:xfrm>
          <a:prstGeom prst="rect">
            <a:avLst/>
          </a:prstGeom>
          <a:noFill/>
        </p:spPr>
        <p:txBody>
          <a:bodyPr wrap="square" rtlCol="0">
            <a:spAutoFit/>
          </a:bodyPr>
          <a:lstStyle/>
          <a:p>
            <a:r>
              <a:rPr lang="en-US" sz="5400" dirty="0" smtClean="0"/>
              <a:t>C ,  D,  E,   F,   G,   A,  B,  C !</a:t>
            </a:r>
            <a:endParaRPr lang="en-US" sz="5400" dirty="0"/>
          </a:p>
        </p:txBody>
      </p:sp>
    </p:spTree>
    <p:extLst>
      <p:ext uri="{BB962C8B-B14F-4D97-AF65-F5344CB8AC3E}">
        <p14:creationId xmlns:p14="http://schemas.microsoft.com/office/powerpoint/2010/main" val="178158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b="1" dirty="0" smtClean="0"/>
              <a:t>Live coding</a:t>
            </a:r>
            <a:endParaRPr lang="fr-CA" b="1" dirty="0"/>
          </a:p>
        </p:txBody>
      </p:sp>
      <p:sp>
        <p:nvSpPr>
          <p:cNvPr id="4" name="TextBox 3"/>
          <p:cNvSpPr txBox="1"/>
          <p:nvPr>
            <p:custDataLst>
              <p:tags r:id="rId2"/>
            </p:custDataLst>
          </p:nvPr>
        </p:nvSpPr>
        <p:spPr>
          <a:xfrm>
            <a:off x="2195736" y="6021288"/>
            <a:ext cx="4693593" cy="369332"/>
          </a:xfrm>
          <a:prstGeom prst="rect">
            <a:avLst/>
          </a:prstGeom>
          <a:noFill/>
        </p:spPr>
        <p:txBody>
          <a:bodyPr wrap="none" rtlCol="0">
            <a:spAutoFit/>
          </a:bodyPr>
          <a:lstStyle/>
          <a:p>
            <a:r>
              <a:rPr lang="en-CA" dirty="0" err="1" smtClean="0">
                <a:solidFill>
                  <a:prstClr val="black"/>
                </a:solidFill>
              </a:rPr>
              <a:t>Vidéo</a:t>
            </a:r>
            <a:r>
              <a:rPr lang="en-CA" dirty="0">
                <a:solidFill>
                  <a:prstClr val="black"/>
                </a:solidFill>
              </a:rPr>
              <a:t>: </a:t>
            </a:r>
            <a:r>
              <a:rPr lang="en-CA" dirty="0">
                <a:solidFill>
                  <a:prstClr val="black"/>
                </a:solidFill>
                <a:hlinkClick r:id="rId6"/>
              </a:rPr>
              <a:t>http://</a:t>
            </a:r>
            <a:r>
              <a:rPr lang="en-CA" dirty="0" smtClean="0">
                <a:solidFill>
                  <a:prstClr val="black"/>
                </a:solidFill>
                <a:hlinkClick r:id="rId6"/>
              </a:rPr>
              <a:t>en.wikipedia.org/wiki/Live_coding</a:t>
            </a:r>
            <a:endParaRPr lang="fr-CA" dirty="0">
              <a:solidFill>
                <a:prstClr val="black"/>
              </a:solidFill>
            </a:endParaRPr>
          </a:p>
        </p:txBody>
      </p:sp>
      <p:pic>
        <p:nvPicPr>
          <p:cNvPr id="1026" name="Picture 2"/>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l="1145"/>
          <a:stretch/>
        </p:blipFill>
        <p:spPr bwMode="auto">
          <a:xfrm>
            <a:off x="1259632" y="1196752"/>
            <a:ext cx="677011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997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b="1" dirty="0" smtClean="0"/>
              <a:t>Wall Balls</a:t>
            </a:r>
            <a:endParaRPr lang="fr-CA" b="1" dirty="0"/>
          </a:p>
        </p:txBody>
      </p:sp>
      <p:pic>
        <p:nvPicPr>
          <p:cNvPr id="10242" name="Picture 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331640" y="1196752"/>
            <a:ext cx="6572398" cy="4922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custDataLst>
              <p:tags r:id="rId3"/>
            </p:custDataLst>
          </p:nvPr>
        </p:nvSpPr>
        <p:spPr>
          <a:xfrm>
            <a:off x="1785846" y="6228020"/>
            <a:ext cx="5663986" cy="369332"/>
          </a:xfrm>
          <a:prstGeom prst="rect">
            <a:avLst/>
          </a:prstGeom>
          <a:noFill/>
        </p:spPr>
        <p:txBody>
          <a:bodyPr wrap="none" rtlCol="0">
            <a:spAutoFit/>
          </a:bodyPr>
          <a:lstStyle/>
          <a:p>
            <a:r>
              <a:rPr lang="en-CA" dirty="0" err="1" smtClean="0">
                <a:solidFill>
                  <a:prstClr val="black"/>
                </a:solidFill>
              </a:rPr>
              <a:t>Vidéo</a:t>
            </a:r>
            <a:r>
              <a:rPr lang="en-CA" dirty="0">
                <a:solidFill>
                  <a:prstClr val="black"/>
                </a:solidFill>
              </a:rPr>
              <a:t>: </a:t>
            </a:r>
            <a:r>
              <a:rPr lang="en-CA" dirty="0">
                <a:solidFill>
                  <a:prstClr val="black"/>
                </a:solidFill>
                <a:hlinkClick r:id="rId7"/>
              </a:rPr>
              <a:t>http://</a:t>
            </a:r>
            <a:r>
              <a:rPr lang="en-CA" dirty="0" smtClean="0">
                <a:solidFill>
                  <a:prstClr val="black"/>
                </a:solidFill>
                <a:hlinkClick r:id="rId7"/>
              </a:rPr>
              <a:t>www.youtube.com/watch?v=qQmSwuj7DZw</a:t>
            </a:r>
            <a:endParaRPr lang="fr-CA" dirty="0">
              <a:solidFill>
                <a:prstClr val="black"/>
              </a:solidFill>
            </a:endParaRPr>
          </a:p>
        </p:txBody>
      </p:sp>
    </p:spTree>
    <p:extLst>
      <p:ext uri="{BB962C8B-B14F-4D97-AF65-F5344CB8AC3E}">
        <p14:creationId xmlns:p14="http://schemas.microsoft.com/office/powerpoint/2010/main" val="39748320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b="1" dirty="0" err="1" smtClean="0"/>
              <a:t>HighC</a:t>
            </a:r>
            <a:r>
              <a:rPr lang="en-CA" b="1" dirty="0" smtClean="0"/>
              <a:t> - Draw your music</a:t>
            </a:r>
            <a:endParaRPr lang="fr-CA" b="1" dirty="0"/>
          </a:p>
        </p:txBody>
      </p:sp>
      <p:pic>
        <p:nvPicPr>
          <p:cNvPr id="6146" name="Picture 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94126" y="1340768"/>
            <a:ext cx="8805309" cy="476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custDataLst>
              <p:tags r:id="rId3"/>
            </p:custDataLst>
          </p:nvPr>
        </p:nvSpPr>
        <p:spPr>
          <a:xfrm>
            <a:off x="2627784" y="6237312"/>
            <a:ext cx="4350422" cy="369332"/>
          </a:xfrm>
          <a:prstGeom prst="rect">
            <a:avLst/>
          </a:prstGeom>
          <a:noFill/>
        </p:spPr>
        <p:txBody>
          <a:bodyPr wrap="none" rtlCol="0">
            <a:spAutoFit/>
          </a:bodyPr>
          <a:lstStyle/>
          <a:p>
            <a:r>
              <a:rPr lang="en-CA" dirty="0" err="1" smtClean="0">
                <a:solidFill>
                  <a:prstClr val="black"/>
                </a:solidFill>
              </a:rPr>
              <a:t>Démo</a:t>
            </a:r>
            <a:r>
              <a:rPr lang="en-CA" dirty="0">
                <a:solidFill>
                  <a:prstClr val="black"/>
                </a:solidFill>
              </a:rPr>
              <a:t>: </a:t>
            </a:r>
            <a:r>
              <a:rPr lang="en-CA" dirty="0">
                <a:solidFill>
                  <a:prstClr val="black"/>
                </a:solidFill>
                <a:hlinkClick r:id="rId7"/>
              </a:rPr>
              <a:t>http://</a:t>
            </a:r>
            <a:r>
              <a:rPr lang="en-CA" dirty="0" smtClean="0">
                <a:solidFill>
                  <a:prstClr val="black"/>
                </a:solidFill>
                <a:hlinkClick r:id="rId7"/>
              </a:rPr>
              <a:t>highc.org/samples/demo.html</a:t>
            </a:r>
            <a:endParaRPr lang="fr-CA" dirty="0">
              <a:solidFill>
                <a:prstClr val="black"/>
              </a:solidFill>
            </a:endParaRPr>
          </a:p>
        </p:txBody>
      </p:sp>
    </p:spTree>
    <p:extLst>
      <p:ext uri="{BB962C8B-B14F-4D97-AF65-F5344CB8AC3E}">
        <p14:creationId xmlns:p14="http://schemas.microsoft.com/office/powerpoint/2010/main" val="39450765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upload.wikimedia.org/wikipedia/commons/5/52/Solitude.png"/>
          <p:cNvPicPr>
            <a:picLocks noChangeAspect="1" noChangeArrowheads="1"/>
          </p:cNvPicPr>
          <p:nvPr>
            <p:custDataLst>
              <p:tags r:id="rId1"/>
            </p:custDataLst>
          </p:nvPr>
        </p:nvPicPr>
        <p:blipFill rotWithShape="1">
          <a:blip r:embed="rId6">
            <a:extLst>
              <a:ext uri="{28A0092B-C50C-407E-A947-70E740481C1C}">
                <a14:useLocalDpi xmlns:a14="http://schemas.microsoft.com/office/drawing/2010/main" val="0"/>
              </a:ext>
            </a:extLst>
          </a:blip>
          <a:srcRect l="15405" r="60595"/>
          <a:stretch/>
        </p:blipFill>
        <p:spPr bwMode="auto">
          <a:xfrm>
            <a:off x="-12576" y="836712"/>
            <a:ext cx="9144000" cy="51720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lstStyle/>
          <a:p>
            <a:r>
              <a:rPr lang="en-CA" b="1" dirty="0" smtClean="0"/>
              <a:t>Graphic Notation</a:t>
            </a:r>
            <a:endParaRPr lang="fr-CA" b="1" dirty="0"/>
          </a:p>
        </p:txBody>
      </p:sp>
      <p:sp>
        <p:nvSpPr>
          <p:cNvPr id="4" name="TextBox 3"/>
          <p:cNvSpPr txBox="1"/>
          <p:nvPr>
            <p:custDataLst>
              <p:tags r:id="rId3"/>
            </p:custDataLst>
          </p:nvPr>
        </p:nvSpPr>
        <p:spPr>
          <a:xfrm>
            <a:off x="1979711" y="6208363"/>
            <a:ext cx="5471241" cy="369332"/>
          </a:xfrm>
          <a:prstGeom prst="rect">
            <a:avLst/>
          </a:prstGeom>
          <a:noFill/>
        </p:spPr>
        <p:txBody>
          <a:bodyPr wrap="none" rtlCol="0">
            <a:spAutoFit/>
          </a:bodyPr>
          <a:lstStyle/>
          <a:p>
            <a:r>
              <a:rPr lang="en-CA" dirty="0" err="1" smtClean="0">
                <a:solidFill>
                  <a:prstClr val="black"/>
                </a:solidFill>
              </a:rPr>
              <a:t>Vidéo</a:t>
            </a:r>
            <a:r>
              <a:rPr lang="en-CA" dirty="0">
                <a:solidFill>
                  <a:prstClr val="black"/>
                </a:solidFill>
              </a:rPr>
              <a:t>: </a:t>
            </a:r>
            <a:r>
              <a:rPr lang="en-CA" dirty="0">
                <a:solidFill>
                  <a:prstClr val="black"/>
                </a:solidFill>
                <a:hlinkClick r:id="rId7"/>
              </a:rPr>
              <a:t>http://</a:t>
            </a:r>
            <a:r>
              <a:rPr lang="en-CA" dirty="0" smtClean="0">
                <a:solidFill>
                  <a:prstClr val="black"/>
                </a:solidFill>
                <a:hlinkClick r:id="rId7"/>
              </a:rPr>
              <a:t>www.youtube.com/watch?v=71hNl_skTZQ</a:t>
            </a:r>
            <a:endParaRPr lang="fr-CA" dirty="0">
              <a:solidFill>
                <a:prstClr val="black"/>
              </a:solidFill>
            </a:endParaRPr>
          </a:p>
        </p:txBody>
      </p:sp>
    </p:spTree>
    <p:extLst>
      <p:ext uri="{BB962C8B-B14F-4D97-AF65-F5344CB8AC3E}">
        <p14:creationId xmlns:p14="http://schemas.microsoft.com/office/powerpoint/2010/main" val="29696327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b="1" dirty="0" err="1" smtClean="0"/>
              <a:t>Drawdio</a:t>
            </a:r>
            <a:endParaRPr lang="fr-CA" b="1" dirty="0"/>
          </a:p>
        </p:txBody>
      </p:sp>
      <p:sp>
        <p:nvSpPr>
          <p:cNvPr id="4" name="Rectangle 3"/>
          <p:cNvSpPr/>
          <p:nvPr>
            <p:custDataLst>
              <p:tags r:id="rId2"/>
            </p:custDataLst>
          </p:nvPr>
        </p:nvSpPr>
        <p:spPr>
          <a:xfrm>
            <a:off x="2051720" y="6309320"/>
            <a:ext cx="6174432" cy="369332"/>
          </a:xfrm>
          <a:prstGeom prst="rect">
            <a:avLst/>
          </a:prstGeom>
        </p:spPr>
        <p:txBody>
          <a:bodyPr wrap="square">
            <a:spAutoFit/>
          </a:bodyPr>
          <a:lstStyle/>
          <a:p>
            <a:r>
              <a:rPr lang="fr-CA" dirty="0" smtClean="0">
                <a:solidFill>
                  <a:prstClr val="black"/>
                </a:solidFill>
              </a:rPr>
              <a:t>Vidéo: </a:t>
            </a:r>
            <a:r>
              <a:rPr lang="fr-CA" dirty="0" smtClean="0">
                <a:solidFill>
                  <a:prstClr val="black"/>
                </a:solidFill>
                <a:hlinkClick r:id="rId6"/>
              </a:rPr>
              <a:t>http</a:t>
            </a:r>
            <a:r>
              <a:rPr lang="fr-CA" dirty="0">
                <a:solidFill>
                  <a:prstClr val="black"/>
                </a:solidFill>
                <a:hlinkClick r:id="rId6"/>
              </a:rPr>
              <a:t>://</a:t>
            </a:r>
            <a:r>
              <a:rPr lang="fr-CA" dirty="0" smtClean="0">
                <a:solidFill>
                  <a:prstClr val="black"/>
                </a:solidFill>
                <a:hlinkClick r:id="rId6"/>
              </a:rPr>
              <a:t>www.youtube.com/watch?v=PV_w38ldZaE</a:t>
            </a:r>
            <a:endParaRPr lang="fr-CA" dirty="0">
              <a:solidFill>
                <a:prstClr val="black"/>
              </a:solidFill>
            </a:endParaRPr>
          </a:p>
        </p:txBody>
      </p:sp>
      <p:pic>
        <p:nvPicPr>
          <p:cNvPr id="16386" name="Picture 2" descr="http://www.ladyada.net/images/drawdio/drawdio.jpg"/>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76112" y="1484784"/>
            <a:ext cx="8788376"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7325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err="1" smtClean="0"/>
              <a:t>MaKey</a:t>
            </a:r>
            <a:r>
              <a:rPr lang="fr-CA" b="1" dirty="0" smtClean="0"/>
              <a:t> </a:t>
            </a:r>
            <a:r>
              <a:rPr lang="fr-CA" b="1" dirty="0" err="1" smtClean="0"/>
              <a:t>MaKey</a:t>
            </a:r>
            <a:endParaRPr lang="fr-CA" b="1" dirty="0"/>
          </a:p>
        </p:txBody>
      </p:sp>
      <p:sp>
        <p:nvSpPr>
          <p:cNvPr id="4" name="Rectangle 3"/>
          <p:cNvSpPr/>
          <p:nvPr/>
        </p:nvSpPr>
        <p:spPr>
          <a:xfrm>
            <a:off x="2195736" y="5949280"/>
            <a:ext cx="5526360" cy="646331"/>
          </a:xfrm>
          <a:prstGeom prst="rect">
            <a:avLst/>
          </a:prstGeom>
        </p:spPr>
        <p:txBody>
          <a:bodyPr wrap="square">
            <a:spAutoFit/>
          </a:bodyPr>
          <a:lstStyle/>
          <a:p>
            <a:r>
              <a:rPr lang="fr-CA" dirty="0">
                <a:solidFill>
                  <a:prstClr val="black"/>
                </a:solidFill>
                <a:hlinkClick r:id="rId2"/>
              </a:rPr>
              <a:t>http://</a:t>
            </a:r>
            <a:r>
              <a:rPr lang="fr-CA" dirty="0" smtClean="0">
                <a:solidFill>
                  <a:prstClr val="black"/>
                </a:solidFill>
                <a:hlinkClick r:id=""/>
              </a:rPr>
              <a:t>www.youtube.com/watch?v=rfQqh7iCcOU</a:t>
            </a:r>
          </a:p>
          <a:p>
            <a:r>
              <a:rPr lang="fr-CA" dirty="0" smtClean="0">
                <a:solidFill>
                  <a:prstClr val="black"/>
                </a:solidFill>
                <a:hlinkClick r:id=""/>
              </a:rPr>
              <a:t>http</a:t>
            </a:r>
            <a:r>
              <a:rPr lang="fr-CA" dirty="0">
                <a:solidFill>
                  <a:prstClr val="black"/>
                </a:solidFill>
                <a:hlinkClick r:id="rId2"/>
              </a:rPr>
              <a:t>://</a:t>
            </a:r>
            <a:r>
              <a:rPr lang="fr-CA" dirty="0" smtClean="0">
                <a:solidFill>
                  <a:prstClr val="black"/>
                </a:solidFill>
                <a:hlinkClick r:id="rId2"/>
              </a:rPr>
              <a:t>www.youtube.com/watch?v=wkPt9MYqDW0</a:t>
            </a:r>
            <a:endParaRPr lang="fr-CA" dirty="0">
              <a:solidFill>
                <a:prstClr val="black"/>
              </a:solidFill>
            </a:endParaRPr>
          </a:p>
        </p:txBody>
      </p:sp>
      <p:pic>
        <p:nvPicPr>
          <p:cNvPr id="1026" name="Picture 2" descr="Banana So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844824"/>
            <a:ext cx="5715000"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3877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CA" b="1" dirty="0" err="1" smtClean="0"/>
              <a:t>Projets</a:t>
            </a:r>
            <a:r>
              <a:rPr lang="en-CA" b="1" dirty="0" smtClean="0"/>
              <a:t> du </a:t>
            </a:r>
            <a:r>
              <a:rPr lang="en-CA" b="1" dirty="0" err="1" smtClean="0"/>
              <a:t>groupe</a:t>
            </a:r>
            <a:r>
              <a:rPr lang="en-CA" b="1" dirty="0" smtClean="0"/>
              <a:t> IDMIL – </a:t>
            </a:r>
            <a:r>
              <a:rPr lang="en-CA" b="1" dirty="0" err="1" smtClean="0"/>
              <a:t>Université</a:t>
            </a:r>
            <a:r>
              <a:rPr lang="en-CA" b="1" dirty="0" smtClean="0"/>
              <a:t> McGill</a:t>
            </a:r>
            <a:endParaRPr lang="fr-CA" b="1" dirty="0"/>
          </a:p>
        </p:txBody>
      </p:sp>
      <p:sp>
        <p:nvSpPr>
          <p:cNvPr id="6" name="Content Placeholder 5"/>
          <p:cNvSpPr>
            <a:spLocks noGrp="1"/>
          </p:cNvSpPr>
          <p:nvPr>
            <p:ph idx="1"/>
            <p:custDataLst>
              <p:tags r:id="rId2"/>
            </p:custDataLst>
          </p:nvPr>
        </p:nvSpPr>
        <p:spPr/>
        <p:txBody>
          <a:bodyPr>
            <a:noAutofit/>
          </a:bodyPr>
          <a:lstStyle/>
          <a:p>
            <a:r>
              <a:rPr lang="en-CA" sz="2800" dirty="0" smtClean="0"/>
              <a:t>Les </a:t>
            </a:r>
            <a:r>
              <a:rPr lang="en-CA" sz="2800" dirty="0" err="1" smtClean="0"/>
              <a:t>Gestes</a:t>
            </a:r>
            <a:r>
              <a:rPr lang="en-CA" sz="2800" dirty="0"/>
              <a:t> </a:t>
            </a:r>
            <a:r>
              <a:rPr lang="en-CA" sz="2800" dirty="0">
                <a:hlinkClick r:id="rId5"/>
              </a:rPr>
              <a:t>http://vimeo.com/54022254</a:t>
            </a:r>
            <a:r>
              <a:rPr lang="en-CA" sz="2800" dirty="0" smtClean="0">
                <a:hlinkClick r:id="rId5"/>
              </a:rPr>
              <a:t>#</a:t>
            </a:r>
            <a:endParaRPr lang="en-CA" sz="2800" dirty="0"/>
          </a:p>
          <a:p>
            <a:r>
              <a:rPr lang="en-CA" sz="2800" dirty="0"/>
              <a:t>T-Stick </a:t>
            </a:r>
            <a:r>
              <a:rPr lang="en-CA" sz="2800" dirty="0">
                <a:hlinkClick r:id="rId6"/>
              </a:rPr>
              <a:t>http://vimeo.com/47134373</a:t>
            </a:r>
            <a:r>
              <a:rPr lang="en-CA" sz="2800" dirty="0" smtClean="0">
                <a:hlinkClick r:id="rId6"/>
              </a:rPr>
              <a:t>#</a:t>
            </a:r>
            <a:endParaRPr lang="en-CA" sz="2800" dirty="0" smtClean="0"/>
          </a:p>
          <a:p>
            <a:r>
              <a:rPr lang="en-CA" sz="2800" dirty="0" smtClean="0"/>
              <a:t>FM </a:t>
            </a:r>
            <a:r>
              <a:rPr lang="en-CA" sz="2800" dirty="0"/>
              <a:t>Gloves </a:t>
            </a:r>
            <a:r>
              <a:rPr lang="en-CA" sz="2800" dirty="0">
                <a:hlinkClick r:id="rId7"/>
              </a:rPr>
              <a:t>https://</a:t>
            </a:r>
            <a:r>
              <a:rPr lang="en-CA" sz="2800" dirty="0" smtClean="0">
                <a:hlinkClick r:id="rId7"/>
              </a:rPr>
              <a:t>www.youtube.com/watch?v=c9a33VViU2w</a:t>
            </a:r>
            <a:endParaRPr lang="en-CA" sz="2800" dirty="0" smtClean="0"/>
          </a:p>
          <a:p>
            <a:r>
              <a:rPr lang="en-CA" sz="2800" dirty="0"/>
              <a:t>T-Box </a:t>
            </a:r>
            <a:r>
              <a:rPr lang="en-CA" sz="2800" dirty="0">
                <a:hlinkClick r:id="rId8"/>
              </a:rPr>
              <a:t>https://</a:t>
            </a:r>
            <a:r>
              <a:rPr lang="en-CA" sz="2800" dirty="0" smtClean="0">
                <a:hlinkClick r:id="rId8"/>
              </a:rPr>
              <a:t>www.youtube.com/watch?v=gnSgVQEYlss</a:t>
            </a:r>
            <a:endParaRPr lang="en-CA" sz="2800" dirty="0" smtClean="0"/>
          </a:p>
          <a:p>
            <a:r>
              <a:rPr lang="en-CA" sz="2800" dirty="0"/>
              <a:t>The Rulers </a:t>
            </a:r>
            <a:r>
              <a:rPr lang="en-CA" sz="2800" dirty="0">
                <a:hlinkClick r:id="rId9"/>
              </a:rPr>
              <a:t>https://</a:t>
            </a:r>
            <a:r>
              <a:rPr lang="en-CA" sz="2800" dirty="0" smtClean="0">
                <a:hlinkClick r:id="rId9"/>
              </a:rPr>
              <a:t>www.youtube.com/watch?v=BtzEb6QiTXI</a:t>
            </a:r>
            <a:endParaRPr lang="en-CA" sz="2800" dirty="0" smtClean="0"/>
          </a:p>
          <a:p>
            <a:endParaRPr lang="en-CA" sz="2800" dirty="0" smtClean="0"/>
          </a:p>
          <a:p>
            <a:endParaRPr lang="fr-CA" sz="2800" dirty="0"/>
          </a:p>
        </p:txBody>
      </p:sp>
      <p:sp>
        <p:nvSpPr>
          <p:cNvPr id="4" name="Rectangle 3"/>
          <p:cNvSpPr/>
          <p:nvPr>
            <p:custDataLst>
              <p:tags r:id="rId3"/>
            </p:custDataLst>
          </p:nvPr>
        </p:nvSpPr>
        <p:spPr>
          <a:xfrm>
            <a:off x="1691680" y="6309320"/>
            <a:ext cx="5958408" cy="369332"/>
          </a:xfrm>
          <a:prstGeom prst="rect">
            <a:avLst/>
          </a:prstGeom>
        </p:spPr>
        <p:txBody>
          <a:bodyPr wrap="square">
            <a:spAutoFit/>
          </a:bodyPr>
          <a:lstStyle/>
          <a:p>
            <a:r>
              <a:rPr lang="fr-CA" dirty="0" smtClean="0">
                <a:solidFill>
                  <a:prstClr val="black"/>
                </a:solidFill>
              </a:rPr>
              <a:t>Vidéo: </a:t>
            </a:r>
            <a:r>
              <a:rPr lang="fr-CA" dirty="0" smtClean="0">
                <a:solidFill>
                  <a:prstClr val="black"/>
                </a:solidFill>
                <a:hlinkClick r:id="rId10"/>
              </a:rPr>
              <a:t>https</a:t>
            </a:r>
            <a:r>
              <a:rPr lang="fr-CA" dirty="0">
                <a:solidFill>
                  <a:prstClr val="black"/>
                </a:solidFill>
                <a:hlinkClick r:id="rId10"/>
              </a:rPr>
              <a:t>://www.youtube.com/watch?v=-</a:t>
            </a:r>
            <a:r>
              <a:rPr lang="fr-CA" dirty="0" smtClean="0">
                <a:solidFill>
                  <a:prstClr val="black"/>
                </a:solidFill>
                <a:hlinkClick r:id="rId10"/>
              </a:rPr>
              <a:t>Dqvf1CXPWg</a:t>
            </a:r>
            <a:endParaRPr lang="fr-CA" dirty="0">
              <a:solidFill>
                <a:prstClr val="black"/>
              </a:solidFill>
            </a:endParaRPr>
          </a:p>
        </p:txBody>
      </p:sp>
    </p:spTree>
    <p:extLst>
      <p:ext uri="{BB962C8B-B14F-4D97-AF65-F5344CB8AC3E}">
        <p14:creationId xmlns:p14="http://schemas.microsoft.com/office/powerpoint/2010/main" val="17887045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b="1" dirty="0" err="1" smtClean="0"/>
              <a:t>Réalité</a:t>
            </a:r>
            <a:r>
              <a:rPr lang="en-CA" b="1" dirty="0" smtClean="0"/>
              <a:t> </a:t>
            </a:r>
            <a:r>
              <a:rPr lang="en-CA" b="1" dirty="0" err="1" smtClean="0"/>
              <a:t>virtuelle</a:t>
            </a:r>
            <a:r>
              <a:rPr lang="en-CA" b="1" dirty="0" smtClean="0"/>
              <a:t> / </a:t>
            </a:r>
            <a:r>
              <a:rPr lang="en-CA" b="1" dirty="0" err="1" smtClean="0"/>
              <a:t>Jeux</a:t>
            </a:r>
            <a:r>
              <a:rPr lang="en-CA" b="1" dirty="0" smtClean="0"/>
              <a:t> </a:t>
            </a:r>
            <a:r>
              <a:rPr lang="en-CA" b="1" dirty="0" err="1" smtClean="0"/>
              <a:t>vidéos</a:t>
            </a:r>
            <a:endParaRPr lang="fr-CA" b="1" dirty="0"/>
          </a:p>
        </p:txBody>
      </p:sp>
      <p:sp>
        <p:nvSpPr>
          <p:cNvPr id="4" name="TextBox 3"/>
          <p:cNvSpPr txBox="1"/>
          <p:nvPr>
            <p:custDataLst>
              <p:tags r:id="rId2"/>
            </p:custDataLst>
          </p:nvPr>
        </p:nvSpPr>
        <p:spPr>
          <a:xfrm>
            <a:off x="1979712" y="6340678"/>
            <a:ext cx="5328575" cy="369332"/>
          </a:xfrm>
          <a:prstGeom prst="rect">
            <a:avLst/>
          </a:prstGeom>
          <a:noFill/>
        </p:spPr>
        <p:txBody>
          <a:bodyPr wrap="none" rtlCol="0">
            <a:spAutoFit/>
          </a:bodyPr>
          <a:lstStyle/>
          <a:p>
            <a:r>
              <a:rPr lang="en-CA" dirty="0" err="1" smtClean="0">
                <a:solidFill>
                  <a:prstClr val="black"/>
                </a:solidFill>
              </a:rPr>
              <a:t>Détails</a:t>
            </a:r>
            <a:r>
              <a:rPr lang="en-CA" dirty="0">
                <a:solidFill>
                  <a:prstClr val="black"/>
                </a:solidFill>
              </a:rPr>
              <a:t>: </a:t>
            </a:r>
            <a:r>
              <a:rPr lang="en-CA" dirty="0">
                <a:solidFill>
                  <a:prstClr val="black"/>
                </a:solidFill>
                <a:hlinkClick r:id="rId6"/>
              </a:rPr>
              <a:t>http://</a:t>
            </a:r>
            <a:r>
              <a:rPr lang="en-CA" dirty="0" smtClean="0">
                <a:solidFill>
                  <a:prstClr val="black"/>
                </a:solidFill>
                <a:hlinkClick r:id="rId6"/>
              </a:rPr>
              <a:t>hitmuri.net/index.php/Main/HomePage</a:t>
            </a:r>
            <a:endParaRPr lang="fr-CA" dirty="0">
              <a:solidFill>
                <a:prstClr val="black"/>
              </a:solidFill>
            </a:endParaRPr>
          </a:p>
        </p:txBody>
      </p:sp>
      <p:pic>
        <p:nvPicPr>
          <p:cNvPr id="5122" name="Picture 2"/>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628063" y="1449288"/>
            <a:ext cx="79152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5739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80728"/>
          </a:xfrm>
        </p:spPr>
        <p:txBody>
          <a:bodyPr>
            <a:normAutofit/>
          </a:bodyPr>
          <a:lstStyle/>
          <a:p>
            <a:r>
              <a:rPr lang="en-US" sz="3600" dirty="0" smtClean="0"/>
              <a:t>Bad Hotel: </a:t>
            </a:r>
            <a:r>
              <a:rPr lang="en-US" sz="3600" dirty="0" err="1"/>
              <a:t>j</a:t>
            </a:r>
            <a:r>
              <a:rPr lang="en-US" sz="3600" dirty="0" err="1" smtClean="0"/>
              <a:t>eu</a:t>
            </a:r>
            <a:r>
              <a:rPr lang="en-US" sz="3600" dirty="0" smtClean="0"/>
              <a:t> </a:t>
            </a:r>
            <a:r>
              <a:rPr lang="en-US" sz="3600" dirty="0" err="1" smtClean="0"/>
              <a:t>vidéo</a:t>
            </a:r>
            <a:r>
              <a:rPr lang="en-US" sz="3600" dirty="0" smtClean="0"/>
              <a:t> avec </a:t>
            </a:r>
            <a:r>
              <a:rPr lang="en-US" sz="3600" dirty="0" err="1" smtClean="0"/>
              <a:t>musique</a:t>
            </a:r>
            <a:r>
              <a:rPr lang="en-US" sz="3600" dirty="0" smtClean="0"/>
              <a:t> </a:t>
            </a:r>
            <a:r>
              <a:rPr lang="en-US" sz="3600" dirty="0" err="1" smtClean="0"/>
              <a:t>générative</a:t>
            </a:r>
            <a:endParaRPr lang="en-US" sz="3600" dirty="0"/>
          </a:p>
        </p:txBody>
      </p:sp>
      <p:pic>
        <p:nvPicPr>
          <p:cNvPr id="2050" name="Picture 2" descr="http://createdigitalmusic.com/files/2012/08/badhot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08720"/>
            <a:ext cx="7488832" cy="499255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67544" y="6021288"/>
            <a:ext cx="6624736" cy="369332"/>
          </a:xfrm>
          <a:prstGeom prst="rect">
            <a:avLst/>
          </a:prstGeom>
          <a:noFill/>
        </p:spPr>
        <p:txBody>
          <a:bodyPr wrap="square" rtlCol="0">
            <a:spAutoFit/>
          </a:bodyPr>
          <a:lstStyle/>
          <a:p>
            <a:r>
              <a:rPr lang="en-US" dirty="0" smtClean="0"/>
              <a:t> </a:t>
            </a:r>
            <a:r>
              <a:rPr lang="en-US" dirty="0">
                <a:hlinkClick r:id="rId3"/>
              </a:rPr>
              <a:t>https://</a:t>
            </a:r>
            <a:r>
              <a:rPr lang="en-US" dirty="0" smtClean="0">
                <a:hlinkClick r:id="rId3"/>
              </a:rPr>
              <a:t>www.youtube.com/watch?v=zt2EtE47GiA</a:t>
            </a:r>
            <a:r>
              <a:rPr lang="en-US" dirty="0" smtClean="0"/>
              <a:t> </a:t>
            </a:r>
            <a:endParaRPr lang="en-US" dirty="0"/>
          </a:p>
        </p:txBody>
      </p:sp>
    </p:spTree>
    <p:extLst>
      <p:ext uri="{BB962C8B-B14F-4D97-AF65-F5344CB8AC3E}">
        <p14:creationId xmlns:p14="http://schemas.microsoft.com/office/powerpoint/2010/main" val="25248990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80728"/>
          </a:xfrm>
        </p:spPr>
        <p:txBody>
          <a:bodyPr>
            <a:noAutofit/>
          </a:bodyPr>
          <a:lstStyle/>
          <a:p>
            <a:r>
              <a:rPr lang="en-US" sz="3200" dirty="0" err="1" smtClean="0"/>
              <a:t>D’autres</a:t>
            </a:r>
            <a:r>
              <a:rPr lang="en-US" sz="3200" dirty="0" smtClean="0"/>
              <a:t> </a:t>
            </a:r>
            <a:r>
              <a:rPr lang="en-US" sz="3200" dirty="0" err="1" smtClean="0"/>
              <a:t>jeux</a:t>
            </a:r>
            <a:r>
              <a:rPr lang="en-US" sz="3200" dirty="0" smtClean="0"/>
              <a:t> </a:t>
            </a:r>
            <a:r>
              <a:rPr lang="en-US" sz="3200" dirty="0" err="1" smtClean="0"/>
              <a:t>vidéo</a:t>
            </a:r>
            <a:r>
              <a:rPr lang="en-US" sz="3200" dirty="0" smtClean="0"/>
              <a:t> </a:t>
            </a:r>
            <a:r>
              <a:rPr lang="en-US" sz="3200" dirty="0" err="1" smtClean="0"/>
              <a:t>conçus</a:t>
            </a:r>
            <a:r>
              <a:rPr lang="en-US" sz="3200" dirty="0" smtClean="0"/>
              <a:t> </a:t>
            </a:r>
            <a:r>
              <a:rPr lang="en-US" sz="3200" dirty="0" err="1" smtClean="0"/>
              <a:t>autour</a:t>
            </a:r>
            <a:r>
              <a:rPr lang="en-US" sz="3200" dirty="0" smtClean="0"/>
              <a:t> de la </a:t>
            </a:r>
            <a:r>
              <a:rPr lang="en-US" sz="3200" dirty="0" err="1" smtClean="0"/>
              <a:t>musique</a:t>
            </a:r>
            <a:endParaRPr lang="en-US" sz="3200" dirty="0"/>
          </a:p>
        </p:txBody>
      </p:sp>
      <p:sp>
        <p:nvSpPr>
          <p:cNvPr id="3" name="Espace réservé du contenu 2"/>
          <p:cNvSpPr>
            <a:spLocks noGrp="1"/>
          </p:cNvSpPr>
          <p:nvPr>
            <p:ph idx="1"/>
          </p:nvPr>
        </p:nvSpPr>
        <p:spPr>
          <a:xfrm>
            <a:off x="457200" y="1124744"/>
            <a:ext cx="8229600" cy="5001419"/>
          </a:xfrm>
        </p:spPr>
        <p:txBody>
          <a:bodyPr>
            <a:normAutofit/>
          </a:bodyPr>
          <a:lstStyle/>
          <a:p>
            <a:r>
              <a:rPr lang="en-US" sz="2400" dirty="0"/>
              <a:t>Pulse de Cipher Prime (pour iPad) </a:t>
            </a:r>
            <a:r>
              <a:rPr lang="en-US" sz="2400" dirty="0">
                <a:hlinkClick r:id="rId2"/>
              </a:rPr>
              <a:t>https://</a:t>
            </a:r>
            <a:r>
              <a:rPr lang="en-US" sz="2400" dirty="0" smtClean="0">
                <a:hlinkClick r:id="rId2"/>
              </a:rPr>
              <a:t>www.youtube.com/watch?v=76tfNLVcPWI</a:t>
            </a:r>
            <a:r>
              <a:rPr lang="en-US" sz="2400" dirty="0" smtClean="0"/>
              <a:t> </a:t>
            </a:r>
            <a:endParaRPr lang="en-US" sz="2400" dirty="0"/>
          </a:p>
          <a:p>
            <a:r>
              <a:rPr lang="en-US" sz="2400" dirty="0" err="1"/>
              <a:t>Patapon</a:t>
            </a:r>
            <a:r>
              <a:rPr lang="en-US" sz="2400" dirty="0"/>
              <a:t> </a:t>
            </a:r>
            <a:r>
              <a:rPr lang="en-US" sz="2400" dirty="0">
                <a:hlinkClick r:id="rId3"/>
              </a:rPr>
              <a:t>https://</a:t>
            </a:r>
            <a:r>
              <a:rPr lang="en-US" sz="2400" dirty="0" smtClean="0">
                <a:hlinkClick r:id="rId3"/>
              </a:rPr>
              <a:t>www.youtube.com/watch?v=DHw54llgZXY</a:t>
            </a:r>
            <a:r>
              <a:rPr lang="en-US" sz="2400" dirty="0" smtClean="0"/>
              <a:t> </a:t>
            </a:r>
            <a:endParaRPr lang="en-US" sz="2400" dirty="0"/>
          </a:p>
          <a:p>
            <a:r>
              <a:rPr lang="en-US" sz="2400" dirty="0"/>
              <a:t>REZ </a:t>
            </a:r>
            <a:r>
              <a:rPr lang="en-US" sz="2400" dirty="0">
                <a:hlinkClick r:id="rId4"/>
              </a:rPr>
              <a:t>https://</a:t>
            </a:r>
            <a:r>
              <a:rPr lang="en-US" sz="2400" dirty="0" smtClean="0">
                <a:hlinkClick r:id="rId4"/>
              </a:rPr>
              <a:t>www.youtube.com/watch?v=2JGEP0xmlBk</a:t>
            </a:r>
            <a:r>
              <a:rPr lang="en-US" sz="2400" dirty="0" smtClean="0"/>
              <a:t> </a:t>
            </a:r>
            <a:endParaRPr lang="en-US" sz="2400" dirty="0"/>
          </a:p>
          <a:p>
            <a:r>
              <a:rPr lang="en-US" sz="2400" dirty="0"/>
              <a:t>Child of Eden </a:t>
            </a:r>
            <a:r>
              <a:rPr lang="en-US" sz="2400" dirty="0">
                <a:hlinkClick r:id="rId5"/>
              </a:rPr>
              <a:t>https://</a:t>
            </a:r>
            <a:r>
              <a:rPr lang="en-US" sz="2400" dirty="0" smtClean="0">
                <a:hlinkClick r:id="rId5"/>
              </a:rPr>
              <a:t>www.youtube.com/watch?v=8tXJ9BzqHic</a:t>
            </a:r>
            <a:r>
              <a:rPr lang="en-US" sz="2400" dirty="0" smtClean="0"/>
              <a:t> </a:t>
            </a:r>
          </a:p>
          <a:p>
            <a:r>
              <a:rPr lang="en-US" sz="2400" dirty="0" smtClean="0"/>
              <a:t>Crypt of the </a:t>
            </a:r>
            <a:r>
              <a:rPr lang="en-US" sz="2400" dirty="0" err="1" smtClean="0"/>
              <a:t>Necrodancer</a:t>
            </a:r>
            <a:endParaRPr lang="en-US" sz="2400" dirty="0"/>
          </a:p>
          <a:p>
            <a:endParaRPr lang="en-US" sz="2400" dirty="0"/>
          </a:p>
        </p:txBody>
      </p:sp>
    </p:spTree>
    <p:extLst>
      <p:ext uri="{BB962C8B-B14F-4D97-AF65-F5344CB8AC3E}">
        <p14:creationId xmlns:p14="http://schemas.microsoft.com/office/powerpoint/2010/main" val="673893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1"/>
            <a:ext cx="8964488" cy="2304256"/>
          </a:xfrm>
        </p:spPr>
        <p:txBody>
          <a:bodyPr>
            <a:normAutofit fontScale="92500" lnSpcReduction="20000"/>
          </a:bodyPr>
          <a:lstStyle/>
          <a:p>
            <a:r>
              <a:rPr lang="en-US" dirty="0" smtClean="0"/>
              <a:t>Les notes de la </a:t>
            </a:r>
            <a:r>
              <a:rPr lang="en-US" dirty="0" err="1" smtClean="0"/>
              <a:t>gamme</a:t>
            </a:r>
            <a:r>
              <a:rPr lang="en-US" dirty="0" smtClean="0"/>
              <a:t> </a:t>
            </a:r>
            <a:r>
              <a:rPr lang="en-US" dirty="0" err="1" smtClean="0"/>
              <a:t>que</a:t>
            </a:r>
            <a:r>
              <a:rPr lang="en-US" dirty="0" smtClean="0"/>
              <a:t> nous </a:t>
            </a:r>
            <a:r>
              <a:rPr lang="en-US" dirty="0" err="1" smtClean="0"/>
              <a:t>avons</a:t>
            </a:r>
            <a:r>
              <a:rPr lang="en-US" dirty="0" smtClean="0"/>
              <a:t> </a:t>
            </a:r>
            <a:r>
              <a:rPr lang="en-US" dirty="0" err="1" smtClean="0"/>
              <a:t>chantée</a:t>
            </a:r>
            <a:r>
              <a:rPr lang="en-US" dirty="0" smtClean="0"/>
              <a:t> correspondent aux touches blanches d’un piano</a:t>
            </a:r>
          </a:p>
          <a:p>
            <a:r>
              <a:rPr lang="en-US" dirty="0" smtClean="0"/>
              <a:t>Les touches </a:t>
            </a:r>
            <a:r>
              <a:rPr lang="en-US" dirty="0" err="1" smtClean="0"/>
              <a:t>noires</a:t>
            </a:r>
            <a:r>
              <a:rPr lang="en-US" dirty="0" smtClean="0"/>
              <a:t> </a:t>
            </a:r>
            <a:r>
              <a:rPr lang="en-US" dirty="0" err="1" smtClean="0"/>
              <a:t>sont</a:t>
            </a:r>
            <a:r>
              <a:rPr lang="en-US" dirty="0" smtClean="0"/>
              <a:t> des </a:t>
            </a:r>
            <a:r>
              <a:rPr lang="en-US" dirty="0" err="1" smtClean="0"/>
              <a:t>dièses</a:t>
            </a:r>
            <a:r>
              <a:rPr lang="en-US" dirty="0" smtClean="0"/>
              <a:t> (♯) </a:t>
            </a:r>
            <a:r>
              <a:rPr lang="en-US" dirty="0" err="1" smtClean="0"/>
              <a:t>ou</a:t>
            </a:r>
            <a:r>
              <a:rPr lang="en-US" dirty="0" smtClean="0"/>
              <a:t> </a:t>
            </a:r>
            <a:r>
              <a:rPr lang="en-US" dirty="0" err="1" smtClean="0"/>
              <a:t>bémols</a:t>
            </a:r>
            <a:r>
              <a:rPr lang="en-US" dirty="0"/>
              <a:t> (♭)</a:t>
            </a:r>
            <a:endParaRPr lang="en-US" dirty="0" smtClean="0"/>
          </a:p>
          <a:p>
            <a:r>
              <a:rPr lang="en-US" dirty="0" err="1" smtClean="0"/>
              <a:t>Exemple</a:t>
            </a:r>
            <a:r>
              <a:rPr lang="en-US" dirty="0" smtClean="0"/>
              <a:t>: la </a:t>
            </a:r>
            <a:r>
              <a:rPr lang="en-US" dirty="0" err="1" smtClean="0"/>
              <a:t>touche</a:t>
            </a:r>
            <a:r>
              <a:rPr lang="en-US" dirty="0" smtClean="0"/>
              <a:t> noire entre do et </a:t>
            </a:r>
            <a:r>
              <a:rPr lang="en-US" dirty="0" err="1" smtClean="0"/>
              <a:t>ré</a:t>
            </a:r>
            <a:r>
              <a:rPr lang="en-US" dirty="0"/>
              <a:t/>
            </a:r>
            <a:br>
              <a:rPr lang="en-US" dirty="0"/>
            </a:br>
            <a:r>
              <a:rPr lang="en-US" dirty="0" err="1" smtClean="0"/>
              <a:t>s’appelle</a:t>
            </a:r>
            <a:r>
              <a:rPr lang="en-US" dirty="0" smtClean="0"/>
              <a:t> do♯ </a:t>
            </a:r>
            <a:r>
              <a:rPr lang="en-US" dirty="0" err="1" smtClean="0"/>
              <a:t>ou</a:t>
            </a:r>
            <a:r>
              <a:rPr lang="en-US" dirty="0"/>
              <a:t> </a:t>
            </a:r>
            <a:r>
              <a:rPr lang="en-US" dirty="0" err="1"/>
              <a:t>ré</a:t>
            </a:r>
            <a:r>
              <a:rPr lang="en-US" dirty="0" smtClean="0"/>
              <a:t>♭ (</a:t>
            </a:r>
            <a:r>
              <a:rPr lang="en-US" dirty="0" err="1" smtClean="0"/>
              <a:t>ou</a:t>
            </a:r>
            <a:r>
              <a:rPr lang="en-US" dirty="0" smtClean="0"/>
              <a:t> </a:t>
            </a:r>
            <a:r>
              <a:rPr lang="en-US" dirty="0"/>
              <a:t>encore </a:t>
            </a:r>
            <a:r>
              <a:rPr lang="en-US" dirty="0" smtClean="0"/>
              <a:t>C♯ </a:t>
            </a:r>
            <a:r>
              <a:rPr lang="en-US" dirty="0" err="1"/>
              <a:t>ou</a:t>
            </a:r>
            <a:r>
              <a:rPr lang="en-US" dirty="0"/>
              <a:t> </a:t>
            </a:r>
            <a:r>
              <a:rPr lang="en-US" dirty="0" smtClean="0"/>
              <a:t>D♭)</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2564904"/>
            <a:ext cx="8064896" cy="305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539552" y="5787262"/>
            <a:ext cx="792088" cy="646331"/>
          </a:xfrm>
          <a:prstGeom prst="rect">
            <a:avLst/>
          </a:prstGeom>
          <a:noFill/>
        </p:spPr>
        <p:txBody>
          <a:bodyPr wrap="square" rtlCol="0">
            <a:spAutoFit/>
          </a:bodyPr>
          <a:lstStyle/>
          <a:p>
            <a:r>
              <a:rPr lang="en-US" sz="3600" dirty="0" smtClean="0"/>
              <a:t>do</a:t>
            </a:r>
            <a:endParaRPr lang="en-US" sz="3600" dirty="0"/>
          </a:p>
        </p:txBody>
      </p:sp>
      <p:sp>
        <p:nvSpPr>
          <p:cNvPr id="17" name="ZoneTexte 16"/>
          <p:cNvSpPr txBox="1"/>
          <p:nvPr/>
        </p:nvSpPr>
        <p:spPr>
          <a:xfrm>
            <a:off x="1475656" y="5787262"/>
            <a:ext cx="792088" cy="646331"/>
          </a:xfrm>
          <a:prstGeom prst="rect">
            <a:avLst/>
          </a:prstGeom>
          <a:noFill/>
        </p:spPr>
        <p:txBody>
          <a:bodyPr wrap="square" rtlCol="0">
            <a:spAutoFit/>
          </a:bodyPr>
          <a:lstStyle/>
          <a:p>
            <a:r>
              <a:rPr lang="en-US" sz="3600" dirty="0" err="1" smtClean="0"/>
              <a:t>ré</a:t>
            </a:r>
            <a:endParaRPr lang="en-US" sz="3600" dirty="0"/>
          </a:p>
        </p:txBody>
      </p:sp>
      <p:sp>
        <p:nvSpPr>
          <p:cNvPr id="18" name="ZoneTexte 17"/>
          <p:cNvSpPr txBox="1"/>
          <p:nvPr/>
        </p:nvSpPr>
        <p:spPr>
          <a:xfrm>
            <a:off x="2411760" y="5787262"/>
            <a:ext cx="792088" cy="646331"/>
          </a:xfrm>
          <a:prstGeom prst="rect">
            <a:avLst/>
          </a:prstGeom>
          <a:noFill/>
        </p:spPr>
        <p:txBody>
          <a:bodyPr wrap="square" rtlCol="0">
            <a:spAutoFit/>
          </a:bodyPr>
          <a:lstStyle/>
          <a:p>
            <a:r>
              <a:rPr lang="en-US" sz="3600" dirty="0" smtClean="0"/>
              <a:t>mi</a:t>
            </a:r>
            <a:endParaRPr lang="en-US" sz="3600" dirty="0"/>
          </a:p>
        </p:txBody>
      </p:sp>
      <p:sp>
        <p:nvSpPr>
          <p:cNvPr id="19" name="ZoneTexte 18"/>
          <p:cNvSpPr txBox="1"/>
          <p:nvPr/>
        </p:nvSpPr>
        <p:spPr>
          <a:xfrm>
            <a:off x="3347864" y="5787262"/>
            <a:ext cx="792088" cy="646331"/>
          </a:xfrm>
          <a:prstGeom prst="rect">
            <a:avLst/>
          </a:prstGeom>
          <a:noFill/>
        </p:spPr>
        <p:txBody>
          <a:bodyPr wrap="square" rtlCol="0">
            <a:spAutoFit/>
          </a:bodyPr>
          <a:lstStyle/>
          <a:p>
            <a:r>
              <a:rPr lang="en-US" sz="3600" dirty="0" err="1" smtClean="0"/>
              <a:t>fa</a:t>
            </a:r>
            <a:endParaRPr lang="en-US" sz="3600" dirty="0"/>
          </a:p>
        </p:txBody>
      </p:sp>
      <p:sp>
        <p:nvSpPr>
          <p:cNvPr id="20" name="ZoneTexte 19"/>
          <p:cNvSpPr txBox="1"/>
          <p:nvPr/>
        </p:nvSpPr>
        <p:spPr>
          <a:xfrm>
            <a:off x="4283968" y="5787262"/>
            <a:ext cx="792088" cy="646331"/>
          </a:xfrm>
          <a:prstGeom prst="rect">
            <a:avLst/>
          </a:prstGeom>
          <a:noFill/>
        </p:spPr>
        <p:txBody>
          <a:bodyPr wrap="square" rtlCol="0">
            <a:spAutoFit/>
          </a:bodyPr>
          <a:lstStyle/>
          <a:p>
            <a:r>
              <a:rPr lang="en-US" sz="3600" dirty="0" smtClean="0"/>
              <a:t>sol</a:t>
            </a:r>
            <a:endParaRPr lang="en-US" sz="3600" dirty="0"/>
          </a:p>
        </p:txBody>
      </p:sp>
      <p:sp>
        <p:nvSpPr>
          <p:cNvPr id="21" name="ZoneTexte 20"/>
          <p:cNvSpPr txBox="1"/>
          <p:nvPr/>
        </p:nvSpPr>
        <p:spPr>
          <a:xfrm>
            <a:off x="5220072" y="5787262"/>
            <a:ext cx="792088" cy="646331"/>
          </a:xfrm>
          <a:prstGeom prst="rect">
            <a:avLst/>
          </a:prstGeom>
          <a:noFill/>
        </p:spPr>
        <p:txBody>
          <a:bodyPr wrap="square" rtlCol="0">
            <a:spAutoFit/>
          </a:bodyPr>
          <a:lstStyle/>
          <a:p>
            <a:r>
              <a:rPr lang="en-US" sz="3600" dirty="0" smtClean="0"/>
              <a:t>la</a:t>
            </a:r>
            <a:endParaRPr lang="en-US" sz="3600" dirty="0"/>
          </a:p>
        </p:txBody>
      </p:sp>
      <p:sp>
        <p:nvSpPr>
          <p:cNvPr id="22" name="ZoneTexte 21"/>
          <p:cNvSpPr txBox="1"/>
          <p:nvPr/>
        </p:nvSpPr>
        <p:spPr>
          <a:xfrm>
            <a:off x="6156176" y="5787262"/>
            <a:ext cx="792088" cy="646331"/>
          </a:xfrm>
          <a:prstGeom prst="rect">
            <a:avLst/>
          </a:prstGeom>
          <a:noFill/>
        </p:spPr>
        <p:txBody>
          <a:bodyPr wrap="square" rtlCol="0">
            <a:spAutoFit/>
          </a:bodyPr>
          <a:lstStyle/>
          <a:p>
            <a:r>
              <a:rPr lang="en-US" sz="3600" dirty="0" err="1" smtClean="0"/>
              <a:t>si</a:t>
            </a:r>
            <a:endParaRPr lang="en-US" sz="3600" dirty="0"/>
          </a:p>
        </p:txBody>
      </p:sp>
      <p:sp>
        <p:nvSpPr>
          <p:cNvPr id="23" name="ZoneTexte 22"/>
          <p:cNvSpPr txBox="1"/>
          <p:nvPr/>
        </p:nvSpPr>
        <p:spPr>
          <a:xfrm>
            <a:off x="7092280" y="5787262"/>
            <a:ext cx="792088" cy="646331"/>
          </a:xfrm>
          <a:prstGeom prst="rect">
            <a:avLst/>
          </a:prstGeom>
          <a:noFill/>
        </p:spPr>
        <p:txBody>
          <a:bodyPr wrap="square" rtlCol="0">
            <a:spAutoFit/>
          </a:bodyPr>
          <a:lstStyle/>
          <a:p>
            <a:r>
              <a:rPr lang="en-US" sz="3600" dirty="0" smtClean="0"/>
              <a:t>do</a:t>
            </a:r>
            <a:endParaRPr lang="en-US" sz="3600" dirty="0"/>
          </a:p>
        </p:txBody>
      </p:sp>
    </p:spTree>
    <p:extLst>
      <p:ext uri="{BB962C8B-B14F-4D97-AF65-F5344CB8AC3E}">
        <p14:creationId xmlns:p14="http://schemas.microsoft.com/office/powerpoint/2010/main" val="18351253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b="1" dirty="0" smtClean="0"/>
              <a:t>Sound sculpture</a:t>
            </a:r>
            <a:endParaRPr lang="fr-CA" b="1" dirty="0"/>
          </a:p>
        </p:txBody>
      </p:sp>
      <p:sp>
        <p:nvSpPr>
          <p:cNvPr id="5" name="TextBox 4"/>
          <p:cNvSpPr txBox="1"/>
          <p:nvPr>
            <p:custDataLst>
              <p:tags r:id="rId2"/>
            </p:custDataLst>
          </p:nvPr>
        </p:nvSpPr>
        <p:spPr>
          <a:xfrm>
            <a:off x="1640841" y="5949280"/>
            <a:ext cx="6441122" cy="646331"/>
          </a:xfrm>
          <a:prstGeom prst="rect">
            <a:avLst/>
          </a:prstGeom>
          <a:noFill/>
        </p:spPr>
        <p:txBody>
          <a:bodyPr wrap="none" rtlCol="0">
            <a:spAutoFit/>
          </a:bodyPr>
          <a:lstStyle/>
          <a:p>
            <a:r>
              <a:rPr lang="en-CA" dirty="0" err="1" smtClean="0">
                <a:solidFill>
                  <a:prstClr val="black"/>
                </a:solidFill>
              </a:rPr>
              <a:t>Projet</a:t>
            </a:r>
            <a:r>
              <a:rPr lang="en-CA" dirty="0">
                <a:solidFill>
                  <a:prstClr val="black"/>
                </a:solidFill>
              </a:rPr>
              <a:t>: </a:t>
            </a:r>
            <a:r>
              <a:rPr lang="en-CA" dirty="0">
                <a:solidFill>
                  <a:prstClr val="black"/>
                </a:solidFill>
                <a:hlinkClick r:id="rId7"/>
              </a:rPr>
              <a:t>http://</a:t>
            </a:r>
            <a:r>
              <a:rPr lang="en-CA" dirty="0" smtClean="0">
                <a:solidFill>
                  <a:prstClr val="black"/>
                </a:solidFill>
                <a:hlinkClick r:id="rId7"/>
              </a:rPr>
              <a:t>www.coolhunting.com/culture/absolut-machine.php</a:t>
            </a:r>
            <a:endParaRPr lang="en-CA" dirty="0">
              <a:solidFill>
                <a:prstClr val="black"/>
              </a:solidFill>
            </a:endParaRPr>
          </a:p>
          <a:p>
            <a:r>
              <a:rPr lang="en-CA" dirty="0" err="1" smtClean="0">
                <a:solidFill>
                  <a:prstClr val="black"/>
                </a:solidFill>
              </a:rPr>
              <a:t>Vidéo</a:t>
            </a:r>
            <a:r>
              <a:rPr lang="en-CA" dirty="0">
                <a:solidFill>
                  <a:prstClr val="black"/>
                </a:solidFill>
              </a:rPr>
              <a:t>: </a:t>
            </a:r>
            <a:r>
              <a:rPr lang="en-CA" dirty="0">
                <a:solidFill>
                  <a:prstClr val="black"/>
                </a:solidFill>
                <a:hlinkClick r:id="rId8"/>
              </a:rPr>
              <a:t>http://</a:t>
            </a:r>
            <a:r>
              <a:rPr lang="en-CA" dirty="0" smtClean="0">
                <a:solidFill>
                  <a:prstClr val="black"/>
                </a:solidFill>
                <a:hlinkClick r:id="rId8"/>
              </a:rPr>
              <a:t>www.youtube.com/watch?v=5zbFVfEGwnw</a:t>
            </a:r>
            <a:endParaRPr lang="fr-CA" dirty="0">
              <a:solidFill>
                <a:prstClr val="black"/>
              </a:solidFill>
            </a:endParaRPr>
          </a:p>
        </p:txBody>
      </p:sp>
      <p:pic>
        <p:nvPicPr>
          <p:cNvPr id="8194" name="Picture 2" descr="absolutquartet7.jpg"/>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539552" y="1412776"/>
            <a:ext cx="4762500" cy="31718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bsolutquartet2.jpg"/>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3635896" y="3002672"/>
            <a:ext cx="47625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680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turbulence.org/Works/song/gallery/like_a_prayer.gif"/>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194581" y="1412776"/>
            <a:ext cx="3858294" cy="18208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lstStyle/>
          <a:p>
            <a:r>
              <a:rPr lang="en-CA" b="1" dirty="0" smtClean="0"/>
              <a:t>The Shape of Song</a:t>
            </a:r>
            <a:endParaRPr lang="fr-CA" b="1" dirty="0"/>
          </a:p>
        </p:txBody>
      </p:sp>
      <p:pic>
        <p:nvPicPr>
          <p:cNvPr id="10" name="Picture 4" descr="diagram of Mary Had a Little Lamb"/>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1350220" y="3645024"/>
            <a:ext cx="6610350" cy="27622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custDataLst>
              <p:tags r:id="rId4"/>
            </p:custDataLst>
          </p:nvPr>
        </p:nvSpPr>
        <p:spPr>
          <a:xfrm>
            <a:off x="2123728" y="6435203"/>
            <a:ext cx="4811125" cy="369332"/>
          </a:xfrm>
          <a:prstGeom prst="rect">
            <a:avLst/>
          </a:prstGeom>
          <a:noFill/>
        </p:spPr>
        <p:txBody>
          <a:bodyPr wrap="none" rtlCol="0">
            <a:spAutoFit/>
          </a:bodyPr>
          <a:lstStyle/>
          <a:p>
            <a:r>
              <a:rPr lang="en-CA" dirty="0" err="1" smtClean="0">
                <a:solidFill>
                  <a:prstClr val="black"/>
                </a:solidFill>
              </a:rPr>
              <a:t>Détails</a:t>
            </a:r>
            <a:r>
              <a:rPr lang="en-CA" dirty="0">
                <a:solidFill>
                  <a:prstClr val="black"/>
                </a:solidFill>
              </a:rPr>
              <a:t>: </a:t>
            </a:r>
            <a:r>
              <a:rPr lang="en-CA" dirty="0">
                <a:solidFill>
                  <a:prstClr val="black"/>
                </a:solidFill>
                <a:hlinkClick r:id="rId10"/>
              </a:rPr>
              <a:t>http://www.turbulence.org/Works/song</a:t>
            </a:r>
            <a:r>
              <a:rPr lang="en-CA" dirty="0" smtClean="0">
                <a:solidFill>
                  <a:prstClr val="black"/>
                </a:solidFill>
                <a:hlinkClick r:id="rId10"/>
              </a:rPr>
              <a:t>/</a:t>
            </a:r>
            <a:endParaRPr lang="fr-CA" dirty="0">
              <a:solidFill>
                <a:prstClr val="black"/>
              </a:solidFill>
            </a:endParaRPr>
          </a:p>
        </p:txBody>
      </p:sp>
      <p:pic>
        <p:nvPicPr>
          <p:cNvPr id="2060" name="Picture 12" descr="http://www.turbulence.org/Works/song/gallery/goldberg1.gif"/>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4427984" y="1902402"/>
            <a:ext cx="4463496" cy="133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7781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b="1" dirty="0" smtClean="0"/>
              <a:t>Music Animation Machine</a:t>
            </a:r>
            <a:endParaRPr lang="fr-CA" b="1" dirty="0"/>
          </a:p>
        </p:txBody>
      </p:sp>
      <p:pic>
        <p:nvPicPr>
          <p:cNvPr id="6147" name="Picture 3"/>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562100" y="1214438"/>
            <a:ext cx="60198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custDataLst>
              <p:tags r:id="rId3"/>
            </p:custDataLst>
          </p:nvPr>
        </p:nvSpPr>
        <p:spPr>
          <a:xfrm>
            <a:off x="1907704" y="6309320"/>
            <a:ext cx="5580823" cy="369332"/>
          </a:xfrm>
          <a:prstGeom prst="rect">
            <a:avLst/>
          </a:prstGeom>
          <a:noFill/>
        </p:spPr>
        <p:txBody>
          <a:bodyPr wrap="none" rtlCol="0">
            <a:spAutoFit/>
          </a:bodyPr>
          <a:lstStyle/>
          <a:p>
            <a:r>
              <a:rPr lang="fr-CA" dirty="0" smtClean="0">
                <a:solidFill>
                  <a:prstClr val="black"/>
                </a:solidFill>
              </a:rPr>
              <a:t>Vidéo: </a:t>
            </a:r>
            <a:r>
              <a:rPr lang="fr-CA" dirty="0" smtClean="0">
                <a:solidFill>
                  <a:prstClr val="black"/>
                </a:solidFill>
                <a:hlinkClick r:id="rId8"/>
              </a:rPr>
              <a:t>http</a:t>
            </a:r>
            <a:r>
              <a:rPr lang="fr-CA" dirty="0">
                <a:solidFill>
                  <a:prstClr val="black"/>
                </a:solidFill>
                <a:hlinkClick r:id="rId8"/>
              </a:rPr>
              <a:t>://www.youtube.com/watch?v=_</a:t>
            </a:r>
            <a:r>
              <a:rPr lang="fr-CA" dirty="0" smtClean="0">
                <a:solidFill>
                  <a:prstClr val="black"/>
                </a:solidFill>
                <a:hlinkClick r:id="rId8"/>
              </a:rPr>
              <a:t>PhathoNcXM</a:t>
            </a:r>
            <a:endParaRPr lang="fr-CA" dirty="0">
              <a:solidFill>
                <a:prstClr val="black"/>
              </a:solidFill>
            </a:endParaRPr>
          </a:p>
        </p:txBody>
      </p:sp>
      <p:pic>
        <p:nvPicPr>
          <p:cNvPr id="6146" name="Picture 2" descr="http://www.musanim.com/all/dulcibars.gif"/>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539552" y="4691063"/>
            <a:ext cx="19050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4504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b="1" dirty="0"/>
              <a:t>What different sorting algorithms sound like</a:t>
            </a:r>
          </a:p>
        </p:txBody>
      </p:sp>
      <p:pic>
        <p:nvPicPr>
          <p:cNvPr id="9218" name="Picture 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41209" y="1484784"/>
            <a:ext cx="809625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custDataLst>
              <p:tags r:id="rId3"/>
            </p:custDataLst>
          </p:nvPr>
        </p:nvSpPr>
        <p:spPr>
          <a:xfrm>
            <a:off x="1712121" y="6338606"/>
            <a:ext cx="5417380" cy="369332"/>
          </a:xfrm>
          <a:prstGeom prst="rect">
            <a:avLst/>
          </a:prstGeom>
          <a:noFill/>
        </p:spPr>
        <p:txBody>
          <a:bodyPr wrap="none" rtlCol="0">
            <a:spAutoFit/>
          </a:bodyPr>
          <a:lstStyle/>
          <a:p>
            <a:r>
              <a:rPr lang="en-CA" dirty="0" err="1" smtClean="0">
                <a:solidFill>
                  <a:prstClr val="black"/>
                </a:solidFill>
              </a:rPr>
              <a:t>Vidéo</a:t>
            </a:r>
            <a:r>
              <a:rPr lang="en-CA" dirty="0">
                <a:solidFill>
                  <a:prstClr val="black"/>
                </a:solidFill>
              </a:rPr>
              <a:t>: </a:t>
            </a:r>
            <a:r>
              <a:rPr lang="en-CA" dirty="0">
                <a:solidFill>
                  <a:prstClr val="black"/>
                </a:solidFill>
                <a:hlinkClick r:id="rId7"/>
              </a:rPr>
              <a:t>http://</a:t>
            </a:r>
            <a:r>
              <a:rPr lang="en-CA" dirty="0" smtClean="0">
                <a:solidFill>
                  <a:prstClr val="black"/>
                </a:solidFill>
                <a:hlinkClick r:id="rId7"/>
              </a:rPr>
              <a:t>www.youtube.com/watch?v=t8g-iYGHpEA</a:t>
            </a:r>
            <a:endParaRPr lang="fr-CA" dirty="0">
              <a:solidFill>
                <a:prstClr val="black"/>
              </a:solidFill>
            </a:endParaRPr>
          </a:p>
        </p:txBody>
      </p:sp>
    </p:spTree>
    <p:extLst>
      <p:ext uri="{BB962C8B-B14F-4D97-AF65-F5344CB8AC3E}">
        <p14:creationId xmlns:p14="http://schemas.microsoft.com/office/powerpoint/2010/main" val="22947308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b="1" dirty="0" smtClean="0"/>
              <a:t>Celeste </a:t>
            </a:r>
            <a:r>
              <a:rPr lang="en-CA" b="1" dirty="0" err="1" smtClean="0"/>
              <a:t>Motus</a:t>
            </a:r>
            <a:endParaRPr lang="fr-CA" b="1" dirty="0"/>
          </a:p>
        </p:txBody>
      </p:sp>
      <p:pic>
        <p:nvPicPr>
          <p:cNvPr id="4098" name="Picture 2" descr="http://behance.vo.llnwd.net/profiles2/237123/projects/726600/hd_9cb22797357d7ac0e7d09f297209c651.pn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39552" y="1340768"/>
            <a:ext cx="8059118" cy="45365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custDataLst>
              <p:tags r:id="rId3"/>
            </p:custDataLst>
          </p:nvPr>
        </p:nvSpPr>
        <p:spPr>
          <a:xfrm>
            <a:off x="2856591" y="6139281"/>
            <a:ext cx="3425040" cy="369332"/>
          </a:xfrm>
          <a:prstGeom prst="rect">
            <a:avLst/>
          </a:prstGeom>
          <a:noFill/>
        </p:spPr>
        <p:txBody>
          <a:bodyPr wrap="none" rtlCol="0">
            <a:spAutoFit/>
          </a:bodyPr>
          <a:lstStyle/>
          <a:p>
            <a:r>
              <a:rPr lang="en-CA" dirty="0" err="1" smtClean="0">
                <a:solidFill>
                  <a:prstClr val="black"/>
                </a:solidFill>
              </a:rPr>
              <a:t>Vidéo</a:t>
            </a:r>
            <a:r>
              <a:rPr lang="en-CA" dirty="0">
                <a:solidFill>
                  <a:prstClr val="black"/>
                </a:solidFill>
              </a:rPr>
              <a:t>: </a:t>
            </a:r>
            <a:r>
              <a:rPr lang="en-CA" dirty="0" smtClean="0">
                <a:solidFill>
                  <a:prstClr val="black"/>
                </a:solidFill>
                <a:hlinkClick r:id="rId7"/>
              </a:rPr>
              <a:t>http://vimeo.com/7364665</a:t>
            </a:r>
            <a:endParaRPr lang="fr-CA" dirty="0">
              <a:solidFill>
                <a:prstClr val="black"/>
              </a:solidFill>
            </a:endParaRPr>
          </a:p>
        </p:txBody>
      </p:sp>
    </p:spTree>
    <p:extLst>
      <p:ext uri="{BB962C8B-B14F-4D97-AF65-F5344CB8AC3E}">
        <p14:creationId xmlns:p14="http://schemas.microsoft.com/office/powerpoint/2010/main" val="954418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b="1" dirty="0" smtClean="0"/>
              <a:t>Narratives 2.0</a:t>
            </a:r>
            <a:endParaRPr lang="fr-CA" b="1" dirty="0"/>
          </a:p>
        </p:txBody>
      </p:sp>
      <p:pic>
        <p:nvPicPr>
          <p:cNvPr id="4098" name="Picture 2" descr="Narratives 2.0 - Beethovens Symphony No. 5"/>
          <p:cNvPicPr>
            <a:picLocks noChangeAspect="1" noChangeArrowheads="1"/>
          </p:cNvPicPr>
          <p:nvPr>
            <p:custDataLst>
              <p:tags r:id="rId2"/>
            </p:custDataLst>
          </p:nvPr>
        </p:nvPicPr>
        <p:blipFill rotWithShape="1">
          <a:blip r:embed="rId7">
            <a:extLst>
              <a:ext uri="{28A0092B-C50C-407E-A947-70E740481C1C}">
                <a14:useLocalDpi xmlns:a14="http://schemas.microsoft.com/office/drawing/2010/main" val="0"/>
              </a:ext>
            </a:extLst>
          </a:blip>
          <a:srcRect l="12463" r="1217"/>
          <a:stretch/>
        </p:blipFill>
        <p:spPr bwMode="auto">
          <a:xfrm>
            <a:off x="-17140" y="1484784"/>
            <a:ext cx="5004048" cy="45088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3"/>
            </p:custDataLst>
          </p:nvPr>
        </p:nvSpPr>
        <p:spPr>
          <a:xfrm>
            <a:off x="542251" y="6387997"/>
            <a:ext cx="8299644" cy="369332"/>
          </a:xfrm>
          <a:prstGeom prst="rect">
            <a:avLst/>
          </a:prstGeom>
          <a:noFill/>
        </p:spPr>
        <p:txBody>
          <a:bodyPr wrap="none" rtlCol="0">
            <a:spAutoFit/>
          </a:bodyPr>
          <a:lstStyle/>
          <a:p>
            <a:r>
              <a:rPr lang="en-CA" dirty="0" err="1" smtClean="0">
                <a:solidFill>
                  <a:prstClr val="black"/>
                </a:solidFill>
              </a:rPr>
              <a:t>Détails</a:t>
            </a:r>
            <a:r>
              <a:rPr lang="en-CA" dirty="0">
                <a:solidFill>
                  <a:prstClr val="black"/>
                </a:solidFill>
              </a:rPr>
              <a:t>: </a:t>
            </a:r>
            <a:r>
              <a:rPr lang="en-CA" dirty="0">
                <a:solidFill>
                  <a:prstClr val="black"/>
                </a:solidFill>
                <a:hlinkClick r:id="rId8"/>
              </a:rPr>
              <a:t>http://</a:t>
            </a:r>
            <a:r>
              <a:rPr lang="en-CA" dirty="0" smtClean="0">
                <a:solidFill>
                  <a:prstClr val="black"/>
                </a:solidFill>
                <a:hlinkClick r:id="rId8"/>
              </a:rPr>
              <a:t>www.matthiasdittrich.com/projekte/narratives/visualisation/index.html</a:t>
            </a:r>
            <a:endParaRPr lang="fr-CA" dirty="0">
              <a:solidFill>
                <a:prstClr val="black"/>
              </a:solidFill>
            </a:endParaRPr>
          </a:p>
        </p:txBody>
      </p:sp>
      <p:pic>
        <p:nvPicPr>
          <p:cNvPr id="4100" name="Picture 4" descr="Narratives 2.0 - We will rock you"/>
          <p:cNvPicPr>
            <a:picLocks noChangeAspect="1" noChangeArrowheads="1"/>
          </p:cNvPicPr>
          <p:nvPr>
            <p:custDataLst>
              <p:tags r:id="rId4"/>
            </p:custDataLst>
          </p:nvPr>
        </p:nvPicPr>
        <p:blipFill rotWithShape="1">
          <a:blip r:embed="rId9">
            <a:extLst>
              <a:ext uri="{28A0092B-C50C-407E-A947-70E740481C1C}">
                <a14:useLocalDpi xmlns:a14="http://schemas.microsoft.com/office/drawing/2010/main" val="0"/>
              </a:ext>
            </a:extLst>
          </a:blip>
          <a:srcRect l="6730" r="19855" b="4400"/>
          <a:stretch/>
        </p:blipFill>
        <p:spPr bwMode="auto">
          <a:xfrm>
            <a:off x="4692073" y="1484784"/>
            <a:ext cx="4451927" cy="450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3341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normAutofit fontScale="90000"/>
          </a:bodyPr>
          <a:lstStyle/>
          <a:p>
            <a:r>
              <a:rPr lang="en-US" dirty="0" smtClean="0"/>
              <a:t>Des </a:t>
            </a:r>
            <a:r>
              <a:rPr lang="en-US" dirty="0" err="1" smtClean="0"/>
              <a:t>survols</a:t>
            </a:r>
            <a:r>
              <a:rPr lang="en-US" dirty="0" smtClean="0"/>
              <a:t> de visualizations de </a:t>
            </a:r>
            <a:r>
              <a:rPr lang="en-US" dirty="0" err="1" smtClean="0"/>
              <a:t>musique</a:t>
            </a:r>
            <a:endParaRPr lang="en-US" dirty="0"/>
          </a:p>
        </p:txBody>
      </p:sp>
      <p:sp>
        <p:nvSpPr>
          <p:cNvPr id="3" name="Espace réservé du contenu 2"/>
          <p:cNvSpPr>
            <a:spLocks noGrp="1"/>
          </p:cNvSpPr>
          <p:nvPr>
            <p:ph idx="1"/>
          </p:nvPr>
        </p:nvSpPr>
        <p:spPr>
          <a:xfrm>
            <a:off x="179512" y="1052736"/>
            <a:ext cx="8784976" cy="5472608"/>
          </a:xfrm>
        </p:spPr>
        <p:txBody>
          <a:bodyPr>
            <a:normAutofit lnSpcReduction="10000"/>
          </a:bodyPr>
          <a:lstStyle/>
          <a:p>
            <a:r>
              <a:rPr lang="en-US" sz="2800" dirty="0">
                <a:hlinkClick r:id="rId2"/>
              </a:rPr>
              <a:t>https://</a:t>
            </a:r>
            <a:r>
              <a:rPr lang="en-US" sz="2800" dirty="0" smtClean="0">
                <a:hlinkClick r:id="rId2"/>
              </a:rPr>
              <a:t>scholar.google.ca/scholar?q=cantareira+nonato+paulovich+moshviz+visualize+music+elements</a:t>
            </a:r>
            <a:r>
              <a:rPr lang="en-US" sz="2800" dirty="0" smtClean="0"/>
              <a:t> </a:t>
            </a:r>
            <a:endParaRPr lang="en-US" sz="2800" dirty="0" smtClean="0"/>
          </a:p>
          <a:p>
            <a:r>
              <a:rPr lang="en-US" sz="2800" dirty="0" err="1" smtClean="0"/>
              <a:t>Chapitre</a:t>
            </a:r>
            <a:r>
              <a:rPr lang="en-US" sz="2800" dirty="0" smtClean="0"/>
              <a:t> </a:t>
            </a:r>
            <a:r>
              <a:rPr lang="en-US" sz="2800" dirty="0" smtClean="0"/>
              <a:t>2 </a:t>
            </a:r>
            <a:r>
              <a:rPr lang="en-US" sz="2800" dirty="0" err="1" smtClean="0"/>
              <a:t>dans</a:t>
            </a:r>
            <a:r>
              <a:rPr lang="en-US" sz="2800" dirty="0" smtClean="0"/>
              <a:t> le </a:t>
            </a:r>
            <a:r>
              <a:rPr lang="en-US" sz="2800" dirty="0" err="1" smtClean="0"/>
              <a:t>mémoire</a:t>
            </a:r>
            <a:r>
              <a:rPr lang="en-US" sz="2800" dirty="0" smtClean="0"/>
              <a:t> de </a:t>
            </a:r>
            <a:r>
              <a:rPr lang="en-US" sz="2800" dirty="0" err="1" smtClean="0"/>
              <a:t>maîtrise</a:t>
            </a:r>
            <a:r>
              <a:rPr lang="en-US" sz="2800" dirty="0" smtClean="0"/>
              <a:t> de Wing Y. Chan, “Visualizing </a:t>
            </a:r>
            <a:r>
              <a:rPr lang="en-US" sz="2800" dirty="0"/>
              <a:t>the semantic structure in classical music </a:t>
            </a:r>
            <a:r>
              <a:rPr lang="en-US" sz="2800" dirty="0" smtClean="0"/>
              <a:t>works”, 2009, </a:t>
            </a:r>
            <a:r>
              <a:rPr lang="en-US" sz="2800" dirty="0">
                <a:hlinkClick r:id="rId3"/>
              </a:rPr>
              <a:t>http://</a:t>
            </a:r>
            <a:r>
              <a:rPr lang="en-US" sz="2800" dirty="0" smtClean="0">
                <a:hlinkClick r:id="rId3"/>
              </a:rPr>
              <a:t>hdl.handle.net/1783.1/5975</a:t>
            </a:r>
            <a:r>
              <a:rPr lang="en-US" sz="2800" dirty="0"/>
              <a:t> ; </a:t>
            </a:r>
            <a:r>
              <a:rPr lang="en-US" sz="2800" dirty="0">
                <a:hlinkClick r:id="rId4"/>
              </a:rPr>
              <a:t>http://www.cse.ust.hk/~</a:t>
            </a:r>
            <a:r>
              <a:rPr lang="en-US" sz="2800" dirty="0" smtClean="0">
                <a:hlinkClick r:id="rId4"/>
              </a:rPr>
              <a:t>wallacem/winchan/research/thesis-winnie.pdf</a:t>
            </a:r>
            <a:r>
              <a:rPr lang="en-US" sz="2800" dirty="0"/>
              <a:t> ; </a:t>
            </a:r>
            <a:r>
              <a:rPr lang="en-US" sz="2800" dirty="0">
                <a:hlinkClick r:id="rId5"/>
              </a:rPr>
              <a:t>http://</a:t>
            </a:r>
            <a:r>
              <a:rPr lang="en-US" sz="2800" dirty="0" smtClean="0">
                <a:hlinkClick r:id="rId5"/>
              </a:rPr>
              <a:t>lbezone.ust.hk/bib/b1041211</a:t>
            </a:r>
            <a:r>
              <a:rPr lang="en-US" sz="2800" dirty="0" smtClean="0"/>
              <a:t> </a:t>
            </a:r>
            <a:endParaRPr lang="en-US" sz="2800" dirty="0"/>
          </a:p>
          <a:p>
            <a:r>
              <a:rPr lang="en-US" sz="2800" dirty="0" smtClean="0"/>
              <a:t> </a:t>
            </a:r>
            <a:r>
              <a:rPr lang="en-US" sz="2800" dirty="0" smtClean="0">
                <a:hlinkClick r:id="rId6"/>
              </a:rPr>
              <a:t>http</a:t>
            </a:r>
            <a:r>
              <a:rPr lang="en-US" sz="2800" dirty="0">
                <a:hlinkClick r:id="rId6"/>
              </a:rPr>
              <a:t>://www.visualcomplexity.com/vc/blog/?</a:t>
            </a:r>
            <a:r>
              <a:rPr lang="en-US" sz="2800" dirty="0" smtClean="0">
                <a:hlinkClick r:id="rId6"/>
              </a:rPr>
              <a:t>p=811</a:t>
            </a:r>
            <a:r>
              <a:rPr lang="en-US" sz="2800" dirty="0" smtClean="0"/>
              <a:t> </a:t>
            </a:r>
            <a:endParaRPr lang="en-US" sz="2800" dirty="0"/>
          </a:p>
          <a:p>
            <a:r>
              <a:rPr lang="en-US" sz="2800" dirty="0" smtClean="0"/>
              <a:t> </a:t>
            </a:r>
            <a:r>
              <a:rPr lang="en-US" sz="2800" dirty="0">
                <a:hlinkClick r:id="rId7"/>
              </a:rPr>
              <a:t>http://</a:t>
            </a:r>
            <a:r>
              <a:rPr lang="en-US" sz="2800" dirty="0" smtClean="0">
                <a:hlinkClick r:id="rId7"/>
              </a:rPr>
              <a:t>www.quora.com/Ethan-Hein/Posts/Visualizing-music</a:t>
            </a:r>
            <a:r>
              <a:rPr lang="en-US" sz="2800" dirty="0" smtClean="0"/>
              <a:t> </a:t>
            </a:r>
          </a:p>
          <a:p>
            <a:r>
              <a:rPr lang="en-US" sz="2800" dirty="0">
                <a:hlinkClick r:id="rId8"/>
              </a:rPr>
              <a:t>http://</a:t>
            </a:r>
            <a:r>
              <a:rPr lang="en-US" sz="2800" dirty="0" smtClean="0">
                <a:hlinkClick r:id="rId8"/>
              </a:rPr>
              <a:t>llllllll.co/t/experimental-music-notation-resources/149</a:t>
            </a:r>
            <a:r>
              <a:rPr lang="en-US" sz="2800" dirty="0" smtClean="0"/>
              <a:t> </a:t>
            </a:r>
            <a:endParaRPr lang="en-US" sz="2800" dirty="0"/>
          </a:p>
        </p:txBody>
      </p:sp>
    </p:spTree>
    <p:extLst>
      <p:ext uri="{BB962C8B-B14F-4D97-AF65-F5344CB8AC3E}">
        <p14:creationId xmlns:p14="http://schemas.microsoft.com/office/powerpoint/2010/main" val="856569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2800" dirty="0" smtClean="0"/>
              <a:t>La </a:t>
            </a:r>
            <a:r>
              <a:rPr lang="en-US" sz="2800" dirty="0" err="1" smtClean="0"/>
              <a:t>fréquence</a:t>
            </a:r>
            <a:r>
              <a:rPr lang="en-US" sz="2800" dirty="0" smtClean="0"/>
              <a:t> </a:t>
            </a:r>
            <a:r>
              <a:rPr lang="en-US" sz="2800" dirty="0" err="1" smtClean="0"/>
              <a:t>d’une</a:t>
            </a:r>
            <a:r>
              <a:rPr lang="en-US" sz="2800" dirty="0" smtClean="0"/>
              <a:t> </a:t>
            </a:r>
            <a:r>
              <a:rPr lang="en-US" sz="2800" dirty="0" err="1" smtClean="0"/>
              <a:t>corde</a:t>
            </a:r>
            <a:r>
              <a:rPr lang="en-US" sz="2800" dirty="0" smtClean="0"/>
              <a:t> en vibration </a:t>
            </a:r>
            <a:r>
              <a:rPr lang="en-US" sz="2800" dirty="0" err="1" smtClean="0"/>
              <a:t>est</a:t>
            </a:r>
            <a:r>
              <a:rPr lang="en-US" sz="2800" dirty="0" smtClean="0"/>
              <a:t> </a:t>
            </a:r>
            <a:r>
              <a:rPr lang="en-US" sz="2800" dirty="0" err="1" smtClean="0"/>
              <a:t>inversement</a:t>
            </a:r>
            <a:r>
              <a:rPr lang="en-US" sz="2800" dirty="0" smtClean="0"/>
              <a:t> </a:t>
            </a:r>
            <a:r>
              <a:rPr lang="en-US" sz="2800" dirty="0" err="1" smtClean="0"/>
              <a:t>proportionnelle</a:t>
            </a:r>
            <a:r>
              <a:rPr lang="en-US" sz="2800" dirty="0" smtClean="0"/>
              <a:t> à la </a:t>
            </a:r>
            <a:r>
              <a:rPr lang="en-US" sz="2800" dirty="0" err="1" smtClean="0"/>
              <a:t>longueur</a:t>
            </a:r>
            <a:r>
              <a:rPr lang="en-US" sz="2800" dirty="0" smtClean="0"/>
              <a:t> de la </a:t>
            </a:r>
            <a:r>
              <a:rPr lang="en-US" sz="2800" dirty="0" err="1" smtClean="0"/>
              <a:t>corde</a:t>
            </a:r>
            <a:endParaRPr lang="en-U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04864"/>
            <a:ext cx="4176464" cy="632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005064"/>
            <a:ext cx="2088232" cy="632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cteur droit 7"/>
          <p:cNvCxnSpPr>
            <a:stCxn id="6" idx="3"/>
          </p:cNvCxnSpPr>
          <p:nvPr/>
        </p:nvCxnSpPr>
        <p:spPr>
          <a:xfrm flipV="1">
            <a:off x="3491880" y="4293096"/>
            <a:ext cx="2088232" cy="282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rme libre 9"/>
          <p:cNvSpPr/>
          <p:nvPr/>
        </p:nvSpPr>
        <p:spPr>
          <a:xfrm rot="20000146" flipH="1">
            <a:off x="2675694" y="4503556"/>
            <a:ext cx="1208535" cy="1141759"/>
          </a:xfrm>
          <a:custGeom>
            <a:avLst/>
            <a:gdLst>
              <a:gd name="connsiteX0" fmla="*/ 1911927 w 3190009"/>
              <a:gd name="connsiteY0" fmla="*/ 3013364 h 3013364"/>
              <a:gd name="connsiteX1" fmla="*/ 1787236 w 3190009"/>
              <a:gd name="connsiteY1" fmla="*/ 2971800 h 3013364"/>
              <a:gd name="connsiteX2" fmla="*/ 1766454 w 3190009"/>
              <a:gd name="connsiteY2" fmla="*/ 2940627 h 3013364"/>
              <a:gd name="connsiteX3" fmla="*/ 1693718 w 3190009"/>
              <a:gd name="connsiteY3" fmla="*/ 2888673 h 3013364"/>
              <a:gd name="connsiteX4" fmla="*/ 1652154 w 3190009"/>
              <a:gd name="connsiteY4" fmla="*/ 2857500 h 3013364"/>
              <a:gd name="connsiteX5" fmla="*/ 1620981 w 3190009"/>
              <a:gd name="connsiteY5" fmla="*/ 2815936 h 3013364"/>
              <a:gd name="connsiteX6" fmla="*/ 1548245 w 3190009"/>
              <a:gd name="connsiteY6" fmla="*/ 2763982 h 3013364"/>
              <a:gd name="connsiteX7" fmla="*/ 1485900 w 3190009"/>
              <a:gd name="connsiteY7" fmla="*/ 2691245 h 3013364"/>
              <a:gd name="connsiteX8" fmla="*/ 1454727 w 3190009"/>
              <a:gd name="connsiteY8" fmla="*/ 2670464 h 3013364"/>
              <a:gd name="connsiteX9" fmla="*/ 1402772 w 3190009"/>
              <a:gd name="connsiteY9" fmla="*/ 2608118 h 3013364"/>
              <a:gd name="connsiteX10" fmla="*/ 1340427 w 3190009"/>
              <a:gd name="connsiteY10" fmla="*/ 2545773 h 3013364"/>
              <a:gd name="connsiteX11" fmla="*/ 1278081 w 3190009"/>
              <a:gd name="connsiteY11" fmla="*/ 2462645 h 3013364"/>
              <a:gd name="connsiteX12" fmla="*/ 1215736 w 3190009"/>
              <a:gd name="connsiteY12" fmla="*/ 2369127 h 3013364"/>
              <a:gd name="connsiteX13" fmla="*/ 1184563 w 3190009"/>
              <a:gd name="connsiteY13" fmla="*/ 2327564 h 3013364"/>
              <a:gd name="connsiteX14" fmla="*/ 1132609 w 3190009"/>
              <a:gd name="connsiteY14" fmla="*/ 2223654 h 3013364"/>
              <a:gd name="connsiteX15" fmla="*/ 1101436 w 3190009"/>
              <a:gd name="connsiteY15" fmla="*/ 2119745 h 3013364"/>
              <a:gd name="connsiteX16" fmla="*/ 1091045 w 3190009"/>
              <a:gd name="connsiteY16" fmla="*/ 2088573 h 3013364"/>
              <a:gd name="connsiteX17" fmla="*/ 1080654 w 3190009"/>
              <a:gd name="connsiteY17" fmla="*/ 2036618 h 3013364"/>
              <a:gd name="connsiteX18" fmla="*/ 1059872 w 3190009"/>
              <a:gd name="connsiteY18" fmla="*/ 1870364 h 3013364"/>
              <a:gd name="connsiteX19" fmla="*/ 1049481 w 3190009"/>
              <a:gd name="connsiteY19" fmla="*/ 1839191 h 3013364"/>
              <a:gd name="connsiteX20" fmla="*/ 1039091 w 3190009"/>
              <a:gd name="connsiteY20" fmla="*/ 1756064 h 3013364"/>
              <a:gd name="connsiteX21" fmla="*/ 1028700 w 3190009"/>
              <a:gd name="connsiteY21" fmla="*/ 1724891 h 3013364"/>
              <a:gd name="connsiteX22" fmla="*/ 1018309 w 3190009"/>
              <a:gd name="connsiteY22" fmla="*/ 1641764 h 3013364"/>
              <a:gd name="connsiteX23" fmla="*/ 997527 w 3190009"/>
              <a:gd name="connsiteY23" fmla="*/ 1558636 h 3013364"/>
              <a:gd name="connsiteX24" fmla="*/ 966354 w 3190009"/>
              <a:gd name="connsiteY24" fmla="*/ 1381991 h 3013364"/>
              <a:gd name="connsiteX25" fmla="*/ 945572 w 3190009"/>
              <a:gd name="connsiteY25" fmla="*/ 1330036 h 3013364"/>
              <a:gd name="connsiteX26" fmla="*/ 872836 w 3190009"/>
              <a:gd name="connsiteY26" fmla="*/ 1215736 h 3013364"/>
              <a:gd name="connsiteX27" fmla="*/ 841663 w 3190009"/>
              <a:gd name="connsiteY27" fmla="*/ 1153391 h 3013364"/>
              <a:gd name="connsiteX28" fmla="*/ 748145 w 3190009"/>
              <a:gd name="connsiteY28" fmla="*/ 1059873 h 3013364"/>
              <a:gd name="connsiteX29" fmla="*/ 685800 w 3190009"/>
              <a:gd name="connsiteY29" fmla="*/ 987136 h 3013364"/>
              <a:gd name="connsiteX30" fmla="*/ 654627 w 3190009"/>
              <a:gd name="connsiteY30" fmla="*/ 945573 h 3013364"/>
              <a:gd name="connsiteX31" fmla="*/ 623454 w 3190009"/>
              <a:gd name="connsiteY31" fmla="*/ 924791 h 3013364"/>
              <a:gd name="connsiteX32" fmla="*/ 581891 w 3190009"/>
              <a:gd name="connsiteY32" fmla="*/ 883227 h 3013364"/>
              <a:gd name="connsiteX33" fmla="*/ 477981 w 3190009"/>
              <a:gd name="connsiteY33" fmla="*/ 810491 h 3013364"/>
              <a:gd name="connsiteX34" fmla="*/ 374072 w 3190009"/>
              <a:gd name="connsiteY34" fmla="*/ 727364 h 3013364"/>
              <a:gd name="connsiteX35" fmla="*/ 311727 w 3190009"/>
              <a:gd name="connsiteY35" fmla="*/ 665018 h 3013364"/>
              <a:gd name="connsiteX36" fmla="*/ 270163 w 3190009"/>
              <a:gd name="connsiteY36" fmla="*/ 633845 h 3013364"/>
              <a:gd name="connsiteX37" fmla="*/ 238991 w 3190009"/>
              <a:gd name="connsiteY37" fmla="*/ 592282 h 3013364"/>
              <a:gd name="connsiteX38" fmla="*/ 155863 w 3190009"/>
              <a:gd name="connsiteY38" fmla="*/ 467591 h 3013364"/>
              <a:gd name="connsiteX39" fmla="*/ 114300 w 3190009"/>
              <a:gd name="connsiteY39" fmla="*/ 415636 h 3013364"/>
              <a:gd name="connsiteX40" fmla="*/ 93518 w 3190009"/>
              <a:gd name="connsiteY40" fmla="*/ 374073 h 3013364"/>
              <a:gd name="connsiteX41" fmla="*/ 62345 w 3190009"/>
              <a:gd name="connsiteY41" fmla="*/ 322118 h 3013364"/>
              <a:gd name="connsiteX42" fmla="*/ 31172 w 3190009"/>
              <a:gd name="connsiteY42" fmla="*/ 238991 h 3013364"/>
              <a:gd name="connsiteX43" fmla="*/ 0 w 3190009"/>
              <a:gd name="connsiteY43" fmla="*/ 155864 h 3013364"/>
              <a:gd name="connsiteX44" fmla="*/ 10391 w 3190009"/>
              <a:gd name="connsiteY44" fmla="*/ 51954 h 3013364"/>
              <a:gd name="connsiteX45" fmla="*/ 41563 w 3190009"/>
              <a:gd name="connsiteY45" fmla="*/ 41564 h 3013364"/>
              <a:gd name="connsiteX46" fmla="*/ 83127 w 3190009"/>
              <a:gd name="connsiteY46" fmla="*/ 20782 h 3013364"/>
              <a:gd name="connsiteX47" fmla="*/ 228600 w 3190009"/>
              <a:gd name="connsiteY47" fmla="*/ 0 h 3013364"/>
              <a:gd name="connsiteX48" fmla="*/ 353291 w 3190009"/>
              <a:gd name="connsiteY48" fmla="*/ 41564 h 3013364"/>
              <a:gd name="connsiteX49" fmla="*/ 457200 w 3190009"/>
              <a:gd name="connsiteY49" fmla="*/ 145473 h 3013364"/>
              <a:gd name="connsiteX50" fmla="*/ 498763 w 3190009"/>
              <a:gd name="connsiteY50" fmla="*/ 187036 h 3013364"/>
              <a:gd name="connsiteX51" fmla="*/ 571500 w 3190009"/>
              <a:gd name="connsiteY51" fmla="*/ 238991 h 3013364"/>
              <a:gd name="connsiteX52" fmla="*/ 613063 w 3190009"/>
              <a:gd name="connsiteY52" fmla="*/ 270164 h 3013364"/>
              <a:gd name="connsiteX53" fmla="*/ 644236 w 3190009"/>
              <a:gd name="connsiteY53" fmla="*/ 290945 h 3013364"/>
              <a:gd name="connsiteX54" fmla="*/ 675409 w 3190009"/>
              <a:gd name="connsiteY54" fmla="*/ 322118 h 3013364"/>
              <a:gd name="connsiteX55" fmla="*/ 706581 w 3190009"/>
              <a:gd name="connsiteY55" fmla="*/ 384464 h 3013364"/>
              <a:gd name="connsiteX56" fmla="*/ 748145 w 3190009"/>
              <a:gd name="connsiteY56" fmla="*/ 446809 h 3013364"/>
              <a:gd name="connsiteX57" fmla="*/ 768927 w 3190009"/>
              <a:gd name="connsiteY57" fmla="*/ 477982 h 3013364"/>
              <a:gd name="connsiteX58" fmla="*/ 820881 w 3190009"/>
              <a:gd name="connsiteY58" fmla="*/ 561109 h 3013364"/>
              <a:gd name="connsiteX59" fmla="*/ 852054 w 3190009"/>
              <a:gd name="connsiteY59" fmla="*/ 613064 h 3013364"/>
              <a:gd name="connsiteX60" fmla="*/ 1028700 w 3190009"/>
              <a:gd name="connsiteY60" fmla="*/ 758536 h 3013364"/>
              <a:gd name="connsiteX61" fmla="*/ 1080654 w 3190009"/>
              <a:gd name="connsiteY61" fmla="*/ 810491 h 3013364"/>
              <a:gd name="connsiteX62" fmla="*/ 1153391 w 3190009"/>
              <a:gd name="connsiteY62" fmla="*/ 862445 h 3013364"/>
              <a:gd name="connsiteX63" fmla="*/ 1174172 w 3190009"/>
              <a:gd name="connsiteY63" fmla="*/ 893618 h 3013364"/>
              <a:gd name="connsiteX64" fmla="*/ 1205345 w 3190009"/>
              <a:gd name="connsiteY64" fmla="*/ 904009 h 3013364"/>
              <a:gd name="connsiteX65" fmla="*/ 1288472 w 3190009"/>
              <a:gd name="connsiteY65" fmla="*/ 924791 h 3013364"/>
              <a:gd name="connsiteX66" fmla="*/ 1454727 w 3190009"/>
              <a:gd name="connsiteY66" fmla="*/ 914400 h 3013364"/>
              <a:gd name="connsiteX67" fmla="*/ 1714500 w 3190009"/>
              <a:gd name="connsiteY67" fmla="*/ 935182 h 3013364"/>
              <a:gd name="connsiteX68" fmla="*/ 1735281 w 3190009"/>
              <a:gd name="connsiteY68" fmla="*/ 966354 h 3013364"/>
              <a:gd name="connsiteX69" fmla="*/ 1766454 w 3190009"/>
              <a:gd name="connsiteY69" fmla="*/ 976745 h 3013364"/>
              <a:gd name="connsiteX70" fmla="*/ 1797627 w 3190009"/>
              <a:gd name="connsiteY70" fmla="*/ 997527 h 3013364"/>
              <a:gd name="connsiteX71" fmla="*/ 1808018 w 3190009"/>
              <a:gd name="connsiteY71" fmla="*/ 1028700 h 3013364"/>
              <a:gd name="connsiteX72" fmla="*/ 1870363 w 3190009"/>
              <a:gd name="connsiteY72" fmla="*/ 1080654 h 3013364"/>
              <a:gd name="connsiteX73" fmla="*/ 1911927 w 3190009"/>
              <a:gd name="connsiteY73" fmla="*/ 1101436 h 3013364"/>
              <a:gd name="connsiteX74" fmla="*/ 1984663 w 3190009"/>
              <a:gd name="connsiteY74" fmla="*/ 1111827 h 3013364"/>
              <a:gd name="connsiteX75" fmla="*/ 2109354 w 3190009"/>
              <a:gd name="connsiteY75" fmla="*/ 1101436 h 3013364"/>
              <a:gd name="connsiteX76" fmla="*/ 2182091 w 3190009"/>
              <a:gd name="connsiteY76" fmla="*/ 1080654 h 3013364"/>
              <a:gd name="connsiteX77" fmla="*/ 2327563 w 3190009"/>
              <a:gd name="connsiteY77" fmla="*/ 1101436 h 3013364"/>
              <a:gd name="connsiteX78" fmla="*/ 2410691 w 3190009"/>
              <a:gd name="connsiteY78" fmla="*/ 1194954 h 3013364"/>
              <a:gd name="connsiteX79" fmla="*/ 2473036 w 3190009"/>
              <a:gd name="connsiteY79" fmla="*/ 1226127 h 3013364"/>
              <a:gd name="connsiteX80" fmla="*/ 2597727 w 3190009"/>
              <a:gd name="connsiteY80" fmla="*/ 1215736 h 3013364"/>
              <a:gd name="connsiteX81" fmla="*/ 2649681 w 3190009"/>
              <a:gd name="connsiteY81" fmla="*/ 1205345 h 3013364"/>
              <a:gd name="connsiteX82" fmla="*/ 2878281 w 3190009"/>
              <a:gd name="connsiteY82" fmla="*/ 1215736 h 3013364"/>
              <a:gd name="connsiteX83" fmla="*/ 2940627 w 3190009"/>
              <a:gd name="connsiteY83" fmla="*/ 1267691 h 3013364"/>
              <a:gd name="connsiteX84" fmla="*/ 3002972 w 3190009"/>
              <a:gd name="connsiteY84" fmla="*/ 1309254 h 3013364"/>
              <a:gd name="connsiteX85" fmla="*/ 3023754 w 3190009"/>
              <a:gd name="connsiteY85" fmla="*/ 1340427 h 3013364"/>
              <a:gd name="connsiteX86" fmla="*/ 3075709 w 3190009"/>
              <a:gd name="connsiteY86" fmla="*/ 1402773 h 3013364"/>
              <a:gd name="connsiteX87" fmla="*/ 3117272 w 3190009"/>
              <a:gd name="connsiteY87" fmla="*/ 1496291 h 3013364"/>
              <a:gd name="connsiteX88" fmla="*/ 3138054 w 3190009"/>
              <a:gd name="connsiteY88" fmla="*/ 1537854 h 3013364"/>
              <a:gd name="connsiteX89" fmla="*/ 3158836 w 3190009"/>
              <a:gd name="connsiteY89" fmla="*/ 1610591 h 3013364"/>
              <a:gd name="connsiteX90" fmla="*/ 3190009 w 3190009"/>
              <a:gd name="connsiteY90" fmla="*/ 1724891 h 3013364"/>
              <a:gd name="connsiteX91" fmla="*/ 3179618 w 3190009"/>
              <a:gd name="connsiteY91" fmla="*/ 1911927 h 3013364"/>
              <a:gd name="connsiteX92" fmla="*/ 3169227 w 3190009"/>
              <a:gd name="connsiteY92" fmla="*/ 1943100 h 3013364"/>
              <a:gd name="connsiteX93" fmla="*/ 3158836 w 3190009"/>
              <a:gd name="connsiteY93" fmla="*/ 1995054 h 3013364"/>
              <a:gd name="connsiteX94" fmla="*/ 3148445 w 3190009"/>
              <a:gd name="connsiteY94" fmla="*/ 2026227 h 3013364"/>
              <a:gd name="connsiteX95" fmla="*/ 3138054 w 3190009"/>
              <a:gd name="connsiteY95" fmla="*/ 2067791 h 3013364"/>
              <a:gd name="connsiteX96" fmla="*/ 3117272 w 3190009"/>
              <a:gd name="connsiteY96" fmla="*/ 2098964 h 3013364"/>
              <a:gd name="connsiteX97" fmla="*/ 3096491 w 3190009"/>
              <a:gd name="connsiteY97" fmla="*/ 2171700 h 3013364"/>
              <a:gd name="connsiteX98" fmla="*/ 3075709 w 3190009"/>
              <a:gd name="connsiteY98" fmla="*/ 2213264 h 3013364"/>
              <a:gd name="connsiteX99" fmla="*/ 3054927 w 3190009"/>
              <a:gd name="connsiteY99" fmla="*/ 2275609 h 3013364"/>
              <a:gd name="connsiteX100" fmla="*/ 3044536 w 3190009"/>
              <a:gd name="connsiteY100" fmla="*/ 2306782 h 3013364"/>
              <a:gd name="connsiteX101" fmla="*/ 3023754 w 3190009"/>
              <a:gd name="connsiteY101" fmla="*/ 2337954 h 3013364"/>
              <a:gd name="connsiteX102" fmla="*/ 3034145 w 3190009"/>
              <a:gd name="connsiteY102" fmla="*/ 2483427 h 3013364"/>
              <a:gd name="connsiteX103" fmla="*/ 3065318 w 3190009"/>
              <a:gd name="connsiteY103" fmla="*/ 2545773 h 3013364"/>
              <a:gd name="connsiteX104" fmla="*/ 3096491 w 3190009"/>
              <a:gd name="connsiteY104" fmla="*/ 2576945 h 3013364"/>
              <a:gd name="connsiteX105" fmla="*/ 3138054 w 3190009"/>
              <a:gd name="connsiteY105" fmla="*/ 2639291 h 3013364"/>
              <a:gd name="connsiteX106" fmla="*/ 3158836 w 3190009"/>
              <a:gd name="connsiteY106" fmla="*/ 2670464 h 3013364"/>
              <a:gd name="connsiteX107" fmla="*/ 3190009 w 3190009"/>
              <a:gd name="connsiteY107" fmla="*/ 2712027 h 301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190009" h="3013364">
                <a:moveTo>
                  <a:pt x="1911927" y="3013364"/>
                </a:moveTo>
                <a:cubicBezTo>
                  <a:pt x="1870363" y="2999509"/>
                  <a:pt x="1811539" y="3008254"/>
                  <a:pt x="1787236" y="2971800"/>
                </a:cubicBezTo>
                <a:cubicBezTo>
                  <a:pt x="1780309" y="2961409"/>
                  <a:pt x="1775285" y="2949458"/>
                  <a:pt x="1766454" y="2940627"/>
                </a:cubicBezTo>
                <a:cubicBezTo>
                  <a:pt x="1749466" y="2923639"/>
                  <a:pt x="1714375" y="2903428"/>
                  <a:pt x="1693718" y="2888673"/>
                </a:cubicBezTo>
                <a:cubicBezTo>
                  <a:pt x="1679625" y="2878607"/>
                  <a:pt x="1664400" y="2869746"/>
                  <a:pt x="1652154" y="2857500"/>
                </a:cubicBezTo>
                <a:cubicBezTo>
                  <a:pt x="1639908" y="2845254"/>
                  <a:pt x="1633227" y="2828182"/>
                  <a:pt x="1620981" y="2815936"/>
                </a:cubicBezTo>
                <a:cubicBezTo>
                  <a:pt x="1608093" y="2803048"/>
                  <a:pt x="1565944" y="2775781"/>
                  <a:pt x="1548245" y="2763982"/>
                </a:cubicBezTo>
                <a:cubicBezTo>
                  <a:pt x="1523734" y="2727215"/>
                  <a:pt x="1525093" y="2724839"/>
                  <a:pt x="1485900" y="2691245"/>
                </a:cubicBezTo>
                <a:cubicBezTo>
                  <a:pt x="1476418" y="2683118"/>
                  <a:pt x="1464321" y="2678459"/>
                  <a:pt x="1454727" y="2670464"/>
                </a:cubicBezTo>
                <a:cubicBezTo>
                  <a:pt x="1393813" y="2619703"/>
                  <a:pt x="1449476" y="2660660"/>
                  <a:pt x="1402772" y="2608118"/>
                </a:cubicBezTo>
                <a:cubicBezTo>
                  <a:pt x="1383247" y="2586152"/>
                  <a:pt x="1355548" y="2570974"/>
                  <a:pt x="1340427" y="2545773"/>
                </a:cubicBezTo>
                <a:cubicBezTo>
                  <a:pt x="1239221" y="2377097"/>
                  <a:pt x="1368990" y="2583857"/>
                  <a:pt x="1278081" y="2462645"/>
                </a:cubicBezTo>
                <a:cubicBezTo>
                  <a:pt x="1255602" y="2432673"/>
                  <a:pt x="1238215" y="2399099"/>
                  <a:pt x="1215736" y="2369127"/>
                </a:cubicBezTo>
                <a:cubicBezTo>
                  <a:pt x="1205345" y="2355273"/>
                  <a:pt x="1192856" y="2342767"/>
                  <a:pt x="1184563" y="2327564"/>
                </a:cubicBezTo>
                <a:cubicBezTo>
                  <a:pt x="1094330" y="2162136"/>
                  <a:pt x="1193656" y="2315224"/>
                  <a:pt x="1132609" y="2223654"/>
                </a:cubicBezTo>
                <a:cubicBezTo>
                  <a:pt x="1116905" y="2160841"/>
                  <a:pt x="1126733" y="2195636"/>
                  <a:pt x="1101436" y="2119745"/>
                </a:cubicBezTo>
                <a:cubicBezTo>
                  <a:pt x="1097972" y="2109354"/>
                  <a:pt x="1093193" y="2099313"/>
                  <a:pt x="1091045" y="2088573"/>
                </a:cubicBezTo>
                <a:lnTo>
                  <a:pt x="1080654" y="2036618"/>
                </a:lnTo>
                <a:cubicBezTo>
                  <a:pt x="1074201" y="1965638"/>
                  <a:pt x="1075210" y="1931714"/>
                  <a:pt x="1059872" y="1870364"/>
                </a:cubicBezTo>
                <a:cubicBezTo>
                  <a:pt x="1057215" y="1859738"/>
                  <a:pt x="1052945" y="1849582"/>
                  <a:pt x="1049481" y="1839191"/>
                </a:cubicBezTo>
                <a:cubicBezTo>
                  <a:pt x="1046018" y="1811482"/>
                  <a:pt x="1044086" y="1783538"/>
                  <a:pt x="1039091" y="1756064"/>
                </a:cubicBezTo>
                <a:cubicBezTo>
                  <a:pt x="1037132" y="1745288"/>
                  <a:pt x="1030659" y="1735667"/>
                  <a:pt x="1028700" y="1724891"/>
                </a:cubicBezTo>
                <a:cubicBezTo>
                  <a:pt x="1023705" y="1697417"/>
                  <a:pt x="1022555" y="1669364"/>
                  <a:pt x="1018309" y="1641764"/>
                </a:cubicBezTo>
                <a:cubicBezTo>
                  <a:pt x="1011144" y="1595190"/>
                  <a:pt x="1010170" y="1596566"/>
                  <a:pt x="997527" y="1558636"/>
                </a:cubicBezTo>
                <a:cubicBezTo>
                  <a:pt x="991996" y="1519921"/>
                  <a:pt x="977725" y="1410419"/>
                  <a:pt x="966354" y="1381991"/>
                </a:cubicBezTo>
                <a:cubicBezTo>
                  <a:pt x="959427" y="1364673"/>
                  <a:pt x="954504" y="1346411"/>
                  <a:pt x="945572" y="1330036"/>
                </a:cubicBezTo>
                <a:cubicBezTo>
                  <a:pt x="896151" y="1239431"/>
                  <a:pt x="914154" y="1298372"/>
                  <a:pt x="872836" y="1215736"/>
                </a:cubicBezTo>
                <a:cubicBezTo>
                  <a:pt x="853322" y="1176709"/>
                  <a:pt x="874420" y="1189125"/>
                  <a:pt x="841663" y="1153391"/>
                </a:cubicBezTo>
                <a:cubicBezTo>
                  <a:pt x="811874" y="1120894"/>
                  <a:pt x="772599" y="1096554"/>
                  <a:pt x="748145" y="1059873"/>
                </a:cubicBezTo>
                <a:cubicBezTo>
                  <a:pt x="703649" y="993128"/>
                  <a:pt x="756348" y="1067762"/>
                  <a:pt x="685800" y="987136"/>
                </a:cubicBezTo>
                <a:cubicBezTo>
                  <a:pt x="674396" y="974103"/>
                  <a:pt x="666873" y="957819"/>
                  <a:pt x="654627" y="945573"/>
                </a:cubicBezTo>
                <a:cubicBezTo>
                  <a:pt x="645796" y="936742"/>
                  <a:pt x="632936" y="932918"/>
                  <a:pt x="623454" y="924791"/>
                </a:cubicBezTo>
                <a:cubicBezTo>
                  <a:pt x="608578" y="912040"/>
                  <a:pt x="596636" y="896129"/>
                  <a:pt x="581891" y="883227"/>
                </a:cubicBezTo>
                <a:cubicBezTo>
                  <a:pt x="528303" y="836337"/>
                  <a:pt x="543260" y="862714"/>
                  <a:pt x="477981" y="810491"/>
                </a:cubicBezTo>
                <a:cubicBezTo>
                  <a:pt x="443345" y="782782"/>
                  <a:pt x="405436" y="758729"/>
                  <a:pt x="374072" y="727364"/>
                </a:cubicBezTo>
                <a:cubicBezTo>
                  <a:pt x="353290" y="706582"/>
                  <a:pt x="335239" y="682652"/>
                  <a:pt x="311727" y="665018"/>
                </a:cubicBezTo>
                <a:cubicBezTo>
                  <a:pt x="297872" y="654627"/>
                  <a:pt x="282409" y="646091"/>
                  <a:pt x="270163" y="633845"/>
                </a:cubicBezTo>
                <a:cubicBezTo>
                  <a:pt x="257917" y="621599"/>
                  <a:pt x="248802" y="606553"/>
                  <a:pt x="238991" y="592282"/>
                </a:cubicBezTo>
                <a:cubicBezTo>
                  <a:pt x="210691" y="551118"/>
                  <a:pt x="187068" y="506598"/>
                  <a:pt x="155863" y="467591"/>
                </a:cubicBezTo>
                <a:cubicBezTo>
                  <a:pt x="142009" y="450273"/>
                  <a:pt x="126602" y="434089"/>
                  <a:pt x="114300" y="415636"/>
                </a:cubicBezTo>
                <a:cubicBezTo>
                  <a:pt x="105708" y="402748"/>
                  <a:pt x="101041" y="387613"/>
                  <a:pt x="93518" y="374073"/>
                </a:cubicBezTo>
                <a:cubicBezTo>
                  <a:pt x="83710" y="356418"/>
                  <a:pt x="72736" y="339436"/>
                  <a:pt x="62345" y="322118"/>
                </a:cubicBezTo>
                <a:cubicBezTo>
                  <a:pt x="35673" y="215429"/>
                  <a:pt x="71925" y="347665"/>
                  <a:pt x="31172" y="238991"/>
                </a:cubicBezTo>
                <a:cubicBezTo>
                  <a:pt x="-11275" y="125799"/>
                  <a:pt x="57862" y="271591"/>
                  <a:pt x="0" y="155864"/>
                </a:cubicBezTo>
                <a:cubicBezTo>
                  <a:pt x="3464" y="121227"/>
                  <a:pt x="-1505" y="84668"/>
                  <a:pt x="10391" y="51954"/>
                </a:cubicBezTo>
                <a:cubicBezTo>
                  <a:pt x="14134" y="41661"/>
                  <a:pt x="31496" y="45878"/>
                  <a:pt x="41563" y="41564"/>
                </a:cubicBezTo>
                <a:cubicBezTo>
                  <a:pt x="55801" y="35462"/>
                  <a:pt x="68889" y="26884"/>
                  <a:pt x="83127" y="20782"/>
                </a:cubicBezTo>
                <a:cubicBezTo>
                  <a:pt x="131565" y="23"/>
                  <a:pt x="169857" y="5340"/>
                  <a:pt x="228600" y="0"/>
                </a:cubicBezTo>
                <a:cubicBezTo>
                  <a:pt x="257458" y="7214"/>
                  <a:pt x="323763" y="17404"/>
                  <a:pt x="353291" y="41564"/>
                </a:cubicBezTo>
                <a:lnTo>
                  <a:pt x="457200" y="145473"/>
                </a:lnTo>
                <a:cubicBezTo>
                  <a:pt x="471054" y="159327"/>
                  <a:pt x="483089" y="175280"/>
                  <a:pt x="498763" y="187036"/>
                </a:cubicBezTo>
                <a:cubicBezTo>
                  <a:pt x="634641" y="288944"/>
                  <a:pt x="465111" y="162998"/>
                  <a:pt x="571500" y="238991"/>
                </a:cubicBezTo>
                <a:cubicBezTo>
                  <a:pt x="585592" y="249057"/>
                  <a:pt x="598971" y="260098"/>
                  <a:pt x="613063" y="270164"/>
                </a:cubicBezTo>
                <a:cubicBezTo>
                  <a:pt x="623225" y="277423"/>
                  <a:pt x="634642" y="282950"/>
                  <a:pt x="644236" y="290945"/>
                </a:cubicBezTo>
                <a:cubicBezTo>
                  <a:pt x="655525" y="300352"/>
                  <a:pt x="665018" y="311727"/>
                  <a:pt x="675409" y="322118"/>
                </a:cubicBezTo>
                <a:cubicBezTo>
                  <a:pt x="685800" y="342900"/>
                  <a:pt x="694874" y="364394"/>
                  <a:pt x="706581" y="384464"/>
                </a:cubicBezTo>
                <a:cubicBezTo>
                  <a:pt x="719166" y="406038"/>
                  <a:pt x="734290" y="426027"/>
                  <a:pt x="748145" y="446809"/>
                </a:cubicBezTo>
                <a:cubicBezTo>
                  <a:pt x="755072" y="457200"/>
                  <a:pt x="763342" y="466812"/>
                  <a:pt x="768927" y="477982"/>
                </a:cubicBezTo>
                <a:cubicBezTo>
                  <a:pt x="809519" y="559164"/>
                  <a:pt x="766926" y="480176"/>
                  <a:pt x="820881" y="561109"/>
                </a:cubicBezTo>
                <a:cubicBezTo>
                  <a:pt x="832084" y="577914"/>
                  <a:pt x="839265" y="597433"/>
                  <a:pt x="852054" y="613064"/>
                </a:cubicBezTo>
                <a:cubicBezTo>
                  <a:pt x="900914" y="672781"/>
                  <a:pt x="965201" y="716203"/>
                  <a:pt x="1028700" y="758536"/>
                </a:cubicBezTo>
                <a:cubicBezTo>
                  <a:pt x="1068721" y="818570"/>
                  <a:pt x="1026777" y="764312"/>
                  <a:pt x="1080654" y="810491"/>
                </a:cubicBezTo>
                <a:cubicBezTo>
                  <a:pt x="1143410" y="864281"/>
                  <a:pt x="1096113" y="843352"/>
                  <a:pt x="1153391" y="862445"/>
                </a:cubicBezTo>
                <a:cubicBezTo>
                  <a:pt x="1160318" y="872836"/>
                  <a:pt x="1164420" y="885817"/>
                  <a:pt x="1174172" y="893618"/>
                </a:cubicBezTo>
                <a:cubicBezTo>
                  <a:pt x="1182725" y="900460"/>
                  <a:pt x="1194719" y="901352"/>
                  <a:pt x="1205345" y="904009"/>
                </a:cubicBezTo>
                <a:lnTo>
                  <a:pt x="1288472" y="924791"/>
                </a:lnTo>
                <a:cubicBezTo>
                  <a:pt x="1343890" y="921327"/>
                  <a:pt x="1399201" y="914400"/>
                  <a:pt x="1454727" y="914400"/>
                </a:cubicBezTo>
                <a:cubicBezTo>
                  <a:pt x="1661604" y="914400"/>
                  <a:pt x="1615653" y="902233"/>
                  <a:pt x="1714500" y="935182"/>
                </a:cubicBezTo>
                <a:cubicBezTo>
                  <a:pt x="1721427" y="945573"/>
                  <a:pt x="1725530" y="958553"/>
                  <a:pt x="1735281" y="966354"/>
                </a:cubicBezTo>
                <a:cubicBezTo>
                  <a:pt x="1743834" y="973196"/>
                  <a:pt x="1756657" y="971847"/>
                  <a:pt x="1766454" y="976745"/>
                </a:cubicBezTo>
                <a:cubicBezTo>
                  <a:pt x="1777624" y="982330"/>
                  <a:pt x="1787236" y="990600"/>
                  <a:pt x="1797627" y="997527"/>
                </a:cubicBezTo>
                <a:cubicBezTo>
                  <a:pt x="1801091" y="1007918"/>
                  <a:pt x="1801942" y="1019586"/>
                  <a:pt x="1808018" y="1028700"/>
                </a:cubicBezTo>
                <a:cubicBezTo>
                  <a:pt x="1821244" y="1048538"/>
                  <a:pt x="1849720" y="1068858"/>
                  <a:pt x="1870363" y="1080654"/>
                </a:cubicBezTo>
                <a:cubicBezTo>
                  <a:pt x="1883812" y="1088339"/>
                  <a:pt x="1896983" y="1097360"/>
                  <a:pt x="1911927" y="1101436"/>
                </a:cubicBezTo>
                <a:cubicBezTo>
                  <a:pt x="1935555" y="1107880"/>
                  <a:pt x="1960418" y="1108363"/>
                  <a:pt x="1984663" y="1111827"/>
                </a:cubicBezTo>
                <a:cubicBezTo>
                  <a:pt x="2026227" y="1108363"/>
                  <a:pt x="2067968" y="1106609"/>
                  <a:pt x="2109354" y="1101436"/>
                </a:cubicBezTo>
                <a:cubicBezTo>
                  <a:pt x="2130230" y="1098826"/>
                  <a:pt x="2161386" y="1087556"/>
                  <a:pt x="2182091" y="1080654"/>
                </a:cubicBezTo>
                <a:cubicBezTo>
                  <a:pt x="2230582" y="1087581"/>
                  <a:pt x="2282084" y="1083244"/>
                  <a:pt x="2327563" y="1101436"/>
                </a:cubicBezTo>
                <a:cubicBezTo>
                  <a:pt x="2400288" y="1130526"/>
                  <a:pt x="2372948" y="1157211"/>
                  <a:pt x="2410691" y="1194954"/>
                </a:cubicBezTo>
                <a:cubicBezTo>
                  <a:pt x="2430835" y="1215098"/>
                  <a:pt x="2447681" y="1217675"/>
                  <a:pt x="2473036" y="1226127"/>
                </a:cubicBezTo>
                <a:cubicBezTo>
                  <a:pt x="2514600" y="1222663"/>
                  <a:pt x="2556305" y="1220609"/>
                  <a:pt x="2597727" y="1215736"/>
                </a:cubicBezTo>
                <a:cubicBezTo>
                  <a:pt x="2615267" y="1213672"/>
                  <a:pt x="2632020" y="1205345"/>
                  <a:pt x="2649681" y="1205345"/>
                </a:cubicBezTo>
                <a:cubicBezTo>
                  <a:pt x="2725960" y="1205345"/>
                  <a:pt x="2802081" y="1212272"/>
                  <a:pt x="2878281" y="1215736"/>
                </a:cubicBezTo>
                <a:cubicBezTo>
                  <a:pt x="2944981" y="1237969"/>
                  <a:pt x="2872686" y="1207299"/>
                  <a:pt x="2940627" y="1267691"/>
                </a:cubicBezTo>
                <a:cubicBezTo>
                  <a:pt x="2959295" y="1284284"/>
                  <a:pt x="2982190" y="1295400"/>
                  <a:pt x="3002972" y="1309254"/>
                </a:cubicBezTo>
                <a:cubicBezTo>
                  <a:pt x="3009899" y="1319645"/>
                  <a:pt x="3015759" y="1330833"/>
                  <a:pt x="3023754" y="1340427"/>
                </a:cubicBezTo>
                <a:cubicBezTo>
                  <a:pt x="3062831" y="1387319"/>
                  <a:pt x="3047564" y="1353519"/>
                  <a:pt x="3075709" y="1402773"/>
                </a:cubicBezTo>
                <a:cubicBezTo>
                  <a:pt x="3101294" y="1447546"/>
                  <a:pt x="3095000" y="1446178"/>
                  <a:pt x="3117272" y="1496291"/>
                </a:cubicBezTo>
                <a:cubicBezTo>
                  <a:pt x="3123563" y="1510446"/>
                  <a:pt x="3131952" y="1523617"/>
                  <a:pt x="3138054" y="1537854"/>
                </a:cubicBezTo>
                <a:cubicBezTo>
                  <a:pt x="3149694" y="1565014"/>
                  <a:pt x="3150048" y="1581298"/>
                  <a:pt x="3158836" y="1610591"/>
                </a:cubicBezTo>
                <a:cubicBezTo>
                  <a:pt x="3190477" y="1716059"/>
                  <a:pt x="3171070" y="1630197"/>
                  <a:pt x="3190009" y="1724891"/>
                </a:cubicBezTo>
                <a:cubicBezTo>
                  <a:pt x="3186545" y="1787236"/>
                  <a:pt x="3185538" y="1849767"/>
                  <a:pt x="3179618" y="1911927"/>
                </a:cubicBezTo>
                <a:cubicBezTo>
                  <a:pt x="3178580" y="1922831"/>
                  <a:pt x="3171884" y="1932474"/>
                  <a:pt x="3169227" y="1943100"/>
                </a:cubicBezTo>
                <a:cubicBezTo>
                  <a:pt x="3164944" y="1960234"/>
                  <a:pt x="3163119" y="1977920"/>
                  <a:pt x="3158836" y="1995054"/>
                </a:cubicBezTo>
                <a:cubicBezTo>
                  <a:pt x="3156179" y="2005680"/>
                  <a:pt x="3151454" y="2015695"/>
                  <a:pt x="3148445" y="2026227"/>
                </a:cubicBezTo>
                <a:cubicBezTo>
                  <a:pt x="3144522" y="2039959"/>
                  <a:pt x="3143680" y="2054665"/>
                  <a:pt x="3138054" y="2067791"/>
                </a:cubicBezTo>
                <a:cubicBezTo>
                  <a:pt x="3133135" y="2079270"/>
                  <a:pt x="3122857" y="2087794"/>
                  <a:pt x="3117272" y="2098964"/>
                </a:cubicBezTo>
                <a:cubicBezTo>
                  <a:pt x="3104708" y="2124092"/>
                  <a:pt x="3106482" y="2145056"/>
                  <a:pt x="3096491" y="2171700"/>
                </a:cubicBezTo>
                <a:cubicBezTo>
                  <a:pt x="3091052" y="2186204"/>
                  <a:pt x="3081462" y="2198882"/>
                  <a:pt x="3075709" y="2213264"/>
                </a:cubicBezTo>
                <a:cubicBezTo>
                  <a:pt x="3067573" y="2233603"/>
                  <a:pt x="3061854" y="2254827"/>
                  <a:pt x="3054927" y="2275609"/>
                </a:cubicBezTo>
                <a:cubicBezTo>
                  <a:pt x="3051463" y="2286000"/>
                  <a:pt x="3050612" y="2297669"/>
                  <a:pt x="3044536" y="2306782"/>
                </a:cubicBezTo>
                <a:lnTo>
                  <a:pt x="3023754" y="2337954"/>
                </a:lnTo>
                <a:cubicBezTo>
                  <a:pt x="3027218" y="2386445"/>
                  <a:pt x="3028465" y="2435145"/>
                  <a:pt x="3034145" y="2483427"/>
                </a:cubicBezTo>
                <a:cubicBezTo>
                  <a:pt x="3036713" y="2505254"/>
                  <a:pt x="3051883" y="2529651"/>
                  <a:pt x="3065318" y="2545773"/>
                </a:cubicBezTo>
                <a:cubicBezTo>
                  <a:pt x="3074726" y="2557062"/>
                  <a:pt x="3087469" y="2565346"/>
                  <a:pt x="3096491" y="2576945"/>
                </a:cubicBezTo>
                <a:cubicBezTo>
                  <a:pt x="3111825" y="2596660"/>
                  <a:pt x="3124200" y="2618509"/>
                  <a:pt x="3138054" y="2639291"/>
                </a:cubicBezTo>
                <a:lnTo>
                  <a:pt x="3158836" y="2670464"/>
                </a:lnTo>
                <a:cubicBezTo>
                  <a:pt x="3182334" y="2705711"/>
                  <a:pt x="3170788" y="2692806"/>
                  <a:pt x="3190009" y="2712027"/>
                </a:cubicBezTo>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9" name="ZoneTexte 8"/>
          <p:cNvSpPr txBox="1"/>
          <p:nvPr/>
        </p:nvSpPr>
        <p:spPr>
          <a:xfrm>
            <a:off x="6732240" y="2204864"/>
            <a:ext cx="1512168" cy="584775"/>
          </a:xfrm>
          <a:prstGeom prst="rect">
            <a:avLst/>
          </a:prstGeom>
          <a:noFill/>
        </p:spPr>
        <p:txBody>
          <a:bodyPr wrap="square" rtlCol="0">
            <a:spAutoFit/>
          </a:bodyPr>
          <a:lstStyle/>
          <a:p>
            <a:r>
              <a:rPr lang="en-US" sz="3200" dirty="0" smtClean="0"/>
              <a:t>100 Hz</a:t>
            </a:r>
            <a:endParaRPr lang="en-US" sz="3200" dirty="0"/>
          </a:p>
        </p:txBody>
      </p:sp>
      <p:sp>
        <p:nvSpPr>
          <p:cNvPr id="12" name="ZoneTexte 11"/>
          <p:cNvSpPr txBox="1"/>
          <p:nvPr/>
        </p:nvSpPr>
        <p:spPr>
          <a:xfrm>
            <a:off x="6732240" y="3933056"/>
            <a:ext cx="1512168" cy="584775"/>
          </a:xfrm>
          <a:prstGeom prst="rect">
            <a:avLst/>
          </a:prstGeom>
          <a:noFill/>
        </p:spPr>
        <p:txBody>
          <a:bodyPr wrap="square" rtlCol="0">
            <a:spAutoFit/>
          </a:bodyPr>
          <a:lstStyle/>
          <a:p>
            <a:r>
              <a:rPr lang="en-US" sz="3200" dirty="0" smtClean="0"/>
              <a:t>200 Hz</a:t>
            </a:r>
            <a:endParaRPr lang="en-US" sz="3200" dirty="0"/>
          </a:p>
        </p:txBody>
      </p:sp>
      <p:sp>
        <p:nvSpPr>
          <p:cNvPr id="11" name="ZoneTexte 10"/>
          <p:cNvSpPr txBox="1"/>
          <p:nvPr/>
        </p:nvSpPr>
        <p:spPr>
          <a:xfrm>
            <a:off x="467544" y="6093296"/>
            <a:ext cx="8280920" cy="646331"/>
          </a:xfrm>
          <a:prstGeom prst="rect">
            <a:avLst/>
          </a:prstGeom>
          <a:noFill/>
        </p:spPr>
        <p:txBody>
          <a:bodyPr wrap="square" rtlCol="0">
            <a:spAutoFit/>
          </a:bodyPr>
          <a:lstStyle/>
          <a:p>
            <a:r>
              <a:rPr lang="en-US" dirty="0" smtClean="0"/>
              <a:t>La </a:t>
            </a:r>
            <a:r>
              <a:rPr lang="en-US" dirty="0" err="1" smtClean="0"/>
              <a:t>fréquence</a:t>
            </a:r>
            <a:r>
              <a:rPr lang="en-US" dirty="0" smtClean="0"/>
              <a:t> </a:t>
            </a:r>
            <a:r>
              <a:rPr lang="en-US" dirty="0" err="1" smtClean="0"/>
              <a:t>dépend</a:t>
            </a:r>
            <a:r>
              <a:rPr lang="en-US" dirty="0" smtClean="0"/>
              <a:t> </a:t>
            </a:r>
            <a:r>
              <a:rPr lang="en-US" dirty="0" err="1" smtClean="0"/>
              <a:t>aussi</a:t>
            </a:r>
            <a:r>
              <a:rPr lang="en-US" dirty="0" smtClean="0"/>
              <a:t> de la </a:t>
            </a:r>
            <a:r>
              <a:rPr lang="en-US" dirty="0" err="1" smtClean="0"/>
              <a:t>densité</a:t>
            </a:r>
            <a:r>
              <a:rPr lang="en-US" dirty="0" smtClean="0"/>
              <a:t> de la </a:t>
            </a:r>
            <a:r>
              <a:rPr lang="en-US" dirty="0" err="1" smtClean="0"/>
              <a:t>corde</a:t>
            </a:r>
            <a:r>
              <a:rPr lang="en-US" dirty="0" smtClean="0"/>
              <a:t> et de la tension de la </a:t>
            </a:r>
            <a:r>
              <a:rPr lang="en-US" dirty="0" err="1" smtClean="0"/>
              <a:t>corde</a:t>
            </a:r>
            <a:r>
              <a:rPr lang="en-US" dirty="0" smtClean="0"/>
              <a:t>.  </a:t>
            </a:r>
            <a:r>
              <a:rPr lang="en-US" dirty="0" smtClean="0">
                <a:hlinkClick r:id="rId3"/>
              </a:rPr>
              <a:t>http</a:t>
            </a:r>
            <a:r>
              <a:rPr lang="en-US" dirty="0">
                <a:hlinkClick r:id="rId3"/>
              </a:rPr>
              <a:t>://</a:t>
            </a:r>
            <a:r>
              <a:rPr lang="en-US" dirty="0" smtClean="0">
                <a:hlinkClick r:id="rId3"/>
              </a:rPr>
              <a:t>en.wikipedia.org/wiki/Vibrating_string</a:t>
            </a:r>
            <a:r>
              <a:rPr lang="en-US" dirty="0" smtClean="0"/>
              <a:t> </a:t>
            </a:r>
            <a:endParaRPr lang="en-US" dirty="0"/>
          </a:p>
        </p:txBody>
      </p:sp>
    </p:spTree>
    <p:extLst>
      <p:ext uri="{BB962C8B-B14F-4D97-AF65-F5344CB8AC3E}">
        <p14:creationId xmlns:p14="http://schemas.microsoft.com/office/powerpoint/2010/main" val="2212233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1268760"/>
            <a:ext cx="8029400" cy="923330"/>
          </a:xfrm>
          <a:prstGeom prst="rect">
            <a:avLst/>
          </a:prstGeom>
          <a:noFill/>
        </p:spPr>
        <p:txBody>
          <a:bodyPr wrap="square" rtlCol="0">
            <a:spAutoFit/>
          </a:bodyPr>
          <a:lstStyle/>
          <a:p>
            <a:r>
              <a:rPr lang="en-US" sz="5400" dirty="0" smtClean="0"/>
              <a:t>do, </a:t>
            </a:r>
            <a:r>
              <a:rPr lang="en-US" sz="5400" dirty="0" err="1" smtClean="0"/>
              <a:t>ré</a:t>
            </a:r>
            <a:r>
              <a:rPr lang="en-US" sz="5400" dirty="0" smtClean="0"/>
              <a:t>, mi, </a:t>
            </a:r>
            <a:r>
              <a:rPr lang="en-US" sz="5400" dirty="0" err="1" smtClean="0"/>
              <a:t>fa</a:t>
            </a:r>
            <a:r>
              <a:rPr lang="en-US" sz="5400" dirty="0" smtClean="0"/>
              <a:t>, sol, la, </a:t>
            </a:r>
            <a:r>
              <a:rPr lang="en-US" sz="5400" dirty="0" err="1" smtClean="0"/>
              <a:t>si</a:t>
            </a:r>
            <a:r>
              <a:rPr lang="en-US" sz="5400" dirty="0" smtClean="0"/>
              <a:t>, do</a:t>
            </a:r>
            <a:endParaRPr lang="en-US" sz="5400" dirty="0"/>
          </a:p>
        </p:txBody>
      </p:sp>
      <p:sp>
        <p:nvSpPr>
          <p:cNvPr id="5" name="ZoneTexte 4"/>
          <p:cNvSpPr txBox="1"/>
          <p:nvPr/>
        </p:nvSpPr>
        <p:spPr>
          <a:xfrm>
            <a:off x="827584" y="2420888"/>
            <a:ext cx="8029400" cy="923330"/>
          </a:xfrm>
          <a:prstGeom prst="rect">
            <a:avLst/>
          </a:prstGeom>
          <a:noFill/>
        </p:spPr>
        <p:txBody>
          <a:bodyPr wrap="square" rtlCol="0">
            <a:spAutoFit/>
          </a:bodyPr>
          <a:lstStyle/>
          <a:p>
            <a:r>
              <a:rPr lang="en-US" sz="5400" dirty="0" smtClean="0"/>
              <a:t>C ,  D,  E,   F,   G,   A,  B,  C</a:t>
            </a:r>
            <a:endParaRPr lang="en-US" sz="5400" dirty="0"/>
          </a:p>
        </p:txBody>
      </p:sp>
      <p:sp>
        <p:nvSpPr>
          <p:cNvPr id="7" name="ZoneTexte 6"/>
          <p:cNvSpPr txBox="1"/>
          <p:nvPr/>
        </p:nvSpPr>
        <p:spPr>
          <a:xfrm>
            <a:off x="611560" y="3501008"/>
            <a:ext cx="7915889"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La </a:t>
            </a:r>
            <a:r>
              <a:rPr lang="en-US" sz="3200" dirty="0" err="1" smtClean="0"/>
              <a:t>fréquence</a:t>
            </a:r>
            <a:r>
              <a:rPr lang="en-US" sz="3200" dirty="0" smtClean="0"/>
              <a:t> du “do </a:t>
            </a:r>
            <a:r>
              <a:rPr lang="en-US" sz="3200" dirty="0" err="1" smtClean="0"/>
              <a:t>aigu</a:t>
            </a:r>
            <a:r>
              <a:rPr lang="en-US" sz="3200" dirty="0" smtClean="0"/>
              <a:t>” </a:t>
            </a:r>
            <a:r>
              <a:rPr lang="en-US" sz="3200" dirty="0" err="1" smtClean="0"/>
              <a:t>est</a:t>
            </a:r>
            <a:r>
              <a:rPr lang="en-US" sz="3200" dirty="0" smtClean="0"/>
              <a:t> le double du “do” de </a:t>
            </a:r>
            <a:r>
              <a:rPr lang="en-US" sz="3200" dirty="0" err="1" smtClean="0"/>
              <a:t>départ</a:t>
            </a:r>
            <a:r>
              <a:rPr lang="en-US" sz="3200" dirty="0" smtClean="0"/>
              <a:t> !</a:t>
            </a:r>
          </a:p>
          <a:p>
            <a:pPr marL="457200" indent="-457200">
              <a:buFont typeface="Arial" panose="020B0604020202020204" pitchFamily="34" charset="0"/>
              <a:buChar char="•"/>
            </a:pPr>
            <a:r>
              <a:rPr lang="en-US" sz="3200" dirty="0" smtClean="0"/>
              <a:t>La </a:t>
            </a:r>
            <a:r>
              <a:rPr lang="en-US" sz="3200" dirty="0" err="1" smtClean="0"/>
              <a:t>fréquence</a:t>
            </a:r>
            <a:r>
              <a:rPr lang="en-US" sz="3200" dirty="0" smtClean="0"/>
              <a:t> d’un “</a:t>
            </a:r>
            <a:r>
              <a:rPr lang="en-US" sz="3200" dirty="0" err="1" smtClean="0"/>
              <a:t>ré</a:t>
            </a:r>
            <a:r>
              <a:rPr lang="en-US" sz="3200" dirty="0" smtClean="0"/>
              <a:t> </a:t>
            </a:r>
            <a:r>
              <a:rPr lang="en-US" sz="3200" dirty="0" err="1" smtClean="0"/>
              <a:t>aigu</a:t>
            </a:r>
            <a:r>
              <a:rPr lang="en-US" sz="3200" dirty="0" smtClean="0"/>
              <a:t>” </a:t>
            </a:r>
            <a:r>
              <a:rPr lang="en-US" sz="3200" dirty="0" err="1" smtClean="0"/>
              <a:t>serait</a:t>
            </a:r>
            <a:r>
              <a:rPr lang="en-US" sz="3200" dirty="0" smtClean="0"/>
              <a:t> le double du “</a:t>
            </a:r>
            <a:r>
              <a:rPr lang="en-US" sz="3200" dirty="0" err="1" smtClean="0"/>
              <a:t>ré</a:t>
            </a:r>
            <a:r>
              <a:rPr lang="en-US" sz="3200" dirty="0" smtClean="0"/>
              <a:t>”, etc.</a:t>
            </a:r>
          </a:p>
          <a:p>
            <a:pPr marL="457200" indent="-457200">
              <a:buFont typeface="Arial" panose="020B0604020202020204" pitchFamily="34" charset="0"/>
              <a:buChar char="•"/>
            </a:pPr>
            <a:r>
              <a:rPr lang="en-US" sz="3200" dirty="0" err="1" smtClean="0"/>
              <a:t>Deux</a:t>
            </a:r>
            <a:r>
              <a:rPr lang="en-US" sz="3200" dirty="0" smtClean="0"/>
              <a:t> notes, </a:t>
            </a:r>
            <a:r>
              <a:rPr lang="en-US" sz="3200" dirty="0" err="1" smtClean="0"/>
              <a:t>dont</a:t>
            </a:r>
            <a:r>
              <a:rPr lang="en-US" sz="3200" dirty="0" smtClean="0"/>
              <a:t> les </a:t>
            </a:r>
            <a:r>
              <a:rPr lang="en-US" sz="3200" dirty="0" err="1" smtClean="0"/>
              <a:t>fréquences</a:t>
            </a:r>
            <a:r>
              <a:rPr lang="en-US" sz="3200" dirty="0" smtClean="0"/>
              <a:t> </a:t>
            </a:r>
            <a:r>
              <a:rPr lang="en-US" sz="3200" dirty="0" err="1" smtClean="0"/>
              <a:t>ont</a:t>
            </a:r>
            <a:r>
              <a:rPr lang="en-US" sz="3200" dirty="0" smtClean="0"/>
              <a:t> un rapport 1:2, </a:t>
            </a:r>
            <a:r>
              <a:rPr lang="en-US" sz="3200" dirty="0" err="1" smtClean="0"/>
              <a:t>forment</a:t>
            </a:r>
            <a:r>
              <a:rPr lang="en-US" sz="3200" dirty="0" smtClean="0"/>
              <a:t> </a:t>
            </a:r>
            <a:r>
              <a:rPr lang="en-US" sz="3200" dirty="0" err="1" smtClean="0"/>
              <a:t>une</a:t>
            </a:r>
            <a:r>
              <a:rPr lang="en-US" sz="3200" dirty="0" smtClean="0"/>
              <a:t> </a:t>
            </a:r>
            <a:r>
              <a:rPr lang="en-US" sz="3200" i="1" dirty="0" smtClean="0"/>
              <a:t>octave</a:t>
            </a:r>
            <a:r>
              <a:rPr lang="en-US" sz="3200" dirty="0" smtClean="0"/>
              <a:t>.</a:t>
            </a:r>
            <a:endParaRPr lang="en-US" sz="3200" dirty="0"/>
          </a:p>
        </p:txBody>
      </p:sp>
    </p:spTree>
    <p:extLst>
      <p:ext uri="{BB962C8B-B14F-4D97-AF65-F5344CB8AC3E}">
        <p14:creationId xmlns:p14="http://schemas.microsoft.com/office/powerpoint/2010/main" val="55580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2698</TotalTime>
  <Words>3355</Words>
  <Application>Microsoft Office PowerPoint</Application>
  <PresentationFormat>On-screen Show (4:3)</PresentationFormat>
  <Paragraphs>574</Paragraphs>
  <Slides>76</Slides>
  <Notes>23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76</vt:i4>
      </vt:variant>
    </vt:vector>
  </HeadingPairs>
  <TitlesOfParts>
    <vt:vector size="82" baseType="lpstr">
      <vt:lpstr>Arial</vt:lpstr>
      <vt:lpstr>Calibri</vt:lpstr>
      <vt:lpstr>Symbol</vt:lpstr>
      <vt:lpstr>Thème Office</vt:lpstr>
      <vt:lpstr>1_Thème Office</vt:lpstr>
      <vt:lpstr>3_Thème Office</vt:lpstr>
      <vt:lpstr>Pourquoi apprendre sur la musique dans un cours d’interfaces?</vt:lpstr>
      <vt:lpstr>Reactable</vt:lpstr>
      <vt:lpstr>Chroma</vt:lpstr>
      <vt:lpstr>Bloom: app de musique générative co-créée par Brian Eno</vt:lpstr>
      <vt:lpstr>PowerPoint Presentation</vt:lpstr>
      <vt:lpstr>Chantons une gamme</vt:lpstr>
      <vt:lpstr>PowerPoint Presentation</vt:lpstr>
      <vt:lpstr>La fréquence d’une corde en vibration est inversement proportionnelle à la longueur de la corde</vt:lpstr>
      <vt:lpstr>PowerPoint Presentation</vt:lpstr>
      <vt:lpstr>PowerPoint Presentation</vt:lpstr>
      <vt:lpstr>PowerPoint Presentation</vt:lpstr>
      <vt:lpstr>PowerPoint Presentation</vt:lpstr>
      <vt:lpstr>PowerPoint Presentation</vt:lpstr>
      <vt:lpstr>f: fréquence en Hz; p: “pitch”, ou “MIDI note number”, ou hauteur</vt:lpstr>
      <vt:lpstr>Certaines fréquences sonnent bien ensemble; elles sont consonantes.</vt:lpstr>
      <vt:lpstr>PowerPoint Presentation</vt:lpstr>
      <vt:lpstr>Qu’est-ce que la transposition ? Qu’est-ce qu’une gamme ?</vt:lpstr>
      <vt:lpstr>PowerPoint Presentation</vt:lpstr>
      <vt:lpstr>PowerPoint Presentation</vt:lpstr>
      <vt:lpstr>Remarques</vt:lpstr>
      <vt:lpstr>PowerPoint Presentation</vt:lpstr>
      <vt:lpstr>PowerPoint Presentation</vt:lpstr>
      <vt:lpstr>Une gamme est comme un patron, ou une suite d’intervalles</vt:lpstr>
      <vt:lpstr>PowerPoint Presentation</vt:lpstr>
      <vt:lpstr>PowerPoint Presentation</vt:lpstr>
      <vt:lpstr>PowerPoint Presentation</vt:lpstr>
      <vt:lpstr>Bidelman, Gavin M. (2013). "The role of the auditory brainstem in processing musically-relevant pitch". Frontiers in Psychology 4(00264). DOI=10.3389/fpsyg.2013.00264 http://journal.frontiersin.org/Journal/10.3389/fpsyg.2013.00264/full </vt:lpstr>
      <vt:lpstr>PowerPoint Presentation</vt:lpstr>
      <vt:lpstr>PowerPoint Presentation</vt:lpstr>
      <vt:lpstr>PowerPoint Presentation</vt:lpstr>
      <vt:lpstr>Les accords</vt:lpstr>
      <vt:lpstr>Résumé des points importants</vt:lpstr>
      <vt:lpstr>Résumé des points importants</vt:lpstr>
      <vt:lpstr>Pour plus sur la théorie sur ce qui rend la musique agréable (à une oreille occidentale)</vt:lpstr>
      <vt:lpstr>PowerPoint Presentation</vt:lpstr>
      <vt:lpstr>Bloom: app de musique générative co-créée par Brian Eno</vt:lpstr>
      <vt:lpstr>GenSession: projet de François Cabrol, Michael McGuffin, Marlon Schumacher, Marcelo Wanderley (2013)</vt:lpstr>
      <vt:lpstr>GenSession: projet de François Cabrol, Michael McGuffin, Marlon Schumacher, Marcelo Wanderley (2013)</vt:lpstr>
      <vt:lpstr>PowerPoint Presentation</vt:lpstr>
      <vt:lpstr>PowerPoint Presentation</vt:lpstr>
      <vt:lpstr>Quelques termes</vt:lpstr>
      <vt:lpstr>Lexique anglais/français</vt:lpstr>
      <vt:lpstr>Qu’est que le timbre?</vt:lpstr>
      <vt:lpstr>PowerPoint Presentation</vt:lpstr>
      <vt:lpstr>Exemples d’instruments non-traditionnels de musique et de visualisations de musique</vt:lpstr>
      <vt:lpstr>Kaossilator</vt:lpstr>
      <vt:lpstr>Ocarina2 (iPhone)</vt:lpstr>
      <vt:lpstr>Artiphon</vt:lpstr>
      <vt:lpstr>Ableton / Novation Launchpad (une sorte de DJ Pad)</vt:lpstr>
      <vt:lpstr>Optimus</vt:lpstr>
      <vt:lpstr>Tenori-on</vt:lpstr>
      <vt:lpstr>Microsoft Surface Music Kit</vt:lpstr>
      <vt:lpstr>Claviers isomorphiques</vt:lpstr>
      <vt:lpstr>Claviers isomorphiques</vt:lpstr>
      <vt:lpstr>Piano isomorphique!</vt:lpstr>
      <vt:lpstr>Harpejji </vt:lpstr>
      <vt:lpstr>Beat blocks</vt:lpstr>
      <vt:lpstr>Beat bearing</vt:lpstr>
      <vt:lpstr>Leap Motion</vt:lpstr>
      <vt:lpstr>Live coding</vt:lpstr>
      <vt:lpstr>Wall Balls</vt:lpstr>
      <vt:lpstr>HighC - Draw your music</vt:lpstr>
      <vt:lpstr>Graphic Notation</vt:lpstr>
      <vt:lpstr>Drawdio</vt:lpstr>
      <vt:lpstr>MaKey MaKey</vt:lpstr>
      <vt:lpstr>Projets du groupe IDMIL – Université McGill</vt:lpstr>
      <vt:lpstr>Réalité virtuelle / Jeux vidéos</vt:lpstr>
      <vt:lpstr>Bad Hotel: jeu vidéo avec musique générative</vt:lpstr>
      <vt:lpstr>D’autres jeux vidéo conçus autour de la musique</vt:lpstr>
      <vt:lpstr>Sound sculpture</vt:lpstr>
      <vt:lpstr>The Shape of Song</vt:lpstr>
      <vt:lpstr>Music Animation Machine</vt:lpstr>
      <vt:lpstr>What different sorting algorithms sound like</vt:lpstr>
      <vt:lpstr>Celeste Motus</vt:lpstr>
      <vt:lpstr>Narratives 2.0</vt:lpstr>
      <vt:lpstr>Des survols de visualizations de musique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mjm</dc:creator>
  <cp:lastModifiedBy>Michael McGuffin</cp:lastModifiedBy>
  <cp:revision>130</cp:revision>
  <dcterms:created xsi:type="dcterms:W3CDTF">2014-03-04T18:19:53Z</dcterms:created>
  <dcterms:modified xsi:type="dcterms:W3CDTF">2018-02-23T23:27:46Z</dcterms:modified>
</cp:coreProperties>
</file>