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119"/>
  </p:notesMasterIdLst>
  <p:sldIdLst>
    <p:sldId id="388" r:id="rId6"/>
    <p:sldId id="353" r:id="rId7"/>
    <p:sldId id="354" r:id="rId8"/>
    <p:sldId id="355" r:id="rId9"/>
    <p:sldId id="356" r:id="rId10"/>
    <p:sldId id="365" r:id="rId11"/>
    <p:sldId id="394" r:id="rId12"/>
    <p:sldId id="371" r:id="rId13"/>
    <p:sldId id="395" r:id="rId14"/>
    <p:sldId id="366" r:id="rId15"/>
    <p:sldId id="357" r:id="rId16"/>
    <p:sldId id="268" r:id="rId17"/>
    <p:sldId id="269" r:id="rId18"/>
    <p:sldId id="389" r:id="rId19"/>
    <p:sldId id="270" r:id="rId20"/>
    <p:sldId id="271" r:id="rId21"/>
    <p:sldId id="390" r:id="rId22"/>
    <p:sldId id="272" r:id="rId23"/>
    <p:sldId id="273" r:id="rId24"/>
    <p:sldId id="337" r:id="rId25"/>
    <p:sldId id="338" r:id="rId26"/>
    <p:sldId id="339" r:id="rId27"/>
    <p:sldId id="341" r:id="rId28"/>
    <p:sldId id="342" r:id="rId29"/>
    <p:sldId id="340" r:id="rId30"/>
    <p:sldId id="348" r:id="rId31"/>
    <p:sldId id="344" r:id="rId32"/>
    <p:sldId id="343" r:id="rId33"/>
    <p:sldId id="275" r:id="rId34"/>
    <p:sldId id="264" r:id="rId35"/>
    <p:sldId id="391" r:id="rId36"/>
    <p:sldId id="392" r:id="rId37"/>
    <p:sldId id="265" r:id="rId38"/>
    <p:sldId id="261" r:id="rId39"/>
    <p:sldId id="260" r:id="rId40"/>
    <p:sldId id="277" r:id="rId41"/>
    <p:sldId id="278" r:id="rId42"/>
    <p:sldId id="279" r:id="rId43"/>
    <p:sldId id="396" r:id="rId44"/>
    <p:sldId id="397" r:id="rId45"/>
    <p:sldId id="398" r:id="rId46"/>
    <p:sldId id="399" r:id="rId47"/>
    <p:sldId id="284" r:id="rId48"/>
    <p:sldId id="347" r:id="rId49"/>
    <p:sldId id="364" r:id="rId50"/>
    <p:sldId id="285" r:id="rId51"/>
    <p:sldId id="286" r:id="rId52"/>
    <p:sldId id="287" r:id="rId53"/>
    <p:sldId id="288" r:id="rId54"/>
    <p:sldId id="346" r:id="rId55"/>
    <p:sldId id="289" r:id="rId56"/>
    <p:sldId id="333" r:id="rId57"/>
    <p:sldId id="372" r:id="rId58"/>
    <p:sldId id="373" r:id="rId59"/>
    <p:sldId id="374" r:id="rId60"/>
    <p:sldId id="393" r:id="rId61"/>
    <p:sldId id="375" r:id="rId62"/>
    <p:sldId id="376" r:id="rId63"/>
    <p:sldId id="377" r:id="rId64"/>
    <p:sldId id="386" r:id="rId65"/>
    <p:sldId id="378" r:id="rId66"/>
    <p:sldId id="379" r:id="rId67"/>
    <p:sldId id="380" r:id="rId68"/>
    <p:sldId id="382" r:id="rId69"/>
    <p:sldId id="383" r:id="rId70"/>
    <p:sldId id="384" r:id="rId71"/>
    <p:sldId id="381" r:id="rId72"/>
    <p:sldId id="385" r:id="rId73"/>
    <p:sldId id="387" r:id="rId74"/>
    <p:sldId id="319" r:id="rId75"/>
    <p:sldId id="317" r:id="rId76"/>
    <p:sldId id="326" r:id="rId77"/>
    <p:sldId id="327" r:id="rId78"/>
    <p:sldId id="345" r:id="rId79"/>
    <p:sldId id="320" r:id="rId80"/>
    <p:sldId id="358" r:id="rId81"/>
    <p:sldId id="401" r:id="rId82"/>
    <p:sldId id="402" r:id="rId83"/>
    <p:sldId id="360" r:id="rId84"/>
    <p:sldId id="403" r:id="rId85"/>
    <p:sldId id="404" r:id="rId86"/>
    <p:sldId id="406" r:id="rId87"/>
    <p:sldId id="361" r:id="rId88"/>
    <p:sldId id="408" r:id="rId89"/>
    <p:sldId id="409" r:id="rId90"/>
    <p:sldId id="429" r:id="rId91"/>
    <p:sldId id="410" r:id="rId92"/>
    <p:sldId id="411" r:id="rId93"/>
    <p:sldId id="412" r:id="rId94"/>
    <p:sldId id="413" r:id="rId95"/>
    <p:sldId id="400" r:id="rId96"/>
    <p:sldId id="415" r:id="rId97"/>
    <p:sldId id="416" r:id="rId98"/>
    <p:sldId id="417" r:id="rId99"/>
    <p:sldId id="418" r:id="rId100"/>
    <p:sldId id="419" r:id="rId101"/>
    <p:sldId id="437" r:id="rId102"/>
    <p:sldId id="363" r:id="rId103"/>
    <p:sldId id="434" r:id="rId104"/>
    <p:sldId id="438" r:id="rId105"/>
    <p:sldId id="362" r:id="rId106"/>
    <p:sldId id="435" r:id="rId107"/>
    <p:sldId id="436" r:id="rId108"/>
    <p:sldId id="433" r:id="rId109"/>
    <p:sldId id="431" r:id="rId110"/>
    <p:sldId id="439" r:id="rId111"/>
    <p:sldId id="420" r:id="rId112"/>
    <p:sldId id="352" r:id="rId113"/>
    <p:sldId id="349" r:id="rId114"/>
    <p:sldId id="351" r:id="rId115"/>
    <p:sldId id="350" r:id="rId116"/>
    <p:sldId id="425" r:id="rId117"/>
    <p:sldId id="426" r:id="rId1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245" autoAdjust="0"/>
  </p:normalViewPr>
  <p:slideViewPr>
    <p:cSldViewPr>
      <p:cViewPr varScale="1">
        <p:scale>
          <a:sx n="106" d="100"/>
          <a:sy n="106" d="100"/>
        </p:scale>
        <p:origin x="544" y="80"/>
      </p:cViewPr>
      <p:guideLst>
        <p:guide orient="horz" pos="2160"/>
        <p:guide pos="2880"/>
      </p:guideLst>
    </p:cSldViewPr>
  </p:slideViewPr>
  <p:notesTextViewPr>
    <p:cViewPr>
      <p:scale>
        <a:sx n="1" d="1"/>
        <a:sy n="1" d="1"/>
      </p:scale>
      <p:origin x="0" y="0"/>
    </p:cViewPr>
  </p:notesTextViewPr>
  <p:sorterViewPr>
    <p:cViewPr>
      <p:scale>
        <a:sx n="80" d="100"/>
        <a:sy n="80" d="100"/>
      </p:scale>
      <p:origin x="0" y="-17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notesMaster" Target="notesMasters/notesMaster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729A5-38AD-4A93-9EB4-7AC1E28FCB70}" type="datetimeFigureOut">
              <a:rPr lang="en-CA" smtClean="0"/>
              <a:t>2018-01-30</a:t>
            </a:fld>
            <a:endParaRPr lang="en-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2B8C1B-CEA6-4820-9176-A31A02945AA3}" type="slidenum">
              <a:rPr lang="en-CA" smtClean="0"/>
              <a:t>‹#›</a:t>
            </a:fld>
            <a:endParaRPr lang="en-CA"/>
          </a:p>
        </p:txBody>
      </p:sp>
    </p:spTree>
    <p:extLst>
      <p:ext uri="{BB962C8B-B14F-4D97-AF65-F5344CB8AC3E}">
        <p14:creationId xmlns:p14="http://schemas.microsoft.com/office/powerpoint/2010/main" val="3311145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i.stack.imgur.com</a:t>
            </a:r>
            <a:r>
              <a:rPr lang="en-US" dirty="0"/>
              <a:t>/CLH8d.png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B8C1B-CEA6-4820-9176-A31A02945AA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67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Image de la main prise de http://upload.wikimedia.org/wikipedia/commons/thumb/d/d2/Right_hand_rule_cross_product.svg/507px-Right_hand_rule_cross_product.svg.png</a:t>
            </a:r>
          </a:p>
          <a:p>
            <a:endParaRPr lang="en-CA" dirty="0" smtClean="0"/>
          </a:p>
          <a:p>
            <a:endParaRPr lang="en-CA" dirty="0"/>
          </a:p>
        </p:txBody>
      </p:sp>
      <p:sp>
        <p:nvSpPr>
          <p:cNvPr id="4" name="Espace réservé du numéro de diapositive 3"/>
          <p:cNvSpPr>
            <a:spLocks noGrp="1"/>
          </p:cNvSpPr>
          <p:nvPr>
            <p:ph type="sldNum" sz="quarter" idx="10"/>
          </p:nvPr>
        </p:nvSpPr>
        <p:spPr/>
        <p:txBody>
          <a:bodyPr/>
          <a:lstStyle/>
          <a:p>
            <a:fld id="{FB2B8C1B-CEA6-4820-9176-A31A02945AA3}" type="slidenum">
              <a:rPr lang="en-CA" smtClean="0"/>
              <a:t>33</a:t>
            </a:fld>
            <a:endParaRPr lang="en-CA"/>
          </a:p>
        </p:txBody>
      </p:sp>
    </p:spTree>
    <p:extLst>
      <p:ext uri="{BB962C8B-B14F-4D97-AF65-F5344CB8AC3E}">
        <p14:creationId xmlns:p14="http://schemas.microsoft.com/office/powerpoint/2010/main" val="280015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Image de la main prise de http://upload.wikimedia.org/wikipedia/commons/thumb/d/d2/Right_hand_rule_cross_product.svg/507px-Right_hand_rule_cross_product.svg.png</a:t>
            </a:r>
          </a:p>
          <a:p>
            <a:endParaRPr lang="en-CA" dirty="0" smtClean="0"/>
          </a:p>
          <a:p>
            <a:endParaRPr lang="en-CA" dirty="0"/>
          </a:p>
        </p:txBody>
      </p:sp>
      <p:sp>
        <p:nvSpPr>
          <p:cNvPr id="4" name="Espace réservé du numéro de diapositive 3"/>
          <p:cNvSpPr>
            <a:spLocks noGrp="1"/>
          </p:cNvSpPr>
          <p:nvPr>
            <p:ph type="sldNum" sz="quarter" idx="10"/>
          </p:nvPr>
        </p:nvSpPr>
        <p:spPr/>
        <p:txBody>
          <a:bodyPr/>
          <a:lstStyle/>
          <a:p>
            <a:fld id="{FB2B8C1B-CEA6-4820-9176-A31A02945AA3}" type="slidenum">
              <a:rPr lang="en-CA" smtClean="0"/>
              <a:t>34</a:t>
            </a:fld>
            <a:endParaRPr lang="en-CA"/>
          </a:p>
        </p:txBody>
      </p:sp>
    </p:spTree>
    <p:extLst>
      <p:ext uri="{BB962C8B-B14F-4D97-AF65-F5344CB8AC3E}">
        <p14:creationId xmlns:p14="http://schemas.microsoft.com/office/powerpoint/2010/main" val="280015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CA" dirty="0" smtClean="0"/>
              <a:t>Image de la </a:t>
            </a:r>
            <a:r>
              <a:rPr lang="en-CA" smtClean="0"/>
              <a:t>main prise </a:t>
            </a:r>
            <a:r>
              <a:rPr lang="en-CA" dirty="0" smtClean="0"/>
              <a:t>de http://upload.wikimedia.org/wikipedia/commons/thumb/d/d2/Right_hand_rule_cross_product.svg/507px-Right_hand_rule_cross_product.svg.png</a:t>
            </a:r>
          </a:p>
          <a:p>
            <a:endParaRPr lang="en-CA" dirty="0" smtClean="0"/>
          </a:p>
          <a:p>
            <a:endParaRPr lang="en-CA" dirty="0"/>
          </a:p>
        </p:txBody>
      </p:sp>
      <p:sp>
        <p:nvSpPr>
          <p:cNvPr id="4" name="Espace réservé du numéro de diapositive 3"/>
          <p:cNvSpPr>
            <a:spLocks noGrp="1"/>
          </p:cNvSpPr>
          <p:nvPr>
            <p:ph type="sldNum" sz="quarter" idx="10"/>
          </p:nvPr>
        </p:nvSpPr>
        <p:spPr/>
        <p:txBody>
          <a:bodyPr/>
          <a:lstStyle/>
          <a:p>
            <a:fld id="{FB2B8C1B-CEA6-4820-9176-A31A02945AA3}" type="slidenum">
              <a:rPr lang="en-CA" smtClean="0"/>
              <a:t>35</a:t>
            </a:fld>
            <a:endParaRPr lang="en-CA"/>
          </a:p>
        </p:txBody>
      </p:sp>
    </p:spTree>
    <p:extLst>
      <p:ext uri="{BB962C8B-B14F-4D97-AF65-F5344CB8AC3E}">
        <p14:creationId xmlns:p14="http://schemas.microsoft.com/office/powerpoint/2010/main" val="28001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smtClean="0"/>
              <a:t>http://www.freepatentsonline.com/6801215-0-display.jpg</a:t>
            </a:r>
          </a:p>
          <a:p>
            <a:endParaRPr lang="fr-CA" smtClean="0"/>
          </a:p>
        </p:txBody>
      </p:sp>
      <p:sp>
        <p:nvSpPr>
          <p:cNvPr id="4" name="Espace réservé du numéro de diapositive 3"/>
          <p:cNvSpPr>
            <a:spLocks noGrp="1"/>
          </p:cNvSpPr>
          <p:nvPr>
            <p:ph type="sldNum" sz="quarter" idx="5"/>
          </p:nvPr>
        </p:nvSpPr>
        <p:spPr/>
        <p:txBody>
          <a:bodyPr/>
          <a:lstStyle/>
          <a:p>
            <a:pPr>
              <a:defRPr/>
            </a:pPr>
            <a:fld id="{3E60877A-5193-43CE-AC2A-3507C56E68F7}" type="slidenum">
              <a:rPr lang="fr-CA">
                <a:solidFill>
                  <a:prstClr val="black"/>
                </a:solidFill>
              </a:rPr>
              <a:pPr>
                <a:defRPr/>
              </a:pPr>
              <a:t>37</a:t>
            </a:fld>
            <a:endParaRPr lang="fr-CA">
              <a:solidFill>
                <a:prstClr val="black"/>
              </a:solidFill>
            </a:endParaRPr>
          </a:p>
        </p:txBody>
      </p:sp>
    </p:spTree>
    <p:extLst>
      <p:ext uri="{BB962C8B-B14F-4D97-AF65-F5344CB8AC3E}">
        <p14:creationId xmlns:p14="http://schemas.microsoft.com/office/powerpoint/2010/main" val="115317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CA" smtClean="0"/>
              <a:t>http://www.survivorsdiary.com/Passes/passes.html</a:t>
            </a:r>
          </a:p>
          <a:p>
            <a:pPr eaLnBrk="1" hangingPunct="1"/>
            <a:endParaRPr lang="fr-CA" smtClean="0"/>
          </a:p>
        </p:txBody>
      </p:sp>
      <p:sp>
        <p:nvSpPr>
          <p:cNvPr id="4" name="Espace réservé du numéro de diapositive 3"/>
          <p:cNvSpPr>
            <a:spLocks noGrp="1"/>
          </p:cNvSpPr>
          <p:nvPr>
            <p:ph type="sldNum" sz="quarter" idx="5"/>
          </p:nvPr>
        </p:nvSpPr>
        <p:spPr/>
        <p:txBody>
          <a:bodyPr/>
          <a:lstStyle/>
          <a:p>
            <a:pPr>
              <a:defRPr/>
            </a:pPr>
            <a:fld id="{6258AE14-E194-4CDD-98ED-BDD6C57814E9}" type="slidenum">
              <a:rPr lang="fr-CA">
                <a:solidFill>
                  <a:prstClr val="black"/>
                </a:solidFill>
              </a:rPr>
              <a:pPr>
                <a:defRPr/>
              </a:pPr>
              <a:t>38</a:t>
            </a:fld>
            <a:endParaRPr lang="fr-CA">
              <a:solidFill>
                <a:prstClr val="black"/>
              </a:solidFill>
            </a:endParaRPr>
          </a:p>
        </p:txBody>
      </p:sp>
    </p:spTree>
    <p:extLst>
      <p:ext uri="{BB962C8B-B14F-4D97-AF65-F5344CB8AC3E}">
        <p14:creationId xmlns:p14="http://schemas.microsoft.com/office/powerpoint/2010/main" val="3262291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CA" smtClean="0"/>
              <a:t>http://www.survivorsdiary.com/Passes/passes.html</a:t>
            </a:r>
          </a:p>
          <a:p>
            <a:pPr eaLnBrk="1" hangingPunct="1"/>
            <a:endParaRPr lang="fr-CA" smtClean="0"/>
          </a:p>
        </p:txBody>
      </p:sp>
      <p:sp>
        <p:nvSpPr>
          <p:cNvPr id="4" name="Espace réservé du numéro de diapositive 3"/>
          <p:cNvSpPr txBox="1">
            <a:spLocks noGrp="1"/>
          </p:cNvSpPr>
          <p:nvPr/>
        </p:nvSpPr>
        <p:spPr>
          <a:xfrm>
            <a:off x="3884613" y="8685213"/>
            <a:ext cx="2971800" cy="457200"/>
          </a:xfrm>
          <a:prstGeom prst="rect">
            <a:avLst/>
          </a:prstGeom>
          <a:noFill/>
        </p:spPr>
        <p:txBody>
          <a:bodyPr anchor="b"/>
          <a:lstStyle/>
          <a:p>
            <a:pPr algn="r">
              <a:defRPr/>
            </a:pPr>
            <a:fld id="{D759DEAB-4C06-42FD-8DEA-C0D113865B37}" type="slidenum">
              <a:rPr lang="fr-CA" sz="1200">
                <a:solidFill>
                  <a:prstClr val="black"/>
                </a:solidFill>
                <a:cs typeface="Arial" charset="0"/>
              </a:rPr>
              <a:pPr algn="r">
                <a:defRPr/>
              </a:pPr>
              <a:t>43</a:t>
            </a:fld>
            <a:endParaRPr lang="fr-CA" sz="1200">
              <a:solidFill>
                <a:prstClr val="black"/>
              </a:solidFill>
              <a:cs typeface="Arial" charset="0"/>
            </a:endParaRPr>
          </a:p>
        </p:txBody>
      </p:sp>
    </p:spTree>
    <p:extLst>
      <p:ext uri="{BB962C8B-B14F-4D97-AF65-F5344CB8AC3E}">
        <p14:creationId xmlns:p14="http://schemas.microsoft.com/office/powerpoint/2010/main" val="3255340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A" smtClean="0"/>
              <a:t>http://www.vern.com/vern/images/bigsgi.gif</a:t>
            </a:r>
          </a:p>
          <a:p>
            <a:pPr eaLnBrk="1" hangingPunct="1">
              <a:spcBef>
                <a:spcPct val="0"/>
              </a:spcBef>
            </a:pPr>
            <a:r>
              <a:rPr lang="fr-CA" smtClean="0"/>
              <a:t>http://www.panix.com/~brosen/graphics/sgi_logo.gif (???)</a:t>
            </a:r>
          </a:p>
          <a:p>
            <a:pPr eaLnBrk="1" hangingPunct="1">
              <a:spcBef>
                <a:spcPct val="0"/>
              </a:spcBef>
            </a:pPr>
            <a:r>
              <a:rPr lang="fr-CA" smtClean="0"/>
              <a:t>http://www.is.doshisha.ac.jp/emo07/logo/s_SGI_sig.jpg (???)</a:t>
            </a:r>
          </a:p>
          <a:p>
            <a:pPr eaLnBrk="1" hangingPunct="1">
              <a:spcBef>
                <a:spcPct val="0"/>
              </a:spcBef>
            </a:pPr>
            <a:endParaRPr lang="fr-CA" smtClean="0"/>
          </a:p>
          <a:p>
            <a:pPr eaLnBrk="1" hangingPunct="1">
              <a:spcBef>
                <a:spcPct val="0"/>
              </a:spcBef>
            </a:pPr>
            <a:endParaRPr lang="fr-CA" smtClean="0"/>
          </a:p>
        </p:txBody>
      </p:sp>
      <p:sp>
        <p:nvSpPr>
          <p:cNvPr id="11268"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EE8CCAC5-54C6-443F-8BE5-B9158FC6F763}" type="slidenum">
              <a:rPr lang="fr-CA">
                <a:solidFill>
                  <a:prstClr val="black"/>
                </a:solidFill>
              </a:rPr>
              <a:pPr>
                <a:defRPr/>
              </a:pPr>
              <a:t>46</a:t>
            </a:fld>
            <a:endParaRPr lang="fr-CA">
              <a:solidFill>
                <a:prstClr val="black"/>
              </a:solidFill>
            </a:endParaRPr>
          </a:p>
        </p:txBody>
      </p:sp>
    </p:spTree>
    <p:extLst>
      <p:ext uri="{BB962C8B-B14F-4D97-AF65-F5344CB8AC3E}">
        <p14:creationId xmlns:p14="http://schemas.microsoft.com/office/powerpoint/2010/main" val="967432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A" smtClean="0"/>
              <a:t>http://www.retrotechnology.com/herbs_stuff/indigo.jpg</a:t>
            </a:r>
          </a:p>
          <a:p>
            <a:pPr eaLnBrk="1" hangingPunct="1">
              <a:spcBef>
                <a:spcPct val="0"/>
              </a:spcBef>
            </a:pPr>
            <a:r>
              <a:rPr lang="fr-CA" smtClean="0"/>
              <a:t>http://commons.wikimedia.org/wiki/Image:SGI_Indy.jpg</a:t>
            </a:r>
          </a:p>
          <a:p>
            <a:pPr eaLnBrk="1" hangingPunct="1">
              <a:spcBef>
                <a:spcPct val="0"/>
              </a:spcBef>
            </a:pPr>
            <a:r>
              <a:rPr lang="fr-CA" smtClean="0"/>
              <a:t>http://questier.com/GRAPH/SGI_Onyx.jpg</a:t>
            </a:r>
          </a:p>
          <a:p>
            <a:pPr eaLnBrk="1" hangingPunct="1">
              <a:spcBef>
                <a:spcPct val="0"/>
              </a:spcBef>
            </a:pPr>
            <a:endParaRPr lang="fr-CA" smtClean="0"/>
          </a:p>
        </p:txBody>
      </p:sp>
      <p:sp>
        <p:nvSpPr>
          <p:cNvPr id="12292"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0578E7BD-A86A-49AD-9E5D-9F48A8094BC8}" type="slidenum">
              <a:rPr lang="fr-CA">
                <a:solidFill>
                  <a:prstClr val="black"/>
                </a:solidFill>
              </a:rPr>
              <a:pPr>
                <a:defRPr/>
              </a:pPr>
              <a:t>47</a:t>
            </a:fld>
            <a:endParaRPr lang="fr-CA">
              <a:solidFill>
                <a:prstClr val="black"/>
              </a:solidFill>
            </a:endParaRPr>
          </a:p>
        </p:txBody>
      </p:sp>
    </p:spTree>
    <p:extLst>
      <p:ext uri="{BB962C8B-B14F-4D97-AF65-F5344CB8AC3E}">
        <p14:creationId xmlns:p14="http://schemas.microsoft.com/office/powerpoint/2010/main" val="503895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A" smtClean="0"/>
              <a:t>http://www.alexlomas.com/gallery/d/1435-2/SGI+_8_.JPG</a:t>
            </a:r>
          </a:p>
          <a:p>
            <a:pPr eaLnBrk="1" hangingPunct="1">
              <a:spcBef>
                <a:spcPct val="0"/>
              </a:spcBef>
            </a:pPr>
            <a:r>
              <a:rPr lang="fr-CA" smtClean="0"/>
              <a:t>http://upload.wikimedia.org/wikipedia/commons/thumb/3/35/SgiOctane.jpg/576px-SgiOctane.jpg</a:t>
            </a:r>
          </a:p>
          <a:p>
            <a:pPr eaLnBrk="1" hangingPunct="1">
              <a:spcBef>
                <a:spcPct val="0"/>
              </a:spcBef>
            </a:pPr>
            <a:endParaRPr lang="fr-CA" smtClean="0"/>
          </a:p>
        </p:txBody>
      </p:sp>
      <p:sp>
        <p:nvSpPr>
          <p:cNvPr id="1331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6B7013C-7852-42C8-8CA5-BE6FA9E6D73A}" type="slidenum">
              <a:rPr lang="fr-CA">
                <a:solidFill>
                  <a:prstClr val="black"/>
                </a:solidFill>
              </a:rPr>
              <a:pPr>
                <a:defRPr/>
              </a:pPr>
              <a:t>48</a:t>
            </a:fld>
            <a:endParaRPr lang="fr-CA">
              <a:solidFill>
                <a:prstClr val="black"/>
              </a:solidFill>
            </a:endParaRPr>
          </a:p>
        </p:txBody>
      </p:sp>
    </p:spTree>
    <p:extLst>
      <p:ext uri="{BB962C8B-B14F-4D97-AF65-F5344CB8AC3E}">
        <p14:creationId xmlns:p14="http://schemas.microsoft.com/office/powerpoint/2010/main" val="2656457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A" smtClean="0"/>
              <a:t>http://home.ntelos.net/~tkprit/workstations.html</a:t>
            </a:r>
          </a:p>
          <a:p>
            <a:pPr eaLnBrk="1" hangingPunct="1">
              <a:spcBef>
                <a:spcPct val="0"/>
              </a:spcBef>
            </a:pPr>
            <a:r>
              <a:rPr lang="fr-CA" smtClean="0"/>
              <a:t>http://www.theapplecollection.com/design/pcreleased/SGI-Tezro.html</a:t>
            </a:r>
          </a:p>
          <a:p>
            <a:pPr eaLnBrk="1" hangingPunct="1">
              <a:spcBef>
                <a:spcPct val="0"/>
              </a:spcBef>
            </a:pPr>
            <a:endParaRPr lang="fr-CA" smtClean="0"/>
          </a:p>
        </p:txBody>
      </p:sp>
      <p:sp>
        <p:nvSpPr>
          <p:cNvPr id="1434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48176FD-46EF-433E-81BB-A00C5C3AB8B2}" type="slidenum">
              <a:rPr lang="fr-CA">
                <a:solidFill>
                  <a:prstClr val="black"/>
                </a:solidFill>
              </a:rPr>
              <a:pPr>
                <a:defRPr/>
              </a:pPr>
              <a:t>49</a:t>
            </a:fld>
            <a:endParaRPr lang="fr-CA">
              <a:solidFill>
                <a:prstClr val="black"/>
              </a:solidFill>
            </a:endParaRPr>
          </a:p>
        </p:txBody>
      </p:sp>
    </p:spTree>
    <p:extLst>
      <p:ext uri="{BB962C8B-B14F-4D97-AF65-F5344CB8AC3E}">
        <p14:creationId xmlns:p14="http://schemas.microsoft.com/office/powerpoint/2010/main" val="2803951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dirty="0" smtClean="0"/>
          </a:p>
        </p:txBody>
      </p:sp>
      <p:sp>
        <p:nvSpPr>
          <p:cNvPr id="4" name="Espace réservé du numéro de diapositive 3"/>
          <p:cNvSpPr>
            <a:spLocks noGrp="1"/>
          </p:cNvSpPr>
          <p:nvPr>
            <p:ph type="sldNum" sz="quarter" idx="5"/>
          </p:nvPr>
        </p:nvSpPr>
        <p:spPr/>
        <p:txBody>
          <a:bodyPr/>
          <a:lstStyle/>
          <a:p>
            <a:pPr>
              <a:defRPr/>
            </a:pPr>
            <a:fld id="{5E701020-738E-494D-AC98-2A71FC99790E}" type="slidenum">
              <a:rPr lang="fr-CA">
                <a:solidFill>
                  <a:prstClr val="black"/>
                </a:solidFill>
              </a:rPr>
              <a:pPr>
                <a:defRPr/>
              </a:pPr>
              <a:t>12</a:t>
            </a:fld>
            <a:endParaRPr lang="fr-CA">
              <a:solidFill>
                <a:prstClr val="black"/>
              </a:solidFill>
            </a:endParaRPr>
          </a:p>
        </p:txBody>
      </p:sp>
    </p:spTree>
    <p:extLst>
      <p:ext uri="{BB962C8B-B14F-4D97-AF65-F5344CB8AC3E}">
        <p14:creationId xmlns:p14="http://schemas.microsoft.com/office/powerpoint/2010/main" val="3360131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93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998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4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280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049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609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100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48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08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939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dirty="0" smtClean="0"/>
          </a:p>
          <a:p>
            <a:endParaRPr lang="fr-CA" dirty="0" smtClean="0"/>
          </a:p>
        </p:txBody>
      </p:sp>
      <p:sp>
        <p:nvSpPr>
          <p:cNvPr id="4" name="Espace réservé du numéro de diapositive 3"/>
          <p:cNvSpPr>
            <a:spLocks noGrp="1"/>
          </p:cNvSpPr>
          <p:nvPr>
            <p:ph type="sldNum" sz="quarter" idx="5"/>
          </p:nvPr>
        </p:nvSpPr>
        <p:spPr/>
        <p:txBody>
          <a:bodyPr/>
          <a:lstStyle/>
          <a:p>
            <a:pPr>
              <a:defRPr/>
            </a:pPr>
            <a:fld id="{A29F44F9-2693-49E6-859F-ABF7E358C90F}" type="slidenum">
              <a:rPr lang="fr-CA">
                <a:solidFill>
                  <a:prstClr val="black"/>
                </a:solidFill>
              </a:rPr>
              <a:pPr>
                <a:defRPr/>
              </a:pPr>
              <a:t>13</a:t>
            </a:fld>
            <a:endParaRPr lang="fr-CA">
              <a:solidFill>
                <a:prstClr val="black"/>
              </a:solidFill>
            </a:endParaRPr>
          </a:p>
        </p:txBody>
      </p:sp>
    </p:spTree>
    <p:extLst>
      <p:ext uri="{BB962C8B-B14F-4D97-AF65-F5344CB8AC3E}">
        <p14:creationId xmlns:p14="http://schemas.microsoft.com/office/powerpoint/2010/main" val="1475723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842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176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462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1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826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554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563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652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346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860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A" dirty="0"/>
              <a:t>http://</a:t>
            </a:r>
            <a:r>
              <a:rPr lang="fr-CA" dirty="0" err="1"/>
              <a:t>www.cgtutorials.com</a:t>
            </a:r>
            <a:r>
              <a:rPr lang="fr-CA" dirty="0"/>
              <a:t>/</a:t>
            </a:r>
            <a:r>
              <a:rPr lang="fr-CA" dirty="0" err="1"/>
              <a:t>oneadmin</a:t>
            </a:r>
            <a:r>
              <a:rPr lang="fr-CA" dirty="0"/>
              <a:t>/_files/</a:t>
            </a:r>
            <a:r>
              <a:rPr lang="fr-CA" dirty="0" err="1"/>
              <a:t>linksdir</a:t>
            </a:r>
            <a:r>
              <a:rPr lang="fr-CA" dirty="0"/>
              <a:t>/1963__Global_Illumination.jpg</a:t>
            </a:r>
          </a:p>
          <a:p>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87197-03D8-42C4-BF31-B32357E37761}" type="slidenum">
              <a:rPr kumimoji="0" lang="fr-CA"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51550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753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6155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2B8C1B-CEA6-4820-9176-A31A02945AA3}" type="slidenum">
              <a:rPr lang="en-CA" smtClean="0"/>
              <a:t>111</a:t>
            </a:fld>
            <a:endParaRPr lang="en-CA"/>
          </a:p>
        </p:txBody>
      </p:sp>
    </p:spTree>
    <p:extLst>
      <p:ext uri="{BB962C8B-B14F-4D97-AF65-F5344CB8AC3E}">
        <p14:creationId xmlns:p14="http://schemas.microsoft.com/office/powerpoint/2010/main" val="19074166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859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9B528-41EF-4AC9-88E1-0A27D2EB5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A" dirty="0" smtClean="0"/>
          </a:p>
        </p:txBody>
      </p:sp>
      <p:sp>
        <p:nvSpPr>
          <p:cNvPr id="4" name="Espace réservé du numéro de diapositive 3"/>
          <p:cNvSpPr>
            <a:spLocks noGrp="1"/>
          </p:cNvSpPr>
          <p:nvPr>
            <p:ph type="sldNum" sz="quarter" idx="5"/>
          </p:nvPr>
        </p:nvSpPr>
        <p:spPr/>
        <p:txBody>
          <a:bodyPr/>
          <a:lstStyle/>
          <a:p>
            <a:pPr>
              <a:defRPr/>
            </a:pPr>
            <a:fld id="{2AA87197-03D8-42C4-BF31-B32357E37761}" type="slidenum">
              <a:rPr lang="fr-CA">
                <a:solidFill>
                  <a:prstClr val="black"/>
                </a:solidFill>
              </a:rPr>
              <a:pPr>
                <a:defRPr/>
              </a:pPr>
              <a:t>15</a:t>
            </a:fld>
            <a:endParaRPr lang="fr-CA">
              <a:solidFill>
                <a:prstClr val="black"/>
              </a:solidFill>
            </a:endParaRPr>
          </a:p>
        </p:txBody>
      </p:sp>
    </p:spTree>
    <p:extLst>
      <p:ext uri="{BB962C8B-B14F-4D97-AF65-F5344CB8AC3E}">
        <p14:creationId xmlns:p14="http://schemas.microsoft.com/office/powerpoint/2010/main" val="202498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B8C1B-CEA6-4820-9176-A31A02945AA3}"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87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A" dirty="0" smtClean="0"/>
          </a:p>
        </p:txBody>
      </p:sp>
      <p:sp>
        <p:nvSpPr>
          <p:cNvPr id="15364"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AACF85C-E545-4C50-B4AD-35F918BCD07C}" type="slidenum">
              <a:rPr lang="fr-CA">
                <a:solidFill>
                  <a:prstClr val="black"/>
                </a:solidFill>
              </a:rPr>
              <a:pPr>
                <a:defRPr/>
              </a:pPr>
              <a:t>19</a:t>
            </a:fld>
            <a:endParaRPr lang="fr-CA">
              <a:solidFill>
                <a:prstClr val="black"/>
              </a:solidFill>
            </a:endParaRPr>
          </a:p>
        </p:txBody>
      </p:sp>
    </p:spTree>
    <p:extLst>
      <p:ext uri="{BB962C8B-B14F-4D97-AF65-F5344CB8AC3E}">
        <p14:creationId xmlns:p14="http://schemas.microsoft.com/office/powerpoint/2010/main" val="69351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FB2B8C1B-CEA6-4820-9176-A31A02945AA3}" type="slidenum">
              <a:rPr lang="en-CA" smtClean="0"/>
              <a:t>30</a:t>
            </a:fld>
            <a:endParaRPr lang="en-CA"/>
          </a:p>
        </p:txBody>
      </p:sp>
    </p:spTree>
    <p:extLst>
      <p:ext uri="{BB962C8B-B14F-4D97-AF65-F5344CB8AC3E}">
        <p14:creationId xmlns:p14="http://schemas.microsoft.com/office/powerpoint/2010/main" val="280015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2B8C1B-CEA6-4820-9176-A31A02945AA3}" type="slidenum">
              <a:rPr lang="en-CA" smtClean="0"/>
              <a:t>31</a:t>
            </a:fld>
            <a:endParaRPr lang="en-CA"/>
          </a:p>
        </p:txBody>
      </p:sp>
    </p:spTree>
    <p:extLst>
      <p:ext uri="{BB962C8B-B14F-4D97-AF65-F5344CB8AC3E}">
        <p14:creationId xmlns:p14="http://schemas.microsoft.com/office/powerpoint/2010/main" val="2197606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CA"/>
          </a:p>
        </p:txBody>
      </p:sp>
      <p:sp>
        <p:nvSpPr>
          <p:cNvPr id="4" name="Espace réservé de la date 3"/>
          <p:cNvSpPr>
            <a:spLocks noGrp="1"/>
          </p:cNvSpPr>
          <p:nvPr>
            <p:ph type="dt" sz="half" idx="10"/>
          </p:nvPr>
        </p:nvSpPr>
        <p:spPr/>
        <p:txBody>
          <a:bodyPr/>
          <a:lstStyle/>
          <a:p>
            <a:fld id="{3743A05E-F248-4A5D-83E4-EEF880F7392C}" type="datetimeFigureOut">
              <a:rPr lang="en-CA" smtClean="0"/>
              <a:t>2018-01-30</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21148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3743A05E-F248-4A5D-83E4-EEF880F7392C}" type="datetimeFigureOut">
              <a:rPr lang="en-CA" smtClean="0"/>
              <a:t>2018-01-30</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121754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3743A05E-F248-4A5D-83E4-EEF880F7392C}" type="datetimeFigureOut">
              <a:rPr lang="en-CA" smtClean="0"/>
              <a:t>2018-01-30</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2439170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A62D7084-1B62-4C79-8FCE-FB934316C047}"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422A8D57-21AE-4F9E-8C2F-E8AE26FB7CEA}"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254073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00735BFA-27FB-4AF2-9F4E-51D0D7AC5CAB}"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61BAA7B0-071F-4FA6-9603-C5DA10F3B05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75770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14F84FB-5136-45E2-BEDB-B8813353B965}"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A1A6C83-3C26-428A-AEB9-160EE4912682}"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582004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D87E7DFF-DF8D-445B-87E4-A948110F6943}" type="datetimeFigureOut">
              <a:rPr lang="fr-FR">
                <a:solidFill>
                  <a:prstClr val="black">
                    <a:tint val="75000"/>
                  </a:prstClr>
                </a:solidFill>
              </a:rPr>
              <a:pPr>
                <a:defRPr/>
              </a:pPr>
              <a:t>30/01/2018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2F56241-C1CC-4AB3-9B9F-1CD95E9391B6}"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22049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5B617E03-0361-4B6F-9A8B-6587534F2CFA}" type="datetimeFigureOut">
              <a:rPr lang="fr-FR">
                <a:solidFill>
                  <a:prstClr val="black">
                    <a:tint val="75000"/>
                  </a:prstClr>
                </a:solidFill>
              </a:rPr>
              <a:pPr>
                <a:defRPr/>
              </a:pPr>
              <a:t>30/01/2018</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FA9FA7A1-204F-4417-874E-CA35E6274401}"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210954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58CFEB21-9F14-4FB1-AD84-A33FB7B88585}" type="datetimeFigureOut">
              <a:rPr lang="fr-FR">
                <a:solidFill>
                  <a:prstClr val="black">
                    <a:tint val="75000"/>
                  </a:prstClr>
                </a:solidFill>
              </a:rPr>
              <a:pPr>
                <a:defRPr/>
              </a:pPr>
              <a:t>30/01/2018</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373435C5-48F1-4D01-AB98-457E0B1CA6E2}"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740407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F5630E8-E029-49D2-8F36-12DAEB3B865B}" type="datetimeFigureOut">
              <a:rPr lang="fr-FR">
                <a:solidFill>
                  <a:prstClr val="black">
                    <a:tint val="75000"/>
                  </a:prstClr>
                </a:solidFill>
              </a:rPr>
              <a:pPr>
                <a:defRPr/>
              </a:pPr>
              <a:t>30/01/2018</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CFC7C818-8034-46D0-B90E-88F36C68F25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4076558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55F21FD-67B5-4119-BF56-3D07F800ADF8}" type="datetimeFigureOut">
              <a:rPr lang="fr-FR">
                <a:solidFill>
                  <a:prstClr val="black">
                    <a:tint val="75000"/>
                  </a:prstClr>
                </a:solidFill>
              </a:rPr>
              <a:pPr>
                <a:defRPr/>
              </a:pPr>
              <a:t>30/01/2018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45BCB30A-37F5-4A2D-B8EF-4D5FCB40958A}"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78364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p>
            <a:fld id="{3743A05E-F248-4A5D-83E4-EEF880F7392C}" type="datetimeFigureOut">
              <a:rPr lang="en-CA" smtClean="0"/>
              <a:t>2018-01-30</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3437303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F71A54F-5350-486A-9B1B-C5C4FCF017BB}" type="datetimeFigureOut">
              <a:rPr lang="fr-FR">
                <a:solidFill>
                  <a:prstClr val="black">
                    <a:tint val="75000"/>
                  </a:prstClr>
                </a:solidFill>
              </a:rPr>
              <a:pPr>
                <a:defRPr/>
              </a:pPr>
              <a:t>30/01/2018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8BFBB009-DC6D-4C3B-AB24-340C1534337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616884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8367D37-25AF-4F10-BA65-A8BBBC01876F}"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BB671010-E631-453B-8027-A2749B8BB024}"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396692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AF0D626-B28B-4A79-83AC-CB0738ADB2C4}"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B1667DB-510F-492C-9F84-D8D257F83A04}"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761620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en-CA"/>
          </a:p>
        </p:txBody>
      </p:sp>
      <p:sp>
        <p:nvSpPr>
          <p:cNvPr id="4" name="Espace réservé de la date 3"/>
          <p:cNvSpPr>
            <a:spLocks noGrp="1"/>
          </p:cNvSpPr>
          <p:nvPr>
            <p:ph type="dt" sz="half" idx="10"/>
          </p:nvPr>
        </p:nvSpPr>
        <p:spPr/>
        <p:txBody>
          <a:bodyPr/>
          <a:lstStyle>
            <a:lvl1pPr>
              <a:defRPr/>
            </a:lvl1pPr>
          </a:lstStyle>
          <a:p>
            <a:pPr>
              <a:defRPr/>
            </a:pPr>
            <a:fld id="{6EFE5E71-D0AD-402B-BEA1-F730F55CA5C7}" type="datetimeFigureOut">
              <a:rPr lang="fr-FR">
                <a:solidFill>
                  <a:srgbClr val="000000">
                    <a:tint val="75000"/>
                  </a:srgbClr>
                </a:solidFill>
              </a:rPr>
              <a:pPr>
                <a:defRPr/>
              </a:pPr>
              <a:t>30/01/2018</a:t>
            </a:fld>
            <a:endParaRPr lang="fr-CA">
              <a:solidFill>
                <a:srgbClr val="000000">
                  <a:tint val="75000"/>
                </a:srgb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2742353B-214F-4C8E-8B0C-E2783A2BD7A8}"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651847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lvl1pPr>
              <a:defRPr/>
            </a:lvl1pPr>
          </a:lstStyle>
          <a:p>
            <a:pPr>
              <a:defRPr/>
            </a:pPr>
            <a:fld id="{818AEAFB-CF55-4C3E-8B70-97D2698A5F2E}" type="datetimeFigureOut">
              <a:rPr lang="fr-FR">
                <a:solidFill>
                  <a:srgbClr val="000000">
                    <a:tint val="75000"/>
                  </a:srgbClr>
                </a:solidFill>
              </a:rPr>
              <a:pPr>
                <a:defRPr/>
              </a:pPr>
              <a:t>30/01/2018</a:t>
            </a:fld>
            <a:endParaRPr lang="fr-CA">
              <a:solidFill>
                <a:srgbClr val="000000">
                  <a:tint val="75000"/>
                </a:srgb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8C2FF0D-2A73-4480-A843-3692B2BF1A02}"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2783617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4F29491-ACC3-441F-8A7E-CE84988656F5}" type="datetimeFigureOut">
              <a:rPr lang="fr-FR">
                <a:solidFill>
                  <a:srgbClr val="000000">
                    <a:tint val="75000"/>
                  </a:srgbClr>
                </a:solidFill>
              </a:rPr>
              <a:pPr>
                <a:defRPr/>
              </a:pPr>
              <a:t>30/01/2018</a:t>
            </a:fld>
            <a:endParaRPr lang="fr-CA">
              <a:solidFill>
                <a:srgbClr val="000000">
                  <a:tint val="75000"/>
                </a:srgb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11C8E19-C31C-47B3-A979-2550BE5522B8}"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3938445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3"/>
          <p:cNvSpPr>
            <a:spLocks noGrp="1"/>
          </p:cNvSpPr>
          <p:nvPr>
            <p:ph type="dt" sz="half" idx="10"/>
          </p:nvPr>
        </p:nvSpPr>
        <p:spPr/>
        <p:txBody>
          <a:bodyPr/>
          <a:lstStyle>
            <a:lvl1pPr>
              <a:defRPr/>
            </a:lvl1pPr>
          </a:lstStyle>
          <a:p>
            <a:pPr>
              <a:defRPr/>
            </a:pPr>
            <a:fld id="{7CDABB61-0368-4CA9-8C05-373B0EAA6B2B}" type="datetimeFigureOut">
              <a:rPr lang="fr-FR">
                <a:solidFill>
                  <a:srgbClr val="000000">
                    <a:tint val="75000"/>
                  </a:srgbClr>
                </a:solidFill>
              </a:rPr>
              <a:pPr>
                <a:defRPr/>
              </a:pPr>
              <a:t>30/01/2018</a:t>
            </a:fld>
            <a:endParaRPr lang="fr-CA">
              <a:solidFill>
                <a:srgbClr val="000000">
                  <a:tint val="75000"/>
                </a:srgb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99FB83D-415C-437B-B5B7-173092FC4872}"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2806521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3"/>
          <p:cNvSpPr>
            <a:spLocks noGrp="1"/>
          </p:cNvSpPr>
          <p:nvPr>
            <p:ph type="dt" sz="half" idx="10"/>
          </p:nvPr>
        </p:nvSpPr>
        <p:spPr/>
        <p:txBody>
          <a:bodyPr/>
          <a:lstStyle>
            <a:lvl1pPr>
              <a:defRPr/>
            </a:lvl1pPr>
          </a:lstStyle>
          <a:p>
            <a:pPr>
              <a:defRPr/>
            </a:pPr>
            <a:fld id="{01CDC71F-2811-4CA4-8F9A-E1AAA253E3D5}" type="datetimeFigureOut">
              <a:rPr lang="fr-FR">
                <a:solidFill>
                  <a:srgbClr val="000000">
                    <a:tint val="75000"/>
                  </a:srgbClr>
                </a:solidFill>
              </a:rPr>
              <a:pPr>
                <a:defRPr/>
              </a:pPr>
              <a:t>30/01/2018</a:t>
            </a:fld>
            <a:endParaRPr lang="fr-CA">
              <a:solidFill>
                <a:srgbClr val="000000">
                  <a:tint val="75000"/>
                </a:srgb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666BF5F4-E195-4968-8F1B-459865605146}"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3405030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3"/>
          <p:cNvSpPr>
            <a:spLocks noGrp="1"/>
          </p:cNvSpPr>
          <p:nvPr>
            <p:ph type="dt" sz="half" idx="10"/>
          </p:nvPr>
        </p:nvSpPr>
        <p:spPr/>
        <p:txBody>
          <a:bodyPr/>
          <a:lstStyle>
            <a:lvl1pPr>
              <a:defRPr/>
            </a:lvl1pPr>
          </a:lstStyle>
          <a:p>
            <a:pPr>
              <a:defRPr/>
            </a:pPr>
            <a:fld id="{7579E718-113D-4F3C-8907-AE2BD497E3EF}" type="datetimeFigureOut">
              <a:rPr lang="fr-FR">
                <a:solidFill>
                  <a:srgbClr val="000000">
                    <a:tint val="75000"/>
                  </a:srgbClr>
                </a:solidFill>
              </a:rPr>
              <a:pPr>
                <a:defRPr/>
              </a:pPr>
              <a:t>30/01/2018</a:t>
            </a:fld>
            <a:endParaRPr lang="fr-CA">
              <a:solidFill>
                <a:srgbClr val="000000">
                  <a:tint val="75000"/>
                </a:srgb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718A6B46-3BEA-486F-B7F8-F0921F25AD4C}"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166167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378CF6A-3A4D-49DB-89C3-8C243AC6D138}" type="datetimeFigureOut">
              <a:rPr lang="fr-FR">
                <a:solidFill>
                  <a:srgbClr val="000000">
                    <a:tint val="75000"/>
                  </a:srgbClr>
                </a:solidFill>
              </a:rPr>
              <a:pPr>
                <a:defRPr/>
              </a:pPr>
              <a:t>30/01/2018</a:t>
            </a:fld>
            <a:endParaRPr lang="fr-CA">
              <a:solidFill>
                <a:srgbClr val="000000">
                  <a:tint val="75000"/>
                </a:srgb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529447EB-4B15-482F-882C-BBA95A87826F}"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30327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743A05E-F248-4A5D-83E4-EEF880F7392C}" type="datetimeFigureOut">
              <a:rPr lang="en-CA" smtClean="0"/>
              <a:t>2018-01-30</a:t>
            </a:fld>
            <a:endParaRPr lang="en-CA"/>
          </a:p>
        </p:txBody>
      </p:sp>
      <p:sp>
        <p:nvSpPr>
          <p:cNvPr id="5" name="Espace réservé du pied de page 4"/>
          <p:cNvSpPr>
            <a:spLocks noGrp="1"/>
          </p:cNvSpPr>
          <p:nvPr>
            <p:ph type="ftr" sz="quarter" idx="11"/>
          </p:nvPr>
        </p:nvSpPr>
        <p:spPr/>
        <p:txBody>
          <a:bodyPr/>
          <a:lstStyle/>
          <a:p>
            <a:endParaRPr lang="en-CA"/>
          </a:p>
        </p:txBody>
      </p:sp>
      <p:sp>
        <p:nvSpPr>
          <p:cNvPr id="6" name="Espace réservé du numéro de diapositive 5"/>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3308358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5C125D8-DC1F-4B70-B728-7950A35661DB}" type="datetimeFigureOut">
              <a:rPr lang="fr-FR">
                <a:solidFill>
                  <a:srgbClr val="000000">
                    <a:tint val="75000"/>
                  </a:srgbClr>
                </a:solidFill>
              </a:rPr>
              <a:pPr>
                <a:defRPr/>
              </a:pPr>
              <a:t>30/01/2018</a:t>
            </a:fld>
            <a:endParaRPr lang="fr-CA">
              <a:solidFill>
                <a:srgbClr val="000000">
                  <a:tint val="75000"/>
                </a:srgb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C10FC4C6-7C46-48A5-ABC1-A9DB8D8901F8}"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4022374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74A46786-3C5B-4C9A-A7DD-57BEA31C71B8}" type="datetimeFigureOut">
              <a:rPr lang="fr-FR">
                <a:solidFill>
                  <a:srgbClr val="000000">
                    <a:tint val="75000"/>
                  </a:srgbClr>
                </a:solidFill>
              </a:rPr>
              <a:pPr>
                <a:defRPr/>
              </a:pPr>
              <a:t>30/01/2018</a:t>
            </a:fld>
            <a:endParaRPr lang="fr-CA">
              <a:solidFill>
                <a:srgbClr val="000000">
                  <a:tint val="75000"/>
                </a:srgb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6A26482-AC83-457C-B1A3-DB8E3122B33D}"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394941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lvl1pPr>
              <a:defRPr/>
            </a:lvl1pPr>
          </a:lstStyle>
          <a:p>
            <a:pPr>
              <a:defRPr/>
            </a:pPr>
            <a:fld id="{81F9EF5A-6226-483E-9824-93A81E00CCC3}" type="datetimeFigureOut">
              <a:rPr lang="fr-FR">
                <a:solidFill>
                  <a:srgbClr val="000000">
                    <a:tint val="75000"/>
                  </a:srgbClr>
                </a:solidFill>
              </a:rPr>
              <a:pPr>
                <a:defRPr/>
              </a:pPr>
              <a:t>30/01/2018</a:t>
            </a:fld>
            <a:endParaRPr lang="fr-CA">
              <a:solidFill>
                <a:srgbClr val="000000">
                  <a:tint val="75000"/>
                </a:srgb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40610A4-3B32-4848-820A-153947519B41}"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2189511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10"/>
          </p:nvPr>
        </p:nvSpPr>
        <p:spPr/>
        <p:txBody>
          <a:bodyPr/>
          <a:lstStyle>
            <a:lvl1pPr>
              <a:defRPr/>
            </a:lvl1pPr>
          </a:lstStyle>
          <a:p>
            <a:pPr>
              <a:defRPr/>
            </a:pPr>
            <a:fld id="{6FD2DD76-D536-4347-8B0E-6CAB035D642A}" type="datetimeFigureOut">
              <a:rPr lang="fr-FR">
                <a:solidFill>
                  <a:srgbClr val="000000">
                    <a:tint val="75000"/>
                  </a:srgbClr>
                </a:solidFill>
              </a:rPr>
              <a:pPr>
                <a:defRPr/>
              </a:pPr>
              <a:t>30/01/2018</a:t>
            </a:fld>
            <a:endParaRPr lang="fr-CA">
              <a:solidFill>
                <a:srgbClr val="000000">
                  <a:tint val="75000"/>
                </a:srgb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srgbClr val="000000">
                  <a:tint val="75000"/>
                </a:srgb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E6F4F0FC-C36D-4EFC-91FF-FE84C854719F}"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914918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B34287C9-D65A-4EC9-BA2B-C96AC52476A6}"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58B256AF-CDD6-4B49-8229-BCBF18CEC52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11723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94A067B1-41EB-4A33-A67B-C811E967CA78}"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6980D06-1253-4222-A3A2-02056AE5286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700483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4029AA6-A43E-4D05-986C-6B726D7E9471}"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B78A3070-EEB9-4A9D-8B1B-9F7F085CF46D}"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748841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29534BFB-B234-4C83-AE80-99E03E9820F7}" type="datetimeFigureOut">
              <a:rPr lang="fr-FR">
                <a:solidFill>
                  <a:prstClr val="black">
                    <a:tint val="75000"/>
                  </a:prstClr>
                </a:solidFill>
              </a:rPr>
              <a:pPr>
                <a:defRPr/>
              </a:pPr>
              <a:t>30/01/2018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89E27735-E09B-49CB-8B95-4C04A1A1BD9B}"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236602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2EFCA8B6-B902-4F0D-9032-BA093ADB5765}" type="datetimeFigureOut">
              <a:rPr lang="fr-FR">
                <a:solidFill>
                  <a:prstClr val="black">
                    <a:tint val="75000"/>
                  </a:prstClr>
                </a:solidFill>
              </a:rPr>
              <a:pPr>
                <a:defRPr/>
              </a:pPr>
              <a:t>30/01/2018</a:t>
            </a:fld>
            <a:endParaRPr lang="fr-CA">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5207EE7E-7A17-4607-BB84-4DE08E1BD324}"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936512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E4D1993E-F59E-4A36-8E0E-10DBFF06016E}" type="datetimeFigureOut">
              <a:rPr lang="fr-FR">
                <a:solidFill>
                  <a:prstClr val="black">
                    <a:tint val="75000"/>
                  </a:prstClr>
                </a:solidFill>
              </a:rPr>
              <a:pPr>
                <a:defRPr/>
              </a:pPr>
              <a:t>30/01/2018</a:t>
            </a:fld>
            <a:endParaRPr lang="fr-CA">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20BDD7FC-482C-49BE-B204-BD6959C5E30B}"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496163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e la date 4"/>
          <p:cNvSpPr>
            <a:spLocks noGrp="1"/>
          </p:cNvSpPr>
          <p:nvPr>
            <p:ph type="dt" sz="half" idx="10"/>
          </p:nvPr>
        </p:nvSpPr>
        <p:spPr/>
        <p:txBody>
          <a:bodyPr/>
          <a:lstStyle/>
          <a:p>
            <a:fld id="{3743A05E-F248-4A5D-83E4-EEF880F7392C}" type="datetimeFigureOut">
              <a:rPr lang="en-CA" smtClean="0"/>
              <a:t>2018-01-30</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4141070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09502005-88D2-4745-8E87-675D04151F2F}" type="datetimeFigureOut">
              <a:rPr lang="fr-FR">
                <a:solidFill>
                  <a:prstClr val="black">
                    <a:tint val="75000"/>
                  </a:prstClr>
                </a:solidFill>
              </a:rPr>
              <a:pPr>
                <a:defRPr/>
              </a:pPr>
              <a:t>30/01/2018</a:t>
            </a:fld>
            <a:endParaRPr lang="fr-CA">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BFDF7E7D-5247-4830-B3DA-8BA9025C0681}"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537217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05CCA3B5-D8CC-4F93-8524-3BDF2778B3AC}" type="datetimeFigureOut">
              <a:rPr lang="fr-FR">
                <a:solidFill>
                  <a:prstClr val="black">
                    <a:tint val="75000"/>
                  </a:prstClr>
                </a:solidFill>
              </a:rPr>
              <a:pPr>
                <a:defRPr/>
              </a:pPr>
              <a:t>30/01/2018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205D60A3-6D6F-469F-A18B-96AB798BBFA1}"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484169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452B51F-8EB2-49DE-8A39-51F99D13D164}" type="datetimeFigureOut">
              <a:rPr lang="fr-FR">
                <a:solidFill>
                  <a:prstClr val="black">
                    <a:tint val="75000"/>
                  </a:prstClr>
                </a:solidFill>
              </a:rPr>
              <a:pPr>
                <a:defRPr/>
              </a:pPr>
              <a:t>30/01/2018</a:t>
            </a:fld>
            <a:endParaRPr lang="fr-CA">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1DBA0E5E-C171-4496-AF60-14F34F21FCA9}"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038986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2466C053-DB72-4468-85A8-577E503AF994}"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76E4F00D-521C-461E-9BA3-095461D6E593}"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2736441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B116063A-5EAB-4CFB-81CD-3EC3D8AA45C1}"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A76D6408-2CCF-4013-BA9F-B42AA674247C}"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805703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928796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146538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24691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338005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82107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7" name="Espace réservé de la date 6"/>
          <p:cNvSpPr>
            <a:spLocks noGrp="1"/>
          </p:cNvSpPr>
          <p:nvPr>
            <p:ph type="dt" sz="half" idx="10"/>
          </p:nvPr>
        </p:nvSpPr>
        <p:spPr/>
        <p:txBody>
          <a:bodyPr/>
          <a:lstStyle/>
          <a:p>
            <a:fld id="{3743A05E-F248-4A5D-83E4-EEF880F7392C}" type="datetimeFigureOut">
              <a:rPr lang="en-CA" smtClean="0"/>
              <a:t>2018-01-30</a:t>
            </a:fld>
            <a:endParaRPr lang="en-CA"/>
          </a:p>
        </p:txBody>
      </p:sp>
      <p:sp>
        <p:nvSpPr>
          <p:cNvPr id="8" name="Espace réservé du pied de page 7"/>
          <p:cNvSpPr>
            <a:spLocks noGrp="1"/>
          </p:cNvSpPr>
          <p:nvPr>
            <p:ph type="ftr" sz="quarter" idx="11"/>
          </p:nvPr>
        </p:nvSpPr>
        <p:spPr/>
        <p:txBody>
          <a:bodyPr/>
          <a:lstStyle/>
          <a:p>
            <a:endParaRPr lang="en-CA"/>
          </a:p>
        </p:txBody>
      </p:sp>
      <p:sp>
        <p:nvSpPr>
          <p:cNvPr id="9" name="Espace réservé du numéro de diapositive 8"/>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9971702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1792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810078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299913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24678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97209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1100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CA"/>
          </a:p>
        </p:txBody>
      </p:sp>
      <p:sp>
        <p:nvSpPr>
          <p:cNvPr id="3" name="Espace réservé de la date 2"/>
          <p:cNvSpPr>
            <a:spLocks noGrp="1"/>
          </p:cNvSpPr>
          <p:nvPr>
            <p:ph type="dt" sz="half" idx="10"/>
          </p:nvPr>
        </p:nvSpPr>
        <p:spPr/>
        <p:txBody>
          <a:bodyPr/>
          <a:lstStyle/>
          <a:p>
            <a:fld id="{3743A05E-F248-4A5D-83E4-EEF880F7392C}" type="datetimeFigureOut">
              <a:rPr lang="en-CA" smtClean="0"/>
              <a:t>2018-01-30</a:t>
            </a:fld>
            <a:endParaRPr lang="en-CA"/>
          </a:p>
        </p:txBody>
      </p:sp>
      <p:sp>
        <p:nvSpPr>
          <p:cNvPr id="4" name="Espace réservé du pied de page 3"/>
          <p:cNvSpPr>
            <a:spLocks noGrp="1"/>
          </p:cNvSpPr>
          <p:nvPr>
            <p:ph type="ftr" sz="quarter" idx="11"/>
          </p:nvPr>
        </p:nvSpPr>
        <p:spPr/>
        <p:txBody>
          <a:bodyPr/>
          <a:lstStyle/>
          <a:p>
            <a:endParaRPr lang="en-CA"/>
          </a:p>
        </p:txBody>
      </p:sp>
      <p:sp>
        <p:nvSpPr>
          <p:cNvPr id="5" name="Espace réservé du numéro de diapositive 4"/>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97927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743A05E-F248-4A5D-83E4-EEF880F7392C}" type="datetimeFigureOut">
              <a:rPr lang="en-CA" smtClean="0"/>
              <a:t>2018-01-30</a:t>
            </a:fld>
            <a:endParaRPr lang="en-CA"/>
          </a:p>
        </p:txBody>
      </p:sp>
      <p:sp>
        <p:nvSpPr>
          <p:cNvPr id="3" name="Espace réservé du pied de page 2"/>
          <p:cNvSpPr>
            <a:spLocks noGrp="1"/>
          </p:cNvSpPr>
          <p:nvPr>
            <p:ph type="ftr" sz="quarter" idx="11"/>
          </p:nvPr>
        </p:nvSpPr>
        <p:spPr/>
        <p:txBody>
          <a:bodyPr/>
          <a:lstStyle/>
          <a:p>
            <a:endParaRPr lang="en-CA"/>
          </a:p>
        </p:txBody>
      </p:sp>
      <p:sp>
        <p:nvSpPr>
          <p:cNvPr id="4" name="Espace réservé du numéro de diapositive 3"/>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159933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743A05E-F248-4A5D-83E4-EEF880F7392C}" type="datetimeFigureOut">
              <a:rPr lang="en-CA" smtClean="0"/>
              <a:t>2018-01-30</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4208516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743A05E-F248-4A5D-83E4-EEF880F7392C}" type="datetimeFigureOut">
              <a:rPr lang="en-CA" smtClean="0"/>
              <a:t>2018-01-30</a:t>
            </a:fld>
            <a:endParaRPr lang="en-CA"/>
          </a:p>
        </p:txBody>
      </p:sp>
      <p:sp>
        <p:nvSpPr>
          <p:cNvPr id="6" name="Espace réservé du pied de page 5"/>
          <p:cNvSpPr>
            <a:spLocks noGrp="1"/>
          </p:cNvSpPr>
          <p:nvPr>
            <p:ph type="ftr" sz="quarter" idx="11"/>
          </p:nvPr>
        </p:nvSpPr>
        <p:spPr/>
        <p:txBody>
          <a:bodyPr/>
          <a:lstStyle/>
          <a:p>
            <a:endParaRPr lang="en-CA"/>
          </a:p>
        </p:txBody>
      </p:sp>
      <p:sp>
        <p:nvSpPr>
          <p:cNvPr id="7" name="Espace réservé du numéro de diapositive 6"/>
          <p:cNvSpPr>
            <a:spLocks noGrp="1"/>
          </p:cNvSpPr>
          <p:nvPr>
            <p:ph type="sldNum" sz="quarter" idx="12"/>
          </p:nvPr>
        </p:nvSpPr>
        <p:spPr/>
        <p:txBody>
          <a:bodyPr/>
          <a:lstStyle/>
          <a:p>
            <a:fld id="{C1A2F655-3CE2-4895-AF5B-9D7AE2429745}" type="slidenum">
              <a:rPr lang="en-CA" smtClean="0"/>
              <a:t>‹#›</a:t>
            </a:fld>
            <a:endParaRPr lang="en-CA"/>
          </a:p>
        </p:txBody>
      </p:sp>
    </p:spTree>
    <p:extLst>
      <p:ext uri="{BB962C8B-B14F-4D97-AF65-F5344CB8AC3E}">
        <p14:creationId xmlns:p14="http://schemas.microsoft.com/office/powerpoint/2010/main" val="82924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CA"/>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43A05E-F248-4A5D-83E4-EEF880F7392C}" type="datetimeFigureOut">
              <a:rPr lang="en-CA" smtClean="0"/>
              <a:t>2018-01-30</a:t>
            </a:fld>
            <a:endParaRPr lang="en-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2F655-3CE2-4895-AF5B-9D7AE2429745}" type="slidenum">
              <a:rPr lang="en-CA" smtClean="0"/>
              <a:t>‹#›</a:t>
            </a:fld>
            <a:endParaRPr lang="en-CA"/>
          </a:p>
        </p:txBody>
      </p:sp>
    </p:spTree>
    <p:extLst>
      <p:ext uri="{BB962C8B-B14F-4D97-AF65-F5344CB8AC3E}">
        <p14:creationId xmlns:p14="http://schemas.microsoft.com/office/powerpoint/2010/main" val="3736228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B479C79-BEDE-48C1-9039-1DAAE3FC7F65}"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6E5B2C3-71B3-4735-B559-8FF61B52ED9D}"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1504666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B066913-BB00-48F3-B163-7C06299AA1C4}" type="datetimeFigureOut">
              <a:rPr lang="fr-FR">
                <a:solidFill>
                  <a:srgbClr val="000000">
                    <a:tint val="75000"/>
                  </a:srgbClr>
                </a:solidFill>
              </a:rPr>
              <a:pPr>
                <a:defRPr/>
              </a:pPr>
              <a:t>30/01/2018</a:t>
            </a:fld>
            <a:endParaRPr lang="fr-CA">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CA">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879BB53-0E7A-4A98-86AD-E3F5F1AA62D6}" type="slidenum">
              <a:rPr lang="fr-CA">
                <a:solidFill>
                  <a:srgbClr val="000000">
                    <a:tint val="75000"/>
                  </a:srgbClr>
                </a:solidFill>
              </a:rPr>
              <a:pPr>
                <a:defRPr/>
              </a:pPr>
              <a:t>‹#›</a:t>
            </a:fld>
            <a:endParaRPr lang="fr-CA">
              <a:solidFill>
                <a:srgbClr val="000000">
                  <a:tint val="75000"/>
                </a:srgbClr>
              </a:solidFill>
            </a:endParaRPr>
          </a:p>
        </p:txBody>
      </p:sp>
    </p:spTree>
    <p:extLst>
      <p:ext uri="{BB962C8B-B14F-4D97-AF65-F5344CB8AC3E}">
        <p14:creationId xmlns:p14="http://schemas.microsoft.com/office/powerpoint/2010/main" val="355744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endParaRPr lang="fr-CA" altLang="en-US"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endParaRPr lang="fr-CA" altLang="en-US"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7BD1231-CF8F-424D-846E-85821BF18CA7}" type="datetimeFigureOut">
              <a:rPr lang="fr-FR">
                <a:solidFill>
                  <a:prstClr val="black">
                    <a:tint val="75000"/>
                  </a:prstClr>
                </a:solidFill>
              </a:rPr>
              <a:pPr>
                <a:defRPr/>
              </a:pPr>
              <a:t>30/01/2018</a:t>
            </a:fld>
            <a:endParaRPr lang="fr-CA">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CA">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1D66A4E-EE5B-40C3-B7DC-FE3A434AE6FF}" type="slidenum">
              <a:rPr lang="fr-CA">
                <a:solidFill>
                  <a:prstClr val="black">
                    <a:tint val="75000"/>
                  </a:prstClr>
                </a:solidFill>
              </a:rPr>
              <a:pPr>
                <a:defRPr/>
              </a:pPr>
              <a:t>‹#›</a:t>
            </a:fld>
            <a:endParaRPr lang="fr-CA">
              <a:solidFill>
                <a:prstClr val="black">
                  <a:tint val="75000"/>
                </a:prstClr>
              </a:solidFill>
            </a:endParaRPr>
          </a:p>
        </p:txBody>
      </p:sp>
    </p:spTree>
    <p:extLst>
      <p:ext uri="{BB962C8B-B14F-4D97-AF65-F5344CB8AC3E}">
        <p14:creationId xmlns:p14="http://schemas.microsoft.com/office/powerpoint/2010/main" val="349301719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31BF565-AC4E-458A-8322-1DC267C80BD9}" type="datetimeFigureOut">
              <a:rPr lang="en-US" smtClean="0">
                <a:solidFill>
                  <a:prstClr val="black">
                    <a:tint val="75000"/>
                  </a:prstClr>
                </a:solidFill>
              </a:rPr>
              <a:pPr defTabSz="685800"/>
              <a:t>1/30/2018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F9D7A4A-1416-4FF6-9359-5055E219732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4655870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moziru.com/images/finger-clipart-point-finger-13.png" TargetMode="External"/><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hyperlink" Target="https://scholar.google.ca/scholar?q=ens+irani+ethereal+plane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youtube.com/watch?v=YbvLJo5EPdA" TargetMode="Externa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image" Target="../media/image111.png"/><Relationship Id="rId5" Type="http://schemas.openxmlformats.org/officeDocument/2006/relationships/image" Target="../media/image109.png"/><Relationship Id="rId4" Type="http://schemas.openxmlformats.org/officeDocument/2006/relationships/image" Target="../media/image10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commons.wikimedia.org/wiki/Image:Raytracing_reflection.png" TargetMode="External"/><Relationship Id="rId5" Type="http://schemas.openxmlformats.org/officeDocument/2006/relationships/hyperlink" Target="http://3drockstar.com/wp-content/uploads/2008/01/3d_radiosity_solution.jpg"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www.duarte.cl/blog/monosblog/caustics.jpg"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bp2.blogger.com/_Co5Lv6ONsKU/RxJMlBjq9gI/AAAAAAAABg8/afty6xv5dQg/s1600-h/signed_mini-caustics1.jpg" TargetMode="External"/><Relationship Id="rId5" Type="http://schemas.openxmlformats.org/officeDocument/2006/relationships/hyperlink" Target="http://atmosphericoptics.blogspot.com/2007/10/kausztika-caustics.html"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www.cgtutorials.com/oneadmin/_files/linksdir/1963__Global_Illumination.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Image:Wireframe.png" TargetMode="External"/><Relationship Id="rId3" Type="http://schemas.openxmlformats.org/officeDocument/2006/relationships/image" Target="../media/image21.jpeg"/><Relationship Id="rId7" Type="http://schemas.openxmlformats.org/officeDocument/2006/relationships/hyperlink" Target="http://www.gardendome.com/Intro_prin.htm"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www.frontiernet.net/~pdoering/Scorpio/D&amp;E/88Scorp/Wireframe.jpg"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upload.wikimedia.org/wikipedia/commons/f/fb/Dolphin_triangle_mesh.png" TargetMode="External"/><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ww.cgchannel.com/wp-content/uploads/2015/06/150625_ArtMesh.jpg" TargetMode="External"/><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images.slideplayer.com/24/7368106/slides/slide_10.jpg" TargetMode="External"/><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hyperlink" Target="http://slideplayer.com/slide/7368106/"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eometricalgebra.net/images/chap2ex2_screenshot.png" TargetMode="External"/><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dma.ufg.ac.at/app/link/Grundlagen:3D-Grafik/module/9760?step=all" TargetMode="External"/><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hyperlink" Target="http://www.dma.ufg.ac.at/assets/9760/intern/culling01.gi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upload.wikimedia.org/wikipedia/commons/thumb/d/d6/Pixels_covered_by_a_triangle.png/200px-Pixels_covered_by_a_triangle.png" TargetMode="Externa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hyperlink" Target="https://www.ntu.edu.sg/home/ehchua/programming/opengl/images/Graphics3D_Rasterization.png" TargetMode="External"/><Relationship Id="rId5" Type="http://schemas.openxmlformats.org/officeDocument/2006/relationships/hyperlink" Target="http://2.bp.blogspot.com/-GoQdMGtKbwg/Tb1EAWloDvI/AAAAAAAAACE/1Ss_HpvE9ng/s1600/Rasterization.png" TargetMode="Externa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www.dma.ufg.ac.at/app/link/Grundlagen:3D-Grafik/module/9728?step=all" TargetMode="External"/><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0.png"/><Relationship Id="rId7"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0.png"/><Relationship Id="rId11" Type="http://schemas.openxmlformats.org/officeDocument/2006/relationships/image" Target="../media/image90.png"/><Relationship Id="rId5" Type="http://schemas.openxmlformats.org/officeDocument/2006/relationships/image" Target="../media/image311.png"/><Relationship Id="rId10" Type="http://schemas.openxmlformats.org/officeDocument/2006/relationships/image" Target="../media/image80.png"/><Relationship Id="rId4" Type="http://schemas.openxmlformats.org/officeDocument/2006/relationships/image" Target="../media/image211.png"/><Relationship Id="rId9"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1.png"/><Relationship Id="rId10" Type="http://schemas.openxmlformats.org/officeDocument/2006/relationships/image" Target="../media/image47.png"/><Relationship Id="rId4" Type="http://schemas.openxmlformats.org/officeDocument/2006/relationships/image" Target="../media/image412.png"/><Relationship Id="rId9"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1.gif"/></Relationships>
</file>

<file path=ppt/slides/_rels/slide33.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200.png"/><Relationship Id="rId3" Type="http://schemas.openxmlformats.org/officeDocument/2006/relationships/image" Target="../media/image100.png"/><Relationship Id="rId7" Type="http://schemas.openxmlformats.org/officeDocument/2006/relationships/image" Target="../media/image140.png"/><Relationship Id="rId12"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80.png"/><Relationship Id="rId5" Type="http://schemas.openxmlformats.org/officeDocument/2006/relationships/image" Target="../media/image120.png"/><Relationship Id="rId15" Type="http://schemas.openxmlformats.org/officeDocument/2006/relationships/image" Target="../media/image220.png"/><Relationship Id="rId10" Type="http://schemas.openxmlformats.org/officeDocument/2006/relationships/image" Target="../media/image170.png"/><Relationship Id="rId4" Type="http://schemas.openxmlformats.org/officeDocument/2006/relationships/image" Target="../media/image53.png"/><Relationship Id="rId9" Type="http://schemas.openxmlformats.org/officeDocument/2006/relationships/image" Target="../media/image160.png"/><Relationship Id="rId14" Type="http://schemas.openxmlformats.org/officeDocument/2006/relationships/image" Target="../media/image210.png"/></Relationships>
</file>

<file path=ppt/slides/_rels/slide34.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320.png"/><Relationship Id="rId18" Type="http://schemas.openxmlformats.org/officeDocument/2006/relationships/image" Target="../media/image370.png"/><Relationship Id="rId3" Type="http://schemas.openxmlformats.org/officeDocument/2006/relationships/image" Target="../media/image230.png"/><Relationship Id="rId21" Type="http://schemas.openxmlformats.org/officeDocument/2006/relationships/image" Target="../media/image400.png"/><Relationship Id="rId7" Type="http://schemas.openxmlformats.org/officeDocument/2006/relationships/image" Target="../media/image260.png"/><Relationship Id="rId12" Type="http://schemas.openxmlformats.org/officeDocument/2006/relationships/image" Target="../media/image310.png"/><Relationship Id="rId17" Type="http://schemas.openxmlformats.org/officeDocument/2006/relationships/image" Target="../media/image360.png"/><Relationship Id="rId2" Type="http://schemas.openxmlformats.org/officeDocument/2006/relationships/notesSlide" Target="../notesSlides/notesSlide11.xml"/><Relationship Id="rId16" Type="http://schemas.openxmlformats.org/officeDocument/2006/relationships/image" Target="../media/image350.png"/><Relationship Id="rId20"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300.png"/><Relationship Id="rId5" Type="http://schemas.openxmlformats.org/officeDocument/2006/relationships/image" Target="../media/image240.png"/><Relationship Id="rId15" Type="http://schemas.openxmlformats.org/officeDocument/2006/relationships/image" Target="../media/image340.png"/><Relationship Id="rId10" Type="http://schemas.openxmlformats.org/officeDocument/2006/relationships/image" Target="../media/image290.png"/><Relationship Id="rId19" Type="http://schemas.openxmlformats.org/officeDocument/2006/relationships/image" Target="../media/image380.png"/><Relationship Id="rId4" Type="http://schemas.openxmlformats.org/officeDocument/2006/relationships/image" Target="../media/image53.png"/><Relationship Id="rId9" Type="http://schemas.openxmlformats.org/officeDocument/2006/relationships/image" Target="../media/image280.png"/><Relationship Id="rId14" Type="http://schemas.openxmlformats.org/officeDocument/2006/relationships/image" Target="../media/image330.png"/></Relationships>
</file>

<file path=ppt/slides/_rels/slide35.xml.rels><?xml version="1.0" encoding="UTF-8" standalone="yes"?>
<Relationships xmlns="http://schemas.openxmlformats.org/package/2006/relationships"><Relationship Id="rId8" Type="http://schemas.openxmlformats.org/officeDocument/2006/relationships/image" Target="../media/image270.png"/><Relationship Id="rId13" Type="http://schemas.openxmlformats.org/officeDocument/2006/relationships/image" Target="../media/image320.png"/><Relationship Id="rId18" Type="http://schemas.openxmlformats.org/officeDocument/2006/relationships/image" Target="../media/image420.png"/><Relationship Id="rId3" Type="http://schemas.openxmlformats.org/officeDocument/2006/relationships/image" Target="../media/image230.png"/><Relationship Id="rId21" Type="http://schemas.openxmlformats.org/officeDocument/2006/relationships/image" Target="../media/image450.png"/><Relationship Id="rId7" Type="http://schemas.openxmlformats.org/officeDocument/2006/relationships/image" Target="../media/image260.png"/><Relationship Id="rId12" Type="http://schemas.openxmlformats.org/officeDocument/2006/relationships/image" Target="../media/image310.png"/><Relationship Id="rId17" Type="http://schemas.openxmlformats.org/officeDocument/2006/relationships/image" Target="../media/image380.png"/><Relationship Id="rId2" Type="http://schemas.openxmlformats.org/officeDocument/2006/relationships/notesSlide" Target="../notesSlides/notesSlide12.xml"/><Relationship Id="rId16" Type="http://schemas.openxmlformats.org/officeDocument/2006/relationships/image" Target="../media/image370.png"/><Relationship Id="rId20" Type="http://schemas.openxmlformats.org/officeDocument/2006/relationships/image" Target="../media/image440.png"/><Relationship Id="rId1" Type="http://schemas.openxmlformats.org/officeDocument/2006/relationships/slideLayout" Target="../slideLayouts/slideLayout2.xml"/><Relationship Id="rId6" Type="http://schemas.openxmlformats.org/officeDocument/2006/relationships/image" Target="../media/image250.png"/><Relationship Id="rId11" Type="http://schemas.openxmlformats.org/officeDocument/2006/relationships/image" Target="../media/image300.png"/><Relationship Id="rId5" Type="http://schemas.openxmlformats.org/officeDocument/2006/relationships/image" Target="../media/image240.png"/><Relationship Id="rId15" Type="http://schemas.openxmlformats.org/officeDocument/2006/relationships/image" Target="../media/image411.png"/><Relationship Id="rId10" Type="http://schemas.openxmlformats.org/officeDocument/2006/relationships/image" Target="../media/image290.png"/><Relationship Id="rId19" Type="http://schemas.openxmlformats.org/officeDocument/2006/relationships/image" Target="../media/image430.png"/><Relationship Id="rId4" Type="http://schemas.openxmlformats.org/officeDocument/2006/relationships/image" Target="../media/image53.png"/><Relationship Id="rId9" Type="http://schemas.openxmlformats.org/officeDocument/2006/relationships/image" Target="../media/image280.png"/><Relationship Id="rId14" Type="http://schemas.openxmlformats.org/officeDocument/2006/relationships/image" Target="../media/image350.png"/><Relationship Id="rId22" Type="http://schemas.openxmlformats.org/officeDocument/2006/relationships/image" Target="../media/image4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71.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profs.etsmtl.ca/mmcguffin/code/#SimpleModeller" TargetMode="Externa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hyperlink" Target="https://forum.kerbalspaceprogram.com/index.php?/topic/65421-wheels-and-their-unity-hierarchy/" TargetMode="External"/><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8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9.gif"/><Relationship Id="rId5" Type="http://schemas.openxmlformats.org/officeDocument/2006/relationships/image" Target="../media/image78.png"/><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0.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9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www.glprogramming.com/red/appendixf.html" TargetMode="Externa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openxmlformats.org/officeDocument/2006/relationships/hyperlink" Target="https://unity3d.com/learn" TargetMode="External"/><Relationship Id="rId2" Type="http://schemas.openxmlformats.org/officeDocument/2006/relationships/notesSlide" Target="../notesSlides/notesSlide21.xml"/><Relationship Id="rId1" Type="http://schemas.openxmlformats.org/officeDocument/2006/relationships/slideLayout" Target="../slideLayouts/slideLayout46.xml"/><Relationship Id="rId6" Type="http://schemas.openxmlformats.org/officeDocument/2006/relationships/image" Target="../media/image85.png"/><Relationship Id="rId5" Type="http://schemas.openxmlformats.org/officeDocument/2006/relationships/hyperlink" Target="https://docs.unity3d.com/" TargetMode="External"/><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hyperlink" Target="https://docs.unity3d.com/Manual/SceneViewNavigation.html" TargetMode="External"/><Relationship Id="rId4" Type="http://schemas.openxmlformats.org/officeDocument/2006/relationships/hyperlink" Target="https://unity3d.com/learn/tutorials/projects/interactive-tutorials/play-edit-mode?playlist=49382"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hyperlink" Target="https://docs.unity3d.com/Manual/RigidbodiesOverview.html" TargetMode="External"/><Relationship Id="rId5" Type="http://schemas.openxmlformats.org/officeDocument/2006/relationships/hyperlink" Target="https://docs.unity3d.com/Manual/class-Transform.html" TargetMode="External"/><Relationship Id="rId4" Type="http://schemas.openxmlformats.org/officeDocument/2006/relationships/hyperlink" Target="https://unity3d.com/learn/tutorials/projects/interactive-tutorials/game-objects-components?playlist=49382"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hyperlink" Target="https://unity3d.com/learn/tutorials/projects/interactive-tutorials/prefab-power?playlist=49382"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image" Target="../media/image4.gif"/><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4.gif"/><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notesSlide" Target="../notesSlides/notesSlide33.xml"/><Relationship Id="rId1" Type="http://schemas.openxmlformats.org/officeDocument/2006/relationships/slideLayout" Target="../slideLayouts/slideLayout46.xml"/><Relationship Id="rId5" Type="http://schemas.openxmlformats.org/officeDocument/2006/relationships/hyperlink" Target="https://docs.unity3d.com/Manual/EventFunctions.html" TargetMode="External"/><Relationship Id="rId4" Type="http://schemas.openxmlformats.org/officeDocument/2006/relationships/hyperlink" Target="https://docs.unity3d.com/Manual/ExecutionOrder.html"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ocs.unity3d.com/Manual/EventFunctions.html" TargetMode="External"/><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hyperlink" Target="https://docs.unity3d.com/Manual/EventFunctions.html" TargetMode="External"/><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hyperlink" Target="https://docs.unity3d.com/Manual/EventFunctions.html" TargetMode="External"/><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1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10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B61EC0-2D8A-F444-9625-F177562B8FB0}"/>
              </a:ext>
            </a:extLst>
          </p:cNvPr>
          <p:cNvPicPr>
            <a:picLocks noChangeAspect="1"/>
          </p:cNvPicPr>
          <p:nvPr/>
        </p:nvPicPr>
        <p:blipFill>
          <a:blip r:embed="rId3"/>
          <a:stretch>
            <a:fillRect/>
          </a:stretch>
        </p:blipFill>
        <p:spPr>
          <a:xfrm>
            <a:off x="0" y="2522342"/>
            <a:ext cx="9144000" cy="4335658"/>
          </a:xfrm>
          <a:prstGeom prst="rect">
            <a:avLst/>
          </a:prstGeom>
        </p:spPr>
      </p:pic>
      <p:sp>
        <p:nvSpPr>
          <p:cNvPr id="2" name="Titre 1"/>
          <p:cNvSpPr>
            <a:spLocks noGrp="1"/>
          </p:cNvSpPr>
          <p:nvPr>
            <p:ph type="ctrTitle"/>
          </p:nvPr>
        </p:nvSpPr>
        <p:spPr>
          <a:xfrm>
            <a:off x="685800" y="1428750"/>
            <a:ext cx="7772400" cy="2357438"/>
          </a:xfrm>
        </p:spPr>
        <p:txBody>
          <a:bodyPr rtlCol="0">
            <a:normAutofit/>
          </a:bodyPr>
          <a:lstStyle/>
          <a:p>
            <a:pPr eaLnBrk="1" fontAlgn="auto" hangingPunct="1">
              <a:spcAft>
                <a:spcPts val="0"/>
              </a:spcAft>
              <a:defRPr/>
            </a:pPr>
            <a:r>
              <a:rPr lang="fr-CA" b="1" dirty="0">
                <a:solidFill>
                  <a:schemeClr val="bg1"/>
                </a:solidFill>
              </a:rPr>
              <a:t>Programmation des logiciels infographiques interactifs 3D</a:t>
            </a:r>
          </a:p>
        </p:txBody>
      </p:sp>
      <p:sp>
        <p:nvSpPr>
          <p:cNvPr id="3" name="Sous-titr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fr-CA" dirty="0">
                <a:solidFill>
                  <a:schemeClr val="bg1"/>
                </a:solidFill>
              </a:rPr>
              <a:t>GTI 745</a:t>
            </a:r>
          </a:p>
        </p:txBody>
      </p:sp>
    </p:spTree>
    <p:extLst>
      <p:ext uri="{BB962C8B-B14F-4D97-AF65-F5344CB8AC3E}">
        <p14:creationId xmlns:p14="http://schemas.microsoft.com/office/powerpoint/2010/main" val="343919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26503"/>
            <a:ext cx="3744415" cy="2460616"/>
          </a:xfrm>
          <a:prstGeom prst="rect">
            <a:avLst/>
          </a:prstGeom>
        </p:spPr>
      </p:pic>
      <p:sp>
        <p:nvSpPr>
          <p:cNvPr id="4" name="Rectangle 3"/>
          <p:cNvSpPr/>
          <p:nvPr/>
        </p:nvSpPr>
        <p:spPr>
          <a:xfrm rot="16200000">
            <a:off x="7024254" y="1742329"/>
            <a:ext cx="3960440" cy="276999"/>
          </a:xfrm>
          <a:prstGeom prst="rect">
            <a:avLst/>
          </a:prstGeom>
        </p:spPr>
        <p:txBody>
          <a:bodyPr wrap="square">
            <a:spAutoFit/>
          </a:bodyPr>
          <a:lstStyle/>
          <a:p>
            <a:r>
              <a:rPr lang="en-CA" sz="1200" dirty="0">
                <a:hlinkClick r:id="rId3"/>
              </a:rPr>
              <a:t>http://</a:t>
            </a:r>
            <a:r>
              <a:rPr lang="en-CA" sz="1200" dirty="0" smtClean="0">
                <a:hlinkClick r:id="rId3"/>
              </a:rPr>
              <a:t>moziru.com/images/finger-clipart-point-finger-13.png</a:t>
            </a:r>
            <a:r>
              <a:rPr lang="en-CA" sz="1200" dirty="0" smtClean="0"/>
              <a:t> </a:t>
            </a:r>
            <a:endParaRPr lang="en-CA" sz="1200" dirty="0"/>
          </a:p>
        </p:txBody>
      </p:sp>
      <p:pic>
        <p:nvPicPr>
          <p:cNvPr id="6" name="Picture 5"/>
          <p:cNvPicPr>
            <a:picLocks noChangeAspect="1"/>
          </p:cNvPicPr>
          <p:nvPr/>
        </p:nvPicPr>
        <p:blipFill>
          <a:blip r:embed="rId4"/>
          <a:stretch>
            <a:fillRect/>
          </a:stretch>
        </p:blipFill>
        <p:spPr>
          <a:xfrm rot="19200779">
            <a:off x="5973962" y="181650"/>
            <a:ext cx="1335655" cy="2498865"/>
          </a:xfrm>
          <a:prstGeom prst="rect">
            <a:avLst/>
          </a:prstGeom>
        </p:spPr>
      </p:pic>
      <p:pic>
        <p:nvPicPr>
          <p:cNvPr id="1026" name="Picture 2" descr="http://moziru.com/images/finger-clipart-point-finger-1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54585">
            <a:off x="7130362" y="634935"/>
            <a:ext cx="632355" cy="6323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5400000">
            <a:off x="-815273" y="907604"/>
            <a:ext cx="2276875" cy="461665"/>
          </a:xfrm>
          <a:prstGeom prst="rect">
            <a:avLst/>
          </a:prstGeom>
        </p:spPr>
        <p:txBody>
          <a:bodyPr wrap="square">
            <a:spAutoFit/>
          </a:bodyPr>
          <a:lstStyle/>
          <a:p>
            <a:r>
              <a:rPr lang="en-CA" sz="1200" dirty="0">
                <a:hlinkClick r:id="rId6"/>
              </a:rPr>
              <a:t>https://</a:t>
            </a:r>
            <a:r>
              <a:rPr lang="en-CA" sz="1200" dirty="0" smtClean="0">
                <a:hlinkClick r:id="rId6"/>
              </a:rPr>
              <a:t>scholar.google.ca/scholar?q=ens+irani+ethereal+planes</a:t>
            </a:r>
            <a:r>
              <a:rPr lang="en-CA" sz="1200" dirty="0" smtClean="0"/>
              <a:t> </a:t>
            </a:r>
            <a:endParaRPr lang="en-CA" sz="1200" dirty="0"/>
          </a:p>
        </p:txBody>
      </p:sp>
      <p:sp>
        <p:nvSpPr>
          <p:cNvPr id="3" name="TextBox 2"/>
          <p:cNvSpPr txBox="1"/>
          <p:nvPr/>
        </p:nvSpPr>
        <p:spPr>
          <a:xfrm>
            <a:off x="107504" y="2506275"/>
            <a:ext cx="8784976" cy="4339650"/>
          </a:xfrm>
          <a:prstGeom prst="rect">
            <a:avLst/>
          </a:prstGeom>
          <a:solidFill>
            <a:schemeClr val="bg1">
              <a:alpha val="50000"/>
            </a:schemeClr>
          </a:solidFill>
        </p:spPr>
        <p:txBody>
          <a:bodyPr wrap="square" rtlCol="0">
            <a:spAutoFit/>
          </a:bodyPr>
          <a:lstStyle/>
          <a:p>
            <a:r>
              <a:rPr lang="en-CA" sz="1600" dirty="0" err="1" smtClean="0"/>
              <a:t>Scénario</a:t>
            </a:r>
            <a:r>
              <a:rPr lang="en-CA" sz="1600" dirty="0" smtClean="0"/>
              <a:t> de </a:t>
            </a:r>
            <a:r>
              <a:rPr lang="en-CA" sz="1600" dirty="0" err="1" smtClean="0"/>
              <a:t>réalité</a:t>
            </a:r>
            <a:r>
              <a:rPr lang="en-CA" sz="1600" dirty="0" smtClean="0"/>
              <a:t> </a:t>
            </a:r>
            <a:r>
              <a:rPr lang="en-CA" sz="1600" dirty="0" err="1" smtClean="0"/>
              <a:t>augmentée</a:t>
            </a:r>
            <a:r>
              <a:rPr lang="en-CA" sz="1600" dirty="0" smtClean="0"/>
              <a:t>: on localise les </a:t>
            </a:r>
            <a:r>
              <a:rPr lang="en-CA" sz="1600" dirty="0" err="1" smtClean="0"/>
              <a:t>doigts</a:t>
            </a:r>
            <a:r>
              <a:rPr lang="en-CA" sz="1600" dirty="0" smtClean="0"/>
              <a:t> avec un Leap Motion.  Comment </a:t>
            </a:r>
            <a:r>
              <a:rPr lang="en-CA" sz="1600" dirty="0" err="1" smtClean="0"/>
              <a:t>détecter</a:t>
            </a:r>
            <a:r>
              <a:rPr lang="en-CA" sz="1600" dirty="0" smtClean="0"/>
              <a:t> le toucher du </a:t>
            </a:r>
            <a:r>
              <a:rPr lang="en-CA" sz="1600" dirty="0" err="1" smtClean="0"/>
              <a:t>doigt</a:t>
            </a:r>
            <a:r>
              <a:rPr lang="en-CA" sz="1600" dirty="0" smtClean="0"/>
              <a:t> sur un </a:t>
            </a:r>
            <a:r>
              <a:rPr lang="en-CA" sz="1600" dirty="0" err="1" smtClean="0"/>
              <a:t>bouton</a:t>
            </a:r>
            <a:r>
              <a:rPr lang="en-CA" sz="1600" dirty="0" smtClean="0"/>
              <a:t> </a:t>
            </a:r>
            <a:r>
              <a:rPr lang="en-CA" sz="1600" dirty="0" err="1" smtClean="0"/>
              <a:t>virtuel</a:t>
            </a:r>
            <a:r>
              <a:rPr lang="en-CA" sz="1600" dirty="0" smtClean="0"/>
              <a:t> sur un plan </a:t>
            </a:r>
            <a:r>
              <a:rPr lang="en-CA" sz="1600" dirty="0" err="1" smtClean="0"/>
              <a:t>virtuel</a:t>
            </a:r>
            <a:r>
              <a:rPr lang="en-CA" sz="1600" dirty="0" smtClean="0"/>
              <a:t> ?  Un de </a:t>
            </a:r>
            <a:r>
              <a:rPr lang="en-CA" sz="1600" dirty="0" err="1" smtClean="0"/>
              <a:t>mes</a:t>
            </a:r>
            <a:r>
              <a:rPr lang="en-CA" sz="1600" dirty="0" smtClean="0"/>
              <a:t> </a:t>
            </a:r>
            <a:r>
              <a:rPr lang="en-CA" sz="1600" dirty="0" err="1" smtClean="0"/>
              <a:t>étudiants</a:t>
            </a:r>
            <a:r>
              <a:rPr lang="en-CA" sz="1600" dirty="0" smtClean="0"/>
              <a:t> </a:t>
            </a:r>
            <a:r>
              <a:rPr lang="en-CA" sz="1600" dirty="0" err="1" smtClean="0"/>
              <a:t>utilisaient</a:t>
            </a:r>
            <a:r>
              <a:rPr lang="en-CA" sz="1600" dirty="0" smtClean="0"/>
              <a:t> un </a:t>
            </a:r>
            <a:r>
              <a:rPr lang="en-CA" sz="1600" dirty="0" err="1" smtClean="0"/>
              <a:t>détecteur</a:t>
            </a:r>
            <a:r>
              <a:rPr lang="en-CA" sz="1600" dirty="0" smtClean="0"/>
              <a:t> de collisions </a:t>
            </a:r>
            <a:r>
              <a:rPr lang="en-CA" sz="1600" dirty="0" err="1" smtClean="0"/>
              <a:t>dans</a:t>
            </a:r>
            <a:r>
              <a:rPr lang="en-CA" sz="1600" dirty="0" smtClean="0"/>
              <a:t> Unity.  </a:t>
            </a:r>
            <a:r>
              <a:rPr lang="en-CA" sz="1600" dirty="0" err="1" smtClean="0"/>
              <a:t>C'est</a:t>
            </a:r>
            <a:r>
              <a:rPr lang="en-CA" sz="1600" dirty="0" smtClean="0"/>
              <a:t> intelligent </a:t>
            </a:r>
            <a:r>
              <a:rPr lang="en-CA" sz="1600" dirty="0" err="1" smtClean="0"/>
              <a:t>comme</a:t>
            </a:r>
            <a:r>
              <a:rPr lang="en-CA" sz="1600" dirty="0" smtClean="0"/>
              <a:t> </a:t>
            </a:r>
            <a:r>
              <a:rPr lang="en-CA" sz="1600" dirty="0" err="1" smtClean="0"/>
              <a:t>approche</a:t>
            </a:r>
            <a:r>
              <a:rPr lang="en-CA" sz="1600" dirty="0" smtClean="0"/>
              <a:t>, </a:t>
            </a:r>
            <a:r>
              <a:rPr lang="en-CA" sz="1600" dirty="0" err="1" smtClean="0"/>
              <a:t>mais</a:t>
            </a:r>
            <a:r>
              <a:rPr lang="en-CA" sz="1600" dirty="0" smtClean="0"/>
              <a:t> ...</a:t>
            </a:r>
          </a:p>
          <a:p>
            <a:pPr marL="285750" indent="-285750">
              <a:buFontTx/>
              <a:buChar char="-"/>
            </a:pPr>
            <a:r>
              <a:rPr lang="en-CA" sz="1600" dirty="0" err="1" smtClean="0"/>
              <a:t>Problème</a:t>
            </a:r>
            <a:r>
              <a:rPr lang="en-CA" sz="1600" dirty="0" smtClean="0"/>
              <a:t>: </a:t>
            </a:r>
            <a:r>
              <a:rPr lang="en-CA" sz="1600" dirty="0" err="1" smtClean="0"/>
              <a:t>l'utilisateur</a:t>
            </a:r>
            <a:r>
              <a:rPr lang="en-CA" sz="1600" dirty="0" smtClean="0"/>
              <a:t> </a:t>
            </a:r>
            <a:r>
              <a:rPr lang="en-CA" sz="1600" dirty="0" err="1" smtClean="0"/>
              <a:t>pouvait</a:t>
            </a:r>
            <a:r>
              <a:rPr lang="en-CA" sz="1600" dirty="0" smtClean="0"/>
              <a:t> </a:t>
            </a:r>
            <a:r>
              <a:rPr lang="en-CA" sz="1600" dirty="0" err="1" smtClean="0"/>
              <a:t>facilement</a:t>
            </a:r>
            <a:r>
              <a:rPr lang="en-CA" sz="1600" dirty="0" smtClean="0"/>
              <a:t> passer trop loin à travers le plan, et </a:t>
            </a:r>
            <a:r>
              <a:rPr lang="en-CA" sz="1600" dirty="0" err="1" smtClean="0"/>
              <a:t>manquer</a:t>
            </a:r>
            <a:r>
              <a:rPr lang="en-CA" sz="1600" dirty="0" smtClean="0"/>
              <a:t> le </a:t>
            </a:r>
            <a:r>
              <a:rPr lang="en-CA" sz="1600" dirty="0" err="1" smtClean="0"/>
              <a:t>clic</a:t>
            </a:r>
            <a:r>
              <a:rPr lang="en-CA" sz="1600" dirty="0" smtClean="0"/>
              <a:t>.  Comment </a:t>
            </a:r>
            <a:r>
              <a:rPr lang="en-CA" sz="1600" dirty="0" err="1" smtClean="0"/>
              <a:t>éviter</a:t>
            </a:r>
            <a:r>
              <a:rPr lang="en-CA" sz="1600" dirty="0" smtClean="0"/>
              <a:t> </a:t>
            </a:r>
            <a:r>
              <a:rPr lang="en-CA" sz="1600" dirty="0" err="1" smtClean="0"/>
              <a:t>ce</a:t>
            </a:r>
            <a:r>
              <a:rPr lang="en-CA" sz="1600" dirty="0" smtClean="0"/>
              <a:t> </a:t>
            </a:r>
            <a:r>
              <a:rPr lang="en-CA" sz="1600" dirty="0" err="1" smtClean="0"/>
              <a:t>problème</a:t>
            </a:r>
            <a:r>
              <a:rPr lang="en-CA" sz="1600" dirty="0" smtClean="0"/>
              <a:t> ?  Comment donner </a:t>
            </a:r>
            <a:r>
              <a:rPr lang="en-CA" sz="1600" dirty="0" err="1" smtClean="0"/>
              <a:t>une</a:t>
            </a:r>
            <a:r>
              <a:rPr lang="en-CA" sz="1600" dirty="0" smtClean="0"/>
              <a:t> "</a:t>
            </a:r>
            <a:r>
              <a:rPr lang="en-CA" sz="1600" dirty="0" err="1" smtClean="0"/>
              <a:t>profondeur</a:t>
            </a:r>
            <a:r>
              <a:rPr lang="en-CA" sz="1600" dirty="0" smtClean="0"/>
              <a:t> </a:t>
            </a:r>
            <a:r>
              <a:rPr lang="en-CA" sz="1600" dirty="0" err="1" smtClean="0"/>
              <a:t>infinie</a:t>
            </a:r>
            <a:r>
              <a:rPr lang="en-CA" sz="1600" dirty="0" smtClean="0"/>
              <a:t>" aux </a:t>
            </a:r>
            <a:r>
              <a:rPr lang="en-CA" sz="1600" dirty="0" err="1" smtClean="0"/>
              <a:t>cibles</a:t>
            </a:r>
            <a:r>
              <a:rPr lang="en-CA" sz="1600" dirty="0" smtClean="0"/>
              <a:t> ?</a:t>
            </a:r>
          </a:p>
          <a:p>
            <a:pPr marL="285750" indent="-285750">
              <a:buFontTx/>
              <a:buChar char="-"/>
            </a:pPr>
            <a:r>
              <a:rPr lang="en-CA" sz="1600" dirty="0" err="1" smtClean="0"/>
              <a:t>Problème</a:t>
            </a:r>
            <a:r>
              <a:rPr lang="en-CA" sz="1600" dirty="0" smtClean="0"/>
              <a:t>: je </a:t>
            </a:r>
            <a:r>
              <a:rPr lang="en-CA" sz="1600" dirty="0" err="1" smtClean="0"/>
              <a:t>voulais</a:t>
            </a:r>
            <a:r>
              <a:rPr lang="en-CA" sz="1600" dirty="0" smtClean="0"/>
              <a:t> </a:t>
            </a:r>
            <a:r>
              <a:rPr lang="en-CA" sz="1600" dirty="0" err="1" smtClean="0"/>
              <a:t>qu'il</a:t>
            </a:r>
            <a:r>
              <a:rPr lang="en-CA" sz="1600" dirty="0" smtClean="0"/>
              <a:t> </a:t>
            </a:r>
            <a:r>
              <a:rPr lang="en-CA" sz="1600" dirty="0" err="1" smtClean="0"/>
              <a:t>montre</a:t>
            </a:r>
            <a:r>
              <a:rPr lang="en-CA" sz="1600" dirty="0" smtClean="0"/>
              <a:t> un retour </a:t>
            </a:r>
            <a:r>
              <a:rPr lang="en-CA" sz="1600" dirty="0" err="1" smtClean="0"/>
              <a:t>visuel</a:t>
            </a:r>
            <a:r>
              <a:rPr lang="en-CA" sz="1600" dirty="0" smtClean="0"/>
              <a:t> à </a:t>
            </a:r>
            <a:r>
              <a:rPr lang="en-CA" sz="1600" dirty="0" err="1" smtClean="0"/>
              <a:t>l'utilisateur</a:t>
            </a:r>
            <a:r>
              <a:rPr lang="en-CA" sz="1600" dirty="0" smtClean="0"/>
              <a:t> pour </a:t>
            </a:r>
            <a:r>
              <a:rPr lang="en-CA" sz="1600" dirty="0" err="1" smtClean="0"/>
              <a:t>indiquer</a:t>
            </a:r>
            <a:r>
              <a:rPr lang="en-CA" sz="1600" dirty="0" smtClean="0"/>
              <a:t> la distance </a:t>
            </a:r>
            <a:r>
              <a:rPr lang="en-CA" sz="1600" dirty="0" err="1" smtClean="0"/>
              <a:t>restant</a:t>
            </a:r>
            <a:r>
              <a:rPr lang="en-CA" sz="1600" dirty="0" smtClean="0"/>
              <a:t> à </a:t>
            </a:r>
            <a:r>
              <a:rPr lang="en-CA" sz="1600" dirty="0" err="1" smtClean="0"/>
              <a:t>parcourir</a:t>
            </a:r>
            <a:r>
              <a:rPr lang="en-CA" sz="1600" dirty="0" smtClean="0"/>
              <a:t> </a:t>
            </a:r>
            <a:r>
              <a:rPr lang="en-CA" sz="1600" dirty="0" err="1" smtClean="0"/>
              <a:t>avant</a:t>
            </a:r>
            <a:r>
              <a:rPr lang="en-CA" sz="1600" dirty="0" smtClean="0"/>
              <a:t> de </a:t>
            </a:r>
            <a:r>
              <a:rPr lang="en-CA" sz="1600" dirty="0" err="1" smtClean="0"/>
              <a:t>rencontrer</a:t>
            </a:r>
            <a:r>
              <a:rPr lang="en-CA" sz="1600" dirty="0" smtClean="0"/>
              <a:t> le plan.  Par </a:t>
            </a:r>
            <a:r>
              <a:rPr lang="en-CA" sz="1600" dirty="0" err="1" smtClean="0"/>
              <a:t>exemple</a:t>
            </a:r>
            <a:r>
              <a:rPr lang="en-CA" sz="1600" dirty="0" smtClean="0"/>
              <a:t>: un segment de </a:t>
            </a:r>
            <a:r>
              <a:rPr lang="en-CA" sz="1600" dirty="0" err="1" smtClean="0"/>
              <a:t>droite</a:t>
            </a:r>
            <a:r>
              <a:rPr lang="en-CA" sz="1600" dirty="0" smtClean="0"/>
              <a:t> </a:t>
            </a:r>
            <a:r>
              <a:rPr lang="en-CA" sz="1600" dirty="0" err="1" smtClean="0"/>
              <a:t>projeté</a:t>
            </a:r>
            <a:r>
              <a:rPr lang="en-CA" sz="1600" dirty="0" smtClean="0"/>
              <a:t> (image </a:t>
            </a:r>
            <a:r>
              <a:rPr lang="en-CA" sz="1600" dirty="0" err="1" smtClean="0"/>
              <a:t>en</a:t>
            </a:r>
            <a:r>
              <a:rPr lang="en-CA" sz="1600" dirty="0" smtClean="0"/>
              <a:t> haut à droit).  Comment faire ?</a:t>
            </a:r>
          </a:p>
          <a:p>
            <a:r>
              <a:rPr lang="en-CA" sz="1600" dirty="0" smtClean="0"/>
              <a:t>Si on se </a:t>
            </a:r>
            <a:r>
              <a:rPr lang="en-CA" sz="1600" dirty="0" err="1" smtClean="0"/>
              <a:t>limite</a:t>
            </a:r>
            <a:r>
              <a:rPr lang="en-CA" sz="1600" dirty="0" smtClean="0"/>
              <a:t> aux </a:t>
            </a:r>
            <a:r>
              <a:rPr lang="en-CA" sz="1600" dirty="0" err="1" smtClean="0"/>
              <a:t>fonctionnalités</a:t>
            </a:r>
            <a:r>
              <a:rPr lang="en-CA" sz="1600" dirty="0" smtClean="0"/>
              <a:t> </a:t>
            </a:r>
            <a:r>
              <a:rPr lang="en-CA" sz="1600" dirty="0" err="1" smtClean="0"/>
              <a:t>exposées</a:t>
            </a:r>
            <a:r>
              <a:rPr lang="en-CA" sz="1600" dirty="0" smtClean="0"/>
              <a:t> </a:t>
            </a:r>
            <a:r>
              <a:rPr lang="en-CA" sz="1600" dirty="0" err="1" smtClean="0"/>
              <a:t>visuellement</a:t>
            </a:r>
            <a:r>
              <a:rPr lang="en-CA" sz="1600" dirty="0" smtClean="0"/>
              <a:t> par Unity (</a:t>
            </a:r>
            <a:r>
              <a:rPr lang="en-CA" sz="1600" dirty="0" err="1" smtClean="0"/>
              <a:t>exemple</a:t>
            </a:r>
            <a:r>
              <a:rPr lang="en-CA" sz="1600" dirty="0" smtClean="0"/>
              <a:t>: </a:t>
            </a:r>
            <a:r>
              <a:rPr lang="en-CA" sz="1600" dirty="0" err="1" smtClean="0"/>
              <a:t>détection</a:t>
            </a:r>
            <a:r>
              <a:rPr lang="en-CA" sz="1600" dirty="0" smtClean="0"/>
              <a:t> de collisions), on </a:t>
            </a:r>
            <a:r>
              <a:rPr lang="en-CA" sz="1600" dirty="0" err="1" smtClean="0"/>
              <a:t>peut</a:t>
            </a:r>
            <a:r>
              <a:rPr lang="en-CA" sz="1600" dirty="0" smtClean="0"/>
              <a:t> </a:t>
            </a:r>
            <a:r>
              <a:rPr lang="en-CA" sz="1600" dirty="0" err="1" smtClean="0"/>
              <a:t>manquer</a:t>
            </a:r>
            <a:r>
              <a:rPr lang="en-CA" sz="1600" dirty="0" smtClean="0"/>
              <a:t> de </a:t>
            </a:r>
            <a:r>
              <a:rPr lang="en-CA" sz="1600" dirty="0" err="1" smtClean="0"/>
              <a:t>flexibilité</a:t>
            </a:r>
            <a:r>
              <a:rPr lang="en-CA" sz="1600" dirty="0" smtClean="0"/>
              <a:t>.  </a:t>
            </a:r>
            <a:r>
              <a:rPr lang="en-CA" sz="1600" dirty="0" err="1" smtClean="0"/>
              <a:t>Mais</a:t>
            </a:r>
            <a:r>
              <a:rPr lang="en-CA" sz="1600" dirty="0" smtClean="0"/>
              <a:t> </a:t>
            </a:r>
            <a:r>
              <a:rPr lang="en-CA" sz="1600" dirty="0" err="1" smtClean="0"/>
              <a:t>si</a:t>
            </a:r>
            <a:r>
              <a:rPr lang="en-CA" sz="1600" dirty="0" smtClean="0"/>
              <a:t> on </a:t>
            </a:r>
            <a:r>
              <a:rPr lang="en-CA" sz="1600" dirty="0" err="1" smtClean="0"/>
              <a:t>connait</a:t>
            </a:r>
            <a:r>
              <a:rPr lang="en-CA" sz="1600" dirty="0" smtClean="0"/>
              <a:t> </a:t>
            </a:r>
            <a:r>
              <a:rPr lang="en-CA" sz="1600" dirty="0" err="1" smtClean="0"/>
              <a:t>quelques</a:t>
            </a:r>
            <a:r>
              <a:rPr lang="en-CA" sz="1600" dirty="0" smtClean="0"/>
              <a:t> notions de base </a:t>
            </a:r>
            <a:r>
              <a:rPr lang="en-CA" sz="1600" dirty="0" err="1" smtClean="0"/>
              <a:t>en</a:t>
            </a:r>
            <a:r>
              <a:rPr lang="en-CA" sz="1600" dirty="0" smtClean="0"/>
              <a:t> </a:t>
            </a:r>
            <a:r>
              <a:rPr lang="en-CA" sz="1600" dirty="0" err="1" smtClean="0"/>
              <a:t>infographie</a:t>
            </a:r>
            <a:r>
              <a:rPr lang="en-CA" sz="1600" dirty="0" smtClean="0"/>
              <a:t> et </a:t>
            </a:r>
            <a:r>
              <a:rPr lang="en-CA" sz="1600" dirty="0" err="1" smtClean="0"/>
              <a:t>en</a:t>
            </a:r>
            <a:r>
              <a:rPr lang="en-CA" sz="1600" dirty="0" smtClean="0"/>
              <a:t> </a:t>
            </a:r>
            <a:r>
              <a:rPr lang="en-CA" sz="1600" dirty="0" err="1" smtClean="0"/>
              <a:t>algèbre</a:t>
            </a:r>
            <a:r>
              <a:rPr lang="en-CA" sz="1600" dirty="0" smtClean="0"/>
              <a:t> </a:t>
            </a:r>
            <a:r>
              <a:rPr lang="en-CA" sz="1600" dirty="0" err="1" smtClean="0"/>
              <a:t>linéaire</a:t>
            </a:r>
            <a:r>
              <a:rPr lang="en-CA" sz="1600" dirty="0" smtClean="0"/>
              <a:t>, des solutions simples </a:t>
            </a:r>
            <a:r>
              <a:rPr lang="en-CA" sz="1600" dirty="0" err="1" smtClean="0"/>
              <a:t>sont</a:t>
            </a:r>
            <a:r>
              <a:rPr lang="en-CA" sz="1600" dirty="0" smtClean="0"/>
              <a:t> </a:t>
            </a:r>
            <a:r>
              <a:rPr lang="en-CA" sz="1600" dirty="0" err="1" smtClean="0"/>
              <a:t>possibles</a:t>
            </a:r>
            <a:r>
              <a:rPr lang="en-CA" sz="1600" dirty="0" smtClean="0"/>
              <a:t>, sans </a:t>
            </a:r>
            <a:r>
              <a:rPr lang="en-CA" sz="1600" dirty="0" err="1" smtClean="0"/>
              <a:t>utiliser</a:t>
            </a:r>
            <a:r>
              <a:rPr lang="en-CA" sz="1600" dirty="0" smtClean="0"/>
              <a:t> le </a:t>
            </a:r>
            <a:r>
              <a:rPr lang="en-CA" sz="1600" dirty="0" err="1" smtClean="0"/>
              <a:t>moteur</a:t>
            </a:r>
            <a:r>
              <a:rPr lang="en-CA" sz="1600" dirty="0" smtClean="0"/>
              <a:t> de collisions de Unity.  </a:t>
            </a:r>
            <a:r>
              <a:rPr lang="en-CA" sz="1600" dirty="0" err="1" smtClean="0"/>
              <a:t>Voici</a:t>
            </a:r>
            <a:r>
              <a:rPr lang="en-CA" sz="1600" dirty="0" smtClean="0"/>
              <a:t> un </a:t>
            </a:r>
            <a:r>
              <a:rPr lang="en-CA" sz="1600" dirty="0" err="1" smtClean="0"/>
              <a:t>croquis</a:t>
            </a:r>
            <a:r>
              <a:rPr lang="en-CA" sz="1600" dirty="0" smtClean="0"/>
              <a:t> de solution </a:t>
            </a:r>
            <a:r>
              <a:rPr lang="en-CA" sz="1600" dirty="0" err="1" smtClean="0"/>
              <a:t>utilisant</a:t>
            </a:r>
            <a:r>
              <a:rPr lang="en-CA" sz="1600" dirty="0" smtClean="0"/>
              <a:t> des </a:t>
            </a:r>
            <a:r>
              <a:rPr lang="en-CA" sz="1600" dirty="0" err="1" smtClean="0"/>
              <a:t>objets</a:t>
            </a:r>
            <a:r>
              <a:rPr lang="en-CA" sz="1600" dirty="0" smtClean="0"/>
              <a:t> </a:t>
            </a:r>
            <a:r>
              <a:rPr lang="en-CA" sz="1600" dirty="0" err="1" smtClean="0"/>
              <a:t>définis</a:t>
            </a:r>
            <a:r>
              <a:rPr lang="en-CA" sz="1600" dirty="0" smtClean="0"/>
              <a:t> </a:t>
            </a:r>
            <a:r>
              <a:rPr lang="en-CA" sz="1600" dirty="0" err="1" smtClean="0"/>
              <a:t>dans</a:t>
            </a:r>
            <a:r>
              <a:rPr lang="en-CA" sz="1600" dirty="0" smtClean="0"/>
              <a:t> le code du devoir :</a:t>
            </a:r>
          </a:p>
          <a:p>
            <a:r>
              <a:rPr lang="en-CA" sz="1400" dirty="0"/>
              <a:t>	</a:t>
            </a:r>
            <a:r>
              <a:rPr lang="en-CA" sz="1400" dirty="0" err="1" smtClean="0"/>
              <a:t>var</a:t>
            </a:r>
            <a:r>
              <a:rPr lang="en-CA" sz="1400" dirty="0" smtClean="0"/>
              <a:t> plane = new Plane(...); // le plan </a:t>
            </a:r>
            <a:r>
              <a:rPr lang="en-CA" sz="1400" dirty="0" err="1" smtClean="0"/>
              <a:t>virtuel</a:t>
            </a:r>
            <a:endParaRPr lang="en-CA" sz="1400" dirty="0" smtClean="0"/>
          </a:p>
          <a:p>
            <a:r>
              <a:rPr lang="en-CA" sz="1400" dirty="0"/>
              <a:t>	</a:t>
            </a:r>
            <a:r>
              <a:rPr lang="en-CA" sz="1400" dirty="0" err="1" smtClean="0"/>
              <a:t>var</a:t>
            </a:r>
            <a:r>
              <a:rPr lang="en-CA" sz="1400" dirty="0" smtClean="0"/>
              <a:t> finger = new Vec3(...); // position 3D du </a:t>
            </a:r>
            <a:r>
              <a:rPr lang="en-CA" sz="1400" dirty="0" err="1" smtClean="0"/>
              <a:t>doigt</a:t>
            </a:r>
            <a:endParaRPr lang="en-CA" sz="1400" dirty="0" smtClean="0"/>
          </a:p>
          <a:p>
            <a:r>
              <a:rPr lang="en-CA" sz="1400" dirty="0"/>
              <a:t>	</a:t>
            </a:r>
            <a:r>
              <a:rPr lang="en-CA" sz="1400" dirty="0" err="1" smtClean="0"/>
              <a:t>var</a:t>
            </a:r>
            <a:r>
              <a:rPr lang="en-CA" sz="1400" dirty="0" smtClean="0"/>
              <a:t> ray = new Ray( finger, </a:t>
            </a:r>
            <a:r>
              <a:rPr lang="en-CA" sz="1400" dirty="0" err="1" smtClean="0"/>
              <a:t>plane.normal.negate</a:t>
            </a:r>
            <a:r>
              <a:rPr lang="en-CA" sz="1400" dirty="0" smtClean="0"/>
              <a:t>() ); // un rayon </a:t>
            </a:r>
            <a:r>
              <a:rPr lang="en-CA" sz="1400" dirty="0" err="1" smtClean="0"/>
              <a:t>orienté</a:t>
            </a:r>
            <a:r>
              <a:rPr lang="en-CA" sz="1400" dirty="0" smtClean="0"/>
              <a:t> </a:t>
            </a:r>
            <a:r>
              <a:rPr lang="en-CA" sz="1400" dirty="0" err="1" smtClean="0"/>
              <a:t>vers</a:t>
            </a:r>
            <a:r>
              <a:rPr lang="en-CA" sz="1400" dirty="0" smtClean="0"/>
              <a:t> </a:t>
            </a:r>
            <a:r>
              <a:rPr lang="en-CA" sz="1400" dirty="0" err="1" smtClean="0"/>
              <a:t>l'avant</a:t>
            </a:r>
            <a:endParaRPr lang="en-CA" sz="1400" dirty="0" smtClean="0"/>
          </a:p>
          <a:p>
            <a:r>
              <a:rPr lang="en-CA" sz="1400" dirty="0"/>
              <a:t>	</a:t>
            </a:r>
            <a:r>
              <a:rPr lang="en-CA" sz="1400" dirty="0" err="1" smtClean="0"/>
              <a:t>var</a:t>
            </a:r>
            <a:r>
              <a:rPr lang="en-CA" sz="1400" dirty="0" smtClean="0"/>
              <a:t> </a:t>
            </a:r>
            <a:r>
              <a:rPr lang="en-CA" sz="1400" dirty="0" err="1" smtClean="0"/>
              <a:t>intersectionPoint</a:t>
            </a:r>
            <a:r>
              <a:rPr lang="en-CA" sz="1400" dirty="0" smtClean="0"/>
              <a:t> = </a:t>
            </a:r>
            <a:r>
              <a:rPr lang="en-CA" sz="1400" dirty="0" err="1" smtClean="0"/>
              <a:t>plane.intersects</a:t>
            </a:r>
            <a:r>
              <a:rPr lang="en-CA" sz="1400" dirty="0" smtClean="0"/>
              <a:t>( ray, false );</a:t>
            </a:r>
            <a:br>
              <a:rPr lang="en-CA" sz="1400" dirty="0" smtClean="0"/>
            </a:br>
            <a:r>
              <a:rPr lang="en-CA" sz="1400" dirty="0" smtClean="0"/>
              <a:t>	if ( </a:t>
            </a:r>
            <a:r>
              <a:rPr lang="en-CA" sz="1400" dirty="0" err="1" smtClean="0"/>
              <a:t>intersectionPoint</a:t>
            </a:r>
            <a:r>
              <a:rPr lang="en-CA" sz="1400" dirty="0" smtClean="0"/>
              <a:t> === null ) ... // le </a:t>
            </a:r>
            <a:r>
              <a:rPr lang="en-CA" sz="1400" dirty="0" err="1" smtClean="0"/>
              <a:t>doigt</a:t>
            </a:r>
            <a:r>
              <a:rPr lang="en-CA" sz="1400" dirty="0" smtClean="0"/>
              <a:t> </a:t>
            </a:r>
            <a:r>
              <a:rPr lang="en-CA" sz="1400" dirty="0" err="1" smtClean="0"/>
              <a:t>est</a:t>
            </a:r>
            <a:r>
              <a:rPr lang="en-CA" sz="1400" dirty="0" smtClean="0"/>
              <a:t> </a:t>
            </a:r>
            <a:r>
              <a:rPr lang="en-CA" sz="1400" dirty="0" err="1" smtClean="0"/>
              <a:t>en</a:t>
            </a:r>
            <a:r>
              <a:rPr lang="en-CA" sz="1400" dirty="0" smtClean="0"/>
              <a:t> </a:t>
            </a:r>
            <a:r>
              <a:rPr lang="en-CA" sz="1400" dirty="0" err="1" smtClean="0"/>
              <a:t>dessous</a:t>
            </a:r>
            <a:r>
              <a:rPr lang="en-CA" sz="1400" dirty="0" smtClean="0"/>
              <a:t> le plan, </a:t>
            </a:r>
            <a:r>
              <a:rPr lang="en-CA" sz="1400" dirty="0" err="1" smtClean="0"/>
              <a:t>donc</a:t>
            </a:r>
            <a:r>
              <a:rPr lang="en-CA" sz="1400" dirty="0" smtClean="0"/>
              <a:t> on a un "</a:t>
            </a:r>
            <a:r>
              <a:rPr lang="en-CA" sz="1400" dirty="0" err="1" smtClean="0"/>
              <a:t>clic</a:t>
            </a:r>
            <a:r>
              <a:rPr lang="en-CA" sz="1400" dirty="0" smtClean="0"/>
              <a:t>"</a:t>
            </a:r>
          </a:p>
          <a:p>
            <a:r>
              <a:rPr lang="en-CA" sz="1400" dirty="0"/>
              <a:t>	</a:t>
            </a:r>
            <a:r>
              <a:rPr lang="en-CA" sz="1400" dirty="0" smtClean="0"/>
              <a:t>else ... // on </a:t>
            </a:r>
            <a:r>
              <a:rPr lang="en-CA" sz="1400" dirty="0" err="1" smtClean="0"/>
              <a:t>dessine</a:t>
            </a:r>
            <a:r>
              <a:rPr lang="en-CA" sz="1400" dirty="0" smtClean="0"/>
              <a:t> un segment de </a:t>
            </a:r>
            <a:r>
              <a:rPr lang="en-CA" sz="1400" dirty="0" err="1" smtClean="0"/>
              <a:t>droite</a:t>
            </a:r>
            <a:r>
              <a:rPr lang="en-CA" sz="1400" dirty="0" smtClean="0"/>
              <a:t> entre finger et </a:t>
            </a:r>
            <a:r>
              <a:rPr lang="en-CA" sz="1400" dirty="0" err="1" smtClean="0"/>
              <a:t>intersectionPoint</a:t>
            </a:r>
            <a:endParaRPr lang="en-CA" sz="1400" dirty="0" smtClean="0"/>
          </a:p>
        </p:txBody>
      </p:sp>
    </p:spTree>
    <p:extLst>
      <p:ext uri="{BB962C8B-B14F-4D97-AF65-F5344CB8AC3E}">
        <p14:creationId xmlns:p14="http://schemas.microsoft.com/office/powerpoint/2010/main" val="28850453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3"/>
            <a:ext cx="7886700" cy="576064"/>
          </a:xfrm>
        </p:spPr>
        <p:txBody>
          <a:bodyPr/>
          <a:lstStyle/>
          <a:p>
            <a:r>
              <a:rPr lang="en-CA" dirty="0" smtClean="0"/>
              <a:t>Sur HoloLens</a:t>
            </a:r>
            <a:endParaRPr lang="en-CA" dirty="0"/>
          </a:p>
        </p:txBody>
      </p:sp>
      <p:sp>
        <p:nvSpPr>
          <p:cNvPr id="3" name="Content Placeholder 2"/>
          <p:cNvSpPr>
            <a:spLocks noGrp="1"/>
          </p:cNvSpPr>
          <p:nvPr>
            <p:ph idx="1"/>
          </p:nvPr>
        </p:nvSpPr>
        <p:spPr>
          <a:xfrm>
            <a:off x="1835696" y="6165304"/>
            <a:ext cx="5815558" cy="404664"/>
          </a:xfrm>
        </p:spPr>
        <p:txBody>
          <a:bodyPr/>
          <a:lstStyle/>
          <a:p>
            <a:pPr marL="0" indent="0">
              <a:buNone/>
            </a:pPr>
            <a:r>
              <a:rPr lang="en-CA" dirty="0">
                <a:hlinkClick r:id="rId2"/>
              </a:rPr>
              <a:t>https://</a:t>
            </a:r>
            <a:r>
              <a:rPr lang="en-CA" dirty="0" smtClean="0">
                <a:hlinkClick r:id="rId2"/>
              </a:rPr>
              <a:t>www.youtube.com/watch?v=YbvLJo5EPdA</a:t>
            </a:r>
            <a:r>
              <a:rPr lang="en-CA" dirty="0" smtClean="0"/>
              <a:t> </a:t>
            </a:r>
            <a:endParaRPr lang="en-CA" dirty="0"/>
          </a:p>
        </p:txBody>
      </p:sp>
      <p:pic>
        <p:nvPicPr>
          <p:cNvPr id="4" name="Picture 3"/>
          <p:cNvPicPr>
            <a:picLocks noChangeAspect="1"/>
          </p:cNvPicPr>
          <p:nvPr/>
        </p:nvPicPr>
        <p:blipFill>
          <a:blip r:embed="rId3"/>
          <a:stretch>
            <a:fillRect/>
          </a:stretch>
        </p:blipFill>
        <p:spPr>
          <a:xfrm>
            <a:off x="14287" y="871537"/>
            <a:ext cx="9115425" cy="5114925"/>
          </a:xfrm>
          <a:prstGeom prst="rect">
            <a:avLst/>
          </a:prstGeom>
        </p:spPr>
      </p:pic>
    </p:spTree>
    <p:extLst>
      <p:ext uri="{BB962C8B-B14F-4D97-AF65-F5344CB8AC3E}">
        <p14:creationId xmlns:p14="http://schemas.microsoft.com/office/powerpoint/2010/main" val="40273372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89479" y="5091935"/>
            <a:ext cx="5778323" cy="1505417"/>
          </a:xfrm>
          <a:prstGeom prst="rect">
            <a:avLst/>
          </a:prstGeom>
        </p:spPr>
      </p:pic>
      <p:pic>
        <p:nvPicPr>
          <p:cNvPr id="5" name="Picture 4"/>
          <p:cNvPicPr>
            <a:picLocks noChangeAspect="1"/>
          </p:cNvPicPr>
          <p:nvPr/>
        </p:nvPicPr>
        <p:blipFill>
          <a:blip r:embed="rId4"/>
          <a:stretch>
            <a:fillRect/>
          </a:stretch>
        </p:blipFill>
        <p:spPr>
          <a:xfrm>
            <a:off x="93301" y="1520756"/>
            <a:ext cx="4967057" cy="1744430"/>
          </a:xfrm>
          <a:prstGeom prst="rect">
            <a:avLst/>
          </a:prstGeom>
        </p:spPr>
      </p:pic>
      <p:pic>
        <p:nvPicPr>
          <p:cNvPr id="6" name="Picture 5"/>
          <p:cNvPicPr>
            <a:picLocks noChangeAspect="1"/>
          </p:cNvPicPr>
          <p:nvPr/>
        </p:nvPicPr>
        <p:blipFill>
          <a:blip r:embed="rId5"/>
          <a:stretch>
            <a:fillRect/>
          </a:stretch>
        </p:blipFill>
        <p:spPr>
          <a:xfrm>
            <a:off x="2525397" y="3292840"/>
            <a:ext cx="5917232" cy="344352"/>
          </a:xfrm>
          <a:prstGeom prst="rect">
            <a:avLst/>
          </a:prstGeom>
        </p:spPr>
      </p:pic>
      <p:pic>
        <p:nvPicPr>
          <p:cNvPr id="7" name="Picture 6"/>
          <p:cNvPicPr>
            <a:picLocks noChangeAspect="1"/>
          </p:cNvPicPr>
          <p:nvPr/>
        </p:nvPicPr>
        <p:blipFill>
          <a:blip r:embed="rId6"/>
          <a:stretch>
            <a:fillRect/>
          </a:stretch>
        </p:blipFill>
        <p:spPr>
          <a:xfrm>
            <a:off x="3270192" y="3700911"/>
            <a:ext cx="5429444" cy="1322687"/>
          </a:xfrm>
          <a:prstGeom prst="rect">
            <a:avLst/>
          </a:prstGeom>
        </p:spPr>
      </p:pic>
      <p:sp>
        <p:nvSpPr>
          <p:cNvPr id="8" name="Title 1"/>
          <p:cNvSpPr>
            <a:spLocks noGrp="1"/>
          </p:cNvSpPr>
          <p:nvPr>
            <p:ph type="title"/>
          </p:nvPr>
        </p:nvSpPr>
        <p:spPr>
          <a:xfrm>
            <a:off x="26472" y="29694"/>
            <a:ext cx="9082032" cy="1325563"/>
          </a:xfrm>
        </p:spPr>
        <p:txBody>
          <a:bodyPr>
            <a:normAutofit/>
          </a:bodyPr>
          <a:lstStyle/>
          <a:p>
            <a:r>
              <a:rPr lang="en-CA" dirty="0" smtClean="0"/>
              <a:t>On </a:t>
            </a:r>
            <a:r>
              <a:rPr lang="en-CA" dirty="0" err="1" smtClean="0"/>
              <a:t>peut</a:t>
            </a:r>
            <a:r>
              <a:rPr lang="en-CA" dirty="0" smtClean="0"/>
              <a:t> </a:t>
            </a:r>
            <a:r>
              <a:rPr lang="en-CA" dirty="0" err="1" smtClean="0"/>
              <a:t>aller</a:t>
            </a:r>
            <a:r>
              <a:rPr lang="en-CA" dirty="0" smtClean="0"/>
              <a:t> </a:t>
            </a:r>
            <a:r>
              <a:rPr lang="en-CA" dirty="0" err="1" smtClean="0"/>
              <a:t>chercher</a:t>
            </a:r>
            <a:r>
              <a:rPr lang="en-CA" dirty="0" smtClean="0"/>
              <a:t> </a:t>
            </a:r>
            <a:r>
              <a:rPr lang="en-CA" dirty="0" err="1" smtClean="0"/>
              <a:t>une</a:t>
            </a:r>
            <a:r>
              <a:rPr lang="en-CA" dirty="0" smtClean="0"/>
              <a:t> </a:t>
            </a:r>
            <a:r>
              <a:rPr lang="en-CA" dirty="0" err="1" smtClean="0"/>
              <a:t>référence</a:t>
            </a:r>
            <a:r>
              <a:rPr lang="en-CA" dirty="0" smtClean="0"/>
              <a:t> </a:t>
            </a:r>
            <a:r>
              <a:rPr lang="en-CA" dirty="0" err="1" smtClean="0"/>
              <a:t>vers</a:t>
            </a:r>
            <a:r>
              <a:rPr lang="en-CA" dirty="0" smtClean="0"/>
              <a:t> un objet de </a:t>
            </a:r>
            <a:r>
              <a:rPr lang="en-CA" dirty="0" err="1" smtClean="0"/>
              <a:t>façon</a:t>
            </a:r>
            <a:r>
              <a:rPr lang="en-CA" dirty="0" smtClean="0"/>
              <a:t> </a:t>
            </a:r>
            <a:r>
              <a:rPr lang="en-CA" dirty="0" err="1" smtClean="0"/>
              <a:t>visuelle</a:t>
            </a:r>
            <a:r>
              <a:rPr lang="en-CA" dirty="0" smtClean="0"/>
              <a:t> </a:t>
            </a:r>
            <a:r>
              <a:rPr lang="en-CA" dirty="0" err="1" smtClean="0"/>
              <a:t>ou</a:t>
            </a:r>
            <a:r>
              <a:rPr lang="en-CA" dirty="0" smtClean="0"/>
              <a:t> </a:t>
            </a:r>
            <a:r>
              <a:rPr lang="en-CA" dirty="0" err="1" smtClean="0"/>
              <a:t>bien</a:t>
            </a:r>
            <a:r>
              <a:rPr lang="en-CA" dirty="0" smtClean="0"/>
              <a:t> de </a:t>
            </a:r>
            <a:r>
              <a:rPr lang="en-CA" dirty="0" err="1" smtClean="0"/>
              <a:t>façon</a:t>
            </a:r>
            <a:r>
              <a:rPr lang="en-CA" dirty="0" smtClean="0"/>
              <a:t> </a:t>
            </a:r>
            <a:r>
              <a:rPr lang="en-CA" dirty="0" err="1" smtClean="0"/>
              <a:t>programmatique</a:t>
            </a:r>
            <a:r>
              <a:rPr lang="en-CA" dirty="0" smtClean="0"/>
              <a:t> :</a:t>
            </a:r>
            <a:endParaRPr lang="en-CA" dirty="0"/>
          </a:p>
        </p:txBody>
      </p:sp>
    </p:spTree>
    <p:extLst>
      <p:ext uri="{BB962C8B-B14F-4D97-AF65-F5344CB8AC3E}">
        <p14:creationId xmlns:p14="http://schemas.microsoft.com/office/powerpoint/2010/main" val="302315178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5832648"/>
          </a:xfrm>
        </p:spPr>
        <p:txBody>
          <a:bodyPr>
            <a:noAutofit/>
          </a:bodyPr>
          <a:lstStyle/>
          <a:p>
            <a:pPr marL="0" indent="0">
              <a:lnSpc>
                <a:spcPct val="100000"/>
              </a:lnSpc>
              <a:spcBef>
                <a:spcPts val="0"/>
              </a:spcBef>
              <a:buNone/>
            </a:pPr>
            <a:r>
              <a:rPr lang="en-CA" sz="2000" dirty="0"/>
              <a:t>To get a reference to a </a:t>
            </a:r>
            <a:r>
              <a:rPr lang="en-CA" sz="2000" dirty="0" err="1"/>
              <a:t>GameObject</a:t>
            </a:r>
            <a:r>
              <a:rPr lang="en-CA" sz="2000" dirty="0"/>
              <a:t> that you created in Unity’s 3D scene, there are two approaches:</a:t>
            </a:r>
          </a:p>
          <a:p>
            <a:pPr marL="0" indent="0">
              <a:lnSpc>
                <a:spcPct val="100000"/>
              </a:lnSpc>
              <a:spcBef>
                <a:spcPts val="0"/>
              </a:spcBef>
              <a:buNone/>
            </a:pPr>
            <a:r>
              <a:rPr lang="en-CA" sz="2000" dirty="0"/>
              <a:t>1. Give the object a name in the Unity Editor, and then add some code like this to your script:</a:t>
            </a:r>
          </a:p>
          <a:p>
            <a:pPr marL="0" indent="0">
              <a:lnSpc>
                <a:spcPct val="100000"/>
              </a:lnSpc>
              <a:spcBef>
                <a:spcPts val="0"/>
              </a:spcBef>
              <a:buNone/>
            </a:pPr>
            <a:r>
              <a:rPr lang="en-CA" sz="2000" dirty="0" smtClean="0"/>
              <a:t>	</a:t>
            </a:r>
            <a:r>
              <a:rPr lang="en-CA" sz="2000" dirty="0" err="1" smtClean="0"/>
              <a:t>GameObject</a:t>
            </a:r>
            <a:r>
              <a:rPr lang="en-CA" sz="2000" dirty="0" smtClean="0"/>
              <a:t> </a:t>
            </a:r>
            <a:r>
              <a:rPr lang="en-CA" sz="2000" dirty="0"/>
              <a:t>g = </a:t>
            </a:r>
            <a:r>
              <a:rPr lang="en-CA" sz="2000" dirty="0" err="1"/>
              <a:t>GameObject.Find</a:t>
            </a:r>
            <a:r>
              <a:rPr lang="en-CA" sz="2000" dirty="0"/>
              <a:t>("</a:t>
            </a:r>
            <a:r>
              <a:rPr lang="en-CA" sz="2000" dirty="0" err="1"/>
              <a:t>objectName</a:t>
            </a:r>
            <a:r>
              <a:rPr lang="en-CA" sz="2000" dirty="0"/>
              <a:t>");</a:t>
            </a:r>
          </a:p>
          <a:p>
            <a:pPr marL="0" indent="0">
              <a:lnSpc>
                <a:spcPct val="100000"/>
              </a:lnSpc>
              <a:spcBef>
                <a:spcPts val="0"/>
              </a:spcBef>
              <a:buNone/>
            </a:pPr>
            <a:r>
              <a:rPr lang="en-CA" sz="2000" dirty="0"/>
              <a:t>2. If you have an object X in your scene with an associated script, the script’s class will derive from </a:t>
            </a:r>
            <a:r>
              <a:rPr lang="en-CA" sz="2000" dirty="0" err="1"/>
              <a:t>MonoBehaviour</a:t>
            </a:r>
            <a:r>
              <a:rPr lang="en-CA" sz="2000" dirty="0"/>
              <a:t>, and in that class you can define a public data member</a:t>
            </a:r>
          </a:p>
          <a:p>
            <a:pPr marL="0" indent="0">
              <a:lnSpc>
                <a:spcPct val="100000"/>
              </a:lnSpc>
              <a:spcBef>
                <a:spcPts val="0"/>
              </a:spcBef>
              <a:buNone/>
            </a:pPr>
            <a:r>
              <a:rPr lang="en-CA" sz="2000" dirty="0" smtClean="0"/>
              <a:t>	public </a:t>
            </a:r>
            <a:r>
              <a:rPr lang="en-CA" sz="2000" dirty="0" err="1"/>
              <a:t>GameObject</a:t>
            </a:r>
            <a:r>
              <a:rPr lang="en-CA" sz="2000" dirty="0"/>
              <a:t> g;</a:t>
            </a:r>
          </a:p>
          <a:p>
            <a:pPr marL="0" indent="0">
              <a:lnSpc>
                <a:spcPct val="100000"/>
              </a:lnSpc>
              <a:spcBef>
                <a:spcPts val="0"/>
              </a:spcBef>
              <a:buNone/>
            </a:pPr>
            <a:r>
              <a:rPr lang="en-CA" sz="2000" dirty="0"/>
              <a:t>… and then in the Unity Editor, when you select X and look in the inspector, you should see a field for “g” where you can drag-and-drop in some other </a:t>
            </a:r>
            <a:r>
              <a:rPr lang="en-CA" sz="2000" dirty="0" err="1"/>
              <a:t>GameObject</a:t>
            </a:r>
            <a:r>
              <a:rPr lang="en-CA" sz="2000" dirty="0"/>
              <a:t>, causing g to be initialized to a reference to that </a:t>
            </a:r>
            <a:r>
              <a:rPr lang="en-CA" sz="2000" dirty="0" err="1"/>
              <a:t>GameObject</a:t>
            </a:r>
            <a:r>
              <a:rPr lang="en-CA" sz="2000" dirty="0"/>
              <a:t> when your code runs.  These fields appear in the inspector for all public data members, so they are also useful for exposing parameters for the script’s code.</a:t>
            </a:r>
          </a:p>
          <a:p>
            <a:pPr marL="0" indent="0">
              <a:lnSpc>
                <a:spcPct val="100000"/>
              </a:lnSpc>
              <a:spcBef>
                <a:spcPts val="0"/>
              </a:spcBef>
              <a:buNone/>
            </a:pPr>
            <a:endParaRPr lang="en-CA" sz="2000" dirty="0"/>
          </a:p>
        </p:txBody>
      </p:sp>
    </p:spTree>
    <p:extLst>
      <p:ext uri="{BB962C8B-B14F-4D97-AF65-F5344CB8AC3E}">
        <p14:creationId xmlns:p14="http://schemas.microsoft.com/office/powerpoint/2010/main" val="8265502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5832648"/>
          </a:xfrm>
        </p:spPr>
        <p:txBody>
          <a:bodyPr>
            <a:noAutofit/>
          </a:bodyPr>
          <a:lstStyle/>
          <a:p>
            <a:pPr marL="0" indent="0">
              <a:lnSpc>
                <a:spcPct val="100000"/>
              </a:lnSpc>
              <a:spcBef>
                <a:spcPts val="0"/>
              </a:spcBef>
              <a:buNone/>
            </a:pPr>
            <a:r>
              <a:rPr lang="en-CA" sz="2000" dirty="0"/>
              <a:t>To toggle the visibility of a </a:t>
            </a:r>
            <a:r>
              <a:rPr lang="en-CA" sz="2000" dirty="0" err="1"/>
              <a:t>GameObject</a:t>
            </a:r>
            <a:r>
              <a:rPr lang="en-CA" sz="2000" dirty="0"/>
              <a:t>, try using</a:t>
            </a:r>
          </a:p>
          <a:p>
            <a:pPr marL="0" indent="0">
              <a:lnSpc>
                <a:spcPct val="100000"/>
              </a:lnSpc>
              <a:spcBef>
                <a:spcPts val="0"/>
              </a:spcBef>
              <a:buNone/>
            </a:pPr>
            <a:r>
              <a:rPr lang="en-CA" sz="2000" dirty="0" smtClean="0"/>
              <a:t>	</a:t>
            </a:r>
            <a:r>
              <a:rPr lang="en-CA" sz="2000" dirty="0" err="1" smtClean="0"/>
              <a:t>GameObject</a:t>
            </a:r>
            <a:r>
              <a:rPr lang="en-CA" sz="2000" dirty="0" smtClean="0"/>
              <a:t> </a:t>
            </a:r>
            <a:r>
              <a:rPr lang="en-CA" sz="2000" dirty="0" err="1"/>
              <a:t>obj</a:t>
            </a:r>
            <a:r>
              <a:rPr lang="en-CA" sz="2000" dirty="0"/>
              <a:t> = …</a:t>
            </a:r>
          </a:p>
          <a:p>
            <a:pPr marL="0" indent="0">
              <a:lnSpc>
                <a:spcPct val="100000"/>
              </a:lnSpc>
              <a:spcBef>
                <a:spcPts val="0"/>
              </a:spcBef>
              <a:buNone/>
            </a:pPr>
            <a:r>
              <a:rPr lang="en-CA" sz="2000" dirty="0" smtClean="0"/>
              <a:t>	bool </a:t>
            </a:r>
            <a:r>
              <a:rPr lang="en-CA" sz="2000" dirty="0" err="1"/>
              <a:t>isVisible</a:t>
            </a:r>
            <a:r>
              <a:rPr lang="en-CA" sz="2000" dirty="0"/>
              <a:t> = ...</a:t>
            </a:r>
          </a:p>
          <a:p>
            <a:pPr marL="0" indent="0">
              <a:lnSpc>
                <a:spcPct val="100000"/>
              </a:lnSpc>
              <a:spcBef>
                <a:spcPts val="0"/>
              </a:spcBef>
              <a:buNone/>
            </a:pPr>
            <a:r>
              <a:rPr lang="en-CA" sz="2000" dirty="0" smtClean="0"/>
              <a:t>	</a:t>
            </a:r>
            <a:r>
              <a:rPr lang="en-CA" sz="2000" dirty="0" err="1" smtClean="0"/>
              <a:t>obj.SetActive</a:t>
            </a:r>
            <a:r>
              <a:rPr lang="en-CA" sz="2000" dirty="0"/>
              <a:t>( </a:t>
            </a:r>
            <a:r>
              <a:rPr lang="en-CA" sz="2000" dirty="0" err="1"/>
              <a:t>isVisible</a:t>
            </a:r>
            <a:r>
              <a:rPr lang="en-CA" sz="2000" dirty="0"/>
              <a:t> </a:t>
            </a:r>
            <a:r>
              <a:rPr lang="en-CA" sz="2000" dirty="0" smtClean="0"/>
              <a:t>);</a:t>
            </a:r>
          </a:p>
          <a:p>
            <a:pPr marL="0" indent="0">
              <a:lnSpc>
                <a:spcPct val="100000"/>
              </a:lnSpc>
              <a:spcBef>
                <a:spcPts val="0"/>
              </a:spcBef>
              <a:buNone/>
            </a:pPr>
            <a:endParaRPr lang="en-CA" sz="2000" dirty="0"/>
          </a:p>
          <a:p>
            <a:pPr marL="0" indent="0">
              <a:lnSpc>
                <a:spcPct val="100000"/>
              </a:lnSpc>
              <a:spcBef>
                <a:spcPts val="0"/>
              </a:spcBef>
              <a:buNone/>
            </a:pPr>
            <a:r>
              <a:rPr lang="en-CA" sz="2000" dirty="0"/>
              <a:t>To query the visibility of an object, try </a:t>
            </a:r>
            <a:r>
              <a:rPr lang="en-CA" sz="2000" dirty="0" err="1"/>
              <a:t>obj.activeSelf</a:t>
            </a:r>
            <a:r>
              <a:rPr lang="en-CA" sz="2000" dirty="0"/>
              <a:t> or </a:t>
            </a:r>
            <a:r>
              <a:rPr lang="en-CA" sz="2000" dirty="0" err="1"/>
              <a:t>obj.activeInHierarchy</a:t>
            </a:r>
            <a:endParaRPr lang="en-CA" sz="2000" dirty="0"/>
          </a:p>
          <a:p>
            <a:pPr marL="0" indent="0">
              <a:lnSpc>
                <a:spcPct val="100000"/>
              </a:lnSpc>
              <a:spcBef>
                <a:spcPts val="0"/>
              </a:spcBef>
              <a:buNone/>
            </a:pPr>
            <a:endParaRPr lang="en-CA" sz="2000" dirty="0"/>
          </a:p>
        </p:txBody>
      </p:sp>
    </p:spTree>
    <p:extLst>
      <p:ext uri="{BB962C8B-B14F-4D97-AF65-F5344CB8AC3E}">
        <p14:creationId xmlns:p14="http://schemas.microsoft.com/office/powerpoint/2010/main" val="323320252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6336704"/>
          </a:xfrm>
        </p:spPr>
        <p:txBody>
          <a:bodyPr>
            <a:noAutofit/>
          </a:bodyPr>
          <a:lstStyle/>
          <a:p>
            <a:pPr marL="0" indent="0">
              <a:buNone/>
            </a:pPr>
            <a:r>
              <a:rPr lang="en-CA" sz="1600" dirty="0" smtClean="0"/>
              <a:t>// comment </a:t>
            </a:r>
            <a:r>
              <a:rPr lang="en-CA" sz="1600" dirty="0" err="1" smtClean="0"/>
              <a:t>calculer</a:t>
            </a:r>
            <a:r>
              <a:rPr lang="en-CA" sz="1600" dirty="0" smtClean="0"/>
              <a:t> le frame rate</a:t>
            </a:r>
          </a:p>
          <a:p>
            <a:pPr marL="0" indent="0">
              <a:buNone/>
            </a:pPr>
            <a:r>
              <a:rPr lang="en-CA" sz="1600" dirty="0" smtClean="0"/>
              <a:t>public </a:t>
            </a:r>
            <a:r>
              <a:rPr lang="en-CA" sz="1600" dirty="0"/>
              <a:t>class blah : </a:t>
            </a:r>
            <a:r>
              <a:rPr lang="en-CA" sz="1600" dirty="0" err="1"/>
              <a:t>MonoBehaviour</a:t>
            </a:r>
            <a:r>
              <a:rPr lang="en-CA" sz="1600" dirty="0"/>
              <a:t> {</a:t>
            </a:r>
          </a:p>
          <a:p>
            <a:pPr marL="0" indent="0">
              <a:buNone/>
            </a:pPr>
            <a:r>
              <a:rPr lang="en-CA" sz="1600" dirty="0"/>
              <a:t>    </a:t>
            </a:r>
            <a:r>
              <a:rPr lang="en-CA" sz="1600" dirty="0" err="1"/>
              <a:t>int</a:t>
            </a:r>
            <a:r>
              <a:rPr lang="en-CA" sz="1600" dirty="0"/>
              <a:t> </a:t>
            </a:r>
            <a:r>
              <a:rPr lang="en-CA" sz="1600" dirty="0" err="1"/>
              <a:t>numFramesRenderedSinceLastCalculationOfFPS</a:t>
            </a:r>
            <a:r>
              <a:rPr lang="en-CA" sz="1600" dirty="0"/>
              <a:t> = 0;</a:t>
            </a:r>
          </a:p>
          <a:p>
            <a:pPr marL="0" indent="0">
              <a:buNone/>
            </a:pPr>
            <a:r>
              <a:rPr lang="en-CA" sz="1600" dirty="0"/>
              <a:t>    float </a:t>
            </a:r>
            <a:r>
              <a:rPr lang="en-CA" sz="1600" dirty="0" err="1"/>
              <a:t>timeOfLastCalculationOfFPS</a:t>
            </a:r>
            <a:r>
              <a:rPr lang="en-CA" sz="1600" dirty="0"/>
              <a:t> = 0; // in seconds</a:t>
            </a:r>
          </a:p>
          <a:p>
            <a:pPr marL="0" indent="0">
              <a:buNone/>
            </a:pPr>
            <a:r>
              <a:rPr lang="en-CA" sz="1600" dirty="0"/>
              <a:t>    float </a:t>
            </a:r>
            <a:r>
              <a:rPr lang="en-CA" sz="1600" dirty="0" err="1"/>
              <a:t>framesPerSecond</a:t>
            </a:r>
            <a:r>
              <a:rPr lang="en-CA" sz="1600" dirty="0"/>
              <a:t> = 0; // FPS</a:t>
            </a:r>
          </a:p>
          <a:p>
            <a:pPr marL="0" indent="0">
              <a:buNone/>
            </a:pPr>
            <a:endParaRPr lang="en-CA" sz="1600" dirty="0"/>
          </a:p>
          <a:p>
            <a:pPr marL="0" indent="0">
              <a:buNone/>
            </a:pPr>
            <a:r>
              <a:rPr lang="en-CA" sz="1600" dirty="0"/>
              <a:t>    void Start() {</a:t>
            </a:r>
          </a:p>
          <a:p>
            <a:pPr marL="0" indent="0">
              <a:buNone/>
            </a:pPr>
            <a:r>
              <a:rPr lang="en-CA" sz="1600" dirty="0"/>
              <a:t>        </a:t>
            </a:r>
            <a:r>
              <a:rPr lang="en-CA" sz="1600" dirty="0" err="1"/>
              <a:t>timeOfLastCalculationOfFPS</a:t>
            </a:r>
            <a:r>
              <a:rPr lang="en-CA" sz="1600" dirty="0"/>
              <a:t> = </a:t>
            </a:r>
            <a:r>
              <a:rPr lang="en-CA" sz="1600" dirty="0" err="1"/>
              <a:t>Time.time</a:t>
            </a:r>
            <a:r>
              <a:rPr lang="en-CA" sz="1600" dirty="0"/>
              <a:t>;</a:t>
            </a:r>
          </a:p>
          <a:p>
            <a:pPr marL="0" indent="0">
              <a:buNone/>
            </a:pPr>
            <a:r>
              <a:rPr lang="en-CA" sz="1600" dirty="0"/>
              <a:t>    }</a:t>
            </a:r>
          </a:p>
          <a:p>
            <a:pPr marL="0" indent="0">
              <a:buNone/>
            </a:pPr>
            <a:r>
              <a:rPr lang="en-CA" sz="1600" dirty="0"/>
              <a:t>    void Update() {</a:t>
            </a:r>
          </a:p>
          <a:p>
            <a:pPr marL="0" indent="0">
              <a:buNone/>
            </a:pPr>
            <a:r>
              <a:rPr lang="en-CA" sz="1600" dirty="0"/>
              <a:t>        </a:t>
            </a:r>
            <a:r>
              <a:rPr lang="en-CA" sz="1600" dirty="0" err="1"/>
              <a:t>numFramesRenderedSinceLastCalculationOfFPS</a:t>
            </a:r>
            <a:r>
              <a:rPr lang="en-CA" sz="1600" dirty="0"/>
              <a:t> ++;</a:t>
            </a:r>
          </a:p>
          <a:p>
            <a:pPr marL="0" indent="0">
              <a:buNone/>
            </a:pPr>
            <a:r>
              <a:rPr lang="en-CA" sz="1600" dirty="0"/>
              <a:t>        float </a:t>
            </a:r>
            <a:r>
              <a:rPr lang="en-CA" sz="1600" dirty="0" err="1"/>
              <a:t>currentTime</a:t>
            </a:r>
            <a:r>
              <a:rPr lang="en-CA" sz="1600" dirty="0"/>
              <a:t> = </a:t>
            </a:r>
            <a:r>
              <a:rPr lang="en-CA" sz="1600" dirty="0" err="1"/>
              <a:t>Time.time</a:t>
            </a:r>
            <a:r>
              <a:rPr lang="en-CA" sz="1600" dirty="0"/>
              <a:t>;</a:t>
            </a:r>
          </a:p>
          <a:p>
            <a:pPr marL="0" indent="0">
              <a:buNone/>
            </a:pPr>
            <a:r>
              <a:rPr lang="en-CA" sz="1600" dirty="0"/>
              <a:t>        float </a:t>
            </a:r>
            <a:r>
              <a:rPr lang="en-CA" sz="1600" dirty="0" err="1"/>
              <a:t>deltaTime</a:t>
            </a:r>
            <a:r>
              <a:rPr lang="en-CA" sz="1600" dirty="0"/>
              <a:t> = </a:t>
            </a:r>
            <a:r>
              <a:rPr lang="en-CA" sz="1600" dirty="0" err="1"/>
              <a:t>currentTime</a:t>
            </a:r>
            <a:r>
              <a:rPr lang="en-CA" sz="1600" dirty="0"/>
              <a:t> - </a:t>
            </a:r>
            <a:r>
              <a:rPr lang="en-CA" sz="1600" dirty="0" err="1"/>
              <a:t>timeOfLastCalculationOfFPS</a:t>
            </a:r>
            <a:r>
              <a:rPr lang="en-CA" sz="1600" dirty="0"/>
              <a:t>;</a:t>
            </a:r>
          </a:p>
          <a:p>
            <a:pPr marL="0" indent="0">
              <a:buNone/>
            </a:pPr>
            <a:r>
              <a:rPr lang="en-CA" sz="1600" dirty="0"/>
              <a:t>        if (</a:t>
            </a:r>
            <a:r>
              <a:rPr lang="en-CA" sz="1600" dirty="0" err="1"/>
              <a:t>deltaTime</a:t>
            </a:r>
            <a:r>
              <a:rPr lang="en-CA" sz="1600" dirty="0"/>
              <a:t> &gt;= 1.0f /* in seconds */) {</a:t>
            </a:r>
          </a:p>
          <a:p>
            <a:pPr marL="0" indent="0">
              <a:buNone/>
            </a:pPr>
            <a:r>
              <a:rPr lang="en-CA" sz="1600" dirty="0"/>
              <a:t>            </a:t>
            </a:r>
            <a:r>
              <a:rPr lang="en-CA" sz="1600" dirty="0" err="1"/>
              <a:t>framesPerSecond</a:t>
            </a:r>
            <a:r>
              <a:rPr lang="en-CA" sz="1600" dirty="0"/>
              <a:t> = </a:t>
            </a:r>
            <a:r>
              <a:rPr lang="en-CA" sz="1600" dirty="0" err="1"/>
              <a:t>numFramesRenderedSinceLastCalculationOfFPS</a:t>
            </a:r>
            <a:r>
              <a:rPr lang="en-CA" sz="1600" dirty="0"/>
              <a:t> / </a:t>
            </a:r>
            <a:r>
              <a:rPr lang="en-CA" sz="1600" dirty="0" err="1"/>
              <a:t>deltaTime</a:t>
            </a:r>
            <a:r>
              <a:rPr lang="en-CA" sz="1600" dirty="0"/>
              <a:t>;</a:t>
            </a:r>
          </a:p>
          <a:p>
            <a:pPr marL="0" indent="0">
              <a:buNone/>
            </a:pPr>
            <a:r>
              <a:rPr lang="en-CA" sz="1600" dirty="0"/>
              <a:t>            </a:t>
            </a:r>
            <a:r>
              <a:rPr lang="en-CA" sz="1600" dirty="0" err="1"/>
              <a:t>timeOfLastCalculationOfFPS</a:t>
            </a:r>
            <a:r>
              <a:rPr lang="en-CA" sz="1600" dirty="0"/>
              <a:t> = </a:t>
            </a:r>
            <a:r>
              <a:rPr lang="en-CA" sz="1600" dirty="0" err="1"/>
              <a:t>currentTime</a:t>
            </a:r>
            <a:r>
              <a:rPr lang="en-CA" sz="1600" dirty="0"/>
              <a:t>;</a:t>
            </a:r>
          </a:p>
          <a:p>
            <a:pPr marL="0" indent="0">
              <a:buNone/>
            </a:pPr>
            <a:r>
              <a:rPr lang="en-CA" sz="1600" dirty="0"/>
              <a:t>            </a:t>
            </a:r>
            <a:r>
              <a:rPr lang="en-CA" sz="1600" dirty="0" err="1"/>
              <a:t>numFramesRenderedSinceLastCalculationOfFPS</a:t>
            </a:r>
            <a:r>
              <a:rPr lang="en-CA" sz="1600" dirty="0"/>
              <a:t> = 0;</a:t>
            </a:r>
          </a:p>
          <a:p>
            <a:pPr marL="0" indent="0">
              <a:buNone/>
            </a:pPr>
            <a:r>
              <a:rPr lang="en-CA" sz="1600" dirty="0"/>
              <a:t>        }</a:t>
            </a:r>
          </a:p>
          <a:p>
            <a:pPr marL="0" indent="0">
              <a:buNone/>
            </a:pPr>
            <a:r>
              <a:rPr lang="en-CA" sz="1600" dirty="0"/>
              <a:t>    }</a:t>
            </a:r>
          </a:p>
          <a:p>
            <a:pPr marL="0" indent="0">
              <a:buNone/>
            </a:pPr>
            <a:r>
              <a:rPr lang="en-CA" sz="1600" dirty="0"/>
              <a:t>}</a:t>
            </a:r>
          </a:p>
          <a:p>
            <a:pPr marL="0" indent="0">
              <a:buNone/>
            </a:pPr>
            <a:endParaRPr lang="en-CA" sz="1600" dirty="0"/>
          </a:p>
        </p:txBody>
      </p:sp>
    </p:spTree>
    <p:extLst>
      <p:ext uri="{BB962C8B-B14F-4D97-AF65-F5344CB8AC3E}">
        <p14:creationId xmlns:p14="http://schemas.microsoft.com/office/powerpoint/2010/main" val="40349117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5832648"/>
          </a:xfrm>
        </p:spPr>
        <p:txBody>
          <a:bodyPr>
            <a:noAutofit/>
          </a:bodyPr>
          <a:lstStyle/>
          <a:p>
            <a:r>
              <a:rPr lang="en-CA" sz="2800" dirty="0" err="1" smtClean="0"/>
              <a:t>Dans</a:t>
            </a:r>
            <a:r>
              <a:rPr lang="en-CA" sz="2800" dirty="0" smtClean="0"/>
              <a:t> un </a:t>
            </a:r>
            <a:r>
              <a:rPr lang="en-CA" sz="2800" dirty="0" err="1" smtClean="0"/>
              <a:t>projet</a:t>
            </a:r>
            <a:r>
              <a:rPr lang="en-CA" sz="2800" dirty="0" smtClean="0"/>
              <a:t> Unity, les </a:t>
            </a:r>
            <a:r>
              <a:rPr lang="en-CA" sz="2800" dirty="0" err="1" smtClean="0"/>
              <a:t>seuls</a:t>
            </a:r>
            <a:r>
              <a:rPr lang="en-CA" sz="2800" dirty="0" smtClean="0"/>
              <a:t> sous-</a:t>
            </a:r>
            <a:r>
              <a:rPr lang="en-CA" sz="2800" dirty="0" err="1" smtClean="0"/>
              <a:t>répertoires</a:t>
            </a:r>
            <a:r>
              <a:rPr lang="en-CA" sz="2800" dirty="0" smtClean="0"/>
              <a:t> à conserver </a:t>
            </a:r>
            <a:r>
              <a:rPr lang="en-CA" sz="2800" dirty="0" err="1" smtClean="0"/>
              <a:t>obligatoirement</a:t>
            </a:r>
            <a:r>
              <a:rPr lang="en-CA" sz="2800" dirty="0" smtClean="0"/>
              <a:t> </a:t>
            </a:r>
            <a:r>
              <a:rPr lang="en-CA" sz="2800" dirty="0" err="1" smtClean="0"/>
              <a:t>sont</a:t>
            </a:r>
            <a:r>
              <a:rPr lang="en-CA" sz="2800" dirty="0"/>
              <a:t> "Assets/" et "Project Settings</a:t>
            </a:r>
            <a:r>
              <a:rPr lang="en-CA" sz="2800" dirty="0" smtClean="0"/>
              <a:t>/". Le sous-</a:t>
            </a:r>
            <a:r>
              <a:rPr lang="en-CA" sz="2800" dirty="0" err="1" smtClean="0"/>
              <a:t>répertoire</a:t>
            </a:r>
            <a:r>
              <a:rPr lang="en-CA" sz="2800" dirty="0" smtClean="0"/>
              <a:t> "Library/" </a:t>
            </a:r>
            <a:r>
              <a:rPr lang="en-CA" sz="2800" dirty="0" err="1" smtClean="0"/>
              <a:t>peut</a:t>
            </a:r>
            <a:r>
              <a:rPr lang="en-CA" sz="2800" dirty="0" smtClean="0"/>
              <a:t> </a:t>
            </a:r>
            <a:r>
              <a:rPr lang="en-CA" sz="2800" dirty="0" err="1" smtClean="0"/>
              <a:t>être</a:t>
            </a:r>
            <a:r>
              <a:rPr lang="en-CA" sz="2800" dirty="0" smtClean="0"/>
              <a:t> </a:t>
            </a:r>
            <a:r>
              <a:rPr lang="en-CA" sz="2800" dirty="0" err="1" smtClean="0"/>
              <a:t>supprimé</a:t>
            </a:r>
            <a:r>
              <a:rPr lang="en-CA" sz="2800" dirty="0" smtClean="0"/>
              <a:t> (pour conserver de </a:t>
            </a:r>
            <a:r>
              <a:rPr lang="en-CA" sz="2800" dirty="0" err="1" smtClean="0"/>
              <a:t>l'espace</a:t>
            </a:r>
            <a:r>
              <a:rPr lang="en-CA" sz="2800" dirty="0" smtClean="0"/>
              <a:t> </a:t>
            </a:r>
            <a:r>
              <a:rPr lang="en-CA" sz="2800" dirty="0" err="1" smtClean="0"/>
              <a:t>lors</a:t>
            </a:r>
            <a:r>
              <a:rPr lang="en-CA" sz="2800" dirty="0" smtClean="0"/>
              <a:t> de </a:t>
            </a:r>
            <a:r>
              <a:rPr lang="en-CA" sz="2800" dirty="0" err="1" smtClean="0"/>
              <a:t>archivage</a:t>
            </a:r>
            <a:r>
              <a:rPr lang="en-CA" sz="2800" dirty="0" smtClean="0"/>
              <a:t>) et </a:t>
            </a:r>
            <a:r>
              <a:rPr lang="en-CA" sz="2800" dirty="0" err="1" smtClean="0"/>
              <a:t>il</a:t>
            </a:r>
            <a:r>
              <a:rPr lang="en-CA" sz="2800" dirty="0" smtClean="0"/>
              <a:t> sera </a:t>
            </a:r>
            <a:r>
              <a:rPr lang="en-CA" sz="2800" dirty="0" err="1" smtClean="0"/>
              <a:t>regénéré</a:t>
            </a:r>
            <a:r>
              <a:rPr lang="en-CA" sz="2800" dirty="0" smtClean="0"/>
              <a:t> </a:t>
            </a:r>
            <a:r>
              <a:rPr lang="en-CA" sz="2800" dirty="0" err="1" smtClean="0"/>
              <a:t>automatiquement</a:t>
            </a:r>
            <a:r>
              <a:rPr lang="en-CA" sz="2800" dirty="0" smtClean="0"/>
              <a:t> par Unity au </a:t>
            </a:r>
            <a:r>
              <a:rPr lang="en-CA" sz="2800" dirty="0" err="1" smtClean="0"/>
              <a:t>besoin</a:t>
            </a:r>
            <a:r>
              <a:rPr lang="en-CA" sz="2800" dirty="0" smtClean="0"/>
              <a:t>.</a:t>
            </a:r>
          </a:p>
          <a:p>
            <a:endParaRPr lang="en-CA" sz="2800" dirty="0"/>
          </a:p>
        </p:txBody>
      </p:sp>
    </p:spTree>
    <p:extLst>
      <p:ext uri="{BB962C8B-B14F-4D97-AF65-F5344CB8AC3E}">
        <p14:creationId xmlns:p14="http://schemas.microsoft.com/office/powerpoint/2010/main" val="26414020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5832648"/>
          </a:xfrm>
        </p:spPr>
        <p:txBody>
          <a:bodyPr>
            <a:noAutofit/>
          </a:bodyPr>
          <a:lstStyle/>
          <a:p>
            <a:r>
              <a:rPr lang="en-CA" sz="2800" dirty="0" smtClean="0"/>
              <a:t>Pour </a:t>
            </a:r>
            <a:r>
              <a:rPr lang="en-CA" sz="2800" dirty="0" err="1" smtClean="0"/>
              <a:t>s'amuser</a:t>
            </a:r>
            <a:r>
              <a:rPr lang="en-CA" sz="2800" dirty="0" smtClean="0"/>
              <a:t> avec </a:t>
            </a:r>
            <a:r>
              <a:rPr lang="en-CA" sz="2800" dirty="0" err="1" smtClean="0"/>
              <a:t>une</a:t>
            </a:r>
            <a:r>
              <a:rPr lang="en-CA" sz="2800" dirty="0" smtClean="0"/>
              <a:t> tour de blocs: </a:t>
            </a:r>
            <a:r>
              <a:rPr lang="en-CA" sz="2800" dirty="0" err="1" smtClean="0"/>
              <a:t>créer</a:t>
            </a:r>
            <a:r>
              <a:rPr lang="en-CA" sz="2800" dirty="0" smtClean="0"/>
              <a:t> un cube, et </a:t>
            </a:r>
            <a:r>
              <a:rPr lang="en-CA" sz="2800" dirty="0" err="1" smtClean="0"/>
              <a:t>faites</a:t>
            </a:r>
            <a:r>
              <a:rPr lang="en-CA" sz="2800" dirty="0" smtClean="0"/>
              <a:t> Add Component / Physics / </a:t>
            </a:r>
            <a:r>
              <a:rPr lang="en-CA" sz="2800" dirty="0" err="1" smtClean="0"/>
              <a:t>Rigidbody</a:t>
            </a:r>
            <a:r>
              <a:rPr lang="en-CA" sz="2800" dirty="0" smtClean="0"/>
              <a:t>, </a:t>
            </a:r>
            <a:r>
              <a:rPr lang="en-CA" sz="2800" dirty="0" err="1" smtClean="0"/>
              <a:t>ensuite</a:t>
            </a:r>
            <a:r>
              <a:rPr lang="en-CA" sz="2800" dirty="0" smtClean="0"/>
              <a:t> </a:t>
            </a:r>
            <a:r>
              <a:rPr lang="en-CA" sz="2800" dirty="0" err="1" smtClean="0"/>
              <a:t>dupliquer</a:t>
            </a:r>
            <a:r>
              <a:rPr lang="en-CA" sz="2800" dirty="0" smtClean="0"/>
              <a:t> le cube à </a:t>
            </a:r>
            <a:r>
              <a:rPr lang="en-CA" sz="2800" dirty="0" err="1" smtClean="0"/>
              <a:t>plusieurs</a:t>
            </a:r>
            <a:r>
              <a:rPr lang="en-CA" sz="2800" dirty="0" smtClean="0"/>
              <a:t> reprises.  </a:t>
            </a:r>
            <a:r>
              <a:rPr lang="en-CA" sz="2800" dirty="0" err="1" smtClean="0"/>
              <a:t>Créer</a:t>
            </a:r>
            <a:r>
              <a:rPr lang="en-CA" sz="2800" dirty="0" smtClean="0"/>
              <a:t> </a:t>
            </a:r>
            <a:r>
              <a:rPr lang="en-CA" sz="2800" dirty="0" err="1" smtClean="0"/>
              <a:t>aussi</a:t>
            </a:r>
            <a:r>
              <a:rPr lang="en-CA" sz="2800" dirty="0" smtClean="0"/>
              <a:t> un cube (sans </a:t>
            </a:r>
            <a:r>
              <a:rPr lang="en-CA" sz="2800" dirty="0" err="1" smtClean="0"/>
              <a:t>Rigidbody</a:t>
            </a:r>
            <a:r>
              <a:rPr lang="en-CA" sz="2800" dirty="0" smtClean="0"/>
              <a:t>) pour </a:t>
            </a:r>
            <a:r>
              <a:rPr lang="en-CA" sz="2800" dirty="0" err="1" smtClean="0"/>
              <a:t>servir</a:t>
            </a:r>
            <a:r>
              <a:rPr lang="en-CA" sz="2800" dirty="0" smtClean="0"/>
              <a:t> </a:t>
            </a:r>
            <a:r>
              <a:rPr lang="en-CA" sz="2800" dirty="0" err="1" smtClean="0"/>
              <a:t>comme</a:t>
            </a:r>
            <a:r>
              <a:rPr lang="en-CA" sz="2800" dirty="0" smtClean="0"/>
              <a:t> sol.</a:t>
            </a:r>
            <a:endParaRPr lang="en-CA" sz="2800" dirty="0"/>
          </a:p>
        </p:txBody>
      </p:sp>
    </p:spTree>
    <p:extLst>
      <p:ext uri="{BB962C8B-B14F-4D97-AF65-F5344CB8AC3E}">
        <p14:creationId xmlns:p14="http://schemas.microsoft.com/office/powerpoint/2010/main" val="175179377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2B5D68F-E205-1D44-901B-C94462EA55F4}"/>
              </a:ext>
            </a:extLst>
          </p:cNvPr>
          <p:cNvSpPr>
            <a:spLocks noGrp="1"/>
          </p:cNvSpPr>
          <p:nvPr>
            <p:ph idx="1"/>
          </p:nvPr>
        </p:nvSpPr>
        <p:spPr>
          <a:xfrm>
            <a:off x="628650" y="1196752"/>
            <a:ext cx="7886700" cy="4116115"/>
          </a:xfrm>
        </p:spPr>
        <p:txBody>
          <a:bodyPr>
            <a:noAutofit/>
          </a:bodyPr>
          <a:lstStyle/>
          <a:p>
            <a:r>
              <a:rPr lang="fr-CA" sz="2400" dirty="0"/>
              <a:t>Prononcé C-</a:t>
            </a:r>
            <a:r>
              <a:rPr lang="fr-CA" sz="2400" dirty="0" err="1"/>
              <a:t>sharp</a:t>
            </a:r>
            <a:endParaRPr lang="fr-CA" sz="2400" dirty="0"/>
          </a:p>
          <a:p>
            <a:r>
              <a:rPr lang="fr-CA" sz="2400" dirty="0"/>
              <a:t>Créé en 2000 par Microsoft pour le </a:t>
            </a:r>
            <a:r>
              <a:rPr lang="fr-CA" sz="2400" dirty="0" err="1"/>
              <a:t>framework</a:t>
            </a:r>
            <a:r>
              <a:rPr lang="fr-CA" sz="2400" dirty="0"/>
              <a:t> .NET</a:t>
            </a:r>
          </a:p>
          <a:p>
            <a:r>
              <a:rPr lang="fr-CA" sz="2400" dirty="0"/>
              <a:t>Combine des aspects intéressants et utiles d'autres langages:</a:t>
            </a:r>
          </a:p>
          <a:p>
            <a:pPr lvl="1"/>
            <a:r>
              <a:rPr lang="fr-CA" sz="2200" dirty="0" err="1"/>
              <a:t>garbage</a:t>
            </a:r>
            <a:r>
              <a:rPr lang="fr-CA" sz="2200" dirty="0"/>
              <a:t> collection (gestion de mémoire automatique), contrairement au C++</a:t>
            </a:r>
          </a:p>
          <a:p>
            <a:pPr lvl="1"/>
            <a:r>
              <a:rPr lang="fr-CA" sz="2200" dirty="0"/>
              <a:t>fortement typé (contrairement au JavaScript, Python)</a:t>
            </a:r>
          </a:p>
          <a:p>
            <a:pPr lvl="1"/>
            <a:r>
              <a:rPr lang="fr-CA" sz="2200" dirty="0"/>
              <a:t>permet le "</a:t>
            </a:r>
            <a:r>
              <a:rPr lang="fr-CA" sz="2200" dirty="0" err="1"/>
              <a:t>operator</a:t>
            </a:r>
            <a:r>
              <a:rPr lang="fr-CA" sz="2200" dirty="0"/>
              <a:t> </a:t>
            </a:r>
            <a:r>
              <a:rPr lang="fr-CA" sz="2200" dirty="0" err="1"/>
              <a:t>overloading</a:t>
            </a:r>
            <a:r>
              <a:rPr lang="fr-CA" sz="2200" dirty="0"/>
              <a:t>" (contrairement au Java, JavaScript)</a:t>
            </a:r>
          </a:p>
          <a:p>
            <a:pPr lvl="1"/>
            <a:r>
              <a:rPr lang="fr-CA" sz="2200" dirty="0"/>
              <a:t>permet les paramètres par défaut (contrairement au Java)</a:t>
            </a:r>
          </a:p>
          <a:p>
            <a:pPr lvl="1"/>
            <a:r>
              <a:rPr lang="fr-CA" sz="2200" dirty="0"/>
              <a:t>vitesse d'exécution comparable au Java, beaucoup plus rapide que le JavaScript, mais pas aussi rapide que C++</a:t>
            </a:r>
          </a:p>
          <a:p>
            <a:r>
              <a:rPr lang="fr-CA" sz="2400" dirty="0"/>
              <a:t>Facile à apprendre pour programmeurs expérimentés en Java ou C++</a:t>
            </a:r>
          </a:p>
          <a:p>
            <a:r>
              <a:rPr lang="fr-CA" sz="2400" dirty="0"/>
              <a:t>Seul langage supporté par </a:t>
            </a:r>
            <a:r>
              <a:rPr lang="fr-CA" sz="2400" dirty="0" err="1"/>
              <a:t>Unity</a:t>
            </a:r>
            <a:endParaRPr lang="fr-CA" sz="2400" dirty="0"/>
          </a:p>
          <a:p>
            <a:endParaRPr lang="fr-CA" sz="2400" dirty="0"/>
          </a:p>
          <a:p>
            <a:endParaRPr lang="fr-CA" sz="2400" dirty="0"/>
          </a:p>
          <a:p>
            <a:endParaRPr lang="fr-CA" sz="2400" dirty="0"/>
          </a:p>
        </p:txBody>
      </p:sp>
      <p:sp>
        <p:nvSpPr>
          <p:cNvPr id="4" name="Titre 1">
            <a:extLst>
              <a:ext uri="{FF2B5EF4-FFF2-40B4-BE49-F238E27FC236}">
                <a16:creationId xmlns:a16="http://schemas.microsoft.com/office/drawing/2014/main" id="{801DEDBC-3304-1041-B3C0-176B59C6AECB}"/>
              </a:ext>
            </a:extLst>
          </p:cNvPr>
          <p:cNvSpPr>
            <a:spLocks noGrp="1"/>
          </p:cNvSpPr>
          <p:nvPr>
            <p:ph type="title"/>
          </p:nvPr>
        </p:nvSpPr>
        <p:spPr>
          <a:xfrm>
            <a:off x="457200" y="125189"/>
            <a:ext cx="8229600" cy="1071563"/>
          </a:xfrm>
        </p:spPr>
        <p:txBody>
          <a:bodyPr/>
          <a:lstStyle/>
          <a:p>
            <a:pPr algn="ctr"/>
            <a:r>
              <a:rPr lang="fr-CA" b="1" dirty="0"/>
              <a:t>C#</a:t>
            </a:r>
            <a:endParaRPr lang="fr-CA" dirty="0"/>
          </a:p>
        </p:txBody>
      </p:sp>
    </p:spTree>
    <p:extLst>
      <p:ext uri="{BB962C8B-B14F-4D97-AF65-F5344CB8AC3E}">
        <p14:creationId xmlns:p14="http://schemas.microsoft.com/office/powerpoint/2010/main" val="6017621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05460225"/>
              </p:ext>
            </p:extLst>
          </p:nvPr>
        </p:nvGraphicFramePr>
        <p:xfrm>
          <a:off x="125506" y="1808820"/>
          <a:ext cx="8892988" cy="3240360"/>
        </p:xfrm>
        <a:graphic>
          <a:graphicData uri="http://schemas.openxmlformats.org/drawingml/2006/table">
            <a:tbl>
              <a:tblPr firstRow="1" bandRow="1">
                <a:tableStyleId>{5C22544A-7EE6-4342-B048-85BDC9FD1C3A}</a:tableStyleId>
              </a:tblPr>
              <a:tblGrid>
                <a:gridCol w="2988332">
                  <a:extLst>
                    <a:ext uri="{9D8B030D-6E8A-4147-A177-3AD203B41FA5}">
                      <a16:colId xmlns:a16="http://schemas.microsoft.com/office/drawing/2014/main" val="102137236"/>
                    </a:ext>
                  </a:extLst>
                </a:gridCol>
                <a:gridCol w="2952328">
                  <a:extLst>
                    <a:ext uri="{9D8B030D-6E8A-4147-A177-3AD203B41FA5}">
                      <a16:colId xmlns:a16="http://schemas.microsoft.com/office/drawing/2014/main" val="2680165696"/>
                    </a:ext>
                  </a:extLst>
                </a:gridCol>
                <a:gridCol w="2952328">
                  <a:extLst>
                    <a:ext uri="{9D8B030D-6E8A-4147-A177-3AD203B41FA5}">
                      <a16:colId xmlns:a16="http://schemas.microsoft.com/office/drawing/2014/main" val="286102516"/>
                    </a:ext>
                  </a:extLst>
                </a:gridCol>
              </a:tblGrid>
              <a:tr h="648072">
                <a:tc>
                  <a:txBody>
                    <a:bodyPr/>
                    <a:lstStyle/>
                    <a:p>
                      <a:pPr algn="ctr"/>
                      <a:r>
                        <a:rPr lang="en-CA" sz="2800" b="0" dirty="0" smtClean="0">
                          <a:solidFill>
                            <a:schemeClr val="tx1"/>
                          </a:solidFill>
                        </a:rPr>
                        <a:t>Java</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JavaScript</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C#</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79136"/>
                  </a:ext>
                </a:extLst>
              </a:tr>
              <a:tr h="648072">
                <a:tc>
                  <a:txBody>
                    <a:bodyPr/>
                    <a:lstStyle/>
                    <a:p>
                      <a:r>
                        <a:rPr lang="en-CA" sz="1400" b="0" dirty="0" smtClean="0">
                          <a:solidFill>
                            <a:schemeClr val="tx1"/>
                          </a:solidFill>
                          <a:latin typeface="Courier New" panose="02070309020205020404" pitchFamily="49" charset="0"/>
                          <a:cs typeface="Courier New" panose="02070309020205020404" pitchFamily="49" charset="0"/>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1" dirty="0" smtClean="0">
                          <a:solidFill>
                            <a:srgbClr val="FF0000"/>
                          </a:solidFill>
                          <a:latin typeface="Courier New" panose="02070309020205020404" pitchFamily="49" charset="0"/>
                          <a:cs typeface="Courier New" panose="02070309020205020404" pitchFamily="49" charset="0"/>
                        </a:rPr>
                        <a:t>===</a:t>
                      </a:r>
                      <a:r>
                        <a:rPr lang="en-CA" sz="1400" b="0" dirty="0" smtClean="0">
                          <a:solidFill>
                            <a:schemeClr val="tx1"/>
                          </a:solidFill>
                          <a:latin typeface="Courier New" panose="02070309020205020404" pitchFamily="49" charset="0"/>
                          <a:cs typeface="Courier New" panose="02070309020205020404" pitchFamily="49" charset="0"/>
                        </a:rPr>
                        <a:t> , </a:t>
                      </a:r>
                      <a:r>
                        <a:rPr lang="en-CA" sz="1400" b="1" dirty="0" smtClean="0">
                          <a:solidFill>
                            <a:srgbClr val="FF0000"/>
                          </a:solidFill>
                          <a:latin typeface="Courier New" panose="02070309020205020404" pitchFamily="49" charset="0"/>
                          <a:cs typeface="Courier New" panose="02070309020205020404" pitchFamily="49" charset="0"/>
                        </a:rPr>
                        <a:t>!==</a:t>
                      </a:r>
                      <a:r>
                        <a:rPr lang="en-CA" sz="1400" b="0" dirty="0" smtClean="0">
                          <a:solidFill>
                            <a:schemeClr val="tx1"/>
                          </a:solidFill>
                          <a:latin typeface="Courier New" panose="02070309020205020404" pitchFamily="49" charset="0"/>
                          <a:cs typeface="Courier New" panose="02070309020205020404" pitchFamily="49" charset="0"/>
                        </a:rPr>
                        <a:t> , ==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smtClean="0">
                          <a:solidFill>
                            <a:schemeClr val="tx1"/>
                          </a:solidFill>
                          <a:latin typeface="Courier New" panose="02070309020205020404" pitchFamily="49" charset="0"/>
                          <a:cs typeface="Courier New" panose="02070309020205020404" pitchFamily="49" charset="0"/>
                        </a:rPr>
                        <a:t>== ,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422591"/>
                  </a:ext>
                </a:extLst>
              </a:tr>
              <a:tr h="648072">
                <a:tc>
                  <a:txBody>
                    <a:bodyPr/>
                    <a:lstStyle/>
                    <a:p>
                      <a:r>
                        <a:rPr lang="en-CA" sz="1400" b="0" dirty="0" smtClean="0">
                          <a:solidFill>
                            <a:schemeClr val="tx1"/>
                          </a:solidFill>
                          <a:latin typeface="Courier New" panose="02070309020205020404" pitchFamily="49" charset="0"/>
                          <a:cs typeface="Courier New" panose="02070309020205020404" pitchFamily="49" charset="0"/>
                        </a:rPr>
                        <a:t>final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err="1" smtClean="0">
                          <a:solidFill>
                            <a:schemeClr val="tx1"/>
                          </a:solidFill>
                          <a:latin typeface="Courier New" panose="02070309020205020404" pitchFamily="49" charset="0"/>
                          <a:cs typeface="Courier New" panose="02070309020205020404" pitchFamily="49" charset="0"/>
                        </a:rPr>
                        <a:t>const</a:t>
                      </a:r>
                      <a:endParaRPr lang="en-CA" sz="140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err="1" smtClean="0">
                          <a:solidFill>
                            <a:schemeClr val="tx1"/>
                          </a:solidFill>
                          <a:latin typeface="Courier New" panose="02070309020205020404" pitchFamily="49" charset="0"/>
                          <a:cs typeface="Courier New" panose="02070309020205020404" pitchFamily="49" charset="0"/>
                        </a:rPr>
                        <a:t>const</a:t>
                      </a:r>
                      <a:r>
                        <a:rPr lang="en-CA" sz="1400" b="0" baseline="0" dirty="0" smtClean="0">
                          <a:solidFill>
                            <a:schemeClr val="tx1"/>
                          </a:solidFill>
                          <a:latin typeface="Courier New" panose="02070309020205020404" pitchFamily="49" charset="0"/>
                          <a:cs typeface="Courier New" panose="02070309020205020404" pitchFamily="49" charset="0"/>
                        </a:rPr>
                        <a:t> , </a:t>
                      </a:r>
                      <a:r>
                        <a:rPr lang="en-CA" sz="1400" b="1" baseline="0" dirty="0" err="1" smtClean="0">
                          <a:solidFill>
                            <a:srgbClr val="FF0000"/>
                          </a:solidFill>
                          <a:latin typeface="Courier New" panose="02070309020205020404" pitchFamily="49" charset="0"/>
                          <a:cs typeface="Courier New" panose="02070309020205020404" pitchFamily="49" charset="0"/>
                        </a:rPr>
                        <a:t>readonly</a:t>
                      </a:r>
                      <a:endParaRPr lang="en-CA" sz="1400" b="1" dirty="0">
                        <a:solidFill>
                          <a:srgbClr val="FF0000"/>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2181086"/>
                  </a:ext>
                </a:extLst>
              </a:tr>
              <a:tr h="648072">
                <a:tc>
                  <a:txBody>
                    <a:bodyPr/>
                    <a:lstStyle/>
                    <a:p>
                      <a:r>
                        <a:rPr lang="en-CA" sz="1400" b="0" dirty="0" smtClean="0">
                          <a:solidFill>
                            <a:schemeClr val="tx1"/>
                          </a:solidFill>
                          <a:latin typeface="Courier New" panose="02070309020205020404" pitchFamily="49" charset="0"/>
                          <a:cs typeface="Courier New" panose="02070309020205020404" pitchFamily="49" charset="0"/>
                        </a:rPr>
                        <a:t>null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smtClean="0">
                          <a:solidFill>
                            <a:schemeClr val="tx1"/>
                          </a:solidFill>
                          <a:latin typeface="Courier New" panose="02070309020205020404" pitchFamily="49" charset="0"/>
                          <a:cs typeface="Courier New" panose="02070309020205020404" pitchFamily="49" charset="0"/>
                        </a:rPr>
                        <a:t>null</a:t>
                      </a:r>
                      <a:r>
                        <a:rPr lang="en-CA" sz="1400" b="0" baseline="0" dirty="0" smtClean="0">
                          <a:solidFill>
                            <a:schemeClr val="tx1"/>
                          </a:solidFill>
                          <a:latin typeface="Courier New" panose="02070309020205020404" pitchFamily="49" charset="0"/>
                          <a:cs typeface="Courier New" panose="02070309020205020404" pitchFamily="49" charset="0"/>
                        </a:rPr>
                        <a:t> , </a:t>
                      </a:r>
                      <a:r>
                        <a:rPr lang="en-CA" sz="1400" b="1" baseline="0" dirty="0" smtClean="0">
                          <a:solidFill>
                            <a:srgbClr val="FF0000"/>
                          </a:solidFill>
                          <a:latin typeface="Courier New" panose="02070309020205020404" pitchFamily="49" charset="0"/>
                          <a:cs typeface="Courier New" panose="02070309020205020404" pitchFamily="49" charset="0"/>
                        </a:rPr>
                        <a:t>undefined</a:t>
                      </a:r>
                      <a:endParaRPr lang="en-CA" sz="1400" b="1" dirty="0" smtClean="0">
                        <a:solidFill>
                          <a:srgbClr val="FF0000"/>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smtClean="0">
                          <a:solidFill>
                            <a:schemeClr val="tx1"/>
                          </a:solidFill>
                          <a:latin typeface="Courier New" panose="02070309020205020404" pitchFamily="49" charset="0"/>
                          <a:cs typeface="Courier New" panose="02070309020205020404" pitchFamily="49" charset="0"/>
                        </a:rPr>
                        <a:t>null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868251"/>
                  </a:ext>
                </a:extLst>
              </a:tr>
              <a:tr h="648072">
                <a:tc>
                  <a:txBody>
                    <a:bodyPr/>
                    <a:lstStyle/>
                    <a:p>
                      <a:r>
                        <a:rPr lang="en-CA" sz="1400" b="0" dirty="0" err="1" smtClean="0">
                          <a:solidFill>
                            <a:schemeClr val="tx1"/>
                          </a:solidFill>
                          <a:latin typeface="Courier New" panose="02070309020205020404" pitchFamily="49" charset="0"/>
                          <a:cs typeface="Courier New" panose="02070309020205020404" pitchFamily="49" charset="0"/>
                        </a:rPr>
                        <a:t>boolean</a:t>
                      </a:r>
                      <a:r>
                        <a:rPr lang="en-CA" sz="1400" b="0" dirty="0" smtClean="0">
                          <a:solidFill>
                            <a:schemeClr val="tx1"/>
                          </a:solidFill>
                          <a:latin typeface="Courier New" panose="02070309020205020404" pitchFamily="49" charset="0"/>
                          <a:cs typeface="Courier New" panose="02070309020205020404" pitchFamily="49" charset="0"/>
                        </a:rPr>
                        <a:t>, true,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err="1" smtClean="0">
                          <a:solidFill>
                            <a:schemeClr val="tx1"/>
                          </a:solidFill>
                          <a:latin typeface="Courier New" panose="02070309020205020404" pitchFamily="49" charset="0"/>
                          <a:cs typeface="Courier New" panose="02070309020205020404" pitchFamily="49" charset="0"/>
                        </a:rPr>
                        <a:t>boolean</a:t>
                      </a:r>
                      <a:r>
                        <a:rPr lang="en-CA" sz="1400" b="0" dirty="0" smtClean="0">
                          <a:solidFill>
                            <a:schemeClr val="tx1"/>
                          </a:solidFill>
                          <a:latin typeface="Courier New" panose="02070309020205020404" pitchFamily="49" charset="0"/>
                          <a:cs typeface="Courier New" panose="02070309020205020404" pitchFamily="49" charset="0"/>
                        </a:rPr>
                        <a:t> (</a:t>
                      </a:r>
                      <a:r>
                        <a:rPr lang="en-CA" sz="1400" b="0" dirty="0" err="1" smtClean="0">
                          <a:solidFill>
                            <a:schemeClr val="tx1"/>
                          </a:solidFill>
                          <a:latin typeface="Courier New" panose="02070309020205020404" pitchFamily="49" charset="0"/>
                          <a:cs typeface="Courier New" panose="02070309020205020404" pitchFamily="49" charset="0"/>
                        </a:rPr>
                        <a:t>habituellement</a:t>
                      </a:r>
                      <a:r>
                        <a:rPr lang="en-CA" sz="1400" b="0" dirty="0" smtClean="0">
                          <a:solidFill>
                            <a:schemeClr val="tx1"/>
                          </a:solidFill>
                          <a:latin typeface="Courier New" panose="02070309020205020404" pitchFamily="49" charset="0"/>
                          <a:cs typeface="Courier New" panose="02070309020205020404" pitchFamily="49" charset="0"/>
                        </a:rPr>
                        <a:t> implicit), true,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1" dirty="0" smtClean="0">
                          <a:solidFill>
                            <a:srgbClr val="FF0000"/>
                          </a:solidFill>
                          <a:latin typeface="Courier New" panose="02070309020205020404" pitchFamily="49" charset="0"/>
                          <a:cs typeface="Courier New" panose="02070309020205020404" pitchFamily="49" charset="0"/>
                        </a:rPr>
                        <a:t>bool</a:t>
                      </a:r>
                      <a:r>
                        <a:rPr lang="en-CA" sz="1400" b="0" dirty="0" smtClean="0">
                          <a:solidFill>
                            <a:schemeClr val="tx1"/>
                          </a:solidFill>
                          <a:latin typeface="Courier New" panose="02070309020205020404" pitchFamily="49" charset="0"/>
                          <a:cs typeface="Courier New" panose="02070309020205020404" pitchFamily="49" charset="0"/>
                        </a:rPr>
                        <a:t>, true, false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656795"/>
                  </a:ext>
                </a:extLst>
              </a:tr>
            </a:tbl>
          </a:graphicData>
        </a:graphic>
      </p:graphicFrame>
    </p:spTree>
    <p:extLst>
      <p:ext uri="{BB962C8B-B14F-4D97-AF65-F5344CB8AC3E}">
        <p14:creationId xmlns:p14="http://schemas.microsoft.com/office/powerpoint/2010/main" val="91313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08591638"/>
              </p:ext>
            </p:extLst>
          </p:nvPr>
        </p:nvGraphicFramePr>
        <p:xfrm>
          <a:off x="125506" y="963558"/>
          <a:ext cx="8892988" cy="4930884"/>
        </p:xfrm>
        <a:graphic>
          <a:graphicData uri="http://schemas.openxmlformats.org/drawingml/2006/table">
            <a:tbl>
              <a:tblPr firstRow="1" bandRow="1">
                <a:tableStyleId>{5C22544A-7EE6-4342-B048-85BDC9FD1C3A}</a:tableStyleId>
              </a:tblPr>
              <a:tblGrid>
                <a:gridCol w="2988332">
                  <a:extLst>
                    <a:ext uri="{9D8B030D-6E8A-4147-A177-3AD203B41FA5}">
                      <a16:colId xmlns:a16="http://schemas.microsoft.com/office/drawing/2014/main" val="102137236"/>
                    </a:ext>
                  </a:extLst>
                </a:gridCol>
                <a:gridCol w="3096344">
                  <a:extLst>
                    <a:ext uri="{9D8B030D-6E8A-4147-A177-3AD203B41FA5}">
                      <a16:colId xmlns:a16="http://schemas.microsoft.com/office/drawing/2014/main" val="2680165696"/>
                    </a:ext>
                  </a:extLst>
                </a:gridCol>
                <a:gridCol w="2808312">
                  <a:extLst>
                    <a:ext uri="{9D8B030D-6E8A-4147-A177-3AD203B41FA5}">
                      <a16:colId xmlns:a16="http://schemas.microsoft.com/office/drawing/2014/main" val="286102516"/>
                    </a:ext>
                  </a:extLst>
                </a:gridCol>
              </a:tblGrid>
              <a:tr h="648072">
                <a:tc>
                  <a:txBody>
                    <a:bodyPr/>
                    <a:lstStyle/>
                    <a:p>
                      <a:pPr algn="ctr"/>
                      <a:r>
                        <a:rPr lang="en-CA" sz="2800" b="0" dirty="0" smtClean="0">
                          <a:solidFill>
                            <a:schemeClr val="tx1"/>
                          </a:solidFill>
                        </a:rPr>
                        <a:t>Java</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JavaScript</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C#</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79136"/>
                  </a:ext>
                </a:extLst>
              </a:tr>
              <a:tr h="648072">
                <a:tc>
                  <a:txBody>
                    <a:bodyPr/>
                    <a:lstStyle/>
                    <a:p>
                      <a:r>
                        <a:rPr lang="en-CA" sz="1050" b="0" dirty="0" smtClean="0">
                          <a:solidFill>
                            <a:schemeClr val="tx1"/>
                          </a:solidFill>
                          <a:latin typeface="Courier New" panose="02070309020205020404" pitchFamily="49" charset="0"/>
                          <a:cs typeface="Courier New" panose="02070309020205020404" pitchFamily="49" charset="0"/>
                        </a:rPr>
                        <a:t>import </a:t>
                      </a:r>
                      <a:r>
                        <a:rPr lang="en-CA" sz="1050" b="0" dirty="0" err="1" smtClean="0">
                          <a:solidFill>
                            <a:schemeClr val="tx1"/>
                          </a:solidFill>
                          <a:latin typeface="Courier New" panose="02070309020205020404" pitchFamily="49" charset="0"/>
                          <a:cs typeface="Courier New" panose="02070309020205020404" pitchFamily="49" charset="0"/>
                        </a:rPr>
                        <a:t>java.lang.Math</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err="1" smtClean="0">
                          <a:solidFill>
                            <a:schemeClr val="tx1"/>
                          </a:solidFill>
                          <a:latin typeface="Courier New" panose="02070309020205020404" pitchFamily="49" charset="0"/>
                          <a:cs typeface="Courier New" panose="02070309020205020404" pitchFamily="49" charset="0"/>
                        </a:rPr>
                        <a:t>Math.floor</a:t>
                      </a:r>
                      <a:r>
                        <a:rPr lang="en-CA" sz="1050" b="0" dirty="0" smtClean="0">
                          <a:solidFill>
                            <a:schemeClr val="tx1"/>
                          </a:solidFill>
                          <a:latin typeface="Courier New" panose="02070309020205020404" pitchFamily="49" charset="0"/>
                          <a:cs typeface="Courier New" panose="02070309020205020404" pitchFamily="49" charset="0"/>
                        </a:rPr>
                        <a:t>(), </a:t>
                      </a:r>
                      <a:r>
                        <a:rPr lang="en-CA" sz="1050" b="0" dirty="0" err="1" smtClean="0">
                          <a:solidFill>
                            <a:schemeClr val="tx1"/>
                          </a:solidFill>
                          <a:latin typeface="Courier New" panose="02070309020205020404" pitchFamily="49" charset="0"/>
                          <a:cs typeface="Courier New" panose="02070309020205020404" pitchFamily="49" charset="0"/>
                        </a:rPr>
                        <a:t>Math.sqrt</a:t>
                      </a:r>
                      <a:r>
                        <a:rPr lang="en-CA" sz="1050" b="0" dirty="0" smtClean="0">
                          <a:solidFill>
                            <a:schemeClr val="tx1"/>
                          </a:solidFill>
                          <a:latin typeface="Courier New" panose="02070309020205020404" pitchFamily="49" charset="0"/>
                          <a:cs typeface="Courier New" panose="02070309020205020404" pitchFamily="49" charset="0"/>
                        </a:rPr>
                        <a:t>(), ...</a:t>
                      </a:r>
                    </a:p>
                    <a:p>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Math.floor</a:t>
                      </a:r>
                      <a:r>
                        <a:rPr lang="en-CA" sz="1050" b="0" dirty="0" smtClean="0">
                          <a:solidFill>
                            <a:schemeClr val="tx1"/>
                          </a:solidFill>
                          <a:latin typeface="Courier New" panose="02070309020205020404" pitchFamily="49" charset="0"/>
                          <a:cs typeface="Courier New" panose="02070309020205020404" pitchFamily="49" charset="0"/>
                        </a:rPr>
                        <a:t>(), </a:t>
                      </a:r>
                      <a:r>
                        <a:rPr lang="en-CA" sz="1050" b="0" dirty="0" err="1" smtClean="0">
                          <a:solidFill>
                            <a:schemeClr val="tx1"/>
                          </a:solidFill>
                          <a:latin typeface="Courier New" panose="02070309020205020404" pitchFamily="49" charset="0"/>
                          <a:cs typeface="Courier New" panose="02070309020205020404" pitchFamily="49" charset="0"/>
                        </a:rPr>
                        <a:t>Math.sqrt</a:t>
                      </a:r>
                      <a:r>
                        <a:rPr lang="en-CA" sz="1050" b="0" dirty="0" smtClean="0">
                          <a:solidFill>
                            <a:schemeClr val="tx1"/>
                          </a:solidFill>
                          <a:latin typeface="Courier New" panose="02070309020205020404" pitchFamily="49" charset="0"/>
                          <a:cs typeface="Courier New" panose="02070309020205020404" pitchFamily="49"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Math.</a:t>
                      </a:r>
                      <a:r>
                        <a:rPr lang="en-CA" sz="1050" b="1" dirty="0" err="1" smtClean="0">
                          <a:solidFill>
                            <a:srgbClr val="FF0000"/>
                          </a:solidFill>
                          <a:latin typeface="Courier New" panose="02070309020205020404" pitchFamily="49" charset="0"/>
                          <a:cs typeface="Courier New" panose="02070309020205020404" pitchFamily="49" charset="0"/>
                        </a:rPr>
                        <a:t>F</a:t>
                      </a:r>
                      <a:r>
                        <a:rPr lang="en-CA" sz="1050" b="0" dirty="0" err="1" smtClean="0">
                          <a:solidFill>
                            <a:schemeClr val="tx1"/>
                          </a:solidFill>
                          <a:latin typeface="Courier New" panose="02070309020205020404" pitchFamily="49" charset="0"/>
                          <a:cs typeface="Courier New" panose="02070309020205020404" pitchFamily="49" charset="0"/>
                        </a:rPr>
                        <a:t>loor</a:t>
                      </a:r>
                      <a:r>
                        <a:rPr lang="en-CA" sz="1050" b="0" dirty="0" smtClean="0">
                          <a:solidFill>
                            <a:schemeClr val="tx1"/>
                          </a:solidFill>
                          <a:latin typeface="Courier New" panose="02070309020205020404" pitchFamily="49" charset="0"/>
                          <a:cs typeface="Courier New" panose="02070309020205020404" pitchFamily="49" charset="0"/>
                        </a:rPr>
                        <a:t>(), </a:t>
                      </a:r>
                      <a:r>
                        <a:rPr lang="en-CA" sz="1050" b="0" dirty="0" err="1" smtClean="0">
                          <a:solidFill>
                            <a:schemeClr val="tx1"/>
                          </a:solidFill>
                          <a:latin typeface="Courier New" panose="02070309020205020404" pitchFamily="49" charset="0"/>
                          <a:cs typeface="Courier New" panose="02070309020205020404" pitchFamily="49" charset="0"/>
                        </a:rPr>
                        <a:t>Math.</a:t>
                      </a:r>
                      <a:r>
                        <a:rPr lang="en-CA" sz="1050" b="1" dirty="0" err="1" smtClean="0">
                          <a:solidFill>
                            <a:srgbClr val="FF0000"/>
                          </a:solidFill>
                          <a:latin typeface="Courier New" panose="02070309020205020404" pitchFamily="49" charset="0"/>
                          <a:cs typeface="Courier New" panose="02070309020205020404" pitchFamily="49" charset="0"/>
                        </a:rPr>
                        <a:t>S</a:t>
                      </a:r>
                      <a:r>
                        <a:rPr lang="en-CA" sz="1050" b="0" dirty="0" err="1" smtClean="0">
                          <a:solidFill>
                            <a:schemeClr val="tx1"/>
                          </a:solidFill>
                          <a:latin typeface="Courier New" panose="02070309020205020404" pitchFamily="49" charset="0"/>
                          <a:cs typeface="Courier New" panose="02070309020205020404" pitchFamily="49" charset="0"/>
                        </a:rPr>
                        <a:t>qrt</a:t>
                      </a:r>
                      <a:r>
                        <a:rPr lang="en-CA" sz="1050" b="0" dirty="0" smtClean="0">
                          <a:solidFill>
                            <a:schemeClr val="tx1"/>
                          </a:solidFill>
                          <a:latin typeface="Courier New" panose="02070309020205020404" pitchFamily="49" charset="0"/>
                          <a:cs typeface="Courier New" panose="02070309020205020404" pitchFamily="49"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422591"/>
                  </a:ext>
                </a:extLst>
              </a:tr>
              <a:tr h="648072">
                <a:tc>
                  <a:txBody>
                    <a:bodyPr/>
                    <a:lstStyle/>
                    <a:p>
                      <a:r>
                        <a:rPr lang="en-CA" sz="1050" b="0" dirty="0" smtClean="0">
                          <a:solidFill>
                            <a:schemeClr val="tx1"/>
                          </a:solidFill>
                          <a:latin typeface="Courier New" panose="02070309020205020404" pitchFamily="49" charset="0"/>
                          <a:cs typeface="Courier New" panose="02070309020205020404" pitchFamily="49" charset="0"/>
                        </a:rPr>
                        <a:t>import </a:t>
                      </a:r>
                      <a:r>
                        <a:rPr lang="en-CA" sz="1050" b="0" dirty="0" err="1" smtClean="0">
                          <a:solidFill>
                            <a:schemeClr val="tx1"/>
                          </a:solidFill>
                          <a:latin typeface="Courier New" panose="02070309020205020404" pitchFamily="49" charset="0"/>
                          <a:cs typeface="Courier New" panose="02070309020205020404" pitchFamily="49" charset="0"/>
                        </a:rPr>
                        <a:t>java.util.Random</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Random r = new Random();</a:t>
                      </a:r>
                    </a:p>
                    <a:p>
                      <a:r>
                        <a:rPr lang="en-CA" sz="1050" b="0" dirty="0" smtClean="0">
                          <a:solidFill>
                            <a:schemeClr val="tx1"/>
                          </a:solidFill>
                          <a:latin typeface="Courier New" panose="02070309020205020404" pitchFamily="49" charset="0"/>
                          <a:cs typeface="Courier New" panose="02070309020205020404" pitchFamily="49" charset="0"/>
                        </a:rPr>
                        <a:t>// returns </a:t>
                      </a:r>
                      <a:r>
                        <a:rPr lang="en-CA" sz="1050" b="0" dirty="0" err="1" smtClean="0">
                          <a:solidFill>
                            <a:schemeClr val="tx1"/>
                          </a:solidFill>
                          <a:latin typeface="Courier New" panose="02070309020205020404" pitchFamily="49" charset="0"/>
                          <a:cs typeface="Courier New" panose="02070309020205020404" pitchFamily="49" charset="0"/>
                        </a:rPr>
                        <a:t>int</a:t>
                      </a:r>
                      <a:r>
                        <a:rPr lang="en-CA" sz="1050" b="0" dirty="0" smtClean="0">
                          <a:solidFill>
                            <a:schemeClr val="tx1"/>
                          </a:solidFill>
                          <a:latin typeface="Courier New" panose="02070309020205020404" pitchFamily="49" charset="0"/>
                          <a:cs typeface="Courier New" panose="02070309020205020404" pitchFamily="49" charset="0"/>
                        </a:rPr>
                        <a:t> in interval [0,N-1]</a:t>
                      </a:r>
                    </a:p>
                    <a:p>
                      <a:r>
                        <a:rPr lang="en-CA" sz="1050" b="0" dirty="0" err="1" smtClean="0">
                          <a:solidFill>
                            <a:schemeClr val="tx1"/>
                          </a:solidFill>
                          <a:latin typeface="Courier New" panose="02070309020205020404" pitchFamily="49" charset="0"/>
                          <a:cs typeface="Courier New" panose="02070309020205020404" pitchFamily="49" charset="0"/>
                        </a:rPr>
                        <a:t>r.nextInt</a:t>
                      </a:r>
                      <a:r>
                        <a:rPr lang="en-CA" sz="1050" b="0" dirty="0" smtClean="0">
                          <a:solidFill>
                            <a:schemeClr val="tx1"/>
                          </a:solidFill>
                          <a:latin typeface="Courier New" panose="02070309020205020404" pitchFamily="49" charset="0"/>
                          <a:cs typeface="Courier New" panose="02070309020205020404" pitchFamily="49" charset="0"/>
                        </a:rPr>
                        <a:t>(N)</a:t>
                      </a:r>
                    </a:p>
                    <a:p>
                      <a:r>
                        <a:rPr lang="en-CA" sz="1050" b="0" dirty="0" smtClean="0">
                          <a:solidFill>
                            <a:schemeClr val="tx1"/>
                          </a:solidFill>
                          <a:latin typeface="Courier New" panose="02070309020205020404" pitchFamily="49" charset="0"/>
                          <a:cs typeface="Courier New" panose="02070309020205020404" pitchFamily="49" charset="0"/>
                        </a:rPr>
                        <a:t>// returns float in interval [0,1)</a:t>
                      </a:r>
                    </a:p>
                    <a:p>
                      <a:r>
                        <a:rPr lang="en-CA" sz="1050" b="0" dirty="0" err="1" smtClean="0">
                          <a:solidFill>
                            <a:schemeClr val="tx1"/>
                          </a:solidFill>
                          <a:latin typeface="Courier New" panose="02070309020205020404" pitchFamily="49" charset="0"/>
                          <a:cs typeface="Courier New" panose="02070309020205020404" pitchFamily="49" charset="0"/>
                        </a:rPr>
                        <a:t>r.nextFloat</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 returns double in interval [0,1)</a:t>
                      </a:r>
                    </a:p>
                    <a:p>
                      <a:r>
                        <a:rPr lang="en-CA" sz="1050" b="0" dirty="0" err="1" smtClean="0">
                          <a:solidFill>
                            <a:schemeClr val="tx1"/>
                          </a:solidFill>
                          <a:latin typeface="Courier New" panose="02070309020205020404" pitchFamily="49" charset="0"/>
                          <a:cs typeface="Courier New" panose="02070309020205020404" pitchFamily="49" charset="0"/>
                        </a:rPr>
                        <a:t>r.nextDouble</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 returns double in interval [0,1)</a:t>
                      </a:r>
                    </a:p>
                    <a:p>
                      <a:r>
                        <a:rPr lang="en-CA" sz="1050" b="0" dirty="0" err="1" smtClean="0">
                          <a:solidFill>
                            <a:schemeClr val="tx1"/>
                          </a:solidFill>
                          <a:latin typeface="Courier New" panose="02070309020205020404" pitchFamily="49" charset="0"/>
                          <a:cs typeface="Courier New" panose="02070309020205020404" pitchFamily="49" charset="0"/>
                        </a:rPr>
                        <a:t>Math.random</a:t>
                      </a:r>
                      <a:r>
                        <a:rPr lang="en-CA" sz="1050" b="0" dirty="0" smtClean="0">
                          <a:solidFill>
                            <a:schemeClr val="tx1"/>
                          </a:solidFill>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 returns double in interval [0,1)</a:t>
                      </a:r>
                    </a:p>
                    <a:p>
                      <a:r>
                        <a:rPr lang="en-CA" sz="1050" b="0" dirty="0" err="1" smtClean="0">
                          <a:solidFill>
                            <a:schemeClr val="tx1"/>
                          </a:solidFill>
                          <a:latin typeface="Courier New" panose="02070309020205020404" pitchFamily="49" charset="0"/>
                          <a:cs typeface="Courier New" panose="02070309020205020404" pitchFamily="49" charset="0"/>
                        </a:rPr>
                        <a:t>Math.random</a:t>
                      </a:r>
                      <a:r>
                        <a:rPr lang="en-CA" sz="1050" b="0" dirty="0" smtClean="0">
                          <a:solidFill>
                            <a:schemeClr val="tx1"/>
                          </a:solidFill>
                          <a:latin typeface="Courier New" panose="02070309020205020404" pitchFamily="49" charset="0"/>
                          <a:cs typeface="Courier New" panose="02070309020205020404" pitchFamily="49" charset="0"/>
                        </a:rPr>
                        <a:t>()</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System.Random</a:t>
                      </a:r>
                      <a:r>
                        <a:rPr lang="en-CA" sz="1050" b="0" dirty="0" smtClean="0">
                          <a:solidFill>
                            <a:schemeClr val="tx1"/>
                          </a:solidFill>
                          <a:latin typeface="Courier New" panose="02070309020205020404" pitchFamily="49" charset="0"/>
                          <a:cs typeface="Courier New" panose="02070309020205020404" pitchFamily="49" charset="0"/>
                        </a:rPr>
                        <a:t> r</a:t>
                      </a:r>
                    </a:p>
                    <a:p>
                      <a:r>
                        <a:rPr lang="en-CA" sz="1050" b="0" dirty="0" smtClean="0">
                          <a:solidFill>
                            <a:schemeClr val="tx1"/>
                          </a:solidFill>
                          <a:latin typeface="Courier New" panose="02070309020205020404" pitchFamily="49" charset="0"/>
                          <a:cs typeface="Courier New" panose="02070309020205020404" pitchFamily="49" charset="0"/>
                        </a:rPr>
                        <a:t>= new </a:t>
                      </a:r>
                      <a:r>
                        <a:rPr lang="en-CA" sz="1050" b="0" dirty="0" err="1" smtClean="0">
                          <a:solidFill>
                            <a:schemeClr val="tx1"/>
                          </a:solidFill>
                          <a:latin typeface="Courier New" panose="02070309020205020404" pitchFamily="49" charset="0"/>
                          <a:cs typeface="Courier New" panose="02070309020205020404" pitchFamily="49" charset="0"/>
                        </a:rPr>
                        <a:t>System.Random</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 returns integer in [0,N-1]</a:t>
                      </a:r>
                    </a:p>
                    <a:p>
                      <a:r>
                        <a:rPr lang="en-CA" sz="1050" b="0" dirty="0" err="1" smtClean="0">
                          <a:solidFill>
                            <a:schemeClr val="tx1"/>
                          </a:solidFill>
                          <a:latin typeface="Courier New" panose="02070309020205020404" pitchFamily="49" charset="0"/>
                          <a:cs typeface="Courier New" panose="02070309020205020404" pitchFamily="49" charset="0"/>
                        </a:rPr>
                        <a:t>r.Next</a:t>
                      </a:r>
                      <a:r>
                        <a:rPr lang="en-CA" sz="1050" b="0" dirty="0" smtClean="0">
                          <a:solidFill>
                            <a:schemeClr val="tx1"/>
                          </a:solidFill>
                          <a:latin typeface="Courier New" panose="02070309020205020404" pitchFamily="49" charset="0"/>
                          <a:cs typeface="Courier New" panose="02070309020205020404" pitchFamily="49" charset="0"/>
                        </a:rPr>
                        <a:t>(N)</a:t>
                      </a:r>
                    </a:p>
                    <a:p>
                      <a:r>
                        <a:rPr lang="en-CA" sz="1050" b="0" dirty="0" smtClean="0">
                          <a:solidFill>
                            <a:schemeClr val="tx1"/>
                          </a:solidFill>
                          <a:latin typeface="Courier New" panose="02070309020205020404" pitchFamily="49" charset="0"/>
                          <a:cs typeface="Courier New" panose="02070309020205020404" pitchFamily="49" charset="0"/>
                        </a:rPr>
                        <a:t>// returns integer in [A,B-1]</a:t>
                      </a:r>
                    </a:p>
                    <a:p>
                      <a:r>
                        <a:rPr lang="en-CA" sz="1050" b="0" dirty="0" err="1" smtClean="0">
                          <a:solidFill>
                            <a:schemeClr val="tx1"/>
                          </a:solidFill>
                          <a:latin typeface="Courier New" panose="02070309020205020404" pitchFamily="49" charset="0"/>
                          <a:cs typeface="Courier New" panose="02070309020205020404" pitchFamily="49" charset="0"/>
                        </a:rPr>
                        <a:t>r.Next</a:t>
                      </a:r>
                      <a:r>
                        <a:rPr lang="en-CA" sz="1050" b="0" dirty="0" smtClean="0">
                          <a:solidFill>
                            <a:schemeClr val="tx1"/>
                          </a:solidFill>
                          <a:latin typeface="Courier New" panose="02070309020205020404" pitchFamily="49" charset="0"/>
                          <a:cs typeface="Courier New" panose="02070309020205020404" pitchFamily="49" charset="0"/>
                        </a:rPr>
                        <a:t>(A,B)</a:t>
                      </a:r>
                    </a:p>
                    <a:p>
                      <a:r>
                        <a:rPr lang="en-CA" sz="1050" b="0" dirty="0" smtClean="0">
                          <a:solidFill>
                            <a:schemeClr val="tx1"/>
                          </a:solidFill>
                          <a:latin typeface="Courier New" panose="02070309020205020404" pitchFamily="49" charset="0"/>
                          <a:cs typeface="Courier New" panose="02070309020205020404" pitchFamily="49" charset="0"/>
                        </a:rPr>
                        <a:t>// returns double in [0,1)</a:t>
                      </a:r>
                    </a:p>
                    <a:p>
                      <a:r>
                        <a:rPr lang="en-CA" sz="1050" b="0" dirty="0" err="1" smtClean="0">
                          <a:solidFill>
                            <a:schemeClr val="tx1"/>
                          </a:solidFill>
                          <a:latin typeface="Courier New" panose="02070309020205020404" pitchFamily="49" charset="0"/>
                          <a:cs typeface="Courier New" panose="02070309020205020404" pitchFamily="49" charset="0"/>
                        </a:rPr>
                        <a:t>r.NextDouble</a:t>
                      </a:r>
                      <a:r>
                        <a:rPr lang="en-CA" sz="1050" b="0" dirty="0" smtClean="0">
                          <a:solidFill>
                            <a:schemeClr val="tx1"/>
                          </a:solidFill>
                          <a:latin typeface="Courier New" panose="02070309020205020404" pitchFamily="49" charset="0"/>
                          <a:cs typeface="Courier New" panose="02070309020205020404" pitchFamily="49" charset="0"/>
                        </a:rPr>
                        <a:t>()</a:t>
                      </a:r>
                    </a:p>
                    <a:p>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2181086"/>
                  </a:ext>
                </a:extLst>
              </a:tr>
              <a:tr h="648072">
                <a:tc>
                  <a:txBody>
                    <a:bodyPr/>
                    <a:lstStyle/>
                    <a:p>
                      <a:r>
                        <a:rPr lang="en-CA" sz="1050" b="0" dirty="0" smtClean="0">
                          <a:solidFill>
                            <a:schemeClr val="tx1"/>
                          </a:solidFill>
                          <a:latin typeface="Courier New" panose="02070309020205020404" pitchFamily="49" charset="0"/>
                          <a:cs typeface="Courier New" panose="02070309020205020404" pitchFamily="49" charset="0"/>
                        </a:rPr>
                        <a:t>String s = "...";</a:t>
                      </a:r>
                    </a:p>
                    <a:p>
                      <a:r>
                        <a:rPr lang="en-CA" sz="1050" b="0" dirty="0" err="1" smtClean="0">
                          <a:solidFill>
                            <a:schemeClr val="tx1"/>
                          </a:solidFill>
                          <a:latin typeface="Courier New" panose="02070309020205020404" pitchFamily="49" charset="0"/>
                          <a:cs typeface="Courier New" panose="02070309020205020404" pitchFamily="49" charset="0"/>
                        </a:rPr>
                        <a:t>s.length</a:t>
                      </a:r>
                      <a:r>
                        <a:rPr lang="en-CA" sz="1050" b="1" dirty="0" smtClean="0">
                          <a:solidFill>
                            <a:srgbClr val="FF0000"/>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char c = </a:t>
                      </a:r>
                      <a:r>
                        <a:rPr lang="en-CA" sz="1050" b="0" dirty="0" err="1" smtClean="0">
                          <a:solidFill>
                            <a:schemeClr val="tx1"/>
                          </a:solidFill>
                          <a:latin typeface="Courier New" panose="02070309020205020404" pitchFamily="49" charset="0"/>
                          <a:cs typeface="Courier New" panose="02070309020205020404" pitchFamily="49" charset="0"/>
                        </a:rPr>
                        <a:t>s.charAt</a:t>
                      </a:r>
                      <a:r>
                        <a:rPr lang="en-CA" sz="1050" b="0" dirty="0" smtClean="0">
                          <a:solidFill>
                            <a:schemeClr val="tx1"/>
                          </a:solidFill>
                          <a:latin typeface="Courier New" panose="02070309020205020404" pitchFamily="49" charset="0"/>
                          <a:cs typeface="Courier New" panose="02070309020205020404" pitchFamily="49" charset="0"/>
                        </a:rPr>
                        <a:t>(index);</a:t>
                      </a:r>
                    </a:p>
                    <a:p>
                      <a:r>
                        <a:rPr lang="en-CA" sz="1050" b="0" dirty="0" err="1" smtClean="0">
                          <a:solidFill>
                            <a:schemeClr val="tx1"/>
                          </a:solidFill>
                          <a:latin typeface="Courier New" panose="02070309020205020404" pitchFamily="49" charset="0"/>
                          <a:cs typeface="Courier New" panose="02070309020205020404" pitchFamily="49" charset="0"/>
                        </a:rPr>
                        <a:t>System.out.println</a:t>
                      </a:r>
                      <a:r>
                        <a:rPr lang="en-CA" sz="1050" b="0" dirty="0" smtClean="0">
                          <a:solidFill>
                            <a:schemeClr val="tx1"/>
                          </a:solidFill>
                          <a:latin typeface="Courier New" panose="02070309020205020404" pitchFamily="49" charset="0"/>
                          <a:cs typeface="Courier New" panose="020703090202050204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var</a:t>
                      </a:r>
                      <a:r>
                        <a:rPr lang="en-CA" sz="1050" b="0" dirty="0" smtClean="0">
                          <a:solidFill>
                            <a:schemeClr val="tx1"/>
                          </a:solidFill>
                          <a:latin typeface="Courier New" panose="02070309020205020404" pitchFamily="49" charset="0"/>
                          <a:cs typeface="Courier New" panose="02070309020205020404" pitchFamily="49" charset="0"/>
                        </a:rPr>
                        <a:t> s = "...";</a:t>
                      </a:r>
                    </a:p>
                    <a:p>
                      <a:r>
                        <a:rPr lang="en-CA" sz="1050" b="0" dirty="0" err="1" smtClean="0">
                          <a:solidFill>
                            <a:schemeClr val="tx1"/>
                          </a:solidFill>
                          <a:latin typeface="Courier New" panose="02070309020205020404" pitchFamily="49" charset="0"/>
                          <a:cs typeface="Courier New" panose="02070309020205020404" pitchFamily="49" charset="0"/>
                        </a:rPr>
                        <a:t>s.length</a:t>
                      </a:r>
                      <a:endParaRPr lang="en-CA" sz="1050" b="0" dirty="0" smtClean="0">
                        <a:solidFill>
                          <a:schemeClr val="tx1"/>
                        </a:solidFill>
                        <a:latin typeface="Courier New" panose="02070309020205020404" pitchFamily="49" charset="0"/>
                        <a:cs typeface="Courier New" panose="02070309020205020404" pitchFamily="49" charset="0"/>
                      </a:endParaRPr>
                    </a:p>
                    <a:p>
                      <a:r>
                        <a:rPr lang="en-CA" sz="1050" b="0" dirty="0" err="1" smtClean="0">
                          <a:solidFill>
                            <a:schemeClr val="tx1"/>
                          </a:solidFill>
                          <a:latin typeface="Courier New" panose="02070309020205020404" pitchFamily="49" charset="0"/>
                          <a:cs typeface="Courier New" panose="02070309020205020404" pitchFamily="49" charset="0"/>
                        </a:rPr>
                        <a:t>s.charAt</a:t>
                      </a:r>
                      <a:r>
                        <a:rPr lang="en-CA" sz="1050" b="0" dirty="0" smtClean="0">
                          <a:solidFill>
                            <a:schemeClr val="tx1"/>
                          </a:solidFill>
                          <a:latin typeface="Courier New" panose="02070309020205020404" pitchFamily="49" charset="0"/>
                          <a:cs typeface="Courier New" panose="02070309020205020404" pitchFamily="49" charset="0"/>
                        </a:rPr>
                        <a:t>(index)</a:t>
                      </a:r>
                    </a:p>
                    <a:p>
                      <a:r>
                        <a:rPr lang="en-CA" sz="1050" b="0" dirty="0" smtClean="0">
                          <a:solidFill>
                            <a:schemeClr val="tx1"/>
                          </a:solidFill>
                          <a:latin typeface="Courier New" panose="02070309020205020404" pitchFamily="49" charset="0"/>
                          <a:cs typeface="Courier New" panose="02070309020205020404" pitchFamily="49" charset="0"/>
                        </a:rPr>
                        <a:t>console.log(s);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string s = "...";</a:t>
                      </a:r>
                    </a:p>
                    <a:p>
                      <a:r>
                        <a:rPr lang="en-CA" sz="1050" b="0" dirty="0" err="1" smtClean="0">
                          <a:solidFill>
                            <a:schemeClr val="tx1"/>
                          </a:solidFill>
                          <a:latin typeface="Courier New" panose="02070309020205020404" pitchFamily="49" charset="0"/>
                          <a:cs typeface="Courier New" panose="02070309020205020404" pitchFamily="49" charset="0"/>
                        </a:rPr>
                        <a:t>s.</a:t>
                      </a:r>
                      <a:r>
                        <a:rPr lang="en-CA" sz="1050" b="1" dirty="0" err="1" smtClean="0">
                          <a:solidFill>
                            <a:srgbClr val="FF0000"/>
                          </a:solidFill>
                          <a:latin typeface="Courier New" panose="02070309020205020404" pitchFamily="49" charset="0"/>
                          <a:cs typeface="Courier New" panose="02070309020205020404" pitchFamily="49" charset="0"/>
                        </a:rPr>
                        <a:t>L</a:t>
                      </a:r>
                      <a:r>
                        <a:rPr lang="en-CA" sz="1050" b="0" dirty="0" err="1" smtClean="0">
                          <a:solidFill>
                            <a:schemeClr val="tx1"/>
                          </a:solidFill>
                          <a:latin typeface="Courier New" panose="02070309020205020404" pitchFamily="49" charset="0"/>
                          <a:cs typeface="Courier New" panose="02070309020205020404" pitchFamily="49" charset="0"/>
                        </a:rPr>
                        <a:t>ength</a:t>
                      </a:r>
                      <a:endParaRPr lang="en-CA" sz="1050" b="0" dirty="0" smtClean="0">
                        <a:solidFill>
                          <a:schemeClr val="tx1"/>
                        </a:solidFill>
                        <a:latin typeface="Courier New" panose="02070309020205020404" pitchFamily="49" charset="0"/>
                        <a:cs typeface="Courier New" panose="02070309020205020404" pitchFamily="49" charset="0"/>
                      </a:endParaRPr>
                    </a:p>
                    <a:p>
                      <a:r>
                        <a:rPr lang="en-CA" sz="1050" b="0" dirty="0" smtClean="0">
                          <a:solidFill>
                            <a:schemeClr val="tx1"/>
                          </a:solidFill>
                          <a:latin typeface="Courier New" panose="02070309020205020404" pitchFamily="49" charset="0"/>
                          <a:cs typeface="Courier New" panose="02070309020205020404" pitchFamily="49" charset="0"/>
                        </a:rPr>
                        <a:t>char c = s</a:t>
                      </a:r>
                      <a:r>
                        <a:rPr lang="en-CA" sz="1050" b="1" dirty="0" smtClean="0">
                          <a:solidFill>
                            <a:srgbClr val="FF0000"/>
                          </a:solidFill>
                          <a:latin typeface="Courier New" panose="02070309020205020404" pitchFamily="49" charset="0"/>
                          <a:cs typeface="Courier New" panose="02070309020205020404" pitchFamily="49" charset="0"/>
                        </a:rPr>
                        <a:t>[</a:t>
                      </a:r>
                      <a:r>
                        <a:rPr lang="en-CA" sz="1050" b="0" dirty="0" smtClean="0">
                          <a:solidFill>
                            <a:schemeClr val="tx1"/>
                          </a:solidFill>
                          <a:latin typeface="Courier New" panose="02070309020205020404" pitchFamily="49" charset="0"/>
                          <a:cs typeface="Courier New" panose="02070309020205020404" pitchFamily="49" charset="0"/>
                        </a:rPr>
                        <a:t>index</a:t>
                      </a:r>
                      <a:r>
                        <a:rPr lang="en-CA" sz="1050" b="1" dirty="0" smtClean="0">
                          <a:solidFill>
                            <a:srgbClr val="FF0000"/>
                          </a:solidFill>
                          <a:latin typeface="Courier New" panose="02070309020205020404" pitchFamily="49" charset="0"/>
                          <a:cs typeface="Courier New" panose="02070309020205020404" pitchFamily="49" charset="0"/>
                        </a:rPr>
                        <a:t>]</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err="1" smtClean="0">
                          <a:solidFill>
                            <a:schemeClr val="tx1"/>
                          </a:solidFill>
                          <a:latin typeface="Courier New" panose="02070309020205020404" pitchFamily="49" charset="0"/>
                          <a:cs typeface="Courier New" panose="02070309020205020404" pitchFamily="49" charset="0"/>
                        </a:rPr>
                        <a:t>System.Console.WriteLine</a:t>
                      </a:r>
                      <a:r>
                        <a:rPr lang="en-CA" sz="1050" b="0" dirty="0" smtClean="0">
                          <a:solidFill>
                            <a:schemeClr val="tx1"/>
                          </a:solidFill>
                          <a:latin typeface="Courier New" panose="02070309020205020404" pitchFamily="49" charset="0"/>
                          <a:cs typeface="Courier New" panose="02070309020205020404" pitchFamily="49" charset="0"/>
                        </a:rPr>
                        <a:t>(s);</a:t>
                      </a:r>
                    </a:p>
                    <a:p>
                      <a:r>
                        <a:rPr lang="en-CA" sz="1050" b="0" dirty="0" err="1" smtClean="0">
                          <a:solidFill>
                            <a:schemeClr val="tx1"/>
                          </a:solidFill>
                          <a:latin typeface="Courier New" panose="02070309020205020404" pitchFamily="49" charset="0"/>
                          <a:cs typeface="Courier New" panose="02070309020205020404" pitchFamily="49" charset="0"/>
                        </a:rPr>
                        <a:t>Debug.Log</a:t>
                      </a:r>
                      <a:r>
                        <a:rPr lang="en-CA" sz="1050" b="0" dirty="0" smtClean="0">
                          <a:solidFill>
                            <a:schemeClr val="tx1"/>
                          </a:solidFill>
                          <a:latin typeface="Courier New" panose="02070309020205020404" pitchFamily="49" charset="0"/>
                          <a:cs typeface="Courier New" panose="02070309020205020404" pitchFamily="49" charset="0"/>
                        </a:rPr>
                        <a:t>(s); // Unity console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868251"/>
                  </a:ext>
                </a:extLst>
              </a:tr>
              <a:tr h="648072">
                <a:tc>
                  <a:txBody>
                    <a:bodyPr/>
                    <a:lstStyle/>
                    <a:p>
                      <a:r>
                        <a:rPr lang="en-CA" sz="1050" b="0" dirty="0" smtClean="0">
                          <a:solidFill>
                            <a:schemeClr val="tx1"/>
                          </a:solidFill>
                          <a:latin typeface="Courier New" panose="02070309020205020404" pitchFamily="49" charset="0"/>
                          <a:cs typeface="Courier New" panose="02070309020205020404" pitchFamily="49" charset="0"/>
                        </a:rPr>
                        <a:t>s = </a:t>
                      </a:r>
                      <a:r>
                        <a:rPr lang="en-CA" sz="1050" b="0" dirty="0" err="1" smtClean="0">
                          <a:solidFill>
                            <a:schemeClr val="tx1"/>
                          </a:solidFill>
                          <a:latin typeface="Courier New" panose="02070309020205020404" pitchFamily="49" charset="0"/>
                          <a:cs typeface="Courier New" panose="02070309020205020404" pitchFamily="49" charset="0"/>
                        </a:rPr>
                        <a:t>Integer.toString</a:t>
                      </a:r>
                      <a:r>
                        <a:rPr lang="en-CA" sz="1050" b="0" dirty="0" smtClean="0">
                          <a:solidFill>
                            <a:schemeClr val="tx1"/>
                          </a:solidFill>
                          <a:latin typeface="Courier New" panose="02070309020205020404" pitchFamily="49" charset="0"/>
                          <a:cs typeface="Courier New" panose="02070309020205020404" pitchFamily="49" charset="0"/>
                        </a:rPr>
                        <a:t>(</a:t>
                      </a:r>
                      <a:r>
                        <a:rPr lang="en-CA" sz="1050" b="0" dirty="0" err="1" smtClean="0">
                          <a:solidFill>
                            <a:schemeClr val="tx1"/>
                          </a:solidFill>
                          <a:latin typeface="Courier New" panose="02070309020205020404" pitchFamily="49" charset="0"/>
                          <a:cs typeface="Courier New" panose="02070309020205020404" pitchFamily="49" charset="0"/>
                        </a:rPr>
                        <a:t>i</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s = </a:t>
                      </a:r>
                      <a:r>
                        <a:rPr lang="en-CA" sz="1050" b="0" dirty="0" err="1" smtClean="0">
                          <a:solidFill>
                            <a:schemeClr val="tx1"/>
                          </a:solidFill>
                          <a:latin typeface="Courier New" panose="02070309020205020404" pitchFamily="49" charset="0"/>
                          <a:cs typeface="Courier New" panose="02070309020205020404" pitchFamily="49" charset="0"/>
                        </a:rPr>
                        <a:t>Double.toString</a:t>
                      </a:r>
                      <a:r>
                        <a:rPr lang="en-CA" sz="1050" b="0" dirty="0" smtClean="0">
                          <a:solidFill>
                            <a:schemeClr val="tx1"/>
                          </a:solidFill>
                          <a:latin typeface="Courier New" panose="02070309020205020404" pitchFamily="49" charset="0"/>
                          <a:cs typeface="Courier New" panose="02070309020205020404" pitchFamily="49" charset="0"/>
                        </a:rPr>
                        <a:t>(d);</a:t>
                      </a:r>
                    </a:p>
                    <a:p>
                      <a:r>
                        <a:rPr lang="en-CA" sz="1050" b="0" dirty="0" smtClean="0">
                          <a:solidFill>
                            <a:schemeClr val="tx1"/>
                          </a:solidFill>
                          <a:latin typeface="Courier New" panose="02070309020205020404" pitchFamily="49" charset="0"/>
                          <a:cs typeface="Courier New" panose="02070309020205020404" pitchFamily="49" charset="0"/>
                        </a:rPr>
                        <a:t>s = </a:t>
                      </a:r>
                      <a:r>
                        <a:rPr lang="en-CA" sz="1050" b="0" dirty="0" err="1" smtClean="0">
                          <a:solidFill>
                            <a:schemeClr val="tx1"/>
                          </a:solidFill>
                          <a:latin typeface="Courier New" panose="02070309020205020404" pitchFamily="49" charset="0"/>
                          <a:cs typeface="Courier New" panose="02070309020205020404" pitchFamily="49" charset="0"/>
                        </a:rPr>
                        <a:t>String.valueOf</a:t>
                      </a:r>
                      <a:r>
                        <a:rPr lang="en-CA" sz="1050" b="0" dirty="0" smtClean="0">
                          <a:solidFill>
                            <a:schemeClr val="tx1"/>
                          </a:solidFill>
                          <a:latin typeface="Courier New" panose="02070309020205020404" pitchFamily="49" charset="0"/>
                          <a:cs typeface="Courier New" panose="02070309020205020404" pitchFamily="49" charset="0"/>
                        </a:rPr>
                        <a:t>(</a:t>
                      </a:r>
                      <a:r>
                        <a:rPr lang="en-CA" sz="1050" b="0" dirty="0" err="1" smtClean="0">
                          <a:solidFill>
                            <a:schemeClr val="tx1"/>
                          </a:solidFill>
                          <a:latin typeface="Courier New" panose="02070309020205020404" pitchFamily="49" charset="0"/>
                          <a:cs typeface="Courier New" panose="02070309020205020404" pitchFamily="49" charset="0"/>
                        </a:rPr>
                        <a:t>i</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s = </a:t>
                      </a:r>
                      <a:r>
                        <a:rPr lang="en-CA" sz="1050" b="0" dirty="0" err="1" smtClean="0">
                          <a:solidFill>
                            <a:schemeClr val="tx1"/>
                          </a:solidFill>
                          <a:latin typeface="Courier New" panose="02070309020205020404" pitchFamily="49" charset="0"/>
                          <a:cs typeface="Courier New" panose="02070309020205020404" pitchFamily="49" charset="0"/>
                        </a:rPr>
                        <a:t>String.valueOf</a:t>
                      </a:r>
                      <a:r>
                        <a:rPr lang="en-CA" sz="1050" b="0" dirty="0" smtClean="0">
                          <a:solidFill>
                            <a:schemeClr val="tx1"/>
                          </a:solidFill>
                          <a:latin typeface="Courier New" panose="02070309020205020404" pitchFamily="49" charset="0"/>
                          <a:cs typeface="Courier New" panose="02070309020205020404" pitchFamily="49" charset="0"/>
                        </a:rPr>
                        <a:t>(d);</a:t>
                      </a:r>
                    </a:p>
                    <a:p>
                      <a:r>
                        <a:rPr lang="en-CA" sz="1050" b="0" dirty="0" err="1" smtClean="0">
                          <a:solidFill>
                            <a:schemeClr val="tx1"/>
                          </a:solidFill>
                          <a:latin typeface="Courier New" panose="02070309020205020404" pitchFamily="49" charset="0"/>
                          <a:cs typeface="Courier New" panose="02070309020205020404" pitchFamily="49" charset="0"/>
                        </a:rPr>
                        <a:t>i</a:t>
                      </a:r>
                      <a:r>
                        <a:rPr lang="en-CA" sz="1050" b="0" dirty="0" smtClean="0">
                          <a:solidFill>
                            <a:schemeClr val="tx1"/>
                          </a:solidFill>
                          <a:latin typeface="Courier New" panose="02070309020205020404" pitchFamily="49" charset="0"/>
                          <a:cs typeface="Courier New" panose="02070309020205020404" pitchFamily="49" charset="0"/>
                        </a:rPr>
                        <a:t> = </a:t>
                      </a:r>
                      <a:r>
                        <a:rPr lang="en-CA" sz="1050" b="0" dirty="0" err="1" smtClean="0">
                          <a:solidFill>
                            <a:schemeClr val="tx1"/>
                          </a:solidFill>
                          <a:latin typeface="Courier New" panose="02070309020205020404" pitchFamily="49" charset="0"/>
                          <a:cs typeface="Courier New" panose="02070309020205020404" pitchFamily="49" charset="0"/>
                        </a:rPr>
                        <a:t>Integer.parseInt</a:t>
                      </a:r>
                      <a:r>
                        <a:rPr lang="en-CA" sz="1050" b="0" dirty="0" smtClean="0">
                          <a:solidFill>
                            <a:schemeClr val="tx1"/>
                          </a:solidFill>
                          <a:latin typeface="Courier New" panose="02070309020205020404" pitchFamily="49" charset="0"/>
                          <a:cs typeface="Courier New" panose="02070309020205020404" pitchFamily="49" charset="0"/>
                        </a:rPr>
                        <a:t>(s);</a:t>
                      </a:r>
                    </a:p>
                    <a:p>
                      <a:r>
                        <a:rPr lang="en-CA" sz="1050" b="0" dirty="0" smtClean="0">
                          <a:solidFill>
                            <a:schemeClr val="tx1"/>
                          </a:solidFill>
                          <a:latin typeface="Courier New" panose="02070309020205020404" pitchFamily="49" charset="0"/>
                          <a:cs typeface="Courier New" panose="02070309020205020404" pitchFamily="49" charset="0"/>
                        </a:rPr>
                        <a:t>d = </a:t>
                      </a:r>
                      <a:r>
                        <a:rPr lang="en-CA" sz="1050" b="0" dirty="0" err="1" smtClean="0">
                          <a:solidFill>
                            <a:schemeClr val="tx1"/>
                          </a:solidFill>
                          <a:latin typeface="Courier New" panose="02070309020205020404" pitchFamily="49" charset="0"/>
                          <a:cs typeface="Courier New" panose="02070309020205020404" pitchFamily="49" charset="0"/>
                        </a:rPr>
                        <a:t>Double.parseDouble</a:t>
                      </a:r>
                      <a:r>
                        <a:rPr lang="en-CA" sz="1050" b="0" dirty="0" smtClean="0">
                          <a:solidFill>
                            <a:schemeClr val="tx1"/>
                          </a:solidFill>
                          <a:latin typeface="Courier New" panose="02070309020205020404" pitchFamily="49" charset="0"/>
                          <a:cs typeface="Courier New" panose="020703090202050204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s = </a:t>
                      </a:r>
                      <a:r>
                        <a:rPr lang="en-CA" sz="1050" b="0" dirty="0" err="1" smtClean="0">
                          <a:solidFill>
                            <a:schemeClr val="tx1"/>
                          </a:solidFill>
                          <a:latin typeface="Courier New" panose="02070309020205020404" pitchFamily="49" charset="0"/>
                          <a:cs typeface="Courier New" panose="02070309020205020404" pitchFamily="49" charset="0"/>
                        </a:rPr>
                        <a:t>i.toString</a:t>
                      </a:r>
                      <a:r>
                        <a:rPr lang="en-CA" sz="1050" b="0" dirty="0" smtClean="0">
                          <a:solidFill>
                            <a:schemeClr val="tx1"/>
                          </a:solidFill>
                          <a:latin typeface="Courier New" panose="02070309020205020404" pitchFamily="49" charset="0"/>
                          <a:cs typeface="Courier New" panose="02070309020205020404" pitchFamily="49" charset="0"/>
                        </a:rPr>
                        <a:t>(base=10);</a:t>
                      </a:r>
                    </a:p>
                    <a:p>
                      <a:r>
                        <a:rPr lang="en-CA" sz="1050" b="0" dirty="0" err="1" smtClean="0">
                          <a:solidFill>
                            <a:schemeClr val="tx1"/>
                          </a:solidFill>
                          <a:latin typeface="Courier New" panose="02070309020205020404" pitchFamily="49" charset="0"/>
                          <a:cs typeface="Courier New" panose="02070309020205020404" pitchFamily="49" charset="0"/>
                        </a:rPr>
                        <a:t>i</a:t>
                      </a:r>
                      <a:r>
                        <a:rPr lang="en-CA" sz="1050" b="0" dirty="0" smtClean="0">
                          <a:solidFill>
                            <a:schemeClr val="tx1"/>
                          </a:solidFill>
                          <a:latin typeface="Courier New" panose="02070309020205020404" pitchFamily="49" charset="0"/>
                          <a:cs typeface="Courier New" panose="02070309020205020404" pitchFamily="49" charset="0"/>
                        </a:rPr>
                        <a:t> = </a:t>
                      </a:r>
                      <a:r>
                        <a:rPr lang="en-CA" sz="1050" b="0" dirty="0" err="1" smtClean="0">
                          <a:solidFill>
                            <a:schemeClr val="tx1"/>
                          </a:solidFill>
                          <a:latin typeface="Courier New" panose="02070309020205020404" pitchFamily="49" charset="0"/>
                          <a:cs typeface="Courier New" panose="02070309020205020404" pitchFamily="49" charset="0"/>
                        </a:rPr>
                        <a:t>parseInt</a:t>
                      </a:r>
                      <a:r>
                        <a:rPr lang="en-CA" sz="1050" b="0" dirty="0" smtClean="0">
                          <a:solidFill>
                            <a:schemeClr val="tx1"/>
                          </a:solidFill>
                          <a:latin typeface="Courier New" panose="02070309020205020404" pitchFamily="49" charset="0"/>
                          <a:cs typeface="Courier New" panose="02070309020205020404" pitchFamily="49" charset="0"/>
                        </a:rPr>
                        <a:t>(</a:t>
                      </a:r>
                      <a:r>
                        <a:rPr lang="en-CA" sz="1050" b="0" dirty="0" err="1" smtClean="0">
                          <a:solidFill>
                            <a:schemeClr val="tx1"/>
                          </a:solidFill>
                          <a:latin typeface="Courier New" panose="02070309020205020404" pitchFamily="49" charset="0"/>
                          <a:cs typeface="Courier New" panose="02070309020205020404" pitchFamily="49" charset="0"/>
                        </a:rPr>
                        <a:t>s,base</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d = </a:t>
                      </a:r>
                      <a:r>
                        <a:rPr lang="en-CA" sz="1050" b="0" dirty="0" err="1" smtClean="0">
                          <a:solidFill>
                            <a:schemeClr val="tx1"/>
                          </a:solidFill>
                          <a:latin typeface="Courier New" panose="02070309020205020404" pitchFamily="49" charset="0"/>
                          <a:cs typeface="Courier New" panose="02070309020205020404" pitchFamily="49" charset="0"/>
                        </a:rPr>
                        <a:t>parseFloat</a:t>
                      </a:r>
                      <a:r>
                        <a:rPr lang="en-CA" sz="1050" b="0" dirty="0" smtClean="0">
                          <a:solidFill>
                            <a:schemeClr val="tx1"/>
                          </a:solidFill>
                          <a:latin typeface="Courier New" panose="02070309020205020404" pitchFamily="49" charset="0"/>
                          <a:cs typeface="Courier New" panose="02070309020205020404" pitchFamily="49"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s = </a:t>
                      </a:r>
                      <a:r>
                        <a:rPr lang="en-CA" sz="1050" b="0" dirty="0" err="1" smtClean="0">
                          <a:solidFill>
                            <a:schemeClr val="tx1"/>
                          </a:solidFill>
                          <a:latin typeface="Courier New" panose="02070309020205020404" pitchFamily="49" charset="0"/>
                          <a:cs typeface="Courier New" panose="02070309020205020404" pitchFamily="49" charset="0"/>
                        </a:rPr>
                        <a:t>string.Format</a:t>
                      </a:r>
                      <a:r>
                        <a:rPr lang="en-CA" sz="1050" b="0" dirty="0" smtClean="0">
                          <a:solidFill>
                            <a:schemeClr val="tx1"/>
                          </a:solidFill>
                          <a:latin typeface="Courier New" panose="02070309020205020404" pitchFamily="49" charset="0"/>
                          <a:cs typeface="Courier New" panose="02070309020205020404" pitchFamily="49" charset="0"/>
                        </a:rPr>
                        <a:t>("{0},{1}",</a:t>
                      </a:r>
                      <a:r>
                        <a:rPr lang="en-CA" sz="1050" b="0" dirty="0" err="1" smtClean="0">
                          <a:solidFill>
                            <a:schemeClr val="tx1"/>
                          </a:solidFill>
                          <a:latin typeface="Courier New" panose="02070309020205020404" pitchFamily="49" charset="0"/>
                          <a:cs typeface="Courier New" panose="02070309020205020404" pitchFamily="49" charset="0"/>
                        </a:rPr>
                        <a:t>i,d</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err="1" smtClean="0">
                          <a:solidFill>
                            <a:schemeClr val="tx1"/>
                          </a:solidFill>
                          <a:latin typeface="Courier New" panose="02070309020205020404" pitchFamily="49" charset="0"/>
                          <a:cs typeface="Courier New" panose="02070309020205020404" pitchFamily="49" charset="0"/>
                        </a:rPr>
                        <a:t>int</a:t>
                      </a:r>
                      <a:r>
                        <a:rPr lang="en-CA" sz="1050" b="0" dirty="0" smtClean="0">
                          <a:solidFill>
                            <a:schemeClr val="tx1"/>
                          </a:solidFill>
                          <a:latin typeface="Courier New" panose="02070309020205020404" pitchFamily="49" charset="0"/>
                          <a:cs typeface="Courier New" panose="02070309020205020404" pitchFamily="49" charset="0"/>
                        </a:rPr>
                        <a:t> </a:t>
                      </a:r>
                      <a:r>
                        <a:rPr lang="en-CA" sz="1050" b="0" dirty="0" err="1" smtClean="0">
                          <a:solidFill>
                            <a:schemeClr val="tx1"/>
                          </a:solidFill>
                          <a:latin typeface="Courier New" panose="02070309020205020404" pitchFamily="49" charset="0"/>
                          <a:cs typeface="Courier New" panose="02070309020205020404" pitchFamily="49" charset="0"/>
                        </a:rPr>
                        <a:t>i</a:t>
                      </a:r>
                      <a:r>
                        <a:rPr lang="en-CA" sz="1050" b="0" dirty="0" smtClean="0">
                          <a:solidFill>
                            <a:schemeClr val="tx1"/>
                          </a:solidFill>
                          <a:latin typeface="Courier New" panose="02070309020205020404" pitchFamily="49" charset="0"/>
                          <a:cs typeface="Courier New" panose="02070309020205020404" pitchFamily="49" charset="0"/>
                        </a:rPr>
                        <a:t> = Convert.ToInt32(s);</a:t>
                      </a:r>
                    </a:p>
                    <a:p>
                      <a:r>
                        <a:rPr lang="en-CA" sz="1050" b="0" dirty="0" err="1" smtClean="0">
                          <a:solidFill>
                            <a:schemeClr val="tx1"/>
                          </a:solidFill>
                          <a:latin typeface="Courier New" panose="02070309020205020404" pitchFamily="49" charset="0"/>
                          <a:cs typeface="Courier New" panose="02070309020205020404" pitchFamily="49" charset="0"/>
                        </a:rPr>
                        <a:t>int</a:t>
                      </a:r>
                      <a:r>
                        <a:rPr lang="en-CA" sz="1050" b="0" dirty="0" smtClean="0">
                          <a:solidFill>
                            <a:schemeClr val="tx1"/>
                          </a:solidFill>
                          <a:latin typeface="Courier New" panose="02070309020205020404" pitchFamily="49" charset="0"/>
                          <a:cs typeface="Courier New" panose="02070309020205020404" pitchFamily="49" charset="0"/>
                        </a:rPr>
                        <a:t> </a:t>
                      </a:r>
                      <a:r>
                        <a:rPr lang="en-CA" sz="1050" b="0" dirty="0" err="1" smtClean="0">
                          <a:solidFill>
                            <a:schemeClr val="tx1"/>
                          </a:solidFill>
                          <a:latin typeface="Courier New" panose="02070309020205020404" pitchFamily="49" charset="0"/>
                          <a:cs typeface="Courier New" panose="02070309020205020404" pitchFamily="49" charset="0"/>
                        </a:rPr>
                        <a:t>i</a:t>
                      </a:r>
                      <a:r>
                        <a:rPr lang="en-CA" sz="1050" b="0" dirty="0" smtClean="0">
                          <a:solidFill>
                            <a:schemeClr val="tx1"/>
                          </a:solidFill>
                          <a:latin typeface="Courier New" panose="02070309020205020404" pitchFamily="49" charset="0"/>
                          <a:cs typeface="Courier New" panose="02070309020205020404" pitchFamily="49" charset="0"/>
                        </a:rPr>
                        <a:t> = </a:t>
                      </a:r>
                      <a:r>
                        <a:rPr lang="en-CA" sz="1050" b="0" dirty="0" err="1" smtClean="0">
                          <a:solidFill>
                            <a:schemeClr val="tx1"/>
                          </a:solidFill>
                          <a:latin typeface="Courier New" panose="02070309020205020404" pitchFamily="49" charset="0"/>
                          <a:cs typeface="Courier New" panose="02070309020205020404" pitchFamily="49" charset="0"/>
                        </a:rPr>
                        <a:t>int.Parse</a:t>
                      </a:r>
                      <a:r>
                        <a:rPr lang="en-CA" sz="1050" b="0" dirty="0" smtClean="0">
                          <a:solidFill>
                            <a:schemeClr val="tx1"/>
                          </a:solidFill>
                          <a:latin typeface="Courier New" panose="02070309020205020404" pitchFamily="49" charset="0"/>
                          <a:cs typeface="Courier New" panose="02070309020205020404" pitchFamily="49" charset="0"/>
                        </a:rPr>
                        <a:t>(s);</a:t>
                      </a:r>
                    </a:p>
                    <a:p>
                      <a:r>
                        <a:rPr lang="en-CA" sz="1050" b="0" dirty="0" smtClean="0">
                          <a:solidFill>
                            <a:schemeClr val="tx1"/>
                          </a:solidFill>
                          <a:latin typeface="Courier New" panose="02070309020205020404" pitchFamily="49" charset="0"/>
                          <a:cs typeface="Courier New" panose="02070309020205020404" pitchFamily="49" charset="0"/>
                        </a:rPr>
                        <a:t>double d = </a:t>
                      </a:r>
                      <a:r>
                        <a:rPr lang="en-CA" sz="1050" b="0" dirty="0" err="1" smtClean="0">
                          <a:solidFill>
                            <a:schemeClr val="tx1"/>
                          </a:solidFill>
                          <a:latin typeface="Courier New" panose="02070309020205020404" pitchFamily="49" charset="0"/>
                          <a:cs typeface="Courier New" panose="02070309020205020404" pitchFamily="49" charset="0"/>
                        </a:rPr>
                        <a:t>Convert.ToDouble</a:t>
                      </a:r>
                      <a:r>
                        <a:rPr lang="en-CA" sz="1050" b="0" dirty="0" smtClean="0">
                          <a:solidFill>
                            <a:schemeClr val="tx1"/>
                          </a:solidFill>
                          <a:latin typeface="Courier New" panose="02070309020205020404" pitchFamily="49" charset="0"/>
                          <a:cs typeface="Courier New" panose="02070309020205020404" pitchFamily="49" charset="0"/>
                        </a:rPr>
                        <a:t>(s);</a:t>
                      </a:r>
                    </a:p>
                    <a:p>
                      <a:r>
                        <a:rPr lang="en-CA" sz="1050" b="0" dirty="0" smtClean="0">
                          <a:solidFill>
                            <a:schemeClr val="tx1"/>
                          </a:solidFill>
                          <a:latin typeface="Courier New" panose="02070309020205020404" pitchFamily="49" charset="0"/>
                          <a:cs typeface="Courier New" panose="02070309020205020404" pitchFamily="49" charset="0"/>
                        </a:rPr>
                        <a:t>double d = </a:t>
                      </a:r>
                      <a:r>
                        <a:rPr lang="en-CA" sz="1050" b="0" dirty="0" err="1" smtClean="0">
                          <a:solidFill>
                            <a:schemeClr val="tx1"/>
                          </a:solidFill>
                          <a:latin typeface="Courier New" panose="02070309020205020404" pitchFamily="49" charset="0"/>
                          <a:cs typeface="Courier New" panose="02070309020205020404" pitchFamily="49" charset="0"/>
                        </a:rPr>
                        <a:t>double.Parse</a:t>
                      </a:r>
                      <a:r>
                        <a:rPr lang="en-CA" sz="1050" b="0" dirty="0" smtClean="0">
                          <a:solidFill>
                            <a:schemeClr val="tx1"/>
                          </a:solidFill>
                          <a:latin typeface="Courier New" panose="02070309020205020404" pitchFamily="49" charset="0"/>
                          <a:cs typeface="Courier New" panose="02070309020205020404" pitchFamily="49" charset="0"/>
                        </a:rPr>
                        <a:t>(s);</a:t>
                      </a:r>
                    </a:p>
                    <a:p>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656795"/>
                  </a:ext>
                </a:extLst>
              </a:tr>
            </a:tbl>
          </a:graphicData>
        </a:graphic>
      </p:graphicFrame>
    </p:spTree>
    <p:extLst>
      <p:ext uri="{BB962C8B-B14F-4D97-AF65-F5344CB8AC3E}">
        <p14:creationId xmlns:p14="http://schemas.microsoft.com/office/powerpoint/2010/main" val="37011376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065315"/>
          </a:xfrm>
        </p:spPr>
        <p:txBody>
          <a:bodyPr/>
          <a:lstStyle/>
          <a:p>
            <a:pPr marL="0" indent="0" algn="ctr">
              <a:buNone/>
            </a:pPr>
            <a:r>
              <a:rPr lang="en-CA" sz="4800" dirty="0" smtClean="0"/>
              <a:t>Les bases de </a:t>
            </a:r>
            <a:r>
              <a:rPr lang="en-CA" sz="4800" dirty="0" err="1" smtClean="0"/>
              <a:t>l'infographie</a:t>
            </a:r>
            <a:r>
              <a:rPr lang="en-CA" sz="4800" dirty="0"/>
              <a:t/>
            </a:r>
            <a:br>
              <a:rPr lang="en-CA" sz="4800" dirty="0"/>
            </a:br>
            <a:r>
              <a:rPr lang="en-CA" sz="4800" dirty="0" smtClean="0"/>
              <a:t>et du </a:t>
            </a:r>
            <a:r>
              <a:rPr lang="en-CA" sz="4800" dirty="0" err="1" smtClean="0"/>
              <a:t>rendu</a:t>
            </a:r>
            <a:r>
              <a:rPr lang="en-CA" sz="4800" dirty="0" smtClean="0"/>
              <a:t> 3D</a:t>
            </a:r>
          </a:p>
        </p:txBody>
      </p:sp>
    </p:spTree>
    <p:extLst>
      <p:ext uri="{BB962C8B-B14F-4D97-AF65-F5344CB8AC3E}">
        <p14:creationId xmlns:p14="http://schemas.microsoft.com/office/powerpoint/2010/main" val="22377670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43508" y="368660"/>
          <a:ext cx="8856984" cy="6120680"/>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1608351707"/>
                    </a:ext>
                  </a:extLst>
                </a:gridCol>
                <a:gridCol w="2520280">
                  <a:extLst>
                    <a:ext uri="{9D8B030D-6E8A-4147-A177-3AD203B41FA5}">
                      <a16:colId xmlns:a16="http://schemas.microsoft.com/office/drawing/2014/main" val="102137236"/>
                    </a:ext>
                  </a:extLst>
                </a:gridCol>
                <a:gridCol w="2520280">
                  <a:extLst>
                    <a:ext uri="{9D8B030D-6E8A-4147-A177-3AD203B41FA5}">
                      <a16:colId xmlns:a16="http://schemas.microsoft.com/office/drawing/2014/main" val="2680165696"/>
                    </a:ext>
                  </a:extLst>
                </a:gridCol>
                <a:gridCol w="2520280">
                  <a:extLst>
                    <a:ext uri="{9D8B030D-6E8A-4147-A177-3AD203B41FA5}">
                      <a16:colId xmlns:a16="http://schemas.microsoft.com/office/drawing/2014/main" val="286102516"/>
                    </a:ext>
                  </a:extLst>
                </a:gridCol>
              </a:tblGrid>
              <a:tr h="648072">
                <a:tc>
                  <a:txBody>
                    <a:bodyPr/>
                    <a:lstStyle/>
                    <a:p>
                      <a:endParaRPr lang="en-CA"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Java</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JavaScript</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C#</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79136"/>
                  </a:ext>
                </a:extLst>
              </a:tr>
              <a:tr h="648072">
                <a:tc>
                  <a:txBody>
                    <a:bodyPr/>
                    <a:lstStyle/>
                    <a:p>
                      <a:r>
                        <a:rPr lang="en-CA" b="0" dirty="0" smtClean="0">
                          <a:solidFill>
                            <a:schemeClr val="tx1"/>
                          </a:solidFill>
                        </a:rPr>
                        <a:t>Tableau </a:t>
                      </a:r>
                      <a:r>
                        <a:rPr lang="en-CA" b="0" dirty="0" err="1" smtClean="0">
                          <a:solidFill>
                            <a:schemeClr val="tx1"/>
                          </a:solidFill>
                        </a:rPr>
                        <a:t>natif</a:t>
                      </a:r>
                      <a:endParaRPr lang="en-CA"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String [] p = new String[N];</a:t>
                      </a:r>
                    </a:p>
                    <a:p>
                      <a:r>
                        <a:rPr lang="en-CA" sz="1050" b="0" dirty="0" smtClean="0">
                          <a:solidFill>
                            <a:schemeClr val="tx1"/>
                          </a:solidFill>
                          <a:latin typeface="Courier New" panose="02070309020205020404" pitchFamily="49" charset="0"/>
                          <a:cs typeface="Courier New" panose="02070309020205020404" pitchFamily="49" charset="0"/>
                        </a:rPr>
                        <a:t>p[ index ]</a:t>
                      </a:r>
                    </a:p>
                    <a:p>
                      <a:r>
                        <a:rPr lang="en-CA" sz="1050" b="0" dirty="0" err="1" smtClean="0">
                          <a:solidFill>
                            <a:schemeClr val="tx1"/>
                          </a:solidFill>
                          <a:latin typeface="Courier New" panose="02070309020205020404" pitchFamily="49" charset="0"/>
                          <a:cs typeface="Courier New" panose="02070309020205020404" pitchFamily="49" charset="0"/>
                        </a:rPr>
                        <a:t>p.length</a:t>
                      </a:r>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p = [ ];</a:t>
                      </a:r>
                    </a:p>
                    <a:p>
                      <a:r>
                        <a:rPr lang="en-CA" sz="1050" b="0" dirty="0" smtClean="0">
                          <a:solidFill>
                            <a:schemeClr val="tx1"/>
                          </a:solidFill>
                          <a:latin typeface="Courier New" panose="02070309020205020404" pitchFamily="49" charset="0"/>
                          <a:cs typeface="Courier New" panose="02070309020205020404" pitchFamily="49" charset="0"/>
                        </a:rPr>
                        <a:t>p[ index ]</a:t>
                      </a:r>
                    </a:p>
                    <a:p>
                      <a:r>
                        <a:rPr lang="en-CA" sz="1050" b="0" dirty="0" err="1" smtClean="0">
                          <a:solidFill>
                            <a:schemeClr val="tx1"/>
                          </a:solidFill>
                          <a:latin typeface="Courier New" panose="02070309020205020404" pitchFamily="49" charset="0"/>
                          <a:cs typeface="Courier New" panose="02070309020205020404" pitchFamily="49" charset="0"/>
                        </a:rPr>
                        <a:t>p.length</a:t>
                      </a:r>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string [] p = new string[N];</a:t>
                      </a:r>
                    </a:p>
                    <a:p>
                      <a:r>
                        <a:rPr lang="en-CA" sz="1050" b="0" dirty="0" smtClean="0">
                          <a:solidFill>
                            <a:schemeClr val="tx1"/>
                          </a:solidFill>
                          <a:latin typeface="Courier New" panose="02070309020205020404" pitchFamily="49" charset="0"/>
                          <a:cs typeface="Courier New" panose="02070309020205020404" pitchFamily="49" charset="0"/>
                        </a:rPr>
                        <a:t>p[ index ]</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L</a:t>
                      </a:r>
                      <a:r>
                        <a:rPr lang="en-CA" sz="1050" b="0" dirty="0" err="1" smtClean="0">
                          <a:solidFill>
                            <a:schemeClr val="tx1"/>
                          </a:solidFill>
                          <a:latin typeface="Courier New" panose="02070309020205020404" pitchFamily="49" charset="0"/>
                          <a:cs typeface="Courier New" panose="02070309020205020404" pitchFamily="49" charset="0"/>
                        </a:rPr>
                        <a:t>ength</a:t>
                      </a:r>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422591"/>
                  </a:ext>
                </a:extLst>
              </a:tr>
              <a:tr h="648072">
                <a:tc rowSpan="8">
                  <a:txBody>
                    <a:bodyPr/>
                    <a:lstStyle/>
                    <a:p>
                      <a:r>
                        <a:rPr lang="en-CA" b="0" dirty="0" smtClean="0">
                          <a:solidFill>
                            <a:schemeClr val="tx1"/>
                          </a:solidFill>
                        </a:rPr>
                        <a:t>Tableau</a:t>
                      </a:r>
                      <a:br>
                        <a:rPr lang="en-CA" b="0" dirty="0" smtClean="0">
                          <a:solidFill>
                            <a:schemeClr val="tx1"/>
                          </a:solidFill>
                        </a:rPr>
                      </a:br>
                      <a:r>
                        <a:rPr lang="en-CA" b="0" dirty="0" smtClean="0">
                          <a:solidFill>
                            <a:schemeClr val="tx1"/>
                          </a:solidFill>
                        </a:rPr>
                        <a:t>de </a:t>
                      </a:r>
                      <a:r>
                        <a:rPr lang="en-CA" b="0" dirty="0" err="1" smtClean="0">
                          <a:solidFill>
                            <a:schemeClr val="tx1"/>
                          </a:solidFill>
                        </a:rPr>
                        <a:t>taille</a:t>
                      </a:r>
                      <a:r>
                        <a:rPr lang="en-CA" b="0" dirty="0" smtClean="0">
                          <a:solidFill>
                            <a:schemeClr val="tx1"/>
                          </a:solidFill>
                        </a:rPr>
                        <a:t> </a:t>
                      </a:r>
                      <a:r>
                        <a:rPr lang="en-CA" b="0" dirty="0" err="1" smtClean="0">
                          <a:solidFill>
                            <a:schemeClr val="tx1"/>
                          </a:solidFill>
                        </a:rPr>
                        <a:t>dynamique</a:t>
                      </a:r>
                      <a:endParaRPr lang="en-CA" b="0" dirty="0" smtClean="0">
                        <a:solidFill>
                          <a:schemeClr val="tx1"/>
                        </a:solidFill>
                      </a:endParaRPr>
                    </a:p>
                    <a:p>
                      <a:endParaRPr lang="en-CA"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import </a:t>
                      </a:r>
                      <a:r>
                        <a:rPr lang="en-CA" sz="1050" b="0" dirty="0" err="1" smtClean="0">
                          <a:solidFill>
                            <a:schemeClr val="tx1"/>
                          </a:solidFill>
                          <a:latin typeface="Courier New" panose="02070309020205020404" pitchFamily="49" charset="0"/>
                          <a:cs typeface="Courier New" panose="02070309020205020404" pitchFamily="49" charset="0"/>
                        </a:rPr>
                        <a:t>java.util.ArrayList</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err="1" smtClean="0">
                          <a:solidFill>
                            <a:schemeClr val="tx1"/>
                          </a:solidFill>
                          <a:latin typeface="Courier New" panose="02070309020205020404" pitchFamily="49" charset="0"/>
                          <a:cs typeface="Courier New" panose="02070309020205020404" pitchFamily="49" charset="0"/>
                        </a:rPr>
                        <a:t>ArrayList</a:t>
                      </a:r>
                      <a:r>
                        <a:rPr lang="en-CA" sz="1050" b="0" dirty="0" smtClean="0">
                          <a:solidFill>
                            <a:schemeClr val="tx1"/>
                          </a:solidFill>
                          <a:latin typeface="Courier New" panose="02070309020205020404" pitchFamily="49" charset="0"/>
                          <a:cs typeface="Courier New" panose="02070309020205020404" pitchFamily="49" charset="0"/>
                        </a:rPr>
                        <a:t>&lt;String&gt; p</a:t>
                      </a:r>
                    </a:p>
                    <a:p>
                      <a:r>
                        <a:rPr lang="en-CA" sz="1050" b="0" dirty="0" smtClean="0">
                          <a:solidFill>
                            <a:schemeClr val="tx1"/>
                          </a:solidFill>
                          <a:latin typeface="Courier New" panose="02070309020205020404" pitchFamily="49" charset="0"/>
                          <a:cs typeface="Courier New" panose="02070309020205020404" pitchFamily="49" charset="0"/>
                        </a:rPr>
                        <a:t>= new </a:t>
                      </a:r>
                      <a:r>
                        <a:rPr lang="en-CA" sz="1050" b="0" dirty="0" err="1" smtClean="0">
                          <a:solidFill>
                            <a:schemeClr val="tx1"/>
                          </a:solidFill>
                          <a:latin typeface="Courier New" panose="02070309020205020404" pitchFamily="49" charset="0"/>
                          <a:cs typeface="Courier New" panose="02070309020205020404" pitchFamily="49" charset="0"/>
                        </a:rPr>
                        <a:t>ArrayList</a:t>
                      </a:r>
                      <a:r>
                        <a:rPr lang="en-CA" sz="1050" b="0" dirty="0" smtClean="0">
                          <a:solidFill>
                            <a:schemeClr val="tx1"/>
                          </a:solidFill>
                          <a:latin typeface="Courier New" panose="02070309020205020404" pitchFamily="49" charset="0"/>
                          <a:cs typeface="Courier New" panose="02070309020205020404" pitchFamily="49" charset="0"/>
                        </a:rPr>
                        <a:t>&lt;String&gt;();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p = [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List&lt;string&gt; p</a:t>
                      </a:r>
                      <a:br>
                        <a:rPr lang="en-CA" sz="1050" b="0" dirty="0" smtClean="0">
                          <a:solidFill>
                            <a:schemeClr val="tx1"/>
                          </a:solidFill>
                          <a:latin typeface="Courier New" panose="02070309020205020404" pitchFamily="49" charset="0"/>
                          <a:cs typeface="Courier New" panose="02070309020205020404" pitchFamily="49" charset="0"/>
                        </a:rPr>
                      </a:br>
                      <a:r>
                        <a:rPr lang="en-CA" sz="1050" b="0" dirty="0" smtClean="0">
                          <a:solidFill>
                            <a:schemeClr val="tx1"/>
                          </a:solidFill>
                          <a:latin typeface="Courier New" panose="02070309020205020404" pitchFamily="49" charset="0"/>
                          <a:cs typeface="Courier New" panose="02070309020205020404" pitchFamily="49" charset="0"/>
                        </a:rPr>
                        <a:t>= new List&lt;string&gt;();</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2181086"/>
                  </a:ext>
                </a:extLst>
              </a:tr>
              <a:tr h="648072">
                <a:tc vMerge="1">
                  <a:txBody>
                    <a:bodyPr/>
                    <a:lstStyle/>
                    <a:p>
                      <a:endParaRPr lang="en-CA" dirty="0"/>
                    </a:p>
                  </a:txBody>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 add to end</a:t>
                      </a:r>
                    </a:p>
                    <a:p>
                      <a:r>
                        <a:rPr lang="en-CA" sz="1050" b="0" dirty="0" err="1" smtClean="0">
                          <a:solidFill>
                            <a:schemeClr val="tx1"/>
                          </a:solidFill>
                          <a:latin typeface="Courier New" panose="02070309020205020404" pitchFamily="49" charset="0"/>
                          <a:cs typeface="Courier New" panose="02070309020205020404" pitchFamily="49" charset="0"/>
                        </a:rPr>
                        <a:t>p.add</a:t>
                      </a:r>
                      <a:r>
                        <a:rPr lang="en-CA" sz="1050" b="0" dirty="0" smtClean="0">
                          <a:solidFill>
                            <a:schemeClr val="tx1"/>
                          </a:solidFill>
                          <a:latin typeface="Courier New" panose="02070309020205020404" pitchFamily="49" charset="0"/>
                          <a:cs typeface="Courier New" panose="02070309020205020404" pitchFamily="49" charset="0"/>
                        </a:rPr>
                        <a:t>("frites");</a:t>
                      </a:r>
                    </a:p>
                    <a:p>
                      <a:r>
                        <a:rPr lang="en-CA" sz="1050" b="0" dirty="0" smtClean="0">
                          <a:solidFill>
                            <a:schemeClr val="tx1"/>
                          </a:solidFill>
                          <a:latin typeface="Courier New" panose="02070309020205020404" pitchFamily="49" charset="0"/>
                          <a:cs typeface="Courier New" panose="02070309020205020404" pitchFamily="49" charset="0"/>
                        </a:rPr>
                        <a:t>// insert at index</a:t>
                      </a:r>
                    </a:p>
                    <a:p>
                      <a:r>
                        <a:rPr lang="en-CA" sz="1050" b="0" dirty="0" err="1" smtClean="0">
                          <a:solidFill>
                            <a:schemeClr val="tx1"/>
                          </a:solidFill>
                          <a:latin typeface="Courier New" panose="02070309020205020404" pitchFamily="49" charset="0"/>
                          <a:cs typeface="Courier New" panose="02070309020205020404" pitchFamily="49" charset="0"/>
                        </a:rPr>
                        <a:t>p.add</a:t>
                      </a:r>
                      <a:r>
                        <a:rPr lang="en-CA" sz="1050" b="0" dirty="0" smtClean="0">
                          <a:solidFill>
                            <a:schemeClr val="tx1"/>
                          </a:solidFill>
                          <a:latin typeface="Courier New" panose="02070309020205020404" pitchFamily="49" charset="0"/>
                          <a:cs typeface="Courier New" panose="02070309020205020404" pitchFamily="49" charset="0"/>
                        </a:rPr>
                        <a:t>(</a:t>
                      </a:r>
                      <a:r>
                        <a:rPr lang="en-CA" sz="1050" b="0" dirty="0" err="1" smtClean="0">
                          <a:solidFill>
                            <a:schemeClr val="tx1"/>
                          </a:solidFill>
                          <a:latin typeface="Courier New" panose="02070309020205020404" pitchFamily="49" charset="0"/>
                          <a:cs typeface="Courier New" panose="02070309020205020404" pitchFamily="49" charset="0"/>
                        </a:rPr>
                        <a:t>index,"sauce</a:t>
                      </a:r>
                      <a:r>
                        <a:rPr lang="en-CA" sz="1050" b="0" dirty="0" smtClean="0">
                          <a:solidFill>
                            <a:schemeClr val="tx1"/>
                          </a:solidFill>
                          <a:latin typeface="Courier New" panose="02070309020205020404" pitchFamily="49" charset="0"/>
                          <a:cs typeface="Courier New" panose="02070309020205020404" pitchFamily="49" charset="0"/>
                        </a:rPr>
                        <a:t>");</a:t>
                      </a:r>
                    </a:p>
                    <a:p>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 add to end</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push</a:t>
                      </a:r>
                      <a:r>
                        <a:rPr lang="en-CA" sz="1050" b="0" dirty="0" smtClean="0">
                          <a:solidFill>
                            <a:schemeClr val="tx1"/>
                          </a:solidFill>
                          <a:latin typeface="Courier New" panose="02070309020205020404" pitchFamily="49" charset="0"/>
                          <a:cs typeface="Courier New" panose="02070309020205020404" pitchFamily="49" charset="0"/>
                        </a:rPr>
                        <a:t>("frites");</a:t>
                      </a:r>
                    </a:p>
                    <a:p>
                      <a:r>
                        <a:rPr lang="en-CA" sz="1050" b="0" dirty="0" smtClean="0">
                          <a:solidFill>
                            <a:schemeClr val="tx1"/>
                          </a:solidFill>
                          <a:latin typeface="Courier New" panose="02070309020205020404" pitchFamily="49" charset="0"/>
                          <a:cs typeface="Courier New" panose="02070309020205020404" pitchFamily="49" charset="0"/>
                        </a:rPr>
                        <a:t>// insert at start</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unshift</a:t>
                      </a:r>
                      <a:r>
                        <a:rPr lang="en-CA" sz="1050" b="0" dirty="0" smtClean="0">
                          <a:solidFill>
                            <a:schemeClr val="tx1"/>
                          </a:solidFill>
                          <a:latin typeface="Courier New" panose="02070309020205020404" pitchFamily="49" charset="0"/>
                          <a:cs typeface="Courier New" panose="02070309020205020404" pitchFamily="49" charset="0"/>
                        </a:rPr>
                        <a:t>("</a:t>
                      </a:r>
                      <a:r>
                        <a:rPr lang="en-CA" sz="1050" b="0" dirty="0" err="1" smtClean="0">
                          <a:solidFill>
                            <a:schemeClr val="tx1"/>
                          </a:solidFill>
                          <a:latin typeface="Courier New" panose="02070309020205020404" pitchFamily="49" charset="0"/>
                          <a:cs typeface="Courier New" panose="02070309020205020404" pitchFamily="49" charset="0"/>
                        </a:rPr>
                        <a:t>fromage</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smtClean="0">
                          <a:solidFill>
                            <a:schemeClr val="tx1"/>
                          </a:solidFill>
                          <a:latin typeface="Courier New" panose="02070309020205020404" pitchFamily="49" charset="0"/>
                          <a:cs typeface="Courier New" panose="02070309020205020404" pitchFamily="49" charset="0"/>
                        </a:rPr>
                        <a:t>// insert at index</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splice</a:t>
                      </a:r>
                      <a:r>
                        <a:rPr lang="en-CA" sz="1050" b="0" dirty="0" smtClean="0">
                          <a:solidFill>
                            <a:schemeClr val="tx1"/>
                          </a:solidFill>
                          <a:latin typeface="Courier New" panose="02070309020205020404" pitchFamily="49" charset="0"/>
                          <a:cs typeface="Courier New" panose="02070309020205020404" pitchFamily="49" charset="0"/>
                        </a:rPr>
                        <a:t>(index, 0, "sauce");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 add to end</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A</a:t>
                      </a:r>
                      <a:r>
                        <a:rPr lang="en-CA" sz="1050" b="0" dirty="0" err="1" smtClean="0">
                          <a:solidFill>
                            <a:schemeClr val="tx1"/>
                          </a:solidFill>
                          <a:latin typeface="Courier New" panose="02070309020205020404" pitchFamily="49" charset="0"/>
                          <a:cs typeface="Courier New" panose="02070309020205020404" pitchFamily="49" charset="0"/>
                        </a:rPr>
                        <a:t>dd</a:t>
                      </a:r>
                      <a:r>
                        <a:rPr lang="en-CA" sz="1050" b="0" dirty="0" smtClean="0">
                          <a:solidFill>
                            <a:schemeClr val="tx1"/>
                          </a:solidFill>
                          <a:latin typeface="Courier New" panose="02070309020205020404" pitchFamily="49" charset="0"/>
                          <a:cs typeface="Courier New" panose="02070309020205020404" pitchFamily="49" charset="0"/>
                        </a:rPr>
                        <a:t>("frites");</a:t>
                      </a:r>
                    </a:p>
                    <a:p>
                      <a:r>
                        <a:rPr lang="en-CA" sz="1050" b="0" dirty="0" smtClean="0">
                          <a:solidFill>
                            <a:schemeClr val="tx1"/>
                          </a:solidFill>
                          <a:latin typeface="Courier New" panose="02070309020205020404" pitchFamily="49" charset="0"/>
                          <a:cs typeface="Courier New" panose="02070309020205020404" pitchFamily="49" charset="0"/>
                        </a:rPr>
                        <a:t>// insert at index</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I</a:t>
                      </a:r>
                      <a:r>
                        <a:rPr lang="en-CA" sz="1050" b="0" dirty="0" err="1" smtClean="0">
                          <a:solidFill>
                            <a:schemeClr val="tx1"/>
                          </a:solidFill>
                          <a:latin typeface="Courier New" panose="02070309020205020404" pitchFamily="49" charset="0"/>
                          <a:cs typeface="Courier New" panose="02070309020205020404" pitchFamily="49" charset="0"/>
                        </a:rPr>
                        <a:t>nsert</a:t>
                      </a:r>
                      <a:r>
                        <a:rPr lang="en-CA" sz="1050" b="0" dirty="0" smtClean="0">
                          <a:solidFill>
                            <a:schemeClr val="tx1"/>
                          </a:solidFill>
                          <a:latin typeface="Courier New" panose="02070309020205020404" pitchFamily="49" charset="0"/>
                          <a:cs typeface="Courier New" panose="02070309020205020404" pitchFamily="49" charset="0"/>
                        </a:rPr>
                        <a:t>(</a:t>
                      </a:r>
                      <a:r>
                        <a:rPr lang="en-CA" sz="1050" b="0" dirty="0" err="1" smtClean="0">
                          <a:solidFill>
                            <a:schemeClr val="tx1"/>
                          </a:solidFill>
                          <a:latin typeface="Courier New" panose="02070309020205020404" pitchFamily="49" charset="0"/>
                          <a:cs typeface="Courier New" panose="02070309020205020404" pitchFamily="49" charset="0"/>
                        </a:rPr>
                        <a:t>index,"sauce</a:t>
                      </a:r>
                      <a:r>
                        <a:rPr lang="en-CA" sz="1050" b="0" dirty="0" smtClean="0">
                          <a:solidFill>
                            <a:schemeClr val="tx1"/>
                          </a:solidFill>
                          <a:latin typeface="Courier New" panose="02070309020205020404" pitchFamily="49" charset="0"/>
                          <a:cs typeface="Courier New" panose="02070309020205020404" pitchFamily="49" charset="0"/>
                        </a:rPr>
                        <a:t>");</a:t>
                      </a:r>
                    </a:p>
                    <a:p>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8868251"/>
                  </a:ext>
                </a:extLst>
              </a:tr>
              <a:tr h="648072">
                <a:tc vMerge="1">
                  <a:txBody>
                    <a:bodyPr/>
                    <a:lstStyle/>
                    <a:p>
                      <a:endParaRPr lang="en-CA" dirty="0"/>
                    </a:p>
                  </a:txBody>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get</a:t>
                      </a:r>
                      <a:r>
                        <a:rPr lang="en-CA" sz="1050" b="0" dirty="0" smtClean="0">
                          <a:solidFill>
                            <a:schemeClr val="tx1"/>
                          </a:solidFill>
                          <a:latin typeface="Courier New" panose="02070309020205020404" pitchFamily="49" charset="0"/>
                          <a:cs typeface="Courier New" panose="02070309020205020404" pitchFamily="49" charset="0"/>
                        </a:rPr>
                        <a:t>( index )</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size</a:t>
                      </a:r>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err="1" smtClean="0">
                          <a:solidFill>
                            <a:schemeClr val="tx1"/>
                          </a:solidFill>
                          <a:latin typeface="Courier New" panose="02070309020205020404" pitchFamily="49" charset="0"/>
                          <a:cs typeface="Courier New" panose="02070309020205020404" pitchFamily="49" charset="0"/>
                        </a:rPr>
                        <a:t>p.isEmpty</a:t>
                      </a:r>
                      <a:r>
                        <a:rPr lang="en-CA" sz="1050" b="0" dirty="0" smtClean="0">
                          <a:solidFill>
                            <a:schemeClr val="tx1"/>
                          </a:solidFill>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p[ index ]</a:t>
                      </a:r>
                    </a:p>
                    <a:p>
                      <a:r>
                        <a:rPr lang="en-CA" sz="1050" b="0" dirty="0" err="1" smtClean="0">
                          <a:solidFill>
                            <a:schemeClr val="tx1"/>
                          </a:solidFill>
                          <a:latin typeface="Courier New" panose="02070309020205020404" pitchFamily="49" charset="0"/>
                          <a:cs typeface="Courier New" panose="02070309020205020404" pitchFamily="49" charset="0"/>
                        </a:rPr>
                        <a:t>p.length</a:t>
                      </a:r>
                      <a:endParaRPr lang="en-CA" sz="105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p[ index ]</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Count</a:t>
                      </a:r>
                      <a:endParaRPr lang="en-CA" sz="1050" b="1" dirty="0" smtClean="0">
                        <a:solidFill>
                          <a:srgbClr val="FF0000"/>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656795"/>
                  </a:ext>
                </a:extLst>
              </a:tr>
              <a:tr h="648072">
                <a:tc vMerge="1">
                  <a:txBody>
                    <a:bodyPr/>
                    <a:lstStyle/>
                    <a:p>
                      <a:endParaRPr lang="en-CA" dirty="0"/>
                    </a:p>
                  </a:txBody>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p.remove</a:t>
                      </a:r>
                      <a:r>
                        <a:rPr lang="en-CA" sz="1050" b="0" dirty="0" smtClean="0">
                          <a:solidFill>
                            <a:schemeClr val="tx1"/>
                          </a:solidFill>
                          <a:latin typeface="Courier New" panose="02070309020205020404" pitchFamily="49" charset="0"/>
                          <a:cs typeface="Courier New" panose="02070309020205020404" pitchFamily="49" charset="0"/>
                        </a:rPr>
                        <a:t>( index );</a:t>
                      </a:r>
                    </a:p>
                    <a:p>
                      <a:r>
                        <a:rPr lang="en-CA" sz="1050" b="0" dirty="0" err="1" smtClean="0">
                          <a:solidFill>
                            <a:schemeClr val="tx1"/>
                          </a:solidFill>
                          <a:latin typeface="Courier New" panose="02070309020205020404" pitchFamily="49" charset="0"/>
                          <a:cs typeface="Courier New" panose="02070309020205020404" pitchFamily="49" charset="0"/>
                        </a:rPr>
                        <a:t>p.remove</a:t>
                      </a:r>
                      <a:r>
                        <a:rPr lang="en-CA" sz="1050" b="0" dirty="0" smtClean="0">
                          <a:solidFill>
                            <a:schemeClr val="tx1"/>
                          </a:solidFill>
                          <a:latin typeface="Courier New" panose="02070309020205020404" pitchFamily="49" charset="0"/>
                          <a:cs typeface="Courier New" panose="02070309020205020404" pitchFamily="49" charset="0"/>
                        </a:rPr>
                        <a:t>( 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pop</a:t>
                      </a:r>
                      <a:r>
                        <a:rPr lang="en-CA" sz="1050" b="0" dirty="0" smtClean="0">
                          <a:solidFill>
                            <a:schemeClr val="tx1"/>
                          </a:solidFill>
                          <a:latin typeface="Courier New" panose="02070309020205020404" pitchFamily="49" charset="0"/>
                          <a:cs typeface="Courier New" panose="02070309020205020404" pitchFamily="49" charset="0"/>
                        </a:rPr>
                        <a:t>(); // remove last</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splice</a:t>
                      </a:r>
                      <a:r>
                        <a:rPr lang="en-CA" sz="1050" b="0" dirty="0" smtClean="0">
                          <a:solidFill>
                            <a:schemeClr val="tx1"/>
                          </a:solidFill>
                          <a:latin typeface="Courier New" panose="02070309020205020404" pitchFamily="49" charset="0"/>
                          <a:cs typeface="Courier New" panose="02070309020205020404" pitchFamily="49" charset="0"/>
                        </a:rPr>
                        <a:t>(index,1);//remove 1</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shift</a:t>
                      </a:r>
                      <a:r>
                        <a:rPr lang="en-CA" sz="1050" b="0" dirty="0" smtClean="0">
                          <a:solidFill>
                            <a:schemeClr val="tx1"/>
                          </a:solidFill>
                          <a:latin typeface="Courier New" panose="02070309020205020404" pitchFamily="49" charset="0"/>
                          <a:cs typeface="Courier New" panose="02070309020205020404" pitchFamily="49" charset="0"/>
                        </a:rPr>
                        <a:t>(); // remove first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R</a:t>
                      </a:r>
                      <a:r>
                        <a:rPr lang="en-CA" sz="1050" b="0" dirty="0" err="1" smtClean="0">
                          <a:solidFill>
                            <a:schemeClr val="tx1"/>
                          </a:solidFill>
                          <a:latin typeface="Courier New" panose="02070309020205020404" pitchFamily="49" charset="0"/>
                          <a:cs typeface="Courier New" panose="02070309020205020404" pitchFamily="49" charset="0"/>
                        </a:rPr>
                        <a:t>emove</a:t>
                      </a:r>
                      <a:r>
                        <a:rPr lang="en-CA" sz="1050" b="1" dirty="0" err="1" smtClean="0">
                          <a:solidFill>
                            <a:srgbClr val="FF0000"/>
                          </a:solidFill>
                          <a:latin typeface="Courier New" panose="02070309020205020404" pitchFamily="49" charset="0"/>
                          <a:cs typeface="Courier New" panose="02070309020205020404" pitchFamily="49" charset="0"/>
                        </a:rPr>
                        <a:t>At</a:t>
                      </a:r>
                      <a:r>
                        <a:rPr lang="en-CA" sz="1050" b="0" dirty="0" smtClean="0">
                          <a:solidFill>
                            <a:schemeClr val="tx1"/>
                          </a:solidFill>
                          <a:latin typeface="Courier New" panose="02070309020205020404" pitchFamily="49" charset="0"/>
                          <a:cs typeface="Courier New" panose="02070309020205020404" pitchFamily="49" charset="0"/>
                        </a:rPr>
                        <a:t>( index );</a:t>
                      </a:r>
                    </a:p>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R</a:t>
                      </a:r>
                      <a:r>
                        <a:rPr lang="en-CA" sz="1050" b="0" dirty="0" err="1" smtClean="0">
                          <a:solidFill>
                            <a:schemeClr val="tx1"/>
                          </a:solidFill>
                          <a:latin typeface="Courier New" panose="02070309020205020404" pitchFamily="49" charset="0"/>
                          <a:cs typeface="Courier New" panose="02070309020205020404" pitchFamily="49" charset="0"/>
                        </a:rPr>
                        <a:t>emove</a:t>
                      </a:r>
                      <a:r>
                        <a:rPr lang="en-CA" sz="1050" b="0" dirty="0" smtClean="0">
                          <a:solidFill>
                            <a:schemeClr val="tx1"/>
                          </a:solidFill>
                          <a:latin typeface="Courier New" panose="02070309020205020404" pitchFamily="49" charset="0"/>
                          <a:cs typeface="Courier New" panose="02070309020205020404" pitchFamily="49" charset="0"/>
                        </a:rPr>
                        <a:t>( 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8190478"/>
                  </a:ext>
                </a:extLst>
              </a:tr>
              <a:tr h="388600">
                <a:tc vMerge="1">
                  <a:txBody>
                    <a:bodyPr/>
                    <a:lstStyle/>
                    <a:p>
                      <a:endParaRPr lang="en-CA" dirty="0"/>
                    </a:p>
                  </a:txBody>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p.contains</a:t>
                      </a:r>
                      <a:r>
                        <a:rPr lang="en-CA" sz="1050" b="0" dirty="0" smtClean="0">
                          <a:solidFill>
                            <a:schemeClr val="tx1"/>
                          </a:solidFill>
                          <a:latin typeface="Courier New" panose="02070309020205020404" pitchFamily="49" charset="0"/>
                          <a:cs typeface="Courier New" panose="02070309020205020404" pitchFamily="49" charset="0"/>
                        </a:rPr>
                        <a:t>( s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s </a:t>
                      </a:r>
                      <a:r>
                        <a:rPr lang="en-CA" sz="1050" b="1" dirty="0" smtClean="0">
                          <a:solidFill>
                            <a:srgbClr val="FF0000"/>
                          </a:solidFill>
                          <a:latin typeface="Courier New" panose="02070309020205020404" pitchFamily="49" charset="0"/>
                          <a:cs typeface="Courier New" panose="02070309020205020404" pitchFamily="49" charset="0"/>
                        </a:rPr>
                        <a:t>in</a:t>
                      </a:r>
                      <a:r>
                        <a:rPr lang="en-CA" sz="1050" b="0" dirty="0" smtClean="0">
                          <a:solidFill>
                            <a:schemeClr val="tx1"/>
                          </a:solidFill>
                          <a:latin typeface="Courier New" panose="02070309020205020404" pitchFamily="49" charset="0"/>
                          <a:cs typeface="Courier New" panose="02070309020205020404" pitchFamily="49" charset="0"/>
                        </a:rPr>
                        <a:t> p</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C</a:t>
                      </a:r>
                      <a:r>
                        <a:rPr lang="en-CA" sz="1050" b="0" dirty="0" err="1" smtClean="0">
                          <a:solidFill>
                            <a:schemeClr val="tx1"/>
                          </a:solidFill>
                          <a:latin typeface="Courier New" panose="02070309020205020404" pitchFamily="49" charset="0"/>
                          <a:cs typeface="Courier New" panose="02070309020205020404" pitchFamily="49" charset="0"/>
                        </a:rPr>
                        <a:t>ontains</a:t>
                      </a:r>
                      <a:r>
                        <a:rPr lang="en-CA" sz="1050" b="0" dirty="0" smtClean="0">
                          <a:solidFill>
                            <a:schemeClr val="tx1"/>
                          </a:solidFill>
                          <a:latin typeface="Courier New" panose="02070309020205020404" pitchFamily="49" charset="0"/>
                          <a:cs typeface="Courier New" panose="02070309020205020404" pitchFamily="49" charset="0"/>
                        </a:rPr>
                        <a:t>( s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051122"/>
                  </a:ext>
                </a:extLst>
              </a:tr>
              <a:tr h="360040">
                <a:tc vMerge="1">
                  <a:txBody>
                    <a:bodyPr/>
                    <a:lstStyle/>
                    <a:p>
                      <a:endParaRPr lang="en-CA" dirty="0"/>
                    </a:p>
                  </a:txBody>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p.indexOf</a:t>
                      </a:r>
                      <a:r>
                        <a:rPr lang="en-CA" sz="1050" b="0" dirty="0" smtClean="0">
                          <a:solidFill>
                            <a:schemeClr val="tx1"/>
                          </a:solidFill>
                          <a:latin typeface="Courier New" panose="02070309020205020404" pitchFamily="49" charset="0"/>
                          <a:cs typeface="Courier New" panose="02070309020205020404" pitchFamily="49" charset="0"/>
                        </a:rPr>
                        <a:t>( s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p.indexOf</a:t>
                      </a:r>
                      <a:r>
                        <a:rPr lang="en-CA" sz="1050" b="0" dirty="0" smtClean="0">
                          <a:solidFill>
                            <a:schemeClr val="tx1"/>
                          </a:solidFill>
                          <a:latin typeface="Courier New" panose="02070309020205020404" pitchFamily="49" charset="0"/>
                          <a:cs typeface="Courier New" panose="02070309020205020404" pitchFamily="49" charset="0"/>
                        </a:rPr>
                        <a:t>( s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I</a:t>
                      </a:r>
                      <a:r>
                        <a:rPr lang="en-CA" sz="1050" b="0" dirty="0" err="1" smtClean="0">
                          <a:solidFill>
                            <a:schemeClr val="tx1"/>
                          </a:solidFill>
                          <a:latin typeface="Courier New" panose="02070309020205020404" pitchFamily="49" charset="0"/>
                          <a:cs typeface="Courier New" panose="02070309020205020404" pitchFamily="49" charset="0"/>
                        </a:rPr>
                        <a:t>ndexOf</a:t>
                      </a:r>
                      <a:r>
                        <a:rPr lang="en-CA" sz="1050" b="0" dirty="0" smtClean="0">
                          <a:solidFill>
                            <a:schemeClr val="tx1"/>
                          </a:solidFill>
                          <a:latin typeface="Courier New" panose="02070309020205020404" pitchFamily="49" charset="0"/>
                          <a:cs typeface="Courier New" panose="02070309020205020404" pitchFamily="49" charset="0"/>
                        </a:rPr>
                        <a:t>( s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3848911"/>
                  </a:ext>
                </a:extLst>
              </a:tr>
              <a:tr h="648072">
                <a:tc vMerge="1">
                  <a:txBody>
                    <a:bodyPr/>
                    <a:lstStyle/>
                    <a:p>
                      <a:endParaRPr lang="en-CA" dirty="0"/>
                    </a:p>
                  </a:txBody>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for (String s : p) {</a:t>
                      </a:r>
                    </a:p>
                    <a:p>
                      <a:r>
                        <a:rPr lang="en-CA" sz="1050" b="0" dirty="0" smtClean="0">
                          <a:solidFill>
                            <a:schemeClr val="tx1"/>
                          </a:solidFill>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for ( </a:t>
                      </a:r>
                      <a:r>
                        <a:rPr lang="en-CA" sz="1050" b="1" dirty="0" smtClean="0">
                          <a:solidFill>
                            <a:srgbClr val="FF0000"/>
                          </a:solidFill>
                          <a:latin typeface="Courier New" panose="02070309020205020404" pitchFamily="49" charset="0"/>
                          <a:cs typeface="Courier New" panose="02070309020205020404" pitchFamily="49" charset="0"/>
                        </a:rPr>
                        <a:t>let</a:t>
                      </a:r>
                      <a:r>
                        <a:rPr lang="en-CA" sz="1050" b="0" dirty="0" smtClean="0">
                          <a:solidFill>
                            <a:schemeClr val="tx1"/>
                          </a:solidFill>
                          <a:latin typeface="Courier New" panose="02070309020205020404" pitchFamily="49" charset="0"/>
                          <a:cs typeface="Courier New" panose="02070309020205020404" pitchFamily="49" charset="0"/>
                        </a:rPr>
                        <a:t> s </a:t>
                      </a:r>
                      <a:r>
                        <a:rPr lang="en-CA" sz="1050" b="1" dirty="0" smtClean="0">
                          <a:solidFill>
                            <a:srgbClr val="FF0000"/>
                          </a:solidFill>
                          <a:latin typeface="Courier New" panose="02070309020205020404" pitchFamily="49" charset="0"/>
                          <a:cs typeface="Courier New" panose="02070309020205020404" pitchFamily="49" charset="0"/>
                        </a:rPr>
                        <a:t>of</a:t>
                      </a:r>
                      <a:r>
                        <a:rPr lang="en-CA" sz="1050" b="0" dirty="0" smtClean="0">
                          <a:solidFill>
                            <a:schemeClr val="tx1"/>
                          </a:solidFill>
                          <a:latin typeface="Courier New" panose="02070309020205020404" pitchFamily="49" charset="0"/>
                          <a:cs typeface="Courier New" panose="02070309020205020404" pitchFamily="49" charset="0"/>
                        </a:rPr>
                        <a:t> p ) {</a:t>
                      </a:r>
                    </a:p>
                    <a:p>
                      <a:r>
                        <a:rPr lang="en-CA" sz="1050" b="0" dirty="0" smtClean="0">
                          <a:solidFill>
                            <a:schemeClr val="tx1"/>
                          </a:solidFill>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foreach</a:t>
                      </a:r>
                      <a:r>
                        <a:rPr lang="en-CA" sz="1050" b="0" dirty="0" smtClean="0">
                          <a:solidFill>
                            <a:schemeClr val="tx1"/>
                          </a:solidFill>
                          <a:latin typeface="Courier New" panose="02070309020205020404" pitchFamily="49" charset="0"/>
                          <a:cs typeface="Courier New" panose="02070309020205020404" pitchFamily="49" charset="0"/>
                        </a:rPr>
                        <a:t> ( string s </a:t>
                      </a:r>
                      <a:r>
                        <a:rPr lang="en-CA" sz="1050" b="1" dirty="0" smtClean="0">
                          <a:solidFill>
                            <a:srgbClr val="FF0000"/>
                          </a:solidFill>
                          <a:latin typeface="Courier New" panose="02070309020205020404" pitchFamily="49" charset="0"/>
                          <a:cs typeface="Courier New" panose="02070309020205020404" pitchFamily="49" charset="0"/>
                        </a:rPr>
                        <a:t>in</a:t>
                      </a:r>
                      <a:r>
                        <a:rPr lang="en-CA" sz="1050" b="0" dirty="0" smtClean="0">
                          <a:solidFill>
                            <a:schemeClr val="tx1"/>
                          </a:solidFill>
                          <a:latin typeface="Courier New" panose="02070309020205020404" pitchFamily="49" charset="0"/>
                          <a:cs typeface="Courier New" panose="02070309020205020404" pitchFamily="49" charset="0"/>
                        </a:rPr>
                        <a:t> p ) {</a:t>
                      </a:r>
                    </a:p>
                    <a:p>
                      <a:r>
                        <a:rPr lang="en-CA" sz="1050" b="0" dirty="0" smtClean="0">
                          <a:solidFill>
                            <a:schemeClr val="tx1"/>
                          </a:solidFill>
                          <a:latin typeface="Courier New" panose="02070309020205020404" pitchFamily="49" charset="0"/>
                          <a:cs typeface="Courier New" panose="02070309020205020404" pitchFamily="49" charset="0"/>
                        </a:rPr>
                        <a:t>}</a:t>
                      </a:r>
                    </a:p>
                    <a:p>
                      <a:r>
                        <a:rPr lang="en-CA" sz="1050" b="0" dirty="0" err="1" smtClean="0">
                          <a:solidFill>
                            <a:schemeClr val="tx1"/>
                          </a:solidFill>
                          <a:latin typeface="Courier New" panose="02070309020205020404" pitchFamily="49" charset="0"/>
                          <a:cs typeface="Courier New" panose="02070309020205020404" pitchFamily="49" charset="0"/>
                        </a:rPr>
                        <a:t>foreach</a:t>
                      </a:r>
                      <a:r>
                        <a:rPr lang="en-CA" sz="1050" b="0" dirty="0" smtClean="0">
                          <a:solidFill>
                            <a:schemeClr val="tx1"/>
                          </a:solidFill>
                          <a:latin typeface="Courier New" panose="02070309020205020404" pitchFamily="49" charset="0"/>
                          <a:cs typeface="Courier New" panose="02070309020205020404" pitchFamily="49" charset="0"/>
                        </a:rPr>
                        <a:t> ( </a:t>
                      </a:r>
                      <a:r>
                        <a:rPr lang="en-CA" sz="1050" b="1" dirty="0" err="1" smtClean="0">
                          <a:solidFill>
                            <a:srgbClr val="FF0000"/>
                          </a:solidFill>
                          <a:latin typeface="Courier New" panose="02070309020205020404" pitchFamily="49" charset="0"/>
                          <a:cs typeface="Courier New" panose="02070309020205020404" pitchFamily="49" charset="0"/>
                        </a:rPr>
                        <a:t>var</a:t>
                      </a:r>
                      <a:r>
                        <a:rPr lang="en-CA" sz="1050" b="0" dirty="0" smtClean="0">
                          <a:solidFill>
                            <a:schemeClr val="tx1"/>
                          </a:solidFill>
                          <a:latin typeface="Courier New" panose="02070309020205020404" pitchFamily="49" charset="0"/>
                          <a:cs typeface="Courier New" panose="02070309020205020404" pitchFamily="49" charset="0"/>
                        </a:rPr>
                        <a:t> s </a:t>
                      </a:r>
                      <a:r>
                        <a:rPr lang="en-CA" sz="1050" b="1" dirty="0" smtClean="0">
                          <a:solidFill>
                            <a:srgbClr val="FF0000"/>
                          </a:solidFill>
                          <a:latin typeface="Courier New" panose="02070309020205020404" pitchFamily="49" charset="0"/>
                          <a:cs typeface="Courier New" panose="02070309020205020404" pitchFamily="49" charset="0"/>
                        </a:rPr>
                        <a:t>in</a:t>
                      </a:r>
                      <a:r>
                        <a:rPr lang="en-CA" sz="1050" b="0" dirty="0" smtClean="0">
                          <a:solidFill>
                            <a:schemeClr val="tx1"/>
                          </a:solidFill>
                          <a:latin typeface="Courier New" panose="02070309020205020404" pitchFamily="49" charset="0"/>
                          <a:cs typeface="Courier New" panose="02070309020205020404" pitchFamily="49" charset="0"/>
                        </a:rPr>
                        <a:t> p ) {</a:t>
                      </a:r>
                    </a:p>
                    <a:p>
                      <a:r>
                        <a:rPr lang="en-CA" sz="1050" b="0" dirty="0" smtClean="0">
                          <a:solidFill>
                            <a:schemeClr val="tx1"/>
                          </a:solidFill>
                          <a:latin typeface="Courier New" panose="02070309020205020404" pitchFamily="49" charset="0"/>
                          <a:cs typeface="Courier New" panose="02070309020205020404" pitchFamily="49"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792427"/>
                  </a:ext>
                </a:extLst>
              </a:tr>
              <a:tr h="348600">
                <a:tc vMerge="1">
                  <a:txBody>
                    <a:bodyPr/>
                    <a:lstStyle/>
                    <a:p>
                      <a:endParaRPr lang="en-CA" dirty="0"/>
                    </a:p>
                  </a:txBody>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p.clear</a:t>
                      </a:r>
                      <a:r>
                        <a:rPr lang="en-CA" sz="1050" b="0" dirty="0" smtClean="0">
                          <a:solidFill>
                            <a:schemeClr val="tx1"/>
                          </a:solidFill>
                          <a:latin typeface="Courier New" panose="02070309020205020404" pitchFamily="49" charset="0"/>
                          <a:cs typeface="Courier New" panose="02070309020205020404" pitchFamily="49" charset="0"/>
                        </a:rPr>
                        <a:t>();</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smtClean="0">
                          <a:solidFill>
                            <a:schemeClr val="tx1"/>
                          </a:solidFill>
                          <a:latin typeface="Courier New" panose="02070309020205020404" pitchFamily="49" charset="0"/>
                          <a:cs typeface="Courier New" panose="02070309020205020404" pitchFamily="49" charset="0"/>
                        </a:rPr>
                        <a:t>p = [ ];</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050" b="0" dirty="0" err="1" smtClean="0">
                          <a:solidFill>
                            <a:schemeClr val="tx1"/>
                          </a:solidFill>
                          <a:latin typeface="Courier New" panose="02070309020205020404" pitchFamily="49" charset="0"/>
                          <a:cs typeface="Courier New" panose="02070309020205020404" pitchFamily="49" charset="0"/>
                        </a:rPr>
                        <a:t>p.</a:t>
                      </a:r>
                      <a:r>
                        <a:rPr lang="en-CA" sz="1050" b="1" dirty="0" err="1" smtClean="0">
                          <a:solidFill>
                            <a:srgbClr val="FF0000"/>
                          </a:solidFill>
                          <a:latin typeface="Courier New" panose="02070309020205020404" pitchFamily="49" charset="0"/>
                          <a:cs typeface="Courier New" panose="02070309020205020404" pitchFamily="49" charset="0"/>
                        </a:rPr>
                        <a:t>C</a:t>
                      </a:r>
                      <a:r>
                        <a:rPr lang="en-CA" sz="1050" b="0" dirty="0" err="1" smtClean="0">
                          <a:solidFill>
                            <a:schemeClr val="tx1"/>
                          </a:solidFill>
                          <a:latin typeface="Courier New" panose="02070309020205020404" pitchFamily="49" charset="0"/>
                          <a:cs typeface="Courier New" panose="02070309020205020404" pitchFamily="49" charset="0"/>
                        </a:rPr>
                        <a:t>lear</a:t>
                      </a:r>
                      <a:r>
                        <a:rPr lang="en-CA" sz="1050" b="0" dirty="0" smtClean="0">
                          <a:solidFill>
                            <a:schemeClr val="tx1"/>
                          </a:solidFill>
                          <a:latin typeface="Courier New" panose="02070309020205020404" pitchFamily="49" charset="0"/>
                          <a:cs typeface="Courier New" panose="02070309020205020404" pitchFamily="49" charset="0"/>
                        </a:rPr>
                        <a:t>();</a:t>
                      </a:r>
                      <a:endParaRPr lang="en-CA" sz="1050" b="0" dirty="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5986425"/>
                  </a:ext>
                </a:extLst>
              </a:tr>
            </a:tbl>
          </a:graphicData>
        </a:graphic>
      </p:graphicFrame>
    </p:spTree>
    <p:extLst>
      <p:ext uri="{BB962C8B-B14F-4D97-AF65-F5344CB8AC3E}">
        <p14:creationId xmlns:p14="http://schemas.microsoft.com/office/powerpoint/2010/main" val="371227898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48005988"/>
              </p:ext>
            </p:extLst>
          </p:nvPr>
        </p:nvGraphicFramePr>
        <p:xfrm>
          <a:off x="107504" y="1412776"/>
          <a:ext cx="8928992" cy="3456384"/>
        </p:xfrm>
        <a:graphic>
          <a:graphicData uri="http://schemas.openxmlformats.org/drawingml/2006/table">
            <a:tbl>
              <a:tblPr firstRow="1" bandRow="1">
                <a:tableStyleId>{5C22544A-7EE6-4342-B048-85BDC9FD1C3A}</a:tableStyleId>
              </a:tblPr>
              <a:tblGrid>
                <a:gridCol w="4464496">
                  <a:extLst>
                    <a:ext uri="{9D8B030D-6E8A-4147-A177-3AD203B41FA5}">
                      <a16:colId xmlns:a16="http://schemas.microsoft.com/office/drawing/2014/main" val="102137236"/>
                    </a:ext>
                  </a:extLst>
                </a:gridCol>
                <a:gridCol w="4464496">
                  <a:extLst>
                    <a:ext uri="{9D8B030D-6E8A-4147-A177-3AD203B41FA5}">
                      <a16:colId xmlns:a16="http://schemas.microsoft.com/office/drawing/2014/main" val="286102516"/>
                    </a:ext>
                  </a:extLst>
                </a:gridCol>
              </a:tblGrid>
              <a:tr h="144016">
                <a:tc>
                  <a:txBody>
                    <a:bodyPr/>
                    <a:lstStyle/>
                    <a:p>
                      <a:pPr algn="ctr"/>
                      <a:r>
                        <a:rPr lang="en-CA" sz="2800" b="0" dirty="0" smtClean="0">
                          <a:solidFill>
                            <a:schemeClr val="tx1"/>
                          </a:solidFill>
                        </a:rPr>
                        <a:t>Java</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800" b="0" dirty="0" smtClean="0">
                          <a:solidFill>
                            <a:schemeClr val="tx1"/>
                          </a:solidFill>
                        </a:rPr>
                        <a:t>C#</a:t>
                      </a:r>
                      <a:endParaRPr lang="en-CA" sz="2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979136"/>
                  </a:ext>
                </a:extLst>
              </a:tr>
              <a:tr h="2938224">
                <a:tc>
                  <a:txBody>
                    <a:bodyPr/>
                    <a:lstStyle/>
                    <a:p>
                      <a:r>
                        <a:rPr lang="en-CA" sz="1400" b="0" dirty="0" smtClean="0">
                          <a:solidFill>
                            <a:schemeClr val="tx1"/>
                          </a:solidFill>
                          <a:latin typeface="Courier New" panose="02070309020205020404" pitchFamily="49" charset="0"/>
                          <a:cs typeface="Courier New" panose="02070309020205020404" pitchFamily="49" charset="0"/>
                        </a:rPr>
                        <a:t>abstract class B { // </a:t>
                      </a:r>
                      <a:r>
                        <a:rPr lang="en-CA" sz="1400" b="0" dirty="0" err="1" smtClean="0">
                          <a:solidFill>
                            <a:schemeClr val="tx1"/>
                          </a:solidFill>
                          <a:latin typeface="Courier New" panose="02070309020205020404" pitchFamily="49" charset="0"/>
                          <a:cs typeface="Courier New" panose="02070309020205020404" pitchFamily="49" charset="0"/>
                        </a:rPr>
                        <a:t>classe</a:t>
                      </a:r>
                      <a:r>
                        <a:rPr lang="en-CA" sz="1400" b="0" dirty="0" smtClean="0">
                          <a:solidFill>
                            <a:schemeClr val="tx1"/>
                          </a:solidFill>
                          <a:latin typeface="Courier New" panose="02070309020205020404" pitchFamily="49" charset="0"/>
                          <a:cs typeface="Courier New" panose="02070309020205020404" pitchFamily="49" charset="0"/>
                        </a:rPr>
                        <a:t> de base</a:t>
                      </a:r>
                    </a:p>
                    <a:p>
                      <a:r>
                        <a:rPr lang="en-CA" sz="1400" b="0" dirty="0" smtClean="0">
                          <a:solidFill>
                            <a:schemeClr val="tx1"/>
                          </a:solidFill>
                          <a:latin typeface="Courier New" panose="02070309020205020404" pitchFamily="49" charset="0"/>
                          <a:cs typeface="Courier New" panose="02070309020205020404" pitchFamily="49" charset="0"/>
                        </a:rPr>
                        <a:t>    abstract public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a(...);</a:t>
                      </a:r>
                    </a:p>
                    <a:p>
                      <a:r>
                        <a:rPr lang="en-CA" sz="1400" b="0" dirty="0" smtClean="0">
                          <a:solidFill>
                            <a:schemeClr val="tx1"/>
                          </a:solidFill>
                          <a:latin typeface="Courier New" panose="02070309020205020404" pitchFamily="49" charset="0"/>
                          <a:cs typeface="Courier New" panose="02070309020205020404" pitchFamily="49" charset="0"/>
                        </a:rPr>
                        <a:t>    public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b(...) {...}</a:t>
                      </a:r>
                    </a:p>
                    <a:p>
                      <a:r>
                        <a:rPr lang="en-CA" sz="1400" b="0" dirty="0" smtClean="0">
                          <a:solidFill>
                            <a:schemeClr val="tx1"/>
                          </a:solidFill>
                          <a:latin typeface="Courier New" panose="02070309020205020404" pitchFamily="49" charset="0"/>
                          <a:cs typeface="Courier New" panose="02070309020205020404" pitchFamily="49" charset="0"/>
                        </a:rPr>
                        <a:t>}</a:t>
                      </a:r>
                    </a:p>
                    <a:p>
                      <a:r>
                        <a:rPr lang="en-CA" sz="1400" b="0" dirty="0" smtClean="0">
                          <a:solidFill>
                            <a:schemeClr val="tx1"/>
                          </a:solidFill>
                          <a:latin typeface="Courier New" panose="02070309020205020404" pitchFamily="49" charset="0"/>
                          <a:cs typeface="Courier New" panose="02070309020205020404" pitchFamily="49" charset="0"/>
                        </a:rPr>
                        <a:t>class D extends B { // </a:t>
                      </a:r>
                      <a:r>
                        <a:rPr lang="en-CA" sz="1400" b="0" dirty="0" err="1" smtClean="0">
                          <a:solidFill>
                            <a:schemeClr val="tx1"/>
                          </a:solidFill>
                          <a:latin typeface="Courier New" panose="02070309020205020404" pitchFamily="49" charset="0"/>
                          <a:cs typeface="Courier New" panose="02070309020205020404" pitchFamily="49" charset="0"/>
                        </a:rPr>
                        <a:t>classe</a:t>
                      </a:r>
                      <a:r>
                        <a:rPr lang="en-CA" sz="1400" b="0" dirty="0" smtClean="0">
                          <a:solidFill>
                            <a:schemeClr val="tx1"/>
                          </a:solidFill>
                          <a:latin typeface="Courier New" panose="02070309020205020404" pitchFamily="49" charset="0"/>
                          <a:cs typeface="Courier New" panose="02070309020205020404" pitchFamily="49" charset="0"/>
                        </a:rPr>
                        <a:t> </a:t>
                      </a:r>
                      <a:r>
                        <a:rPr lang="en-CA" sz="1400" b="0" dirty="0" err="1" smtClean="0">
                          <a:solidFill>
                            <a:schemeClr val="tx1"/>
                          </a:solidFill>
                          <a:latin typeface="Courier New" panose="02070309020205020404" pitchFamily="49" charset="0"/>
                          <a:cs typeface="Courier New" panose="02070309020205020404" pitchFamily="49" charset="0"/>
                        </a:rPr>
                        <a:t>dérivée</a:t>
                      </a:r>
                      <a:endParaRPr lang="en-CA" sz="1400" b="0" dirty="0" smtClean="0">
                        <a:solidFill>
                          <a:schemeClr val="tx1"/>
                        </a:solidFill>
                        <a:latin typeface="Courier New" panose="02070309020205020404" pitchFamily="49" charset="0"/>
                        <a:cs typeface="Courier New" panose="02070309020205020404" pitchFamily="49" charset="0"/>
                      </a:endParaRPr>
                    </a:p>
                    <a:p>
                      <a:r>
                        <a:rPr lang="en-CA" sz="1400" b="0" dirty="0" smtClean="0">
                          <a:solidFill>
                            <a:schemeClr val="tx1"/>
                          </a:solidFill>
                          <a:latin typeface="Courier New" panose="02070309020205020404" pitchFamily="49" charset="0"/>
                          <a:cs typeface="Courier New" panose="02070309020205020404" pitchFamily="49" charset="0"/>
                        </a:rPr>
                        <a:t>    public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a(...) {...}</a:t>
                      </a:r>
                    </a:p>
                    <a:p>
                      <a:r>
                        <a:rPr lang="en-CA" sz="1400" b="0" dirty="0" smtClean="0">
                          <a:solidFill>
                            <a:schemeClr val="tx1"/>
                          </a:solidFill>
                          <a:latin typeface="Courier New" panose="02070309020205020404" pitchFamily="49" charset="0"/>
                          <a:cs typeface="Courier New" panose="02070309020205020404" pitchFamily="49" charset="0"/>
                        </a:rPr>
                        <a:t>    public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b(...) {...}</a:t>
                      </a:r>
                    </a:p>
                    <a:p>
                      <a:r>
                        <a:rPr lang="en-CA" sz="1400" b="0" dirty="0" smtClean="0">
                          <a:solidFill>
                            <a:schemeClr val="tx1"/>
                          </a:solidFill>
                          <a:latin typeface="Courier New" panose="02070309020205020404" pitchFamily="49" charset="0"/>
                          <a:cs typeface="Courier New" panose="02070309020205020404" pitchFamily="49" charset="0"/>
                        </a:rPr>
                        <a:t>}</a:t>
                      </a:r>
                    </a:p>
                    <a:p>
                      <a:endParaRPr lang="en-CA" sz="140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400" b="0" dirty="0" smtClean="0">
                          <a:solidFill>
                            <a:schemeClr val="tx1"/>
                          </a:solidFill>
                          <a:latin typeface="Courier New" panose="02070309020205020404" pitchFamily="49" charset="0"/>
                          <a:cs typeface="Courier New" panose="02070309020205020404" pitchFamily="49" charset="0"/>
                        </a:rPr>
                        <a:t>abstract class B { // </a:t>
                      </a:r>
                      <a:r>
                        <a:rPr lang="en-CA" sz="1400" b="0" dirty="0" err="1" smtClean="0">
                          <a:solidFill>
                            <a:schemeClr val="tx1"/>
                          </a:solidFill>
                          <a:latin typeface="Courier New" panose="02070309020205020404" pitchFamily="49" charset="0"/>
                          <a:cs typeface="Courier New" panose="02070309020205020404" pitchFamily="49" charset="0"/>
                        </a:rPr>
                        <a:t>classe</a:t>
                      </a:r>
                      <a:r>
                        <a:rPr lang="en-CA" sz="1400" b="0" dirty="0" smtClean="0">
                          <a:solidFill>
                            <a:schemeClr val="tx1"/>
                          </a:solidFill>
                          <a:latin typeface="Courier New" panose="02070309020205020404" pitchFamily="49" charset="0"/>
                          <a:cs typeface="Courier New" panose="02070309020205020404" pitchFamily="49" charset="0"/>
                        </a:rPr>
                        <a:t> de base</a:t>
                      </a:r>
                    </a:p>
                    <a:p>
                      <a:r>
                        <a:rPr lang="en-CA" sz="1400" b="0" dirty="0" smtClean="0">
                          <a:solidFill>
                            <a:schemeClr val="tx1"/>
                          </a:solidFill>
                          <a:latin typeface="Courier New" panose="02070309020205020404" pitchFamily="49" charset="0"/>
                          <a:cs typeface="Courier New" panose="02070309020205020404" pitchFamily="49" charset="0"/>
                        </a:rPr>
                        <a:t>    abstract public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a(...);</a:t>
                      </a:r>
                    </a:p>
                    <a:p>
                      <a:r>
                        <a:rPr lang="en-CA" sz="1400" b="0" dirty="0" smtClean="0">
                          <a:solidFill>
                            <a:schemeClr val="tx1"/>
                          </a:solidFill>
                          <a:latin typeface="Courier New" panose="02070309020205020404" pitchFamily="49" charset="0"/>
                          <a:cs typeface="Courier New" panose="02070309020205020404" pitchFamily="49" charset="0"/>
                        </a:rPr>
                        <a:t>    </a:t>
                      </a:r>
                      <a:r>
                        <a:rPr lang="en-CA" sz="1400" b="1" dirty="0" smtClean="0">
                          <a:solidFill>
                            <a:srgbClr val="FF0000"/>
                          </a:solidFill>
                          <a:latin typeface="Courier New" panose="02070309020205020404" pitchFamily="49" charset="0"/>
                          <a:cs typeface="Courier New" panose="02070309020205020404" pitchFamily="49" charset="0"/>
                        </a:rPr>
                        <a:t>virtual</a:t>
                      </a:r>
                      <a:r>
                        <a:rPr lang="en-CA" sz="1400" b="0" dirty="0" smtClean="0">
                          <a:solidFill>
                            <a:schemeClr val="tx1"/>
                          </a:solidFill>
                          <a:latin typeface="Courier New" panose="02070309020205020404" pitchFamily="49" charset="0"/>
                          <a:cs typeface="Courier New" panose="02070309020205020404" pitchFamily="49" charset="0"/>
                        </a:rPr>
                        <a:t> public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b(...) {...}</a:t>
                      </a:r>
                    </a:p>
                    <a:p>
                      <a:r>
                        <a:rPr lang="en-CA" sz="1400" b="0" dirty="0" smtClean="0">
                          <a:solidFill>
                            <a:schemeClr val="tx1"/>
                          </a:solidFill>
                          <a:latin typeface="Courier New" panose="02070309020205020404" pitchFamily="49" charset="0"/>
                          <a:cs typeface="Courier New" panose="02070309020205020404" pitchFamily="49" charset="0"/>
                        </a:rPr>
                        <a:t>}</a:t>
                      </a:r>
                    </a:p>
                    <a:p>
                      <a:r>
                        <a:rPr lang="en-CA" sz="1400" b="0" dirty="0" smtClean="0">
                          <a:solidFill>
                            <a:schemeClr val="tx1"/>
                          </a:solidFill>
                          <a:latin typeface="Courier New" panose="02070309020205020404" pitchFamily="49" charset="0"/>
                          <a:cs typeface="Courier New" panose="02070309020205020404" pitchFamily="49" charset="0"/>
                        </a:rPr>
                        <a:t>class D : B { // </a:t>
                      </a:r>
                      <a:r>
                        <a:rPr lang="en-CA" sz="1400" b="0" dirty="0" err="1" smtClean="0">
                          <a:solidFill>
                            <a:schemeClr val="tx1"/>
                          </a:solidFill>
                          <a:latin typeface="Courier New" panose="02070309020205020404" pitchFamily="49" charset="0"/>
                          <a:cs typeface="Courier New" panose="02070309020205020404" pitchFamily="49" charset="0"/>
                        </a:rPr>
                        <a:t>classe</a:t>
                      </a:r>
                      <a:r>
                        <a:rPr lang="en-CA" sz="1400" b="0" dirty="0" smtClean="0">
                          <a:solidFill>
                            <a:schemeClr val="tx1"/>
                          </a:solidFill>
                          <a:latin typeface="Courier New" panose="02070309020205020404" pitchFamily="49" charset="0"/>
                          <a:cs typeface="Courier New" panose="02070309020205020404" pitchFamily="49" charset="0"/>
                        </a:rPr>
                        <a:t> </a:t>
                      </a:r>
                      <a:r>
                        <a:rPr lang="en-CA" sz="1400" b="0" dirty="0" err="1" smtClean="0">
                          <a:solidFill>
                            <a:schemeClr val="tx1"/>
                          </a:solidFill>
                          <a:latin typeface="Courier New" panose="02070309020205020404" pitchFamily="49" charset="0"/>
                          <a:cs typeface="Courier New" panose="02070309020205020404" pitchFamily="49" charset="0"/>
                        </a:rPr>
                        <a:t>dérivée</a:t>
                      </a:r>
                      <a:endParaRPr lang="en-CA" sz="1400" b="0" dirty="0" smtClean="0">
                        <a:solidFill>
                          <a:schemeClr val="tx1"/>
                        </a:solidFill>
                        <a:latin typeface="Courier New" panose="02070309020205020404" pitchFamily="49" charset="0"/>
                        <a:cs typeface="Courier New" panose="02070309020205020404" pitchFamily="49" charset="0"/>
                      </a:endParaRPr>
                    </a:p>
                    <a:p>
                      <a:r>
                        <a:rPr lang="en-CA" sz="1400" b="0" dirty="0" smtClean="0">
                          <a:solidFill>
                            <a:schemeClr val="tx1"/>
                          </a:solidFill>
                          <a:latin typeface="Courier New" panose="02070309020205020404" pitchFamily="49" charset="0"/>
                          <a:cs typeface="Courier New" panose="02070309020205020404" pitchFamily="49" charset="0"/>
                        </a:rPr>
                        <a:t>    public </a:t>
                      </a:r>
                      <a:r>
                        <a:rPr lang="en-CA" sz="1400" b="1" dirty="0" smtClean="0">
                          <a:solidFill>
                            <a:srgbClr val="FF0000"/>
                          </a:solidFill>
                          <a:latin typeface="Courier New" panose="02070309020205020404" pitchFamily="49" charset="0"/>
                          <a:cs typeface="Courier New" panose="02070309020205020404" pitchFamily="49" charset="0"/>
                        </a:rPr>
                        <a:t>override</a:t>
                      </a:r>
                      <a:r>
                        <a:rPr lang="en-CA" sz="1400" b="0" dirty="0" smtClean="0">
                          <a:solidFill>
                            <a:schemeClr val="tx1"/>
                          </a:solidFill>
                          <a:latin typeface="Courier New" panose="02070309020205020404" pitchFamily="49" charset="0"/>
                          <a:cs typeface="Courier New" panose="02070309020205020404" pitchFamily="49" charset="0"/>
                        </a:rPr>
                        <a:t>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a(...) {...}</a:t>
                      </a:r>
                    </a:p>
                    <a:p>
                      <a:r>
                        <a:rPr lang="en-CA" sz="1400" b="0" dirty="0" smtClean="0">
                          <a:solidFill>
                            <a:schemeClr val="tx1"/>
                          </a:solidFill>
                          <a:latin typeface="Courier New" panose="02070309020205020404" pitchFamily="49" charset="0"/>
                          <a:cs typeface="Courier New" panose="02070309020205020404" pitchFamily="49" charset="0"/>
                        </a:rPr>
                        <a:t>    public </a:t>
                      </a:r>
                      <a:r>
                        <a:rPr lang="en-CA" sz="1400" b="1" dirty="0" smtClean="0">
                          <a:solidFill>
                            <a:srgbClr val="FF0000"/>
                          </a:solidFill>
                          <a:latin typeface="Courier New" panose="02070309020205020404" pitchFamily="49" charset="0"/>
                          <a:cs typeface="Courier New" panose="02070309020205020404" pitchFamily="49" charset="0"/>
                        </a:rPr>
                        <a:t>override</a:t>
                      </a:r>
                      <a:r>
                        <a:rPr lang="en-CA" sz="1400" b="0" dirty="0" smtClean="0">
                          <a:solidFill>
                            <a:schemeClr val="tx1"/>
                          </a:solidFill>
                          <a:latin typeface="Courier New" panose="02070309020205020404" pitchFamily="49" charset="0"/>
                          <a:cs typeface="Courier New" panose="02070309020205020404" pitchFamily="49" charset="0"/>
                        </a:rPr>
                        <a:t> </a:t>
                      </a:r>
                      <a:r>
                        <a:rPr lang="en-CA" sz="1400" b="0" dirty="0" err="1" smtClean="0">
                          <a:solidFill>
                            <a:schemeClr val="tx1"/>
                          </a:solidFill>
                          <a:latin typeface="Courier New" panose="02070309020205020404" pitchFamily="49" charset="0"/>
                          <a:cs typeface="Courier New" panose="02070309020205020404" pitchFamily="49" charset="0"/>
                        </a:rPr>
                        <a:t>int</a:t>
                      </a:r>
                      <a:r>
                        <a:rPr lang="en-CA" sz="1400" b="0" dirty="0" smtClean="0">
                          <a:solidFill>
                            <a:schemeClr val="tx1"/>
                          </a:solidFill>
                          <a:latin typeface="Courier New" panose="02070309020205020404" pitchFamily="49" charset="0"/>
                          <a:cs typeface="Courier New" panose="02070309020205020404" pitchFamily="49" charset="0"/>
                        </a:rPr>
                        <a:t> b(...) {...}</a:t>
                      </a:r>
                    </a:p>
                    <a:p>
                      <a:r>
                        <a:rPr lang="en-CA" sz="1400" b="0" dirty="0" smtClean="0">
                          <a:solidFill>
                            <a:schemeClr val="tx1"/>
                          </a:solidFill>
                          <a:latin typeface="Courier New" panose="02070309020205020404" pitchFamily="49" charset="0"/>
                          <a:cs typeface="Courier New" panose="02070309020205020404" pitchFamily="49" charset="0"/>
                        </a:rPr>
                        <a:t>}</a:t>
                      </a:r>
                    </a:p>
                    <a:p>
                      <a:endParaRPr lang="en-CA" sz="1400" b="0" dirty="0" smtClean="0">
                        <a:solidFill>
                          <a:schemeClr val="tx1"/>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422591"/>
                  </a:ext>
                </a:extLst>
              </a:tr>
            </a:tbl>
          </a:graphicData>
        </a:graphic>
      </p:graphicFrame>
    </p:spTree>
    <p:extLst>
      <p:ext uri="{BB962C8B-B14F-4D97-AF65-F5344CB8AC3E}">
        <p14:creationId xmlns:p14="http://schemas.microsoft.com/office/powerpoint/2010/main" val="38553645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err="1"/>
              <a:t>Lab</a:t>
            </a:r>
            <a:r>
              <a:rPr lang="fr-CA" b="1" dirty="0"/>
              <a:t> 2 – Interfaces 3D</a:t>
            </a:r>
            <a:br>
              <a:rPr lang="fr-CA" b="1" dirty="0"/>
            </a:br>
            <a:r>
              <a:rPr lang="fr-CA" dirty="0"/>
              <a:t>Option 1: </a:t>
            </a:r>
            <a:r>
              <a:rPr lang="fr-CA" dirty="0" err="1"/>
              <a:t>Javascript</a:t>
            </a:r>
            <a:endParaRPr lang="fr-CA" dirty="0"/>
          </a:p>
        </p:txBody>
      </p:sp>
      <p:pic>
        <p:nvPicPr>
          <p:cNvPr id="3" name="Picture 2">
            <a:extLst>
              <a:ext uri="{FF2B5EF4-FFF2-40B4-BE49-F238E27FC236}">
                <a16:creationId xmlns:a16="http://schemas.microsoft.com/office/drawing/2014/main" id="{17A136FC-4FF8-9341-9EAA-A22779EC3D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55762" y="1321941"/>
            <a:ext cx="6232477" cy="5229200"/>
          </a:xfrm>
          <a:prstGeom prst="rect">
            <a:avLst/>
          </a:prstGeom>
        </p:spPr>
      </p:pic>
    </p:spTree>
    <p:extLst>
      <p:ext uri="{BB962C8B-B14F-4D97-AF65-F5344CB8AC3E}">
        <p14:creationId xmlns:p14="http://schemas.microsoft.com/office/powerpoint/2010/main" val="26829765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err="1"/>
              <a:t>Lab</a:t>
            </a:r>
            <a:r>
              <a:rPr lang="fr-CA" b="1" dirty="0"/>
              <a:t> 2 – Interfaces 3D</a:t>
            </a:r>
            <a:br>
              <a:rPr lang="fr-CA" b="1" dirty="0"/>
            </a:br>
            <a:r>
              <a:rPr lang="fr-CA" dirty="0"/>
              <a:t>Option 2: </a:t>
            </a:r>
            <a:r>
              <a:rPr lang="fr-CA" dirty="0" err="1"/>
              <a:t>Unity</a:t>
            </a:r>
            <a:r>
              <a:rPr lang="fr-CA" dirty="0"/>
              <a:t>/C#</a:t>
            </a:r>
          </a:p>
        </p:txBody>
      </p:sp>
      <p:pic>
        <p:nvPicPr>
          <p:cNvPr id="4" name="Picture 3">
            <a:extLst>
              <a:ext uri="{FF2B5EF4-FFF2-40B4-BE49-F238E27FC236}">
                <a16:creationId xmlns:a16="http://schemas.microsoft.com/office/drawing/2014/main" id="{C1696194-E66D-0D4C-93E6-C81A64C865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4216" y="1052736"/>
            <a:ext cx="8735568" cy="6185637"/>
          </a:xfrm>
          <a:prstGeom prst="rect">
            <a:avLst/>
          </a:prstGeom>
        </p:spPr>
      </p:pic>
    </p:spTree>
    <p:extLst>
      <p:ext uri="{BB962C8B-B14F-4D97-AF65-F5344CB8AC3E}">
        <p14:creationId xmlns:p14="http://schemas.microsoft.com/office/powerpoint/2010/main" val="4183025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0" y="0"/>
            <a:ext cx="9144000" cy="1484784"/>
          </a:xfrm>
        </p:spPr>
        <p:txBody>
          <a:bodyPr/>
          <a:lstStyle/>
          <a:p>
            <a:pPr eaLnBrk="1" hangingPunct="1"/>
            <a:r>
              <a:rPr lang="fr-CA" dirty="0" smtClean="0"/>
              <a:t>Images </a:t>
            </a:r>
            <a:r>
              <a:rPr lang="fr-CA" dirty="0" err="1" smtClean="0"/>
              <a:t>synthètiques</a:t>
            </a:r>
            <a:r>
              <a:rPr lang="fr-CA" dirty="0" smtClean="0"/>
              <a:t> de haute qualité</a:t>
            </a:r>
          </a:p>
        </p:txBody>
      </p:sp>
      <p:pic>
        <p:nvPicPr>
          <p:cNvPr id="16387" name="Picture 4" descr="http://upload.wikimedia.org/wikipedia/commons/9/93/Raytracing_refl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6088"/>
            <a:ext cx="4859338"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http://3drockstar.com/wp-content/uploads/2008/01/3d_radiosity_solu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238" y="1716088"/>
            <a:ext cx="4872037"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313238" y="5395553"/>
            <a:ext cx="4572000" cy="253916"/>
          </a:xfrm>
          <a:prstGeom prst="rect">
            <a:avLst/>
          </a:prstGeom>
        </p:spPr>
        <p:txBody>
          <a:bodyPr>
            <a:spAutoFit/>
          </a:bodyPr>
          <a:lstStyle/>
          <a:p>
            <a:r>
              <a:rPr lang="fr-CA" sz="1050" dirty="0">
                <a:hlinkClick r:id="rId5"/>
              </a:rPr>
              <a:t>http://</a:t>
            </a:r>
            <a:r>
              <a:rPr lang="fr-CA" sz="1050" dirty="0" smtClean="0">
                <a:hlinkClick r:id="rId5"/>
              </a:rPr>
              <a:t>3drockstar.com/wp-content/uploads/2008/01/3d_radiosity_solution.jpg</a:t>
            </a:r>
            <a:r>
              <a:rPr lang="fr-CA" sz="1050" dirty="0" smtClean="0"/>
              <a:t> </a:t>
            </a:r>
            <a:endParaRPr lang="fr-CA" sz="1050" dirty="0"/>
          </a:p>
        </p:txBody>
      </p:sp>
      <p:sp>
        <p:nvSpPr>
          <p:cNvPr id="3" name="Rectangle 2"/>
          <p:cNvSpPr/>
          <p:nvPr/>
        </p:nvSpPr>
        <p:spPr>
          <a:xfrm>
            <a:off x="-6206" y="5391706"/>
            <a:ext cx="4572000" cy="261610"/>
          </a:xfrm>
          <a:prstGeom prst="rect">
            <a:avLst/>
          </a:prstGeom>
        </p:spPr>
        <p:txBody>
          <a:bodyPr>
            <a:spAutoFit/>
          </a:bodyPr>
          <a:lstStyle/>
          <a:p>
            <a:r>
              <a:rPr lang="fr-CA" sz="1050" dirty="0">
                <a:hlinkClick r:id="rId6"/>
              </a:rPr>
              <a:t>http://</a:t>
            </a:r>
            <a:r>
              <a:rPr lang="fr-CA" sz="1050" dirty="0" smtClean="0">
                <a:hlinkClick r:id="rId6"/>
              </a:rPr>
              <a:t>commons.wikimedia.org/wiki/Image:Raytracing_reflection.png</a:t>
            </a:r>
            <a:r>
              <a:rPr lang="fr-CA" sz="1050" dirty="0" smtClean="0"/>
              <a:t> </a:t>
            </a:r>
            <a:endParaRPr lang="fr-CA" sz="1050" dirty="0"/>
          </a:p>
        </p:txBody>
      </p:sp>
    </p:spTree>
    <p:extLst>
      <p:ext uri="{BB962C8B-B14F-4D97-AF65-F5344CB8AC3E}">
        <p14:creationId xmlns:p14="http://schemas.microsoft.com/office/powerpoint/2010/main" val="694352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http://www.duarte.cl/blog/monosblog/caus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0"/>
            <a:ext cx="52197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re 1"/>
          <p:cNvSpPr>
            <a:spLocks noGrp="1"/>
          </p:cNvSpPr>
          <p:nvPr>
            <p:ph type="title"/>
          </p:nvPr>
        </p:nvSpPr>
        <p:spPr>
          <a:xfrm>
            <a:off x="6350" y="260350"/>
            <a:ext cx="3844925" cy="1944688"/>
          </a:xfrm>
        </p:spPr>
        <p:txBody>
          <a:bodyPr/>
          <a:lstStyle/>
          <a:p>
            <a:pPr eaLnBrk="1" hangingPunct="1"/>
            <a:r>
              <a:rPr lang="fr-CA" smtClean="0"/>
              <a:t>Caustiques</a:t>
            </a:r>
          </a:p>
        </p:txBody>
      </p:sp>
      <p:pic>
        <p:nvPicPr>
          <p:cNvPr id="17412" name="Picture 4" descr="[signed_mini-caustic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2780928"/>
            <a:ext cx="4510088"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350" y="6163890"/>
            <a:ext cx="8598098" cy="646331"/>
          </a:xfrm>
          <a:prstGeom prst="rect">
            <a:avLst/>
          </a:prstGeom>
        </p:spPr>
        <p:txBody>
          <a:bodyPr wrap="square">
            <a:spAutoFit/>
          </a:bodyPr>
          <a:lstStyle/>
          <a:p>
            <a:r>
              <a:rPr lang="fr-CA" sz="1200" dirty="0"/>
              <a:t>(Une photo pris par </a:t>
            </a:r>
            <a:r>
              <a:rPr lang="fr-CA" sz="1200" dirty="0" err="1"/>
              <a:t>Ágnes</a:t>
            </a:r>
            <a:r>
              <a:rPr lang="fr-CA" sz="1200" dirty="0"/>
              <a:t> </a:t>
            </a:r>
            <a:r>
              <a:rPr lang="fr-CA" sz="1200" dirty="0" err="1"/>
              <a:t>Kiricsi</a:t>
            </a:r>
            <a:r>
              <a:rPr lang="fr-CA" sz="1200" dirty="0"/>
              <a:t>)</a:t>
            </a:r>
            <a:br>
              <a:rPr lang="fr-CA" sz="1200" dirty="0"/>
            </a:br>
            <a:r>
              <a:rPr lang="fr-CA" sz="1200" dirty="0">
                <a:hlinkClick r:id="rId5"/>
              </a:rPr>
              <a:t>http://</a:t>
            </a:r>
            <a:r>
              <a:rPr lang="fr-CA" sz="1200" dirty="0" smtClean="0">
                <a:hlinkClick r:id="rId5"/>
              </a:rPr>
              <a:t>atmosphericoptics.blogspot.com/2007/10/kausztika-caustics.html</a:t>
            </a:r>
            <a:r>
              <a:rPr lang="fr-CA" sz="1200" dirty="0" smtClean="0"/>
              <a:t> </a:t>
            </a:r>
            <a:endParaRPr lang="fr-CA" sz="1200" dirty="0"/>
          </a:p>
          <a:p>
            <a:r>
              <a:rPr lang="fr-CA" sz="1200" dirty="0" smtClean="0">
                <a:hlinkClick r:id="rId6"/>
              </a:rPr>
              <a:t>http</a:t>
            </a:r>
            <a:r>
              <a:rPr lang="fr-CA" sz="1200" dirty="0">
                <a:hlinkClick r:id="rId6"/>
              </a:rPr>
              <a:t>://bp2.blogger.com/_</a:t>
            </a:r>
            <a:r>
              <a:rPr lang="fr-CA" sz="1200" dirty="0" smtClean="0">
                <a:hlinkClick r:id="rId6"/>
              </a:rPr>
              <a:t>Co5Lv6ONsKU/RxJMlBjq9gI/AAAAAAAABg8/afty6xv5dQg/s1600-h/signed_mini-caustics1.jpg</a:t>
            </a:r>
            <a:r>
              <a:rPr lang="fr-CA" sz="1200" dirty="0" smtClean="0"/>
              <a:t> </a:t>
            </a:r>
            <a:endParaRPr lang="fr-CA" sz="1200" dirty="0"/>
          </a:p>
        </p:txBody>
      </p:sp>
      <p:sp>
        <p:nvSpPr>
          <p:cNvPr id="3" name="Rectangle 2"/>
          <p:cNvSpPr/>
          <p:nvPr/>
        </p:nvSpPr>
        <p:spPr>
          <a:xfrm>
            <a:off x="5148064" y="3914775"/>
            <a:ext cx="3995936" cy="307777"/>
          </a:xfrm>
          <a:prstGeom prst="rect">
            <a:avLst/>
          </a:prstGeom>
        </p:spPr>
        <p:txBody>
          <a:bodyPr wrap="square">
            <a:spAutoFit/>
          </a:bodyPr>
          <a:lstStyle/>
          <a:p>
            <a:r>
              <a:rPr lang="fr-CA" sz="1400" dirty="0">
                <a:hlinkClick r:id="rId7"/>
              </a:rPr>
              <a:t>http://</a:t>
            </a:r>
            <a:r>
              <a:rPr lang="fr-CA" sz="1400" dirty="0" smtClean="0">
                <a:hlinkClick r:id="rId7"/>
              </a:rPr>
              <a:t>www.duarte.cl/blog/monosblog/caustics.jpg</a:t>
            </a:r>
            <a:r>
              <a:rPr lang="fr-CA" sz="1400" dirty="0" smtClean="0"/>
              <a:t> </a:t>
            </a:r>
            <a:endParaRPr lang="fr-CA" sz="1400" dirty="0"/>
          </a:p>
        </p:txBody>
      </p:sp>
    </p:spTree>
    <p:extLst>
      <p:ext uri="{BB962C8B-B14F-4D97-AF65-F5344CB8AC3E}">
        <p14:creationId xmlns:p14="http://schemas.microsoft.com/office/powerpoint/2010/main" val="3553200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custDataLst>
              <p:tags r:id="rId1"/>
            </p:custDataLst>
          </p:nvPr>
        </p:nvSpPr>
        <p:spPr>
          <a:xfrm>
            <a:off x="-17463" y="34925"/>
            <a:ext cx="9144001" cy="1143000"/>
          </a:xfrm>
        </p:spPr>
        <p:txBody>
          <a:bodyPr/>
          <a:lstStyle/>
          <a:p>
            <a:r>
              <a:rPr lang="fr-CA" dirty="0"/>
              <a:t>Image synthétique de haute qualité</a:t>
            </a:r>
          </a:p>
        </p:txBody>
      </p:sp>
      <p:pic>
        <p:nvPicPr>
          <p:cNvPr id="1026" name="Picture 2" descr="https://upload.wikimedia.org/wikipedia/commons/thumb/e/ec/Glasses_800_edit.png/1280px-Glasses_800_edit.pn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732366" y="980728"/>
            <a:ext cx="7644341"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523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a:xfrm>
            <a:off x="-17463" y="34925"/>
            <a:ext cx="9144001" cy="1143000"/>
          </a:xfrm>
        </p:spPr>
        <p:txBody>
          <a:bodyPr/>
          <a:lstStyle/>
          <a:p>
            <a:r>
              <a:rPr lang="fr-CA" dirty="0" smtClean="0"/>
              <a:t>Image synthétique de haute qualité</a:t>
            </a:r>
          </a:p>
        </p:txBody>
      </p:sp>
      <p:pic>
        <p:nvPicPr>
          <p:cNvPr id="18435" name="Picture 2" descr="http://www.cgtutorials.com/oneadmin/_files/linksdir/1963__Global_Illumin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17096"/>
            <a:ext cx="69754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6444373"/>
            <a:ext cx="8424936" cy="369332"/>
          </a:xfrm>
          <a:prstGeom prst="rect">
            <a:avLst/>
          </a:prstGeom>
        </p:spPr>
        <p:txBody>
          <a:bodyPr wrap="square">
            <a:spAutoFit/>
          </a:bodyPr>
          <a:lstStyle/>
          <a:p>
            <a:r>
              <a:rPr lang="fr-CA" dirty="0">
                <a:hlinkClick r:id="rId4"/>
              </a:rPr>
              <a:t>http://www.cgtutorials.com/oneadmin/_files/linksdir/1963__</a:t>
            </a:r>
            <a:r>
              <a:rPr lang="fr-CA" dirty="0" smtClean="0">
                <a:hlinkClick r:id="rId4"/>
              </a:rPr>
              <a:t>Global_Illumination.jpg</a:t>
            </a:r>
            <a:r>
              <a:rPr lang="fr-CA" dirty="0" smtClean="0"/>
              <a:t> </a:t>
            </a:r>
            <a:endParaRPr lang="fr-CA" dirty="0"/>
          </a:p>
        </p:txBody>
      </p:sp>
      <p:sp>
        <p:nvSpPr>
          <p:cNvPr id="3" name="TextBox 2"/>
          <p:cNvSpPr txBox="1"/>
          <p:nvPr/>
        </p:nvSpPr>
        <p:spPr>
          <a:xfrm>
            <a:off x="7236296" y="1700808"/>
            <a:ext cx="1886813" cy="923330"/>
          </a:xfrm>
          <a:prstGeom prst="rect">
            <a:avLst/>
          </a:prstGeom>
          <a:noFill/>
        </p:spPr>
        <p:txBody>
          <a:bodyPr wrap="square" rtlCol="0">
            <a:spAutoFit/>
          </a:bodyPr>
          <a:lstStyle/>
          <a:p>
            <a:r>
              <a:rPr lang="en-CA" dirty="0" err="1" smtClean="0"/>
              <a:t>Reflets</a:t>
            </a:r>
            <a:r>
              <a:rPr lang="en-CA" dirty="0" smtClean="0"/>
              <a:t> </a:t>
            </a:r>
            <a:r>
              <a:rPr lang="en-CA" dirty="0"/>
              <a:t>de lumière </a:t>
            </a:r>
            <a:r>
              <a:rPr lang="en-CA" dirty="0" err="1" smtClean="0"/>
              <a:t>rougeâtre</a:t>
            </a:r>
            <a:r>
              <a:rPr lang="en-CA" dirty="0" smtClean="0"/>
              <a:t> et </a:t>
            </a:r>
            <a:r>
              <a:rPr lang="en-CA" dirty="0" err="1" smtClean="0"/>
              <a:t>bleuâtre</a:t>
            </a:r>
            <a:endParaRPr lang="en-CA" dirty="0"/>
          </a:p>
        </p:txBody>
      </p:sp>
      <p:cxnSp>
        <p:nvCxnSpPr>
          <p:cNvPr id="7" name="Straight Arrow Connector 6"/>
          <p:cNvCxnSpPr/>
          <p:nvPr/>
        </p:nvCxnSpPr>
        <p:spPr>
          <a:xfrm flipH="1">
            <a:off x="4139952" y="2170020"/>
            <a:ext cx="3153747" cy="1186972"/>
          </a:xfrm>
          <a:prstGeom prst="straightConnector1">
            <a:avLst/>
          </a:prstGeom>
          <a:ln w="508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076056" y="2429261"/>
            <a:ext cx="2217643" cy="999739"/>
          </a:xfrm>
          <a:prstGeom prst="straightConnector1">
            <a:avLst/>
          </a:prstGeom>
          <a:ln w="50800">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8811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Espace réservé du contenu 2"/>
          <p:cNvSpPr>
            <a:spLocks noGrp="1"/>
          </p:cNvSpPr>
          <p:nvPr>
            <p:ph idx="1"/>
          </p:nvPr>
        </p:nvSpPr>
        <p:spPr>
          <a:xfrm>
            <a:off x="457200" y="1000125"/>
            <a:ext cx="8229600" cy="5126038"/>
          </a:xfrm>
        </p:spPr>
        <p:txBody>
          <a:bodyPr/>
          <a:lstStyle/>
          <a:p>
            <a:r>
              <a:rPr lang="fr-CA" dirty="0" smtClean="0"/>
              <a:t>Les images précédentes contiennent des ombres douces, reflets spéculaires et diffus, réfractions, etc.</a:t>
            </a:r>
          </a:p>
          <a:p>
            <a:r>
              <a:rPr lang="fr-CA" dirty="0" smtClean="0"/>
              <a:t>Ces images sont habituellement</a:t>
            </a:r>
          </a:p>
          <a:p>
            <a:pPr lvl="1"/>
            <a:r>
              <a:rPr lang="fr-CA" dirty="0" smtClean="0"/>
              <a:t>générées avec du « </a:t>
            </a:r>
            <a:r>
              <a:rPr lang="fr-CA" dirty="0" err="1" smtClean="0"/>
              <a:t>backward</a:t>
            </a:r>
            <a:r>
              <a:rPr lang="fr-CA" dirty="0" smtClean="0"/>
              <a:t> </a:t>
            </a:r>
            <a:r>
              <a:rPr lang="fr-CA" dirty="0" err="1" smtClean="0"/>
              <a:t>rendering</a:t>
            </a:r>
            <a:r>
              <a:rPr lang="fr-CA" dirty="0" smtClean="0"/>
              <a:t> », par exemple, le lancer de rayon (« ray </a:t>
            </a:r>
            <a:r>
              <a:rPr lang="fr-CA" dirty="0" err="1" smtClean="0"/>
              <a:t>tracing</a:t>
            </a:r>
            <a:r>
              <a:rPr lang="fr-CA" dirty="0" smtClean="0"/>
              <a:t> »),</a:t>
            </a:r>
            <a:br>
              <a:rPr lang="fr-CA" dirty="0" smtClean="0"/>
            </a:br>
            <a:r>
              <a:rPr lang="fr-CA" dirty="0" smtClean="0"/>
              <a:t>où on part de chaque pixel et on détermine la contribution des objets dans la scène à sa couleur</a:t>
            </a:r>
          </a:p>
          <a:p>
            <a:pPr lvl="1"/>
            <a:r>
              <a:rPr lang="fr-CA" dirty="0"/>
              <a:t>plus faciles à </a:t>
            </a:r>
            <a:r>
              <a:rPr lang="fr-CA" dirty="0" smtClean="0"/>
              <a:t>générer entièrement sur le CPU,</a:t>
            </a:r>
            <a:br>
              <a:rPr lang="fr-CA" dirty="0" smtClean="0"/>
            </a:br>
            <a:r>
              <a:rPr lang="fr-CA" dirty="0" smtClean="0"/>
              <a:t>en traitant chaque pixel individuellement</a:t>
            </a:r>
          </a:p>
          <a:p>
            <a:pPr lvl="1"/>
            <a:r>
              <a:rPr lang="fr-CA" dirty="0" smtClean="0"/>
              <a:t>très </a:t>
            </a:r>
            <a:r>
              <a:rPr lang="fr-CA" dirty="0"/>
              <a:t>coûteuses</a:t>
            </a:r>
            <a:r>
              <a:rPr lang="fr-CA" dirty="0" smtClean="0"/>
              <a:t>, en temps, à générer</a:t>
            </a:r>
          </a:p>
        </p:txBody>
      </p:sp>
    </p:spTree>
    <p:extLst>
      <p:ext uri="{BB962C8B-B14F-4D97-AF65-F5344CB8AC3E}">
        <p14:creationId xmlns:p14="http://schemas.microsoft.com/office/powerpoint/2010/main" val="139022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1"/>
            </p:custDataLst>
          </p:nvPr>
        </p:nvSpPr>
        <p:spPr>
          <a:xfrm>
            <a:off x="0" y="332656"/>
            <a:ext cx="9144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4400" b="0" i="0" u="none" strike="noStrike" kern="1200" cap="none" spc="0" normalizeH="0" baseline="0" noProof="0" dirty="0" smtClean="0">
                <a:ln>
                  <a:noFill/>
                </a:ln>
                <a:solidFill>
                  <a:prstClr val="black"/>
                </a:solidFill>
                <a:effectLst/>
                <a:uLnTx/>
                <a:uFillTx/>
                <a:latin typeface="Calibri"/>
                <a:ea typeface="+mn-ea"/>
                <a:cs typeface="+mn-cs"/>
              </a:rPr>
              <a:t>Le "ray </a:t>
            </a:r>
            <a:r>
              <a:rPr kumimoji="0" lang="fr-CA" sz="4400" b="0" i="0" u="none" strike="noStrike" kern="1200" cap="none" spc="0" normalizeH="0" baseline="0" noProof="0" dirty="0" err="1" smtClean="0">
                <a:ln>
                  <a:noFill/>
                </a:ln>
                <a:solidFill>
                  <a:prstClr val="black"/>
                </a:solidFill>
                <a:effectLst/>
                <a:uLnTx/>
                <a:uFillTx/>
                <a:latin typeface="Calibri"/>
                <a:ea typeface="+mn-ea"/>
                <a:cs typeface="+mn-cs"/>
              </a:rPr>
              <a:t>tracing</a:t>
            </a:r>
            <a:r>
              <a:rPr lang="fr-CA" sz="4400" dirty="0" smtClean="0">
                <a:solidFill>
                  <a:prstClr val="black"/>
                </a:solidFill>
                <a:latin typeface="Calibri"/>
              </a:rPr>
              <a:t>" (lancer de rayon)</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https://upload.wikimedia.org/wikipedia/commons/thumb/8/83/Ray_trace_diagram.svg/875px-Ray_trace_diagram.svg.png"/>
          <p:cNvPicPr>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724209" y="1412776"/>
            <a:ext cx="7695580" cy="511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57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1"/>
          <p:cNvSpPr>
            <a:spLocks noGrp="1"/>
          </p:cNvSpPr>
          <p:nvPr>
            <p:ph type="title"/>
          </p:nvPr>
        </p:nvSpPr>
        <p:spPr/>
        <p:txBody>
          <a:bodyPr/>
          <a:lstStyle/>
          <a:p>
            <a:r>
              <a:rPr lang="fr-CA" smtClean="0"/>
              <a:t>Le « Forward Rendering »</a:t>
            </a:r>
          </a:p>
        </p:txBody>
      </p:sp>
      <p:sp>
        <p:nvSpPr>
          <p:cNvPr id="20483" name="Espace réservé du contenu 2"/>
          <p:cNvSpPr>
            <a:spLocks noGrp="1"/>
          </p:cNvSpPr>
          <p:nvPr>
            <p:ph idx="1"/>
          </p:nvPr>
        </p:nvSpPr>
        <p:spPr/>
        <p:txBody>
          <a:bodyPr/>
          <a:lstStyle/>
          <a:p>
            <a:r>
              <a:rPr lang="fr-CA" dirty="0" smtClean="0"/>
              <a:t>Des images de plus basse qualité peuvent être générées avec du « </a:t>
            </a:r>
            <a:r>
              <a:rPr lang="fr-CA" dirty="0" err="1" smtClean="0"/>
              <a:t>forward</a:t>
            </a:r>
            <a:r>
              <a:rPr lang="fr-CA" dirty="0" smtClean="0"/>
              <a:t> </a:t>
            </a:r>
            <a:r>
              <a:rPr lang="fr-CA" dirty="0" err="1" smtClean="0"/>
              <a:t>rendering</a:t>
            </a:r>
            <a:r>
              <a:rPr lang="fr-CA" dirty="0" smtClean="0"/>
              <a:t> », où on part des objets dans la scène </a:t>
            </a:r>
            <a:r>
              <a:rPr lang="fr-CA" dirty="0"/>
              <a:t>(la </a:t>
            </a:r>
            <a:r>
              <a:rPr lang="fr-CA" dirty="0" err="1" smtClean="0"/>
              <a:t>géometrie</a:t>
            </a:r>
            <a:r>
              <a:rPr lang="fr-CA" dirty="0" smtClean="0"/>
              <a:t>) </a:t>
            </a:r>
            <a:r>
              <a:rPr lang="fr-CA" dirty="0"/>
              <a:t>et </a:t>
            </a:r>
            <a:r>
              <a:rPr lang="fr-CA" dirty="0" smtClean="0"/>
              <a:t>on détermine quels pixels ils recouvrent</a:t>
            </a:r>
          </a:p>
          <a:p>
            <a:r>
              <a:rPr lang="fr-CA" dirty="0" smtClean="0"/>
              <a:t>Cela est plus rapide </a:t>
            </a:r>
            <a:r>
              <a:rPr lang="fr-CA" dirty="0"/>
              <a:t>et </a:t>
            </a:r>
            <a:r>
              <a:rPr lang="fr-CA" dirty="0" smtClean="0"/>
              <a:t>très bien supporté au niveau matériel par les </a:t>
            </a:r>
            <a:r>
              <a:rPr lang="fr-CA" dirty="0" err="1" smtClean="0"/>
              <a:t>GPUs</a:t>
            </a:r>
            <a:endParaRPr lang="fr-CA" dirty="0" smtClean="0"/>
          </a:p>
          <a:p>
            <a:r>
              <a:rPr lang="fr-CA" dirty="0" smtClean="0"/>
              <a:t>Exemples …</a:t>
            </a:r>
          </a:p>
          <a:p>
            <a:pPr lvl="1"/>
            <a:endParaRPr lang="fr-CA" dirty="0" smtClean="0"/>
          </a:p>
        </p:txBody>
      </p:sp>
    </p:spTree>
    <p:extLst>
      <p:ext uri="{BB962C8B-B14F-4D97-AF65-F5344CB8AC3E}">
        <p14:creationId xmlns:p14="http://schemas.microsoft.com/office/powerpoint/2010/main" val="16619999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re 1"/>
          <p:cNvSpPr>
            <a:spLocks noGrp="1"/>
          </p:cNvSpPr>
          <p:nvPr>
            <p:ph type="title"/>
          </p:nvPr>
        </p:nvSpPr>
        <p:spPr>
          <a:xfrm>
            <a:off x="457200" y="116632"/>
            <a:ext cx="8229600" cy="1301006"/>
          </a:xfrm>
        </p:spPr>
        <p:txBody>
          <a:bodyPr/>
          <a:lstStyle/>
          <a:p>
            <a:pPr eaLnBrk="1" hangingPunct="1"/>
            <a:r>
              <a:rPr lang="fr-CA" dirty="0" smtClean="0"/>
              <a:t>Fils de fer (« </a:t>
            </a:r>
            <a:r>
              <a:rPr lang="fr-CA" dirty="0" err="1" smtClean="0"/>
              <a:t>wireframes</a:t>
            </a:r>
            <a:r>
              <a:rPr lang="fr-CA" dirty="0" smtClean="0"/>
              <a:t> »)</a:t>
            </a:r>
            <a:br>
              <a:rPr lang="fr-CA" dirty="0" smtClean="0"/>
            </a:br>
            <a:r>
              <a:rPr lang="fr-CA" dirty="0" smtClean="0"/>
              <a:t>ou </a:t>
            </a:r>
            <a:r>
              <a:rPr lang="en-CA" dirty="0" err="1"/>
              <a:t>m</a:t>
            </a:r>
            <a:r>
              <a:rPr lang="en-CA" dirty="0" err="1" smtClean="0"/>
              <a:t>aillages</a:t>
            </a:r>
            <a:r>
              <a:rPr lang="fr-CA" dirty="0" smtClean="0"/>
              <a:t> </a:t>
            </a:r>
            <a:r>
              <a:rPr lang="fr-CA" dirty="0"/>
              <a:t>(« </a:t>
            </a:r>
            <a:r>
              <a:rPr lang="fr-CA" dirty="0" err="1" smtClean="0"/>
              <a:t>meshes</a:t>
            </a:r>
            <a:r>
              <a:rPr lang="fr-CA" dirty="0"/>
              <a:t> »)</a:t>
            </a:r>
            <a:endParaRPr lang="fr-CA" dirty="0" smtClean="0"/>
          </a:p>
        </p:txBody>
      </p:sp>
      <p:pic>
        <p:nvPicPr>
          <p:cNvPr id="21507" name="Picture 2" descr="http://www.frontiernet.net/~pdoering/Scorpio/D&amp;E/88Scorp/Wirefr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00313"/>
            <a:ext cx="45720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solid wireframe draw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1785938"/>
            <a:ext cx="37147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http://upload.wikimedia.org/wikipedia/en/b/b7/Wirefram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4357688"/>
            <a:ext cx="3706813"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9511" y="5499928"/>
            <a:ext cx="4678239" cy="261610"/>
          </a:xfrm>
          <a:prstGeom prst="rect">
            <a:avLst/>
          </a:prstGeom>
        </p:spPr>
        <p:txBody>
          <a:bodyPr wrap="square">
            <a:spAutoFit/>
          </a:bodyPr>
          <a:lstStyle/>
          <a:p>
            <a:pPr>
              <a:spcBef>
                <a:spcPct val="0"/>
              </a:spcBef>
            </a:pPr>
            <a:r>
              <a:rPr lang="fr-CA" sz="1100" dirty="0" smtClean="0">
                <a:hlinkClick r:id="rId6"/>
              </a:rPr>
              <a:t>http</a:t>
            </a:r>
            <a:r>
              <a:rPr lang="fr-CA" sz="1100" dirty="0">
                <a:hlinkClick r:id="rId6"/>
              </a:rPr>
              <a:t>://www.frontiernet.net/~</a:t>
            </a:r>
            <a:r>
              <a:rPr lang="fr-CA" sz="1100" dirty="0" smtClean="0">
                <a:hlinkClick r:id="rId6"/>
              </a:rPr>
              <a:t>pdoering/Scorpio/D&amp;E/88Scorp/Wireframe.jpg</a:t>
            </a:r>
            <a:r>
              <a:rPr lang="fr-CA" sz="1100" dirty="0" smtClean="0"/>
              <a:t> </a:t>
            </a:r>
            <a:endParaRPr lang="fr-CA" sz="1100" dirty="0"/>
          </a:p>
        </p:txBody>
      </p:sp>
      <p:sp>
        <p:nvSpPr>
          <p:cNvPr id="3" name="Rectangle 2"/>
          <p:cNvSpPr/>
          <p:nvPr/>
        </p:nvSpPr>
        <p:spPr>
          <a:xfrm>
            <a:off x="5072063" y="1480334"/>
            <a:ext cx="3081485" cy="276999"/>
          </a:xfrm>
          <a:prstGeom prst="rect">
            <a:avLst/>
          </a:prstGeom>
        </p:spPr>
        <p:txBody>
          <a:bodyPr wrap="none">
            <a:spAutoFit/>
          </a:bodyPr>
          <a:lstStyle/>
          <a:p>
            <a:r>
              <a:rPr lang="fr-CA" sz="1200" dirty="0">
                <a:hlinkClick r:id="rId7"/>
              </a:rPr>
              <a:t>http://</a:t>
            </a:r>
            <a:r>
              <a:rPr lang="fr-CA" sz="1200" dirty="0" smtClean="0">
                <a:hlinkClick r:id="rId7"/>
              </a:rPr>
              <a:t>www.gardendome.com/Intro_prin.htm</a:t>
            </a:r>
            <a:r>
              <a:rPr lang="fr-CA" sz="1200" dirty="0" smtClean="0"/>
              <a:t> </a:t>
            </a:r>
            <a:endParaRPr lang="en-CA" sz="1200" dirty="0"/>
          </a:p>
        </p:txBody>
      </p:sp>
      <p:sp>
        <p:nvSpPr>
          <p:cNvPr id="4" name="Rectangle 3"/>
          <p:cNvSpPr/>
          <p:nvPr/>
        </p:nvSpPr>
        <p:spPr>
          <a:xfrm>
            <a:off x="5004048" y="5673209"/>
            <a:ext cx="3456384" cy="276071"/>
          </a:xfrm>
          <a:prstGeom prst="rect">
            <a:avLst/>
          </a:prstGeom>
        </p:spPr>
        <p:txBody>
          <a:bodyPr wrap="square">
            <a:spAutoFit/>
          </a:bodyPr>
          <a:lstStyle/>
          <a:p>
            <a:pPr>
              <a:spcBef>
                <a:spcPct val="0"/>
              </a:spcBef>
            </a:pPr>
            <a:r>
              <a:rPr lang="fr-CA" sz="1200" dirty="0">
                <a:hlinkClick r:id="rId8"/>
              </a:rPr>
              <a:t>http://</a:t>
            </a:r>
            <a:r>
              <a:rPr lang="fr-CA" sz="1200" dirty="0" smtClean="0">
                <a:hlinkClick r:id="rId8"/>
              </a:rPr>
              <a:t>en.wikipedia.org/wiki/Image:Wireframe.png</a:t>
            </a:r>
            <a:r>
              <a:rPr lang="fr-CA" sz="1200" dirty="0" smtClean="0"/>
              <a:t> </a:t>
            </a:r>
            <a:endParaRPr lang="fr-CA" sz="1200" dirty="0"/>
          </a:p>
        </p:txBody>
      </p:sp>
    </p:spTree>
    <p:extLst>
      <p:ext uri="{BB962C8B-B14F-4D97-AF65-F5344CB8AC3E}">
        <p14:creationId xmlns:p14="http://schemas.microsoft.com/office/powerpoint/2010/main" val="1091464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0" y="116632"/>
            <a:ext cx="9125329" cy="1143000"/>
          </a:xfrm>
        </p:spPr>
        <p:txBody>
          <a:bodyPr/>
          <a:lstStyle/>
          <a:p>
            <a:r>
              <a:rPr lang="en-CA" dirty="0" smtClean="0"/>
              <a:t>Plan du </a:t>
            </a:r>
            <a:r>
              <a:rPr lang="en-CA" dirty="0" err="1" smtClean="0"/>
              <a:t>cours</a:t>
            </a:r>
            <a:endParaRPr lang="en-CA" dirty="0"/>
          </a:p>
        </p:txBody>
      </p:sp>
      <p:sp>
        <p:nvSpPr>
          <p:cNvPr id="3" name="Content Placeholder 2"/>
          <p:cNvSpPr>
            <a:spLocks noGrp="1"/>
          </p:cNvSpPr>
          <p:nvPr>
            <p:ph idx="1"/>
          </p:nvPr>
        </p:nvSpPr>
        <p:spPr>
          <a:xfrm>
            <a:off x="457200" y="1196752"/>
            <a:ext cx="8229600" cy="4929411"/>
          </a:xfrm>
        </p:spPr>
        <p:txBody>
          <a:bodyPr/>
          <a:lstStyle/>
          <a:p>
            <a:r>
              <a:rPr lang="en-CA" dirty="0" smtClean="0"/>
              <a:t>Les bases de </a:t>
            </a:r>
            <a:r>
              <a:rPr lang="en-CA" dirty="0" err="1" smtClean="0"/>
              <a:t>l'infographie</a:t>
            </a:r>
            <a:r>
              <a:rPr lang="en-CA" dirty="0" smtClean="0"/>
              <a:t> et du </a:t>
            </a:r>
            <a:r>
              <a:rPr lang="en-CA" dirty="0" err="1" smtClean="0"/>
              <a:t>rendu</a:t>
            </a:r>
            <a:r>
              <a:rPr lang="en-CA" dirty="0" smtClean="0"/>
              <a:t> 3D</a:t>
            </a:r>
          </a:p>
          <a:p>
            <a:pPr lvl="1"/>
            <a:r>
              <a:rPr lang="en-CA" dirty="0" smtClean="0"/>
              <a:t>Notions </a:t>
            </a:r>
            <a:r>
              <a:rPr lang="en-CA" dirty="0" err="1" smtClean="0"/>
              <a:t>d'algèbre</a:t>
            </a:r>
            <a:r>
              <a:rPr lang="en-CA" dirty="0" smtClean="0"/>
              <a:t> </a:t>
            </a:r>
            <a:r>
              <a:rPr lang="en-CA" dirty="0" err="1" smtClean="0"/>
              <a:t>linéaire</a:t>
            </a:r>
            <a:r>
              <a:rPr lang="en-CA" dirty="0" smtClean="0"/>
              <a:t/>
            </a:r>
            <a:br>
              <a:rPr lang="en-CA" dirty="0" smtClean="0"/>
            </a:br>
            <a:r>
              <a:rPr lang="en-CA" dirty="0" smtClean="0"/>
              <a:t>(matrices, </a:t>
            </a:r>
            <a:r>
              <a:rPr lang="en-CA" dirty="0" err="1" smtClean="0"/>
              <a:t>coordonnées</a:t>
            </a:r>
            <a:r>
              <a:rPr lang="en-CA" dirty="0" smtClean="0"/>
              <a:t> </a:t>
            </a:r>
            <a:r>
              <a:rPr lang="en-CA" dirty="0" err="1" smtClean="0"/>
              <a:t>homogènes</a:t>
            </a:r>
            <a:r>
              <a:rPr lang="en-CA" dirty="0" smtClean="0"/>
              <a:t>)</a:t>
            </a:r>
          </a:p>
          <a:p>
            <a:pPr lvl="1"/>
            <a:r>
              <a:rPr lang="en-CA" dirty="0" smtClean="0"/>
              <a:t>Du code JavaScript </a:t>
            </a:r>
            <a:r>
              <a:rPr lang="en-CA" dirty="0" err="1" smtClean="0"/>
              <a:t>faisant</a:t>
            </a:r>
            <a:r>
              <a:rPr lang="en-CA" dirty="0" smtClean="0"/>
              <a:t> un </a:t>
            </a:r>
            <a:r>
              <a:rPr lang="en-CA" dirty="0" err="1" smtClean="0"/>
              <a:t>rendu</a:t>
            </a:r>
            <a:r>
              <a:rPr lang="en-CA" dirty="0" smtClean="0"/>
              <a:t> 3D,</a:t>
            </a:r>
            <a:br>
              <a:rPr lang="en-CA" dirty="0" smtClean="0"/>
            </a:br>
            <a:r>
              <a:rPr lang="en-CA" dirty="0" smtClean="0"/>
              <a:t>et </a:t>
            </a:r>
            <a:r>
              <a:rPr lang="en-CA" dirty="0" err="1" smtClean="0"/>
              <a:t>permettant</a:t>
            </a:r>
            <a:r>
              <a:rPr lang="en-CA" dirty="0" smtClean="0"/>
              <a:t> des interactions 3D,</a:t>
            </a:r>
            <a:br>
              <a:rPr lang="en-CA" dirty="0" smtClean="0"/>
            </a:br>
            <a:r>
              <a:rPr lang="en-CA" i="1" dirty="0" smtClean="0"/>
              <a:t>sans</a:t>
            </a:r>
            <a:r>
              <a:rPr lang="en-CA" dirty="0" smtClean="0"/>
              <a:t> </a:t>
            </a:r>
            <a:r>
              <a:rPr lang="en-CA" dirty="0" err="1" smtClean="0"/>
              <a:t>librairies</a:t>
            </a:r>
            <a:r>
              <a:rPr lang="en-CA" dirty="0" smtClean="0"/>
              <a:t> 3D</a:t>
            </a:r>
          </a:p>
          <a:p>
            <a:r>
              <a:rPr lang="en-CA" dirty="0" smtClean="0"/>
              <a:t>Unity et la </a:t>
            </a:r>
            <a:r>
              <a:rPr lang="en-CA" dirty="0" err="1" smtClean="0"/>
              <a:t>programmation</a:t>
            </a:r>
            <a:r>
              <a:rPr lang="en-CA" dirty="0" smtClean="0"/>
              <a:t> de </a:t>
            </a:r>
            <a:r>
              <a:rPr lang="en-CA" dirty="0" err="1" smtClean="0"/>
              <a:t>scènes</a:t>
            </a:r>
            <a:r>
              <a:rPr lang="en-CA" dirty="0" smtClean="0"/>
              <a:t> interactives 2D et 3D</a:t>
            </a:r>
          </a:p>
          <a:p>
            <a:pPr lvl="1"/>
            <a:r>
              <a:rPr lang="en-CA" dirty="0" smtClean="0"/>
              <a:t>C#, </a:t>
            </a:r>
            <a:r>
              <a:rPr lang="en-CA" dirty="0" err="1" smtClean="0"/>
              <a:t>langage</a:t>
            </a:r>
            <a:r>
              <a:rPr lang="en-CA" dirty="0" smtClean="0"/>
              <a:t> </a:t>
            </a:r>
            <a:r>
              <a:rPr lang="en-CA" dirty="0" err="1" smtClean="0"/>
              <a:t>utilisé</a:t>
            </a:r>
            <a:r>
              <a:rPr lang="en-CA" dirty="0" smtClean="0"/>
              <a:t> avec Unity</a:t>
            </a:r>
            <a:endParaRPr lang="en-CA" dirty="0"/>
          </a:p>
        </p:txBody>
      </p:sp>
    </p:spTree>
    <p:extLst>
      <p:ext uri="{BB962C8B-B14F-4D97-AF65-F5344CB8AC3E}">
        <p14:creationId xmlns:p14="http://schemas.microsoft.com/office/powerpoint/2010/main" val="3760862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Maillage</a:t>
            </a:r>
            <a:r>
              <a:rPr lang="fr-CA" dirty="0"/>
              <a:t> </a:t>
            </a:r>
            <a:r>
              <a:rPr lang="en-CA" dirty="0" smtClean="0"/>
              <a:t>de triangles</a:t>
            </a:r>
            <a:endParaRPr lang="en-CA" dirty="0"/>
          </a:p>
        </p:txBody>
      </p:sp>
      <p:pic>
        <p:nvPicPr>
          <p:cNvPr id="1026" name="Picture 2" descr="https://upload.wikimedia.org/wikipedia/commons/f/fb/Dolphin_triangle_mes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1628800"/>
            <a:ext cx="6772065" cy="41764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53094" y="6016426"/>
            <a:ext cx="6578602" cy="307777"/>
          </a:xfrm>
          <a:prstGeom prst="rect">
            <a:avLst/>
          </a:prstGeom>
        </p:spPr>
        <p:txBody>
          <a:bodyPr wrap="square">
            <a:spAutoFit/>
          </a:bodyPr>
          <a:lstStyle/>
          <a:p>
            <a:r>
              <a:rPr lang="en-CA" sz="1400" dirty="0">
                <a:hlinkClick r:id="rId3"/>
              </a:rPr>
              <a:t>https://</a:t>
            </a:r>
            <a:r>
              <a:rPr lang="en-CA" sz="1400" dirty="0" smtClean="0">
                <a:hlinkClick r:id="rId3"/>
              </a:rPr>
              <a:t>upload.wikimedia.org/wikipedia/commons/f/fb/Dolphin_triangle_mesh.png</a:t>
            </a:r>
            <a:r>
              <a:rPr lang="en-CA" sz="1400" dirty="0" smtClean="0"/>
              <a:t> </a:t>
            </a:r>
            <a:endParaRPr lang="en-CA" sz="1400" dirty="0"/>
          </a:p>
        </p:txBody>
      </p:sp>
    </p:spTree>
    <p:extLst>
      <p:ext uri="{BB962C8B-B14F-4D97-AF65-F5344CB8AC3E}">
        <p14:creationId xmlns:p14="http://schemas.microsoft.com/office/powerpoint/2010/main" val="4128447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cgchannel.com/wp-content/uploads/2015/06/150625_ArtMe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858795" cy="34563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19672" y="332656"/>
            <a:ext cx="6750496" cy="307777"/>
          </a:xfrm>
          <a:prstGeom prst="rect">
            <a:avLst/>
          </a:prstGeom>
        </p:spPr>
        <p:txBody>
          <a:bodyPr wrap="square">
            <a:spAutoFit/>
          </a:bodyPr>
          <a:lstStyle/>
          <a:p>
            <a:r>
              <a:rPr lang="en-CA" sz="1400" dirty="0">
                <a:hlinkClick r:id="rId3"/>
              </a:rPr>
              <a:t>http://</a:t>
            </a:r>
            <a:r>
              <a:rPr lang="en-CA" sz="1400" dirty="0" smtClean="0">
                <a:hlinkClick r:id="rId3"/>
              </a:rPr>
              <a:t>www.cgchannel.com/wp-content/uploads/2015/06/150625_ArtMesh.jpg</a:t>
            </a:r>
            <a:r>
              <a:rPr lang="en-CA" sz="1400" dirty="0" smtClean="0"/>
              <a:t> </a:t>
            </a:r>
            <a:endParaRPr lang="en-CA" sz="1400" dirty="0"/>
          </a:p>
        </p:txBody>
      </p:sp>
      <p:sp>
        <p:nvSpPr>
          <p:cNvPr id="5" name="TextBox 4"/>
          <p:cNvSpPr txBox="1"/>
          <p:nvPr/>
        </p:nvSpPr>
        <p:spPr>
          <a:xfrm>
            <a:off x="539552" y="4581128"/>
            <a:ext cx="3816424" cy="1815882"/>
          </a:xfrm>
          <a:prstGeom prst="rect">
            <a:avLst/>
          </a:prstGeom>
          <a:noFill/>
        </p:spPr>
        <p:txBody>
          <a:bodyPr wrap="square" rtlCol="0">
            <a:spAutoFit/>
          </a:bodyPr>
          <a:lstStyle/>
          <a:p>
            <a:r>
              <a:rPr lang="en-CA" sz="2800" dirty="0" err="1" smtClean="0"/>
              <a:t>Maillage</a:t>
            </a:r>
            <a:r>
              <a:rPr lang="en-CA" sz="2800" dirty="0" smtClean="0"/>
              <a:t> de triangles</a:t>
            </a:r>
          </a:p>
          <a:p>
            <a:endParaRPr lang="en-CA" sz="2800" dirty="0"/>
          </a:p>
          <a:p>
            <a:r>
              <a:rPr lang="en-CA" sz="2800" dirty="0" err="1" smtClean="0"/>
              <a:t>Chaque</a:t>
            </a:r>
            <a:r>
              <a:rPr lang="en-CA" sz="2800" dirty="0" smtClean="0"/>
              <a:t> ensemble de </a:t>
            </a:r>
            <a:r>
              <a:rPr lang="en-CA" sz="2800" dirty="0"/>
              <a:t>3 points </a:t>
            </a:r>
            <a:r>
              <a:rPr lang="en-CA" sz="2800" dirty="0" err="1" smtClean="0"/>
              <a:t>définit</a:t>
            </a:r>
            <a:r>
              <a:rPr lang="en-CA" sz="2800" dirty="0" smtClean="0"/>
              <a:t> un plan</a:t>
            </a:r>
            <a:endParaRPr lang="en-CA" sz="2800" dirty="0"/>
          </a:p>
        </p:txBody>
      </p:sp>
      <p:sp>
        <p:nvSpPr>
          <p:cNvPr id="7" name="TextBox 6"/>
          <p:cNvSpPr txBox="1"/>
          <p:nvPr/>
        </p:nvSpPr>
        <p:spPr>
          <a:xfrm>
            <a:off x="4788024" y="4586185"/>
            <a:ext cx="4355976" cy="1815882"/>
          </a:xfrm>
          <a:prstGeom prst="rect">
            <a:avLst/>
          </a:prstGeom>
          <a:noFill/>
        </p:spPr>
        <p:txBody>
          <a:bodyPr wrap="square" rtlCol="0">
            <a:spAutoFit/>
          </a:bodyPr>
          <a:lstStyle/>
          <a:p>
            <a:r>
              <a:rPr lang="en-CA" sz="2800" dirty="0" err="1" smtClean="0"/>
              <a:t>Maillage</a:t>
            </a:r>
            <a:r>
              <a:rPr lang="en-CA" sz="2800" dirty="0" smtClean="0"/>
              <a:t> </a:t>
            </a:r>
            <a:r>
              <a:rPr lang="en-CA" sz="2800" dirty="0"/>
              <a:t>de </a:t>
            </a:r>
            <a:r>
              <a:rPr lang="en-CA" sz="2800" dirty="0" err="1" smtClean="0"/>
              <a:t>quadrilatères</a:t>
            </a:r>
            <a:endParaRPr lang="en-CA" sz="2800" dirty="0" smtClean="0"/>
          </a:p>
          <a:p>
            <a:endParaRPr lang="en-CA" sz="2800" dirty="0"/>
          </a:p>
          <a:p>
            <a:r>
              <a:rPr lang="en-CA" sz="2800" dirty="0"/>
              <a:t>4 points ne </a:t>
            </a:r>
            <a:r>
              <a:rPr lang="en-CA" sz="2800" dirty="0" err="1"/>
              <a:t>sont</a:t>
            </a:r>
            <a:r>
              <a:rPr lang="en-CA" sz="2800" dirty="0"/>
              <a:t> pas </a:t>
            </a:r>
            <a:r>
              <a:rPr lang="en-CA" sz="2800" dirty="0" err="1" smtClean="0"/>
              <a:t>nécessairement</a:t>
            </a:r>
            <a:r>
              <a:rPr lang="en-CA" sz="2800" dirty="0" smtClean="0"/>
              <a:t> </a:t>
            </a:r>
            <a:r>
              <a:rPr lang="en-CA" sz="2800" dirty="0" err="1" smtClean="0"/>
              <a:t>coplanaires</a:t>
            </a:r>
            <a:endParaRPr lang="en-CA" sz="2800" dirty="0"/>
          </a:p>
        </p:txBody>
      </p:sp>
    </p:spTree>
    <p:extLst>
      <p:ext uri="{BB962C8B-B14F-4D97-AF65-F5344CB8AC3E}">
        <p14:creationId xmlns:p14="http://schemas.microsoft.com/office/powerpoint/2010/main" val="416174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lstStyle/>
          <a:p>
            <a:r>
              <a:rPr lang="en-CA" sz="3600" dirty="0" smtClean="0"/>
              <a:t>Les </a:t>
            </a:r>
            <a:r>
              <a:rPr lang="en-CA" sz="3600" dirty="0" err="1" smtClean="0"/>
              <a:t>ingrédients</a:t>
            </a:r>
            <a:r>
              <a:rPr lang="en-CA" sz="3600" dirty="0" smtClean="0"/>
              <a:t> pour le forward rendering</a:t>
            </a:r>
            <a:endParaRPr lang="en-CA" sz="3600" dirty="0"/>
          </a:p>
        </p:txBody>
      </p:sp>
      <p:sp>
        <p:nvSpPr>
          <p:cNvPr id="3" name="Content Placeholder 2"/>
          <p:cNvSpPr>
            <a:spLocks noGrp="1"/>
          </p:cNvSpPr>
          <p:nvPr>
            <p:ph idx="1"/>
          </p:nvPr>
        </p:nvSpPr>
        <p:spPr>
          <a:xfrm>
            <a:off x="251520" y="764704"/>
            <a:ext cx="8640960" cy="5361459"/>
          </a:xfrm>
        </p:spPr>
        <p:txBody>
          <a:bodyPr/>
          <a:lstStyle/>
          <a:p>
            <a:r>
              <a:rPr lang="en-CA" sz="2800" dirty="0" err="1" smtClean="0"/>
              <a:t>Une</a:t>
            </a:r>
            <a:r>
              <a:rPr lang="en-CA" sz="2800" dirty="0"/>
              <a:t> </a:t>
            </a:r>
            <a:r>
              <a:rPr lang="en-CA" sz="2800" dirty="0" err="1" smtClean="0"/>
              <a:t>façon</a:t>
            </a:r>
            <a:r>
              <a:rPr lang="en-CA" sz="2800" dirty="0" smtClean="0"/>
              <a:t> de </a:t>
            </a:r>
            <a:r>
              <a:rPr lang="en-CA" sz="2800" dirty="0" err="1" smtClean="0"/>
              <a:t>projeter</a:t>
            </a:r>
            <a:r>
              <a:rPr lang="en-CA" sz="2800" dirty="0" smtClean="0"/>
              <a:t> </a:t>
            </a:r>
            <a:r>
              <a:rPr lang="en-CA" sz="2800" dirty="0"/>
              <a:t>des </a:t>
            </a:r>
            <a:r>
              <a:rPr lang="en-CA" sz="2800" dirty="0" err="1" smtClean="0"/>
              <a:t>coordonnées</a:t>
            </a:r>
            <a:r>
              <a:rPr lang="en-CA" sz="2800" dirty="0" smtClean="0"/>
              <a:t> 3D </a:t>
            </a:r>
            <a:r>
              <a:rPr lang="en-CA" sz="2800" dirty="0" err="1" smtClean="0"/>
              <a:t>vers</a:t>
            </a:r>
            <a:r>
              <a:rPr lang="en-CA" sz="2800" dirty="0" smtClean="0"/>
              <a:t> </a:t>
            </a:r>
            <a:r>
              <a:rPr lang="en-CA" sz="2800" dirty="0"/>
              <a:t>des </a:t>
            </a:r>
            <a:r>
              <a:rPr lang="en-CA" sz="2800" dirty="0" err="1" smtClean="0"/>
              <a:t>coordonnées</a:t>
            </a:r>
            <a:r>
              <a:rPr lang="en-CA" sz="2800" dirty="0" smtClean="0"/>
              <a:t> 2D. On fait </a:t>
            </a:r>
            <a:r>
              <a:rPr lang="en-CA" sz="2800" dirty="0" err="1" smtClean="0"/>
              <a:t>cette</a:t>
            </a:r>
            <a:r>
              <a:rPr lang="en-CA" sz="2800" dirty="0" smtClean="0"/>
              <a:t> projection pour </a:t>
            </a:r>
            <a:r>
              <a:rPr lang="en-CA" sz="2800" dirty="0" err="1" smtClean="0"/>
              <a:t>chaque</a:t>
            </a:r>
            <a:r>
              <a:rPr lang="en-CA" sz="2800" dirty="0" smtClean="0"/>
              <a:t> </a:t>
            </a:r>
            <a:r>
              <a:rPr lang="en-CA" sz="2800" dirty="0" err="1" smtClean="0"/>
              <a:t>sommet</a:t>
            </a:r>
            <a:r>
              <a:rPr lang="en-CA" sz="2800" dirty="0" smtClean="0"/>
              <a:t> (“vertex”) d’un </a:t>
            </a:r>
            <a:r>
              <a:rPr lang="en-CA" sz="2800" dirty="0" err="1" smtClean="0"/>
              <a:t>maillage</a:t>
            </a:r>
            <a:r>
              <a:rPr lang="en-CA" sz="2800" dirty="0" smtClean="0"/>
              <a:t>.</a:t>
            </a:r>
          </a:p>
          <a:p>
            <a:pPr lvl="1"/>
            <a:r>
              <a:rPr lang="en-CA" sz="2400" dirty="0" smtClean="0"/>
              <a:t>La projection se fait avec des multiplications de matrices</a:t>
            </a:r>
          </a:p>
          <a:p>
            <a:r>
              <a:rPr lang="en-CA" sz="2800" dirty="0" err="1" smtClean="0"/>
              <a:t>Une</a:t>
            </a:r>
            <a:r>
              <a:rPr lang="en-CA" sz="2800" dirty="0" smtClean="0"/>
              <a:t> </a:t>
            </a:r>
            <a:r>
              <a:rPr lang="en-CA" sz="2800" dirty="0" err="1" smtClean="0"/>
              <a:t>façon</a:t>
            </a:r>
            <a:r>
              <a:rPr lang="en-CA" sz="2800" dirty="0" smtClean="0"/>
              <a:t> </a:t>
            </a:r>
            <a:r>
              <a:rPr lang="en-CA" sz="2800" dirty="0" err="1" smtClean="0"/>
              <a:t>d’enlever</a:t>
            </a:r>
            <a:r>
              <a:rPr lang="en-CA" sz="2800" dirty="0" smtClean="0"/>
              <a:t> les </a:t>
            </a:r>
            <a:r>
              <a:rPr lang="en-CA" sz="2800" dirty="0"/>
              <a:t>parties </a:t>
            </a:r>
            <a:r>
              <a:rPr lang="en-CA" sz="2800" dirty="0" err="1" smtClean="0"/>
              <a:t>cach</a:t>
            </a:r>
            <a:r>
              <a:rPr lang="en-CA" sz="2800" dirty="0" err="1"/>
              <a:t>é</a:t>
            </a:r>
            <a:r>
              <a:rPr lang="en-CA" sz="2800" dirty="0" err="1" smtClean="0"/>
              <a:t>es</a:t>
            </a:r>
            <a:endParaRPr lang="en-CA" sz="2800" dirty="0" smtClean="0"/>
          </a:p>
          <a:p>
            <a:pPr marL="971550" lvl="1" indent="-514350">
              <a:buFont typeface="+mj-lt"/>
              <a:buAutoNum type="arabicPeriod"/>
            </a:pPr>
            <a:r>
              <a:rPr lang="en-CA" sz="2400" dirty="0"/>
              <a:t>C</a:t>
            </a:r>
            <a:r>
              <a:rPr lang="en-CA" sz="2400" dirty="0" smtClean="0"/>
              <a:t>lipping</a:t>
            </a:r>
          </a:p>
          <a:p>
            <a:pPr marL="971550" lvl="1" indent="-514350">
              <a:buFont typeface="+mj-lt"/>
              <a:buAutoNum type="arabicPeriod"/>
            </a:pPr>
            <a:r>
              <a:rPr lang="en-CA" sz="2400" dirty="0" err="1" smtClean="0"/>
              <a:t>Élimination</a:t>
            </a:r>
            <a:r>
              <a:rPr lang="en-CA" sz="2400" dirty="0" smtClean="0"/>
              <a:t> de </a:t>
            </a:r>
            <a:r>
              <a:rPr lang="en-CA" sz="2400" dirty="0"/>
              <a:t>faces </a:t>
            </a:r>
            <a:r>
              <a:rPr lang="en-CA" sz="2400" dirty="0" err="1" smtClean="0"/>
              <a:t>arrières</a:t>
            </a:r>
            <a:r>
              <a:rPr lang="en-CA" sz="2400" dirty="0" smtClean="0"/>
              <a:t> (“</a:t>
            </a:r>
            <a:r>
              <a:rPr lang="en-CA" sz="2400" dirty="0" err="1" smtClean="0"/>
              <a:t>backface</a:t>
            </a:r>
            <a:r>
              <a:rPr lang="en-CA" sz="2400" dirty="0" smtClean="0"/>
              <a:t> culling”)</a:t>
            </a:r>
          </a:p>
          <a:p>
            <a:pPr marL="971550" lvl="1" indent="-514350">
              <a:buFont typeface="+mj-lt"/>
              <a:buAutoNum type="arabicPeriod"/>
            </a:pPr>
            <a:r>
              <a:rPr lang="en-CA" sz="2400" dirty="0" err="1" smtClean="0"/>
              <a:t>Algorithme</a:t>
            </a:r>
            <a:r>
              <a:rPr lang="en-CA" sz="2400" dirty="0" smtClean="0"/>
              <a:t> du </a:t>
            </a:r>
            <a:r>
              <a:rPr lang="en-CA" sz="2400" dirty="0" err="1" smtClean="0"/>
              <a:t>peintre</a:t>
            </a:r>
            <a:r>
              <a:rPr lang="en-CA" sz="2400" dirty="0" smtClean="0"/>
              <a:t> OU Tampon de </a:t>
            </a:r>
            <a:r>
              <a:rPr lang="en-CA" sz="2400" dirty="0" err="1" smtClean="0"/>
              <a:t>profondeur</a:t>
            </a:r>
            <a:endParaRPr lang="en-CA" sz="2400" dirty="0" smtClean="0"/>
          </a:p>
          <a:p>
            <a:r>
              <a:rPr lang="en-CA" sz="2800" dirty="0" err="1" smtClean="0"/>
              <a:t>Une</a:t>
            </a:r>
            <a:r>
              <a:rPr lang="en-CA" sz="2800" dirty="0" smtClean="0"/>
              <a:t> </a:t>
            </a:r>
            <a:r>
              <a:rPr lang="en-CA" sz="2800" dirty="0" err="1" smtClean="0"/>
              <a:t>façon</a:t>
            </a:r>
            <a:r>
              <a:rPr lang="en-CA" sz="2800" dirty="0" smtClean="0"/>
              <a:t> de </a:t>
            </a:r>
            <a:r>
              <a:rPr lang="en-CA" sz="2800" dirty="0" err="1" smtClean="0"/>
              <a:t>remplir</a:t>
            </a:r>
            <a:r>
              <a:rPr lang="en-CA" sz="2800" dirty="0" smtClean="0"/>
              <a:t> les </a:t>
            </a:r>
            <a:r>
              <a:rPr lang="en-CA" sz="2800" dirty="0" err="1" smtClean="0"/>
              <a:t>polygones</a:t>
            </a:r>
            <a:endParaRPr lang="en-CA" sz="2800" dirty="0" smtClean="0"/>
          </a:p>
          <a:p>
            <a:pPr lvl="1"/>
            <a:r>
              <a:rPr lang="en-CA" sz="2400" dirty="0"/>
              <a:t>La </a:t>
            </a:r>
            <a:r>
              <a:rPr lang="en-CA" sz="2400" dirty="0" err="1" smtClean="0"/>
              <a:t>rastérisation</a:t>
            </a:r>
            <a:r>
              <a:rPr lang="en-CA" sz="2400" dirty="0" smtClean="0"/>
              <a:t> </a:t>
            </a:r>
            <a:r>
              <a:rPr lang="en-CA" sz="2400" dirty="0" err="1" smtClean="0"/>
              <a:t>calcule</a:t>
            </a:r>
            <a:r>
              <a:rPr lang="en-CA" sz="2400" dirty="0" smtClean="0"/>
              <a:t> les pixels </a:t>
            </a:r>
            <a:r>
              <a:rPr lang="en-CA" sz="2400" dirty="0" err="1" smtClean="0"/>
              <a:t>recouverts</a:t>
            </a:r>
            <a:r>
              <a:rPr lang="en-CA" sz="2400" dirty="0" smtClean="0"/>
              <a:t> par un </a:t>
            </a:r>
            <a:r>
              <a:rPr lang="en-CA" sz="2400" dirty="0" err="1" smtClean="0"/>
              <a:t>polygone</a:t>
            </a:r>
            <a:endParaRPr lang="en-CA" sz="2400" dirty="0" smtClean="0"/>
          </a:p>
          <a:p>
            <a:pPr lvl="1"/>
            <a:r>
              <a:rPr lang="en-CA" sz="2400" dirty="0" smtClean="0"/>
              <a:t>Le </a:t>
            </a:r>
            <a:r>
              <a:rPr lang="en-CA" sz="2400" dirty="0" err="1" smtClean="0"/>
              <a:t>lissage</a:t>
            </a:r>
            <a:r>
              <a:rPr lang="en-CA" sz="2400" dirty="0" smtClean="0"/>
              <a:t> (“shading”) </a:t>
            </a:r>
            <a:r>
              <a:rPr lang="en-CA" sz="2400" dirty="0" err="1" smtClean="0"/>
              <a:t>calcule</a:t>
            </a:r>
            <a:r>
              <a:rPr lang="en-CA" sz="2400" dirty="0" smtClean="0"/>
              <a:t> la </a:t>
            </a:r>
            <a:r>
              <a:rPr lang="en-CA" sz="2400" dirty="0" err="1" smtClean="0"/>
              <a:t>couleur</a:t>
            </a:r>
            <a:r>
              <a:rPr lang="en-CA" sz="2400" dirty="0"/>
              <a:t/>
            </a:r>
            <a:br>
              <a:rPr lang="en-CA" sz="2400" dirty="0"/>
            </a:br>
            <a:r>
              <a:rPr lang="en-CA" sz="2400" dirty="0" smtClean="0"/>
              <a:t>de </a:t>
            </a:r>
            <a:r>
              <a:rPr lang="en-CA" sz="2400" dirty="0" err="1" smtClean="0"/>
              <a:t>chaque</a:t>
            </a:r>
            <a:r>
              <a:rPr lang="en-CA" sz="2400" dirty="0" smtClean="0"/>
              <a:t> pixel </a:t>
            </a:r>
            <a:r>
              <a:rPr lang="en-CA" sz="2400" dirty="0" err="1" smtClean="0"/>
              <a:t>dans</a:t>
            </a:r>
            <a:r>
              <a:rPr lang="en-CA" sz="2400" dirty="0" smtClean="0"/>
              <a:t> le </a:t>
            </a:r>
            <a:r>
              <a:rPr lang="en-CA" sz="2400" dirty="0" err="1" smtClean="0"/>
              <a:t>polygone</a:t>
            </a:r>
            <a:endParaRPr lang="en-CA" sz="2400" dirty="0"/>
          </a:p>
        </p:txBody>
      </p:sp>
    </p:spTree>
    <p:extLst>
      <p:ext uri="{BB962C8B-B14F-4D97-AF65-F5344CB8AC3E}">
        <p14:creationId xmlns:p14="http://schemas.microsoft.com/office/powerpoint/2010/main" val="2603744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80728"/>
          </a:xfrm>
        </p:spPr>
        <p:txBody>
          <a:bodyPr/>
          <a:lstStyle/>
          <a:p>
            <a:r>
              <a:rPr lang="en-CA" dirty="0" err="1"/>
              <a:t>Enlever</a:t>
            </a:r>
            <a:r>
              <a:rPr lang="en-CA" dirty="0"/>
              <a:t> les parties </a:t>
            </a:r>
            <a:r>
              <a:rPr lang="en-CA" dirty="0" err="1" smtClean="0"/>
              <a:t>cachées</a:t>
            </a:r>
            <a:r>
              <a:rPr lang="en-CA" dirty="0" smtClean="0"/>
              <a:t> : Clipping</a:t>
            </a:r>
            <a:endParaRPr lang="en-CA" dirty="0"/>
          </a:p>
        </p:txBody>
      </p:sp>
      <p:pic>
        <p:nvPicPr>
          <p:cNvPr id="5" name="Picture 4"/>
          <p:cNvPicPr>
            <a:picLocks noChangeAspect="1"/>
          </p:cNvPicPr>
          <p:nvPr/>
        </p:nvPicPr>
        <p:blipFill>
          <a:blip r:embed="rId2"/>
          <a:stretch>
            <a:fillRect/>
          </a:stretch>
        </p:blipFill>
        <p:spPr>
          <a:xfrm>
            <a:off x="1619672" y="764704"/>
            <a:ext cx="5760640" cy="5028356"/>
          </a:xfrm>
          <a:prstGeom prst="rect">
            <a:avLst/>
          </a:prstGeom>
        </p:spPr>
      </p:pic>
      <p:sp>
        <p:nvSpPr>
          <p:cNvPr id="6" name="Rectangle 5"/>
          <p:cNvSpPr/>
          <p:nvPr/>
        </p:nvSpPr>
        <p:spPr>
          <a:xfrm>
            <a:off x="1835696" y="6093296"/>
            <a:ext cx="6256784" cy="646331"/>
          </a:xfrm>
          <a:prstGeom prst="rect">
            <a:avLst/>
          </a:prstGeom>
        </p:spPr>
        <p:txBody>
          <a:bodyPr wrap="square">
            <a:spAutoFit/>
          </a:bodyPr>
          <a:lstStyle/>
          <a:p>
            <a:r>
              <a:rPr lang="en-CA" dirty="0">
                <a:hlinkClick r:id="rId3"/>
              </a:rPr>
              <a:t>http://</a:t>
            </a:r>
            <a:r>
              <a:rPr lang="en-CA" dirty="0" smtClean="0">
                <a:hlinkClick r:id="rId3"/>
              </a:rPr>
              <a:t>images.slideplayer.com/24/7368106/slides/slide_10.jpg</a:t>
            </a:r>
            <a:r>
              <a:rPr lang="en-CA" dirty="0"/>
              <a:t> ;</a:t>
            </a:r>
            <a:br>
              <a:rPr lang="en-CA" dirty="0"/>
            </a:br>
            <a:r>
              <a:rPr lang="en-CA" dirty="0">
                <a:hlinkClick r:id="rId4"/>
              </a:rPr>
              <a:t>http://slideplayer.com/slide/7368106</a:t>
            </a:r>
            <a:r>
              <a:rPr lang="en-CA" dirty="0" smtClean="0">
                <a:hlinkClick r:id="rId4"/>
              </a:rPr>
              <a:t>/</a:t>
            </a:r>
            <a:r>
              <a:rPr lang="en-CA" dirty="0" smtClean="0"/>
              <a:t> </a:t>
            </a:r>
          </a:p>
        </p:txBody>
      </p:sp>
    </p:spTree>
    <p:extLst>
      <p:ext uri="{BB962C8B-B14F-4D97-AF65-F5344CB8AC3E}">
        <p14:creationId xmlns:p14="http://schemas.microsoft.com/office/powerpoint/2010/main" val="8318778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052736"/>
            <a:ext cx="8674801" cy="4027586"/>
          </a:xfrm>
          <a:prstGeom prst="rect">
            <a:avLst/>
          </a:prstGeom>
        </p:spPr>
      </p:pic>
      <p:sp>
        <p:nvSpPr>
          <p:cNvPr id="5" name="Title 1"/>
          <p:cNvSpPr>
            <a:spLocks noGrp="1"/>
          </p:cNvSpPr>
          <p:nvPr>
            <p:ph type="title"/>
          </p:nvPr>
        </p:nvSpPr>
        <p:spPr>
          <a:xfrm>
            <a:off x="0" y="0"/>
            <a:ext cx="9144000" cy="1052736"/>
          </a:xfrm>
        </p:spPr>
        <p:txBody>
          <a:bodyPr/>
          <a:lstStyle/>
          <a:p>
            <a:r>
              <a:rPr lang="en-CA" dirty="0" err="1" smtClean="0"/>
              <a:t>Enlever</a:t>
            </a:r>
            <a:r>
              <a:rPr lang="en-CA" dirty="0" smtClean="0"/>
              <a:t> les parties </a:t>
            </a:r>
            <a:r>
              <a:rPr lang="en-CA" dirty="0" err="1" smtClean="0"/>
              <a:t>cachées</a:t>
            </a:r>
            <a:endParaRPr lang="en-CA" dirty="0"/>
          </a:p>
        </p:txBody>
      </p:sp>
      <p:sp>
        <p:nvSpPr>
          <p:cNvPr id="6" name="TextBox 5"/>
          <p:cNvSpPr txBox="1"/>
          <p:nvPr/>
        </p:nvSpPr>
        <p:spPr>
          <a:xfrm>
            <a:off x="1208991" y="5175413"/>
            <a:ext cx="2983531" cy="461665"/>
          </a:xfrm>
          <a:prstGeom prst="rect">
            <a:avLst/>
          </a:prstGeom>
          <a:noFill/>
        </p:spPr>
        <p:txBody>
          <a:bodyPr wrap="square" rtlCol="0">
            <a:spAutoFit/>
          </a:bodyPr>
          <a:lstStyle/>
          <a:p>
            <a:r>
              <a:rPr lang="en-CA" sz="2400" dirty="0" err="1" smtClean="0"/>
              <a:t>Maillage</a:t>
            </a:r>
            <a:r>
              <a:rPr lang="en-CA" sz="2400" dirty="0" smtClean="0"/>
              <a:t> original</a:t>
            </a:r>
            <a:endParaRPr lang="en-CA" sz="2400" dirty="0"/>
          </a:p>
        </p:txBody>
      </p:sp>
      <p:sp>
        <p:nvSpPr>
          <p:cNvPr id="7" name="TextBox 6"/>
          <p:cNvSpPr txBox="1"/>
          <p:nvPr/>
        </p:nvSpPr>
        <p:spPr>
          <a:xfrm>
            <a:off x="5292080" y="5167335"/>
            <a:ext cx="3528392" cy="830997"/>
          </a:xfrm>
          <a:prstGeom prst="rect">
            <a:avLst/>
          </a:prstGeom>
          <a:noFill/>
        </p:spPr>
        <p:txBody>
          <a:bodyPr wrap="square" rtlCol="0">
            <a:spAutoFit/>
          </a:bodyPr>
          <a:lstStyle/>
          <a:p>
            <a:r>
              <a:rPr lang="en-CA" sz="2400" dirty="0"/>
              <a:t>Faces </a:t>
            </a:r>
            <a:r>
              <a:rPr lang="en-CA" sz="2400" dirty="0" err="1" smtClean="0"/>
              <a:t>arrières</a:t>
            </a:r>
            <a:r>
              <a:rPr lang="en-CA" sz="2400" dirty="0"/>
              <a:t> </a:t>
            </a:r>
            <a:r>
              <a:rPr lang="en-CA" sz="2400" dirty="0" err="1" smtClean="0"/>
              <a:t>enlevées</a:t>
            </a:r>
            <a:r>
              <a:rPr lang="en-CA" sz="2400" dirty="0" smtClean="0"/>
              <a:t/>
            </a:r>
            <a:br>
              <a:rPr lang="en-CA" sz="2400" dirty="0" smtClean="0"/>
            </a:br>
            <a:r>
              <a:rPr lang="en-CA" sz="2400" dirty="0" smtClean="0"/>
              <a:t>(“</a:t>
            </a:r>
            <a:r>
              <a:rPr lang="en-CA" sz="2400" dirty="0" err="1" smtClean="0"/>
              <a:t>backface</a:t>
            </a:r>
            <a:r>
              <a:rPr lang="en-CA" sz="2400" dirty="0" smtClean="0"/>
              <a:t> culling”)</a:t>
            </a:r>
            <a:endParaRPr lang="en-CA" sz="2400" dirty="0"/>
          </a:p>
        </p:txBody>
      </p:sp>
      <p:sp>
        <p:nvSpPr>
          <p:cNvPr id="8" name="TextBox 7"/>
          <p:cNvSpPr txBox="1"/>
          <p:nvPr/>
        </p:nvSpPr>
        <p:spPr>
          <a:xfrm>
            <a:off x="4860032" y="1340768"/>
            <a:ext cx="3744416" cy="923330"/>
          </a:xfrm>
          <a:prstGeom prst="rect">
            <a:avLst/>
          </a:prstGeom>
          <a:noFill/>
        </p:spPr>
        <p:txBody>
          <a:bodyPr wrap="square" rtlCol="0">
            <a:spAutoFit/>
          </a:bodyPr>
          <a:lstStyle/>
          <a:p>
            <a:r>
              <a:rPr lang="en-CA" dirty="0" smtClean="0"/>
              <a:t>Il </a:t>
            </a:r>
            <a:r>
              <a:rPr lang="en-CA" dirty="0" err="1" smtClean="0"/>
              <a:t>reste</a:t>
            </a:r>
            <a:r>
              <a:rPr lang="en-CA" dirty="0" smtClean="0"/>
              <a:t> encore </a:t>
            </a:r>
            <a:r>
              <a:rPr lang="en-CA" dirty="0" err="1" smtClean="0"/>
              <a:t>certaines</a:t>
            </a:r>
            <a:r>
              <a:rPr lang="en-CA" dirty="0" smtClean="0"/>
              <a:t> faces </a:t>
            </a:r>
            <a:r>
              <a:rPr lang="en-CA" dirty="0" err="1" smtClean="0"/>
              <a:t>avant</a:t>
            </a:r>
            <a:r>
              <a:rPr lang="en-CA" dirty="0" smtClean="0"/>
              <a:t> qui </a:t>
            </a:r>
            <a:r>
              <a:rPr lang="en-CA" dirty="0" err="1" smtClean="0"/>
              <a:t>sont</a:t>
            </a:r>
            <a:r>
              <a:rPr lang="en-CA" dirty="0" smtClean="0"/>
              <a:t> </a:t>
            </a:r>
            <a:r>
              <a:rPr lang="en-CA" dirty="0" err="1" smtClean="0"/>
              <a:t>supposées</a:t>
            </a:r>
            <a:r>
              <a:rPr lang="en-CA" dirty="0"/>
              <a:t> </a:t>
            </a:r>
            <a:r>
              <a:rPr lang="en-CA" dirty="0" err="1" smtClean="0"/>
              <a:t>être</a:t>
            </a:r>
            <a:r>
              <a:rPr lang="en-CA" dirty="0"/>
              <a:t> </a:t>
            </a:r>
            <a:r>
              <a:rPr lang="en-CA" dirty="0" err="1" smtClean="0"/>
              <a:t>cachées</a:t>
            </a:r>
            <a:r>
              <a:rPr lang="en-CA" dirty="0" smtClean="0"/>
              <a:t> par </a:t>
            </a:r>
            <a:r>
              <a:rPr lang="en-CA" dirty="0" err="1" smtClean="0"/>
              <a:t>d’autres</a:t>
            </a:r>
            <a:r>
              <a:rPr lang="en-CA" dirty="0" smtClean="0"/>
              <a:t> faces </a:t>
            </a:r>
            <a:r>
              <a:rPr lang="en-CA" dirty="0" err="1" smtClean="0"/>
              <a:t>avant</a:t>
            </a:r>
            <a:endParaRPr lang="en-CA" dirty="0"/>
          </a:p>
        </p:txBody>
      </p:sp>
      <p:cxnSp>
        <p:nvCxnSpPr>
          <p:cNvPr id="10" name="Straight Arrow Connector 9"/>
          <p:cNvCxnSpPr/>
          <p:nvPr/>
        </p:nvCxnSpPr>
        <p:spPr>
          <a:xfrm>
            <a:off x="5076056" y="2264098"/>
            <a:ext cx="1080120" cy="876870"/>
          </a:xfrm>
          <a:prstGeom prst="straightConnector1">
            <a:avLst/>
          </a:prstGeom>
          <a:ln w="50800">
            <a:solidFill>
              <a:srgbClr val="FF0000">
                <a:alpha val="60000"/>
              </a:srgb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81310" y="6399653"/>
            <a:ext cx="5381380" cy="307777"/>
          </a:xfrm>
          <a:prstGeom prst="rect">
            <a:avLst/>
          </a:prstGeom>
        </p:spPr>
        <p:txBody>
          <a:bodyPr wrap="square">
            <a:spAutoFit/>
          </a:bodyPr>
          <a:lstStyle/>
          <a:p>
            <a:r>
              <a:rPr lang="en-CA" sz="1400" dirty="0">
                <a:hlinkClick r:id="rId3"/>
              </a:rPr>
              <a:t>http://</a:t>
            </a:r>
            <a:r>
              <a:rPr lang="en-CA" sz="1400" dirty="0" smtClean="0">
                <a:hlinkClick r:id="rId3"/>
              </a:rPr>
              <a:t>www.geometricalgebra.net/images/chap2ex2_screenshot.png</a:t>
            </a:r>
            <a:r>
              <a:rPr lang="en-CA" sz="1400" dirty="0" smtClean="0"/>
              <a:t> </a:t>
            </a:r>
            <a:endParaRPr lang="en-CA" sz="1400" dirty="0"/>
          </a:p>
        </p:txBody>
      </p:sp>
    </p:spTree>
    <p:extLst>
      <p:ext uri="{BB962C8B-B14F-4D97-AF65-F5344CB8AC3E}">
        <p14:creationId xmlns:p14="http://schemas.microsoft.com/office/powerpoint/2010/main" val="9578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CA" dirty="0" err="1" smtClean="0"/>
              <a:t>Enlever</a:t>
            </a:r>
            <a:r>
              <a:rPr lang="en-CA" dirty="0" smtClean="0"/>
              <a:t> les parties </a:t>
            </a:r>
            <a:r>
              <a:rPr lang="en-CA" dirty="0" err="1" smtClean="0"/>
              <a:t>cachées</a:t>
            </a:r>
            <a:endParaRPr lang="en-CA" dirty="0"/>
          </a:p>
        </p:txBody>
      </p:sp>
      <p:pic>
        <p:nvPicPr>
          <p:cNvPr id="4" name="Picture 3"/>
          <p:cNvPicPr>
            <a:picLocks noChangeAspect="1"/>
          </p:cNvPicPr>
          <p:nvPr/>
        </p:nvPicPr>
        <p:blipFill>
          <a:blip r:embed="rId2"/>
          <a:stretch>
            <a:fillRect/>
          </a:stretch>
        </p:blipFill>
        <p:spPr>
          <a:xfrm>
            <a:off x="-108520" y="1628800"/>
            <a:ext cx="8847383" cy="2736304"/>
          </a:xfrm>
          <a:prstGeom prst="rect">
            <a:avLst/>
          </a:prstGeom>
        </p:spPr>
      </p:pic>
      <p:sp>
        <p:nvSpPr>
          <p:cNvPr id="5" name="TextBox 4"/>
          <p:cNvSpPr txBox="1"/>
          <p:nvPr/>
        </p:nvSpPr>
        <p:spPr>
          <a:xfrm>
            <a:off x="611560" y="4181847"/>
            <a:ext cx="2160240" cy="830997"/>
          </a:xfrm>
          <a:prstGeom prst="rect">
            <a:avLst/>
          </a:prstGeom>
          <a:noFill/>
        </p:spPr>
        <p:txBody>
          <a:bodyPr wrap="square" rtlCol="0">
            <a:spAutoFit/>
          </a:bodyPr>
          <a:lstStyle/>
          <a:p>
            <a:r>
              <a:rPr lang="en-CA" sz="2400" dirty="0" err="1" smtClean="0"/>
              <a:t>Maillages</a:t>
            </a:r>
            <a:r>
              <a:rPr lang="en-CA" sz="2400" dirty="0" smtClean="0"/>
              <a:t> </a:t>
            </a:r>
            <a:r>
              <a:rPr lang="en-CA" sz="2400" dirty="0" err="1" smtClean="0"/>
              <a:t>originaux</a:t>
            </a:r>
            <a:endParaRPr lang="en-CA" sz="2400" dirty="0"/>
          </a:p>
        </p:txBody>
      </p:sp>
      <p:sp>
        <p:nvSpPr>
          <p:cNvPr id="6" name="TextBox 5"/>
          <p:cNvSpPr txBox="1"/>
          <p:nvPr/>
        </p:nvSpPr>
        <p:spPr>
          <a:xfrm>
            <a:off x="2947019" y="4181847"/>
            <a:ext cx="2705101" cy="1200329"/>
          </a:xfrm>
          <a:prstGeom prst="rect">
            <a:avLst/>
          </a:prstGeom>
          <a:noFill/>
        </p:spPr>
        <p:txBody>
          <a:bodyPr wrap="square" rtlCol="0">
            <a:spAutoFit/>
          </a:bodyPr>
          <a:lstStyle/>
          <a:p>
            <a:r>
              <a:rPr lang="en-CA" sz="2400" dirty="0"/>
              <a:t>Faces </a:t>
            </a:r>
            <a:r>
              <a:rPr lang="en-CA" sz="2400" dirty="0" err="1" smtClean="0"/>
              <a:t>arrières</a:t>
            </a:r>
            <a:r>
              <a:rPr lang="en-CA" sz="2400" dirty="0"/>
              <a:t> </a:t>
            </a:r>
            <a:r>
              <a:rPr lang="en-CA" sz="2400" dirty="0" err="1" smtClean="0"/>
              <a:t>enlevées</a:t>
            </a:r>
            <a:r>
              <a:rPr lang="en-CA" sz="2400" dirty="0" smtClean="0"/>
              <a:t/>
            </a:r>
            <a:br>
              <a:rPr lang="en-CA" sz="2400" dirty="0" smtClean="0"/>
            </a:br>
            <a:r>
              <a:rPr lang="en-CA" sz="2400" dirty="0" smtClean="0"/>
              <a:t>(“</a:t>
            </a:r>
            <a:r>
              <a:rPr lang="en-CA" sz="2400" dirty="0" err="1" smtClean="0"/>
              <a:t>backface</a:t>
            </a:r>
            <a:r>
              <a:rPr lang="en-CA" sz="2400" dirty="0" smtClean="0"/>
              <a:t> culling”)</a:t>
            </a:r>
            <a:endParaRPr lang="en-CA" sz="2400" dirty="0"/>
          </a:p>
        </p:txBody>
      </p:sp>
      <p:sp>
        <p:nvSpPr>
          <p:cNvPr id="7" name="TextBox 6"/>
          <p:cNvSpPr txBox="1"/>
          <p:nvPr/>
        </p:nvSpPr>
        <p:spPr>
          <a:xfrm>
            <a:off x="5940152" y="4181847"/>
            <a:ext cx="3203848" cy="1200329"/>
          </a:xfrm>
          <a:prstGeom prst="rect">
            <a:avLst/>
          </a:prstGeom>
          <a:noFill/>
        </p:spPr>
        <p:txBody>
          <a:bodyPr wrap="square" rtlCol="0">
            <a:spAutoFit/>
          </a:bodyPr>
          <a:lstStyle/>
          <a:p>
            <a:r>
              <a:rPr lang="en-CA" sz="2400" dirty="0" err="1" smtClean="0"/>
              <a:t>Algorithme</a:t>
            </a:r>
            <a:r>
              <a:rPr lang="en-CA" sz="2400" dirty="0" smtClean="0"/>
              <a:t> du </a:t>
            </a:r>
            <a:r>
              <a:rPr lang="en-CA" sz="2400" dirty="0" err="1" smtClean="0"/>
              <a:t>peintre</a:t>
            </a:r>
            <a:r>
              <a:rPr lang="en-CA" sz="2400" dirty="0" smtClean="0"/>
              <a:t> OU</a:t>
            </a:r>
            <a:br>
              <a:rPr lang="en-CA" sz="2400" dirty="0" smtClean="0"/>
            </a:br>
            <a:r>
              <a:rPr lang="en-CA" sz="2400" dirty="0" smtClean="0"/>
              <a:t>Tampon de </a:t>
            </a:r>
            <a:r>
              <a:rPr lang="en-CA" sz="2400" dirty="0" err="1" smtClean="0"/>
              <a:t>profondeur</a:t>
            </a:r>
            <a:endParaRPr lang="en-CA" sz="2400" dirty="0"/>
          </a:p>
        </p:txBody>
      </p:sp>
      <p:sp>
        <p:nvSpPr>
          <p:cNvPr id="8" name="Rectangle 7"/>
          <p:cNvSpPr/>
          <p:nvPr/>
        </p:nvSpPr>
        <p:spPr>
          <a:xfrm>
            <a:off x="1691680" y="6093296"/>
            <a:ext cx="6534472" cy="523220"/>
          </a:xfrm>
          <a:prstGeom prst="rect">
            <a:avLst/>
          </a:prstGeom>
        </p:spPr>
        <p:txBody>
          <a:bodyPr wrap="square">
            <a:spAutoFit/>
          </a:bodyPr>
          <a:lstStyle/>
          <a:p>
            <a:r>
              <a:rPr lang="en-CA" sz="1400" dirty="0">
                <a:hlinkClick r:id="rId3"/>
              </a:rPr>
              <a:t>http://</a:t>
            </a:r>
            <a:r>
              <a:rPr lang="en-CA" sz="1400" dirty="0" smtClean="0">
                <a:hlinkClick r:id="rId3"/>
              </a:rPr>
              <a:t>www.dma.ufg.ac.at/app/link/Grundlagen%3A3D-Grafik/module/9760?step=all</a:t>
            </a:r>
            <a:r>
              <a:rPr lang="en-CA" sz="1400" dirty="0"/>
              <a:t> ;</a:t>
            </a:r>
            <a:br>
              <a:rPr lang="en-CA" sz="1400" dirty="0"/>
            </a:br>
            <a:r>
              <a:rPr lang="en-CA" sz="1400" dirty="0">
                <a:hlinkClick r:id="rId4"/>
              </a:rPr>
              <a:t>http://</a:t>
            </a:r>
            <a:r>
              <a:rPr lang="en-CA" sz="1400" dirty="0" smtClean="0">
                <a:hlinkClick r:id="rId4"/>
              </a:rPr>
              <a:t>www.dma.ufg.ac.at/assets/9760/intern/culling01.gif</a:t>
            </a:r>
            <a:r>
              <a:rPr lang="en-CA" sz="1400" dirty="0" smtClean="0"/>
              <a:t> </a:t>
            </a:r>
            <a:endParaRPr lang="en-CA" sz="1400" dirty="0"/>
          </a:p>
        </p:txBody>
      </p:sp>
    </p:spTree>
    <p:extLst>
      <p:ext uri="{BB962C8B-B14F-4D97-AF65-F5344CB8AC3E}">
        <p14:creationId xmlns:p14="http://schemas.microsoft.com/office/powerpoint/2010/main" val="1489163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398935" y="260648"/>
            <a:ext cx="8346130" cy="5544616"/>
            <a:chOff x="398935" y="260648"/>
            <a:chExt cx="8346130" cy="5544616"/>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1294" y="3651493"/>
              <a:ext cx="2153771" cy="21537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935" y="260648"/>
              <a:ext cx="2153771" cy="21537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935" y="3651493"/>
              <a:ext cx="2153771" cy="215377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5115" y="260648"/>
              <a:ext cx="2153771" cy="215377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115" y="3651493"/>
              <a:ext cx="2153771" cy="215377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1294" y="260648"/>
              <a:ext cx="2153771" cy="2153771"/>
            </a:xfrm>
            <a:prstGeom prst="rect">
              <a:avLst/>
            </a:prstGeom>
          </p:spPr>
        </p:pic>
      </p:grpSp>
      <p:sp>
        <p:nvSpPr>
          <p:cNvPr id="12" name="TextBox 11"/>
          <p:cNvSpPr txBox="1"/>
          <p:nvPr/>
        </p:nvSpPr>
        <p:spPr>
          <a:xfrm>
            <a:off x="398935" y="2460563"/>
            <a:ext cx="2153771" cy="646331"/>
          </a:xfrm>
          <a:prstGeom prst="rect">
            <a:avLst/>
          </a:prstGeom>
          <a:noFill/>
        </p:spPr>
        <p:txBody>
          <a:bodyPr wrap="square" rtlCol="0">
            <a:spAutoFit/>
          </a:bodyPr>
          <a:lstStyle/>
          <a:p>
            <a:pPr algn="ctr"/>
            <a:r>
              <a:rPr lang="en-CA" dirty="0"/>
              <a:t>Faces </a:t>
            </a:r>
            <a:r>
              <a:rPr lang="en-CA" dirty="0" err="1" smtClean="0"/>
              <a:t>arrières</a:t>
            </a:r>
            <a:r>
              <a:rPr lang="en-CA" dirty="0"/>
              <a:t/>
            </a:r>
            <a:br>
              <a:rPr lang="en-CA" dirty="0"/>
            </a:br>
            <a:r>
              <a:rPr lang="en-CA" dirty="0" err="1" smtClean="0"/>
              <a:t>en</a:t>
            </a:r>
            <a:r>
              <a:rPr lang="en-CA" dirty="0" smtClean="0"/>
              <a:t> blanc</a:t>
            </a:r>
            <a:endParaRPr lang="en-CA" dirty="0"/>
          </a:p>
        </p:txBody>
      </p:sp>
      <p:sp>
        <p:nvSpPr>
          <p:cNvPr id="13" name="TextBox 12"/>
          <p:cNvSpPr txBox="1"/>
          <p:nvPr/>
        </p:nvSpPr>
        <p:spPr>
          <a:xfrm>
            <a:off x="3494369" y="2460563"/>
            <a:ext cx="2153771" cy="646331"/>
          </a:xfrm>
          <a:prstGeom prst="rect">
            <a:avLst/>
          </a:prstGeom>
          <a:noFill/>
        </p:spPr>
        <p:txBody>
          <a:bodyPr wrap="square" rtlCol="0">
            <a:spAutoFit/>
          </a:bodyPr>
          <a:lstStyle/>
          <a:p>
            <a:pPr algn="ctr"/>
            <a:r>
              <a:rPr lang="en-CA" dirty="0"/>
              <a:t>Faces </a:t>
            </a:r>
            <a:r>
              <a:rPr lang="en-CA" dirty="0" err="1" smtClean="0"/>
              <a:t>arrières</a:t>
            </a:r>
            <a:r>
              <a:rPr lang="en-CA" dirty="0" smtClean="0"/>
              <a:t/>
            </a:r>
            <a:br>
              <a:rPr lang="en-CA" dirty="0" smtClean="0"/>
            </a:br>
            <a:r>
              <a:rPr lang="en-CA" dirty="0" err="1" smtClean="0"/>
              <a:t>en</a:t>
            </a:r>
            <a:r>
              <a:rPr lang="en-CA" dirty="0" smtClean="0"/>
              <a:t> </a:t>
            </a:r>
            <a:r>
              <a:rPr lang="en-CA" dirty="0"/>
              <a:t>blanc</a:t>
            </a:r>
          </a:p>
        </p:txBody>
      </p:sp>
      <p:sp>
        <p:nvSpPr>
          <p:cNvPr id="14" name="TextBox 13"/>
          <p:cNvSpPr txBox="1"/>
          <p:nvPr/>
        </p:nvSpPr>
        <p:spPr>
          <a:xfrm>
            <a:off x="6591294" y="2460563"/>
            <a:ext cx="2153771" cy="923330"/>
          </a:xfrm>
          <a:prstGeom prst="rect">
            <a:avLst/>
          </a:prstGeom>
          <a:noFill/>
        </p:spPr>
        <p:txBody>
          <a:bodyPr wrap="square" rtlCol="0">
            <a:spAutoFit/>
          </a:bodyPr>
          <a:lstStyle/>
          <a:p>
            <a:pPr algn="ctr"/>
            <a:r>
              <a:rPr lang="en-CA" dirty="0" smtClean="0"/>
              <a:t>Sans trier les faces (et sans tampon de </a:t>
            </a:r>
            <a:r>
              <a:rPr lang="en-CA" dirty="0" err="1" smtClean="0"/>
              <a:t>profondeur</a:t>
            </a:r>
            <a:r>
              <a:rPr lang="en-CA" dirty="0" smtClean="0"/>
              <a:t>)</a:t>
            </a:r>
            <a:endParaRPr lang="en-CA" dirty="0"/>
          </a:p>
        </p:txBody>
      </p:sp>
      <p:sp>
        <p:nvSpPr>
          <p:cNvPr id="15" name="TextBox 14"/>
          <p:cNvSpPr txBox="1"/>
          <p:nvPr/>
        </p:nvSpPr>
        <p:spPr>
          <a:xfrm>
            <a:off x="398935" y="5879013"/>
            <a:ext cx="2153771" cy="646331"/>
          </a:xfrm>
          <a:prstGeom prst="rect">
            <a:avLst/>
          </a:prstGeom>
          <a:noFill/>
        </p:spPr>
        <p:txBody>
          <a:bodyPr wrap="square" rtlCol="0">
            <a:spAutoFit/>
          </a:bodyPr>
          <a:lstStyle/>
          <a:p>
            <a:pPr algn="ctr"/>
            <a:r>
              <a:rPr lang="en-CA" dirty="0"/>
              <a:t>Faces </a:t>
            </a:r>
            <a:r>
              <a:rPr lang="en-CA" dirty="0" err="1"/>
              <a:t>arrières</a:t>
            </a:r>
            <a:r>
              <a:rPr lang="en-CA" dirty="0"/>
              <a:t> </a:t>
            </a:r>
            <a:r>
              <a:rPr lang="en-CA" dirty="0" err="1"/>
              <a:t>enlevées</a:t>
            </a:r>
            <a:endParaRPr lang="en-CA" dirty="0"/>
          </a:p>
        </p:txBody>
      </p:sp>
      <p:sp>
        <p:nvSpPr>
          <p:cNvPr id="16" name="TextBox 15"/>
          <p:cNvSpPr txBox="1"/>
          <p:nvPr/>
        </p:nvSpPr>
        <p:spPr>
          <a:xfrm>
            <a:off x="3494369" y="5879013"/>
            <a:ext cx="2153771" cy="646331"/>
          </a:xfrm>
          <a:prstGeom prst="rect">
            <a:avLst/>
          </a:prstGeom>
          <a:noFill/>
        </p:spPr>
        <p:txBody>
          <a:bodyPr wrap="square" rtlCol="0">
            <a:spAutoFit/>
          </a:bodyPr>
          <a:lstStyle/>
          <a:p>
            <a:pPr algn="ctr"/>
            <a:r>
              <a:rPr lang="en-CA" dirty="0"/>
              <a:t>Faces </a:t>
            </a:r>
            <a:r>
              <a:rPr lang="en-CA" dirty="0" err="1"/>
              <a:t>arrières</a:t>
            </a:r>
            <a:r>
              <a:rPr lang="en-CA" dirty="0"/>
              <a:t> </a:t>
            </a:r>
            <a:r>
              <a:rPr lang="en-CA" dirty="0" err="1"/>
              <a:t>enlevées</a:t>
            </a:r>
            <a:endParaRPr lang="en-CA" dirty="0"/>
          </a:p>
        </p:txBody>
      </p:sp>
      <p:sp>
        <p:nvSpPr>
          <p:cNvPr id="17" name="TextBox 16"/>
          <p:cNvSpPr txBox="1"/>
          <p:nvPr/>
        </p:nvSpPr>
        <p:spPr>
          <a:xfrm>
            <a:off x="6591294" y="5879013"/>
            <a:ext cx="2153771" cy="646331"/>
          </a:xfrm>
          <a:prstGeom prst="rect">
            <a:avLst/>
          </a:prstGeom>
          <a:noFill/>
        </p:spPr>
        <p:txBody>
          <a:bodyPr wrap="square" rtlCol="0">
            <a:spAutoFit/>
          </a:bodyPr>
          <a:lstStyle/>
          <a:p>
            <a:pPr algn="ctr"/>
            <a:r>
              <a:rPr lang="en-CA" dirty="0" err="1" smtClean="0"/>
              <a:t>Algorithme</a:t>
            </a:r>
            <a:r>
              <a:rPr lang="en-CA" dirty="0" smtClean="0"/>
              <a:t> du </a:t>
            </a:r>
            <a:r>
              <a:rPr lang="en-CA" dirty="0" err="1" smtClean="0"/>
              <a:t>peintre</a:t>
            </a:r>
            <a:endParaRPr lang="en-CA" dirty="0"/>
          </a:p>
        </p:txBody>
      </p:sp>
    </p:spTree>
    <p:extLst>
      <p:ext uri="{BB962C8B-B14F-4D97-AF65-F5344CB8AC3E}">
        <p14:creationId xmlns:p14="http://schemas.microsoft.com/office/powerpoint/2010/main" val="1303420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CA" sz="4000" dirty="0"/>
              <a:t>La </a:t>
            </a:r>
            <a:r>
              <a:rPr lang="en-CA" sz="4000" dirty="0" err="1" smtClean="0"/>
              <a:t>rastérisation</a:t>
            </a:r>
            <a:r>
              <a:rPr lang="en-CA" sz="4000" dirty="0" smtClean="0"/>
              <a:t> </a:t>
            </a:r>
            <a:r>
              <a:rPr lang="en-CA" sz="4000" dirty="0" err="1" smtClean="0"/>
              <a:t>trouve</a:t>
            </a:r>
            <a:r>
              <a:rPr lang="en-CA" sz="4000" dirty="0" smtClean="0"/>
              <a:t> les pixels </a:t>
            </a:r>
            <a:r>
              <a:rPr lang="en-CA" sz="4000" dirty="0" err="1" smtClean="0"/>
              <a:t>recouverts</a:t>
            </a:r>
            <a:endParaRPr lang="en-CA" sz="4000" dirty="0"/>
          </a:p>
        </p:txBody>
      </p:sp>
      <p:pic>
        <p:nvPicPr>
          <p:cNvPr id="5122" name="Picture 2" descr="https://upload.wikimedia.org/wikipedia/commons/thumb/d/d6/Pixels_covered_by_a_triangle.png/200px-Pixels_covered_by_a_triang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5" y="1864263"/>
            <a:ext cx="1905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ntu.edu.sg/home/ehchua/programming/opengl/images/Graphics3D_Rasteriz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132856"/>
            <a:ext cx="423233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944533" y="2047320"/>
            <a:ext cx="2088232" cy="2088232"/>
          </a:xfrm>
          <a:prstGeom prst="rect">
            <a:avLst/>
          </a:prstGeom>
        </p:spPr>
      </p:pic>
      <p:sp>
        <p:nvSpPr>
          <p:cNvPr id="6" name="Rectangle 5"/>
          <p:cNvSpPr/>
          <p:nvPr/>
        </p:nvSpPr>
        <p:spPr>
          <a:xfrm>
            <a:off x="6944533" y="4331238"/>
            <a:ext cx="2091712" cy="646331"/>
          </a:xfrm>
          <a:prstGeom prst="rect">
            <a:avLst/>
          </a:prstGeom>
        </p:spPr>
        <p:txBody>
          <a:bodyPr wrap="square">
            <a:spAutoFit/>
          </a:bodyPr>
          <a:lstStyle/>
          <a:p>
            <a:r>
              <a:rPr lang="en-CA" sz="900" dirty="0">
                <a:hlinkClick r:id="rId5"/>
              </a:rPr>
              <a:t>http://2.bp.blogspot.com/-</a:t>
            </a:r>
            <a:r>
              <a:rPr lang="en-CA" sz="900" dirty="0" smtClean="0">
                <a:hlinkClick r:id="rId5"/>
              </a:rPr>
              <a:t>GoQdMGtKbwg/Tb1EAWloDvI/AAAAAAAAACE/1Ss_HpvE9ng/s1600/Rasterization.png</a:t>
            </a:r>
            <a:r>
              <a:rPr lang="en-CA" sz="900" dirty="0" smtClean="0"/>
              <a:t> </a:t>
            </a:r>
            <a:endParaRPr lang="en-CA" sz="900" dirty="0"/>
          </a:p>
        </p:txBody>
      </p:sp>
      <p:sp>
        <p:nvSpPr>
          <p:cNvPr id="7" name="Rectangle 6"/>
          <p:cNvSpPr/>
          <p:nvPr/>
        </p:nvSpPr>
        <p:spPr>
          <a:xfrm>
            <a:off x="2483768" y="4331238"/>
            <a:ext cx="4032448" cy="369332"/>
          </a:xfrm>
          <a:prstGeom prst="rect">
            <a:avLst/>
          </a:prstGeom>
        </p:spPr>
        <p:txBody>
          <a:bodyPr wrap="square">
            <a:spAutoFit/>
          </a:bodyPr>
          <a:lstStyle/>
          <a:p>
            <a:r>
              <a:rPr lang="en-CA" sz="900" dirty="0">
                <a:hlinkClick r:id="rId6"/>
              </a:rPr>
              <a:t>https://</a:t>
            </a:r>
            <a:r>
              <a:rPr lang="en-CA" sz="900" dirty="0" smtClean="0">
                <a:hlinkClick r:id="rId6"/>
              </a:rPr>
              <a:t>www.ntu.edu.sg/home/ehchua/programming/opengl/images/Graphics3D_Rasterization.png</a:t>
            </a:r>
            <a:r>
              <a:rPr lang="en-CA" sz="900" dirty="0" smtClean="0"/>
              <a:t> </a:t>
            </a:r>
            <a:endParaRPr lang="en-CA" sz="900" dirty="0"/>
          </a:p>
        </p:txBody>
      </p:sp>
      <p:sp>
        <p:nvSpPr>
          <p:cNvPr id="8" name="Rectangle 7"/>
          <p:cNvSpPr/>
          <p:nvPr/>
        </p:nvSpPr>
        <p:spPr>
          <a:xfrm>
            <a:off x="197768" y="4331238"/>
            <a:ext cx="1925960" cy="646331"/>
          </a:xfrm>
          <a:prstGeom prst="rect">
            <a:avLst/>
          </a:prstGeom>
        </p:spPr>
        <p:txBody>
          <a:bodyPr wrap="square">
            <a:spAutoFit/>
          </a:bodyPr>
          <a:lstStyle/>
          <a:p>
            <a:r>
              <a:rPr lang="en-CA" sz="900" dirty="0">
                <a:hlinkClick r:id="rId7"/>
              </a:rPr>
              <a:t>https://</a:t>
            </a:r>
            <a:r>
              <a:rPr lang="en-CA" sz="900" dirty="0" smtClean="0">
                <a:hlinkClick r:id="rId7"/>
              </a:rPr>
              <a:t>upload.wikimedia.org/wikipedia/commons/thumb/d/d6/Pixels_covered_by_a_triangle.png/200px-Pixels_covered_by_a_triangle.png</a:t>
            </a:r>
            <a:r>
              <a:rPr lang="en-CA" sz="900" dirty="0" smtClean="0"/>
              <a:t> </a:t>
            </a:r>
            <a:endParaRPr lang="en-CA" sz="900" dirty="0"/>
          </a:p>
        </p:txBody>
      </p:sp>
    </p:spTree>
    <p:extLst>
      <p:ext uri="{BB962C8B-B14F-4D97-AF65-F5344CB8AC3E}">
        <p14:creationId xmlns:p14="http://schemas.microsoft.com/office/powerpoint/2010/main" val="1627322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620" y="2060848"/>
            <a:ext cx="1675557" cy="1675557"/>
          </a:xfrm>
          <a:prstGeom prst="rect">
            <a:avLst/>
          </a:prstGeom>
        </p:spPr>
      </p:pic>
      <p:pic>
        <p:nvPicPr>
          <p:cNvPr id="5" name="Picture 4"/>
          <p:cNvPicPr>
            <a:picLocks noChangeAspect="1"/>
          </p:cNvPicPr>
          <p:nvPr/>
        </p:nvPicPr>
        <p:blipFill>
          <a:blip r:embed="rId3"/>
          <a:stretch>
            <a:fillRect/>
          </a:stretch>
        </p:blipFill>
        <p:spPr>
          <a:xfrm>
            <a:off x="1925762" y="2060848"/>
            <a:ext cx="1675557" cy="1675557"/>
          </a:xfrm>
          <a:prstGeom prst="rect">
            <a:avLst/>
          </a:prstGeom>
        </p:spPr>
      </p:pic>
      <p:pic>
        <p:nvPicPr>
          <p:cNvPr id="6" name="Picture 5"/>
          <p:cNvPicPr>
            <a:picLocks noChangeAspect="1"/>
          </p:cNvPicPr>
          <p:nvPr/>
        </p:nvPicPr>
        <p:blipFill>
          <a:blip r:embed="rId4"/>
          <a:stretch>
            <a:fillRect/>
          </a:stretch>
        </p:blipFill>
        <p:spPr>
          <a:xfrm>
            <a:off x="3707904" y="2060848"/>
            <a:ext cx="1675557" cy="1675557"/>
          </a:xfrm>
          <a:prstGeom prst="rect">
            <a:avLst/>
          </a:prstGeom>
        </p:spPr>
      </p:pic>
      <p:pic>
        <p:nvPicPr>
          <p:cNvPr id="7" name="Picture 6"/>
          <p:cNvPicPr>
            <a:picLocks noChangeAspect="1"/>
          </p:cNvPicPr>
          <p:nvPr/>
        </p:nvPicPr>
        <p:blipFill>
          <a:blip r:embed="rId5"/>
          <a:stretch>
            <a:fillRect/>
          </a:stretch>
        </p:blipFill>
        <p:spPr>
          <a:xfrm>
            <a:off x="5490046" y="2060848"/>
            <a:ext cx="1675557" cy="1675557"/>
          </a:xfrm>
          <a:prstGeom prst="rect">
            <a:avLst/>
          </a:prstGeom>
        </p:spPr>
      </p:pic>
      <p:pic>
        <p:nvPicPr>
          <p:cNvPr id="8" name="Picture 7"/>
          <p:cNvPicPr>
            <a:picLocks noChangeAspect="1"/>
          </p:cNvPicPr>
          <p:nvPr/>
        </p:nvPicPr>
        <p:blipFill>
          <a:blip r:embed="rId6"/>
          <a:stretch>
            <a:fillRect/>
          </a:stretch>
        </p:blipFill>
        <p:spPr>
          <a:xfrm>
            <a:off x="7272188" y="2060848"/>
            <a:ext cx="1675557" cy="1675557"/>
          </a:xfrm>
          <a:prstGeom prst="rect">
            <a:avLst/>
          </a:prstGeom>
        </p:spPr>
      </p:pic>
      <p:sp>
        <p:nvSpPr>
          <p:cNvPr id="10" name="TextBox 9"/>
          <p:cNvSpPr txBox="1"/>
          <p:nvPr/>
        </p:nvSpPr>
        <p:spPr>
          <a:xfrm>
            <a:off x="144935" y="4048768"/>
            <a:ext cx="1674242" cy="646331"/>
          </a:xfrm>
          <a:prstGeom prst="rect">
            <a:avLst/>
          </a:prstGeom>
          <a:noFill/>
        </p:spPr>
        <p:txBody>
          <a:bodyPr wrap="square" rtlCol="0">
            <a:spAutoFit/>
          </a:bodyPr>
          <a:lstStyle/>
          <a:p>
            <a:r>
              <a:rPr lang="en-CA" dirty="0" err="1" smtClean="0"/>
              <a:t>Maillage</a:t>
            </a:r>
            <a:r>
              <a:rPr lang="en-CA" dirty="0" smtClean="0"/>
              <a:t> original</a:t>
            </a:r>
            <a:endParaRPr lang="en-CA" dirty="0"/>
          </a:p>
        </p:txBody>
      </p:sp>
      <p:sp>
        <p:nvSpPr>
          <p:cNvPr id="11" name="TextBox 10"/>
          <p:cNvSpPr txBox="1"/>
          <p:nvPr/>
        </p:nvSpPr>
        <p:spPr>
          <a:xfrm>
            <a:off x="1927077" y="4048768"/>
            <a:ext cx="1674242" cy="646331"/>
          </a:xfrm>
          <a:prstGeom prst="rect">
            <a:avLst/>
          </a:prstGeom>
          <a:noFill/>
        </p:spPr>
        <p:txBody>
          <a:bodyPr wrap="square" rtlCol="0">
            <a:spAutoFit/>
          </a:bodyPr>
          <a:lstStyle/>
          <a:p>
            <a:r>
              <a:rPr lang="en-CA" dirty="0"/>
              <a:t>Faces </a:t>
            </a:r>
            <a:r>
              <a:rPr lang="en-CA" dirty="0" err="1" smtClean="0"/>
              <a:t>arrières</a:t>
            </a:r>
            <a:r>
              <a:rPr lang="en-CA" dirty="0"/>
              <a:t> </a:t>
            </a:r>
            <a:r>
              <a:rPr lang="en-CA" dirty="0" err="1" smtClean="0"/>
              <a:t>enlevées</a:t>
            </a:r>
            <a:endParaRPr lang="en-CA" dirty="0" smtClean="0"/>
          </a:p>
        </p:txBody>
      </p:sp>
      <p:sp>
        <p:nvSpPr>
          <p:cNvPr id="12" name="TextBox 11"/>
          <p:cNvSpPr txBox="1"/>
          <p:nvPr/>
        </p:nvSpPr>
        <p:spPr>
          <a:xfrm>
            <a:off x="3709219" y="4048768"/>
            <a:ext cx="1674242" cy="1200329"/>
          </a:xfrm>
          <a:prstGeom prst="rect">
            <a:avLst/>
          </a:prstGeom>
          <a:noFill/>
        </p:spPr>
        <p:txBody>
          <a:bodyPr wrap="square" rtlCol="0">
            <a:spAutoFit/>
          </a:bodyPr>
          <a:lstStyle/>
          <a:p>
            <a:r>
              <a:rPr lang="en-CA" dirty="0" err="1" smtClean="0"/>
              <a:t>Polygones</a:t>
            </a:r>
            <a:r>
              <a:rPr lang="en-CA" dirty="0" smtClean="0"/>
              <a:t> </a:t>
            </a:r>
            <a:r>
              <a:rPr lang="en-CA" dirty="0" err="1" smtClean="0"/>
              <a:t>remplis</a:t>
            </a:r>
            <a:r>
              <a:rPr lang="en-CA" dirty="0" smtClean="0"/>
              <a:t> avec </a:t>
            </a:r>
            <a:r>
              <a:rPr lang="en-CA" dirty="0" err="1" smtClean="0"/>
              <a:t>lissage</a:t>
            </a:r>
            <a:r>
              <a:rPr lang="en-CA" dirty="0" smtClean="0"/>
              <a:t> plat (“flat shading”)</a:t>
            </a:r>
            <a:endParaRPr lang="en-CA" dirty="0"/>
          </a:p>
        </p:txBody>
      </p:sp>
      <p:sp>
        <p:nvSpPr>
          <p:cNvPr id="13" name="TextBox 12"/>
          <p:cNvSpPr txBox="1"/>
          <p:nvPr/>
        </p:nvSpPr>
        <p:spPr>
          <a:xfrm>
            <a:off x="5491361" y="4048768"/>
            <a:ext cx="1674242" cy="1200329"/>
          </a:xfrm>
          <a:prstGeom prst="rect">
            <a:avLst/>
          </a:prstGeom>
          <a:noFill/>
        </p:spPr>
        <p:txBody>
          <a:bodyPr wrap="square" rtlCol="0">
            <a:spAutoFit/>
          </a:bodyPr>
          <a:lstStyle/>
          <a:p>
            <a:r>
              <a:rPr lang="en-CA" dirty="0" err="1" smtClean="0"/>
              <a:t>Lissage</a:t>
            </a:r>
            <a:r>
              <a:rPr lang="en-CA" dirty="0" smtClean="0"/>
              <a:t> </a:t>
            </a:r>
            <a:r>
              <a:rPr lang="en-CA" dirty="0" err="1" smtClean="0"/>
              <a:t>Gouraud</a:t>
            </a:r>
            <a:r>
              <a:rPr lang="en-CA" dirty="0" smtClean="0"/>
              <a:t> (“</a:t>
            </a:r>
            <a:r>
              <a:rPr lang="en-CA" dirty="0" err="1" smtClean="0"/>
              <a:t>Gouraud</a:t>
            </a:r>
            <a:r>
              <a:rPr lang="en-CA" dirty="0" smtClean="0"/>
              <a:t> shading”)</a:t>
            </a:r>
            <a:endParaRPr lang="en-CA" dirty="0"/>
          </a:p>
        </p:txBody>
      </p:sp>
      <p:sp>
        <p:nvSpPr>
          <p:cNvPr id="14" name="TextBox 13"/>
          <p:cNvSpPr txBox="1"/>
          <p:nvPr/>
        </p:nvSpPr>
        <p:spPr>
          <a:xfrm>
            <a:off x="7273503" y="4048768"/>
            <a:ext cx="1674242" cy="923330"/>
          </a:xfrm>
          <a:prstGeom prst="rect">
            <a:avLst/>
          </a:prstGeom>
          <a:noFill/>
        </p:spPr>
        <p:txBody>
          <a:bodyPr wrap="square" rtlCol="0">
            <a:spAutoFit/>
          </a:bodyPr>
          <a:lstStyle/>
          <a:p>
            <a:r>
              <a:rPr lang="en-CA" dirty="0" err="1" smtClean="0"/>
              <a:t>Lissage</a:t>
            </a:r>
            <a:r>
              <a:rPr lang="en-CA" dirty="0" smtClean="0"/>
              <a:t> </a:t>
            </a:r>
            <a:r>
              <a:rPr lang="en-CA" dirty="0" err="1" smtClean="0"/>
              <a:t>Phong</a:t>
            </a:r>
            <a:r>
              <a:rPr lang="en-CA" dirty="0" smtClean="0"/>
              <a:t> (“</a:t>
            </a:r>
            <a:r>
              <a:rPr lang="en-CA" dirty="0" err="1" smtClean="0"/>
              <a:t>Phong</a:t>
            </a:r>
            <a:r>
              <a:rPr lang="en-CA" dirty="0" smtClean="0"/>
              <a:t> shading”)</a:t>
            </a:r>
            <a:endParaRPr lang="en-CA" dirty="0"/>
          </a:p>
        </p:txBody>
      </p:sp>
      <p:sp>
        <p:nvSpPr>
          <p:cNvPr id="15" name="Rectangle 14"/>
          <p:cNvSpPr/>
          <p:nvPr/>
        </p:nvSpPr>
        <p:spPr>
          <a:xfrm>
            <a:off x="457199" y="6309320"/>
            <a:ext cx="8490545" cy="369332"/>
          </a:xfrm>
          <a:prstGeom prst="rect">
            <a:avLst/>
          </a:prstGeom>
        </p:spPr>
        <p:txBody>
          <a:bodyPr wrap="square">
            <a:spAutoFit/>
          </a:bodyPr>
          <a:lstStyle/>
          <a:p>
            <a:r>
              <a:rPr lang="en-CA">
                <a:hlinkClick r:id="rId7"/>
              </a:rPr>
              <a:t>http://</a:t>
            </a:r>
            <a:r>
              <a:rPr lang="en-CA" smtClean="0">
                <a:hlinkClick r:id="rId7"/>
              </a:rPr>
              <a:t>www.dma.ufg.ac.at/app/link/Grundlagen%3A3D-Grafik/module/9728?step=all</a:t>
            </a:r>
            <a:r>
              <a:rPr lang="en-CA" smtClean="0"/>
              <a:t> </a:t>
            </a:r>
            <a:endParaRPr lang="en-CA"/>
          </a:p>
        </p:txBody>
      </p:sp>
      <p:sp>
        <p:nvSpPr>
          <p:cNvPr id="16" name="Title 1"/>
          <p:cNvSpPr>
            <a:spLocks noGrp="1"/>
          </p:cNvSpPr>
          <p:nvPr>
            <p:ph type="title"/>
          </p:nvPr>
        </p:nvSpPr>
        <p:spPr>
          <a:xfrm>
            <a:off x="0" y="274638"/>
            <a:ext cx="9144000" cy="1143000"/>
          </a:xfrm>
        </p:spPr>
        <p:txBody>
          <a:bodyPr/>
          <a:lstStyle/>
          <a:p>
            <a:r>
              <a:rPr lang="en-CA" dirty="0" err="1" smtClean="0"/>
              <a:t>Remplissage</a:t>
            </a:r>
            <a:r>
              <a:rPr lang="en-CA" dirty="0" smtClean="0"/>
              <a:t> et </a:t>
            </a:r>
            <a:r>
              <a:rPr lang="en-CA" dirty="0" err="1" smtClean="0"/>
              <a:t>lissage</a:t>
            </a:r>
            <a:r>
              <a:rPr lang="en-CA" dirty="0" smtClean="0"/>
              <a:t> des </a:t>
            </a:r>
            <a:r>
              <a:rPr lang="en-CA" dirty="0" err="1" smtClean="0"/>
              <a:t>polygones</a:t>
            </a:r>
            <a:endParaRPr lang="en-CA" dirty="0"/>
          </a:p>
        </p:txBody>
      </p:sp>
    </p:spTree>
    <p:extLst>
      <p:ext uri="{BB962C8B-B14F-4D97-AF65-F5344CB8AC3E}">
        <p14:creationId xmlns:p14="http://schemas.microsoft.com/office/powerpoint/2010/main" val="1635537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1" y="34925"/>
            <a:ext cx="8028384" cy="1143000"/>
          </a:xfrm>
        </p:spPr>
        <p:txBody>
          <a:bodyPr/>
          <a:lstStyle/>
          <a:p>
            <a:r>
              <a:rPr lang="fr-CA" dirty="0" smtClean="0"/>
              <a:t>Dans le « </a:t>
            </a:r>
            <a:r>
              <a:rPr lang="fr-CA" dirty="0" err="1" smtClean="0"/>
              <a:t>forward</a:t>
            </a:r>
            <a:r>
              <a:rPr lang="fr-CA" dirty="0" smtClean="0"/>
              <a:t> </a:t>
            </a:r>
            <a:r>
              <a:rPr lang="fr-CA" dirty="0" err="1" smtClean="0"/>
              <a:t>rendering</a:t>
            </a:r>
            <a:r>
              <a:rPr lang="fr-CA" dirty="0" smtClean="0"/>
              <a:t> » …</a:t>
            </a:r>
          </a:p>
        </p:txBody>
      </p:sp>
      <p:sp>
        <p:nvSpPr>
          <p:cNvPr id="10243" name="Espace réservé du contenu 2"/>
          <p:cNvSpPr>
            <a:spLocks noGrp="1"/>
          </p:cNvSpPr>
          <p:nvPr>
            <p:ph idx="1"/>
          </p:nvPr>
        </p:nvSpPr>
        <p:spPr>
          <a:xfrm>
            <a:off x="179388" y="981075"/>
            <a:ext cx="8785225" cy="5688013"/>
          </a:xfrm>
        </p:spPr>
        <p:txBody>
          <a:bodyPr/>
          <a:lstStyle/>
          <a:p>
            <a:pPr marL="0" indent="0">
              <a:buNone/>
              <a:defRPr/>
            </a:pPr>
            <a:r>
              <a:rPr lang="fr-CA" sz="2800" dirty="0" smtClean="0"/>
              <a:t>Comment enlever les polygones cachés</a:t>
            </a:r>
            <a:br>
              <a:rPr lang="fr-CA" sz="2800" dirty="0" smtClean="0"/>
            </a:br>
            <a:r>
              <a:rPr lang="fr-CA" sz="2800" dirty="0" smtClean="0"/>
              <a:t>et les parties de </a:t>
            </a:r>
            <a:r>
              <a:rPr lang="fr-CA" sz="2800" dirty="0"/>
              <a:t>polygones cachées </a:t>
            </a:r>
            <a:r>
              <a:rPr lang="fr-CA" sz="2800" dirty="0" smtClean="0"/>
              <a:t>?</a:t>
            </a:r>
          </a:p>
          <a:p>
            <a:pPr>
              <a:defRPr/>
            </a:pPr>
            <a:r>
              <a:rPr lang="fr-CA" sz="2800" dirty="0" smtClean="0"/>
              <a:t>1. « </a:t>
            </a:r>
            <a:r>
              <a:rPr lang="fr-CA" sz="2800" dirty="0" err="1" smtClean="0"/>
              <a:t>clipping</a:t>
            </a:r>
            <a:r>
              <a:rPr lang="fr-CA" sz="2800" dirty="0" smtClean="0"/>
              <a:t> »: on ne dessine pas les polygones hors de la vue de la caméra</a:t>
            </a:r>
          </a:p>
          <a:p>
            <a:pPr>
              <a:defRPr/>
            </a:pPr>
            <a:r>
              <a:rPr lang="fr-CA" sz="2800" dirty="0" smtClean="0"/>
              <a:t>2. « </a:t>
            </a:r>
            <a:r>
              <a:rPr lang="fr-CA" sz="2800" dirty="0" err="1" smtClean="0"/>
              <a:t>backface</a:t>
            </a:r>
            <a:r>
              <a:rPr lang="fr-CA" sz="2800" dirty="0" smtClean="0"/>
              <a:t> </a:t>
            </a:r>
            <a:r>
              <a:rPr lang="fr-CA" sz="2800" dirty="0" err="1" smtClean="0"/>
              <a:t>culling</a:t>
            </a:r>
            <a:r>
              <a:rPr lang="fr-CA" sz="2800" dirty="0" smtClean="0"/>
              <a:t> »: on ne dessine pas les polygones qui sont des « faces arrière »</a:t>
            </a:r>
            <a:br>
              <a:rPr lang="fr-CA" sz="2800" dirty="0" smtClean="0"/>
            </a:br>
            <a:r>
              <a:rPr lang="fr-CA" sz="2800" dirty="0" smtClean="0"/>
              <a:t>(face arrière = pas orientée vers la caméra)</a:t>
            </a:r>
          </a:p>
          <a:p>
            <a:pPr>
              <a:defRPr/>
            </a:pPr>
            <a:r>
              <a:rPr lang="fr-CA" sz="2800" dirty="0" smtClean="0"/>
              <a:t>3. on enlève les parties des faces avant qui sont cachées par d’autres faces avant.  Deux stratégies:</a:t>
            </a:r>
          </a:p>
          <a:p>
            <a:pPr lvl="1">
              <a:defRPr/>
            </a:pPr>
            <a:r>
              <a:rPr lang="fr-CA" sz="2400" dirty="0" smtClean="0"/>
              <a:t>L’algorithme du peintre (« </a:t>
            </a:r>
            <a:r>
              <a:rPr lang="fr-CA" sz="2400" dirty="0" err="1" smtClean="0"/>
              <a:t>Painter’s</a:t>
            </a:r>
            <a:r>
              <a:rPr lang="fr-CA" sz="2400" dirty="0" smtClean="0"/>
              <a:t> </a:t>
            </a:r>
            <a:r>
              <a:rPr lang="fr-CA" sz="2400" dirty="0" err="1" smtClean="0"/>
              <a:t>algorithm</a:t>
            </a:r>
            <a:r>
              <a:rPr lang="fr-CA" sz="2400" dirty="0" smtClean="0"/>
              <a:t> »):</a:t>
            </a:r>
            <a:br>
              <a:rPr lang="fr-CA" sz="2400" dirty="0" smtClean="0"/>
            </a:br>
            <a:r>
              <a:rPr lang="fr-CA" sz="2400" dirty="0" smtClean="0"/>
              <a:t>on trie et on dessine les polygones, en ordre de profondeur,</a:t>
            </a:r>
            <a:br>
              <a:rPr lang="fr-CA" sz="2400" dirty="0" smtClean="0"/>
            </a:br>
            <a:r>
              <a:rPr lang="fr-CA" sz="2400" dirty="0" smtClean="0"/>
              <a:t>du plus loin au plus proche</a:t>
            </a:r>
          </a:p>
          <a:p>
            <a:pPr lvl="1">
              <a:defRPr/>
            </a:pPr>
            <a:r>
              <a:rPr lang="fr-CA" sz="2400" dirty="0" smtClean="0"/>
              <a:t>Tampon de profondeur (« </a:t>
            </a:r>
            <a:r>
              <a:rPr lang="fr-CA" sz="2400" dirty="0" err="1" smtClean="0"/>
              <a:t>depth</a:t>
            </a:r>
            <a:r>
              <a:rPr lang="fr-CA" sz="2400" dirty="0" smtClean="0"/>
              <a:t> buffer » ou « z-buffer »)</a:t>
            </a:r>
          </a:p>
        </p:txBody>
      </p:sp>
      <p:sp>
        <p:nvSpPr>
          <p:cNvPr id="4"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5"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2318997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CA" dirty="0" err="1" smtClean="0"/>
              <a:t>Pourquoi</a:t>
            </a:r>
            <a:r>
              <a:rPr lang="en-CA" dirty="0" smtClean="0"/>
              <a:t> </a:t>
            </a:r>
            <a:r>
              <a:rPr lang="en-CA" dirty="0" err="1" smtClean="0"/>
              <a:t>apprendre</a:t>
            </a:r>
            <a:r>
              <a:rPr lang="en-CA" dirty="0" smtClean="0"/>
              <a:t> Unity ?</a:t>
            </a:r>
            <a:endParaRPr lang="en-CA" dirty="0"/>
          </a:p>
        </p:txBody>
      </p:sp>
      <p:sp>
        <p:nvSpPr>
          <p:cNvPr id="3" name="Content Placeholder 2"/>
          <p:cNvSpPr>
            <a:spLocks noGrp="1"/>
          </p:cNvSpPr>
          <p:nvPr>
            <p:ph idx="1"/>
          </p:nvPr>
        </p:nvSpPr>
        <p:spPr>
          <a:xfrm>
            <a:off x="323528" y="908720"/>
            <a:ext cx="8568952" cy="5217443"/>
          </a:xfrm>
        </p:spPr>
        <p:txBody>
          <a:bodyPr/>
          <a:lstStyle/>
          <a:p>
            <a:r>
              <a:rPr lang="en-CA" sz="2800" dirty="0" err="1" smtClean="0"/>
              <a:t>Permet</a:t>
            </a:r>
            <a:r>
              <a:rPr lang="en-CA" sz="2800" dirty="0" smtClean="0"/>
              <a:t> de </a:t>
            </a:r>
            <a:r>
              <a:rPr lang="en-CA" sz="2800" dirty="0" err="1" smtClean="0"/>
              <a:t>créer</a:t>
            </a:r>
            <a:r>
              <a:rPr lang="en-CA" sz="2800" dirty="0" smtClean="0"/>
              <a:t> des </a:t>
            </a:r>
            <a:r>
              <a:rPr lang="en-CA" sz="2800" dirty="0" err="1" smtClean="0"/>
              <a:t>jeux</a:t>
            </a:r>
            <a:r>
              <a:rPr lang="en-CA" sz="2800" dirty="0" smtClean="0"/>
              <a:t> et des </a:t>
            </a:r>
            <a:r>
              <a:rPr lang="en-CA" sz="2800" dirty="0" err="1" smtClean="0"/>
              <a:t>expériences</a:t>
            </a:r>
            <a:r>
              <a:rPr lang="en-CA" sz="2800" dirty="0" smtClean="0"/>
              <a:t> interactives et </a:t>
            </a:r>
            <a:r>
              <a:rPr lang="en-CA" sz="2800" dirty="0" err="1" smtClean="0"/>
              <a:t>graphiques</a:t>
            </a:r>
            <a:r>
              <a:rPr lang="en-CA" sz="2800" dirty="0" smtClean="0"/>
              <a:t> sur PC, consoles de </a:t>
            </a:r>
            <a:r>
              <a:rPr lang="en-CA" sz="2800" dirty="0" err="1" smtClean="0"/>
              <a:t>jeu</a:t>
            </a:r>
            <a:r>
              <a:rPr lang="en-CA" sz="2800" dirty="0" smtClean="0"/>
              <a:t>, </a:t>
            </a:r>
            <a:r>
              <a:rPr lang="en-CA" sz="2800" dirty="0" err="1" smtClean="0"/>
              <a:t>téléphones</a:t>
            </a:r>
            <a:r>
              <a:rPr lang="en-CA" sz="2800" dirty="0" smtClean="0"/>
              <a:t> et </a:t>
            </a:r>
            <a:r>
              <a:rPr lang="en-CA" sz="2800" dirty="0" err="1" smtClean="0"/>
              <a:t>tablettes</a:t>
            </a:r>
            <a:r>
              <a:rPr lang="en-CA" sz="2800" dirty="0" smtClean="0"/>
              <a:t> (Android et iOS), web, et </a:t>
            </a:r>
            <a:r>
              <a:rPr lang="en-CA" sz="2800" dirty="0" err="1" smtClean="0"/>
              <a:t>tous</a:t>
            </a:r>
            <a:r>
              <a:rPr lang="en-CA" sz="2800" dirty="0" smtClean="0"/>
              <a:t> les </a:t>
            </a:r>
            <a:r>
              <a:rPr lang="en-CA" sz="2800" dirty="0" err="1" smtClean="0"/>
              <a:t>casques</a:t>
            </a:r>
            <a:r>
              <a:rPr lang="en-CA" sz="2800" dirty="0" smtClean="0"/>
              <a:t> </a:t>
            </a:r>
            <a:r>
              <a:rPr lang="en-CA" sz="2800" dirty="0" err="1" smtClean="0"/>
              <a:t>récents</a:t>
            </a:r>
            <a:r>
              <a:rPr lang="en-CA" sz="2800" dirty="0" smtClean="0"/>
              <a:t> de </a:t>
            </a:r>
            <a:r>
              <a:rPr lang="en-CA" sz="2800" dirty="0" err="1" smtClean="0"/>
              <a:t>réalité</a:t>
            </a:r>
            <a:r>
              <a:rPr lang="en-CA" sz="2800" dirty="0" smtClean="0"/>
              <a:t> </a:t>
            </a:r>
            <a:r>
              <a:rPr lang="en-CA" sz="2800" dirty="0" err="1" smtClean="0"/>
              <a:t>virtuelle</a:t>
            </a:r>
            <a:r>
              <a:rPr lang="en-CA" sz="2800" dirty="0" smtClean="0"/>
              <a:t> et </a:t>
            </a:r>
            <a:r>
              <a:rPr lang="en-CA" sz="2800" dirty="0" err="1" smtClean="0"/>
              <a:t>réalité</a:t>
            </a:r>
            <a:r>
              <a:rPr lang="en-CA" sz="2800" dirty="0" smtClean="0"/>
              <a:t> </a:t>
            </a:r>
            <a:r>
              <a:rPr lang="en-CA" sz="2800" dirty="0" err="1" smtClean="0"/>
              <a:t>augmentée</a:t>
            </a:r>
            <a:r>
              <a:rPr lang="en-CA" sz="2800" dirty="0" smtClean="0"/>
              <a:t> (Oculus, Vive, HoloLens, etc.)</a:t>
            </a:r>
          </a:p>
          <a:p>
            <a:r>
              <a:rPr lang="en-CA" sz="2800" dirty="0" smtClean="0"/>
              <a:t>Le </a:t>
            </a:r>
            <a:r>
              <a:rPr lang="en-CA" sz="2800" dirty="0" err="1" smtClean="0"/>
              <a:t>moteur</a:t>
            </a:r>
            <a:r>
              <a:rPr lang="en-CA" sz="2800" dirty="0" smtClean="0"/>
              <a:t> de </a:t>
            </a:r>
            <a:r>
              <a:rPr lang="en-CA" sz="2800" dirty="0" err="1" smtClean="0"/>
              <a:t>jeu</a:t>
            </a:r>
            <a:r>
              <a:rPr lang="en-CA" sz="2800" dirty="0" smtClean="0"/>
              <a:t> le plus </a:t>
            </a:r>
            <a:r>
              <a:rPr lang="en-CA" sz="2800" dirty="0" err="1" smtClean="0"/>
              <a:t>populaire</a:t>
            </a:r>
            <a:r>
              <a:rPr lang="en-CA" sz="2800" dirty="0" smtClean="0"/>
              <a:t> (?)</a:t>
            </a:r>
          </a:p>
          <a:p>
            <a:r>
              <a:rPr lang="en-CA" sz="2800" dirty="0" smtClean="0"/>
              <a:t>A </a:t>
            </a:r>
            <a:r>
              <a:rPr lang="en-CA" sz="2800" dirty="0" err="1" smtClean="0"/>
              <a:t>une</a:t>
            </a:r>
            <a:r>
              <a:rPr lang="en-CA" sz="2800" dirty="0" smtClean="0"/>
              <a:t> scène de </a:t>
            </a:r>
            <a:r>
              <a:rPr lang="en-CA" sz="2800" dirty="0" err="1" smtClean="0"/>
              <a:t>graphe</a:t>
            </a:r>
            <a:r>
              <a:rPr lang="en-CA" sz="2800" dirty="0" smtClean="0"/>
              <a:t> (</a:t>
            </a:r>
            <a:r>
              <a:rPr lang="en-CA" sz="2800" dirty="0" err="1" smtClean="0"/>
              <a:t>hiérarchie</a:t>
            </a:r>
            <a:r>
              <a:rPr lang="en-CA" sz="2800" dirty="0" smtClean="0"/>
              <a:t> de </a:t>
            </a:r>
            <a:r>
              <a:rPr lang="en-CA" sz="2800" dirty="0" err="1" smtClean="0"/>
              <a:t>GameObject</a:t>
            </a:r>
            <a:r>
              <a:rPr lang="en-CA" sz="2800" dirty="0" smtClean="0"/>
              <a:t>), </a:t>
            </a:r>
            <a:r>
              <a:rPr lang="en-CA" sz="2800" dirty="0" err="1" smtClean="0"/>
              <a:t>détection</a:t>
            </a:r>
            <a:r>
              <a:rPr lang="en-CA" sz="2800" dirty="0" smtClean="0"/>
              <a:t> de collisions, </a:t>
            </a:r>
            <a:r>
              <a:rPr lang="en-CA" sz="2800" dirty="0" err="1" smtClean="0"/>
              <a:t>moteur</a:t>
            </a:r>
            <a:r>
              <a:rPr lang="en-CA" sz="2800" dirty="0" smtClean="0"/>
              <a:t> de physique</a:t>
            </a:r>
          </a:p>
          <a:p>
            <a:r>
              <a:rPr lang="en-CA" sz="2800" dirty="0" err="1" smtClean="0"/>
              <a:t>Permet</a:t>
            </a:r>
            <a:r>
              <a:rPr lang="en-CA" sz="2800" dirty="0" smtClean="0"/>
              <a:t> un mélange de </a:t>
            </a:r>
            <a:r>
              <a:rPr lang="en-CA" sz="2800" dirty="0" err="1" smtClean="0"/>
              <a:t>programmation</a:t>
            </a:r>
            <a:r>
              <a:rPr lang="en-CA" sz="2800" dirty="0" smtClean="0"/>
              <a:t> </a:t>
            </a:r>
            <a:r>
              <a:rPr lang="en-CA" sz="2800" dirty="0" err="1" smtClean="0"/>
              <a:t>visuelle</a:t>
            </a:r>
            <a:r>
              <a:rPr lang="en-CA" sz="2800" dirty="0" smtClean="0"/>
              <a:t> (via </a:t>
            </a:r>
            <a:r>
              <a:rPr lang="en-CA" sz="2800" dirty="0" err="1" smtClean="0"/>
              <a:t>l'éditeur</a:t>
            </a:r>
            <a:r>
              <a:rPr lang="en-CA" sz="2800" dirty="0" smtClean="0"/>
              <a:t> Unity) et </a:t>
            </a:r>
            <a:r>
              <a:rPr lang="en-CA" sz="2800" dirty="0" err="1" smtClean="0"/>
              <a:t>traditionnelle</a:t>
            </a:r>
            <a:r>
              <a:rPr lang="en-CA" sz="2800" dirty="0" smtClean="0"/>
              <a:t> (via C#)</a:t>
            </a:r>
          </a:p>
          <a:p>
            <a:pPr lvl="1"/>
            <a:endParaRPr lang="en-CA" sz="2400" dirty="0"/>
          </a:p>
        </p:txBody>
      </p:sp>
    </p:spTree>
    <p:extLst>
      <p:ext uri="{BB962C8B-B14F-4D97-AF65-F5344CB8AC3E}">
        <p14:creationId xmlns:p14="http://schemas.microsoft.com/office/powerpoint/2010/main" val="24733769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p:cNvSpPr txBox="1"/>
              <p:nvPr/>
            </p:nvSpPr>
            <p:spPr>
              <a:xfrm rot="1223386">
                <a:off x="4572717" y="4046019"/>
                <a:ext cx="15941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r>
                        <a:rPr lang="en-CA" b="0" i="1" smtClean="0">
                          <a:latin typeface="Cambria Math"/>
                        </a:rPr>
                        <m:t>=</m:t>
                      </m:r>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ea typeface="Cambria Math"/>
                        </a:rPr>
                        <m:t>×</m:t>
                      </m:r>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6" name="ZoneTexte 5"/>
              <p:cNvSpPr txBox="1">
                <a:spLocks noRot="1" noChangeAspect="1" noMove="1" noResize="1" noEditPoints="1" noAdjustHandles="1" noChangeArrowheads="1" noChangeShapeType="1" noTextEdit="1"/>
              </p:cNvSpPr>
              <p:nvPr/>
            </p:nvSpPr>
            <p:spPr>
              <a:xfrm rot="1223386">
                <a:off x="4572717" y="4046019"/>
                <a:ext cx="1594154" cy="369332"/>
              </a:xfrm>
              <a:prstGeom prst="rect">
                <a:avLst/>
              </a:prstGeom>
              <a:blipFill rotWithShape="1">
                <a:blip r:embed="rId3"/>
                <a:stretch>
                  <a:fillRect r="-112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2158968" y="2330438"/>
                <a:ext cx="4320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m:oMathPara>
                </a14:m>
                <a:endParaRPr lang="en-CA" dirty="0"/>
              </a:p>
            </p:txBody>
          </p:sp>
        </mc:Choice>
        <mc:Fallback xmlns="">
          <p:sp>
            <p:nvSpPr>
              <p:cNvPr id="9" name="ZoneTexte 8"/>
              <p:cNvSpPr txBox="1">
                <a:spLocks noRot="1" noChangeAspect="1" noMove="1" noResize="1" noEditPoints="1" noAdjustHandles="1" noChangeArrowheads="1" noChangeShapeType="1" noTextEdit="1"/>
              </p:cNvSpPr>
              <p:nvPr/>
            </p:nvSpPr>
            <p:spPr>
              <a:xfrm>
                <a:off x="2158968" y="2330438"/>
                <a:ext cx="432048" cy="369332"/>
              </a:xfrm>
              <a:prstGeom prst="rect">
                <a:avLst/>
              </a:prstGeom>
              <a:blipFill rotWithShape="1">
                <a:blip r:embed="rId4"/>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rot="21122706">
                <a:off x="6017830" y="1748863"/>
                <a:ext cx="15990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23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3" name="ZoneTexte 12"/>
              <p:cNvSpPr txBox="1">
                <a:spLocks noRot="1" noChangeAspect="1" noMove="1" noResize="1" noEditPoints="1" noAdjustHandles="1" noChangeArrowheads="1" noChangeShapeType="1" noTextEdit="1"/>
              </p:cNvSpPr>
              <p:nvPr/>
            </p:nvSpPr>
            <p:spPr>
              <a:xfrm rot="21122706">
                <a:off x="6017830" y="1748863"/>
                <a:ext cx="1599092" cy="369332"/>
              </a:xfrm>
              <a:prstGeom prst="rect">
                <a:avLst/>
              </a:prstGeom>
              <a:blipFill rotWithShape="1">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6340719" y="2987797"/>
                <a:ext cx="15884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6" name="ZoneTexte 15"/>
              <p:cNvSpPr txBox="1">
                <a:spLocks noRot="1" noChangeAspect="1" noMove="1" noResize="1" noEditPoints="1" noAdjustHandles="1" noChangeArrowheads="1" noChangeShapeType="1" noTextEdit="1"/>
              </p:cNvSpPr>
              <p:nvPr/>
            </p:nvSpPr>
            <p:spPr>
              <a:xfrm>
                <a:off x="6340719" y="2987797"/>
                <a:ext cx="1588447" cy="369332"/>
              </a:xfrm>
              <a:prstGeom prst="rect">
                <a:avLst/>
              </a:prstGeom>
              <a:blipFill rotWithShape="1">
                <a:blip r:embed="rId6"/>
                <a:stretch>
                  <a:fillRect t="-6557"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4903962" y="1733097"/>
                <a:ext cx="4658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oMath>
                  </m:oMathPara>
                </a14:m>
                <a:endParaRPr lang="en-CA" dirty="0"/>
              </a:p>
            </p:txBody>
          </p:sp>
        </mc:Choice>
        <mc:Fallback xmlns="">
          <p:sp>
            <p:nvSpPr>
              <p:cNvPr id="17" name="ZoneTexte 16"/>
              <p:cNvSpPr txBox="1">
                <a:spLocks noRot="1" noChangeAspect="1" noMove="1" noResize="1" noEditPoints="1" noAdjustHandles="1" noChangeArrowheads="1" noChangeShapeType="1" noTextEdit="1"/>
              </p:cNvSpPr>
              <p:nvPr/>
            </p:nvSpPr>
            <p:spPr>
              <a:xfrm>
                <a:off x="4903962" y="1733097"/>
                <a:ext cx="465832" cy="369332"/>
              </a:xfrm>
              <a:prstGeom prst="rect">
                <a:avLst/>
              </a:prstGeom>
              <a:blipFill rotWithShape="1">
                <a:blip r:embed="rId7"/>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6724857" y="2227069"/>
                <a:ext cx="4658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8" name="ZoneTexte 17"/>
              <p:cNvSpPr txBox="1">
                <a:spLocks noRot="1" noChangeAspect="1" noMove="1" noResize="1" noEditPoints="1" noAdjustHandles="1" noChangeArrowheads="1" noChangeShapeType="1" noTextEdit="1"/>
              </p:cNvSpPr>
              <p:nvPr/>
            </p:nvSpPr>
            <p:spPr>
              <a:xfrm>
                <a:off x="6724857" y="2227069"/>
                <a:ext cx="465833" cy="369332"/>
              </a:xfrm>
              <a:prstGeom prst="rect">
                <a:avLst/>
              </a:prstGeom>
              <a:blipFill rotWithShape="1">
                <a:blip r:embed="rId8"/>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5624042" y="3459548"/>
                <a:ext cx="460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9" name="ZoneTexte 18"/>
              <p:cNvSpPr txBox="1">
                <a:spLocks noRot="1" noChangeAspect="1" noMove="1" noResize="1" noEditPoints="1" noAdjustHandles="1" noChangeArrowheads="1" noChangeShapeType="1" noTextEdit="1"/>
              </p:cNvSpPr>
              <p:nvPr/>
            </p:nvSpPr>
            <p:spPr>
              <a:xfrm>
                <a:off x="5624042" y="3459548"/>
                <a:ext cx="460511" cy="369332"/>
              </a:xfrm>
              <a:prstGeom prst="rect">
                <a:avLst/>
              </a:prstGeom>
              <a:blipFill rotWithShape="1">
                <a:blip r:embed="rId9"/>
                <a:stretch>
                  <a:fillRect b="-6667"/>
                </a:stretch>
              </a:blipFill>
            </p:spPr>
            <p:txBody>
              <a:bodyPr/>
              <a:lstStyle/>
              <a:p>
                <a:r>
                  <a:rPr lang="en-CA">
                    <a:noFill/>
                  </a:rPr>
                  <a:t> </a:t>
                </a:r>
              </a:p>
            </p:txBody>
          </p:sp>
        </mc:Fallback>
      </mc:AlternateContent>
      <p:sp>
        <p:nvSpPr>
          <p:cNvPr id="33" name="Forme libre 32"/>
          <p:cNvSpPr/>
          <p:nvPr/>
        </p:nvSpPr>
        <p:spPr>
          <a:xfrm>
            <a:off x="5278362" y="2056549"/>
            <a:ext cx="1443210" cy="1454227"/>
          </a:xfrm>
          <a:custGeom>
            <a:avLst/>
            <a:gdLst>
              <a:gd name="connsiteX0" fmla="*/ 572877 w 1443210"/>
              <a:gd name="connsiteY0" fmla="*/ 1454227 h 1454227"/>
              <a:gd name="connsiteX1" fmla="*/ 1443210 w 1443210"/>
              <a:gd name="connsiteY1" fmla="*/ 418641 h 1454227"/>
              <a:gd name="connsiteX2" fmla="*/ 0 w 1443210"/>
              <a:gd name="connsiteY2" fmla="*/ 0 h 1454227"/>
              <a:gd name="connsiteX3" fmla="*/ 572877 w 1443210"/>
              <a:gd name="connsiteY3" fmla="*/ 1454227 h 1454227"/>
            </a:gdLst>
            <a:ahLst/>
            <a:cxnLst>
              <a:cxn ang="0">
                <a:pos x="connsiteX0" y="connsiteY0"/>
              </a:cxn>
              <a:cxn ang="0">
                <a:pos x="connsiteX1" y="connsiteY1"/>
              </a:cxn>
              <a:cxn ang="0">
                <a:pos x="connsiteX2" y="connsiteY2"/>
              </a:cxn>
              <a:cxn ang="0">
                <a:pos x="connsiteX3" y="connsiteY3"/>
              </a:cxn>
            </a:cxnLst>
            <a:rect l="l" t="t" r="r" b="b"/>
            <a:pathLst>
              <a:path w="1443210" h="1454227">
                <a:moveTo>
                  <a:pt x="572877" y="1454227"/>
                </a:moveTo>
                <a:lnTo>
                  <a:pt x="1443210" y="418641"/>
                </a:lnTo>
                <a:lnTo>
                  <a:pt x="0" y="0"/>
                </a:lnTo>
                <a:lnTo>
                  <a:pt x="572877" y="1454227"/>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Connecteur droit avec flèche 37"/>
          <p:cNvCxnSpPr/>
          <p:nvPr/>
        </p:nvCxnSpPr>
        <p:spPr>
          <a:xfrm flipV="1">
            <a:off x="5905268" y="2555750"/>
            <a:ext cx="870902" cy="1008111"/>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H="1" flipV="1">
            <a:off x="5336010" y="1979685"/>
            <a:ext cx="1440162" cy="43205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5646887" y="2987797"/>
            <a:ext cx="45244" cy="113333"/>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4903962" y="2699765"/>
            <a:ext cx="1096006" cy="112911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ZoneTexte 61"/>
              <p:cNvSpPr txBox="1"/>
              <p:nvPr/>
            </p:nvSpPr>
            <p:spPr>
              <a:xfrm>
                <a:off x="3095072" y="2216622"/>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m:oMathPara>
                </a14:m>
                <a:endParaRPr lang="en-CA" dirty="0"/>
              </a:p>
            </p:txBody>
          </p:sp>
        </mc:Choice>
        <mc:Fallback xmlns="">
          <p:sp>
            <p:nvSpPr>
              <p:cNvPr id="62" name="ZoneTexte 61"/>
              <p:cNvSpPr txBox="1">
                <a:spLocks noRot="1" noChangeAspect="1" noMove="1" noResize="1" noEditPoints="1" noAdjustHandles="1" noChangeArrowheads="1" noChangeShapeType="1" noTextEdit="1"/>
              </p:cNvSpPr>
              <p:nvPr/>
            </p:nvSpPr>
            <p:spPr>
              <a:xfrm>
                <a:off x="3095072" y="2216622"/>
                <a:ext cx="479875" cy="369332"/>
              </a:xfrm>
              <a:prstGeom prst="rect">
                <a:avLst/>
              </a:prstGeom>
              <a:blipFill rotWithShape="1">
                <a:blip r:embed="rId10"/>
                <a:stretch>
                  <a:fillRect t="-6667" r="-12821"/>
                </a:stretch>
              </a:blipFill>
            </p:spPr>
            <p:txBody>
              <a:bodyPr/>
              <a:lstStyle/>
              <a:p>
                <a:r>
                  <a:rPr lang="en-CA">
                    <a:noFill/>
                  </a:rPr>
                  <a:t> </a:t>
                </a:r>
              </a:p>
            </p:txBody>
          </p:sp>
        </mc:Fallback>
      </mc:AlternateContent>
      <p:cxnSp>
        <p:nvCxnSpPr>
          <p:cNvPr id="76" name="Connecteur droit avec flèche 75"/>
          <p:cNvCxnSpPr/>
          <p:nvPr/>
        </p:nvCxnSpPr>
        <p:spPr>
          <a:xfrm>
            <a:off x="3175578" y="2579252"/>
            <a:ext cx="534246" cy="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77" name="Groupe 76"/>
          <p:cNvGrpSpPr/>
          <p:nvPr/>
        </p:nvGrpSpPr>
        <p:grpSpPr>
          <a:xfrm>
            <a:off x="2361197" y="2241925"/>
            <a:ext cx="695254" cy="674655"/>
            <a:chOff x="597765" y="1310622"/>
            <a:chExt cx="695254" cy="674655"/>
          </a:xfrm>
        </p:grpSpPr>
        <p:sp>
          <p:nvSpPr>
            <p:cNvPr id="70" name="Arc 69"/>
            <p:cNvSpPr/>
            <p:nvPr/>
          </p:nvSpPr>
          <p:spPr>
            <a:xfrm rot="2700000">
              <a:off x="597765" y="1310622"/>
              <a:ext cx="674655" cy="674655"/>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5" name="Forme libre 74"/>
            <p:cNvSpPr/>
            <p:nvPr/>
          </p:nvSpPr>
          <p:spPr>
            <a:xfrm>
              <a:off x="809625" y="1362075"/>
              <a:ext cx="483394" cy="581025"/>
            </a:xfrm>
            <a:custGeom>
              <a:avLst/>
              <a:gdLst>
                <a:gd name="connsiteX0" fmla="*/ 483394 w 483394"/>
                <a:gd name="connsiteY0" fmla="*/ 0 h 581025"/>
                <a:gd name="connsiteX1" fmla="*/ 0 w 483394"/>
                <a:gd name="connsiteY1" fmla="*/ 250031 h 581025"/>
                <a:gd name="connsiteX2" fmla="*/ 459581 w 483394"/>
                <a:gd name="connsiteY2" fmla="*/ 581025 h 581025"/>
              </a:gdLst>
              <a:ahLst/>
              <a:cxnLst>
                <a:cxn ang="0">
                  <a:pos x="connsiteX0" y="connsiteY0"/>
                </a:cxn>
                <a:cxn ang="0">
                  <a:pos x="connsiteX1" y="connsiteY1"/>
                </a:cxn>
                <a:cxn ang="0">
                  <a:pos x="connsiteX2" y="connsiteY2"/>
                </a:cxn>
              </a:cxnLst>
              <a:rect l="l" t="t" r="r" b="b"/>
              <a:pathLst>
                <a:path w="483394" h="581025">
                  <a:moveTo>
                    <a:pt x="483394" y="0"/>
                  </a:moveTo>
                  <a:lnTo>
                    <a:pt x="0" y="250031"/>
                  </a:lnTo>
                  <a:lnTo>
                    <a:pt x="459581" y="5810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78" name="ZoneTexte 77"/>
              <p:cNvSpPr txBox="1"/>
              <p:nvPr/>
            </p:nvSpPr>
            <p:spPr>
              <a:xfrm>
                <a:off x="2014952" y="2992151"/>
                <a:ext cx="1728192" cy="923330"/>
              </a:xfrm>
              <a:prstGeom prst="rect">
                <a:avLst/>
              </a:prstGeom>
              <a:noFill/>
            </p:spPr>
            <p:txBody>
              <a:bodyPr wrap="square" rtlCol="0">
                <a:spAutoFit/>
              </a:bodyPr>
              <a:lstStyle/>
              <a:p>
                <a:r>
                  <a:rPr lang="en-CA" dirty="0" smtClean="0"/>
                  <a:t>position </a:t>
                </a: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a14:m>
                <a:r>
                  <a:rPr lang="en-CA" dirty="0" smtClean="0"/>
                  <a:t> </a:t>
                </a:r>
              </a:p>
              <a:p>
                <a:r>
                  <a:rPr lang="en-CA" dirty="0" smtClean="0"/>
                  <a:t>et direction </a:t>
                </a:r>
                <a14:m>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a14:m>
                <a:r>
                  <a:rPr lang="en-CA" dirty="0" smtClean="0"/>
                  <a:t> de la </a:t>
                </a:r>
                <a:r>
                  <a:rPr lang="en-CA" dirty="0" err="1" smtClean="0"/>
                  <a:t>caméra</a:t>
                </a:r>
                <a:endParaRPr lang="en-CA" dirty="0"/>
              </a:p>
            </p:txBody>
          </p:sp>
        </mc:Choice>
        <mc:Fallback xmlns="">
          <p:sp>
            <p:nvSpPr>
              <p:cNvPr id="78" name="ZoneTexte 77"/>
              <p:cNvSpPr txBox="1">
                <a:spLocks noRot="1" noChangeAspect="1" noMove="1" noResize="1" noEditPoints="1" noAdjustHandles="1" noChangeArrowheads="1" noChangeShapeType="1" noTextEdit="1"/>
              </p:cNvSpPr>
              <p:nvPr/>
            </p:nvSpPr>
            <p:spPr>
              <a:xfrm>
                <a:off x="2014952" y="2992151"/>
                <a:ext cx="1728192" cy="923330"/>
              </a:xfrm>
              <a:prstGeom prst="rect">
                <a:avLst/>
              </a:prstGeom>
              <a:blipFill rotWithShape="1">
                <a:blip r:embed="rId11"/>
                <a:stretch>
                  <a:fillRect l="-3180" t="-3311" b="-9934"/>
                </a:stretch>
              </a:blipFill>
            </p:spPr>
            <p:txBody>
              <a:bodyPr/>
              <a:lstStyle/>
              <a:p>
                <a:r>
                  <a:rPr lang="en-CA">
                    <a:noFill/>
                  </a:rPr>
                  <a:t> </a:t>
                </a:r>
              </a:p>
            </p:txBody>
          </p:sp>
        </mc:Fallback>
      </mc:AlternateContent>
      <p:sp>
        <p:nvSpPr>
          <p:cNvPr id="2" name="TextBox 1"/>
          <p:cNvSpPr txBox="1"/>
          <p:nvPr/>
        </p:nvSpPr>
        <p:spPr>
          <a:xfrm>
            <a:off x="3056451" y="4950594"/>
            <a:ext cx="6087549" cy="1569660"/>
          </a:xfrm>
          <a:prstGeom prst="rect">
            <a:avLst/>
          </a:prstGeom>
          <a:noFill/>
        </p:spPr>
        <p:txBody>
          <a:bodyPr wrap="square" rtlCol="0">
            <a:spAutoFit/>
          </a:bodyPr>
          <a:lstStyle/>
          <a:p>
            <a:r>
              <a:rPr lang="en-CA" sz="2400" dirty="0" err="1" smtClean="0"/>
              <a:t>Notez</a:t>
            </a:r>
            <a:r>
              <a:rPr lang="en-CA" sz="2400" dirty="0" smtClean="0"/>
              <a:t>: les </a:t>
            </a:r>
            <a:r>
              <a:rPr lang="en-CA" sz="2400" dirty="0" err="1" smtClean="0"/>
              <a:t>sommets</a:t>
            </a:r>
            <a:r>
              <a:rPr lang="en-CA" sz="2400" dirty="0" smtClean="0"/>
              <a:t> </a:t>
            </a:r>
            <a:r>
              <a:rPr lang="en-CA" sz="2400" dirty="0" err="1" smtClean="0"/>
              <a:t>sont</a:t>
            </a:r>
            <a:r>
              <a:rPr lang="en-CA" sz="2400" dirty="0"/>
              <a:t> </a:t>
            </a:r>
            <a:r>
              <a:rPr lang="en-CA" sz="2400" dirty="0" err="1" smtClean="0"/>
              <a:t>numérotés</a:t>
            </a:r>
            <a:r>
              <a:rPr lang="en-CA" sz="2400" dirty="0" smtClean="0"/>
              <a:t> </a:t>
            </a:r>
            <a:r>
              <a:rPr lang="en-CA" sz="2400" dirty="0" err="1" smtClean="0"/>
              <a:t>dans</a:t>
            </a:r>
            <a:r>
              <a:rPr lang="en-CA" sz="2400" dirty="0" smtClean="0"/>
              <a:t> </a:t>
            </a:r>
            <a:r>
              <a:rPr lang="en-CA" sz="2400" dirty="0" err="1" smtClean="0"/>
              <a:t>l’ordre</a:t>
            </a:r>
            <a:r>
              <a:rPr lang="en-CA" sz="2400" dirty="0" smtClean="0"/>
              <a:t> </a:t>
            </a:r>
            <a:r>
              <a:rPr lang="en-CA" sz="2400" b="1" dirty="0" err="1" smtClean="0"/>
              <a:t>antihoraire</a:t>
            </a:r>
            <a:r>
              <a:rPr lang="en-CA" sz="2400" dirty="0" smtClean="0"/>
              <a:t> (</a:t>
            </a:r>
            <a:r>
              <a:rPr lang="en-CA" sz="2400" dirty="0" err="1" smtClean="0"/>
              <a:t>en</a:t>
            </a:r>
            <a:r>
              <a:rPr lang="en-CA" sz="2400" dirty="0" smtClean="0"/>
              <a:t> </a:t>
            </a:r>
            <a:r>
              <a:rPr lang="en-CA" sz="2400" dirty="0" err="1" smtClean="0"/>
              <a:t>anglais</a:t>
            </a:r>
            <a:r>
              <a:rPr lang="en-CA" sz="2400" dirty="0" smtClean="0"/>
              <a:t>: “counter clockwise winding” </a:t>
            </a:r>
            <a:r>
              <a:rPr lang="en-CA" sz="2400" dirty="0" err="1" smtClean="0"/>
              <a:t>ou</a:t>
            </a:r>
            <a:r>
              <a:rPr lang="en-CA" sz="2400" dirty="0" smtClean="0"/>
              <a:t> CCW) du point d’un </a:t>
            </a:r>
            <a:r>
              <a:rPr lang="en-CA" sz="2400" dirty="0" err="1" smtClean="0"/>
              <a:t>vue</a:t>
            </a:r>
            <a:r>
              <a:rPr lang="en-CA" sz="2400" dirty="0" smtClean="0"/>
              <a:t> d’un </a:t>
            </a:r>
            <a:r>
              <a:rPr lang="en-CA" sz="2400" dirty="0" err="1" smtClean="0"/>
              <a:t>observateur</a:t>
            </a:r>
            <a:r>
              <a:rPr lang="en-CA" sz="2400" dirty="0"/>
              <a:t> du </a:t>
            </a:r>
            <a:r>
              <a:rPr lang="en-CA" sz="2400" dirty="0" err="1" smtClean="0"/>
              <a:t>côté</a:t>
            </a:r>
            <a:r>
              <a:rPr lang="en-CA" sz="2400" dirty="0" smtClean="0"/>
              <a:t> </a:t>
            </a:r>
            <a:r>
              <a:rPr lang="en-CA" sz="2400" dirty="0" err="1" smtClean="0"/>
              <a:t>externe</a:t>
            </a:r>
            <a:r>
              <a:rPr lang="en-CA" sz="2400" dirty="0" smtClean="0"/>
              <a:t> du </a:t>
            </a:r>
            <a:r>
              <a:rPr lang="en-CA" sz="2400" dirty="0" err="1" smtClean="0"/>
              <a:t>polygone</a:t>
            </a:r>
            <a:endParaRPr lang="en-CA" sz="2400" dirty="0"/>
          </a:p>
        </p:txBody>
      </p:sp>
      <p:sp>
        <p:nvSpPr>
          <p:cNvPr id="22" name="Titre 1"/>
          <p:cNvSpPr>
            <a:spLocks noGrp="1"/>
          </p:cNvSpPr>
          <p:nvPr>
            <p:ph type="title"/>
          </p:nvPr>
        </p:nvSpPr>
        <p:spPr>
          <a:xfrm>
            <a:off x="0" y="34925"/>
            <a:ext cx="9143999" cy="1143000"/>
          </a:xfrm>
        </p:spPr>
        <p:txBody>
          <a:bodyPr>
            <a:noAutofit/>
          </a:bodyPr>
          <a:lstStyle/>
          <a:p>
            <a:r>
              <a:rPr lang="fr-CA" sz="3600" dirty="0" smtClean="0"/>
              <a:t>Pour enlever les faces arrières, il faut d’abord trouver la normale de chaque face</a:t>
            </a:r>
          </a:p>
        </p:txBody>
      </p:sp>
    </p:spTree>
    <p:extLst>
      <p:ext uri="{BB962C8B-B14F-4D97-AF65-F5344CB8AC3E}">
        <p14:creationId xmlns:p14="http://schemas.microsoft.com/office/powerpoint/2010/main" val="1342520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08304" y="3203684"/>
            <a:ext cx="144016" cy="14401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Arrow Connector 4"/>
          <p:cNvCxnSpPr/>
          <p:nvPr/>
        </p:nvCxnSpPr>
        <p:spPr>
          <a:xfrm flipV="1">
            <a:off x="4932040" y="1187460"/>
            <a:ext cx="2520280" cy="216024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932040" y="3347700"/>
            <a:ext cx="3816424" cy="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32040" y="3347700"/>
            <a:ext cx="18002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52320" y="1187460"/>
            <a:ext cx="0" cy="2160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Left Brace 18"/>
          <p:cNvSpPr/>
          <p:nvPr/>
        </p:nvSpPr>
        <p:spPr>
          <a:xfrm rot="16200000">
            <a:off x="5652120" y="2843644"/>
            <a:ext cx="288032" cy="1728192"/>
          </a:xfrm>
          <a:prstGeom prst="leftBrace">
            <a:avLst>
              <a:gd name="adj1" fmla="val 4030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 name="Left Brace 19"/>
          <p:cNvSpPr/>
          <p:nvPr/>
        </p:nvSpPr>
        <p:spPr>
          <a:xfrm rot="16200000">
            <a:off x="6048164" y="3311696"/>
            <a:ext cx="288032" cy="2520280"/>
          </a:xfrm>
          <a:prstGeom prst="leftBrace">
            <a:avLst>
              <a:gd name="adj1" fmla="val 4030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5" name="TextBox 24"/>
              <p:cNvSpPr txBox="1"/>
              <p:nvPr/>
            </p:nvSpPr>
            <p:spPr>
              <a:xfrm>
                <a:off x="6948264" y="971436"/>
                <a:ext cx="201017"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panose="02040503050406030204" pitchFamily="18" charset="0"/>
                            </a:rPr>
                            <m:t>𝐴</m:t>
                          </m:r>
                        </m:e>
                      </m:acc>
                    </m:oMath>
                  </m:oMathPara>
                </a14:m>
                <a:endParaRPr lang="en-CA" dirty="0"/>
              </a:p>
            </p:txBody>
          </p:sp>
        </mc:Choice>
        <mc:Fallback xmlns="">
          <p:sp>
            <p:nvSpPr>
              <p:cNvPr id="25" name="TextBox 24"/>
              <p:cNvSpPr txBox="1">
                <a:spLocks noRot="1" noChangeAspect="1" noMove="1" noResize="1" noEditPoints="1" noAdjustHandles="1" noChangeArrowheads="1" noChangeShapeType="1" noTextEdit="1"/>
              </p:cNvSpPr>
              <p:nvPr/>
            </p:nvSpPr>
            <p:spPr>
              <a:xfrm>
                <a:off x="6948264" y="971436"/>
                <a:ext cx="201017" cy="312458"/>
              </a:xfrm>
              <a:prstGeom prst="rect">
                <a:avLst/>
              </a:prstGeom>
              <a:blipFill>
                <a:blip r:embed="rId3"/>
                <a:stretch>
                  <a:fillRect l="-30303" t="-23077" r="-81818" b="-576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748464" y="3203684"/>
                <a:ext cx="211405"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panose="02040503050406030204" pitchFamily="18" charset="0"/>
                            </a:rPr>
                            <m:t>𝐵</m:t>
                          </m:r>
                        </m:e>
                      </m:acc>
                    </m:oMath>
                  </m:oMathPara>
                </a14:m>
                <a:endParaRPr lang="en-CA" dirty="0"/>
              </a:p>
            </p:txBody>
          </p:sp>
        </mc:Choice>
        <mc:Fallback xmlns="">
          <p:sp>
            <p:nvSpPr>
              <p:cNvPr id="26" name="TextBox 25"/>
              <p:cNvSpPr txBox="1">
                <a:spLocks noRot="1" noChangeAspect="1" noMove="1" noResize="1" noEditPoints="1" noAdjustHandles="1" noChangeArrowheads="1" noChangeShapeType="1" noTextEdit="1"/>
              </p:cNvSpPr>
              <p:nvPr/>
            </p:nvSpPr>
            <p:spPr>
              <a:xfrm>
                <a:off x="8748464" y="3203684"/>
                <a:ext cx="211405" cy="310598"/>
              </a:xfrm>
              <a:prstGeom prst="rect">
                <a:avLst/>
              </a:prstGeom>
              <a:blipFill>
                <a:blip r:embed="rId4"/>
                <a:stretch>
                  <a:fillRect l="-25714" r="-22857" b="-800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012160" y="2915652"/>
                <a:ext cx="1187761" cy="3328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panose="02040503050406030204" pitchFamily="18" charset="0"/>
                            </a:rPr>
                            <m:t>𝐵</m:t>
                          </m:r>
                        </m:e>
                      </m:acc>
                      <m:r>
                        <a:rPr lang="en-CA" i="1" smtClean="0">
                          <a:latin typeface="Cambria Math" panose="02040503050406030204" pitchFamily="18" charset="0"/>
                        </a:rPr>
                        <m:t>=</m:t>
                      </m:r>
                      <m:acc>
                        <m:accPr>
                          <m:chr m:val="⃑"/>
                          <m:ctrlPr>
                            <a:rPr lang="en-CA" i="1" smtClean="0">
                              <a:latin typeface="Cambria Math" panose="02040503050406030204" pitchFamily="18" charset="0"/>
                            </a:rPr>
                          </m:ctrlPr>
                        </m:accPr>
                        <m:e>
                          <m:r>
                            <a:rPr lang="en-CA" b="0" i="1" smtClean="0">
                              <a:latin typeface="Cambria Math" panose="02040503050406030204" pitchFamily="18" charset="0"/>
                            </a:rPr>
                            <m:t>𝐵</m:t>
                          </m:r>
                        </m:e>
                      </m:acc>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𝐵</m:t>
                              </m:r>
                            </m:e>
                          </m:acc>
                        </m:e>
                      </m:d>
                    </m:oMath>
                  </m:oMathPara>
                </a14:m>
                <a:endParaRPr lang="en-CA" dirty="0"/>
              </a:p>
            </p:txBody>
          </p:sp>
        </mc:Choice>
        <mc:Fallback xmlns="">
          <p:sp>
            <p:nvSpPr>
              <p:cNvPr id="27" name="TextBox 26"/>
              <p:cNvSpPr txBox="1">
                <a:spLocks noRot="1" noChangeAspect="1" noMove="1" noResize="1" noEditPoints="1" noAdjustHandles="1" noChangeArrowheads="1" noChangeShapeType="1" noTextEdit="1"/>
              </p:cNvSpPr>
              <p:nvPr/>
            </p:nvSpPr>
            <p:spPr>
              <a:xfrm>
                <a:off x="6012160" y="2915652"/>
                <a:ext cx="1187761" cy="332848"/>
              </a:xfrm>
              <a:prstGeom prst="rect">
                <a:avLst/>
              </a:prstGeom>
              <a:blipFill>
                <a:blip r:embed="rId5"/>
                <a:stretch>
                  <a:fillRect l="-4103" t="-5455" b="-2363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755576" y="4643844"/>
                <a:ext cx="2591222"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A" b="0" i="1" smtClean="0">
                              <a:latin typeface="Cambria Math" panose="02040503050406030204" pitchFamily="18" charset="0"/>
                            </a:rPr>
                          </m:ctrlPr>
                        </m:dPr>
                        <m:e>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𝐵</m:t>
                              </m:r>
                            </m:e>
                          </m:acc>
                        </m:e>
                      </m:d>
                      <m:r>
                        <a:rPr lang="en-CA" b="0" i="0" smtClean="0">
                          <a:latin typeface="Cambria Math" panose="02040503050406030204" pitchFamily="18" charset="0"/>
                        </a:rPr>
                        <m:t>=</m:t>
                      </m:r>
                      <m:rad>
                        <m:radPr>
                          <m:degHide m:val="on"/>
                          <m:ctrlPr>
                            <a:rPr lang="en-CA" b="0" i="1" smtClean="0">
                              <a:latin typeface="Cambria Math" panose="02040503050406030204" pitchFamily="18" charset="0"/>
                            </a:rPr>
                          </m:ctrlPr>
                        </m:radPr>
                        <m:deg/>
                        <m:e>
                          <m:sSup>
                            <m:sSupPr>
                              <m:ctrlPr>
                                <a:rPr lang="en-CA" b="0" i="1" smtClean="0">
                                  <a:latin typeface="Cambria Math" panose="02040503050406030204" pitchFamily="18" charset="0"/>
                                </a:rPr>
                              </m:ctrlPr>
                            </m:sSup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𝐵</m:t>
                                  </m:r>
                                </m:e>
                                <m:sub>
                                  <m:r>
                                    <a:rPr lang="en-CA" b="0" i="1" smtClean="0">
                                      <a:latin typeface="Cambria Math" panose="02040503050406030204" pitchFamily="18" charset="0"/>
                                    </a:rPr>
                                    <m:t>𝑋</m:t>
                                  </m:r>
                                </m:sub>
                              </m:sSub>
                            </m:e>
                            <m:sup>
                              <m:r>
                                <a:rPr lang="en-CA" b="0" i="1" smtClean="0">
                                  <a:latin typeface="Cambria Math" panose="02040503050406030204" pitchFamily="18" charset="0"/>
                                </a:rPr>
                                <m:t>2</m:t>
                              </m:r>
                            </m:sup>
                          </m:s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𝐵</m:t>
                                  </m:r>
                                </m:e>
                                <m:sub>
                                  <m:r>
                                    <a:rPr lang="en-CA" b="0" i="1" smtClean="0">
                                      <a:latin typeface="Cambria Math" panose="02040503050406030204" pitchFamily="18" charset="0"/>
                                    </a:rPr>
                                    <m:t>𝑌</m:t>
                                  </m:r>
                                </m:sub>
                              </m:sSub>
                            </m:e>
                            <m:sup>
                              <m:r>
                                <a:rPr lang="en-CA" b="0" i="1" smtClean="0">
                                  <a:latin typeface="Cambria Math" panose="02040503050406030204" pitchFamily="18" charset="0"/>
                                </a:rPr>
                                <m:t>2</m:t>
                              </m:r>
                            </m:sup>
                          </m:s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𝐵</m:t>
                                  </m:r>
                                </m:e>
                                <m:sub>
                                  <m:r>
                                    <a:rPr lang="en-CA" b="0" i="1" smtClean="0">
                                      <a:latin typeface="Cambria Math" panose="02040503050406030204" pitchFamily="18" charset="0"/>
                                    </a:rPr>
                                    <m:t>𝑍</m:t>
                                  </m:r>
                                </m:sub>
                              </m:sSub>
                            </m:e>
                            <m:sup>
                              <m:r>
                                <a:rPr lang="en-CA" b="0" i="1" smtClean="0">
                                  <a:latin typeface="Cambria Math" panose="02040503050406030204" pitchFamily="18" charset="0"/>
                                </a:rPr>
                                <m:t>2</m:t>
                              </m:r>
                            </m:sup>
                          </m:sSup>
                        </m:e>
                      </m:rad>
                    </m:oMath>
                  </m:oMathPara>
                </a14:m>
                <a:endParaRPr lang="en-CA" dirty="0"/>
              </a:p>
            </p:txBody>
          </p:sp>
        </mc:Choice>
        <mc:Fallback xmlns="">
          <p:sp>
            <p:nvSpPr>
              <p:cNvPr id="28" name="TextBox 27"/>
              <p:cNvSpPr txBox="1">
                <a:spLocks noRot="1" noChangeAspect="1" noMove="1" noResize="1" noEditPoints="1" noAdjustHandles="1" noChangeArrowheads="1" noChangeShapeType="1" noTextEdit="1"/>
              </p:cNvSpPr>
              <p:nvPr/>
            </p:nvSpPr>
            <p:spPr>
              <a:xfrm>
                <a:off x="755576" y="4643844"/>
                <a:ext cx="2591222" cy="563680"/>
              </a:xfrm>
              <a:prstGeom prst="rect">
                <a:avLst/>
              </a:prstGeom>
              <a:blipFill>
                <a:blip r:embed="rId6"/>
                <a:stretch>
                  <a:fillRect b="-108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012160" y="4787860"/>
                <a:ext cx="1810304" cy="334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A" b="0" i="1" smtClean="0">
                              <a:latin typeface="Cambria Math" panose="02040503050406030204" pitchFamily="18" charset="0"/>
                            </a:rPr>
                          </m:ctrlPr>
                        </m:dPr>
                        <m:e>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𝐴</m:t>
                              </m:r>
                            </m:e>
                          </m:acc>
                        </m:e>
                      </m:d>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cos</m:t>
                          </m:r>
                        </m:fName>
                        <m:e>
                          <m:r>
                            <a:rPr lang="en-CA" b="0" i="1" smtClean="0">
                              <a:latin typeface="Cambria Math" panose="02040503050406030204" pitchFamily="18" charset="0"/>
                              <a:ea typeface="Cambria Math" panose="02040503050406030204" pitchFamily="18" charset="0"/>
                            </a:rPr>
                            <m:t>𝜃</m:t>
                          </m:r>
                        </m:e>
                      </m:func>
                      <m:r>
                        <a:rPr lang="en-CA" b="0" i="1" smtClean="0">
                          <a:latin typeface="Cambria Math" panose="02040503050406030204" pitchFamily="18" charset="0"/>
                        </a:rPr>
                        <m:t>=</m:t>
                      </m:r>
                      <m:acc>
                        <m:accPr>
                          <m:chr m:val="⃑"/>
                          <m:ctrlPr>
                            <a:rPr lang="en-CA" b="1" i="1" smtClean="0">
                              <a:solidFill>
                                <a:srgbClr val="FF0000"/>
                              </a:solidFill>
                              <a:latin typeface="Cambria Math" panose="02040503050406030204" pitchFamily="18" charset="0"/>
                            </a:rPr>
                          </m:ctrlPr>
                        </m:accPr>
                        <m:e>
                          <m:r>
                            <a:rPr lang="en-CA" b="1" i="1" smtClean="0">
                              <a:solidFill>
                                <a:srgbClr val="FF0000"/>
                              </a:solidFill>
                              <a:latin typeface="Cambria Math" panose="02040503050406030204" pitchFamily="18" charset="0"/>
                            </a:rPr>
                            <m:t>𝑨</m:t>
                          </m:r>
                        </m:e>
                      </m:acc>
                      <m:r>
                        <a:rPr lang="en-CA" b="1" i="1" smtClean="0">
                          <a:solidFill>
                            <a:srgbClr val="FF0000"/>
                          </a:solidFill>
                          <a:latin typeface="Cambria Math" panose="02040503050406030204" pitchFamily="18" charset="0"/>
                          <a:ea typeface="Cambria Math" panose="02040503050406030204" pitchFamily="18" charset="0"/>
                        </a:rPr>
                        <m:t>∙</m:t>
                      </m:r>
                      <m:acc>
                        <m:accPr>
                          <m:chr m:val="̂"/>
                          <m:ctrlPr>
                            <a:rPr lang="en-CA" b="1" i="1" smtClean="0">
                              <a:solidFill>
                                <a:srgbClr val="FF0000"/>
                              </a:solidFill>
                              <a:latin typeface="Cambria Math" panose="02040503050406030204" pitchFamily="18" charset="0"/>
                              <a:ea typeface="Cambria Math" panose="02040503050406030204" pitchFamily="18" charset="0"/>
                            </a:rPr>
                          </m:ctrlPr>
                        </m:accPr>
                        <m:e>
                          <m:r>
                            <a:rPr lang="en-CA" b="1" i="1" smtClean="0">
                              <a:solidFill>
                                <a:srgbClr val="FF0000"/>
                              </a:solidFill>
                              <a:latin typeface="Cambria Math" panose="02040503050406030204" pitchFamily="18" charset="0"/>
                              <a:ea typeface="Cambria Math" panose="02040503050406030204" pitchFamily="18" charset="0"/>
                            </a:rPr>
                            <m:t>𝑩</m:t>
                          </m:r>
                        </m:e>
                      </m:acc>
                    </m:oMath>
                  </m:oMathPara>
                </a14:m>
                <a:endParaRPr lang="en-CA" b="1" dirty="0">
                  <a:solidFill>
                    <a:srgbClr val="FF0000"/>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012160" y="4787860"/>
                <a:ext cx="1810304" cy="334707"/>
              </a:xfrm>
              <a:prstGeom prst="rect">
                <a:avLst/>
              </a:prstGeom>
              <a:blipFill>
                <a:blip r:embed="rId7"/>
                <a:stretch>
                  <a:fillRect t="-20000" r="-20875" b="-18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220072" y="3059668"/>
                <a:ext cx="1894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ea typeface="Cambria Math" panose="02040503050406030204" pitchFamily="18" charset="0"/>
                        </a:rPr>
                        <m:t>𝜃</m:t>
                      </m:r>
                    </m:oMath>
                  </m:oMathPara>
                </a14:m>
                <a:endParaRPr lang="en-CA" dirty="0"/>
              </a:p>
            </p:txBody>
          </p:sp>
        </mc:Choice>
        <mc:Fallback xmlns="">
          <p:sp>
            <p:nvSpPr>
              <p:cNvPr id="32" name="TextBox 31"/>
              <p:cNvSpPr txBox="1">
                <a:spLocks noRot="1" noChangeAspect="1" noMove="1" noResize="1" noEditPoints="1" noAdjustHandles="1" noChangeArrowheads="1" noChangeShapeType="1" noTextEdit="1"/>
              </p:cNvSpPr>
              <p:nvPr/>
            </p:nvSpPr>
            <p:spPr>
              <a:xfrm>
                <a:off x="5220072" y="3059668"/>
                <a:ext cx="189474" cy="276999"/>
              </a:xfrm>
              <a:prstGeom prst="rect">
                <a:avLst/>
              </a:prstGeom>
              <a:blipFill>
                <a:blip r:embed="rId8"/>
                <a:stretch>
                  <a:fillRect l="-29032" r="-25806"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467544" y="1547500"/>
                <a:ext cx="2966966"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b="1" i="1" smtClean="0">
                              <a:solidFill>
                                <a:srgbClr val="FF0000"/>
                              </a:solidFill>
                              <a:latin typeface="Cambria Math" panose="02040503050406030204" pitchFamily="18" charset="0"/>
                            </a:rPr>
                          </m:ctrlPr>
                        </m:accPr>
                        <m:e>
                          <m:r>
                            <a:rPr lang="en-CA" b="1" i="1" smtClean="0">
                              <a:solidFill>
                                <a:srgbClr val="FF0000"/>
                              </a:solidFill>
                              <a:latin typeface="Cambria Math" panose="02040503050406030204" pitchFamily="18" charset="0"/>
                            </a:rPr>
                            <m:t>𝑨</m:t>
                          </m:r>
                        </m:e>
                      </m:acc>
                      <m:r>
                        <a:rPr lang="en-CA" b="1" i="1" smtClean="0">
                          <a:solidFill>
                            <a:srgbClr val="FF0000"/>
                          </a:solidFill>
                          <a:latin typeface="Cambria Math" panose="02040503050406030204" pitchFamily="18" charset="0"/>
                          <a:ea typeface="Cambria Math" panose="02040503050406030204" pitchFamily="18" charset="0"/>
                        </a:rPr>
                        <m:t>∙</m:t>
                      </m:r>
                      <m:acc>
                        <m:accPr>
                          <m:chr m:val="⃑"/>
                          <m:ctrlPr>
                            <a:rPr lang="en-CA" b="1" i="1" smtClean="0">
                              <a:solidFill>
                                <a:srgbClr val="FF0000"/>
                              </a:solidFill>
                              <a:latin typeface="Cambria Math" panose="02040503050406030204" pitchFamily="18" charset="0"/>
                              <a:ea typeface="Cambria Math" panose="02040503050406030204" pitchFamily="18" charset="0"/>
                            </a:rPr>
                          </m:ctrlPr>
                        </m:accPr>
                        <m:e>
                          <m:r>
                            <a:rPr lang="en-CA" b="1" i="1" smtClean="0">
                              <a:solidFill>
                                <a:srgbClr val="FF0000"/>
                              </a:solidFill>
                              <a:latin typeface="Cambria Math" panose="02040503050406030204" pitchFamily="18" charset="0"/>
                              <a:ea typeface="Cambria Math" panose="02040503050406030204" pitchFamily="18" charset="0"/>
                            </a:rPr>
                            <m:t>𝑩</m:t>
                          </m:r>
                        </m:e>
                      </m:acc>
                      <m:r>
                        <a:rPr lang="en-CA" b="0" i="1" smtClean="0">
                          <a:latin typeface="Cambria Math" panose="02040503050406030204" pitchFamily="18" charset="0"/>
                        </a:rPr>
                        <m:t>=</m:t>
                      </m:r>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𝑋</m:t>
                          </m:r>
                        </m:sub>
                      </m:sSub>
                      <m:sSub>
                        <m:sSubPr>
                          <m:ctrlPr>
                            <a:rPr lang="en-CA" b="0" i="1" smtClean="0">
                              <a:latin typeface="Cambria Math" panose="02040503050406030204" pitchFamily="18" charset="0"/>
                            </a:rPr>
                          </m:ctrlPr>
                        </m:sSubPr>
                        <m:e>
                          <m:r>
                            <a:rPr lang="en-CA" b="0" i="1" smtClean="0">
                              <a:latin typeface="Cambria Math" panose="02040503050406030204" pitchFamily="18" charset="0"/>
                            </a:rPr>
                            <m:t>𝐵</m:t>
                          </m:r>
                        </m:e>
                        <m:sub>
                          <m:r>
                            <a:rPr lang="en-CA" b="0" i="1" smtClean="0">
                              <a:latin typeface="Cambria Math" panose="02040503050406030204" pitchFamily="18" charset="0"/>
                            </a:rPr>
                            <m:t>𝑋</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b="0" i="1" smtClean="0">
                              <a:latin typeface="Cambria Math" panose="02040503050406030204" pitchFamily="18" charset="0"/>
                            </a:rPr>
                            <m:t>𝑌</m:t>
                          </m:r>
                        </m:sub>
                      </m:sSub>
                      <m:sSub>
                        <m:sSubPr>
                          <m:ctrlPr>
                            <a:rPr lang="en-CA" i="1">
                              <a:latin typeface="Cambria Math" panose="02040503050406030204" pitchFamily="18" charset="0"/>
                            </a:rPr>
                          </m:ctrlPr>
                        </m:sSubPr>
                        <m:e>
                          <m:r>
                            <a:rPr lang="en-CA" i="1">
                              <a:latin typeface="Cambria Math" panose="02040503050406030204" pitchFamily="18" charset="0"/>
                            </a:rPr>
                            <m:t>𝐵</m:t>
                          </m:r>
                        </m:e>
                        <m:sub>
                          <m:r>
                            <a:rPr lang="en-CA" b="0" i="1" smtClean="0">
                              <a:latin typeface="Cambria Math" panose="02040503050406030204" pitchFamily="18" charset="0"/>
                            </a:rPr>
                            <m:t>𝑌</m:t>
                          </m:r>
                        </m:sub>
                      </m:sSub>
                      <m:r>
                        <a:rPr lang="en-CA" b="0" i="1" smtClean="0">
                          <a:latin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𝐴</m:t>
                          </m:r>
                        </m:e>
                        <m:sub>
                          <m:r>
                            <a:rPr lang="en-CA" b="0" i="1" smtClean="0">
                              <a:latin typeface="Cambria Math" panose="02040503050406030204" pitchFamily="18" charset="0"/>
                            </a:rPr>
                            <m:t>𝑍</m:t>
                          </m:r>
                        </m:sub>
                      </m:sSub>
                      <m:sSub>
                        <m:sSubPr>
                          <m:ctrlPr>
                            <a:rPr lang="en-CA" i="1">
                              <a:latin typeface="Cambria Math" panose="02040503050406030204" pitchFamily="18" charset="0"/>
                            </a:rPr>
                          </m:ctrlPr>
                        </m:sSubPr>
                        <m:e>
                          <m:r>
                            <a:rPr lang="en-CA" i="1">
                              <a:latin typeface="Cambria Math" panose="02040503050406030204" pitchFamily="18" charset="0"/>
                            </a:rPr>
                            <m:t>𝐵</m:t>
                          </m:r>
                        </m:e>
                        <m:sub>
                          <m:r>
                            <a:rPr lang="en-CA" b="0" i="1" smtClean="0">
                              <a:latin typeface="Cambria Math" panose="02040503050406030204" pitchFamily="18" charset="0"/>
                            </a:rPr>
                            <m:t>𝑍</m:t>
                          </m:r>
                        </m:sub>
                      </m:sSub>
                    </m:oMath>
                  </m:oMathPara>
                </a14:m>
                <a:endParaRPr lang="en-CA" dirty="0"/>
              </a:p>
            </p:txBody>
          </p:sp>
        </mc:Choice>
        <mc:Fallback xmlns="">
          <p:sp>
            <p:nvSpPr>
              <p:cNvPr id="33" name="TextBox 32"/>
              <p:cNvSpPr txBox="1">
                <a:spLocks noRot="1" noChangeAspect="1" noMove="1" noResize="1" noEditPoints="1" noAdjustHandles="1" noChangeArrowheads="1" noChangeShapeType="1" noTextEdit="1"/>
              </p:cNvSpPr>
              <p:nvPr/>
            </p:nvSpPr>
            <p:spPr>
              <a:xfrm>
                <a:off x="467544" y="1547500"/>
                <a:ext cx="2966966" cy="312458"/>
              </a:xfrm>
              <a:prstGeom prst="rect">
                <a:avLst/>
              </a:prstGeom>
              <a:blipFill>
                <a:blip r:embed="rId9"/>
                <a:stretch>
                  <a:fillRect l="-1646" r="-617" b="-1372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55576" y="2267580"/>
                <a:ext cx="2455351" cy="3347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A" b="0" i="1" smtClean="0">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𝐴</m:t>
                              </m:r>
                            </m:e>
                          </m:acc>
                          <m:r>
                            <a:rPr lang="en-CA" i="1">
                              <a:latin typeface="Cambria Math" panose="02040503050406030204" pitchFamily="18" charset="0"/>
                              <a:ea typeface="Cambria Math" panose="02040503050406030204" pitchFamily="18" charset="0"/>
                            </a:rPr>
                            <m:t>∙</m:t>
                          </m:r>
                          <m:acc>
                            <m:accPr>
                              <m:chr m:val="⃑"/>
                              <m:ctrlPr>
                                <a:rPr lang="en-CA" i="1">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𝐵</m:t>
                              </m:r>
                            </m:e>
                          </m:acc>
                        </m:e>
                      </m:d>
                      <m:r>
                        <a:rPr lang="en-CA" b="0" i="1" smtClean="0">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𝐴</m:t>
                              </m:r>
                            </m:e>
                          </m:acc>
                        </m:e>
                      </m:d>
                      <m:r>
                        <a:rPr lang="en-CA" b="0" i="1" smtClean="0">
                          <a:latin typeface="Cambria Math" panose="02040503050406030204" pitchFamily="18" charset="0"/>
                          <a:ea typeface="Cambria Math" panose="02040503050406030204" pitchFamily="18" charset="0"/>
                        </a:rPr>
                        <m:t> </m:t>
                      </m:r>
                      <m:d>
                        <m:dPr>
                          <m:begChr m:val="‖"/>
                          <m:endChr m:val="‖"/>
                          <m:ctrlPr>
                            <a:rPr lang="en-CA" i="1">
                              <a:latin typeface="Cambria Math" panose="02040503050406030204" pitchFamily="18" charset="0"/>
                            </a:rPr>
                          </m:ctrlPr>
                        </m:dPr>
                        <m:e>
                          <m:acc>
                            <m:accPr>
                              <m:chr m:val="⃑"/>
                              <m:ctrlPr>
                                <a:rPr lang="en-CA" i="1" smtClean="0">
                                  <a:latin typeface="Cambria Math" panose="02040503050406030204" pitchFamily="18" charset="0"/>
                                  <a:ea typeface="Cambria Math" panose="02040503050406030204" pitchFamily="18" charset="0"/>
                                </a:rPr>
                              </m:ctrlPr>
                            </m:accPr>
                            <m:e>
                              <m:r>
                                <a:rPr lang="en-CA" i="1">
                                  <a:latin typeface="Cambria Math" panose="02040503050406030204" pitchFamily="18" charset="0"/>
                                  <a:ea typeface="Cambria Math" panose="02040503050406030204" pitchFamily="18" charset="0"/>
                                </a:rPr>
                                <m:t>𝐵</m:t>
                              </m:r>
                            </m:e>
                          </m:acc>
                        </m:e>
                      </m:d>
                      <m:func>
                        <m:funcPr>
                          <m:ctrlPr>
                            <a:rPr lang="en-CA" i="1" smtClean="0">
                              <a:latin typeface="Cambria Math" panose="02040503050406030204" pitchFamily="18" charset="0"/>
                              <a:ea typeface="Cambria Math" panose="02040503050406030204" pitchFamily="18" charset="0"/>
                            </a:rPr>
                          </m:ctrlPr>
                        </m:funcPr>
                        <m:fName>
                          <m:r>
                            <m:rPr>
                              <m:sty m:val="p"/>
                            </m:rPr>
                            <a:rPr lang="en-CA" i="0" smtClean="0">
                              <a:latin typeface="Cambria Math" panose="02040503050406030204" pitchFamily="18" charset="0"/>
                              <a:ea typeface="Cambria Math" panose="02040503050406030204" pitchFamily="18" charset="0"/>
                            </a:rPr>
                            <m:t>cos</m:t>
                          </m:r>
                        </m:fName>
                        <m:e>
                          <m:r>
                            <a:rPr lang="en-CA" i="1" smtClean="0">
                              <a:latin typeface="Cambria Math" panose="02040503050406030204" pitchFamily="18" charset="0"/>
                              <a:ea typeface="Cambria Math" panose="02040503050406030204" pitchFamily="18" charset="0"/>
                            </a:rPr>
                            <m:t>𝜃</m:t>
                          </m:r>
                        </m:e>
                      </m:func>
                    </m:oMath>
                  </m:oMathPara>
                </a14:m>
                <a:endParaRPr lang="en-CA" dirty="0"/>
              </a:p>
            </p:txBody>
          </p:sp>
        </mc:Choice>
        <mc:Fallback xmlns="">
          <p:sp>
            <p:nvSpPr>
              <p:cNvPr id="34" name="TextBox 33"/>
              <p:cNvSpPr txBox="1">
                <a:spLocks noRot="1" noChangeAspect="1" noMove="1" noResize="1" noEditPoints="1" noAdjustHandles="1" noChangeArrowheads="1" noChangeShapeType="1" noTextEdit="1"/>
              </p:cNvSpPr>
              <p:nvPr/>
            </p:nvSpPr>
            <p:spPr>
              <a:xfrm>
                <a:off x="755576" y="2267580"/>
                <a:ext cx="2455351" cy="334707"/>
              </a:xfrm>
              <a:prstGeom prst="rect">
                <a:avLst/>
              </a:prstGeom>
              <a:blipFill>
                <a:blip r:embed="rId10"/>
                <a:stretch>
                  <a:fillRect t="-21818" r="-124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55576" y="3923764"/>
                <a:ext cx="2591222" cy="5636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CA" b="0" i="1" smtClean="0">
                              <a:latin typeface="Cambria Math" panose="02040503050406030204" pitchFamily="18" charset="0"/>
                            </a:rPr>
                          </m:ctrlPr>
                        </m:dPr>
                        <m:e>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𝐴</m:t>
                              </m:r>
                            </m:e>
                          </m:acc>
                        </m:e>
                      </m:d>
                      <m:r>
                        <a:rPr lang="en-CA" b="0" i="0" smtClean="0">
                          <a:latin typeface="Cambria Math" panose="02040503050406030204" pitchFamily="18" charset="0"/>
                        </a:rPr>
                        <m:t>=</m:t>
                      </m:r>
                      <m:rad>
                        <m:radPr>
                          <m:degHide m:val="on"/>
                          <m:ctrlPr>
                            <a:rPr lang="en-CA" b="0" i="1" smtClean="0">
                              <a:latin typeface="Cambria Math" panose="02040503050406030204" pitchFamily="18" charset="0"/>
                            </a:rPr>
                          </m:ctrlPr>
                        </m:radPr>
                        <m:deg/>
                        <m:e>
                          <m:sSup>
                            <m:sSupPr>
                              <m:ctrlPr>
                                <a:rPr lang="en-CA" b="0" i="1" smtClean="0">
                                  <a:latin typeface="Cambria Math" panose="02040503050406030204" pitchFamily="18" charset="0"/>
                                </a:rPr>
                              </m:ctrlPr>
                            </m:sSup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𝑋</m:t>
                                  </m:r>
                                </m:sub>
                              </m:sSub>
                            </m:e>
                            <m:sup>
                              <m:r>
                                <a:rPr lang="en-CA" b="0" i="1" smtClean="0">
                                  <a:latin typeface="Cambria Math" panose="02040503050406030204" pitchFamily="18" charset="0"/>
                                </a:rPr>
                                <m:t>2</m:t>
                              </m:r>
                            </m:sup>
                          </m:s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𝑌</m:t>
                                  </m:r>
                                </m:sub>
                              </m:sSub>
                            </m:e>
                            <m:sup>
                              <m:r>
                                <a:rPr lang="en-CA" b="0" i="1" smtClean="0">
                                  <a:latin typeface="Cambria Math" panose="02040503050406030204" pitchFamily="18" charset="0"/>
                                </a:rPr>
                                <m:t>2</m:t>
                              </m:r>
                            </m:sup>
                          </m:sSup>
                          <m:r>
                            <a:rPr lang="en-CA" b="0" i="1" smtClean="0">
                              <a:latin typeface="Cambria Math" panose="02040503050406030204" pitchFamily="18" charset="0"/>
                            </a:rPr>
                            <m:t>+</m:t>
                          </m:r>
                          <m:sSup>
                            <m:sSupPr>
                              <m:ctrlPr>
                                <a:rPr lang="en-CA" b="0" i="1" smtClean="0">
                                  <a:latin typeface="Cambria Math" panose="02040503050406030204" pitchFamily="18" charset="0"/>
                                </a:rPr>
                              </m:ctrlPr>
                            </m:sSupPr>
                            <m:e>
                              <m:sSub>
                                <m:sSubPr>
                                  <m:ctrlPr>
                                    <a:rPr lang="en-CA" b="0" i="1" smtClean="0">
                                      <a:latin typeface="Cambria Math" panose="02040503050406030204" pitchFamily="18" charset="0"/>
                                    </a:rPr>
                                  </m:ctrlPr>
                                </m:sSubPr>
                                <m:e>
                                  <m:r>
                                    <a:rPr lang="en-CA" b="0" i="1" smtClean="0">
                                      <a:latin typeface="Cambria Math" panose="02040503050406030204" pitchFamily="18" charset="0"/>
                                    </a:rPr>
                                    <m:t>𝐴</m:t>
                                  </m:r>
                                </m:e>
                                <m:sub>
                                  <m:r>
                                    <a:rPr lang="en-CA" b="0" i="1" smtClean="0">
                                      <a:latin typeface="Cambria Math" panose="02040503050406030204" pitchFamily="18" charset="0"/>
                                    </a:rPr>
                                    <m:t>𝑍</m:t>
                                  </m:r>
                                </m:sub>
                              </m:sSub>
                            </m:e>
                            <m:sup>
                              <m:r>
                                <a:rPr lang="en-CA" b="0" i="1" smtClean="0">
                                  <a:latin typeface="Cambria Math" panose="02040503050406030204" pitchFamily="18" charset="0"/>
                                </a:rPr>
                                <m:t>2</m:t>
                              </m:r>
                            </m:sup>
                          </m:sSup>
                        </m:e>
                      </m:rad>
                    </m:oMath>
                  </m:oMathPara>
                </a14:m>
                <a:endParaRPr lang="en-CA" dirty="0"/>
              </a:p>
            </p:txBody>
          </p:sp>
        </mc:Choice>
        <mc:Fallback xmlns="">
          <p:sp>
            <p:nvSpPr>
              <p:cNvPr id="35" name="TextBox 34"/>
              <p:cNvSpPr txBox="1">
                <a:spLocks noRot="1" noChangeAspect="1" noMove="1" noResize="1" noEditPoints="1" noAdjustHandles="1" noChangeArrowheads="1" noChangeShapeType="1" noTextEdit="1"/>
              </p:cNvSpPr>
              <p:nvPr/>
            </p:nvSpPr>
            <p:spPr>
              <a:xfrm>
                <a:off x="755576" y="3923764"/>
                <a:ext cx="2591222" cy="563680"/>
              </a:xfrm>
              <a:prstGeom prst="rect">
                <a:avLst/>
              </a:prstGeom>
              <a:blipFill>
                <a:blip r:embed="rId11"/>
                <a:stretch>
                  <a:fillRect/>
                </a:stretch>
              </a:blipFill>
            </p:spPr>
            <p:txBody>
              <a:bodyPr/>
              <a:lstStyle/>
              <a:p>
                <a:r>
                  <a:rPr lang="en-CA">
                    <a:noFill/>
                  </a:rPr>
                  <a:t> </a:t>
                </a:r>
              </a:p>
            </p:txBody>
          </p:sp>
        </mc:Fallback>
      </mc:AlternateContent>
      <p:sp>
        <p:nvSpPr>
          <p:cNvPr id="36" name="TextBox 35"/>
          <p:cNvSpPr txBox="1"/>
          <p:nvPr/>
        </p:nvSpPr>
        <p:spPr>
          <a:xfrm>
            <a:off x="5652120" y="3851756"/>
            <a:ext cx="432048" cy="369332"/>
          </a:xfrm>
          <a:prstGeom prst="rect">
            <a:avLst/>
          </a:prstGeom>
          <a:noFill/>
        </p:spPr>
        <p:txBody>
          <a:bodyPr wrap="square" rtlCol="0">
            <a:spAutoFit/>
          </a:bodyPr>
          <a:lstStyle/>
          <a:p>
            <a:r>
              <a:rPr lang="en-CA" dirty="0" smtClean="0"/>
              <a:t>1</a:t>
            </a:r>
            <a:endParaRPr lang="en-CA" dirty="0"/>
          </a:p>
        </p:txBody>
      </p:sp>
      <p:sp>
        <p:nvSpPr>
          <p:cNvPr id="37" name="TextBox 36"/>
          <p:cNvSpPr txBox="1"/>
          <p:nvPr/>
        </p:nvSpPr>
        <p:spPr>
          <a:xfrm>
            <a:off x="251520" y="971436"/>
            <a:ext cx="3528392" cy="369332"/>
          </a:xfrm>
          <a:prstGeom prst="rect">
            <a:avLst/>
          </a:prstGeom>
          <a:noFill/>
        </p:spPr>
        <p:txBody>
          <a:bodyPr wrap="square" rtlCol="0">
            <a:spAutoFit/>
          </a:bodyPr>
          <a:lstStyle/>
          <a:p>
            <a:r>
              <a:rPr lang="en-CA" b="1" dirty="0" err="1" smtClean="0">
                <a:solidFill>
                  <a:srgbClr val="FF0000"/>
                </a:solidFill>
              </a:rPr>
              <a:t>Produit</a:t>
            </a:r>
            <a:r>
              <a:rPr lang="en-CA" b="1" dirty="0" smtClean="0">
                <a:solidFill>
                  <a:srgbClr val="FF0000"/>
                </a:solidFill>
              </a:rPr>
              <a:t> </a:t>
            </a:r>
            <a:r>
              <a:rPr lang="en-CA" b="1" dirty="0" err="1" smtClean="0">
                <a:solidFill>
                  <a:srgbClr val="FF0000"/>
                </a:solidFill>
              </a:rPr>
              <a:t>scalaire</a:t>
            </a:r>
            <a:r>
              <a:rPr lang="en-CA" dirty="0" smtClean="0"/>
              <a:t> ("dot product") :</a:t>
            </a:r>
            <a:endParaRPr lang="en-CA" dirty="0"/>
          </a:p>
        </p:txBody>
      </p:sp>
      <p:sp>
        <p:nvSpPr>
          <p:cNvPr id="38" name="TextBox 37"/>
          <p:cNvSpPr txBox="1"/>
          <p:nvPr/>
        </p:nvSpPr>
        <p:spPr>
          <a:xfrm>
            <a:off x="251520" y="3419708"/>
            <a:ext cx="3528392" cy="369332"/>
          </a:xfrm>
          <a:prstGeom prst="rect">
            <a:avLst/>
          </a:prstGeom>
          <a:noFill/>
        </p:spPr>
        <p:txBody>
          <a:bodyPr wrap="square" rtlCol="0">
            <a:spAutoFit/>
          </a:bodyPr>
          <a:lstStyle/>
          <a:p>
            <a:r>
              <a:rPr lang="en-CA" dirty="0" err="1" smtClean="0"/>
              <a:t>Norme</a:t>
            </a:r>
            <a:r>
              <a:rPr lang="en-CA" dirty="0" smtClean="0"/>
              <a:t> </a:t>
            </a:r>
            <a:r>
              <a:rPr lang="en-CA" dirty="0" err="1" smtClean="0"/>
              <a:t>ou</a:t>
            </a:r>
            <a:r>
              <a:rPr lang="en-CA" dirty="0" smtClean="0"/>
              <a:t> magnitude :</a:t>
            </a:r>
            <a:endParaRPr lang="en-CA" dirty="0"/>
          </a:p>
        </p:txBody>
      </p:sp>
      <p:sp>
        <p:nvSpPr>
          <p:cNvPr id="39" name="TextBox 38"/>
          <p:cNvSpPr txBox="1"/>
          <p:nvPr/>
        </p:nvSpPr>
        <p:spPr>
          <a:xfrm>
            <a:off x="6012160" y="5219908"/>
            <a:ext cx="2628800" cy="369332"/>
          </a:xfrm>
          <a:prstGeom prst="rect">
            <a:avLst/>
          </a:prstGeom>
          <a:noFill/>
        </p:spPr>
        <p:txBody>
          <a:bodyPr wrap="square" rtlCol="0">
            <a:spAutoFit/>
          </a:bodyPr>
          <a:lstStyle/>
          <a:p>
            <a:r>
              <a:rPr lang="en-CA" dirty="0" smtClean="0"/>
              <a:t>Projection de A sur B</a:t>
            </a:r>
            <a:endParaRPr lang="en-CA" dirty="0"/>
          </a:p>
        </p:txBody>
      </p:sp>
      <p:sp>
        <p:nvSpPr>
          <p:cNvPr id="40" name="TextBox 39"/>
          <p:cNvSpPr txBox="1"/>
          <p:nvPr/>
        </p:nvSpPr>
        <p:spPr>
          <a:xfrm>
            <a:off x="179512" y="260648"/>
            <a:ext cx="62646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smtClean="0">
                <a:ln>
                  <a:noFill/>
                </a:ln>
                <a:solidFill>
                  <a:prstClr val="black"/>
                </a:solidFill>
                <a:effectLst/>
                <a:uLnTx/>
                <a:uFillTx/>
                <a:latin typeface="Calibri"/>
                <a:ea typeface="+mn-ea"/>
                <a:cs typeface="+mn-cs"/>
              </a:rPr>
              <a:t>Rappel</a:t>
            </a:r>
            <a:endParaRPr kumimoji="0" lang="en-CA"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020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516216" y="908720"/>
            <a:ext cx="1905000" cy="1619250"/>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5724128" y="1916832"/>
                <a:ext cx="930768" cy="4945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sz="2800" i="1" smtClean="0">
                              <a:latin typeface="Cambria Math" panose="02040503050406030204" pitchFamily="18" charset="0"/>
                            </a:rPr>
                          </m:ctrlPr>
                        </m:accPr>
                        <m:e>
                          <m:r>
                            <a:rPr lang="en-CA" sz="2800" b="0" i="1" smtClean="0">
                              <a:latin typeface="Cambria Math" panose="02040503050406030204" pitchFamily="18" charset="0"/>
                            </a:rPr>
                            <m:t>𝑎</m:t>
                          </m:r>
                        </m:e>
                      </m:acc>
                      <m:r>
                        <a:rPr lang="en-CA" sz="2800" i="1" smtClean="0">
                          <a:latin typeface="Cambria Math" panose="02040503050406030204" pitchFamily="18" charset="0"/>
                          <a:ea typeface="Cambria Math" panose="02040503050406030204" pitchFamily="18" charset="0"/>
                        </a:rPr>
                        <m:t>×</m:t>
                      </m:r>
                      <m:acc>
                        <m:accPr>
                          <m:chr m:val="⃑"/>
                          <m:ctrlPr>
                            <a:rPr lang="en-CA" sz="2800" i="1" smtClean="0">
                              <a:latin typeface="Cambria Math" panose="02040503050406030204" pitchFamily="18" charset="0"/>
                            </a:rPr>
                          </m:ctrlPr>
                        </m:accPr>
                        <m:e>
                          <m:r>
                            <a:rPr lang="en-CA" sz="2800" b="0" i="1" smtClean="0">
                              <a:latin typeface="Cambria Math" panose="02040503050406030204" pitchFamily="18" charset="0"/>
                            </a:rPr>
                            <m:t>𝑏</m:t>
                          </m:r>
                        </m:e>
                      </m:acc>
                    </m:oMath>
                  </m:oMathPara>
                </a14:m>
                <a:endParaRPr lang="en-CA" sz="2800" dirty="0"/>
              </a:p>
            </p:txBody>
          </p:sp>
        </mc:Choice>
        <mc:Fallback xmlns="">
          <p:sp>
            <p:nvSpPr>
              <p:cNvPr id="4" name="TextBox 3"/>
              <p:cNvSpPr txBox="1">
                <a:spLocks noRot="1" noChangeAspect="1" noMove="1" noResize="1" noEditPoints="1" noAdjustHandles="1" noChangeArrowheads="1" noChangeShapeType="1" noTextEdit="1"/>
              </p:cNvSpPr>
              <p:nvPr/>
            </p:nvSpPr>
            <p:spPr>
              <a:xfrm>
                <a:off x="5724128" y="1916832"/>
                <a:ext cx="930768" cy="494559"/>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524328" y="476672"/>
                <a:ext cx="2909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sz="2800" i="1" smtClean="0">
                              <a:latin typeface="Cambria Math" panose="02040503050406030204" pitchFamily="18" charset="0"/>
                            </a:rPr>
                          </m:ctrlPr>
                        </m:accPr>
                        <m:e>
                          <m:r>
                            <a:rPr lang="en-CA" sz="2800" b="0" i="1" smtClean="0">
                              <a:latin typeface="Cambria Math" panose="02040503050406030204" pitchFamily="18" charset="0"/>
                            </a:rPr>
                            <m:t>𝑎</m:t>
                          </m:r>
                        </m:e>
                      </m:acc>
                    </m:oMath>
                  </m:oMathPara>
                </a14:m>
                <a:endParaRPr lang="en-CA" sz="2800" dirty="0"/>
              </a:p>
            </p:txBody>
          </p:sp>
        </mc:Choice>
        <mc:Fallback xmlns="">
          <p:sp>
            <p:nvSpPr>
              <p:cNvPr id="5" name="TextBox 4"/>
              <p:cNvSpPr txBox="1">
                <a:spLocks noRot="1" noChangeAspect="1" noMove="1" noResize="1" noEditPoints="1" noAdjustHandles="1" noChangeArrowheads="1" noChangeShapeType="1" noTextEdit="1"/>
              </p:cNvSpPr>
              <p:nvPr/>
            </p:nvSpPr>
            <p:spPr>
              <a:xfrm>
                <a:off x="7524328" y="476672"/>
                <a:ext cx="290912" cy="430887"/>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228184" y="1196752"/>
                <a:ext cx="283604" cy="4945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sz="2800" i="1" smtClean="0">
                              <a:latin typeface="Cambria Math" panose="02040503050406030204" pitchFamily="18" charset="0"/>
                            </a:rPr>
                          </m:ctrlPr>
                        </m:accPr>
                        <m:e>
                          <m:r>
                            <a:rPr lang="en-CA" sz="2800" b="0" i="1" smtClean="0">
                              <a:latin typeface="Cambria Math" panose="02040503050406030204" pitchFamily="18" charset="0"/>
                            </a:rPr>
                            <m:t>𝑏</m:t>
                          </m:r>
                        </m:e>
                      </m:acc>
                    </m:oMath>
                  </m:oMathPara>
                </a14:m>
                <a:endParaRPr lang="en-CA"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6228184" y="1196752"/>
                <a:ext cx="283604" cy="494559"/>
              </a:xfrm>
              <a:prstGeom prst="rect">
                <a:avLst/>
              </a:prstGeom>
              <a:blipFill>
                <a:blip r:embed="rId7"/>
                <a:stretch>
                  <a:fillRect/>
                </a:stretch>
              </a:blipFill>
            </p:spPr>
            <p:txBody>
              <a:bodyPr/>
              <a:lstStyle/>
              <a:p>
                <a:r>
                  <a:rPr lang="en-CA">
                    <a:noFill/>
                  </a:rPr>
                  <a:t> </a:t>
                </a:r>
              </a:p>
            </p:txBody>
          </p:sp>
        </mc:Fallback>
      </mc:AlternateContent>
      <p:pic>
        <p:nvPicPr>
          <p:cNvPr id="9" name="Picture 4" descr="http://dutchroll.sourceforge.net/dubsi/crossprod1.gif"/>
          <p:cNvPicPr>
            <a:picLocks noChangeAspect="1" noChangeArrowheads="1"/>
          </p:cNvPicPr>
          <p:nvPr>
            <p:custDataLst>
              <p:tags r:id="rId1"/>
            </p:custDataLst>
          </p:nvPr>
        </p:nvPicPr>
        <p:blipFill>
          <a:blip r:embed="rId8">
            <a:extLst>
              <a:ext uri="{28A0092B-C50C-407E-A947-70E740481C1C}">
                <a14:useLocalDpi xmlns:a14="http://schemas.microsoft.com/office/drawing/2010/main"/>
              </a:ext>
            </a:extLst>
          </a:blip>
          <a:srcRect/>
          <a:stretch>
            <a:fillRect/>
          </a:stretch>
        </p:blipFill>
        <p:spPr bwMode="auto">
          <a:xfrm>
            <a:off x="1043608" y="4149080"/>
            <a:ext cx="6918369" cy="24631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courses.eas.ualberta.ca/eas421/diagramspublic/equations/vectorcrossproduct.gif"/>
          <p:cNvPicPr>
            <a:picLocks noChangeAspect="1" noChangeArrowheads="1"/>
          </p:cNvPicPr>
          <p:nvPr>
            <p:custDataLst>
              <p:tags r:id="rId2"/>
            </p:custDataLst>
          </p:nvPr>
        </p:nvPicPr>
        <p:blipFill>
          <a:blip r:embed="rId9">
            <a:extLst>
              <a:ext uri="{28A0092B-C50C-407E-A947-70E740481C1C}">
                <a14:useLocalDpi xmlns:a14="http://schemas.microsoft.com/office/drawing/2010/main"/>
              </a:ext>
            </a:extLst>
          </a:blip>
          <a:srcRect/>
          <a:stretch>
            <a:fillRect/>
          </a:stretch>
        </p:blipFill>
        <p:spPr bwMode="auto">
          <a:xfrm>
            <a:off x="467544" y="1916832"/>
            <a:ext cx="4229298" cy="194421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7504" y="116632"/>
            <a:ext cx="6048672" cy="584775"/>
          </a:xfrm>
          <a:prstGeom prst="rect">
            <a:avLst/>
          </a:prstGeom>
          <a:noFill/>
        </p:spPr>
        <p:txBody>
          <a:bodyPr wrap="square" rtlCol="0">
            <a:spAutoFit/>
          </a:bodyPr>
          <a:lstStyle/>
          <a:p>
            <a:r>
              <a:rPr lang="en-CA" sz="3200" b="1" dirty="0" err="1" smtClean="0">
                <a:solidFill>
                  <a:srgbClr val="FF0000"/>
                </a:solidFill>
              </a:rPr>
              <a:t>Produit</a:t>
            </a:r>
            <a:r>
              <a:rPr lang="en-CA" sz="3200" b="1" dirty="0" smtClean="0">
                <a:solidFill>
                  <a:srgbClr val="FF0000"/>
                </a:solidFill>
              </a:rPr>
              <a:t> </a:t>
            </a:r>
            <a:r>
              <a:rPr lang="en-CA" sz="3200" b="1" dirty="0" err="1" smtClean="0">
                <a:solidFill>
                  <a:srgbClr val="FF0000"/>
                </a:solidFill>
              </a:rPr>
              <a:t>vectoriel</a:t>
            </a:r>
            <a:r>
              <a:rPr lang="en-CA" sz="3200" b="1" dirty="0" smtClean="0">
                <a:solidFill>
                  <a:srgbClr val="FF0000"/>
                </a:solidFill>
              </a:rPr>
              <a:t> </a:t>
            </a:r>
            <a:r>
              <a:rPr lang="en-CA" sz="3200" dirty="0" smtClean="0"/>
              <a:t>("cross product")</a:t>
            </a:r>
            <a:endParaRPr lang="en-CA" sz="3200" dirty="0"/>
          </a:p>
        </p:txBody>
      </p:sp>
    </p:spTree>
    <p:extLst>
      <p:ext uri="{BB962C8B-B14F-4D97-AF65-F5344CB8AC3E}">
        <p14:creationId xmlns:p14="http://schemas.microsoft.com/office/powerpoint/2010/main" val="546794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p:cNvSpPr txBox="1"/>
              <p:nvPr/>
            </p:nvSpPr>
            <p:spPr>
              <a:xfrm rot="1223386">
                <a:off x="2893306" y="3955279"/>
                <a:ext cx="15941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r>
                        <a:rPr lang="en-CA" b="0" i="1" smtClean="0">
                          <a:latin typeface="Cambria Math"/>
                        </a:rPr>
                        <m:t>=</m:t>
                      </m:r>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ea typeface="Cambria Math"/>
                        </a:rPr>
                        <m:t>×</m:t>
                      </m:r>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6" name="ZoneTexte 5"/>
              <p:cNvSpPr txBox="1">
                <a:spLocks noRot="1" noChangeAspect="1" noMove="1" noResize="1" noEditPoints="1" noAdjustHandles="1" noChangeArrowheads="1" noChangeShapeType="1" noTextEdit="1"/>
              </p:cNvSpPr>
              <p:nvPr/>
            </p:nvSpPr>
            <p:spPr>
              <a:xfrm rot="1223386">
                <a:off x="2893306" y="3955279"/>
                <a:ext cx="1594154" cy="369332"/>
              </a:xfrm>
              <a:prstGeom prst="rect">
                <a:avLst/>
              </a:prstGeom>
              <a:blipFill rotWithShape="1">
                <a:blip r:embed="rId3"/>
                <a:stretch>
                  <a:fillRect r="-1124"/>
                </a:stretch>
              </a:blipFill>
            </p:spPr>
            <p:txBody>
              <a:bodyPr/>
              <a:lstStyle/>
              <a:p>
                <a:r>
                  <a:rPr lang="en-CA">
                    <a:noFill/>
                  </a:rPr>
                  <a:t> </a:t>
                </a:r>
              </a:p>
            </p:txBody>
          </p:sp>
        </mc:Fallback>
      </mc:AlternateContent>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77991">
            <a:off x="6868613" y="2354028"/>
            <a:ext cx="1805756" cy="161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ZoneTexte 9"/>
              <p:cNvSpPr txBox="1"/>
              <p:nvPr/>
            </p:nvSpPr>
            <p:spPr>
              <a:xfrm>
                <a:off x="6921451" y="2167130"/>
                <a:ext cx="5654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10" name="ZoneTexte 9"/>
              <p:cNvSpPr txBox="1">
                <a:spLocks noRot="1" noChangeAspect="1" noMove="1" noResize="1" noEditPoints="1" noAdjustHandles="1" noChangeArrowheads="1" noChangeShapeType="1" noTextEdit="1"/>
              </p:cNvSpPr>
              <p:nvPr/>
            </p:nvSpPr>
            <p:spPr>
              <a:xfrm>
                <a:off x="6921451" y="2167130"/>
                <a:ext cx="565475" cy="369332"/>
              </a:xfrm>
              <a:prstGeom prst="rect">
                <a:avLst/>
              </a:prstGeom>
              <a:blipFill rotWithShape="1">
                <a:blip r:embed="rId5"/>
                <a:stretch>
                  <a:fillRect t="-6667" r="-322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6633419" y="2890392"/>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11" name="ZoneTexte 10"/>
              <p:cNvSpPr txBox="1">
                <a:spLocks noRot="1" noChangeAspect="1" noMove="1" noResize="1" noEditPoints="1" noAdjustHandles="1" noChangeArrowheads="1" noChangeShapeType="1" noTextEdit="1"/>
              </p:cNvSpPr>
              <p:nvPr/>
            </p:nvSpPr>
            <p:spPr>
              <a:xfrm>
                <a:off x="6633419" y="2890392"/>
                <a:ext cx="374590" cy="369332"/>
              </a:xfrm>
              <a:prstGeom prst="rect">
                <a:avLst/>
              </a:prstGeom>
              <a:blipFill rotWithShape="1">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8421418" y="2521060"/>
                <a:ext cx="560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oMath>
                  </m:oMathPara>
                </a14:m>
                <a:endParaRPr lang="en-CA" dirty="0"/>
              </a:p>
            </p:txBody>
          </p:sp>
        </mc:Choice>
        <mc:Fallback xmlns="">
          <p:sp>
            <p:nvSpPr>
              <p:cNvPr id="12" name="ZoneTexte 11"/>
              <p:cNvSpPr txBox="1">
                <a:spLocks noRot="1" noChangeAspect="1" noMove="1" noResize="1" noEditPoints="1" noAdjustHandles="1" noChangeArrowheads="1" noChangeShapeType="1" noTextEdit="1"/>
              </p:cNvSpPr>
              <p:nvPr/>
            </p:nvSpPr>
            <p:spPr>
              <a:xfrm>
                <a:off x="8421418" y="2521060"/>
                <a:ext cx="560153" cy="369332"/>
              </a:xfrm>
              <a:prstGeom prst="rect">
                <a:avLst/>
              </a:prstGeom>
              <a:blipFill rotWithShape="1">
                <a:blip r:embed="rId7"/>
                <a:stretch>
                  <a:fillRect t="-6667" r="-434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479557" y="2239698"/>
                <a:ext cx="4320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m:oMathPara>
                </a14:m>
                <a:endParaRPr lang="en-CA" dirty="0"/>
              </a:p>
            </p:txBody>
          </p:sp>
        </mc:Choice>
        <mc:Fallback xmlns="">
          <p:sp>
            <p:nvSpPr>
              <p:cNvPr id="9" name="ZoneTexte 8"/>
              <p:cNvSpPr txBox="1">
                <a:spLocks noRot="1" noChangeAspect="1" noMove="1" noResize="1" noEditPoints="1" noAdjustHandles="1" noChangeArrowheads="1" noChangeShapeType="1" noTextEdit="1"/>
              </p:cNvSpPr>
              <p:nvPr/>
            </p:nvSpPr>
            <p:spPr>
              <a:xfrm>
                <a:off x="479557" y="2239698"/>
                <a:ext cx="432048" cy="369332"/>
              </a:xfrm>
              <a:prstGeom prst="rect">
                <a:avLst/>
              </a:prstGeom>
              <a:blipFill rotWithShape="1">
                <a:blip r:embed="rId8"/>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rot="21122706">
                <a:off x="4338419" y="1658123"/>
                <a:ext cx="15990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23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3" name="ZoneTexte 12"/>
              <p:cNvSpPr txBox="1">
                <a:spLocks noRot="1" noChangeAspect="1" noMove="1" noResize="1" noEditPoints="1" noAdjustHandles="1" noChangeArrowheads="1" noChangeShapeType="1" noTextEdit="1"/>
              </p:cNvSpPr>
              <p:nvPr/>
            </p:nvSpPr>
            <p:spPr>
              <a:xfrm rot="21122706">
                <a:off x="4338419" y="1658123"/>
                <a:ext cx="1599092" cy="369332"/>
              </a:xfrm>
              <a:prstGeom prst="rect">
                <a:avLst/>
              </a:prstGeom>
              <a:blipFill rotWithShape="1">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4661308" y="2897057"/>
                <a:ext cx="15884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6" name="ZoneTexte 15"/>
              <p:cNvSpPr txBox="1">
                <a:spLocks noRot="1" noChangeAspect="1" noMove="1" noResize="1" noEditPoints="1" noAdjustHandles="1" noChangeArrowheads="1" noChangeShapeType="1" noTextEdit="1"/>
              </p:cNvSpPr>
              <p:nvPr/>
            </p:nvSpPr>
            <p:spPr>
              <a:xfrm>
                <a:off x="4661308" y="2897057"/>
                <a:ext cx="1588447" cy="369332"/>
              </a:xfrm>
              <a:prstGeom prst="rect">
                <a:avLst/>
              </a:prstGeom>
              <a:blipFill rotWithShape="1">
                <a:blip r:embed="rId10"/>
                <a:stretch>
                  <a:fillRect t="-6557"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3224551" y="1642357"/>
                <a:ext cx="4658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oMath>
                  </m:oMathPara>
                </a14:m>
                <a:endParaRPr lang="en-CA" dirty="0"/>
              </a:p>
            </p:txBody>
          </p:sp>
        </mc:Choice>
        <mc:Fallback xmlns="">
          <p:sp>
            <p:nvSpPr>
              <p:cNvPr id="17" name="ZoneTexte 16"/>
              <p:cNvSpPr txBox="1">
                <a:spLocks noRot="1" noChangeAspect="1" noMove="1" noResize="1" noEditPoints="1" noAdjustHandles="1" noChangeArrowheads="1" noChangeShapeType="1" noTextEdit="1"/>
              </p:cNvSpPr>
              <p:nvPr/>
            </p:nvSpPr>
            <p:spPr>
              <a:xfrm>
                <a:off x="3224551" y="1642357"/>
                <a:ext cx="465832" cy="369332"/>
              </a:xfrm>
              <a:prstGeom prst="rect">
                <a:avLst/>
              </a:prstGeom>
              <a:blipFill rotWithShape="1">
                <a:blip r:embed="rId11"/>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5045446" y="2136329"/>
                <a:ext cx="4658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8" name="ZoneTexte 17"/>
              <p:cNvSpPr txBox="1">
                <a:spLocks noRot="1" noChangeAspect="1" noMove="1" noResize="1" noEditPoints="1" noAdjustHandles="1" noChangeArrowheads="1" noChangeShapeType="1" noTextEdit="1"/>
              </p:cNvSpPr>
              <p:nvPr/>
            </p:nvSpPr>
            <p:spPr>
              <a:xfrm>
                <a:off x="5045446" y="2136329"/>
                <a:ext cx="465833" cy="369332"/>
              </a:xfrm>
              <a:prstGeom prst="rect">
                <a:avLst/>
              </a:prstGeom>
              <a:blipFill rotWithShape="1">
                <a:blip r:embed="rId12"/>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3944631" y="3368808"/>
                <a:ext cx="460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9" name="ZoneTexte 18"/>
              <p:cNvSpPr txBox="1">
                <a:spLocks noRot="1" noChangeAspect="1" noMove="1" noResize="1" noEditPoints="1" noAdjustHandles="1" noChangeArrowheads="1" noChangeShapeType="1" noTextEdit="1"/>
              </p:cNvSpPr>
              <p:nvPr/>
            </p:nvSpPr>
            <p:spPr>
              <a:xfrm>
                <a:off x="3944631" y="3368808"/>
                <a:ext cx="460511" cy="369332"/>
              </a:xfrm>
              <a:prstGeom prst="rect">
                <a:avLst/>
              </a:prstGeom>
              <a:blipFill rotWithShape="1">
                <a:blip r:embed="rId13"/>
                <a:stretch>
                  <a:fillRect b="-6667"/>
                </a:stretch>
              </a:blipFill>
            </p:spPr>
            <p:txBody>
              <a:bodyPr/>
              <a:lstStyle/>
              <a:p>
                <a:r>
                  <a:rPr lang="en-CA">
                    <a:noFill/>
                  </a:rPr>
                  <a:t> </a:t>
                </a:r>
              </a:p>
            </p:txBody>
          </p:sp>
        </mc:Fallback>
      </mc:AlternateContent>
      <p:sp>
        <p:nvSpPr>
          <p:cNvPr id="33" name="Forme libre 32"/>
          <p:cNvSpPr/>
          <p:nvPr/>
        </p:nvSpPr>
        <p:spPr>
          <a:xfrm>
            <a:off x="3598951" y="1965809"/>
            <a:ext cx="1443210" cy="1454227"/>
          </a:xfrm>
          <a:custGeom>
            <a:avLst/>
            <a:gdLst>
              <a:gd name="connsiteX0" fmla="*/ 572877 w 1443210"/>
              <a:gd name="connsiteY0" fmla="*/ 1454227 h 1454227"/>
              <a:gd name="connsiteX1" fmla="*/ 1443210 w 1443210"/>
              <a:gd name="connsiteY1" fmla="*/ 418641 h 1454227"/>
              <a:gd name="connsiteX2" fmla="*/ 0 w 1443210"/>
              <a:gd name="connsiteY2" fmla="*/ 0 h 1454227"/>
              <a:gd name="connsiteX3" fmla="*/ 572877 w 1443210"/>
              <a:gd name="connsiteY3" fmla="*/ 1454227 h 1454227"/>
            </a:gdLst>
            <a:ahLst/>
            <a:cxnLst>
              <a:cxn ang="0">
                <a:pos x="connsiteX0" y="connsiteY0"/>
              </a:cxn>
              <a:cxn ang="0">
                <a:pos x="connsiteX1" y="connsiteY1"/>
              </a:cxn>
              <a:cxn ang="0">
                <a:pos x="connsiteX2" y="connsiteY2"/>
              </a:cxn>
              <a:cxn ang="0">
                <a:pos x="connsiteX3" y="connsiteY3"/>
              </a:cxn>
            </a:cxnLst>
            <a:rect l="l" t="t" r="r" b="b"/>
            <a:pathLst>
              <a:path w="1443210" h="1454227">
                <a:moveTo>
                  <a:pt x="572877" y="1454227"/>
                </a:moveTo>
                <a:lnTo>
                  <a:pt x="1443210" y="418641"/>
                </a:lnTo>
                <a:lnTo>
                  <a:pt x="0" y="0"/>
                </a:lnTo>
                <a:lnTo>
                  <a:pt x="572877" y="1454227"/>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Connecteur droit avec flèche 37"/>
          <p:cNvCxnSpPr/>
          <p:nvPr/>
        </p:nvCxnSpPr>
        <p:spPr>
          <a:xfrm flipV="1">
            <a:off x="4225857" y="2465010"/>
            <a:ext cx="870902" cy="1008111"/>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H="1" flipV="1">
            <a:off x="3656599" y="1888945"/>
            <a:ext cx="1440162" cy="43205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3967476" y="2897057"/>
            <a:ext cx="45244" cy="113333"/>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3224551" y="2609025"/>
            <a:ext cx="1096006" cy="112911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ZoneTexte 61"/>
              <p:cNvSpPr txBox="1"/>
              <p:nvPr/>
            </p:nvSpPr>
            <p:spPr>
              <a:xfrm>
                <a:off x="1415661" y="2125882"/>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m:oMathPara>
                </a14:m>
                <a:endParaRPr lang="en-CA" dirty="0"/>
              </a:p>
            </p:txBody>
          </p:sp>
        </mc:Choice>
        <mc:Fallback xmlns="">
          <p:sp>
            <p:nvSpPr>
              <p:cNvPr id="62" name="ZoneTexte 61"/>
              <p:cNvSpPr txBox="1">
                <a:spLocks noRot="1" noChangeAspect="1" noMove="1" noResize="1" noEditPoints="1" noAdjustHandles="1" noChangeArrowheads="1" noChangeShapeType="1" noTextEdit="1"/>
              </p:cNvSpPr>
              <p:nvPr/>
            </p:nvSpPr>
            <p:spPr>
              <a:xfrm>
                <a:off x="1415661" y="2125882"/>
                <a:ext cx="479875" cy="369332"/>
              </a:xfrm>
              <a:prstGeom prst="rect">
                <a:avLst/>
              </a:prstGeom>
              <a:blipFill rotWithShape="1">
                <a:blip r:embed="rId14"/>
                <a:stretch>
                  <a:fillRect t="-6667" r="-12658"/>
                </a:stretch>
              </a:blipFill>
            </p:spPr>
            <p:txBody>
              <a:bodyPr/>
              <a:lstStyle/>
              <a:p>
                <a:r>
                  <a:rPr lang="en-CA">
                    <a:noFill/>
                  </a:rPr>
                  <a:t> </a:t>
                </a:r>
              </a:p>
            </p:txBody>
          </p:sp>
        </mc:Fallback>
      </mc:AlternateContent>
      <p:cxnSp>
        <p:nvCxnSpPr>
          <p:cNvPr id="76" name="Connecteur droit avec flèche 75"/>
          <p:cNvCxnSpPr/>
          <p:nvPr/>
        </p:nvCxnSpPr>
        <p:spPr>
          <a:xfrm>
            <a:off x="1496167" y="2488512"/>
            <a:ext cx="534246" cy="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77" name="Groupe 76"/>
          <p:cNvGrpSpPr/>
          <p:nvPr/>
        </p:nvGrpSpPr>
        <p:grpSpPr>
          <a:xfrm>
            <a:off x="681786" y="2151185"/>
            <a:ext cx="695254" cy="674655"/>
            <a:chOff x="597765" y="1310622"/>
            <a:chExt cx="695254" cy="674655"/>
          </a:xfrm>
        </p:grpSpPr>
        <p:sp>
          <p:nvSpPr>
            <p:cNvPr id="70" name="Arc 69"/>
            <p:cNvSpPr/>
            <p:nvPr/>
          </p:nvSpPr>
          <p:spPr>
            <a:xfrm rot="2700000">
              <a:off x="597765" y="1310622"/>
              <a:ext cx="674655" cy="674655"/>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5" name="Forme libre 74"/>
            <p:cNvSpPr/>
            <p:nvPr/>
          </p:nvSpPr>
          <p:spPr>
            <a:xfrm>
              <a:off x="809625" y="1362075"/>
              <a:ext cx="483394" cy="581025"/>
            </a:xfrm>
            <a:custGeom>
              <a:avLst/>
              <a:gdLst>
                <a:gd name="connsiteX0" fmla="*/ 483394 w 483394"/>
                <a:gd name="connsiteY0" fmla="*/ 0 h 581025"/>
                <a:gd name="connsiteX1" fmla="*/ 0 w 483394"/>
                <a:gd name="connsiteY1" fmla="*/ 250031 h 581025"/>
                <a:gd name="connsiteX2" fmla="*/ 459581 w 483394"/>
                <a:gd name="connsiteY2" fmla="*/ 581025 h 581025"/>
              </a:gdLst>
              <a:ahLst/>
              <a:cxnLst>
                <a:cxn ang="0">
                  <a:pos x="connsiteX0" y="connsiteY0"/>
                </a:cxn>
                <a:cxn ang="0">
                  <a:pos x="connsiteX1" y="connsiteY1"/>
                </a:cxn>
                <a:cxn ang="0">
                  <a:pos x="connsiteX2" y="connsiteY2"/>
                </a:cxn>
              </a:cxnLst>
              <a:rect l="l" t="t" r="r" b="b"/>
              <a:pathLst>
                <a:path w="483394" h="581025">
                  <a:moveTo>
                    <a:pt x="483394" y="0"/>
                  </a:moveTo>
                  <a:lnTo>
                    <a:pt x="0" y="250031"/>
                  </a:lnTo>
                  <a:lnTo>
                    <a:pt x="459581" y="5810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78" name="ZoneTexte 77"/>
              <p:cNvSpPr txBox="1"/>
              <p:nvPr/>
            </p:nvSpPr>
            <p:spPr>
              <a:xfrm>
                <a:off x="335541" y="2901411"/>
                <a:ext cx="1728192" cy="923330"/>
              </a:xfrm>
              <a:prstGeom prst="rect">
                <a:avLst/>
              </a:prstGeom>
              <a:noFill/>
            </p:spPr>
            <p:txBody>
              <a:bodyPr wrap="square" rtlCol="0">
                <a:spAutoFit/>
              </a:bodyPr>
              <a:lstStyle/>
              <a:p>
                <a:r>
                  <a:rPr lang="en-CA" dirty="0" smtClean="0"/>
                  <a:t>position </a:t>
                </a: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a14:m>
                <a:r>
                  <a:rPr lang="en-CA" dirty="0" smtClean="0"/>
                  <a:t> </a:t>
                </a:r>
              </a:p>
              <a:p>
                <a:r>
                  <a:rPr lang="en-CA" dirty="0" smtClean="0"/>
                  <a:t>et direction </a:t>
                </a:r>
                <a14:m>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a14:m>
                <a:r>
                  <a:rPr lang="en-CA" dirty="0" smtClean="0"/>
                  <a:t> de la </a:t>
                </a:r>
                <a:r>
                  <a:rPr lang="en-CA" dirty="0" err="1" smtClean="0"/>
                  <a:t>caméra</a:t>
                </a:r>
                <a:endParaRPr lang="en-CA" dirty="0"/>
              </a:p>
            </p:txBody>
          </p:sp>
        </mc:Choice>
        <mc:Fallback xmlns="">
          <p:sp>
            <p:nvSpPr>
              <p:cNvPr id="78" name="ZoneTexte 77"/>
              <p:cNvSpPr txBox="1">
                <a:spLocks noRot="1" noChangeAspect="1" noMove="1" noResize="1" noEditPoints="1" noAdjustHandles="1" noChangeArrowheads="1" noChangeShapeType="1" noTextEdit="1"/>
              </p:cNvSpPr>
              <p:nvPr/>
            </p:nvSpPr>
            <p:spPr>
              <a:xfrm>
                <a:off x="335541" y="2901411"/>
                <a:ext cx="1728192" cy="923330"/>
              </a:xfrm>
              <a:prstGeom prst="rect">
                <a:avLst/>
              </a:prstGeom>
              <a:blipFill rotWithShape="1">
                <a:blip r:embed="rId15"/>
                <a:stretch>
                  <a:fillRect l="-2817" t="-3311" b="-9934"/>
                </a:stretch>
              </a:blipFill>
            </p:spPr>
            <p:txBody>
              <a:bodyPr/>
              <a:lstStyle/>
              <a:p>
                <a:r>
                  <a:rPr lang="en-CA">
                    <a:noFill/>
                  </a:rPr>
                  <a:t> </a:t>
                </a:r>
              </a:p>
            </p:txBody>
          </p:sp>
        </mc:Fallback>
      </mc:AlternateContent>
    </p:spTree>
    <p:extLst>
      <p:ext uri="{BB962C8B-B14F-4D97-AF65-F5344CB8AC3E}">
        <p14:creationId xmlns:p14="http://schemas.microsoft.com/office/powerpoint/2010/main" val="3490714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p:cNvSpPr txBox="1"/>
              <p:nvPr/>
            </p:nvSpPr>
            <p:spPr>
              <a:xfrm rot="1223386">
                <a:off x="2858058" y="2822335"/>
                <a:ext cx="15941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r>
                        <a:rPr lang="en-CA" b="0" i="1" smtClean="0">
                          <a:latin typeface="Cambria Math"/>
                        </a:rPr>
                        <m:t>=</m:t>
                      </m:r>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ea typeface="Cambria Math"/>
                        </a:rPr>
                        <m:t>×</m:t>
                      </m:r>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6" name="ZoneTexte 5"/>
              <p:cNvSpPr txBox="1">
                <a:spLocks noRot="1" noChangeAspect="1" noMove="1" noResize="1" noEditPoints="1" noAdjustHandles="1" noChangeArrowheads="1" noChangeShapeType="1" noTextEdit="1"/>
              </p:cNvSpPr>
              <p:nvPr/>
            </p:nvSpPr>
            <p:spPr>
              <a:xfrm rot="1223386">
                <a:off x="2858058" y="2822335"/>
                <a:ext cx="1594154" cy="369332"/>
              </a:xfrm>
              <a:prstGeom prst="rect">
                <a:avLst/>
              </a:prstGeom>
              <a:blipFill rotWithShape="1">
                <a:blip r:embed="rId3"/>
                <a:stretch>
                  <a:fillRect r="-1124"/>
                </a:stretch>
              </a:blipFill>
            </p:spPr>
            <p:txBody>
              <a:bodyPr/>
              <a:lstStyle/>
              <a:p>
                <a:r>
                  <a:rPr lang="en-CA">
                    <a:noFill/>
                  </a:rPr>
                  <a:t> </a:t>
                </a:r>
              </a:p>
            </p:txBody>
          </p:sp>
        </mc:Fallback>
      </mc:AlternateContent>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77991">
            <a:off x="6833365" y="1221084"/>
            <a:ext cx="1805756" cy="161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ZoneTexte 9"/>
              <p:cNvSpPr txBox="1"/>
              <p:nvPr/>
            </p:nvSpPr>
            <p:spPr>
              <a:xfrm>
                <a:off x="6886203" y="1034186"/>
                <a:ext cx="5654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10" name="ZoneTexte 9"/>
              <p:cNvSpPr txBox="1">
                <a:spLocks noRot="1" noChangeAspect="1" noMove="1" noResize="1" noEditPoints="1" noAdjustHandles="1" noChangeArrowheads="1" noChangeShapeType="1" noTextEdit="1"/>
              </p:cNvSpPr>
              <p:nvPr/>
            </p:nvSpPr>
            <p:spPr>
              <a:xfrm>
                <a:off x="6886203" y="1034186"/>
                <a:ext cx="565475" cy="369332"/>
              </a:xfrm>
              <a:prstGeom prst="rect">
                <a:avLst/>
              </a:prstGeom>
              <a:blipFill rotWithShape="1">
                <a:blip r:embed="rId5"/>
                <a:stretch>
                  <a:fillRect t="-6667" r="-326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6598171" y="1757448"/>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11" name="ZoneTexte 10"/>
              <p:cNvSpPr txBox="1">
                <a:spLocks noRot="1" noChangeAspect="1" noMove="1" noResize="1" noEditPoints="1" noAdjustHandles="1" noChangeArrowheads="1" noChangeShapeType="1" noTextEdit="1"/>
              </p:cNvSpPr>
              <p:nvPr/>
            </p:nvSpPr>
            <p:spPr>
              <a:xfrm>
                <a:off x="6598171" y="1757448"/>
                <a:ext cx="374590" cy="369332"/>
              </a:xfrm>
              <a:prstGeom prst="rect">
                <a:avLst/>
              </a:prstGeom>
              <a:blipFill rotWithShape="1">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8386170" y="1388116"/>
                <a:ext cx="560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oMath>
                  </m:oMathPara>
                </a14:m>
                <a:endParaRPr lang="en-CA" dirty="0"/>
              </a:p>
            </p:txBody>
          </p:sp>
        </mc:Choice>
        <mc:Fallback xmlns="">
          <p:sp>
            <p:nvSpPr>
              <p:cNvPr id="12" name="ZoneTexte 11"/>
              <p:cNvSpPr txBox="1">
                <a:spLocks noRot="1" noChangeAspect="1" noMove="1" noResize="1" noEditPoints="1" noAdjustHandles="1" noChangeArrowheads="1" noChangeShapeType="1" noTextEdit="1"/>
              </p:cNvSpPr>
              <p:nvPr/>
            </p:nvSpPr>
            <p:spPr>
              <a:xfrm>
                <a:off x="8386170" y="1388116"/>
                <a:ext cx="560153" cy="369332"/>
              </a:xfrm>
              <a:prstGeom prst="rect">
                <a:avLst/>
              </a:prstGeom>
              <a:blipFill rotWithShape="1">
                <a:blip r:embed="rId7"/>
                <a:stretch>
                  <a:fillRect t="-6667" r="-326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444309" y="1106754"/>
                <a:ext cx="4320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m:oMathPara>
                </a14:m>
                <a:endParaRPr lang="en-CA" dirty="0"/>
              </a:p>
            </p:txBody>
          </p:sp>
        </mc:Choice>
        <mc:Fallback xmlns="">
          <p:sp>
            <p:nvSpPr>
              <p:cNvPr id="9" name="ZoneTexte 8"/>
              <p:cNvSpPr txBox="1">
                <a:spLocks noRot="1" noChangeAspect="1" noMove="1" noResize="1" noEditPoints="1" noAdjustHandles="1" noChangeArrowheads="1" noChangeShapeType="1" noTextEdit="1"/>
              </p:cNvSpPr>
              <p:nvPr/>
            </p:nvSpPr>
            <p:spPr>
              <a:xfrm>
                <a:off x="444309" y="1106754"/>
                <a:ext cx="432048" cy="369332"/>
              </a:xfrm>
              <a:prstGeom prst="rect">
                <a:avLst/>
              </a:prstGeom>
              <a:blipFill rotWithShape="1">
                <a:blip r:embed="rId8"/>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rot="21122706">
                <a:off x="4303171" y="525179"/>
                <a:ext cx="15990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23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3" name="ZoneTexte 12"/>
              <p:cNvSpPr txBox="1">
                <a:spLocks noRot="1" noChangeAspect="1" noMove="1" noResize="1" noEditPoints="1" noAdjustHandles="1" noChangeArrowheads="1" noChangeShapeType="1" noTextEdit="1"/>
              </p:cNvSpPr>
              <p:nvPr/>
            </p:nvSpPr>
            <p:spPr>
              <a:xfrm rot="21122706">
                <a:off x="4303171" y="525179"/>
                <a:ext cx="1599092" cy="369332"/>
              </a:xfrm>
              <a:prstGeom prst="rect">
                <a:avLst/>
              </a:prstGeom>
              <a:blipFill rotWithShape="1">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4626060" y="1764113"/>
                <a:ext cx="15884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6" name="ZoneTexte 15"/>
              <p:cNvSpPr txBox="1">
                <a:spLocks noRot="1" noChangeAspect="1" noMove="1" noResize="1" noEditPoints="1" noAdjustHandles="1" noChangeArrowheads="1" noChangeShapeType="1" noTextEdit="1"/>
              </p:cNvSpPr>
              <p:nvPr/>
            </p:nvSpPr>
            <p:spPr>
              <a:xfrm>
                <a:off x="4626060" y="1764113"/>
                <a:ext cx="1588447" cy="369332"/>
              </a:xfrm>
              <a:prstGeom prst="rect">
                <a:avLst/>
              </a:prstGeom>
              <a:blipFill rotWithShape="1">
                <a:blip r:embed="rId10"/>
                <a:stretch>
                  <a:fillRect t="-6557"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3189303" y="509413"/>
                <a:ext cx="4658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oMath>
                  </m:oMathPara>
                </a14:m>
                <a:endParaRPr lang="en-CA" dirty="0"/>
              </a:p>
            </p:txBody>
          </p:sp>
        </mc:Choice>
        <mc:Fallback xmlns="">
          <p:sp>
            <p:nvSpPr>
              <p:cNvPr id="17" name="ZoneTexte 16"/>
              <p:cNvSpPr txBox="1">
                <a:spLocks noRot="1" noChangeAspect="1" noMove="1" noResize="1" noEditPoints="1" noAdjustHandles="1" noChangeArrowheads="1" noChangeShapeType="1" noTextEdit="1"/>
              </p:cNvSpPr>
              <p:nvPr/>
            </p:nvSpPr>
            <p:spPr>
              <a:xfrm>
                <a:off x="3189303" y="509413"/>
                <a:ext cx="465832" cy="369332"/>
              </a:xfrm>
              <a:prstGeom prst="rect">
                <a:avLst/>
              </a:prstGeom>
              <a:blipFill rotWithShape="1">
                <a:blip r:embed="rId11"/>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5010198" y="1003385"/>
                <a:ext cx="4658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8" name="ZoneTexte 17"/>
              <p:cNvSpPr txBox="1">
                <a:spLocks noRot="1" noChangeAspect="1" noMove="1" noResize="1" noEditPoints="1" noAdjustHandles="1" noChangeArrowheads="1" noChangeShapeType="1" noTextEdit="1"/>
              </p:cNvSpPr>
              <p:nvPr/>
            </p:nvSpPr>
            <p:spPr>
              <a:xfrm>
                <a:off x="5010198" y="1003385"/>
                <a:ext cx="465833" cy="369332"/>
              </a:xfrm>
              <a:prstGeom prst="rect">
                <a:avLst/>
              </a:prstGeom>
              <a:blipFill rotWithShape="1">
                <a:blip r:embed="rId12"/>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3909383" y="2235864"/>
                <a:ext cx="460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9" name="ZoneTexte 18"/>
              <p:cNvSpPr txBox="1">
                <a:spLocks noRot="1" noChangeAspect="1" noMove="1" noResize="1" noEditPoints="1" noAdjustHandles="1" noChangeArrowheads="1" noChangeShapeType="1" noTextEdit="1"/>
              </p:cNvSpPr>
              <p:nvPr/>
            </p:nvSpPr>
            <p:spPr>
              <a:xfrm>
                <a:off x="3909383" y="2235864"/>
                <a:ext cx="460511" cy="369332"/>
              </a:xfrm>
              <a:prstGeom prst="rect">
                <a:avLst/>
              </a:prstGeom>
              <a:blipFill rotWithShape="1">
                <a:blip r:embed="rId13"/>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6" name="ZoneTexte 35"/>
              <p:cNvSpPr txBox="1"/>
              <p:nvPr/>
            </p:nvSpPr>
            <p:spPr>
              <a:xfrm>
                <a:off x="780730" y="4962515"/>
                <a:ext cx="2428870" cy="369332"/>
              </a:xfrm>
              <a:prstGeom prst="rect">
                <a:avLst/>
              </a:prstGeom>
              <a:noFill/>
            </p:spPr>
            <p:txBody>
              <a:bodyPr wrap="none" rtlCol="0">
                <a:spAutoFit/>
              </a:bodyPr>
              <a:lstStyle/>
              <a:p>
                <a14:m>
                  <m:oMath xmlns:m="http://schemas.openxmlformats.org/officeDocument/2006/math">
                    <m:sSub>
                      <m:sSubPr>
                        <m:ctrlPr>
                          <a:rPr lang="en-CA" i="1" smtClean="0">
                            <a:latin typeface="Cambria Math" panose="02040503050406030204" pitchFamily="18" charset="0"/>
                            <a:ea typeface="Cambria Math"/>
                          </a:rPr>
                        </m:ctrlPr>
                      </m:sSubPr>
                      <m:e>
                        <m:acc>
                          <m:accPr>
                            <m:chr m:val="⃑"/>
                            <m:ctrlPr>
                              <a:rPr lang="en-CA"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𝐶</m:t>
                        </m:r>
                      </m:sub>
                    </m:sSub>
                    <m:r>
                      <a:rPr lang="en-CA" i="1">
                        <a:latin typeface="Cambria Math"/>
                        <a:ea typeface="Cambria Math"/>
                      </a:rPr>
                      <m:t>∙</m:t>
                    </m:r>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𝑛</m:t>
                        </m:r>
                      </m:e>
                    </m:acc>
                    <m:r>
                      <a:rPr lang="en-CA" b="0" i="1" smtClean="0">
                        <a:latin typeface="Cambria Math"/>
                      </a:rPr>
                      <m:t>&lt;0</m:t>
                    </m:r>
                    <m:r>
                      <a:rPr lang="en-CA" i="1" smtClean="0">
                        <a:latin typeface="Cambria Math"/>
                        <a:ea typeface="Cambria Math"/>
                      </a:rPr>
                      <m:t>⇒</m:t>
                    </m:r>
                  </m:oMath>
                </a14:m>
                <a:r>
                  <a:rPr lang="en-CA" dirty="0" smtClean="0"/>
                  <a:t> </a:t>
                </a:r>
                <a:r>
                  <a:rPr lang="en-CA" b="1" dirty="0" smtClean="0">
                    <a:solidFill>
                      <a:srgbClr val="00B050"/>
                    </a:solidFill>
                  </a:rPr>
                  <a:t>face </a:t>
                </a:r>
                <a:r>
                  <a:rPr lang="en-CA" b="1" dirty="0" err="1" smtClean="0">
                    <a:solidFill>
                      <a:srgbClr val="00B050"/>
                    </a:solidFill>
                  </a:rPr>
                  <a:t>avant</a:t>
                </a:r>
                <a:endParaRPr lang="en-CA" b="1" dirty="0">
                  <a:solidFill>
                    <a:srgbClr val="00B050"/>
                  </a:solidFill>
                </a:endParaRPr>
              </a:p>
            </p:txBody>
          </p:sp>
        </mc:Choice>
        <mc:Fallback xmlns="">
          <p:sp>
            <p:nvSpPr>
              <p:cNvPr id="36" name="ZoneTexte 35"/>
              <p:cNvSpPr txBox="1">
                <a:spLocks noRot="1" noChangeAspect="1" noMove="1" noResize="1" noEditPoints="1" noAdjustHandles="1" noChangeArrowheads="1" noChangeShapeType="1" noTextEdit="1"/>
              </p:cNvSpPr>
              <p:nvPr/>
            </p:nvSpPr>
            <p:spPr>
              <a:xfrm>
                <a:off x="780730" y="4962515"/>
                <a:ext cx="2428870" cy="369332"/>
              </a:xfrm>
              <a:prstGeom prst="rect">
                <a:avLst/>
              </a:prstGeom>
              <a:blipFill rotWithShape="1">
                <a:blip r:embed="rId14"/>
                <a:stretch>
                  <a:fillRect t="-8197" r="-2005" b="-2459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7" name="ZoneTexte 36"/>
              <p:cNvSpPr txBox="1"/>
              <p:nvPr/>
            </p:nvSpPr>
            <p:spPr>
              <a:xfrm>
                <a:off x="780730" y="5494495"/>
                <a:ext cx="2545825" cy="369332"/>
              </a:xfrm>
              <a:prstGeom prst="rect">
                <a:avLst/>
              </a:prstGeom>
              <a:noFill/>
            </p:spPr>
            <p:txBody>
              <a:bodyPr wrap="none" rtlCol="0">
                <a:spAutoFit/>
              </a:bodyPr>
              <a:lstStyle/>
              <a:p>
                <a14:m>
                  <m:oMath xmlns:m="http://schemas.openxmlformats.org/officeDocument/2006/math">
                    <m:sSub>
                      <m:sSubPr>
                        <m:ctrlPr>
                          <a:rPr lang="en-CA" i="1" smtClean="0">
                            <a:latin typeface="Cambria Math" panose="02040503050406030204" pitchFamily="18" charset="0"/>
                            <a:ea typeface="Cambria Math"/>
                          </a:rPr>
                        </m:ctrlPr>
                      </m:sSubPr>
                      <m:e>
                        <m:acc>
                          <m:accPr>
                            <m:chr m:val="⃑"/>
                            <m:ctrlPr>
                              <a:rPr lang="en-CA"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𝐶</m:t>
                        </m:r>
                      </m:sub>
                    </m:sSub>
                    <m:r>
                      <a:rPr lang="en-CA" i="1">
                        <a:latin typeface="Cambria Math"/>
                        <a:ea typeface="Cambria Math"/>
                      </a:rPr>
                      <m:t>∙</m:t>
                    </m:r>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𝑛</m:t>
                        </m:r>
                      </m:e>
                    </m:acc>
                    <m:r>
                      <a:rPr lang="en-CA" b="0" i="1" smtClean="0">
                        <a:latin typeface="Cambria Math"/>
                      </a:rPr>
                      <m:t>&gt;0</m:t>
                    </m:r>
                    <m:r>
                      <a:rPr lang="en-CA" i="1" smtClean="0">
                        <a:latin typeface="Cambria Math"/>
                        <a:ea typeface="Cambria Math"/>
                      </a:rPr>
                      <m:t>⇒</m:t>
                    </m:r>
                  </m:oMath>
                </a14:m>
                <a:r>
                  <a:rPr lang="en-CA" dirty="0" smtClean="0"/>
                  <a:t> </a:t>
                </a:r>
                <a:r>
                  <a:rPr lang="en-CA" b="1" dirty="0" smtClean="0">
                    <a:solidFill>
                      <a:srgbClr val="FF0000"/>
                    </a:solidFill>
                  </a:rPr>
                  <a:t>face </a:t>
                </a:r>
                <a:r>
                  <a:rPr lang="en-CA" b="1" dirty="0" err="1" smtClean="0">
                    <a:solidFill>
                      <a:srgbClr val="FF0000"/>
                    </a:solidFill>
                  </a:rPr>
                  <a:t>arrière</a:t>
                </a:r>
                <a:endParaRPr lang="en-CA" b="1" dirty="0">
                  <a:solidFill>
                    <a:srgbClr val="FF0000"/>
                  </a:solidFill>
                </a:endParaRPr>
              </a:p>
            </p:txBody>
          </p:sp>
        </mc:Choice>
        <mc:Fallback xmlns="">
          <p:sp>
            <p:nvSpPr>
              <p:cNvPr id="37" name="ZoneTexte 36"/>
              <p:cNvSpPr txBox="1">
                <a:spLocks noRot="1" noChangeAspect="1" noMove="1" noResize="1" noEditPoints="1" noAdjustHandles="1" noChangeArrowheads="1" noChangeShapeType="1" noTextEdit="1"/>
              </p:cNvSpPr>
              <p:nvPr/>
            </p:nvSpPr>
            <p:spPr>
              <a:xfrm>
                <a:off x="780730" y="5494495"/>
                <a:ext cx="2545825" cy="369332"/>
              </a:xfrm>
              <a:prstGeom prst="rect">
                <a:avLst/>
              </a:prstGeom>
              <a:blipFill rotWithShape="1">
                <a:blip r:embed="rId15"/>
                <a:stretch>
                  <a:fillRect t="-8197" r="-2392" b="-24590"/>
                </a:stretch>
              </a:blipFill>
            </p:spPr>
            <p:txBody>
              <a:bodyPr/>
              <a:lstStyle/>
              <a:p>
                <a:r>
                  <a:rPr lang="en-CA">
                    <a:noFill/>
                  </a:rPr>
                  <a:t> </a:t>
                </a:r>
              </a:p>
            </p:txBody>
          </p:sp>
        </mc:Fallback>
      </mc:AlternateContent>
      <p:sp>
        <p:nvSpPr>
          <p:cNvPr id="33" name="Forme libre 32"/>
          <p:cNvSpPr/>
          <p:nvPr/>
        </p:nvSpPr>
        <p:spPr>
          <a:xfrm>
            <a:off x="3563703" y="832865"/>
            <a:ext cx="1443210" cy="1454227"/>
          </a:xfrm>
          <a:custGeom>
            <a:avLst/>
            <a:gdLst>
              <a:gd name="connsiteX0" fmla="*/ 572877 w 1443210"/>
              <a:gd name="connsiteY0" fmla="*/ 1454227 h 1454227"/>
              <a:gd name="connsiteX1" fmla="*/ 1443210 w 1443210"/>
              <a:gd name="connsiteY1" fmla="*/ 418641 h 1454227"/>
              <a:gd name="connsiteX2" fmla="*/ 0 w 1443210"/>
              <a:gd name="connsiteY2" fmla="*/ 0 h 1454227"/>
              <a:gd name="connsiteX3" fmla="*/ 572877 w 1443210"/>
              <a:gd name="connsiteY3" fmla="*/ 1454227 h 1454227"/>
            </a:gdLst>
            <a:ahLst/>
            <a:cxnLst>
              <a:cxn ang="0">
                <a:pos x="connsiteX0" y="connsiteY0"/>
              </a:cxn>
              <a:cxn ang="0">
                <a:pos x="connsiteX1" y="connsiteY1"/>
              </a:cxn>
              <a:cxn ang="0">
                <a:pos x="connsiteX2" y="connsiteY2"/>
              </a:cxn>
              <a:cxn ang="0">
                <a:pos x="connsiteX3" y="connsiteY3"/>
              </a:cxn>
            </a:cxnLst>
            <a:rect l="l" t="t" r="r" b="b"/>
            <a:pathLst>
              <a:path w="1443210" h="1454227">
                <a:moveTo>
                  <a:pt x="572877" y="1454227"/>
                </a:moveTo>
                <a:lnTo>
                  <a:pt x="1443210" y="418641"/>
                </a:lnTo>
                <a:lnTo>
                  <a:pt x="0" y="0"/>
                </a:lnTo>
                <a:lnTo>
                  <a:pt x="572877" y="1454227"/>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Connecteur droit avec flèche 37"/>
          <p:cNvCxnSpPr/>
          <p:nvPr/>
        </p:nvCxnSpPr>
        <p:spPr>
          <a:xfrm flipV="1">
            <a:off x="4190609" y="1332066"/>
            <a:ext cx="870902" cy="1008111"/>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H="1" flipV="1">
            <a:off x="3621351" y="756001"/>
            <a:ext cx="1440162" cy="43205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3932228" y="1764113"/>
            <a:ext cx="45244" cy="113333"/>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3189303" y="1476081"/>
            <a:ext cx="1096006" cy="112911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ZoneTexte 61"/>
              <p:cNvSpPr txBox="1"/>
              <p:nvPr/>
            </p:nvSpPr>
            <p:spPr>
              <a:xfrm>
                <a:off x="1380413" y="992938"/>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m:oMathPara>
                </a14:m>
                <a:endParaRPr lang="en-CA" dirty="0"/>
              </a:p>
            </p:txBody>
          </p:sp>
        </mc:Choice>
        <mc:Fallback xmlns="">
          <p:sp>
            <p:nvSpPr>
              <p:cNvPr id="62" name="ZoneTexte 61"/>
              <p:cNvSpPr txBox="1">
                <a:spLocks noRot="1" noChangeAspect="1" noMove="1" noResize="1" noEditPoints="1" noAdjustHandles="1" noChangeArrowheads="1" noChangeShapeType="1" noTextEdit="1"/>
              </p:cNvSpPr>
              <p:nvPr/>
            </p:nvSpPr>
            <p:spPr>
              <a:xfrm>
                <a:off x="1380413" y="992938"/>
                <a:ext cx="479875" cy="369332"/>
              </a:xfrm>
              <a:prstGeom prst="rect">
                <a:avLst/>
              </a:prstGeom>
              <a:blipFill rotWithShape="1">
                <a:blip r:embed="rId16"/>
                <a:stretch>
                  <a:fillRect t="-6667" r="-12658"/>
                </a:stretch>
              </a:blipFill>
            </p:spPr>
            <p:txBody>
              <a:bodyPr/>
              <a:lstStyle/>
              <a:p>
                <a:r>
                  <a:rPr lang="en-CA">
                    <a:noFill/>
                  </a:rPr>
                  <a:t> </a:t>
                </a:r>
              </a:p>
            </p:txBody>
          </p:sp>
        </mc:Fallback>
      </mc:AlternateContent>
      <p:sp>
        <p:nvSpPr>
          <p:cNvPr id="21" name="Rectangle 20"/>
          <p:cNvSpPr/>
          <p:nvPr/>
        </p:nvSpPr>
        <p:spPr>
          <a:xfrm rot="16989966">
            <a:off x="6457148" y="4765124"/>
            <a:ext cx="1584176" cy="288032"/>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Forme libre 29"/>
          <p:cNvSpPr/>
          <p:nvPr/>
        </p:nvSpPr>
        <p:spPr>
          <a:xfrm rot="16989966">
            <a:off x="6478140" y="5719499"/>
            <a:ext cx="733425" cy="573881"/>
          </a:xfrm>
          <a:custGeom>
            <a:avLst/>
            <a:gdLst>
              <a:gd name="connsiteX0" fmla="*/ 731043 w 733425"/>
              <a:gd name="connsiteY0" fmla="*/ 573881 h 573881"/>
              <a:gd name="connsiteX1" fmla="*/ 0 w 733425"/>
              <a:gd name="connsiteY1" fmla="*/ 288131 h 573881"/>
              <a:gd name="connsiteX2" fmla="*/ 7143 w 733425"/>
              <a:gd name="connsiteY2" fmla="*/ 0 h 573881"/>
              <a:gd name="connsiteX3" fmla="*/ 733425 w 733425"/>
              <a:gd name="connsiteY3" fmla="*/ 288131 h 573881"/>
              <a:gd name="connsiteX4" fmla="*/ 731043 w 733425"/>
              <a:gd name="connsiteY4" fmla="*/ 573881 h 57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573881">
                <a:moveTo>
                  <a:pt x="731043" y="573881"/>
                </a:moveTo>
                <a:lnTo>
                  <a:pt x="0" y="288131"/>
                </a:lnTo>
                <a:lnTo>
                  <a:pt x="7143" y="0"/>
                </a:lnTo>
                <a:lnTo>
                  <a:pt x="733425" y="288131"/>
                </a:lnTo>
                <a:lnTo>
                  <a:pt x="731043" y="573881"/>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Forme libre 31"/>
          <p:cNvSpPr/>
          <p:nvPr/>
        </p:nvSpPr>
        <p:spPr>
          <a:xfrm rot="16989966">
            <a:off x="5730033" y="5053565"/>
            <a:ext cx="2314575" cy="288131"/>
          </a:xfrm>
          <a:custGeom>
            <a:avLst/>
            <a:gdLst>
              <a:gd name="connsiteX0" fmla="*/ 2314575 w 2314575"/>
              <a:gd name="connsiteY0" fmla="*/ 283368 h 288131"/>
              <a:gd name="connsiteX1" fmla="*/ 721519 w 2314575"/>
              <a:gd name="connsiteY1" fmla="*/ 288131 h 288131"/>
              <a:gd name="connsiteX2" fmla="*/ 0 w 2314575"/>
              <a:gd name="connsiteY2" fmla="*/ 0 h 288131"/>
              <a:gd name="connsiteX3" fmla="*/ 1588294 w 2314575"/>
              <a:gd name="connsiteY3" fmla="*/ 0 h 288131"/>
              <a:gd name="connsiteX4" fmla="*/ 2314575 w 2314575"/>
              <a:gd name="connsiteY4" fmla="*/ 283368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75" h="288131">
                <a:moveTo>
                  <a:pt x="2314575" y="283368"/>
                </a:moveTo>
                <a:lnTo>
                  <a:pt x="721519" y="288131"/>
                </a:lnTo>
                <a:lnTo>
                  <a:pt x="0" y="0"/>
                </a:lnTo>
                <a:lnTo>
                  <a:pt x="1588294" y="0"/>
                </a:lnTo>
                <a:lnTo>
                  <a:pt x="2314575" y="283368"/>
                </a:lnTo>
                <a:close/>
              </a:path>
            </a:pathLst>
          </a:cu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6" name="Connecteur droit avec flèche 65"/>
          <p:cNvCxnSpPr/>
          <p:nvPr/>
        </p:nvCxnSpPr>
        <p:spPr>
          <a:xfrm rot="16989966" flipV="1">
            <a:off x="6648306" y="4896253"/>
            <a:ext cx="0" cy="49093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ZoneTexte 66"/>
              <p:cNvSpPr txBox="1"/>
              <p:nvPr/>
            </p:nvSpPr>
            <p:spPr>
              <a:xfrm>
                <a:off x="6084474" y="4859772"/>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67" name="ZoneTexte 66"/>
              <p:cNvSpPr txBox="1">
                <a:spLocks noRot="1" noChangeAspect="1" noMove="1" noResize="1" noEditPoints="1" noAdjustHandles="1" noChangeArrowheads="1" noChangeShapeType="1" noTextEdit="1"/>
              </p:cNvSpPr>
              <p:nvPr/>
            </p:nvSpPr>
            <p:spPr>
              <a:xfrm>
                <a:off x="6084474" y="4859772"/>
                <a:ext cx="374590" cy="369332"/>
              </a:xfrm>
              <a:prstGeom prst="rect">
                <a:avLst/>
              </a:prstGeom>
              <a:blipFill rotWithShape="1">
                <a:blip r:embed="rId17"/>
                <a:stretch>
                  <a:fillRect/>
                </a:stretch>
              </a:blipFill>
            </p:spPr>
            <p:txBody>
              <a:bodyPr/>
              <a:lstStyle/>
              <a:p>
                <a:r>
                  <a:rPr lang="en-CA">
                    <a:noFill/>
                  </a:rPr>
                  <a:t> </a:t>
                </a:r>
              </a:p>
            </p:txBody>
          </p:sp>
        </mc:Fallback>
      </mc:AlternateContent>
      <p:cxnSp>
        <p:nvCxnSpPr>
          <p:cNvPr id="76" name="Connecteur droit avec flèche 75"/>
          <p:cNvCxnSpPr/>
          <p:nvPr/>
        </p:nvCxnSpPr>
        <p:spPr>
          <a:xfrm>
            <a:off x="1460919" y="1355568"/>
            <a:ext cx="534246" cy="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77" name="Groupe 76"/>
          <p:cNvGrpSpPr/>
          <p:nvPr/>
        </p:nvGrpSpPr>
        <p:grpSpPr>
          <a:xfrm>
            <a:off x="646538" y="1018241"/>
            <a:ext cx="695254" cy="674655"/>
            <a:chOff x="597765" y="1310622"/>
            <a:chExt cx="695254" cy="674655"/>
          </a:xfrm>
        </p:grpSpPr>
        <p:sp>
          <p:nvSpPr>
            <p:cNvPr id="70" name="Arc 69"/>
            <p:cNvSpPr/>
            <p:nvPr/>
          </p:nvSpPr>
          <p:spPr>
            <a:xfrm rot="2700000">
              <a:off x="597765" y="1310622"/>
              <a:ext cx="674655" cy="674655"/>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5" name="Forme libre 74"/>
            <p:cNvSpPr/>
            <p:nvPr/>
          </p:nvSpPr>
          <p:spPr>
            <a:xfrm>
              <a:off x="809625" y="1362075"/>
              <a:ext cx="483394" cy="581025"/>
            </a:xfrm>
            <a:custGeom>
              <a:avLst/>
              <a:gdLst>
                <a:gd name="connsiteX0" fmla="*/ 483394 w 483394"/>
                <a:gd name="connsiteY0" fmla="*/ 0 h 581025"/>
                <a:gd name="connsiteX1" fmla="*/ 0 w 483394"/>
                <a:gd name="connsiteY1" fmla="*/ 250031 h 581025"/>
                <a:gd name="connsiteX2" fmla="*/ 459581 w 483394"/>
                <a:gd name="connsiteY2" fmla="*/ 581025 h 581025"/>
              </a:gdLst>
              <a:ahLst/>
              <a:cxnLst>
                <a:cxn ang="0">
                  <a:pos x="connsiteX0" y="connsiteY0"/>
                </a:cxn>
                <a:cxn ang="0">
                  <a:pos x="connsiteX1" y="connsiteY1"/>
                </a:cxn>
                <a:cxn ang="0">
                  <a:pos x="connsiteX2" y="connsiteY2"/>
                </a:cxn>
              </a:cxnLst>
              <a:rect l="l" t="t" r="r" b="b"/>
              <a:pathLst>
                <a:path w="483394" h="581025">
                  <a:moveTo>
                    <a:pt x="483394" y="0"/>
                  </a:moveTo>
                  <a:lnTo>
                    <a:pt x="0" y="250031"/>
                  </a:lnTo>
                  <a:lnTo>
                    <a:pt x="459581" y="5810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78" name="ZoneTexte 77"/>
              <p:cNvSpPr txBox="1"/>
              <p:nvPr/>
            </p:nvSpPr>
            <p:spPr>
              <a:xfrm>
                <a:off x="300293" y="1768467"/>
                <a:ext cx="1728192" cy="923330"/>
              </a:xfrm>
              <a:prstGeom prst="rect">
                <a:avLst/>
              </a:prstGeom>
              <a:noFill/>
            </p:spPr>
            <p:txBody>
              <a:bodyPr wrap="square" rtlCol="0">
                <a:spAutoFit/>
              </a:bodyPr>
              <a:lstStyle/>
              <a:p>
                <a:r>
                  <a:rPr lang="en-CA" dirty="0" smtClean="0"/>
                  <a:t>position </a:t>
                </a: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a14:m>
                <a:r>
                  <a:rPr lang="en-CA" dirty="0" smtClean="0"/>
                  <a:t> </a:t>
                </a:r>
              </a:p>
              <a:p>
                <a:r>
                  <a:rPr lang="en-CA" dirty="0" smtClean="0"/>
                  <a:t>et direction </a:t>
                </a:r>
                <a14:m>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a14:m>
                <a:r>
                  <a:rPr lang="en-CA" dirty="0" smtClean="0"/>
                  <a:t> de la </a:t>
                </a:r>
                <a:r>
                  <a:rPr lang="en-CA" dirty="0" err="1" smtClean="0"/>
                  <a:t>caméra</a:t>
                </a:r>
                <a:endParaRPr lang="en-CA" dirty="0"/>
              </a:p>
            </p:txBody>
          </p:sp>
        </mc:Choice>
        <mc:Fallback xmlns="">
          <p:sp>
            <p:nvSpPr>
              <p:cNvPr id="78" name="ZoneTexte 77"/>
              <p:cNvSpPr txBox="1">
                <a:spLocks noRot="1" noChangeAspect="1" noMove="1" noResize="1" noEditPoints="1" noAdjustHandles="1" noChangeArrowheads="1" noChangeShapeType="1" noTextEdit="1"/>
              </p:cNvSpPr>
              <p:nvPr/>
            </p:nvSpPr>
            <p:spPr>
              <a:xfrm>
                <a:off x="300293" y="1768467"/>
                <a:ext cx="1728192" cy="923330"/>
              </a:xfrm>
              <a:prstGeom prst="rect">
                <a:avLst/>
              </a:prstGeom>
              <a:blipFill rotWithShape="1">
                <a:blip r:embed="rId18"/>
                <a:stretch>
                  <a:fillRect l="-2817" t="-3289" b="-9211"/>
                </a:stretch>
              </a:blipFill>
            </p:spPr>
            <p:txBody>
              <a:bodyPr/>
              <a:lstStyle/>
              <a:p>
                <a:r>
                  <a:rPr lang="en-CA">
                    <a:noFill/>
                  </a:rPr>
                  <a:t> </a:t>
                </a:r>
              </a:p>
            </p:txBody>
          </p:sp>
        </mc:Fallback>
      </mc:AlternateContent>
      <p:sp>
        <p:nvSpPr>
          <p:cNvPr id="39" name="Rectangle 38"/>
          <p:cNvSpPr/>
          <p:nvPr/>
        </p:nvSpPr>
        <p:spPr>
          <a:xfrm rot="6200987">
            <a:off x="6983034" y="5431373"/>
            <a:ext cx="1584176" cy="288032"/>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Forme libre 39"/>
          <p:cNvSpPr/>
          <p:nvPr/>
        </p:nvSpPr>
        <p:spPr>
          <a:xfrm rot="6200987">
            <a:off x="7816308" y="4192451"/>
            <a:ext cx="733425" cy="573881"/>
          </a:xfrm>
          <a:custGeom>
            <a:avLst/>
            <a:gdLst>
              <a:gd name="connsiteX0" fmla="*/ 731043 w 733425"/>
              <a:gd name="connsiteY0" fmla="*/ 573881 h 573881"/>
              <a:gd name="connsiteX1" fmla="*/ 0 w 733425"/>
              <a:gd name="connsiteY1" fmla="*/ 288131 h 573881"/>
              <a:gd name="connsiteX2" fmla="*/ 7143 w 733425"/>
              <a:gd name="connsiteY2" fmla="*/ 0 h 573881"/>
              <a:gd name="connsiteX3" fmla="*/ 733425 w 733425"/>
              <a:gd name="connsiteY3" fmla="*/ 288131 h 573881"/>
              <a:gd name="connsiteX4" fmla="*/ 731043 w 733425"/>
              <a:gd name="connsiteY4" fmla="*/ 573881 h 57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573881">
                <a:moveTo>
                  <a:pt x="731043" y="573881"/>
                </a:moveTo>
                <a:lnTo>
                  <a:pt x="0" y="288131"/>
                </a:lnTo>
                <a:lnTo>
                  <a:pt x="7143" y="0"/>
                </a:lnTo>
                <a:lnTo>
                  <a:pt x="733425" y="288131"/>
                </a:lnTo>
                <a:lnTo>
                  <a:pt x="731043" y="573881"/>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Forme libre 40"/>
          <p:cNvSpPr/>
          <p:nvPr/>
        </p:nvSpPr>
        <p:spPr>
          <a:xfrm rot="6200987">
            <a:off x="6980673" y="5143995"/>
            <a:ext cx="2314575" cy="288131"/>
          </a:xfrm>
          <a:custGeom>
            <a:avLst/>
            <a:gdLst>
              <a:gd name="connsiteX0" fmla="*/ 2314575 w 2314575"/>
              <a:gd name="connsiteY0" fmla="*/ 283368 h 288131"/>
              <a:gd name="connsiteX1" fmla="*/ 721519 w 2314575"/>
              <a:gd name="connsiteY1" fmla="*/ 288131 h 288131"/>
              <a:gd name="connsiteX2" fmla="*/ 0 w 2314575"/>
              <a:gd name="connsiteY2" fmla="*/ 0 h 288131"/>
              <a:gd name="connsiteX3" fmla="*/ 1588294 w 2314575"/>
              <a:gd name="connsiteY3" fmla="*/ 0 h 288131"/>
              <a:gd name="connsiteX4" fmla="*/ 2314575 w 2314575"/>
              <a:gd name="connsiteY4" fmla="*/ 283368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75" h="288131">
                <a:moveTo>
                  <a:pt x="2314575" y="283368"/>
                </a:moveTo>
                <a:lnTo>
                  <a:pt x="721519" y="288131"/>
                </a:lnTo>
                <a:lnTo>
                  <a:pt x="0" y="0"/>
                </a:lnTo>
                <a:lnTo>
                  <a:pt x="1588294" y="0"/>
                </a:lnTo>
                <a:lnTo>
                  <a:pt x="2314575" y="283368"/>
                </a:lnTo>
                <a:close/>
              </a:path>
            </a:pathLst>
          </a:cu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2" name="Connecteur droit avec flèche 41"/>
          <p:cNvCxnSpPr/>
          <p:nvPr/>
        </p:nvCxnSpPr>
        <p:spPr>
          <a:xfrm rot="6200987" flipV="1">
            <a:off x="8376794" y="5099270"/>
            <a:ext cx="0" cy="49093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H="1">
            <a:off x="303045" y="3573016"/>
            <a:ext cx="8646030" cy="0"/>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ZoneTexte 45"/>
              <p:cNvSpPr txBox="1"/>
              <p:nvPr/>
            </p:nvSpPr>
            <p:spPr>
              <a:xfrm>
                <a:off x="3827666" y="4988596"/>
                <a:ext cx="4320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m:oMathPara>
                </a14:m>
                <a:endParaRPr lang="en-CA" dirty="0"/>
              </a:p>
            </p:txBody>
          </p:sp>
        </mc:Choice>
        <mc:Fallback xmlns="">
          <p:sp>
            <p:nvSpPr>
              <p:cNvPr id="46" name="ZoneTexte 45"/>
              <p:cNvSpPr txBox="1">
                <a:spLocks noRot="1" noChangeAspect="1" noMove="1" noResize="1" noEditPoints="1" noAdjustHandles="1" noChangeArrowheads="1" noChangeShapeType="1" noTextEdit="1"/>
              </p:cNvSpPr>
              <p:nvPr/>
            </p:nvSpPr>
            <p:spPr>
              <a:xfrm>
                <a:off x="3827666" y="4988596"/>
                <a:ext cx="432048" cy="369332"/>
              </a:xfrm>
              <a:prstGeom prst="rect">
                <a:avLst/>
              </a:prstGeom>
              <a:blipFill rotWithShape="1">
                <a:blip r:embed="rId19"/>
                <a:stretch>
                  <a:fillRect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7" name="ZoneTexte 46"/>
              <p:cNvSpPr txBox="1"/>
              <p:nvPr/>
            </p:nvSpPr>
            <p:spPr>
              <a:xfrm>
                <a:off x="4763770" y="4874780"/>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m:oMathPara>
                </a14:m>
                <a:endParaRPr lang="en-CA" dirty="0"/>
              </a:p>
            </p:txBody>
          </p:sp>
        </mc:Choice>
        <mc:Fallback xmlns="">
          <p:sp>
            <p:nvSpPr>
              <p:cNvPr id="47" name="ZoneTexte 46"/>
              <p:cNvSpPr txBox="1">
                <a:spLocks noRot="1" noChangeAspect="1" noMove="1" noResize="1" noEditPoints="1" noAdjustHandles="1" noChangeArrowheads="1" noChangeShapeType="1" noTextEdit="1"/>
              </p:cNvSpPr>
              <p:nvPr/>
            </p:nvSpPr>
            <p:spPr>
              <a:xfrm>
                <a:off x="4763770" y="4874780"/>
                <a:ext cx="479875" cy="369332"/>
              </a:xfrm>
              <a:prstGeom prst="rect">
                <a:avLst/>
              </a:prstGeom>
              <a:blipFill rotWithShape="1">
                <a:blip r:embed="rId20"/>
                <a:stretch>
                  <a:fillRect t="-6667" r="-12658"/>
                </a:stretch>
              </a:blipFill>
            </p:spPr>
            <p:txBody>
              <a:bodyPr/>
              <a:lstStyle/>
              <a:p>
                <a:r>
                  <a:rPr lang="en-CA">
                    <a:noFill/>
                  </a:rPr>
                  <a:t> </a:t>
                </a:r>
              </a:p>
            </p:txBody>
          </p:sp>
        </mc:Fallback>
      </mc:AlternateContent>
      <p:cxnSp>
        <p:nvCxnSpPr>
          <p:cNvPr id="49" name="Connecteur droit avec flèche 48"/>
          <p:cNvCxnSpPr/>
          <p:nvPr/>
        </p:nvCxnSpPr>
        <p:spPr>
          <a:xfrm>
            <a:off x="4844276" y="5237410"/>
            <a:ext cx="534246" cy="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50" name="Groupe 49"/>
          <p:cNvGrpSpPr/>
          <p:nvPr/>
        </p:nvGrpSpPr>
        <p:grpSpPr>
          <a:xfrm rot="21180000">
            <a:off x="4029895" y="4900083"/>
            <a:ext cx="695254" cy="674655"/>
            <a:chOff x="597765" y="1310622"/>
            <a:chExt cx="695254" cy="674655"/>
          </a:xfrm>
        </p:grpSpPr>
        <p:sp>
          <p:nvSpPr>
            <p:cNvPr id="51" name="Arc 50"/>
            <p:cNvSpPr/>
            <p:nvPr/>
          </p:nvSpPr>
          <p:spPr>
            <a:xfrm rot="2700000">
              <a:off x="597765" y="1310622"/>
              <a:ext cx="674655" cy="674655"/>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3" name="Forme libre 52"/>
            <p:cNvSpPr/>
            <p:nvPr/>
          </p:nvSpPr>
          <p:spPr>
            <a:xfrm>
              <a:off x="809625" y="1362075"/>
              <a:ext cx="483394" cy="581025"/>
            </a:xfrm>
            <a:custGeom>
              <a:avLst/>
              <a:gdLst>
                <a:gd name="connsiteX0" fmla="*/ 483394 w 483394"/>
                <a:gd name="connsiteY0" fmla="*/ 0 h 581025"/>
                <a:gd name="connsiteX1" fmla="*/ 0 w 483394"/>
                <a:gd name="connsiteY1" fmla="*/ 250031 h 581025"/>
                <a:gd name="connsiteX2" fmla="*/ 459581 w 483394"/>
                <a:gd name="connsiteY2" fmla="*/ 581025 h 581025"/>
              </a:gdLst>
              <a:ahLst/>
              <a:cxnLst>
                <a:cxn ang="0">
                  <a:pos x="connsiteX0" y="connsiteY0"/>
                </a:cxn>
                <a:cxn ang="0">
                  <a:pos x="connsiteX1" y="connsiteY1"/>
                </a:cxn>
                <a:cxn ang="0">
                  <a:pos x="connsiteX2" y="connsiteY2"/>
                </a:cxn>
              </a:cxnLst>
              <a:rect l="l" t="t" r="r" b="b"/>
              <a:pathLst>
                <a:path w="483394" h="581025">
                  <a:moveTo>
                    <a:pt x="483394" y="0"/>
                  </a:moveTo>
                  <a:lnTo>
                    <a:pt x="0" y="250031"/>
                  </a:lnTo>
                  <a:lnTo>
                    <a:pt x="459581" y="5810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54" name="ZoneTexte 53"/>
              <p:cNvSpPr txBox="1"/>
              <p:nvPr/>
            </p:nvSpPr>
            <p:spPr>
              <a:xfrm>
                <a:off x="8571733" y="5219247"/>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54" name="ZoneTexte 53"/>
              <p:cNvSpPr txBox="1">
                <a:spLocks noRot="1" noChangeAspect="1" noMove="1" noResize="1" noEditPoints="1" noAdjustHandles="1" noChangeArrowheads="1" noChangeShapeType="1" noTextEdit="1"/>
              </p:cNvSpPr>
              <p:nvPr/>
            </p:nvSpPr>
            <p:spPr>
              <a:xfrm>
                <a:off x="8571733" y="5219247"/>
                <a:ext cx="374590" cy="369332"/>
              </a:xfrm>
              <a:prstGeom prst="rect">
                <a:avLst/>
              </a:prstGeom>
              <a:blipFill rotWithShape="1">
                <a:blip r:embed="rId21"/>
                <a:stretch>
                  <a:fillRect/>
                </a:stretch>
              </a:blipFill>
            </p:spPr>
            <p:txBody>
              <a:bodyPr/>
              <a:lstStyle/>
              <a:p>
                <a:r>
                  <a:rPr lang="en-CA">
                    <a:noFill/>
                  </a:rPr>
                  <a:t> </a:t>
                </a:r>
              </a:p>
            </p:txBody>
          </p:sp>
        </mc:Fallback>
      </mc:AlternateContent>
      <p:sp>
        <p:nvSpPr>
          <p:cNvPr id="15" name="ZoneTexte 14"/>
          <p:cNvSpPr txBox="1"/>
          <p:nvPr/>
        </p:nvSpPr>
        <p:spPr>
          <a:xfrm>
            <a:off x="444308" y="4403672"/>
            <a:ext cx="2615523" cy="369332"/>
          </a:xfrm>
          <a:prstGeom prst="rect">
            <a:avLst/>
          </a:prstGeom>
          <a:noFill/>
        </p:spPr>
        <p:txBody>
          <a:bodyPr wrap="square" rtlCol="0">
            <a:spAutoFit/>
          </a:bodyPr>
          <a:lstStyle/>
          <a:p>
            <a:r>
              <a:rPr lang="en-CA" dirty="0" err="1" smtClean="0"/>
              <a:t>Règles</a:t>
            </a:r>
            <a:r>
              <a:rPr lang="en-CA" dirty="0" smtClean="0"/>
              <a:t> </a:t>
            </a:r>
            <a:r>
              <a:rPr lang="en-CA" dirty="0" err="1" smtClean="0"/>
              <a:t>approximatives</a:t>
            </a:r>
            <a:r>
              <a:rPr lang="en-CA" dirty="0" smtClean="0"/>
              <a:t> :</a:t>
            </a:r>
            <a:endParaRPr lang="en-CA" dirty="0"/>
          </a:p>
        </p:txBody>
      </p:sp>
      <p:sp>
        <p:nvSpPr>
          <p:cNvPr id="45" name="ZoneTexte 44"/>
          <p:cNvSpPr txBox="1"/>
          <p:nvPr/>
        </p:nvSpPr>
        <p:spPr>
          <a:xfrm>
            <a:off x="8183020" y="5588579"/>
            <a:ext cx="912565" cy="646331"/>
          </a:xfrm>
          <a:prstGeom prst="rect">
            <a:avLst/>
          </a:prstGeom>
          <a:noFill/>
        </p:spPr>
        <p:txBody>
          <a:bodyPr wrap="square" rtlCol="0">
            <a:spAutoFit/>
          </a:bodyPr>
          <a:lstStyle/>
          <a:p>
            <a:r>
              <a:rPr lang="en-CA" dirty="0" smtClean="0"/>
              <a:t>Face</a:t>
            </a:r>
          </a:p>
          <a:p>
            <a:r>
              <a:rPr lang="en-CA" dirty="0" err="1" smtClean="0"/>
              <a:t>arrière</a:t>
            </a:r>
            <a:endParaRPr lang="en-CA" dirty="0"/>
          </a:p>
        </p:txBody>
      </p:sp>
      <p:sp>
        <p:nvSpPr>
          <p:cNvPr id="55" name="ZoneTexte 54"/>
          <p:cNvSpPr txBox="1"/>
          <p:nvPr/>
        </p:nvSpPr>
        <p:spPr>
          <a:xfrm>
            <a:off x="5842827" y="5422700"/>
            <a:ext cx="805479" cy="646331"/>
          </a:xfrm>
          <a:prstGeom prst="rect">
            <a:avLst/>
          </a:prstGeom>
          <a:noFill/>
        </p:spPr>
        <p:txBody>
          <a:bodyPr wrap="square" rtlCol="0">
            <a:spAutoFit/>
          </a:bodyPr>
          <a:lstStyle/>
          <a:p>
            <a:r>
              <a:rPr lang="en-CA" dirty="0" smtClean="0"/>
              <a:t>Face</a:t>
            </a:r>
          </a:p>
          <a:p>
            <a:r>
              <a:rPr lang="en-CA" dirty="0" err="1" smtClean="0"/>
              <a:t>avant</a:t>
            </a:r>
            <a:endParaRPr lang="en-CA" dirty="0"/>
          </a:p>
        </p:txBody>
      </p:sp>
    </p:spTree>
    <p:extLst>
      <p:ext uri="{BB962C8B-B14F-4D97-AF65-F5344CB8AC3E}">
        <p14:creationId xmlns:p14="http://schemas.microsoft.com/office/powerpoint/2010/main" val="25160866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ZoneTexte 5"/>
              <p:cNvSpPr txBox="1"/>
              <p:nvPr/>
            </p:nvSpPr>
            <p:spPr>
              <a:xfrm rot="1223386">
                <a:off x="2858058" y="2822335"/>
                <a:ext cx="159415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r>
                        <a:rPr lang="en-CA" b="0" i="1" smtClean="0">
                          <a:latin typeface="Cambria Math"/>
                        </a:rPr>
                        <m:t>=</m:t>
                      </m:r>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ea typeface="Cambria Math"/>
                        </a:rPr>
                        <m:t>×</m:t>
                      </m:r>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6" name="ZoneTexte 5"/>
              <p:cNvSpPr txBox="1">
                <a:spLocks noRot="1" noChangeAspect="1" noMove="1" noResize="1" noEditPoints="1" noAdjustHandles="1" noChangeArrowheads="1" noChangeShapeType="1" noTextEdit="1"/>
              </p:cNvSpPr>
              <p:nvPr/>
            </p:nvSpPr>
            <p:spPr>
              <a:xfrm rot="1223386">
                <a:off x="2858058" y="2822335"/>
                <a:ext cx="1594154" cy="369332"/>
              </a:xfrm>
              <a:prstGeom prst="rect">
                <a:avLst/>
              </a:prstGeom>
              <a:blipFill rotWithShape="1">
                <a:blip r:embed="rId3"/>
                <a:stretch>
                  <a:fillRect r="-1124"/>
                </a:stretch>
              </a:blipFill>
            </p:spPr>
            <p:txBody>
              <a:bodyPr/>
              <a:lstStyle/>
              <a:p>
                <a:r>
                  <a:rPr lang="en-CA">
                    <a:noFill/>
                  </a:rPr>
                  <a:t> </a:t>
                </a:r>
              </a:p>
            </p:txBody>
          </p:sp>
        </mc:Fallback>
      </mc:AlternateContent>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77991">
            <a:off x="6833365" y="1221084"/>
            <a:ext cx="1805756" cy="161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0" name="ZoneTexte 9"/>
              <p:cNvSpPr txBox="1"/>
              <p:nvPr/>
            </p:nvSpPr>
            <p:spPr>
              <a:xfrm>
                <a:off x="6886203" y="1034186"/>
                <a:ext cx="5654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ea typeface="Cambria Math"/>
                            </a:rPr>
                          </m:ctrlPr>
                        </m:sSubPr>
                        <m:e>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𝑣</m:t>
                              </m:r>
                            </m:e>
                          </m:acc>
                        </m:e>
                        <m:sub>
                          <m:r>
                            <a:rPr lang="en-CA" b="0" i="1" smtClean="0">
                              <a:latin typeface="Cambria Math"/>
                              <a:ea typeface="Cambria Math"/>
                            </a:rPr>
                            <m:t>23</m:t>
                          </m:r>
                        </m:sub>
                      </m:sSub>
                    </m:oMath>
                  </m:oMathPara>
                </a14:m>
                <a:endParaRPr lang="en-CA" dirty="0"/>
              </a:p>
            </p:txBody>
          </p:sp>
        </mc:Choice>
        <mc:Fallback xmlns="">
          <p:sp>
            <p:nvSpPr>
              <p:cNvPr id="10" name="ZoneTexte 9"/>
              <p:cNvSpPr txBox="1">
                <a:spLocks noRot="1" noChangeAspect="1" noMove="1" noResize="1" noEditPoints="1" noAdjustHandles="1" noChangeArrowheads="1" noChangeShapeType="1" noTextEdit="1"/>
              </p:cNvSpPr>
              <p:nvPr/>
            </p:nvSpPr>
            <p:spPr>
              <a:xfrm>
                <a:off x="6886203" y="1034186"/>
                <a:ext cx="565475" cy="369332"/>
              </a:xfrm>
              <a:prstGeom prst="rect">
                <a:avLst/>
              </a:prstGeom>
              <a:blipFill rotWithShape="1">
                <a:blip r:embed="rId5"/>
                <a:stretch>
                  <a:fillRect t="-6667" r="-326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ZoneTexte 10"/>
              <p:cNvSpPr txBox="1"/>
              <p:nvPr/>
            </p:nvSpPr>
            <p:spPr>
              <a:xfrm>
                <a:off x="6598171" y="1757448"/>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11" name="ZoneTexte 10"/>
              <p:cNvSpPr txBox="1">
                <a:spLocks noRot="1" noChangeAspect="1" noMove="1" noResize="1" noEditPoints="1" noAdjustHandles="1" noChangeArrowheads="1" noChangeShapeType="1" noTextEdit="1"/>
              </p:cNvSpPr>
              <p:nvPr/>
            </p:nvSpPr>
            <p:spPr>
              <a:xfrm>
                <a:off x="6598171" y="1757448"/>
                <a:ext cx="374590" cy="369332"/>
              </a:xfrm>
              <a:prstGeom prst="rect">
                <a:avLst/>
              </a:prstGeom>
              <a:blipFill rotWithShape="1">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ZoneTexte 11"/>
              <p:cNvSpPr txBox="1"/>
              <p:nvPr/>
            </p:nvSpPr>
            <p:spPr>
              <a:xfrm>
                <a:off x="8386170" y="1388116"/>
                <a:ext cx="5601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oMath>
                  </m:oMathPara>
                </a14:m>
                <a:endParaRPr lang="en-CA" dirty="0"/>
              </a:p>
            </p:txBody>
          </p:sp>
        </mc:Choice>
        <mc:Fallback xmlns="">
          <p:sp>
            <p:nvSpPr>
              <p:cNvPr id="12" name="ZoneTexte 11"/>
              <p:cNvSpPr txBox="1">
                <a:spLocks noRot="1" noChangeAspect="1" noMove="1" noResize="1" noEditPoints="1" noAdjustHandles="1" noChangeArrowheads="1" noChangeShapeType="1" noTextEdit="1"/>
              </p:cNvSpPr>
              <p:nvPr/>
            </p:nvSpPr>
            <p:spPr>
              <a:xfrm>
                <a:off x="8386170" y="1388116"/>
                <a:ext cx="560153" cy="369332"/>
              </a:xfrm>
              <a:prstGeom prst="rect">
                <a:avLst/>
              </a:prstGeom>
              <a:blipFill rotWithShape="1">
                <a:blip r:embed="rId7"/>
                <a:stretch>
                  <a:fillRect t="-6667" r="-326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444309" y="1106754"/>
                <a:ext cx="4320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m:oMathPara>
                </a14:m>
                <a:endParaRPr lang="en-CA" dirty="0"/>
              </a:p>
            </p:txBody>
          </p:sp>
        </mc:Choice>
        <mc:Fallback xmlns="">
          <p:sp>
            <p:nvSpPr>
              <p:cNvPr id="9" name="ZoneTexte 8"/>
              <p:cNvSpPr txBox="1">
                <a:spLocks noRot="1" noChangeAspect="1" noMove="1" noResize="1" noEditPoints="1" noAdjustHandles="1" noChangeArrowheads="1" noChangeShapeType="1" noTextEdit="1"/>
              </p:cNvSpPr>
              <p:nvPr/>
            </p:nvSpPr>
            <p:spPr>
              <a:xfrm>
                <a:off x="444309" y="1106754"/>
                <a:ext cx="432048" cy="369332"/>
              </a:xfrm>
              <a:prstGeom prst="rect">
                <a:avLst/>
              </a:prstGeom>
              <a:blipFill rotWithShape="1">
                <a:blip r:embed="rId8"/>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rot="21122706">
                <a:off x="4303171" y="525179"/>
                <a:ext cx="15990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23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3" name="ZoneTexte 12"/>
              <p:cNvSpPr txBox="1">
                <a:spLocks noRot="1" noChangeAspect="1" noMove="1" noResize="1" noEditPoints="1" noAdjustHandles="1" noChangeArrowheads="1" noChangeShapeType="1" noTextEdit="1"/>
              </p:cNvSpPr>
              <p:nvPr/>
            </p:nvSpPr>
            <p:spPr>
              <a:xfrm rot="21122706">
                <a:off x="4303171" y="525179"/>
                <a:ext cx="1599092" cy="369332"/>
              </a:xfrm>
              <a:prstGeom prst="rect">
                <a:avLst/>
              </a:prstGeom>
              <a:blipFill rotWithShape="1">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4626060" y="1764113"/>
                <a:ext cx="15884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acc>
                            <m:accPr>
                              <m:chr m:val="⃑"/>
                              <m:ctrlPr>
                                <a:rPr lang="en-CA" b="0" i="1" smtClean="0">
                                  <a:latin typeface="Cambria Math" panose="02040503050406030204" pitchFamily="18" charset="0"/>
                                </a:rPr>
                              </m:ctrlPr>
                            </m:accPr>
                            <m:e>
                              <m:r>
                                <a:rPr lang="en-CA" b="0" i="1" smtClean="0">
                                  <a:latin typeface="Cambria Math"/>
                                </a:rPr>
                                <m:t>𝑣</m:t>
                              </m:r>
                            </m:e>
                          </m:acc>
                        </m:e>
                        <m:sub>
                          <m:r>
                            <a:rPr lang="en-CA" b="0" i="1" smtClean="0">
                              <a:latin typeface="Cambria Math"/>
                            </a:rPr>
                            <m:t>12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6" name="ZoneTexte 15"/>
              <p:cNvSpPr txBox="1">
                <a:spLocks noRot="1" noChangeAspect="1" noMove="1" noResize="1" noEditPoints="1" noAdjustHandles="1" noChangeArrowheads="1" noChangeShapeType="1" noTextEdit="1"/>
              </p:cNvSpPr>
              <p:nvPr/>
            </p:nvSpPr>
            <p:spPr>
              <a:xfrm>
                <a:off x="4626060" y="1764113"/>
                <a:ext cx="1588447" cy="369332"/>
              </a:xfrm>
              <a:prstGeom prst="rect">
                <a:avLst/>
              </a:prstGeom>
              <a:blipFill rotWithShape="1">
                <a:blip r:embed="rId10"/>
                <a:stretch>
                  <a:fillRect t="-6557" b="-49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3189303" y="509413"/>
                <a:ext cx="46583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3</m:t>
                          </m:r>
                        </m:sub>
                      </m:sSub>
                    </m:oMath>
                  </m:oMathPara>
                </a14:m>
                <a:endParaRPr lang="en-CA" dirty="0"/>
              </a:p>
            </p:txBody>
          </p:sp>
        </mc:Choice>
        <mc:Fallback xmlns="">
          <p:sp>
            <p:nvSpPr>
              <p:cNvPr id="17" name="ZoneTexte 16"/>
              <p:cNvSpPr txBox="1">
                <a:spLocks noRot="1" noChangeAspect="1" noMove="1" noResize="1" noEditPoints="1" noAdjustHandles="1" noChangeArrowheads="1" noChangeShapeType="1" noTextEdit="1"/>
              </p:cNvSpPr>
              <p:nvPr/>
            </p:nvSpPr>
            <p:spPr>
              <a:xfrm>
                <a:off x="3189303" y="509413"/>
                <a:ext cx="465832" cy="369332"/>
              </a:xfrm>
              <a:prstGeom prst="rect">
                <a:avLst/>
              </a:prstGeom>
              <a:blipFill rotWithShape="1">
                <a:blip r:embed="rId11"/>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5010198" y="1003385"/>
                <a:ext cx="4658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2</m:t>
                          </m:r>
                        </m:sub>
                      </m:sSub>
                    </m:oMath>
                  </m:oMathPara>
                </a14:m>
                <a:endParaRPr lang="en-CA" dirty="0"/>
              </a:p>
            </p:txBody>
          </p:sp>
        </mc:Choice>
        <mc:Fallback xmlns="">
          <p:sp>
            <p:nvSpPr>
              <p:cNvPr id="18" name="ZoneTexte 17"/>
              <p:cNvSpPr txBox="1">
                <a:spLocks noRot="1" noChangeAspect="1" noMove="1" noResize="1" noEditPoints="1" noAdjustHandles="1" noChangeArrowheads="1" noChangeShapeType="1" noTextEdit="1"/>
              </p:cNvSpPr>
              <p:nvPr/>
            </p:nvSpPr>
            <p:spPr>
              <a:xfrm>
                <a:off x="5010198" y="1003385"/>
                <a:ext cx="465833" cy="369332"/>
              </a:xfrm>
              <a:prstGeom prst="rect">
                <a:avLst/>
              </a:prstGeom>
              <a:blipFill rotWithShape="1">
                <a:blip r:embed="rId12"/>
                <a:stretch>
                  <a:fillRect b="-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3909383" y="2235864"/>
                <a:ext cx="4605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oMath>
                  </m:oMathPara>
                </a14:m>
                <a:endParaRPr lang="en-CA" dirty="0"/>
              </a:p>
            </p:txBody>
          </p:sp>
        </mc:Choice>
        <mc:Fallback xmlns="">
          <p:sp>
            <p:nvSpPr>
              <p:cNvPr id="19" name="ZoneTexte 18"/>
              <p:cNvSpPr txBox="1">
                <a:spLocks noRot="1" noChangeAspect="1" noMove="1" noResize="1" noEditPoints="1" noAdjustHandles="1" noChangeArrowheads="1" noChangeShapeType="1" noTextEdit="1"/>
              </p:cNvSpPr>
              <p:nvPr/>
            </p:nvSpPr>
            <p:spPr>
              <a:xfrm>
                <a:off x="3909383" y="2235864"/>
                <a:ext cx="460511" cy="369332"/>
              </a:xfrm>
              <a:prstGeom prst="rect">
                <a:avLst/>
              </a:prstGeom>
              <a:blipFill rotWithShape="1">
                <a:blip r:embed="rId13"/>
                <a:stretch>
                  <a:fillRect b="-6667"/>
                </a:stretch>
              </a:blipFill>
            </p:spPr>
            <p:txBody>
              <a:bodyPr/>
              <a:lstStyle/>
              <a:p>
                <a:r>
                  <a:rPr lang="en-CA">
                    <a:noFill/>
                  </a:rPr>
                  <a:t> </a:t>
                </a:r>
              </a:p>
            </p:txBody>
          </p:sp>
        </mc:Fallback>
      </mc:AlternateContent>
      <p:sp>
        <p:nvSpPr>
          <p:cNvPr id="33" name="Forme libre 32"/>
          <p:cNvSpPr/>
          <p:nvPr/>
        </p:nvSpPr>
        <p:spPr>
          <a:xfrm>
            <a:off x="3563703" y="832865"/>
            <a:ext cx="1443210" cy="1454227"/>
          </a:xfrm>
          <a:custGeom>
            <a:avLst/>
            <a:gdLst>
              <a:gd name="connsiteX0" fmla="*/ 572877 w 1443210"/>
              <a:gd name="connsiteY0" fmla="*/ 1454227 h 1454227"/>
              <a:gd name="connsiteX1" fmla="*/ 1443210 w 1443210"/>
              <a:gd name="connsiteY1" fmla="*/ 418641 h 1454227"/>
              <a:gd name="connsiteX2" fmla="*/ 0 w 1443210"/>
              <a:gd name="connsiteY2" fmla="*/ 0 h 1454227"/>
              <a:gd name="connsiteX3" fmla="*/ 572877 w 1443210"/>
              <a:gd name="connsiteY3" fmla="*/ 1454227 h 1454227"/>
            </a:gdLst>
            <a:ahLst/>
            <a:cxnLst>
              <a:cxn ang="0">
                <a:pos x="connsiteX0" y="connsiteY0"/>
              </a:cxn>
              <a:cxn ang="0">
                <a:pos x="connsiteX1" y="connsiteY1"/>
              </a:cxn>
              <a:cxn ang="0">
                <a:pos x="connsiteX2" y="connsiteY2"/>
              </a:cxn>
              <a:cxn ang="0">
                <a:pos x="connsiteX3" y="connsiteY3"/>
              </a:cxn>
            </a:cxnLst>
            <a:rect l="l" t="t" r="r" b="b"/>
            <a:pathLst>
              <a:path w="1443210" h="1454227">
                <a:moveTo>
                  <a:pt x="572877" y="1454227"/>
                </a:moveTo>
                <a:lnTo>
                  <a:pt x="1443210" y="418641"/>
                </a:lnTo>
                <a:lnTo>
                  <a:pt x="0" y="0"/>
                </a:lnTo>
                <a:lnTo>
                  <a:pt x="572877" y="1454227"/>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Connecteur droit avec flèche 37"/>
          <p:cNvCxnSpPr/>
          <p:nvPr/>
        </p:nvCxnSpPr>
        <p:spPr>
          <a:xfrm flipV="1">
            <a:off x="4190609" y="1332066"/>
            <a:ext cx="870902" cy="1008111"/>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H="1" flipV="1">
            <a:off x="3621351" y="756001"/>
            <a:ext cx="1440162" cy="43205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a:off x="3932228" y="1764113"/>
            <a:ext cx="45244" cy="113333"/>
          </a:xfrm>
          <a:prstGeom prst="straightConnector1">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flipH="1">
            <a:off x="3189303" y="1476081"/>
            <a:ext cx="1096006" cy="1129115"/>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ZoneTexte 61"/>
              <p:cNvSpPr txBox="1"/>
              <p:nvPr/>
            </p:nvSpPr>
            <p:spPr>
              <a:xfrm>
                <a:off x="1380413" y="992938"/>
                <a:ext cx="4798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m:oMathPara>
                </a14:m>
                <a:endParaRPr lang="en-CA" dirty="0"/>
              </a:p>
            </p:txBody>
          </p:sp>
        </mc:Choice>
        <mc:Fallback xmlns="">
          <p:sp>
            <p:nvSpPr>
              <p:cNvPr id="62" name="ZoneTexte 61"/>
              <p:cNvSpPr txBox="1">
                <a:spLocks noRot="1" noChangeAspect="1" noMove="1" noResize="1" noEditPoints="1" noAdjustHandles="1" noChangeArrowheads="1" noChangeShapeType="1" noTextEdit="1"/>
              </p:cNvSpPr>
              <p:nvPr/>
            </p:nvSpPr>
            <p:spPr>
              <a:xfrm>
                <a:off x="1380413" y="992938"/>
                <a:ext cx="479875" cy="369332"/>
              </a:xfrm>
              <a:prstGeom prst="rect">
                <a:avLst/>
              </a:prstGeom>
              <a:blipFill rotWithShape="1">
                <a:blip r:embed="rId14"/>
                <a:stretch>
                  <a:fillRect t="-6667" r="-1265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7" name="ZoneTexte 66"/>
              <p:cNvSpPr txBox="1"/>
              <p:nvPr/>
            </p:nvSpPr>
            <p:spPr>
              <a:xfrm>
                <a:off x="7123939" y="3636637"/>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67" name="ZoneTexte 66"/>
              <p:cNvSpPr txBox="1">
                <a:spLocks noRot="1" noChangeAspect="1" noMove="1" noResize="1" noEditPoints="1" noAdjustHandles="1" noChangeArrowheads="1" noChangeShapeType="1" noTextEdit="1"/>
              </p:cNvSpPr>
              <p:nvPr/>
            </p:nvSpPr>
            <p:spPr>
              <a:xfrm>
                <a:off x="7123939" y="3636637"/>
                <a:ext cx="374590" cy="369332"/>
              </a:xfrm>
              <a:prstGeom prst="rect">
                <a:avLst/>
              </a:prstGeom>
              <a:blipFill rotWithShape="1">
                <a:blip r:embed="rId15"/>
                <a:stretch>
                  <a:fillRect/>
                </a:stretch>
              </a:blipFill>
            </p:spPr>
            <p:txBody>
              <a:bodyPr/>
              <a:lstStyle/>
              <a:p>
                <a:r>
                  <a:rPr lang="en-CA">
                    <a:noFill/>
                  </a:rPr>
                  <a:t> </a:t>
                </a:r>
              </a:p>
            </p:txBody>
          </p:sp>
        </mc:Fallback>
      </mc:AlternateContent>
      <p:cxnSp>
        <p:nvCxnSpPr>
          <p:cNvPr id="76" name="Connecteur droit avec flèche 75"/>
          <p:cNvCxnSpPr/>
          <p:nvPr/>
        </p:nvCxnSpPr>
        <p:spPr>
          <a:xfrm>
            <a:off x="1460919" y="1355568"/>
            <a:ext cx="534246" cy="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nvGrpSpPr>
          <p:cNvPr id="77" name="Groupe 76"/>
          <p:cNvGrpSpPr/>
          <p:nvPr/>
        </p:nvGrpSpPr>
        <p:grpSpPr>
          <a:xfrm>
            <a:off x="646538" y="1018241"/>
            <a:ext cx="695254" cy="674655"/>
            <a:chOff x="597765" y="1310622"/>
            <a:chExt cx="695254" cy="674655"/>
          </a:xfrm>
        </p:grpSpPr>
        <p:sp>
          <p:nvSpPr>
            <p:cNvPr id="70" name="Arc 69"/>
            <p:cNvSpPr/>
            <p:nvPr/>
          </p:nvSpPr>
          <p:spPr>
            <a:xfrm rot="2700000">
              <a:off x="597765" y="1310622"/>
              <a:ext cx="674655" cy="674655"/>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5" name="Forme libre 74"/>
            <p:cNvSpPr/>
            <p:nvPr/>
          </p:nvSpPr>
          <p:spPr>
            <a:xfrm>
              <a:off x="809625" y="1362075"/>
              <a:ext cx="483394" cy="581025"/>
            </a:xfrm>
            <a:custGeom>
              <a:avLst/>
              <a:gdLst>
                <a:gd name="connsiteX0" fmla="*/ 483394 w 483394"/>
                <a:gd name="connsiteY0" fmla="*/ 0 h 581025"/>
                <a:gd name="connsiteX1" fmla="*/ 0 w 483394"/>
                <a:gd name="connsiteY1" fmla="*/ 250031 h 581025"/>
                <a:gd name="connsiteX2" fmla="*/ 459581 w 483394"/>
                <a:gd name="connsiteY2" fmla="*/ 581025 h 581025"/>
              </a:gdLst>
              <a:ahLst/>
              <a:cxnLst>
                <a:cxn ang="0">
                  <a:pos x="connsiteX0" y="connsiteY0"/>
                </a:cxn>
                <a:cxn ang="0">
                  <a:pos x="connsiteX1" y="connsiteY1"/>
                </a:cxn>
                <a:cxn ang="0">
                  <a:pos x="connsiteX2" y="connsiteY2"/>
                </a:cxn>
              </a:cxnLst>
              <a:rect l="l" t="t" r="r" b="b"/>
              <a:pathLst>
                <a:path w="483394" h="581025">
                  <a:moveTo>
                    <a:pt x="483394" y="0"/>
                  </a:moveTo>
                  <a:lnTo>
                    <a:pt x="0" y="250031"/>
                  </a:lnTo>
                  <a:lnTo>
                    <a:pt x="459581" y="5810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78" name="ZoneTexte 77"/>
              <p:cNvSpPr txBox="1"/>
              <p:nvPr/>
            </p:nvSpPr>
            <p:spPr>
              <a:xfrm>
                <a:off x="300293" y="1768467"/>
                <a:ext cx="1728192" cy="923330"/>
              </a:xfrm>
              <a:prstGeom prst="rect">
                <a:avLst/>
              </a:prstGeom>
              <a:noFill/>
            </p:spPr>
            <p:txBody>
              <a:bodyPr wrap="square" rtlCol="0">
                <a:spAutoFit/>
              </a:bodyPr>
              <a:lstStyle/>
              <a:p>
                <a:r>
                  <a:rPr lang="en-CA" dirty="0" smtClean="0"/>
                  <a:t>position </a:t>
                </a: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a14:m>
                <a:r>
                  <a:rPr lang="en-CA" dirty="0" smtClean="0"/>
                  <a:t> </a:t>
                </a:r>
              </a:p>
              <a:p>
                <a:r>
                  <a:rPr lang="en-CA" dirty="0" smtClean="0"/>
                  <a:t>et direction </a:t>
                </a:r>
                <a14:m>
                  <m:oMath xmlns:m="http://schemas.openxmlformats.org/officeDocument/2006/math">
                    <m:sSub>
                      <m:sSubPr>
                        <m:ctrlPr>
                          <a:rPr lang="en-CA" i="1" smtClean="0">
                            <a:latin typeface="Cambria Math" panose="02040503050406030204" pitchFamily="18" charset="0"/>
                          </a:rPr>
                        </m:ctrlPr>
                      </m:sSubPr>
                      <m:e>
                        <m:acc>
                          <m:accPr>
                            <m:chr m:val="⃑"/>
                            <m:ctrlPr>
                              <a:rPr lang="en-CA" i="1" smtClean="0">
                                <a:latin typeface="Cambria Math" panose="02040503050406030204" pitchFamily="18" charset="0"/>
                              </a:rPr>
                            </m:ctrlPr>
                          </m:accPr>
                          <m:e>
                            <m:r>
                              <a:rPr lang="en-CA" b="0" i="1" smtClean="0">
                                <a:latin typeface="Cambria Math"/>
                              </a:rPr>
                              <m:t>𝑣</m:t>
                            </m:r>
                          </m:e>
                        </m:acc>
                      </m:e>
                      <m:sub>
                        <m:r>
                          <a:rPr lang="en-CA" b="0" i="1" smtClean="0">
                            <a:latin typeface="Cambria Math"/>
                          </a:rPr>
                          <m:t>𝐶</m:t>
                        </m:r>
                      </m:sub>
                    </m:sSub>
                  </m:oMath>
                </a14:m>
                <a:r>
                  <a:rPr lang="en-CA" dirty="0" smtClean="0"/>
                  <a:t> de la </a:t>
                </a:r>
                <a:r>
                  <a:rPr lang="en-CA" dirty="0" err="1" smtClean="0"/>
                  <a:t>caméra</a:t>
                </a:r>
                <a:endParaRPr lang="en-CA" dirty="0"/>
              </a:p>
            </p:txBody>
          </p:sp>
        </mc:Choice>
        <mc:Fallback xmlns="">
          <p:sp>
            <p:nvSpPr>
              <p:cNvPr id="78" name="ZoneTexte 77"/>
              <p:cNvSpPr txBox="1">
                <a:spLocks noRot="1" noChangeAspect="1" noMove="1" noResize="1" noEditPoints="1" noAdjustHandles="1" noChangeArrowheads="1" noChangeShapeType="1" noTextEdit="1"/>
              </p:cNvSpPr>
              <p:nvPr/>
            </p:nvSpPr>
            <p:spPr>
              <a:xfrm>
                <a:off x="300293" y="1768467"/>
                <a:ext cx="1728192" cy="923330"/>
              </a:xfrm>
              <a:prstGeom prst="rect">
                <a:avLst/>
              </a:prstGeom>
              <a:blipFill rotWithShape="1">
                <a:blip r:embed="rId16"/>
                <a:stretch>
                  <a:fillRect l="-2817" t="-3289" b="-9211"/>
                </a:stretch>
              </a:blipFill>
            </p:spPr>
            <p:txBody>
              <a:bodyPr/>
              <a:lstStyle/>
              <a:p>
                <a:r>
                  <a:rPr lang="en-CA">
                    <a:noFill/>
                  </a:rPr>
                  <a:t> </a:t>
                </a:r>
              </a:p>
            </p:txBody>
          </p:sp>
        </mc:Fallback>
      </mc:AlternateContent>
      <p:cxnSp>
        <p:nvCxnSpPr>
          <p:cNvPr id="43" name="Connecteur droit avec flèche 42"/>
          <p:cNvCxnSpPr/>
          <p:nvPr/>
        </p:nvCxnSpPr>
        <p:spPr>
          <a:xfrm flipH="1">
            <a:off x="303045" y="3573016"/>
            <a:ext cx="8646030" cy="0"/>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ZoneTexte 45"/>
              <p:cNvSpPr txBox="1"/>
              <p:nvPr/>
            </p:nvSpPr>
            <p:spPr>
              <a:xfrm>
                <a:off x="3827666" y="4988596"/>
                <a:ext cx="43204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oMath>
                  </m:oMathPara>
                </a14:m>
                <a:endParaRPr lang="en-CA" dirty="0"/>
              </a:p>
            </p:txBody>
          </p:sp>
        </mc:Choice>
        <mc:Fallback xmlns="">
          <p:sp>
            <p:nvSpPr>
              <p:cNvPr id="46" name="ZoneTexte 45"/>
              <p:cNvSpPr txBox="1">
                <a:spLocks noRot="1" noChangeAspect="1" noMove="1" noResize="1" noEditPoints="1" noAdjustHandles="1" noChangeArrowheads="1" noChangeShapeType="1" noTextEdit="1"/>
              </p:cNvSpPr>
              <p:nvPr/>
            </p:nvSpPr>
            <p:spPr>
              <a:xfrm>
                <a:off x="3827666" y="4988596"/>
                <a:ext cx="432048" cy="369332"/>
              </a:xfrm>
              <a:prstGeom prst="rect">
                <a:avLst/>
              </a:prstGeom>
              <a:blipFill rotWithShape="1">
                <a:blip r:embed="rId17"/>
                <a:stretch>
                  <a:fillRect b="-4918"/>
                </a:stretch>
              </a:blipFill>
            </p:spPr>
            <p:txBody>
              <a:bodyPr/>
              <a:lstStyle/>
              <a:p>
                <a:r>
                  <a:rPr lang="en-CA">
                    <a:noFill/>
                  </a:rPr>
                  <a:t> </a:t>
                </a:r>
              </a:p>
            </p:txBody>
          </p:sp>
        </mc:Fallback>
      </mc:AlternateContent>
      <p:grpSp>
        <p:nvGrpSpPr>
          <p:cNvPr id="50" name="Groupe 49"/>
          <p:cNvGrpSpPr/>
          <p:nvPr/>
        </p:nvGrpSpPr>
        <p:grpSpPr>
          <a:xfrm rot="21181293">
            <a:off x="4029895" y="4900083"/>
            <a:ext cx="695254" cy="674655"/>
            <a:chOff x="597765" y="1310622"/>
            <a:chExt cx="695254" cy="674655"/>
          </a:xfrm>
        </p:grpSpPr>
        <p:sp>
          <p:nvSpPr>
            <p:cNvPr id="51" name="Arc 50"/>
            <p:cNvSpPr/>
            <p:nvPr/>
          </p:nvSpPr>
          <p:spPr>
            <a:xfrm rot="2700000">
              <a:off x="597765" y="1310622"/>
              <a:ext cx="674655" cy="674655"/>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53" name="Forme libre 52"/>
            <p:cNvSpPr/>
            <p:nvPr/>
          </p:nvSpPr>
          <p:spPr>
            <a:xfrm>
              <a:off x="809625" y="1362075"/>
              <a:ext cx="483394" cy="581025"/>
            </a:xfrm>
            <a:custGeom>
              <a:avLst/>
              <a:gdLst>
                <a:gd name="connsiteX0" fmla="*/ 483394 w 483394"/>
                <a:gd name="connsiteY0" fmla="*/ 0 h 581025"/>
                <a:gd name="connsiteX1" fmla="*/ 0 w 483394"/>
                <a:gd name="connsiteY1" fmla="*/ 250031 h 581025"/>
                <a:gd name="connsiteX2" fmla="*/ 459581 w 483394"/>
                <a:gd name="connsiteY2" fmla="*/ 581025 h 581025"/>
              </a:gdLst>
              <a:ahLst/>
              <a:cxnLst>
                <a:cxn ang="0">
                  <a:pos x="connsiteX0" y="connsiteY0"/>
                </a:cxn>
                <a:cxn ang="0">
                  <a:pos x="connsiteX1" y="connsiteY1"/>
                </a:cxn>
                <a:cxn ang="0">
                  <a:pos x="connsiteX2" y="connsiteY2"/>
                </a:cxn>
              </a:cxnLst>
              <a:rect l="l" t="t" r="r" b="b"/>
              <a:pathLst>
                <a:path w="483394" h="581025">
                  <a:moveTo>
                    <a:pt x="483394" y="0"/>
                  </a:moveTo>
                  <a:lnTo>
                    <a:pt x="0" y="250031"/>
                  </a:lnTo>
                  <a:lnTo>
                    <a:pt x="459581" y="58102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54" name="ZoneTexte 53"/>
              <p:cNvSpPr txBox="1"/>
              <p:nvPr/>
            </p:nvSpPr>
            <p:spPr>
              <a:xfrm>
                <a:off x="7123939" y="5176412"/>
                <a:ext cx="3745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i="1" smtClean="0">
                              <a:latin typeface="Cambria Math" panose="02040503050406030204" pitchFamily="18" charset="0"/>
                            </a:rPr>
                          </m:ctrlPr>
                        </m:accPr>
                        <m:e>
                          <m:r>
                            <a:rPr lang="en-CA" b="0" i="1" smtClean="0">
                              <a:latin typeface="Cambria Math"/>
                            </a:rPr>
                            <m:t>𝑛</m:t>
                          </m:r>
                        </m:e>
                      </m:acc>
                    </m:oMath>
                  </m:oMathPara>
                </a14:m>
                <a:endParaRPr lang="en-CA" dirty="0"/>
              </a:p>
            </p:txBody>
          </p:sp>
        </mc:Choice>
        <mc:Fallback xmlns="">
          <p:sp>
            <p:nvSpPr>
              <p:cNvPr id="54" name="ZoneTexte 53"/>
              <p:cNvSpPr txBox="1">
                <a:spLocks noRot="1" noChangeAspect="1" noMove="1" noResize="1" noEditPoints="1" noAdjustHandles="1" noChangeArrowheads="1" noChangeShapeType="1" noTextEdit="1"/>
              </p:cNvSpPr>
              <p:nvPr/>
            </p:nvSpPr>
            <p:spPr>
              <a:xfrm>
                <a:off x="7123939" y="5176412"/>
                <a:ext cx="374590" cy="369332"/>
              </a:xfrm>
              <a:prstGeom prst="rect">
                <a:avLst/>
              </a:prstGeom>
              <a:blipFill rotWithShape="1">
                <a:blip r:embed="rId18"/>
                <a:stretch>
                  <a:fillRect/>
                </a:stretch>
              </a:blipFill>
            </p:spPr>
            <p:txBody>
              <a:bodyPr/>
              <a:lstStyle/>
              <a:p>
                <a:r>
                  <a:rPr lang="en-CA">
                    <a:noFill/>
                  </a:rPr>
                  <a:t> </a:t>
                </a:r>
              </a:p>
            </p:txBody>
          </p:sp>
        </mc:Fallback>
      </mc:AlternateContent>
      <p:sp>
        <p:nvSpPr>
          <p:cNvPr id="15" name="ZoneTexte 14"/>
          <p:cNvSpPr txBox="1"/>
          <p:nvPr/>
        </p:nvSpPr>
        <p:spPr>
          <a:xfrm>
            <a:off x="153157" y="4513390"/>
            <a:ext cx="2615523" cy="369332"/>
          </a:xfrm>
          <a:prstGeom prst="rect">
            <a:avLst/>
          </a:prstGeom>
          <a:noFill/>
        </p:spPr>
        <p:txBody>
          <a:bodyPr wrap="square" rtlCol="0">
            <a:spAutoFit/>
          </a:bodyPr>
          <a:lstStyle/>
          <a:p>
            <a:r>
              <a:rPr lang="en-CA" dirty="0" err="1" smtClean="0"/>
              <a:t>Règles</a:t>
            </a:r>
            <a:r>
              <a:rPr lang="en-CA" dirty="0" smtClean="0"/>
              <a:t> </a:t>
            </a:r>
            <a:r>
              <a:rPr lang="en-CA" dirty="0" err="1" smtClean="0"/>
              <a:t>exactes</a:t>
            </a:r>
            <a:r>
              <a:rPr lang="en-CA" dirty="0" smtClean="0"/>
              <a:t> :</a:t>
            </a:r>
            <a:endParaRPr lang="en-CA" dirty="0"/>
          </a:p>
        </p:txBody>
      </p:sp>
      <mc:AlternateContent xmlns:mc="http://schemas.openxmlformats.org/markup-compatibility/2006" xmlns:a14="http://schemas.microsoft.com/office/drawing/2010/main">
        <mc:Choice Requires="a14">
          <p:sp>
            <p:nvSpPr>
              <p:cNvPr id="45" name="ZoneTexte 44"/>
              <p:cNvSpPr txBox="1"/>
              <p:nvPr/>
            </p:nvSpPr>
            <p:spPr>
              <a:xfrm>
                <a:off x="395883" y="4991746"/>
                <a:ext cx="3117264" cy="369332"/>
              </a:xfrm>
              <a:prstGeom prst="rect">
                <a:avLst/>
              </a:prstGeom>
              <a:noFill/>
            </p:spPr>
            <p:txBody>
              <a:bodyPr wrap="none" rtlCol="0">
                <a:spAutoFit/>
              </a:bodyPr>
              <a:lstStyle/>
              <a:p>
                <a14:m>
                  <m:oMath xmlns:m="http://schemas.openxmlformats.org/officeDocument/2006/math">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e>
                    </m:d>
                    <m:r>
                      <a:rPr lang="en-CA" i="1">
                        <a:latin typeface="Cambria Math"/>
                        <a:ea typeface="Cambria Math"/>
                      </a:rPr>
                      <m:t>∙</m:t>
                    </m:r>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𝑛</m:t>
                        </m:r>
                      </m:e>
                    </m:acc>
                    <m:r>
                      <a:rPr lang="en-CA" b="0" i="1" smtClean="0">
                        <a:latin typeface="Cambria Math"/>
                      </a:rPr>
                      <m:t>&lt;0</m:t>
                    </m:r>
                    <m:r>
                      <a:rPr lang="en-CA" i="1" smtClean="0">
                        <a:latin typeface="Cambria Math"/>
                        <a:ea typeface="Cambria Math"/>
                      </a:rPr>
                      <m:t>⇒</m:t>
                    </m:r>
                  </m:oMath>
                </a14:m>
                <a:r>
                  <a:rPr lang="en-CA" dirty="0" smtClean="0"/>
                  <a:t> </a:t>
                </a:r>
                <a:r>
                  <a:rPr lang="en-CA" b="1" dirty="0" smtClean="0">
                    <a:solidFill>
                      <a:srgbClr val="00B050"/>
                    </a:solidFill>
                  </a:rPr>
                  <a:t>face </a:t>
                </a:r>
                <a:r>
                  <a:rPr lang="en-CA" b="1" dirty="0" err="1" smtClean="0">
                    <a:solidFill>
                      <a:srgbClr val="00B050"/>
                    </a:solidFill>
                  </a:rPr>
                  <a:t>avant</a:t>
                </a:r>
                <a:endParaRPr lang="en-CA" b="1" dirty="0">
                  <a:solidFill>
                    <a:srgbClr val="00B050"/>
                  </a:solidFill>
                </a:endParaRPr>
              </a:p>
            </p:txBody>
          </p:sp>
        </mc:Choice>
        <mc:Fallback xmlns="">
          <p:sp>
            <p:nvSpPr>
              <p:cNvPr id="45" name="ZoneTexte 44"/>
              <p:cNvSpPr txBox="1">
                <a:spLocks noRot="1" noChangeAspect="1" noMove="1" noResize="1" noEditPoints="1" noAdjustHandles="1" noChangeArrowheads="1" noChangeShapeType="1" noTextEdit="1"/>
              </p:cNvSpPr>
              <p:nvPr/>
            </p:nvSpPr>
            <p:spPr>
              <a:xfrm>
                <a:off x="395883" y="4991746"/>
                <a:ext cx="3117264" cy="369332"/>
              </a:xfrm>
              <a:prstGeom prst="rect">
                <a:avLst/>
              </a:prstGeom>
              <a:blipFill rotWithShape="1">
                <a:blip r:embed="rId19"/>
                <a:stretch>
                  <a:fillRect t="-8333" r="-1370" b="-2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5" name="ZoneTexte 54"/>
              <p:cNvSpPr txBox="1"/>
              <p:nvPr/>
            </p:nvSpPr>
            <p:spPr>
              <a:xfrm>
                <a:off x="395883" y="5523726"/>
                <a:ext cx="3234219" cy="369332"/>
              </a:xfrm>
              <a:prstGeom prst="rect">
                <a:avLst/>
              </a:prstGeom>
              <a:noFill/>
            </p:spPr>
            <p:txBody>
              <a:bodyPr wrap="none" rtlCol="0">
                <a:spAutoFit/>
              </a:bodyPr>
              <a:lstStyle/>
              <a:p>
                <a14:m>
                  <m:oMath xmlns:m="http://schemas.openxmlformats.org/officeDocument/2006/math">
                    <m:d>
                      <m:dPr>
                        <m:ctrlPr>
                          <a:rPr lang="en-CA" b="0" i="1" smtClean="0">
                            <a:latin typeface="Cambria Math" panose="02040503050406030204" pitchFamily="18" charset="0"/>
                          </a:rPr>
                        </m:ctrlPr>
                      </m:dPr>
                      <m:e>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e>
                    </m:d>
                    <m:r>
                      <a:rPr lang="en-CA" i="1">
                        <a:latin typeface="Cambria Math"/>
                        <a:ea typeface="Cambria Math"/>
                      </a:rPr>
                      <m:t>∙</m:t>
                    </m:r>
                    <m:acc>
                      <m:accPr>
                        <m:chr m:val="⃑"/>
                        <m:ctrlPr>
                          <a:rPr lang="en-CA" b="0" i="1" smtClean="0">
                            <a:latin typeface="Cambria Math" panose="02040503050406030204" pitchFamily="18" charset="0"/>
                            <a:ea typeface="Cambria Math"/>
                          </a:rPr>
                        </m:ctrlPr>
                      </m:accPr>
                      <m:e>
                        <m:r>
                          <a:rPr lang="en-CA" b="0" i="1" smtClean="0">
                            <a:latin typeface="Cambria Math"/>
                            <a:ea typeface="Cambria Math"/>
                          </a:rPr>
                          <m:t>𝑛</m:t>
                        </m:r>
                      </m:e>
                    </m:acc>
                    <m:r>
                      <a:rPr lang="en-CA" b="0" i="1" smtClean="0">
                        <a:latin typeface="Cambria Math"/>
                      </a:rPr>
                      <m:t>&gt;0</m:t>
                    </m:r>
                    <m:r>
                      <a:rPr lang="en-CA" i="1" smtClean="0">
                        <a:latin typeface="Cambria Math"/>
                        <a:ea typeface="Cambria Math"/>
                      </a:rPr>
                      <m:t>⇒</m:t>
                    </m:r>
                  </m:oMath>
                </a14:m>
                <a:r>
                  <a:rPr lang="en-CA" dirty="0" smtClean="0"/>
                  <a:t> </a:t>
                </a:r>
                <a:r>
                  <a:rPr lang="en-CA" b="1" dirty="0" smtClean="0">
                    <a:solidFill>
                      <a:srgbClr val="FF0000"/>
                    </a:solidFill>
                  </a:rPr>
                  <a:t>face </a:t>
                </a:r>
                <a:r>
                  <a:rPr lang="en-CA" b="1" dirty="0" err="1" smtClean="0">
                    <a:solidFill>
                      <a:srgbClr val="FF0000"/>
                    </a:solidFill>
                  </a:rPr>
                  <a:t>arrière</a:t>
                </a:r>
                <a:endParaRPr lang="en-CA" b="1" dirty="0">
                  <a:solidFill>
                    <a:srgbClr val="FF0000"/>
                  </a:solidFill>
                </a:endParaRPr>
              </a:p>
            </p:txBody>
          </p:sp>
        </mc:Choice>
        <mc:Fallback xmlns="">
          <p:sp>
            <p:nvSpPr>
              <p:cNvPr id="55" name="ZoneTexte 54"/>
              <p:cNvSpPr txBox="1">
                <a:spLocks noRot="1" noChangeAspect="1" noMove="1" noResize="1" noEditPoints="1" noAdjustHandles="1" noChangeArrowheads="1" noChangeShapeType="1" noTextEdit="1"/>
              </p:cNvSpPr>
              <p:nvPr/>
            </p:nvSpPr>
            <p:spPr>
              <a:xfrm>
                <a:off x="395883" y="5523726"/>
                <a:ext cx="3234219" cy="369332"/>
              </a:xfrm>
              <a:prstGeom prst="rect">
                <a:avLst/>
              </a:prstGeom>
              <a:blipFill rotWithShape="1">
                <a:blip r:embed="rId20"/>
                <a:stretch>
                  <a:fillRect t="-8197" r="-1698" b="-24590"/>
                </a:stretch>
              </a:blipFill>
            </p:spPr>
            <p:txBody>
              <a:bodyPr/>
              <a:lstStyle/>
              <a:p>
                <a:r>
                  <a:rPr lang="en-CA">
                    <a:noFill/>
                  </a:rPr>
                  <a:t> </a:t>
                </a:r>
              </a:p>
            </p:txBody>
          </p:sp>
        </mc:Fallback>
      </mc:AlternateContent>
      <p:grpSp>
        <p:nvGrpSpPr>
          <p:cNvPr id="5" name="Groupe 4"/>
          <p:cNvGrpSpPr/>
          <p:nvPr/>
        </p:nvGrpSpPr>
        <p:grpSpPr>
          <a:xfrm>
            <a:off x="6147300" y="4005969"/>
            <a:ext cx="2321222" cy="921641"/>
            <a:chOff x="6151014" y="4105097"/>
            <a:chExt cx="2321222" cy="921641"/>
          </a:xfrm>
        </p:grpSpPr>
        <p:sp>
          <p:nvSpPr>
            <p:cNvPr id="56" name="Rectangle 55"/>
            <p:cNvSpPr/>
            <p:nvPr/>
          </p:nvSpPr>
          <p:spPr>
            <a:xfrm>
              <a:off x="6886203" y="4738706"/>
              <a:ext cx="1584176" cy="288032"/>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Forme libre 56"/>
            <p:cNvSpPr/>
            <p:nvPr/>
          </p:nvSpPr>
          <p:spPr>
            <a:xfrm>
              <a:off x="6151014" y="4451965"/>
              <a:ext cx="733425" cy="573881"/>
            </a:xfrm>
            <a:custGeom>
              <a:avLst/>
              <a:gdLst>
                <a:gd name="connsiteX0" fmla="*/ 731043 w 733425"/>
                <a:gd name="connsiteY0" fmla="*/ 573881 h 573881"/>
                <a:gd name="connsiteX1" fmla="*/ 0 w 733425"/>
                <a:gd name="connsiteY1" fmla="*/ 288131 h 573881"/>
                <a:gd name="connsiteX2" fmla="*/ 7143 w 733425"/>
                <a:gd name="connsiteY2" fmla="*/ 0 h 573881"/>
                <a:gd name="connsiteX3" fmla="*/ 733425 w 733425"/>
                <a:gd name="connsiteY3" fmla="*/ 288131 h 573881"/>
                <a:gd name="connsiteX4" fmla="*/ 731043 w 733425"/>
                <a:gd name="connsiteY4" fmla="*/ 573881 h 57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573881">
                  <a:moveTo>
                    <a:pt x="731043" y="573881"/>
                  </a:moveTo>
                  <a:lnTo>
                    <a:pt x="0" y="288131"/>
                  </a:lnTo>
                  <a:lnTo>
                    <a:pt x="7143" y="0"/>
                  </a:lnTo>
                  <a:lnTo>
                    <a:pt x="733425" y="288131"/>
                  </a:lnTo>
                  <a:lnTo>
                    <a:pt x="731043" y="573881"/>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Forme libre 57"/>
            <p:cNvSpPr/>
            <p:nvPr/>
          </p:nvSpPr>
          <p:spPr>
            <a:xfrm>
              <a:off x="6157661" y="4451965"/>
              <a:ext cx="2314575" cy="288131"/>
            </a:xfrm>
            <a:custGeom>
              <a:avLst/>
              <a:gdLst>
                <a:gd name="connsiteX0" fmla="*/ 2314575 w 2314575"/>
                <a:gd name="connsiteY0" fmla="*/ 283368 h 288131"/>
                <a:gd name="connsiteX1" fmla="*/ 721519 w 2314575"/>
                <a:gd name="connsiteY1" fmla="*/ 288131 h 288131"/>
                <a:gd name="connsiteX2" fmla="*/ 0 w 2314575"/>
                <a:gd name="connsiteY2" fmla="*/ 0 h 288131"/>
                <a:gd name="connsiteX3" fmla="*/ 1588294 w 2314575"/>
                <a:gd name="connsiteY3" fmla="*/ 0 h 288131"/>
                <a:gd name="connsiteX4" fmla="*/ 2314575 w 2314575"/>
                <a:gd name="connsiteY4" fmla="*/ 283368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75" h="288131">
                  <a:moveTo>
                    <a:pt x="2314575" y="283368"/>
                  </a:moveTo>
                  <a:lnTo>
                    <a:pt x="721519" y="288131"/>
                  </a:lnTo>
                  <a:lnTo>
                    <a:pt x="0" y="0"/>
                  </a:lnTo>
                  <a:lnTo>
                    <a:pt x="1588294" y="0"/>
                  </a:lnTo>
                  <a:lnTo>
                    <a:pt x="2314575" y="283368"/>
                  </a:lnTo>
                  <a:close/>
                </a:path>
              </a:pathLst>
            </a:cu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9" name="Connecteur droit avec flèche 58"/>
            <p:cNvCxnSpPr/>
            <p:nvPr/>
          </p:nvCxnSpPr>
          <p:spPr>
            <a:xfrm flipV="1">
              <a:off x="7314948" y="4105097"/>
              <a:ext cx="0" cy="49093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6147300" y="5532231"/>
            <a:ext cx="2321222" cy="921641"/>
            <a:chOff x="6151014" y="5432237"/>
            <a:chExt cx="2321222" cy="921641"/>
          </a:xfrm>
        </p:grpSpPr>
        <p:sp>
          <p:nvSpPr>
            <p:cNvPr id="61" name="Rectangle 60"/>
            <p:cNvSpPr/>
            <p:nvPr/>
          </p:nvSpPr>
          <p:spPr>
            <a:xfrm>
              <a:off x="6886203" y="6065846"/>
              <a:ext cx="1584176" cy="288032"/>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Forme libre 62"/>
            <p:cNvSpPr/>
            <p:nvPr/>
          </p:nvSpPr>
          <p:spPr>
            <a:xfrm>
              <a:off x="6151014" y="5779105"/>
              <a:ext cx="733425" cy="573881"/>
            </a:xfrm>
            <a:custGeom>
              <a:avLst/>
              <a:gdLst>
                <a:gd name="connsiteX0" fmla="*/ 731043 w 733425"/>
                <a:gd name="connsiteY0" fmla="*/ 573881 h 573881"/>
                <a:gd name="connsiteX1" fmla="*/ 0 w 733425"/>
                <a:gd name="connsiteY1" fmla="*/ 288131 h 573881"/>
                <a:gd name="connsiteX2" fmla="*/ 7143 w 733425"/>
                <a:gd name="connsiteY2" fmla="*/ 0 h 573881"/>
                <a:gd name="connsiteX3" fmla="*/ 733425 w 733425"/>
                <a:gd name="connsiteY3" fmla="*/ 288131 h 573881"/>
                <a:gd name="connsiteX4" fmla="*/ 731043 w 733425"/>
                <a:gd name="connsiteY4" fmla="*/ 573881 h 57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25" h="573881">
                  <a:moveTo>
                    <a:pt x="731043" y="573881"/>
                  </a:moveTo>
                  <a:lnTo>
                    <a:pt x="0" y="288131"/>
                  </a:lnTo>
                  <a:lnTo>
                    <a:pt x="7143" y="0"/>
                  </a:lnTo>
                  <a:lnTo>
                    <a:pt x="733425" y="288131"/>
                  </a:lnTo>
                  <a:lnTo>
                    <a:pt x="731043" y="573881"/>
                  </a:lnTo>
                  <a:close/>
                </a:path>
              </a:pathLst>
            </a:cu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4" name="Forme libre 63"/>
            <p:cNvSpPr/>
            <p:nvPr/>
          </p:nvSpPr>
          <p:spPr>
            <a:xfrm>
              <a:off x="6157661" y="5779105"/>
              <a:ext cx="2314575" cy="288131"/>
            </a:xfrm>
            <a:custGeom>
              <a:avLst/>
              <a:gdLst>
                <a:gd name="connsiteX0" fmla="*/ 2314575 w 2314575"/>
                <a:gd name="connsiteY0" fmla="*/ 283368 h 288131"/>
                <a:gd name="connsiteX1" fmla="*/ 721519 w 2314575"/>
                <a:gd name="connsiteY1" fmla="*/ 288131 h 288131"/>
                <a:gd name="connsiteX2" fmla="*/ 0 w 2314575"/>
                <a:gd name="connsiteY2" fmla="*/ 0 h 288131"/>
                <a:gd name="connsiteX3" fmla="*/ 1588294 w 2314575"/>
                <a:gd name="connsiteY3" fmla="*/ 0 h 288131"/>
                <a:gd name="connsiteX4" fmla="*/ 2314575 w 2314575"/>
                <a:gd name="connsiteY4" fmla="*/ 283368 h 2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575" h="288131">
                  <a:moveTo>
                    <a:pt x="2314575" y="283368"/>
                  </a:moveTo>
                  <a:lnTo>
                    <a:pt x="721519" y="288131"/>
                  </a:lnTo>
                  <a:lnTo>
                    <a:pt x="0" y="0"/>
                  </a:lnTo>
                  <a:lnTo>
                    <a:pt x="1588294" y="0"/>
                  </a:lnTo>
                  <a:lnTo>
                    <a:pt x="2314575" y="283368"/>
                  </a:lnTo>
                  <a:close/>
                </a:path>
              </a:pathLst>
            </a:cu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5" name="Connecteur droit avec flèche 64"/>
            <p:cNvCxnSpPr/>
            <p:nvPr/>
          </p:nvCxnSpPr>
          <p:spPr>
            <a:xfrm flipV="1">
              <a:off x="7314948" y="5432237"/>
              <a:ext cx="0" cy="490934"/>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grpSp>
      <p:cxnSp>
        <p:nvCxnSpPr>
          <p:cNvPr id="68" name="Connecteur droit avec flèche 67"/>
          <p:cNvCxnSpPr>
            <a:endCxn id="57" idx="2"/>
          </p:cNvCxnSpPr>
          <p:nvPr/>
        </p:nvCxnSpPr>
        <p:spPr>
          <a:xfrm flipV="1">
            <a:off x="4241755" y="4352837"/>
            <a:ext cx="1912688" cy="849275"/>
          </a:xfrm>
          <a:prstGeom prst="straightConnector1">
            <a:avLst/>
          </a:prstGeom>
          <a:ln w="38100">
            <a:solidFill>
              <a:schemeClr val="tx1"/>
            </a:solidFill>
            <a:prstDash val="dash"/>
            <a:tailEnd type="arrow" w="med" len="lg"/>
          </a:ln>
        </p:spPr>
        <p:style>
          <a:lnRef idx="1">
            <a:schemeClr val="accent1"/>
          </a:lnRef>
          <a:fillRef idx="0">
            <a:schemeClr val="accent1"/>
          </a:fillRef>
          <a:effectRef idx="0">
            <a:schemeClr val="accent1"/>
          </a:effectRef>
          <a:fontRef idx="minor">
            <a:schemeClr val="tx1"/>
          </a:fontRef>
        </p:style>
      </p:cxnSp>
      <p:cxnSp>
        <p:nvCxnSpPr>
          <p:cNvPr id="69" name="Connecteur droit avec flèche 68"/>
          <p:cNvCxnSpPr>
            <a:stCxn id="53" idx="1"/>
            <a:endCxn id="63" idx="2"/>
          </p:cNvCxnSpPr>
          <p:nvPr/>
        </p:nvCxnSpPr>
        <p:spPr>
          <a:xfrm>
            <a:off x="4238406" y="5218328"/>
            <a:ext cx="1916037" cy="660771"/>
          </a:xfrm>
          <a:prstGeom prst="straightConnector1">
            <a:avLst/>
          </a:prstGeom>
          <a:ln w="38100">
            <a:solidFill>
              <a:schemeClr val="tx1"/>
            </a:solidFill>
            <a:prstDash val="dash"/>
            <a:tailEnd type="arrow"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ZoneTexte 22"/>
              <p:cNvSpPr txBox="1"/>
              <p:nvPr/>
            </p:nvSpPr>
            <p:spPr>
              <a:xfrm>
                <a:off x="4341432" y="4312237"/>
                <a:ext cx="11690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r>
                        <a:rPr lang="en-CA" b="0" i="1" smtClean="0">
                          <a:latin typeface="Cambria Math"/>
                        </a:rPr>
                        <m:t>)</m:t>
                      </m:r>
                    </m:oMath>
                  </m:oMathPara>
                </a14:m>
                <a:endParaRPr lang="en-CA" dirty="0"/>
              </a:p>
            </p:txBody>
          </p:sp>
        </mc:Choice>
        <mc:Fallback xmlns="">
          <p:sp>
            <p:nvSpPr>
              <p:cNvPr id="23" name="ZoneTexte 22"/>
              <p:cNvSpPr txBox="1">
                <a:spLocks noRot="1" noChangeAspect="1" noMove="1" noResize="1" noEditPoints="1" noAdjustHandles="1" noChangeArrowheads="1" noChangeShapeType="1" noTextEdit="1"/>
              </p:cNvSpPr>
              <p:nvPr/>
            </p:nvSpPr>
            <p:spPr>
              <a:xfrm>
                <a:off x="4341432" y="4312237"/>
                <a:ext cx="1169038" cy="369332"/>
              </a:xfrm>
              <a:prstGeom prst="rect">
                <a:avLst/>
              </a:prstGeom>
              <a:blipFill rotWithShape="1">
                <a:blip r:embed="rId21"/>
                <a:stretch>
                  <a:fillRect b="-1147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1" name="ZoneTexte 70"/>
              <p:cNvSpPr txBox="1"/>
              <p:nvPr/>
            </p:nvSpPr>
            <p:spPr>
              <a:xfrm>
                <a:off x="4463313" y="5648783"/>
                <a:ext cx="11690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1</m:t>
                          </m:r>
                        </m:sub>
                      </m:sSub>
                      <m:r>
                        <a:rPr lang="en-CA" b="0" i="1" smtClean="0">
                          <a:latin typeface="Cambria Math"/>
                        </a:rPr>
                        <m:t>−</m:t>
                      </m:r>
                      <m:sSub>
                        <m:sSubPr>
                          <m:ctrlPr>
                            <a:rPr lang="en-CA" b="0" i="1" smtClean="0">
                              <a:latin typeface="Cambria Math" panose="02040503050406030204" pitchFamily="18" charset="0"/>
                            </a:rPr>
                          </m:ctrlPr>
                        </m:sSubPr>
                        <m:e>
                          <m:r>
                            <a:rPr lang="en-CA" b="0" i="1" smtClean="0">
                              <a:latin typeface="Cambria Math"/>
                            </a:rPr>
                            <m:t>𝑝</m:t>
                          </m:r>
                        </m:e>
                        <m:sub>
                          <m:r>
                            <a:rPr lang="en-CA" b="0" i="1" smtClean="0">
                              <a:latin typeface="Cambria Math"/>
                            </a:rPr>
                            <m:t>𝐶</m:t>
                          </m:r>
                        </m:sub>
                      </m:sSub>
                      <m:r>
                        <a:rPr lang="en-CA" b="0" i="1" smtClean="0">
                          <a:latin typeface="Cambria Math"/>
                        </a:rPr>
                        <m:t>)</m:t>
                      </m:r>
                    </m:oMath>
                  </m:oMathPara>
                </a14:m>
                <a:endParaRPr lang="en-CA" dirty="0"/>
              </a:p>
            </p:txBody>
          </p:sp>
        </mc:Choice>
        <mc:Fallback xmlns="">
          <p:sp>
            <p:nvSpPr>
              <p:cNvPr id="71" name="ZoneTexte 70"/>
              <p:cNvSpPr txBox="1">
                <a:spLocks noRot="1" noChangeAspect="1" noMove="1" noResize="1" noEditPoints="1" noAdjustHandles="1" noChangeArrowheads="1" noChangeShapeType="1" noTextEdit="1"/>
              </p:cNvSpPr>
              <p:nvPr/>
            </p:nvSpPr>
            <p:spPr>
              <a:xfrm>
                <a:off x="4463313" y="5648783"/>
                <a:ext cx="1169038" cy="369332"/>
              </a:xfrm>
              <a:prstGeom prst="rect">
                <a:avLst/>
              </a:prstGeom>
              <a:blipFill rotWithShape="1">
                <a:blip r:embed="rId22"/>
                <a:stretch>
                  <a:fillRect b="-13333"/>
                </a:stretch>
              </a:blipFill>
            </p:spPr>
            <p:txBody>
              <a:bodyPr/>
              <a:lstStyle/>
              <a:p>
                <a:r>
                  <a:rPr lang="en-CA">
                    <a:noFill/>
                  </a:rPr>
                  <a:t> </a:t>
                </a:r>
              </a:p>
            </p:txBody>
          </p:sp>
        </mc:Fallback>
      </mc:AlternateContent>
      <p:sp>
        <p:nvSpPr>
          <p:cNvPr id="2" name="ZoneTexte 1"/>
          <p:cNvSpPr txBox="1"/>
          <p:nvPr/>
        </p:nvSpPr>
        <p:spPr>
          <a:xfrm>
            <a:off x="7451679" y="3983505"/>
            <a:ext cx="1368794" cy="369332"/>
          </a:xfrm>
          <a:prstGeom prst="rect">
            <a:avLst/>
          </a:prstGeom>
          <a:noFill/>
        </p:spPr>
        <p:txBody>
          <a:bodyPr wrap="square" rtlCol="0">
            <a:spAutoFit/>
          </a:bodyPr>
          <a:lstStyle/>
          <a:p>
            <a:r>
              <a:rPr lang="en-CA" dirty="0" smtClean="0"/>
              <a:t>Face </a:t>
            </a:r>
            <a:r>
              <a:rPr lang="en-CA" dirty="0" err="1" smtClean="0"/>
              <a:t>arrière</a:t>
            </a:r>
            <a:endParaRPr lang="en-CA" dirty="0"/>
          </a:p>
        </p:txBody>
      </p:sp>
      <p:sp>
        <p:nvSpPr>
          <p:cNvPr id="49" name="ZoneTexte 48"/>
          <p:cNvSpPr txBox="1"/>
          <p:nvPr/>
        </p:nvSpPr>
        <p:spPr>
          <a:xfrm>
            <a:off x="7465029" y="5509767"/>
            <a:ext cx="1368794" cy="369332"/>
          </a:xfrm>
          <a:prstGeom prst="rect">
            <a:avLst/>
          </a:prstGeom>
          <a:noFill/>
        </p:spPr>
        <p:txBody>
          <a:bodyPr wrap="square" rtlCol="0">
            <a:spAutoFit/>
          </a:bodyPr>
          <a:lstStyle/>
          <a:p>
            <a:r>
              <a:rPr lang="en-CA" dirty="0" smtClean="0"/>
              <a:t>Face </a:t>
            </a:r>
            <a:r>
              <a:rPr lang="en-CA" dirty="0" err="1" smtClean="0"/>
              <a:t>avant</a:t>
            </a:r>
            <a:endParaRPr lang="en-CA" dirty="0"/>
          </a:p>
        </p:txBody>
      </p:sp>
      <p:sp>
        <p:nvSpPr>
          <p:cNvPr id="60"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66"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28575927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le isocèle 5"/>
          <p:cNvSpPr/>
          <p:nvPr/>
        </p:nvSpPr>
        <p:spPr>
          <a:xfrm rot="18201965">
            <a:off x="1986756" y="2496344"/>
            <a:ext cx="2376488" cy="1727200"/>
          </a:xfrm>
          <a:prstGeom prst="triangle">
            <a:avLst/>
          </a:prstGeom>
          <a:solidFill>
            <a:srgbClr val="FF80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a:solidFill>
                <a:prstClr val="white"/>
              </a:solidFill>
            </a:endParaRPr>
          </a:p>
        </p:txBody>
      </p:sp>
      <p:sp>
        <p:nvSpPr>
          <p:cNvPr id="29699" name="Titre 1"/>
          <p:cNvSpPr>
            <a:spLocks noGrp="1"/>
          </p:cNvSpPr>
          <p:nvPr>
            <p:ph type="title"/>
          </p:nvPr>
        </p:nvSpPr>
        <p:spPr>
          <a:xfrm>
            <a:off x="468313" y="0"/>
            <a:ext cx="8229600" cy="1143000"/>
          </a:xfrm>
        </p:spPr>
        <p:txBody>
          <a:bodyPr/>
          <a:lstStyle/>
          <a:p>
            <a:r>
              <a:rPr lang="en-CA" smtClean="0"/>
              <a:t>L’algorithme du peintre</a:t>
            </a:r>
          </a:p>
        </p:txBody>
      </p:sp>
      <p:sp>
        <p:nvSpPr>
          <p:cNvPr id="4" name="Rectangle 3"/>
          <p:cNvSpPr/>
          <p:nvPr/>
        </p:nvSpPr>
        <p:spPr>
          <a:xfrm>
            <a:off x="3816350" y="2270125"/>
            <a:ext cx="2268538" cy="1403350"/>
          </a:xfrm>
          <a:prstGeom prst="rect">
            <a:avLst/>
          </a:prstGeom>
          <a:solidFill>
            <a:srgbClr val="8080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a:solidFill>
                <a:prstClr val="white"/>
              </a:solidFill>
            </a:endParaRPr>
          </a:p>
        </p:txBody>
      </p:sp>
      <p:sp>
        <p:nvSpPr>
          <p:cNvPr id="5" name="Triangle isocèle 4"/>
          <p:cNvSpPr/>
          <p:nvPr/>
        </p:nvSpPr>
        <p:spPr>
          <a:xfrm>
            <a:off x="4284663" y="3041650"/>
            <a:ext cx="1943100" cy="1800225"/>
          </a:xfrm>
          <a:prstGeom prst="triangle">
            <a:avLst/>
          </a:prstGeom>
          <a:solidFill>
            <a:srgbClr val="80FF8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CA">
              <a:solidFill>
                <a:prstClr val="white"/>
              </a:solidFill>
            </a:endParaRPr>
          </a:p>
        </p:txBody>
      </p:sp>
      <p:sp>
        <p:nvSpPr>
          <p:cNvPr id="7"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8"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
        <p:nvSpPr>
          <p:cNvPr id="2" name="Rectangle 1"/>
          <p:cNvSpPr/>
          <p:nvPr/>
        </p:nvSpPr>
        <p:spPr>
          <a:xfrm>
            <a:off x="1331640" y="5136346"/>
            <a:ext cx="6948239" cy="954107"/>
          </a:xfrm>
          <a:prstGeom prst="rect">
            <a:avLst/>
          </a:prstGeom>
        </p:spPr>
        <p:txBody>
          <a:bodyPr wrap="square">
            <a:spAutoFit/>
          </a:bodyPr>
          <a:lstStyle/>
          <a:p>
            <a:r>
              <a:rPr lang="fr-CA" sz="2800" dirty="0" smtClean="0"/>
              <a:t>On </a:t>
            </a:r>
            <a:r>
              <a:rPr lang="fr-CA" sz="2800" dirty="0"/>
              <a:t>trie et on dessine les polygones, en ordre de profondeur, du plus loin au plus </a:t>
            </a:r>
            <a:r>
              <a:rPr lang="fr-CA" sz="2800" dirty="0" smtClean="0"/>
              <a:t>proche.</a:t>
            </a:r>
            <a:endParaRPr lang="en-CA" sz="2800" dirty="0"/>
          </a:p>
        </p:txBody>
      </p:sp>
      <p:sp>
        <p:nvSpPr>
          <p:cNvPr id="3" name="TextBox 2"/>
          <p:cNvSpPr txBox="1"/>
          <p:nvPr/>
        </p:nvSpPr>
        <p:spPr>
          <a:xfrm>
            <a:off x="1314252" y="3140968"/>
            <a:ext cx="1728192" cy="646331"/>
          </a:xfrm>
          <a:prstGeom prst="rect">
            <a:avLst/>
          </a:prstGeom>
          <a:noFill/>
        </p:spPr>
        <p:txBody>
          <a:bodyPr wrap="square" rtlCol="0">
            <a:spAutoFit/>
          </a:bodyPr>
          <a:lstStyle/>
          <a:p>
            <a:r>
              <a:rPr lang="en-CA" dirty="0" err="1" smtClean="0"/>
              <a:t>Dessiné</a:t>
            </a:r>
            <a:r>
              <a:rPr lang="en-CA" dirty="0" smtClean="0"/>
              <a:t> </a:t>
            </a:r>
            <a:r>
              <a:rPr lang="en-CA" dirty="0" err="1" smtClean="0"/>
              <a:t>en</a:t>
            </a:r>
            <a:r>
              <a:rPr lang="en-CA" dirty="0" smtClean="0"/>
              <a:t> premier</a:t>
            </a:r>
            <a:endParaRPr lang="en-CA" dirty="0"/>
          </a:p>
        </p:txBody>
      </p:sp>
      <p:sp>
        <p:nvSpPr>
          <p:cNvPr id="10" name="TextBox 9"/>
          <p:cNvSpPr txBox="1"/>
          <p:nvPr/>
        </p:nvSpPr>
        <p:spPr>
          <a:xfrm>
            <a:off x="6239880" y="4180972"/>
            <a:ext cx="1728192" cy="646331"/>
          </a:xfrm>
          <a:prstGeom prst="rect">
            <a:avLst/>
          </a:prstGeom>
          <a:noFill/>
        </p:spPr>
        <p:txBody>
          <a:bodyPr wrap="square" rtlCol="0">
            <a:spAutoFit/>
          </a:bodyPr>
          <a:lstStyle/>
          <a:p>
            <a:r>
              <a:rPr lang="en-CA" dirty="0" err="1" smtClean="0"/>
              <a:t>Dessiné</a:t>
            </a:r>
            <a:r>
              <a:rPr lang="en-CA" dirty="0" smtClean="0"/>
              <a:t> </a:t>
            </a:r>
            <a:r>
              <a:rPr lang="en-CA" dirty="0" err="1" smtClean="0"/>
              <a:t>en</a:t>
            </a:r>
            <a:r>
              <a:rPr lang="en-CA" dirty="0" smtClean="0"/>
              <a:t> </a:t>
            </a:r>
            <a:r>
              <a:rPr lang="en-CA" dirty="0" err="1" smtClean="0"/>
              <a:t>dernier</a:t>
            </a:r>
            <a:endParaRPr lang="en-CA" dirty="0"/>
          </a:p>
        </p:txBody>
      </p:sp>
    </p:spTree>
    <p:extLst>
      <p:ext uri="{BB962C8B-B14F-4D97-AF65-F5344CB8AC3E}">
        <p14:creationId xmlns:p14="http://schemas.microsoft.com/office/powerpoint/2010/main" val="1559587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p:txBody>
          <a:bodyPr/>
          <a:lstStyle/>
          <a:p>
            <a:pPr eaLnBrk="1" hangingPunct="1"/>
            <a:r>
              <a:rPr lang="fr-CA" smtClean="0"/>
              <a:t>Un problème pour</a:t>
            </a:r>
            <a:br>
              <a:rPr lang="fr-CA" smtClean="0"/>
            </a:br>
            <a:r>
              <a:rPr lang="fr-CA" smtClean="0"/>
              <a:t>l’algorithme du peintre:</a:t>
            </a:r>
          </a:p>
        </p:txBody>
      </p:sp>
      <p:pic>
        <p:nvPicPr>
          <p:cNvPr id="30723" name="Picture 4" descr="http://www.freepatentsonline.com/6801215-0-displ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2286000"/>
            <a:ext cx="557847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37369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0" y="0"/>
            <a:ext cx="9144000" cy="1857375"/>
          </a:xfrm>
        </p:spPr>
        <p:txBody>
          <a:bodyPr/>
          <a:lstStyle/>
          <a:p>
            <a:pPr eaLnBrk="1" hangingPunct="1"/>
            <a:r>
              <a:rPr lang="fr-CA" sz="2800" dirty="0" smtClean="0"/>
              <a:t>Une approche plus simple, mais plus </a:t>
            </a:r>
            <a:r>
              <a:rPr lang="fr-CA" sz="2800" dirty="0"/>
              <a:t>coûteuse </a:t>
            </a:r>
            <a:r>
              <a:rPr lang="fr-CA" sz="2800" dirty="0" smtClean="0"/>
              <a:t>en mémoire:</a:t>
            </a:r>
            <a:br>
              <a:rPr lang="fr-CA" sz="2800" dirty="0" smtClean="0"/>
            </a:br>
            <a:r>
              <a:rPr lang="fr-CA" dirty="0" smtClean="0"/>
              <a:t>le tampon de profondeur</a:t>
            </a:r>
            <a:br>
              <a:rPr lang="fr-CA" dirty="0" smtClean="0"/>
            </a:br>
            <a:r>
              <a:rPr lang="fr-CA" dirty="0" smtClean="0"/>
              <a:t>(« </a:t>
            </a:r>
            <a:r>
              <a:rPr lang="fr-CA" dirty="0" err="1" smtClean="0"/>
              <a:t>depth</a:t>
            </a:r>
            <a:r>
              <a:rPr lang="fr-CA" dirty="0" smtClean="0"/>
              <a:t> buffer » ou « z-buffer »)</a:t>
            </a:r>
          </a:p>
        </p:txBody>
      </p:sp>
      <p:pic>
        <p:nvPicPr>
          <p:cNvPr id="31747" name="Picture 2" descr="Depth 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2000250"/>
            <a:ext cx="5976938"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èche droite 3"/>
          <p:cNvSpPr/>
          <p:nvPr/>
        </p:nvSpPr>
        <p:spPr>
          <a:xfrm rot="10800000">
            <a:off x="8610600" y="441673"/>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5" name="ZoneTexte 4"/>
          <p:cNvSpPr txBox="1">
            <a:spLocks noChangeArrowheads="1"/>
          </p:cNvSpPr>
          <p:nvPr/>
        </p:nvSpPr>
        <p:spPr bwMode="auto">
          <a:xfrm>
            <a:off x="8077200" y="89887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1624558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pic>
        <p:nvPicPr>
          <p:cNvPr id="32770" name="Picture 2" descr="C:\Users\mjm\Desktop\zbuffer_0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363" y="2106613"/>
            <a:ext cx="2643187"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descr="C:\Users\mjm\Desktop\zbuffer_02.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4961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C:\Users\mjm\Desktop\zbuffer_0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94450" y="2106613"/>
            <a:ext cx="2643188"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us 6"/>
          <p:cNvSpPr/>
          <p:nvPr/>
        </p:nvSpPr>
        <p:spPr bwMode="auto">
          <a:xfrm>
            <a:off x="2749550" y="3178175"/>
            <a:ext cx="500063" cy="50165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Flèche droite 7"/>
          <p:cNvSpPr/>
          <p:nvPr/>
        </p:nvSpPr>
        <p:spPr bwMode="auto">
          <a:xfrm>
            <a:off x="5965825" y="3249613"/>
            <a:ext cx="357188" cy="3587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C23686FE-3F1E-1A46-90DA-2A0AF60F4D1C}"/>
              </a:ext>
            </a:extLst>
          </p:cNvPr>
          <p:cNvSpPr txBox="1"/>
          <p:nvPr/>
        </p:nvSpPr>
        <p:spPr>
          <a:xfrm>
            <a:off x="2747950" y="6093296"/>
            <a:ext cx="476412" cy="36933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Calibri"/>
                <a:ea typeface="+mn-ea"/>
                <a:cs typeface="+mn-cs"/>
              </a:rPr>
              <a:t>1.0</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43695F70-F88F-4448-97FD-597C8B812791}"/>
              </a:ext>
            </a:extLst>
          </p:cNvPr>
          <p:cNvSpPr txBox="1"/>
          <p:nvPr/>
        </p:nvSpPr>
        <p:spPr>
          <a:xfrm>
            <a:off x="3371714" y="6093296"/>
            <a:ext cx="476412" cy="369332"/>
          </a:xfrm>
          <a:prstGeom prst="rect">
            <a:avLst/>
          </a:prstGeom>
          <a:solidFill>
            <a:srgbClr val="00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0.4</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54861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8720"/>
          </a:xfrm>
        </p:spPr>
        <p:txBody>
          <a:bodyPr/>
          <a:lstStyle/>
          <a:p>
            <a:r>
              <a:rPr lang="en-CA" dirty="0" err="1" smtClean="0"/>
              <a:t>Pourquoi</a:t>
            </a:r>
            <a:r>
              <a:rPr lang="en-CA" dirty="0" smtClean="0"/>
              <a:t> </a:t>
            </a:r>
            <a:r>
              <a:rPr lang="en-CA" dirty="0" err="1" smtClean="0"/>
              <a:t>apprendre</a:t>
            </a:r>
            <a:r>
              <a:rPr lang="en-CA" dirty="0" smtClean="0"/>
              <a:t> Unity ? (suite)</a:t>
            </a:r>
            <a:endParaRPr lang="en-CA" dirty="0"/>
          </a:p>
        </p:txBody>
      </p:sp>
      <p:sp>
        <p:nvSpPr>
          <p:cNvPr id="3" name="Content Placeholder 2"/>
          <p:cNvSpPr>
            <a:spLocks noGrp="1"/>
          </p:cNvSpPr>
          <p:nvPr>
            <p:ph idx="1"/>
          </p:nvPr>
        </p:nvSpPr>
        <p:spPr>
          <a:xfrm>
            <a:off x="35496" y="908720"/>
            <a:ext cx="9108504" cy="5217443"/>
          </a:xfrm>
        </p:spPr>
        <p:txBody>
          <a:bodyPr/>
          <a:lstStyle/>
          <a:p>
            <a:r>
              <a:rPr lang="en-CA" dirty="0" smtClean="0"/>
              <a:t>C# combine des aspects </a:t>
            </a:r>
            <a:r>
              <a:rPr lang="en-CA" dirty="0" err="1" smtClean="0"/>
              <a:t>intéressants</a:t>
            </a:r>
            <a:r>
              <a:rPr lang="en-CA" dirty="0" smtClean="0"/>
              <a:t> et </a:t>
            </a:r>
            <a:r>
              <a:rPr lang="en-CA" dirty="0" err="1" smtClean="0"/>
              <a:t>utiles</a:t>
            </a:r>
            <a:r>
              <a:rPr lang="en-CA" dirty="0" smtClean="0"/>
              <a:t> de </a:t>
            </a:r>
            <a:r>
              <a:rPr lang="en-CA" dirty="0" err="1" smtClean="0"/>
              <a:t>d'autres</a:t>
            </a:r>
            <a:r>
              <a:rPr lang="en-CA" dirty="0" smtClean="0"/>
              <a:t> </a:t>
            </a:r>
            <a:r>
              <a:rPr lang="en-CA" dirty="0" err="1" smtClean="0"/>
              <a:t>langages</a:t>
            </a:r>
            <a:r>
              <a:rPr lang="en-CA" dirty="0" smtClean="0"/>
              <a:t>:</a:t>
            </a:r>
          </a:p>
          <a:p>
            <a:pPr lvl="1"/>
            <a:r>
              <a:rPr lang="en-CA" dirty="0" smtClean="0"/>
              <a:t>garbage collection (</a:t>
            </a:r>
            <a:r>
              <a:rPr lang="en-CA" dirty="0" err="1" smtClean="0"/>
              <a:t>gestion</a:t>
            </a:r>
            <a:r>
              <a:rPr lang="en-CA" dirty="0" smtClean="0"/>
              <a:t> de </a:t>
            </a:r>
            <a:r>
              <a:rPr lang="en-CA" dirty="0" err="1" smtClean="0"/>
              <a:t>mémoire</a:t>
            </a:r>
            <a:r>
              <a:rPr lang="en-CA" dirty="0" smtClean="0"/>
              <a:t> </a:t>
            </a:r>
            <a:r>
              <a:rPr lang="en-CA" dirty="0" err="1" smtClean="0"/>
              <a:t>automatique</a:t>
            </a:r>
            <a:r>
              <a:rPr lang="en-CA" dirty="0" smtClean="0"/>
              <a:t>), </a:t>
            </a:r>
            <a:r>
              <a:rPr lang="en-CA" dirty="0" err="1" smtClean="0"/>
              <a:t>contrairement</a:t>
            </a:r>
            <a:r>
              <a:rPr lang="en-CA" dirty="0" smtClean="0"/>
              <a:t> au C++</a:t>
            </a:r>
          </a:p>
          <a:p>
            <a:pPr lvl="1"/>
            <a:r>
              <a:rPr lang="en-CA" dirty="0" err="1" smtClean="0"/>
              <a:t>fortement</a:t>
            </a:r>
            <a:r>
              <a:rPr lang="en-CA" dirty="0" smtClean="0"/>
              <a:t> </a:t>
            </a:r>
            <a:r>
              <a:rPr lang="en-CA" dirty="0" err="1" smtClean="0"/>
              <a:t>typé</a:t>
            </a:r>
            <a:r>
              <a:rPr lang="en-CA" dirty="0" smtClean="0"/>
              <a:t> (</a:t>
            </a:r>
            <a:r>
              <a:rPr lang="en-CA" dirty="0" err="1" smtClean="0"/>
              <a:t>contrairement</a:t>
            </a:r>
            <a:r>
              <a:rPr lang="en-CA" dirty="0" smtClean="0"/>
              <a:t> au JavaScript, Python)</a:t>
            </a:r>
          </a:p>
          <a:p>
            <a:pPr lvl="1"/>
            <a:r>
              <a:rPr lang="en-CA" dirty="0" err="1" smtClean="0"/>
              <a:t>permet</a:t>
            </a:r>
            <a:r>
              <a:rPr lang="en-CA" dirty="0" smtClean="0"/>
              <a:t> le "operator overloading" (</a:t>
            </a:r>
            <a:r>
              <a:rPr lang="en-CA" dirty="0" err="1"/>
              <a:t>contrairement</a:t>
            </a:r>
            <a:r>
              <a:rPr lang="en-CA" dirty="0"/>
              <a:t> au </a:t>
            </a:r>
            <a:r>
              <a:rPr lang="en-CA" dirty="0" smtClean="0"/>
              <a:t>Java, JavaScript)</a:t>
            </a:r>
          </a:p>
          <a:p>
            <a:pPr lvl="1"/>
            <a:r>
              <a:rPr lang="en-CA" dirty="0" err="1" smtClean="0"/>
              <a:t>permet</a:t>
            </a:r>
            <a:r>
              <a:rPr lang="en-CA" dirty="0" smtClean="0"/>
              <a:t> les </a:t>
            </a:r>
            <a:r>
              <a:rPr lang="en-CA" dirty="0" err="1" smtClean="0"/>
              <a:t>paramètres</a:t>
            </a:r>
            <a:r>
              <a:rPr lang="en-CA" dirty="0" smtClean="0"/>
              <a:t> par </a:t>
            </a:r>
            <a:r>
              <a:rPr lang="en-CA" dirty="0" err="1" smtClean="0"/>
              <a:t>défaut</a:t>
            </a:r>
            <a:r>
              <a:rPr lang="en-CA" dirty="0" smtClean="0"/>
              <a:t> (</a:t>
            </a:r>
            <a:r>
              <a:rPr lang="en-CA" dirty="0" err="1" smtClean="0"/>
              <a:t>contrairement</a:t>
            </a:r>
            <a:r>
              <a:rPr lang="en-CA" dirty="0" smtClean="0"/>
              <a:t> au Java)</a:t>
            </a:r>
          </a:p>
          <a:p>
            <a:pPr lvl="1"/>
            <a:r>
              <a:rPr lang="en-CA" dirty="0" err="1" smtClean="0"/>
              <a:t>vitesse</a:t>
            </a:r>
            <a:r>
              <a:rPr lang="en-CA" dirty="0" smtClean="0"/>
              <a:t> </a:t>
            </a:r>
            <a:r>
              <a:rPr lang="en-CA" dirty="0" err="1" smtClean="0"/>
              <a:t>d'exécution</a:t>
            </a:r>
            <a:r>
              <a:rPr lang="en-CA" dirty="0" smtClean="0"/>
              <a:t> comparable au Java, beaucoup plus </a:t>
            </a:r>
            <a:r>
              <a:rPr lang="en-CA" dirty="0" err="1" smtClean="0"/>
              <a:t>rapide</a:t>
            </a:r>
            <a:r>
              <a:rPr lang="en-CA" dirty="0" smtClean="0"/>
              <a:t> que le JavaScript, </a:t>
            </a:r>
            <a:r>
              <a:rPr lang="en-CA" dirty="0" err="1" smtClean="0"/>
              <a:t>mais</a:t>
            </a:r>
            <a:r>
              <a:rPr lang="en-CA" dirty="0" smtClean="0"/>
              <a:t> pas </a:t>
            </a:r>
            <a:r>
              <a:rPr lang="en-CA" dirty="0" err="1" smtClean="0"/>
              <a:t>aussi</a:t>
            </a:r>
            <a:r>
              <a:rPr lang="en-CA" dirty="0" smtClean="0"/>
              <a:t> </a:t>
            </a:r>
            <a:r>
              <a:rPr lang="en-CA" dirty="0" err="1" smtClean="0"/>
              <a:t>rapide</a:t>
            </a:r>
            <a:r>
              <a:rPr lang="en-CA" dirty="0" smtClean="0"/>
              <a:t> que C++</a:t>
            </a:r>
          </a:p>
          <a:p>
            <a:pPr lvl="1"/>
            <a:r>
              <a:rPr lang="en-CA" dirty="0" smtClean="0"/>
              <a:t>etc.</a:t>
            </a:r>
          </a:p>
          <a:p>
            <a:pPr lvl="1"/>
            <a:endParaRPr lang="en-CA" dirty="0"/>
          </a:p>
        </p:txBody>
      </p:sp>
    </p:spTree>
    <p:extLst>
      <p:ext uri="{BB962C8B-B14F-4D97-AF65-F5344CB8AC3E}">
        <p14:creationId xmlns:p14="http://schemas.microsoft.com/office/powerpoint/2010/main" val="35559230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7" name="Plus 6"/>
          <p:cNvSpPr/>
          <p:nvPr/>
        </p:nvSpPr>
        <p:spPr>
          <a:xfrm>
            <a:off x="2751138" y="3178175"/>
            <a:ext cx="498475" cy="50165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Flèche droite 7"/>
          <p:cNvSpPr/>
          <p:nvPr/>
        </p:nvSpPr>
        <p:spPr>
          <a:xfrm>
            <a:off x="5964238" y="3249613"/>
            <a:ext cx="358775" cy="3587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3796" name="Picture 7" descr="C:\Users\mjm\Desktop\zbuffer_0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4961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C:\Users\mjm\Desktop\zbuffer_05.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286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descr="C:\Users\mjm\Desktop\zbuffer_03.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36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9CBA1B3-CC13-C040-997A-7A9CDF16A67B}"/>
              </a:ext>
            </a:extLst>
          </p:cNvPr>
          <p:cNvSpPr txBox="1"/>
          <p:nvPr/>
        </p:nvSpPr>
        <p:spPr>
          <a:xfrm>
            <a:off x="2747950" y="6093296"/>
            <a:ext cx="476412" cy="36933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Calibri"/>
                <a:ea typeface="+mn-ea"/>
                <a:cs typeface="+mn-cs"/>
              </a:rPr>
              <a:t>1.0</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355B1BD-A987-AC44-AC1C-FB3C02C772F8}"/>
              </a:ext>
            </a:extLst>
          </p:cNvPr>
          <p:cNvSpPr txBox="1"/>
          <p:nvPr/>
        </p:nvSpPr>
        <p:spPr>
          <a:xfrm>
            <a:off x="3371714" y="6093296"/>
            <a:ext cx="476412" cy="369332"/>
          </a:xfrm>
          <a:prstGeom prst="rect">
            <a:avLst/>
          </a:prstGeom>
          <a:solidFill>
            <a:srgbClr val="00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0.4</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C73CF339-3D1D-A744-98D5-4B8ED6EC6B10}"/>
              </a:ext>
            </a:extLst>
          </p:cNvPr>
          <p:cNvSpPr txBox="1"/>
          <p:nvPr/>
        </p:nvSpPr>
        <p:spPr>
          <a:xfrm>
            <a:off x="4002368" y="6093296"/>
            <a:ext cx="476412" cy="369332"/>
          </a:xfrm>
          <a:prstGeom prst="rect">
            <a:avLst/>
          </a:prstGeom>
          <a:solidFill>
            <a:srgbClr val="FF0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0.2</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61570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7" name="Plus 6"/>
          <p:cNvSpPr/>
          <p:nvPr/>
        </p:nvSpPr>
        <p:spPr>
          <a:xfrm>
            <a:off x="2751138" y="3178175"/>
            <a:ext cx="498475" cy="50165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Flèche droite 7"/>
          <p:cNvSpPr/>
          <p:nvPr/>
        </p:nvSpPr>
        <p:spPr>
          <a:xfrm>
            <a:off x="5964238" y="3249613"/>
            <a:ext cx="358775" cy="3587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4820" name="Picture 2" descr="C:\Users\mjm\Desktop\zbuffer_06.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4961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descr="C:\Users\mjm\Desktop\zbuffer_07.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9286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C:\Users\mjm\Desktop\zbuffer_05.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636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F2415E43-D15A-DA4F-B888-2A5BE1ACA3F9}"/>
              </a:ext>
            </a:extLst>
          </p:cNvPr>
          <p:cNvSpPr txBox="1"/>
          <p:nvPr/>
        </p:nvSpPr>
        <p:spPr>
          <a:xfrm>
            <a:off x="2747950" y="6093296"/>
            <a:ext cx="476412" cy="36933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Calibri"/>
                <a:ea typeface="+mn-ea"/>
                <a:cs typeface="+mn-cs"/>
              </a:rPr>
              <a:t>1.0</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60AF36C3-064D-3F40-9DB4-C137523596A9}"/>
              </a:ext>
            </a:extLst>
          </p:cNvPr>
          <p:cNvSpPr txBox="1"/>
          <p:nvPr/>
        </p:nvSpPr>
        <p:spPr>
          <a:xfrm>
            <a:off x="3371714" y="6093296"/>
            <a:ext cx="476412" cy="369332"/>
          </a:xfrm>
          <a:prstGeom prst="rect">
            <a:avLst/>
          </a:prstGeom>
          <a:solidFill>
            <a:srgbClr val="00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0.4</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8094A31-56AA-3F4C-A8D7-DF937434818E}"/>
              </a:ext>
            </a:extLst>
          </p:cNvPr>
          <p:cNvSpPr txBox="1"/>
          <p:nvPr/>
        </p:nvSpPr>
        <p:spPr>
          <a:xfrm>
            <a:off x="4002368" y="6093296"/>
            <a:ext cx="476412" cy="369332"/>
          </a:xfrm>
          <a:prstGeom prst="rect">
            <a:avLst/>
          </a:prstGeom>
          <a:solidFill>
            <a:srgbClr val="FF0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0.2</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1384DC04-FBDE-2347-90AD-398182EEAE11}"/>
              </a:ext>
            </a:extLst>
          </p:cNvPr>
          <p:cNvSpPr txBox="1"/>
          <p:nvPr/>
        </p:nvSpPr>
        <p:spPr>
          <a:xfrm>
            <a:off x="4633022" y="6093296"/>
            <a:ext cx="476412" cy="369332"/>
          </a:xfrm>
          <a:prstGeom prst="rect">
            <a:avLst/>
          </a:prstGeom>
          <a:solidFill>
            <a:srgbClr val="0080FF"/>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0.3</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4507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DD9C3"/>
        </a:solidFill>
        <a:effectLst/>
      </p:bgPr>
    </p:bg>
    <p:spTree>
      <p:nvGrpSpPr>
        <p:cNvPr id="1" name=""/>
        <p:cNvGrpSpPr/>
        <p:nvPr/>
      </p:nvGrpSpPr>
      <p:grpSpPr>
        <a:xfrm>
          <a:off x="0" y="0"/>
          <a:ext cx="0" cy="0"/>
          <a:chOff x="0" y="0"/>
          <a:chExt cx="0" cy="0"/>
        </a:xfrm>
      </p:grpSpPr>
      <p:sp>
        <p:nvSpPr>
          <p:cNvPr id="7" name="Plus 6"/>
          <p:cNvSpPr/>
          <p:nvPr/>
        </p:nvSpPr>
        <p:spPr>
          <a:xfrm>
            <a:off x="2751138" y="3178175"/>
            <a:ext cx="498475" cy="501650"/>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Flèche droite 7"/>
          <p:cNvSpPr/>
          <p:nvPr/>
        </p:nvSpPr>
        <p:spPr>
          <a:xfrm>
            <a:off x="5964238" y="3249613"/>
            <a:ext cx="358775" cy="358775"/>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5844" name="Picture 3" descr="C:\Users\mjm\Desktop\zbuffer_07.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636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C:\Users\mjm\Desktop\zbuffer_08.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4961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C:\Users\mjm\Desktop\zbuffer_09.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92863" y="2106613"/>
            <a:ext cx="264477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941367CE-E991-4542-B3B0-211DE8226247}"/>
              </a:ext>
            </a:extLst>
          </p:cNvPr>
          <p:cNvGrpSpPr/>
          <p:nvPr/>
        </p:nvGrpSpPr>
        <p:grpSpPr>
          <a:xfrm>
            <a:off x="2747950" y="6093296"/>
            <a:ext cx="3644913" cy="369332"/>
            <a:chOff x="1427956" y="6093296"/>
            <a:chExt cx="3644913" cy="369332"/>
          </a:xfrm>
        </p:grpSpPr>
        <p:sp>
          <p:nvSpPr>
            <p:cNvPr id="9" name="TextBox 8">
              <a:extLst>
                <a:ext uri="{FF2B5EF4-FFF2-40B4-BE49-F238E27FC236}">
                  <a16:creationId xmlns:a16="http://schemas.microsoft.com/office/drawing/2014/main" id="{6B2FD817-6D4D-0A42-B710-1F05A55D5520}"/>
                </a:ext>
              </a:extLst>
            </p:cNvPr>
            <p:cNvSpPr txBox="1"/>
            <p:nvPr/>
          </p:nvSpPr>
          <p:spPr>
            <a:xfrm>
              <a:off x="1427956" y="6093296"/>
              <a:ext cx="476412" cy="369332"/>
            </a:xfrm>
            <a:prstGeom prst="rect">
              <a:avLst/>
            </a:prstGeom>
            <a:solidFill>
              <a:schemeClr val="tx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FFFFFF"/>
                  </a:solidFill>
                  <a:effectLst/>
                  <a:uLnTx/>
                  <a:uFillTx/>
                  <a:latin typeface="Calibri"/>
                  <a:ea typeface="+mn-ea"/>
                  <a:cs typeface="+mn-cs"/>
                </a:rPr>
                <a:t>1.0</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FD394C8-15E8-2D48-925E-38A4B27E3B8B}"/>
                </a:ext>
              </a:extLst>
            </p:cNvPr>
            <p:cNvSpPr txBox="1"/>
            <p:nvPr/>
          </p:nvSpPr>
          <p:spPr>
            <a:xfrm>
              <a:off x="2051720" y="6093296"/>
              <a:ext cx="476412" cy="369332"/>
            </a:xfrm>
            <a:prstGeom prst="rect">
              <a:avLst/>
            </a:prstGeom>
            <a:solidFill>
              <a:srgbClr val="00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0.4</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042E33C-28DE-574E-A23C-25D74D3EE681}"/>
                </a:ext>
              </a:extLst>
            </p:cNvPr>
            <p:cNvSpPr txBox="1"/>
            <p:nvPr/>
          </p:nvSpPr>
          <p:spPr>
            <a:xfrm>
              <a:off x="2682374" y="6093296"/>
              <a:ext cx="476412" cy="369332"/>
            </a:xfrm>
            <a:prstGeom prst="rect">
              <a:avLst/>
            </a:prstGeom>
            <a:solidFill>
              <a:srgbClr val="FF0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0.2</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EB74ACDB-92DF-AC4F-97F6-68D14BEBD834}"/>
                </a:ext>
              </a:extLst>
            </p:cNvPr>
            <p:cNvSpPr txBox="1"/>
            <p:nvPr/>
          </p:nvSpPr>
          <p:spPr>
            <a:xfrm>
              <a:off x="3313028" y="6093296"/>
              <a:ext cx="476412" cy="369332"/>
            </a:xfrm>
            <a:prstGeom prst="rect">
              <a:avLst/>
            </a:prstGeom>
            <a:solidFill>
              <a:srgbClr val="0080FF"/>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0.3</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EFDF337C-F9CB-F649-ADAE-BA886CF2A08B}"/>
                </a:ext>
              </a:extLst>
            </p:cNvPr>
            <p:cNvSpPr txBox="1"/>
            <p:nvPr/>
          </p:nvSpPr>
          <p:spPr>
            <a:xfrm>
              <a:off x="3943682" y="6093296"/>
              <a:ext cx="1129187" cy="369332"/>
            </a:xfrm>
            <a:prstGeom prst="rect">
              <a:avLst/>
            </a:prstGeom>
            <a:solidFill>
              <a:srgbClr val="FEFF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Calibri"/>
                  <a:ea typeface="+mn-ea"/>
                  <a:cs typeface="+mn-cs"/>
                </a:rPr>
                <a:t>0.1 to 0.5</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spTree>
    <p:extLst>
      <p:ext uri="{BB962C8B-B14F-4D97-AF65-F5344CB8AC3E}">
        <p14:creationId xmlns:p14="http://schemas.microsoft.com/office/powerpoint/2010/main" val="3826753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epth P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34"/>
            <a:ext cx="9138130" cy="685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84455"/>
            <a:ext cx="9144000" cy="1200329"/>
          </a:xfrm>
          <a:prstGeom prst="rect">
            <a:avLst/>
          </a:prstGeom>
          <a:noFill/>
        </p:spPr>
        <p:txBody>
          <a:bodyPr wrap="square" rtlCol="0">
            <a:spAutoFit/>
          </a:bodyPr>
          <a:lstStyle/>
          <a:p>
            <a:pPr algn="ctr"/>
            <a:r>
              <a:rPr lang="en-CA" sz="3600" dirty="0" smtClean="0">
                <a:solidFill>
                  <a:schemeClr val="bg1"/>
                </a:solidFill>
              </a:rPr>
              <a:t>Tampon de </a:t>
            </a:r>
            <a:r>
              <a:rPr lang="en-CA" sz="3600" dirty="0" err="1" smtClean="0">
                <a:solidFill>
                  <a:schemeClr val="bg1"/>
                </a:solidFill>
              </a:rPr>
              <a:t>profondeur</a:t>
            </a:r>
            <a:r>
              <a:rPr lang="en-CA" sz="3600" dirty="0" smtClean="0">
                <a:solidFill>
                  <a:schemeClr val="bg1"/>
                </a:solidFill>
              </a:rPr>
              <a:t> avec</a:t>
            </a:r>
            <a:br>
              <a:rPr lang="en-CA" sz="3600" dirty="0" smtClean="0">
                <a:solidFill>
                  <a:schemeClr val="bg1"/>
                </a:solidFill>
              </a:rPr>
            </a:br>
            <a:r>
              <a:rPr lang="en-CA" sz="3600" dirty="0" err="1" smtClean="0">
                <a:solidFill>
                  <a:schemeClr val="bg1"/>
                </a:solidFill>
              </a:rPr>
              <a:t>chaque</a:t>
            </a:r>
            <a:r>
              <a:rPr lang="en-CA" sz="3600" dirty="0" smtClean="0">
                <a:solidFill>
                  <a:schemeClr val="bg1"/>
                </a:solidFill>
              </a:rPr>
              <a:t> </a:t>
            </a:r>
            <a:r>
              <a:rPr lang="en-CA" sz="3600" dirty="0" err="1" smtClean="0">
                <a:solidFill>
                  <a:schemeClr val="bg1"/>
                </a:solidFill>
              </a:rPr>
              <a:t>valeur</a:t>
            </a:r>
            <a:r>
              <a:rPr lang="en-CA" sz="3600" dirty="0" smtClean="0">
                <a:solidFill>
                  <a:schemeClr val="bg1"/>
                </a:solidFill>
              </a:rPr>
              <a:t> z </a:t>
            </a:r>
            <a:r>
              <a:rPr lang="en-CA" sz="3600" dirty="0" err="1" smtClean="0">
                <a:solidFill>
                  <a:schemeClr val="bg1"/>
                </a:solidFill>
              </a:rPr>
              <a:t>en</a:t>
            </a:r>
            <a:r>
              <a:rPr lang="en-CA" sz="3600" dirty="0" smtClean="0">
                <a:solidFill>
                  <a:schemeClr val="bg1"/>
                </a:solidFill>
              </a:rPr>
              <a:t> </a:t>
            </a:r>
            <a:r>
              <a:rPr lang="en-CA" sz="3600" dirty="0" err="1" smtClean="0">
                <a:solidFill>
                  <a:schemeClr val="bg1"/>
                </a:solidFill>
              </a:rPr>
              <a:t>teinture</a:t>
            </a:r>
            <a:r>
              <a:rPr lang="en-CA" sz="3600" dirty="0" smtClean="0">
                <a:solidFill>
                  <a:schemeClr val="bg1"/>
                </a:solidFill>
              </a:rPr>
              <a:t> de </a:t>
            </a:r>
            <a:r>
              <a:rPr lang="en-CA" sz="3600" dirty="0" err="1" smtClean="0">
                <a:solidFill>
                  <a:schemeClr val="bg1"/>
                </a:solidFill>
              </a:rPr>
              <a:t>gris</a:t>
            </a:r>
            <a:endParaRPr lang="en-CA" sz="3600" dirty="0">
              <a:solidFill>
                <a:schemeClr val="bg1"/>
              </a:solidFill>
            </a:endParaRPr>
          </a:p>
        </p:txBody>
      </p:sp>
    </p:spTree>
    <p:extLst>
      <p:ext uri="{BB962C8B-B14F-4D97-AF65-F5344CB8AC3E}">
        <p14:creationId xmlns:p14="http://schemas.microsoft.com/office/powerpoint/2010/main" val="611962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008112"/>
          </a:xfrm>
        </p:spPr>
        <p:txBody>
          <a:bodyPr/>
          <a:lstStyle/>
          <a:p>
            <a:r>
              <a:rPr lang="en-CA" sz="3200" dirty="0" err="1" smtClean="0"/>
              <a:t>Algorithme</a:t>
            </a:r>
            <a:r>
              <a:rPr lang="en-CA" sz="3200" dirty="0" smtClean="0"/>
              <a:t> du </a:t>
            </a:r>
            <a:r>
              <a:rPr lang="en-CA" sz="3200" dirty="0" err="1" smtClean="0"/>
              <a:t>peintre</a:t>
            </a:r>
            <a:r>
              <a:rPr lang="en-CA" sz="3200" dirty="0" smtClean="0"/>
              <a:t> vs Tampon de </a:t>
            </a:r>
            <a:r>
              <a:rPr lang="en-CA" sz="3200" dirty="0" err="1" smtClean="0"/>
              <a:t>profondeur</a:t>
            </a:r>
            <a:endParaRPr lang="en-CA" sz="3200" dirty="0"/>
          </a:p>
        </p:txBody>
      </p:sp>
      <p:sp>
        <p:nvSpPr>
          <p:cNvPr id="3" name="Content Placeholder 2"/>
          <p:cNvSpPr>
            <a:spLocks noGrp="1"/>
          </p:cNvSpPr>
          <p:nvPr>
            <p:ph idx="1"/>
          </p:nvPr>
        </p:nvSpPr>
        <p:spPr>
          <a:xfrm>
            <a:off x="457200" y="1196752"/>
            <a:ext cx="8229600" cy="4929411"/>
          </a:xfrm>
        </p:spPr>
        <p:txBody>
          <a:bodyPr/>
          <a:lstStyle/>
          <a:p>
            <a:r>
              <a:rPr lang="en-CA" sz="2400" dirty="0" err="1" smtClean="0"/>
              <a:t>L’algorithme</a:t>
            </a:r>
            <a:r>
              <a:rPr lang="en-CA" sz="2400" dirty="0" smtClean="0"/>
              <a:t> du </a:t>
            </a:r>
            <a:r>
              <a:rPr lang="en-CA" sz="2400" dirty="0" err="1" smtClean="0"/>
              <a:t>peintre</a:t>
            </a:r>
            <a:r>
              <a:rPr lang="en-CA" sz="2400" dirty="0"/>
              <a:t> </a:t>
            </a:r>
            <a:r>
              <a:rPr lang="en-CA" sz="2400" dirty="0" err="1" smtClean="0"/>
              <a:t>nécessite</a:t>
            </a:r>
            <a:r>
              <a:rPr lang="en-CA" sz="2400" dirty="0" smtClean="0"/>
              <a:t> de faire un tri (</a:t>
            </a:r>
            <a:r>
              <a:rPr lang="en-CA" sz="2400" dirty="0" err="1" smtClean="0"/>
              <a:t>habituellement</a:t>
            </a:r>
            <a:r>
              <a:rPr lang="en-CA" sz="2400" dirty="0" smtClean="0"/>
              <a:t> sur le CPU) </a:t>
            </a:r>
            <a:r>
              <a:rPr lang="en-CA" sz="2400" dirty="0" err="1" smtClean="0"/>
              <a:t>avant</a:t>
            </a:r>
            <a:r>
              <a:rPr lang="en-CA" sz="2400" dirty="0" smtClean="0"/>
              <a:t> de faire le </a:t>
            </a:r>
            <a:r>
              <a:rPr lang="en-CA" sz="2400" dirty="0" err="1" smtClean="0"/>
              <a:t>rendu</a:t>
            </a:r>
            <a:r>
              <a:rPr lang="en-CA" sz="2400" dirty="0" smtClean="0"/>
              <a:t>. </a:t>
            </a:r>
            <a:r>
              <a:rPr lang="en-CA" sz="2400" dirty="0" err="1" smtClean="0"/>
              <a:t>Cet</a:t>
            </a:r>
            <a:r>
              <a:rPr lang="en-CA" sz="2400" dirty="0" smtClean="0"/>
              <a:t> </a:t>
            </a:r>
            <a:r>
              <a:rPr lang="en-CA" sz="2400" dirty="0" err="1" smtClean="0"/>
              <a:t>algo</a:t>
            </a:r>
            <a:r>
              <a:rPr lang="en-CA" sz="2400" dirty="0" smtClean="0"/>
              <a:t> </a:t>
            </a:r>
            <a:r>
              <a:rPr lang="en-CA" sz="2400" dirty="0" err="1" smtClean="0"/>
              <a:t>était</a:t>
            </a:r>
            <a:r>
              <a:rPr lang="en-CA" sz="2400" dirty="0" smtClean="0"/>
              <a:t> </a:t>
            </a:r>
            <a:r>
              <a:rPr lang="en-CA" sz="2400" dirty="0" err="1" smtClean="0"/>
              <a:t>populaire</a:t>
            </a:r>
            <a:r>
              <a:rPr lang="en-CA" sz="2400" dirty="0" smtClean="0"/>
              <a:t> </a:t>
            </a:r>
            <a:r>
              <a:rPr lang="en-CA" sz="2400" dirty="0" err="1" smtClean="0"/>
              <a:t>anciennement</a:t>
            </a:r>
            <a:r>
              <a:rPr lang="en-CA" sz="2400" dirty="0" smtClean="0"/>
              <a:t>, </a:t>
            </a:r>
            <a:r>
              <a:rPr lang="en-CA" sz="2400" dirty="0" err="1" smtClean="0"/>
              <a:t>avant</a:t>
            </a:r>
            <a:r>
              <a:rPr lang="en-CA" sz="2400" dirty="0"/>
              <a:t> que la </a:t>
            </a:r>
            <a:r>
              <a:rPr lang="en-CA" sz="2400" dirty="0" err="1" smtClean="0"/>
              <a:t>mémoire</a:t>
            </a:r>
            <a:r>
              <a:rPr lang="en-CA" sz="2400" dirty="0" smtClean="0"/>
              <a:t> </a:t>
            </a:r>
            <a:r>
              <a:rPr lang="en-CA" sz="2400" dirty="0" err="1" smtClean="0"/>
              <a:t>devienne</a:t>
            </a:r>
            <a:r>
              <a:rPr lang="en-CA" sz="2400" dirty="0" smtClean="0"/>
              <a:t> </a:t>
            </a:r>
            <a:r>
              <a:rPr lang="en-CA" sz="2400" dirty="0" err="1" smtClean="0"/>
              <a:t>très</a:t>
            </a:r>
            <a:r>
              <a:rPr lang="en-CA" sz="2400" dirty="0" smtClean="0"/>
              <a:t> </a:t>
            </a:r>
            <a:r>
              <a:rPr lang="en-CA" sz="2400" dirty="0" err="1" smtClean="0"/>
              <a:t>peu</a:t>
            </a:r>
            <a:r>
              <a:rPr lang="en-CA" sz="2400" dirty="0" smtClean="0"/>
              <a:t> </a:t>
            </a:r>
            <a:r>
              <a:rPr lang="en-CA" sz="2400" dirty="0" err="1" smtClean="0"/>
              <a:t>cher</a:t>
            </a:r>
            <a:r>
              <a:rPr lang="en-CA" sz="2400" dirty="0" smtClean="0"/>
              <a:t> </a:t>
            </a:r>
            <a:r>
              <a:rPr lang="en-CA" sz="2400" dirty="0" err="1" smtClean="0"/>
              <a:t>permettant</a:t>
            </a:r>
            <a:r>
              <a:rPr lang="en-CA" sz="2400" dirty="0" smtClean="0"/>
              <a:t> les tampons de </a:t>
            </a:r>
            <a:r>
              <a:rPr lang="en-CA" sz="2400" dirty="0" err="1" smtClean="0"/>
              <a:t>profondeur</a:t>
            </a:r>
            <a:r>
              <a:rPr lang="en-CA" sz="2400" dirty="0" smtClean="0"/>
              <a:t>.</a:t>
            </a:r>
          </a:p>
          <a:p>
            <a:r>
              <a:rPr lang="en-CA" sz="2400" dirty="0" smtClean="0"/>
              <a:t>Le tampon de </a:t>
            </a:r>
            <a:r>
              <a:rPr lang="en-CA" sz="2400" dirty="0" err="1" smtClean="0"/>
              <a:t>profondeur</a:t>
            </a:r>
            <a:r>
              <a:rPr lang="en-CA" sz="2400" dirty="0" smtClean="0"/>
              <a:t> </a:t>
            </a:r>
            <a:r>
              <a:rPr lang="en-CA" sz="2400" dirty="0" err="1" smtClean="0"/>
              <a:t>permet</a:t>
            </a:r>
            <a:r>
              <a:rPr lang="en-CA" sz="2400" dirty="0" smtClean="0"/>
              <a:t> de </a:t>
            </a:r>
            <a:r>
              <a:rPr lang="en-CA" sz="2400" dirty="0" err="1" smtClean="0"/>
              <a:t>rendre</a:t>
            </a:r>
            <a:r>
              <a:rPr lang="en-CA" sz="2400" dirty="0" smtClean="0"/>
              <a:t> les </a:t>
            </a:r>
            <a:r>
              <a:rPr lang="en-CA" sz="2400" dirty="0" err="1" smtClean="0"/>
              <a:t>polygones</a:t>
            </a:r>
            <a:r>
              <a:rPr lang="en-CA" sz="2400" dirty="0" smtClean="0"/>
              <a:t> </a:t>
            </a:r>
            <a:r>
              <a:rPr lang="en-CA" sz="2400" dirty="0" err="1" smtClean="0"/>
              <a:t>dans</a:t>
            </a:r>
            <a:r>
              <a:rPr lang="en-CA" sz="2400" dirty="0" smtClean="0"/>
              <a:t> </a:t>
            </a:r>
            <a:r>
              <a:rPr lang="en-CA" sz="2400" dirty="0" err="1" smtClean="0"/>
              <a:t>n’importe</a:t>
            </a:r>
            <a:r>
              <a:rPr lang="en-CA" sz="2400" dirty="0" smtClean="0"/>
              <a:t> </a:t>
            </a:r>
            <a:r>
              <a:rPr lang="en-CA" sz="2400" dirty="0" err="1" smtClean="0"/>
              <a:t>quel</a:t>
            </a:r>
            <a:r>
              <a:rPr lang="en-CA" sz="2400" dirty="0" smtClean="0"/>
              <a:t> </a:t>
            </a:r>
            <a:r>
              <a:rPr lang="en-CA" sz="2400" dirty="0" err="1" smtClean="0"/>
              <a:t>ordre</a:t>
            </a:r>
            <a:endParaRPr lang="en-CA" sz="2400" dirty="0" smtClean="0"/>
          </a:p>
          <a:p>
            <a:r>
              <a:rPr lang="en-CA" sz="2400" dirty="0" smtClean="0"/>
              <a:t>Le tampon de </a:t>
            </a:r>
            <a:r>
              <a:rPr lang="en-CA" sz="2400" dirty="0" err="1" smtClean="0"/>
              <a:t>profondeur</a:t>
            </a:r>
            <a:r>
              <a:rPr lang="en-CA" sz="2400" dirty="0" smtClean="0"/>
              <a:t> </a:t>
            </a:r>
            <a:r>
              <a:rPr lang="en-CA" sz="2400" dirty="0" err="1" smtClean="0"/>
              <a:t>est</a:t>
            </a:r>
            <a:r>
              <a:rPr lang="en-CA" sz="2400" dirty="0"/>
              <a:t> </a:t>
            </a:r>
            <a:r>
              <a:rPr lang="en-CA" sz="2400" dirty="0" err="1" smtClean="0"/>
              <a:t>supporté</a:t>
            </a:r>
            <a:r>
              <a:rPr lang="en-CA" sz="2400" dirty="0" smtClean="0"/>
              <a:t> </a:t>
            </a:r>
            <a:r>
              <a:rPr lang="en-CA" sz="2400" dirty="0" err="1" smtClean="0"/>
              <a:t>directement</a:t>
            </a:r>
            <a:r>
              <a:rPr lang="en-CA" sz="2400" dirty="0" smtClean="0"/>
              <a:t> au </a:t>
            </a:r>
            <a:r>
              <a:rPr lang="en-CA" sz="2400" dirty="0" err="1" smtClean="0"/>
              <a:t>niveau</a:t>
            </a:r>
            <a:r>
              <a:rPr lang="en-CA" sz="2400" dirty="0"/>
              <a:t> </a:t>
            </a:r>
            <a:r>
              <a:rPr lang="en-CA" sz="2400" dirty="0" err="1" smtClean="0"/>
              <a:t>matériel</a:t>
            </a:r>
            <a:r>
              <a:rPr lang="en-CA" sz="2400" dirty="0" smtClean="0"/>
              <a:t> </a:t>
            </a:r>
            <a:r>
              <a:rPr lang="en-CA" sz="2400" dirty="0" err="1" smtClean="0"/>
              <a:t>dans</a:t>
            </a:r>
            <a:r>
              <a:rPr lang="en-CA" sz="2400" dirty="0" smtClean="0"/>
              <a:t> les GPUs et </a:t>
            </a:r>
            <a:r>
              <a:rPr lang="en-CA" sz="2400" dirty="0" err="1" smtClean="0"/>
              <a:t>dans</a:t>
            </a:r>
            <a:r>
              <a:rPr lang="en-CA" sz="2400" dirty="0" smtClean="0"/>
              <a:t> les APIs </a:t>
            </a:r>
            <a:r>
              <a:rPr lang="en-CA" sz="2400" dirty="0" err="1" smtClean="0"/>
              <a:t>modernes</a:t>
            </a:r>
            <a:r>
              <a:rPr lang="en-CA" sz="2400" dirty="0" smtClean="0"/>
              <a:t> </a:t>
            </a:r>
            <a:r>
              <a:rPr lang="en-CA" sz="2400" dirty="0" err="1" smtClean="0"/>
              <a:t>comme</a:t>
            </a:r>
            <a:r>
              <a:rPr lang="en-CA" sz="2400" dirty="0" smtClean="0"/>
              <a:t> le OpenGL</a:t>
            </a:r>
          </a:p>
          <a:p>
            <a:r>
              <a:rPr lang="en-CA" sz="2400" dirty="0" smtClean="0"/>
              <a:t>Pour faire un </a:t>
            </a:r>
            <a:r>
              <a:rPr lang="en-CA" sz="2400" dirty="0" err="1" smtClean="0"/>
              <a:t>rendu</a:t>
            </a:r>
            <a:r>
              <a:rPr lang="en-CA" sz="2400" dirty="0" smtClean="0"/>
              <a:t> </a:t>
            </a:r>
            <a:r>
              <a:rPr lang="en-CA" sz="2400" i="1" dirty="0" err="1" smtClean="0"/>
              <a:t>réaliste</a:t>
            </a:r>
            <a:r>
              <a:rPr lang="en-CA" sz="2400" dirty="0" smtClean="0"/>
              <a:t> de </a:t>
            </a:r>
            <a:r>
              <a:rPr lang="en-CA" sz="2400" dirty="0" err="1" smtClean="0"/>
              <a:t>polygones</a:t>
            </a:r>
            <a:r>
              <a:rPr lang="en-CA" sz="2400" dirty="0" smtClean="0"/>
              <a:t> </a:t>
            </a:r>
            <a:r>
              <a:rPr lang="en-CA" sz="2400" i="1" dirty="0" err="1" smtClean="0"/>
              <a:t>transparents</a:t>
            </a:r>
            <a:r>
              <a:rPr lang="en-CA" sz="2400" dirty="0" smtClean="0"/>
              <a:t>, </a:t>
            </a:r>
            <a:r>
              <a:rPr lang="en-CA" sz="2400" dirty="0" err="1" smtClean="0"/>
              <a:t>il</a:t>
            </a:r>
            <a:r>
              <a:rPr lang="en-CA" sz="2400" dirty="0" smtClean="0"/>
              <a:t> </a:t>
            </a:r>
            <a:r>
              <a:rPr lang="en-CA" sz="2400" dirty="0" err="1" smtClean="0"/>
              <a:t>est</a:t>
            </a:r>
            <a:r>
              <a:rPr lang="en-CA" sz="2400" dirty="0" smtClean="0"/>
              <a:t> </a:t>
            </a:r>
            <a:r>
              <a:rPr lang="en-CA" sz="2400" dirty="0" err="1" smtClean="0"/>
              <a:t>nécessaire</a:t>
            </a:r>
            <a:r>
              <a:rPr lang="en-CA" sz="2400" dirty="0" smtClean="0"/>
              <a:t> de </a:t>
            </a:r>
            <a:r>
              <a:rPr lang="en-CA" sz="2400" dirty="0" err="1" smtClean="0"/>
              <a:t>quand</a:t>
            </a:r>
            <a:r>
              <a:rPr lang="en-CA" sz="2400" dirty="0"/>
              <a:t> </a:t>
            </a:r>
            <a:r>
              <a:rPr lang="en-CA" sz="2400" dirty="0" err="1" smtClean="0"/>
              <a:t>même</a:t>
            </a:r>
            <a:r>
              <a:rPr lang="en-CA" sz="2400" dirty="0" smtClean="0"/>
              <a:t> </a:t>
            </a:r>
            <a:r>
              <a:rPr lang="en-CA" sz="2400" dirty="0" err="1" smtClean="0"/>
              <a:t>utiliser</a:t>
            </a:r>
            <a:r>
              <a:rPr lang="en-CA" sz="2400" dirty="0" smtClean="0"/>
              <a:t> </a:t>
            </a:r>
            <a:r>
              <a:rPr lang="en-CA" sz="2400" dirty="0" err="1" smtClean="0"/>
              <a:t>l’algo</a:t>
            </a:r>
            <a:r>
              <a:rPr lang="en-CA" sz="2400" dirty="0" smtClean="0"/>
              <a:t> du </a:t>
            </a:r>
            <a:r>
              <a:rPr lang="en-CA" sz="2400" dirty="0" err="1" smtClean="0"/>
              <a:t>peintre</a:t>
            </a:r>
            <a:r>
              <a:rPr lang="en-CA" sz="2400" dirty="0"/>
              <a:t> </a:t>
            </a:r>
            <a:r>
              <a:rPr lang="en-CA" sz="2400" dirty="0" smtClean="0"/>
              <a:t>(</a:t>
            </a:r>
            <a:r>
              <a:rPr lang="en-CA" sz="2400" dirty="0" err="1" smtClean="0"/>
              <a:t>toutefois</a:t>
            </a:r>
            <a:r>
              <a:rPr lang="en-CA" sz="2400" dirty="0" smtClean="0"/>
              <a:t>, </a:t>
            </a:r>
            <a:r>
              <a:rPr lang="en-CA" sz="2400" dirty="0" err="1" smtClean="0"/>
              <a:t>il</a:t>
            </a:r>
            <a:r>
              <a:rPr lang="en-CA" sz="2400" dirty="0" smtClean="0"/>
              <a:t> y a des </a:t>
            </a:r>
            <a:r>
              <a:rPr lang="en-CA" sz="2400" dirty="0" err="1" smtClean="0"/>
              <a:t>modèles</a:t>
            </a:r>
            <a:r>
              <a:rPr lang="en-CA" sz="2400" dirty="0" smtClean="0"/>
              <a:t> de </a:t>
            </a:r>
            <a:r>
              <a:rPr lang="en-CA" sz="2400" dirty="0" err="1" smtClean="0"/>
              <a:t>transparence</a:t>
            </a:r>
            <a:r>
              <a:rPr lang="en-CA" sz="2400" dirty="0"/>
              <a:t> </a:t>
            </a:r>
            <a:r>
              <a:rPr lang="en-CA" sz="2400" dirty="0" err="1" smtClean="0"/>
              <a:t>irréalistes</a:t>
            </a:r>
            <a:r>
              <a:rPr lang="en-CA" sz="2400" dirty="0" smtClean="0"/>
              <a:t> et </a:t>
            </a:r>
            <a:r>
              <a:rPr lang="en-CA" sz="2400" dirty="0" err="1" smtClean="0"/>
              <a:t>simplistes</a:t>
            </a:r>
            <a:r>
              <a:rPr lang="en-CA" sz="2400" dirty="0" smtClean="0"/>
              <a:t> qui ne </a:t>
            </a:r>
            <a:r>
              <a:rPr lang="en-CA" sz="2400" dirty="0" err="1" smtClean="0"/>
              <a:t>demandent</a:t>
            </a:r>
            <a:r>
              <a:rPr lang="en-CA" sz="2400" dirty="0" smtClean="0"/>
              <a:t> pas de faire un tri)</a:t>
            </a:r>
            <a:endParaRPr lang="en-CA" sz="2400" dirty="0"/>
          </a:p>
        </p:txBody>
      </p:sp>
    </p:spTree>
    <p:extLst>
      <p:ext uri="{BB962C8B-B14F-4D97-AF65-F5344CB8AC3E}">
        <p14:creationId xmlns:p14="http://schemas.microsoft.com/office/powerpoint/2010/main" val="2020296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Regardons</a:t>
            </a:r>
            <a:r>
              <a:rPr lang="en-CA" dirty="0" smtClean="0"/>
              <a:t> le code de JavaScript SimpleModeller-js.html</a:t>
            </a:r>
            <a:endParaRPr lang="en-CA" dirty="0"/>
          </a:p>
        </p:txBody>
      </p:sp>
      <p:sp>
        <p:nvSpPr>
          <p:cNvPr id="3" name="Content Placeholder 2"/>
          <p:cNvSpPr>
            <a:spLocks noGrp="1"/>
          </p:cNvSpPr>
          <p:nvPr>
            <p:ph idx="1"/>
          </p:nvPr>
        </p:nvSpPr>
        <p:spPr/>
        <p:txBody>
          <a:bodyPr/>
          <a:lstStyle/>
          <a:p>
            <a:r>
              <a:rPr lang="en-CA" sz="2400" dirty="0" smtClean="0"/>
              <a:t>On a </a:t>
            </a:r>
            <a:r>
              <a:rPr lang="en-CA" sz="2400" dirty="0" err="1" smtClean="0"/>
              <a:t>deux</a:t>
            </a:r>
            <a:r>
              <a:rPr lang="en-CA" sz="2400" dirty="0" smtClean="0"/>
              <a:t> </a:t>
            </a:r>
            <a:r>
              <a:rPr lang="en-CA" sz="2400" dirty="0" err="1" smtClean="0"/>
              <a:t>espaces</a:t>
            </a:r>
            <a:r>
              <a:rPr lang="en-CA" sz="2400" dirty="0" smtClean="0"/>
              <a:t> à </a:t>
            </a:r>
            <a:r>
              <a:rPr lang="en-CA" sz="2400" dirty="0" err="1" smtClean="0"/>
              <a:t>gérer</a:t>
            </a:r>
            <a:r>
              <a:rPr lang="en-CA" sz="2400" dirty="0" smtClean="0"/>
              <a:t>: un </a:t>
            </a:r>
            <a:r>
              <a:rPr lang="en-CA" sz="2400" dirty="0" err="1" smtClean="0"/>
              <a:t>espace</a:t>
            </a:r>
            <a:r>
              <a:rPr lang="en-CA" sz="2400" dirty="0" smtClean="0"/>
              <a:t> "world" 3D, et un </a:t>
            </a:r>
            <a:r>
              <a:rPr lang="en-CA" sz="2400" dirty="0" err="1" smtClean="0"/>
              <a:t>espace</a:t>
            </a:r>
            <a:r>
              <a:rPr lang="en-CA" sz="2400" dirty="0" smtClean="0"/>
              <a:t> "pixels" 2D. La </a:t>
            </a:r>
            <a:r>
              <a:rPr lang="en-CA" sz="2400" dirty="0" err="1" smtClean="0"/>
              <a:t>caméra</a:t>
            </a:r>
            <a:r>
              <a:rPr lang="en-CA" sz="2400" dirty="0" smtClean="0"/>
              <a:t> (Cam3) </a:t>
            </a:r>
            <a:r>
              <a:rPr lang="en-CA" sz="2400" dirty="0" err="1" smtClean="0"/>
              <a:t>convertit</a:t>
            </a:r>
            <a:r>
              <a:rPr lang="en-CA" sz="2400" dirty="0" smtClean="0"/>
              <a:t> entre les </a:t>
            </a:r>
            <a:r>
              <a:rPr lang="en-CA" sz="2400" dirty="0" err="1" smtClean="0"/>
              <a:t>deux</a:t>
            </a:r>
            <a:r>
              <a:rPr lang="en-CA" sz="2400" dirty="0" smtClean="0"/>
              <a:t> (</a:t>
            </a:r>
            <a:r>
              <a:rPr lang="en-CA" sz="2400" dirty="0" err="1" smtClean="0"/>
              <a:t>méthodes</a:t>
            </a:r>
            <a:r>
              <a:rPr lang="en-CA" sz="2400" dirty="0"/>
              <a:t> </a:t>
            </a:r>
            <a:r>
              <a:rPr lang="en-CA" sz="2400" dirty="0" err="1" smtClean="0"/>
              <a:t>projectToPixel</a:t>
            </a:r>
            <a:r>
              <a:rPr lang="en-CA" sz="2400" dirty="0"/>
              <a:t>() et </a:t>
            </a:r>
            <a:r>
              <a:rPr lang="en-CA" sz="2400" dirty="0" err="1" smtClean="0"/>
              <a:t>computeRay</a:t>
            </a:r>
            <a:r>
              <a:rPr lang="en-CA" sz="2400" dirty="0" smtClean="0"/>
              <a:t>())</a:t>
            </a:r>
          </a:p>
          <a:p>
            <a:r>
              <a:rPr lang="en-CA" sz="2400" dirty="0" err="1"/>
              <a:t>Dans</a:t>
            </a:r>
            <a:r>
              <a:rPr lang="en-CA" sz="2400" dirty="0"/>
              <a:t> la </a:t>
            </a:r>
            <a:r>
              <a:rPr lang="en-CA" sz="2400" dirty="0" err="1"/>
              <a:t>fonction</a:t>
            </a:r>
            <a:r>
              <a:rPr lang="en-CA" sz="2400" dirty="0"/>
              <a:t> </a:t>
            </a:r>
            <a:r>
              <a:rPr lang="en-CA" sz="2400" dirty="0" err="1" smtClean="0"/>
              <a:t>renderPolygons</a:t>
            </a:r>
            <a:r>
              <a:rPr lang="en-CA" sz="2400" dirty="0" smtClean="0"/>
              <a:t>(), on</a:t>
            </a:r>
          </a:p>
          <a:p>
            <a:pPr lvl="1"/>
            <a:r>
              <a:rPr lang="en-CA" sz="2000" dirty="0" err="1" smtClean="0"/>
              <a:t>élimine</a:t>
            </a:r>
            <a:r>
              <a:rPr lang="en-CA" sz="2000" dirty="0" smtClean="0"/>
              <a:t> les faces </a:t>
            </a:r>
            <a:r>
              <a:rPr lang="en-CA" sz="2000" dirty="0" err="1" smtClean="0"/>
              <a:t>arrières</a:t>
            </a:r>
            <a:endParaRPr lang="en-CA" sz="2000" dirty="0" smtClean="0"/>
          </a:p>
          <a:p>
            <a:pPr lvl="1"/>
            <a:r>
              <a:rPr lang="en-CA" sz="2000" dirty="0" err="1" smtClean="0"/>
              <a:t>trie</a:t>
            </a:r>
            <a:r>
              <a:rPr lang="en-CA" sz="2000" dirty="0" smtClean="0"/>
              <a:t> les faces par </a:t>
            </a:r>
            <a:r>
              <a:rPr lang="en-CA" sz="2000" dirty="0" err="1" smtClean="0"/>
              <a:t>profondeur</a:t>
            </a:r>
            <a:r>
              <a:rPr lang="en-CA" sz="2000" dirty="0" smtClean="0"/>
              <a:t> (</a:t>
            </a:r>
            <a:r>
              <a:rPr lang="en-CA" sz="2000" dirty="0" err="1" smtClean="0"/>
              <a:t>algorithme</a:t>
            </a:r>
            <a:r>
              <a:rPr lang="en-CA" sz="2000" dirty="0" smtClean="0"/>
              <a:t> du </a:t>
            </a:r>
            <a:r>
              <a:rPr lang="en-CA" sz="2000" dirty="0" err="1" smtClean="0"/>
              <a:t>peintre</a:t>
            </a:r>
            <a:r>
              <a:rPr lang="en-CA" sz="2000" dirty="0" smtClean="0"/>
              <a:t>)</a:t>
            </a:r>
          </a:p>
          <a:p>
            <a:pPr lvl="2"/>
            <a:r>
              <a:rPr lang="en-CA" sz="1600" dirty="0" err="1" smtClean="0"/>
              <a:t>Cela</a:t>
            </a:r>
            <a:r>
              <a:rPr lang="en-CA" sz="1600" dirty="0" smtClean="0"/>
              <a:t> ne </a:t>
            </a:r>
            <a:r>
              <a:rPr lang="en-CA" sz="1600" dirty="0" err="1" smtClean="0"/>
              <a:t>fonctionne</a:t>
            </a:r>
            <a:r>
              <a:rPr lang="en-CA" sz="1600" dirty="0" smtClean="0"/>
              <a:t> pas </a:t>
            </a:r>
            <a:r>
              <a:rPr lang="en-CA" sz="1600" dirty="0" err="1" smtClean="0"/>
              <a:t>parfaitement</a:t>
            </a:r>
            <a:endParaRPr lang="en-CA" sz="1600" dirty="0" smtClean="0"/>
          </a:p>
          <a:p>
            <a:r>
              <a:rPr lang="en-CA" sz="2400" dirty="0" err="1" smtClean="0"/>
              <a:t>Dans</a:t>
            </a:r>
            <a:r>
              <a:rPr lang="en-CA" sz="2400" dirty="0"/>
              <a:t> </a:t>
            </a:r>
            <a:r>
              <a:rPr lang="en-CA" sz="2400" dirty="0" smtClean="0"/>
              <a:t>Cam3.translateSceneRightAndUp(), on </a:t>
            </a:r>
            <a:r>
              <a:rPr lang="en-CA" sz="2400" dirty="0" err="1" smtClean="0"/>
              <a:t>calcule</a:t>
            </a:r>
            <a:r>
              <a:rPr lang="en-CA" sz="2400" dirty="0" smtClean="0"/>
              <a:t> le </a:t>
            </a:r>
            <a:r>
              <a:rPr lang="en-CA" sz="2400" dirty="0" err="1" smtClean="0"/>
              <a:t>déplacement</a:t>
            </a:r>
            <a:r>
              <a:rPr lang="en-CA" sz="2400" dirty="0" smtClean="0"/>
              <a:t> </a:t>
            </a:r>
            <a:r>
              <a:rPr lang="en-CA" sz="2400" dirty="0" err="1" smtClean="0"/>
              <a:t>en</a:t>
            </a:r>
            <a:r>
              <a:rPr lang="en-CA" sz="2400" dirty="0" smtClean="0"/>
              <a:t> </a:t>
            </a:r>
            <a:r>
              <a:rPr lang="en-CA" sz="2400" dirty="0" err="1" smtClean="0"/>
              <a:t>espace</a:t>
            </a:r>
            <a:r>
              <a:rPr lang="en-CA" sz="2400" dirty="0" smtClean="0"/>
              <a:t> monde </a:t>
            </a:r>
            <a:r>
              <a:rPr lang="en-CA" sz="2400" dirty="0" err="1" smtClean="0"/>
              <a:t>en</a:t>
            </a:r>
            <a:r>
              <a:rPr lang="en-CA" sz="2400" dirty="0" smtClean="0"/>
              <a:t> </a:t>
            </a:r>
            <a:r>
              <a:rPr lang="en-CA" sz="2400" dirty="0" err="1" smtClean="0"/>
              <a:t>fonction</a:t>
            </a:r>
            <a:r>
              <a:rPr lang="en-CA" sz="2400" dirty="0" smtClean="0"/>
              <a:t> du </a:t>
            </a:r>
            <a:r>
              <a:rPr lang="en-CA" sz="2400" dirty="0" err="1" smtClean="0"/>
              <a:t>déplacement</a:t>
            </a:r>
            <a:r>
              <a:rPr lang="en-CA" sz="2400" dirty="0" smtClean="0"/>
              <a:t> de </a:t>
            </a:r>
            <a:r>
              <a:rPr lang="en-CA" sz="2400" dirty="0" err="1" smtClean="0"/>
              <a:t>souris</a:t>
            </a:r>
            <a:r>
              <a:rPr lang="en-CA" sz="2400" dirty="0" smtClean="0"/>
              <a:t> et </a:t>
            </a:r>
            <a:r>
              <a:rPr lang="en-CA" sz="2400" dirty="0" err="1" smtClean="0"/>
              <a:t>en</a:t>
            </a:r>
            <a:r>
              <a:rPr lang="en-CA" sz="2400" dirty="0" smtClean="0"/>
              <a:t> </a:t>
            </a:r>
            <a:r>
              <a:rPr lang="en-CA" sz="2400" dirty="0" err="1" smtClean="0"/>
              <a:t>fonction</a:t>
            </a:r>
            <a:r>
              <a:rPr lang="en-CA" sz="2400" dirty="0" smtClean="0"/>
              <a:t> de la distance au "target"</a:t>
            </a:r>
            <a:endParaRPr lang="en-CA" sz="2400" dirty="0"/>
          </a:p>
          <a:p>
            <a:r>
              <a:rPr lang="en-CA" sz="2400" dirty="0" err="1" smtClean="0"/>
              <a:t>Dans</a:t>
            </a:r>
            <a:r>
              <a:rPr lang="en-CA" sz="2400" dirty="0" smtClean="0"/>
              <a:t> la </a:t>
            </a:r>
            <a:r>
              <a:rPr lang="en-CA" sz="2400" dirty="0" err="1" smtClean="0"/>
              <a:t>fonction</a:t>
            </a:r>
            <a:r>
              <a:rPr lang="en-CA" sz="2400" dirty="0"/>
              <a:t> </a:t>
            </a:r>
            <a:r>
              <a:rPr lang="en-CA" sz="2400" dirty="0" err="1" smtClean="0"/>
              <a:t>mouseMoveHandler</a:t>
            </a:r>
            <a:r>
              <a:rPr lang="en-CA" sz="2400" dirty="0" smtClean="0"/>
              <a:t>(), on </a:t>
            </a:r>
            <a:r>
              <a:rPr lang="en-CA" sz="2400" dirty="0" err="1"/>
              <a:t>calcule</a:t>
            </a:r>
            <a:r>
              <a:rPr lang="en-CA" sz="2400" dirty="0"/>
              <a:t> comment </a:t>
            </a:r>
            <a:r>
              <a:rPr lang="en-CA" sz="2400" dirty="0" err="1"/>
              <a:t>déplacer</a:t>
            </a:r>
            <a:r>
              <a:rPr lang="en-CA" sz="2400" dirty="0"/>
              <a:t> </a:t>
            </a:r>
            <a:r>
              <a:rPr lang="en-CA" sz="2400" dirty="0" err="1"/>
              <a:t>une</a:t>
            </a:r>
            <a:r>
              <a:rPr lang="en-CA" sz="2400" dirty="0"/>
              <a:t> </a:t>
            </a:r>
            <a:r>
              <a:rPr lang="en-CA" sz="2400" dirty="0" err="1"/>
              <a:t>boîte</a:t>
            </a:r>
            <a:r>
              <a:rPr lang="en-CA" sz="2400" dirty="0"/>
              <a:t> sous le </a:t>
            </a:r>
            <a:r>
              <a:rPr lang="en-CA" sz="2400" dirty="0" err="1" smtClean="0"/>
              <a:t>curseur</a:t>
            </a:r>
            <a:endParaRPr lang="en-CA" sz="2000" dirty="0" smtClean="0"/>
          </a:p>
          <a:p>
            <a:pPr lvl="1"/>
            <a:r>
              <a:rPr lang="en-CA" sz="2000" dirty="0" smtClean="0"/>
              <a:t>Unity ne fait pas </a:t>
            </a:r>
            <a:r>
              <a:rPr lang="en-CA" sz="2000" dirty="0" err="1" smtClean="0"/>
              <a:t>cela</a:t>
            </a:r>
            <a:r>
              <a:rPr lang="en-CA" sz="2000" dirty="0" smtClean="0"/>
              <a:t> </a:t>
            </a:r>
            <a:r>
              <a:rPr lang="en-CA" sz="2000" dirty="0" err="1" smtClean="0"/>
              <a:t>correctement</a:t>
            </a:r>
            <a:r>
              <a:rPr lang="en-CA" sz="2000" dirty="0" smtClean="0"/>
              <a:t> !</a:t>
            </a:r>
          </a:p>
          <a:p>
            <a:endParaRPr lang="en-CA" sz="2400" dirty="0"/>
          </a:p>
        </p:txBody>
      </p:sp>
    </p:spTree>
    <p:extLst>
      <p:ext uri="{BB962C8B-B14F-4D97-AF65-F5344CB8AC3E}">
        <p14:creationId xmlns:p14="http://schemas.microsoft.com/office/powerpoint/2010/main" val="12991641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0" y="0"/>
            <a:ext cx="6084168" cy="1295482"/>
          </a:xfrm>
        </p:spPr>
        <p:txBody>
          <a:bodyPr/>
          <a:lstStyle/>
          <a:p>
            <a:pPr eaLnBrk="1" hangingPunct="1"/>
            <a:r>
              <a:rPr lang="fr-CA" dirty="0" err="1" smtClean="0"/>
              <a:t>Silicon</a:t>
            </a:r>
            <a:r>
              <a:rPr lang="fr-CA" dirty="0" smtClean="0"/>
              <a:t> Graphics Inc.</a:t>
            </a:r>
          </a:p>
        </p:txBody>
      </p:sp>
      <p:pic>
        <p:nvPicPr>
          <p:cNvPr id="37892" name="Picture 4" descr="http://www.vern.com/vern/images/bigsgi.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39275"/>
            <a:ext cx="1152128" cy="109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471299" y="1295482"/>
            <a:ext cx="8229600" cy="7019521"/>
          </a:xfrm>
        </p:spPr>
        <p:txBody>
          <a:bodyPr/>
          <a:lstStyle/>
          <a:p>
            <a:r>
              <a:rPr lang="en-CA" sz="2800" dirty="0" err="1" smtClean="0"/>
              <a:t>Dans</a:t>
            </a:r>
            <a:r>
              <a:rPr lang="en-CA" sz="2800" dirty="0" smtClean="0"/>
              <a:t> </a:t>
            </a:r>
            <a:r>
              <a:rPr lang="en-CA" sz="2800" dirty="0"/>
              <a:t>les </a:t>
            </a:r>
            <a:r>
              <a:rPr lang="en-CA" sz="2800" dirty="0" err="1" smtClean="0"/>
              <a:t>années</a:t>
            </a:r>
            <a:r>
              <a:rPr lang="en-CA" sz="2800" dirty="0" smtClean="0"/>
              <a:t> 1990, le chef de file </a:t>
            </a:r>
            <a:r>
              <a:rPr lang="en-CA" sz="2800" dirty="0" err="1" smtClean="0"/>
              <a:t>modial</a:t>
            </a:r>
            <a:r>
              <a:rPr lang="en-CA" sz="2800" dirty="0" smtClean="0"/>
              <a:t> </a:t>
            </a:r>
            <a:r>
              <a:rPr lang="en-CA" sz="2800" dirty="0" err="1" smtClean="0"/>
              <a:t>dans</a:t>
            </a:r>
            <a:r>
              <a:rPr lang="en-CA" sz="2800" dirty="0" smtClean="0"/>
              <a:t> les machines avec </a:t>
            </a:r>
            <a:r>
              <a:rPr lang="en-CA" sz="2800" dirty="0" err="1" smtClean="0"/>
              <a:t>puces</a:t>
            </a:r>
            <a:r>
              <a:rPr lang="en-CA" sz="2800" dirty="0" smtClean="0"/>
              <a:t> </a:t>
            </a:r>
            <a:r>
              <a:rPr lang="en-CA" sz="2800" dirty="0" err="1" smtClean="0"/>
              <a:t>graphiques</a:t>
            </a:r>
            <a:r>
              <a:rPr lang="en-CA" sz="2800" dirty="0" smtClean="0"/>
              <a:t> (machines de </a:t>
            </a:r>
            <a:r>
              <a:rPr lang="en-CA" sz="2800" dirty="0" err="1" smtClean="0"/>
              <a:t>dizaines</a:t>
            </a:r>
            <a:r>
              <a:rPr lang="en-CA" sz="2800" dirty="0" smtClean="0"/>
              <a:t> de </a:t>
            </a:r>
            <a:r>
              <a:rPr lang="en-CA" sz="2800" dirty="0" err="1" smtClean="0"/>
              <a:t>milliers</a:t>
            </a:r>
            <a:r>
              <a:rPr lang="en-CA" sz="2800" dirty="0" smtClean="0"/>
              <a:t> de $US)</a:t>
            </a:r>
          </a:p>
          <a:p>
            <a:r>
              <a:rPr lang="en-CA" sz="2800" dirty="0" err="1" smtClean="0"/>
              <a:t>Leurs</a:t>
            </a:r>
            <a:r>
              <a:rPr lang="en-CA" sz="2800" dirty="0" smtClean="0"/>
              <a:t> </a:t>
            </a:r>
            <a:r>
              <a:rPr lang="en-CA" sz="2800" dirty="0" err="1" smtClean="0"/>
              <a:t>puces</a:t>
            </a:r>
            <a:r>
              <a:rPr lang="en-CA" sz="2800" dirty="0"/>
              <a:t> </a:t>
            </a:r>
            <a:r>
              <a:rPr lang="en-CA" sz="2800" dirty="0" err="1" smtClean="0"/>
              <a:t>étaient</a:t>
            </a:r>
            <a:r>
              <a:rPr lang="en-CA" sz="2800" dirty="0"/>
              <a:t> </a:t>
            </a:r>
            <a:r>
              <a:rPr lang="en-CA" sz="2800" dirty="0" err="1" smtClean="0"/>
              <a:t>optimisées</a:t>
            </a:r>
            <a:r>
              <a:rPr lang="en-CA" sz="2800" dirty="0" smtClean="0"/>
              <a:t> pour faire </a:t>
            </a:r>
            <a:r>
              <a:rPr lang="en-CA" sz="2800" dirty="0"/>
              <a:t>beaucoup </a:t>
            </a:r>
            <a:r>
              <a:rPr lang="en-CA" sz="2800" dirty="0" err="1" smtClean="0"/>
              <a:t>d’opérations</a:t>
            </a:r>
            <a:r>
              <a:rPr lang="en-CA" sz="2800" dirty="0"/>
              <a:t> </a:t>
            </a:r>
            <a:r>
              <a:rPr lang="en-CA" sz="2800" dirty="0" err="1" smtClean="0"/>
              <a:t>vectorielles</a:t>
            </a:r>
            <a:r>
              <a:rPr lang="en-CA" sz="2800" dirty="0" smtClean="0"/>
              <a:t> et </a:t>
            </a:r>
            <a:r>
              <a:rPr lang="en-CA" sz="2800" dirty="0" err="1" smtClean="0"/>
              <a:t>matricielles</a:t>
            </a:r>
            <a:r>
              <a:rPr lang="en-CA" sz="2800" dirty="0" smtClean="0"/>
              <a:t>, </a:t>
            </a:r>
            <a:r>
              <a:rPr lang="en-CA" sz="2800" dirty="0" err="1" smtClean="0"/>
              <a:t>en</a:t>
            </a:r>
            <a:r>
              <a:rPr lang="en-CA" sz="2800" dirty="0" smtClean="0"/>
              <a:t> </a:t>
            </a:r>
            <a:r>
              <a:rPr lang="en-CA" sz="2800" dirty="0" err="1" smtClean="0"/>
              <a:t>parallèle</a:t>
            </a:r>
            <a:r>
              <a:rPr lang="en-CA" sz="2800" dirty="0" smtClean="0"/>
              <a:t> et </a:t>
            </a:r>
            <a:r>
              <a:rPr lang="en-CA" sz="2800" dirty="0" err="1" smtClean="0"/>
              <a:t>dans</a:t>
            </a:r>
            <a:r>
              <a:rPr lang="en-CA" sz="2800" dirty="0" smtClean="0"/>
              <a:t> </a:t>
            </a:r>
            <a:r>
              <a:rPr lang="en-CA" sz="2800" dirty="0" err="1" smtClean="0"/>
              <a:t>une</a:t>
            </a:r>
            <a:r>
              <a:rPr lang="en-CA" sz="2800" dirty="0" smtClean="0"/>
              <a:t> pipeline, pour </a:t>
            </a:r>
            <a:r>
              <a:rPr lang="en-CA" sz="2800" dirty="0" err="1" smtClean="0"/>
              <a:t>traiter</a:t>
            </a:r>
            <a:r>
              <a:rPr lang="en-CA" sz="2800" dirty="0" smtClean="0"/>
              <a:t> beaucoup de </a:t>
            </a:r>
            <a:r>
              <a:rPr lang="en-CA" sz="2800" dirty="0" err="1" smtClean="0"/>
              <a:t>sommets</a:t>
            </a:r>
            <a:r>
              <a:rPr lang="en-CA" sz="2800" dirty="0" smtClean="0"/>
              <a:t> et de </a:t>
            </a:r>
            <a:r>
              <a:rPr lang="en-CA" sz="2800" dirty="0" err="1" smtClean="0"/>
              <a:t>polygones</a:t>
            </a:r>
            <a:endParaRPr lang="en-CA" sz="2800" dirty="0" smtClean="0"/>
          </a:p>
          <a:p>
            <a:r>
              <a:rPr lang="en-CA" sz="2800" dirty="0" err="1" smtClean="0"/>
              <a:t>Leurs</a:t>
            </a:r>
            <a:r>
              <a:rPr lang="en-CA" sz="2800" dirty="0" smtClean="0"/>
              <a:t> </a:t>
            </a:r>
            <a:r>
              <a:rPr lang="en-CA" sz="2800" dirty="0" err="1" smtClean="0"/>
              <a:t>puces</a:t>
            </a:r>
            <a:r>
              <a:rPr lang="en-CA" sz="2800" dirty="0" smtClean="0"/>
              <a:t> </a:t>
            </a:r>
            <a:r>
              <a:rPr lang="en-CA" sz="2800" dirty="0" err="1" smtClean="0"/>
              <a:t>graphiques</a:t>
            </a:r>
            <a:r>
              <a:rPr lang="en-CA" sz="2800" dirty="0" smtClean="0"/>
              <a:t> </a:t>
            </a:r>
            <a:r>
              <a:rPr lang="en-CA" sz="2800" dirty="0" err="1" smtClean="0"/>
              <a:t>supportaient</a:t>
            </a:r>
            <a:r>
              <a:rPr lang="en-CA" sz="2800" dirty="0" smtClean="0"/>
              <a:t> au </a:t>
            </a:r>
            <a:r>
              <a:rPr lang="en-CA" sz="2800" dirty="0" err="1" smtClean="0"/>
              <a:t>niveau</a:t>
            </a:r>
            <a:r>
              <a:rPr lang="en-CA" sz="2800" dirty="0"/>
              <a:t> </a:t>
            </a:r>
            <a:r>
              <a:rPr lang="en-CA" sz="2800" dirty="0" err="1" smtClean="0"/>
              <a:t>matériel</a:t>
            </a:r>
            <a:r>
              <a:rPr lang="en-CA" sz="2800" dirty="0" smtClean="0"/>
              <a:t> la </a:t>
            </a:r>
            <a:r>
              <a:rPr lang="fr-FR" sz="2800" dirty="0" smtClean="0"/>
              <a:t>projection</a:t>
            </a:r>
            <a:r>
              <a:rPr lang="fr-FR" sz="2800" dirty="0"/>
              <a:t>, </a:t>
            </a:r>
            <a:r>
              <a:rPr lang="fr-FR" sz="2800" dirty="0" err="1"/>
              <a:t>clipping</a:t>
            </a:r>
            <a:r>
              <a:rPr lang="fr-FR" sz="2800" dirty="0"/>
              <a:t>, élimination de faces arrières, tampon de profondeur, rastérisation, lissage </a:t>
            </a:r>
            <a:r>
              <a:rPr lang="fr-FR" sz="2800" dirty="0" err="1"/>
              <a:t>gouraud</a:t>
            </a:r>
            <a:r>
              <a:rPr lang="fr-FR" sz="2800" dirty="0"/>
              <a:t>, textures, alpha </a:t>
            </a:r>
            <a:r>
              <a:rPr lang="fr-FR" sz="2800" dirty="0" err="1"/>
              <a:t>blending</a:t>
            </a:r>
            <a:endParaRPr lang="fr-FR" sz="2800" dirty="0"/>
          </a:p>
          <a:p>
            <a:pPr lvl="1"/>
            <a:endParaRPr lang="en-CA" sz="2400" dirty="0"/>
          </a:p>
        </p:txBody>
      </p:sp>
      <p:pic>
        <p:nvPicPr>
          <p:cNvPr id="37891" name="Picture 2" descr="http://www.tcd.ie/bioengineering/esb2007/images/SGI_sig_lg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211283"/>
            <a:ext cx="1377404" cy="110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473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re 1"/>
          <p:cNvSpPr>
            <a:spLocks noGrp="1"/>
          </p:cNvSpPr>
          <p:nvPr>
            <p:ph type="title"/>
          </p:nvPr>
        </p:nvSpPr>
        <p:spPr/>
        <p:txBody>
          <a:bodyPr/>
          <a:lstStyle/>
          <a:p>
            <a:pPr eaLnBrk="1" hangingPunct="1"/>
            <a:r>
              <a:rPr lang="fr-CA" smtClean="0"/>
              <a:t>La série des machines IRIS de SGI</a:t>
            </a:r>
          </a:p>
        </p:txBody>
      </p:sp>
      <p:pic>
        <p:nvPicPr>
          <p:cNvPr id="38915" name="Picture 6" descr="http://upload.wikimedia.org/wikipedia/commons/3/31/SGI_Ind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500313"/>
            <a:ext cx="3106738"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2" descr="http://questier.com/GRAPH/SGI_Ony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2500313"/>
            <a:ext cx="2643188"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http://www.retrotechnology.com/herbs_stuff/indi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00313"/>
            <a:ext cx="31115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ZoneTexte 6"/>
          <p:cNvSpPr txBox="1">
            <a:spLocks noChangeArrowheads="1"/>
          </p:cNvSpPr>
          <p:nvPr/>
        </p:nvSpPr>
        <p:spPr bwMode="auto">
          <a:xfrm>
            <a:off x="1071563" y="6143625"/>
            <a:ext cx="185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Indigo</a:t>
            </a:r>
          </a:p>
        </p:txBody>
      </p:sp>
      <p:sp>
        <p:nvSpPr>
          <p:cNvPr id="38919" name="ZoneTexte 7"/>
          <p:cNvSpPr txBox="1">
            <a:spLocks noChangeArrowheads="1"/>
          </p:cNvSpPr>
          <p:nvPr/>
        </p:nvSpPr>
        <p:spPr bwMode="auto">
          <a:xfrm>
            <a:off x="7143750" y="6143625"/>
            <a:ext cx="1357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Onyx</a:t>
            </a:r>
          </a:p>
        </p:txBody>
      </p:sp>
      <p:sp>
        <p:nvSpPr>
          <p:cNvPr id="38920" name="ZoneTexte 8"/>
          <p:cNvSpPr txBox="1">
            <a:spLocks noChangeArrowheads="1"/>
          </p:cNvSpPr>
          <p:nvPr/>
        </p:nvSpPr>
        <p:spPr bwMode="auto">
          <a:xfrm>
            <a:off x="4357688" y="6143625"/>
            <a:ext cx="1428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Indy</a:t>
            </a:r>
          </a:p>
        </p:txBody>
      </p:sp>
      <p:sp>
        <p:nvSpPr>
          <p:cNvPr id="38921" name="Espace réservé du contenu 2"/>
          <p:cNvSpPr>
            <a:spLocks noGrp="1"/>
          </p:cNvSpPr>
          <p:nvPr>
            <p:ph idx="1"/>
          </p:nvPr>
        </p:nvSpPr>
        <p:spPr>
          <a:xfrm>
            <a:off x="1000125" y="1196753"/>
            <a:ext cx="7715250" cy="4615086"/>
          </a:xfrm>
        </p:spPr>
        <p:txBody>
          <a:bodyPr/>
          <a:lstStyle/>
          <a:p>
            <a:pPr eaLnBrk="1" hangingPunct="1"/>
            <a:r>
              <a:rPr lang="fr-CA" dirty="0" smtClean="0"/>
              <a:t>IRIS = Integrated Raster Imaging System</a:t>
            </a:r>
          </a:p>
          <a:p>
            <a:pPr eaLnBrk="1" hangingPunct="1"/>
            <a:r>
              <a:rPr lang="fr-CA" dirty="0" smtClean="0"/>
              <a:t>Système d’exploitation: IRIX (IRIS UNIX)</a:t>
            </a:r>
          </a:p>
        </p:txBody>
      </p:sp>
    </p:spTree>
    <p:extLst>
      <p:ext uri="{BB962C8B-B14F-4D97-AF65-F5344CB8AC3E}">
        <p14:creationId xmlns:p14="http://schemas.microsoft.com/office/powerpoint/2010/main" val="2634069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re 1"/>
          <p:cNvSpPr>
            <a:spLocks noGrp="1"/>
          </p:cNvSpPr>
          <p:nvPr>
            <p:ph type="title"/>
          </p:nvPr>
        </p:nvSpPr>
        <p:spPr/>
        <p:txBody>
          <a:bodyPr/>
          <a:lstStyle/>
          <a:p>
            <a:pPr eaLnBrk="1" hangingPunct="1"/>
            <a:endParaRPr lang="fr-CA" smtClean="0"/>
          </a:p>
        </p:txBody>
      </p:sp>
      <p:pic>
        <p:nvPicPr>
          <p:cNvPr id="39939" name="Picture 2" descr="http://www.alexlomas.com/gallery/d/1435-2/SGI+_8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857375"/>
            <a:ext cx="304482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http://upload.wikimedia.org/wikipedia/commons/thumb/3/35/SgiOctane.jpg/576px-SgiOct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1857375"/>
            <a:ext cx="384651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ZoneTexte 4"/>
          <p:cNvSpPr txBox="1">
            <a:spLocks noChangeArrowheads="1"/>
          </p:cNvSpPr>
          <p:nvPr/>
        </p:nvSpPr>
        <p:spPr bwMode="auto">
          <a:xfrm>
            <a:off x="1714500" y="6072188"/>
            <a:ext cx="185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O2</a:t>
            </a:r>
          </a:p>
        </p:txBody>
      </p:sp>
      <p:sp>
        <p:nvSpPr>
          <p:cNvPr id="39942" name="ZoneTexte 5"/>
          <p:cNvSpPr txBox="1">
            <a:spLocks noChangeArrowheads="1"/>
          </p:cNvSpPr>
          <p:nvPr/>
        </p:nvSpPr>
        <p:spPr bwMode="auto">
          <a:xfrm>
            <a:off x="5786438" y="6072188"/>
            <a:ext cx="185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Octane</a:t>
            </a:r>
          </a:p>
        </p:txBody>
      </p:sp>
    </p:spTree>
    <p:extLst>
      <p:ext uri="{BB962C8B-B14F-4D97-AF65-F5344CB8AC3E}">
        <p14:creationId xmlns:p14="http://schemas.microsoft.com/office/powerpoint/2010/main" val="13438806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re 1"/>
          <p:cNvSpPr>
            <a:spLocks noGrp="1"/>
          </p:cNvSpPr>
          <p:nvPr>
            <p:ph type="title"/>
          </p:nvPr>
        </p:nvSpPr>
        <p:spPr/>
        <p:txBody>
          <a:bodyPr/>
          <a:lstStyle/>
          <a:p>
            <a:pPr eaLnBrk="1" hangingPunct="1"/>
            <a:endParaRPr lang="fr-CA" smtClean="0"/>
          </a:p>
        </p:txBody>
      </p:sp>
      <p:pic>
        <p:nvPicPr>
          <p:cNvPr id="40963" name="Picture 2" descr="http://www.theapplecollection.com/design/pcreleased/images/14169new_sg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2143125"/>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SG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571750"/>
            <a:ext cx="3509962"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ZoneTexte 6"/>
          <p:cNvSpPr txBox="1">
            <a:spLocks noChangeArrowheads="1"/>
          </p:cNvSpPr>
          <p:nvPr/>
        </p:nvSpPr>
        <p:spPr bwMode="auto">
          <a:xfrm>
            <a:off x="5214938" y="6000750"/>
            <a:ext cx="2714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Tezro et Onyx4</a:t>
            </a:r>
          </a:p>
        </p:txBody>
      </p:sp>
      <p:sp>
        <p:nvSpPr>
          <p:cNvPr id="40966" name="ZoneTexte 7"/>
          <p:cNvSpPr txBox="1">
            <a:spLocks noChangeArrowheads="1"/>
          </p:cNvSpPr>
          <p:nvPr/>
        </p:nvSpPr>
        <p:spPr bwMode="auto">
          <a:xfrm>
            <a:off x="642938" y="5786438"/>
            <a:ext cx="314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fr-CA" sz="2800" smtClean="0">
                <a:solidFill>
                  <a:prstClr val="black"/>
                </a:solidFill>
                <a:latin typeface="Calibri" pitchFamily="34" charset="0"/>
              </a:rPr>
              <a:t>Visual Workstation</a:t>
            </a:r>
          </a:p>
        </p:txBody>
      </p:sp>
    </p:spTree>
    <p:extLst>
      <p:ext uri="{BB962C8B-B14F-4D97-AF65-F5344CB8AC3E}">
        <p14:creationId xmlns:p14="http://schemas.microsoft.com/office/powerpoint/2010/main" val="3079750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Pourquoi</a:t>
            </a:r>
            <a:r>
              <a:rPr lang="en-CA" dirty="0" smtClean="0"/>
              <a:t> </a:t>
            </a:r>
            <a:r>
              <a:rPr lang="en-CA" dirty="0" err="1" smtClean="0"/>
              <a:t>apprendre</a:t>
            </a:r>
            <a:r>
              <a:rPr lang="en-CA" dirty="0" smtClean="0"/>
              <a:t> les </a:t>
            </a:r>
            <a:r>
              <a:rPr lang="en-CA" dirty="0"/>
              <a:t>bases de </a:t>
            </a:r>
            <a:r>
              <a:rPr lang="en-CA" dirty="0" err="1"/>
              <a:t>l'infographie</a:t>
            </a:r>
            <a:r>
              <a:rPr lang="en-CA" dirty="0"/>
              <a:t> et du </a:t>
            </a:r>
            <a:r>
              <a:rPr lang="en-CA" dirty="0" err="1"/>
              <a:t>rendu</a:t>
            </a:r>
            <a:r>
              <a:rPr lang="en-CA" dirty="0"/>
              <a:t> </a:t>
            </a:r>
            <a:r>
              <a:rPr lang="en-CA" dirty="0" smtClean="0"/>
              <a:t>3D ?</a:t>
            </a:r>
            <a:endParaRPr lang="en-CA" dirty="0"/>
          </a:p>
        </p:txBody>
      </p:sp>
      <p:sp>
        <p:nvSpPr>
          <p:cNvPr id="3" name="Content Placeholder 2"/>
          <p:cNvSpPr>
            <a:spLocks noGrp="1"/>
          </p:cNvSpPr>
          <p:nvPr>
            <p:ph idx="1"/>
          </p:nvPr>
        </p:nvSpPr>
        <p:spPr/>
        <p:txBody>
          <a:bodyPr/>
          <a:lstStyle/>
          <a:p>
            <a:r>
              <a:rPr lang="en-CA" dirty="0" smtClean="0"/>
              <a:t>Unity </a:t>
            </a:r>
            <a:r>
              <a:rPr lang="en-CA" dirty="0" err="1" smtClean="0"/>
              <a:t>n'est</a:t>
            </a:r>
            <a:r>
              <a:rPr lang="en-CA" dirty="0" smtClean="0"/>
              <a:t> pas </a:t>
            </a:r>
            <a:r>
              <a:rPr lang="en-CA" dirty="0" err="1" smtClean="0"/>
              <a:t>gratuit</a:t>
            </a:r>
            <a:r>
              <a:rPr lang="en-CA" dirty="0" smtClean="0"/>
              <a:t>, </a:t>
            </a:r>
            <a:r>
              <a:rPr lang="en-CA" dirty="0" err="1" smtClean="0"/>
              <a:t>est</a:t>
            </a:r>
            <a:r>
              <a:rPr lang="en-CA" dirty="0" smtClean="0"/>
              <a:t> </a:t>
            </a:r>
            <a:r>
              <a:rPr lang="en-CA" dirty="0" err="1" smtClean="0"/>
              <a:t>lourd</a:t>
            </a:r>
            <a:r>
              <a:rPr lang="en-CA" dirty="0" smtClean="0"/>
              <a:t> (</a:t>
            </a:r>
            <a:r>
              <a:rPr lang="en-CA" dirty="0" err="1" smtClean="0"/>
              <a:t>exemple</a:t>
            </a:r>
            <a:r>
              <a:rPr lang="en-CA" dirty="0" smtClean="0"/>
              <a:t>: nous oblige </a:t>
            </a:r>
            <a:r>
              <a:rPr lang="en-CA" dirty="0" err="1" smtClean="0"/>
              <a:t>d'utiliser</a:t>
            </a:r>
            <a:r>
              <a:rPr lang="en-CA" dirty="0" smtClean="0"/>
              <a:t> son </a:t>
            </a:r>
            <a:r>
              <a:rPr lang="en-CA" dirty="0" err="1" smtClean="0"/>
              <a:t>graphe</a:t>
            </a:r>
            <a:r>
              <a:rPr lang="en-CA" dirty="0" smtClean="0"/>
              <a:t> de scène),</a:t>
            </a:r>
            <a:br>
              <a:rPr lang="en-CA" dirty="0" smtClean="0"/>
            </a:br>
            <a:r>
              <a:rPr lang="en-CA" dirty="0" smtClean="0"/>
              <a:t>et ne </a:t>
            </a:r>
            <a:r>
              <a:rPr lang="en-CA" dirty="0" err="1" smtClean="0"/>
              <a:t>permet</a:t>
            </a:r>
            <a:r>
              <a:rPr lang="en-CA" dirty="0" smtClean="0"/>
              <a:t> pas la </a:t>
            </a:r>
            <a:r>
              <a:rPr lang="en-CA" dirty="0" err="1" smtClean="0"/>
              <a:t>flexibilité</a:t>
            </a:r>
            <a:r>
              <a:rPr lang="en-CA" dirty="0" smtClean="0"/>
              <a:t> </a:t>
            </a:r>
            <a:r>
              <a:rPr lang="en-CA" dirty="0" err="1" smtClean="0"/>
              <a:t>nécessaire</a:t>
            </a:r>
            <a:r>
              <a:rPr lang="en-CA" dirty="0" smtClean="0"/>
              <a:t> </a:t>
            </a:r>
            <a:r>
              <a:rPr lang="en-CA" dirty="0" err="1" smtClean="0"/>
              <a:t>dans</a:t>
            </a:r>
            <a:r>
              <a:rPr lang="en-CA" dirty="0" smtClean="0"/>
              <a:t> </a:t>
            </a:r>
            <a:r>
              <a:rPr lang="en-CA" dirty="0" err="1" smtClean="0"/>
              <a:t>tous</a:t>
            </a:r>
            <a:r>
              <a:rPr lang="en-CA" dirty="0" smtClean="0"/>
              <a:t> les </a:t>
            </a:r>
            <a:r>
              <a:rPr lang="en-CA" dirty="0" err="1" smtClean="0"/>
              <a:t>cas</a:t>
            </a:r>
            <a:endParaRPr lang="en-CA" dirty="0" smtClean="0"/>
          </a:p>
          <a:p>
            <a:r>
              <a:rPr lang="en-CA" dirty="0" smtClean="0"/>
              <a:t>Les notions de base </a:t>
            </a:r>
            <a:r>
              <a:rPr lang="en-CA" dirty="0" err="1" smtClean="0"/>
              <a:t>en</a:t>
            </a:r>
            <a:r>
              <a:rPr lang="en-CA" dirty="0" smtClean="0"/>
              <a:t> </a:t>
            </a:r>
            <a:r>
              <a:rPr lang="en-CA" dirty="0" err="1" smtClean="0"/>
              <a:t>infographie</a:t>
            </a:r>
            <a:r>
              <a:rPr lang="en-CA" dirty="0" smtClean="0"/>
              <a:t> existent </a:t>
            </a:r>
            <a:r>
              <a:rPr lang="en-CA" dirty="0" err="1" smtClean="0"/>
              <a:t>depuis</a:t>
            </a:r>
            <a:r>
              <a:rPr lang="en-CA" dirty="0" smtClean="0"/>
              <a:t> des </a:t>
            </a:r>
            <a:r>
              <a:rPr lang="en-CA" dirty="0" err="1" smtClean="0"/>
              <a:t>décennies</a:t>
            </a:r>
            <a:r>
              <a:rPr lang="en-CA" dirty="0" smtClean="0"/>
              <a:t> et </a:t>
            </a:r>
            <a:r>
              <a:rPr lang="en-CA" dirty="0" err="1" smtClean="0"/>
              <a:t>seront</a:t>
            </a:r>
            <a:r>
              <a:rPr lang="en-CA" dirty="0" smtClean="0"/>
              <a:t> encore </a:t>
            </a:r>
            <a:r>
              <a:rPr lang="en-CA" dirty="0" err="1" smtClean="0"/>
              <a:t>pertinentes</a:t>
            </a:r>
            <a:r>
              <a:rPr lang="en-CA" dirty="0" smtClean="0"/>
              <a:t> pendant les </a:t>
            </a:r>
            <a:r>
              <a:rPr lang="en-CA" dirty="0" err="1" smtClean="0"/>
              <a:t>prochaines</a:t>
            </a:r>
            <a:r>
              <a:rPr lang="en-CA" dirty="0" smtClean="0"/>
              <a:t> </a:t>
            </a:r>
            <a:r>
              <a:rPr lang="en-CA" dirty="0" err="1" smtClean="0"/>
              <a:t>vagues</a:t>
            </a:r>
            <a:r>
              <a:rPr lang="en-CA" dirty="0" smtClean="0"/>
              <a:t> de technologies</a:t>
            </a:r>
            <a:endParaRPr lang="en-CA" dirty="0"/>
          </a:p>
        </p:txBody>
      </p:sp>
    </p:spTree>
    <p:extLst>
      <p:ext uri="{BB962C8B-B14F-4D97-AF65-F5344CB8AC3E}">
        <p14:creationId xmlns:p14="http://schemas.microsoft.com/office/powerpoint/2010/main" val="32543361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96752"/>
            <a:ext cx="8229600" cy="4929411"/>
          </a:xfrm>
        </p:spPr>
        <p:txBody>
          <a:bodyPr/>
          <a:lstStyle/>
          <a:p>
            <a:r>
              <a:rPr lang="en-CA" sz="2000" dirty="0" smtClean="0"/>
              <a:t>Plus </a:t>
            </a:r>
            <a:r>
              <a:rPr lang="en-CA" sz="2000" dirty="0" err="1" smtClean="0"/>
              <a:t>tard</a:t>
            </a:r>
            <a:r>
              <a:rPr lang="en-CA" sz="2000" dirty="0" smtClean="0"/>
              <a:t>, </a:t>
            </a:r>
            <a:r>
              <a:rPr lang="fr-FR" sz="2000" dirty="0" smtClean="0"/>
              <a:t>vers </a:t>
            </a:r>
            <a:r>
              <a:rPr lang="fr-FR" sz="2000" dirty="0"/>
              <a:t>les années 2000, des entreprises comme </a:t>
            </a:r>
            <a:r>
              <a:rPr lang="fr-FR" sz="2000" dirty="0" err="1"/>
              <a:t>nVidia</a:t>
            </a:r>
            <a:r>
              <a:rPr lang="fr-FR" sz="2000" dirty="0"/>
              <a:t> développent des puces </a:t>
            </a:r>
            <a:r>
              <a:rPr lang="fr-FR" sz="2000" dirty="0" smtClean="0"/>
              <a:t>graphiques beaucoup </a:t>
            </a:r>
            <a:r>
              <a:rPr lang="fr-FR" sz="2000" dirty="0"/>
              <a:t>plus flexibles (</a:t>
            </a:r>
            <a:r>
              <a:rPr lang="fr-FR" sz="2000" dirty="0" err="1"/>
              <a:t>GPUs</a:t>
            </a:r>
            <a:r>
              <a:rPr lang="fr-FR" sz="2000" dirty="0"/>
              <a:t> ou </a:t>
            </a:r>
            <a:r>
              <a:rPr lang="fr-FR" sz="2000" dirty="0" err="1"/>
              <a:t>GPGPUs</a:t>
            </a:r>
            <a:r>
              <a:rPr lang="fr-FR" sz="2000" dirty="0"/>
              <a:t>) et beaucoup moins chers </a:t>
            </a:r>
            <a:r>
              <a:rPr lang="fr-FR" sz="2000" dirty="0" smtClean="0"/>
              <a:t>(moins de 1000$) pour </a:t>
            </a:r>
            <a:r>
              <a:rPr lang="fr-FR" sz="2000" dirty="0"/>
              <a:t>le marché des jeux </a:t>
            </a:r>
            <a:r>
              <a:rPr lang="fr-FR" sz="2000" dirty="0" smtClean="0"/>
              <a:t>vidéo</a:t>
            </a:r>
          </a:p>
          <a:p>
            <a:r>
              <a:rPr lang="fr-FR" sz="2000" dirty="0" smtClean="0"/>
              <a:t>Ces nouvelles puces supportent toutes les </a:t>
            </a:r>
            <a:r>
              <a:rPr lang="fr-FR" sz="2000" dirty="0"/>
              <a:t>anciennes </a:t>
            </a:r>
            <a:r>
              <a:rPr lang="fr-FR" sz="2000" dirty="0" smtClean="0"/>
              <a:t>fonctionnalités des puces graphiques, en plus de supporter des lisseurs (« </a:t>
            </a:r>
            <a:r>
              <a:rPr lang="fr-FR" sz="2000" dirty="0" err="1" smtClean="0"/>
              <a:t>shaders</a:t>
            </a:r>
            <a:r>
              <a:rPr lang="fr-FR" sz="2000" dirty="0" smtClean="0"/>
              <a:t> ») : des bouts de </a:t>
            </a:r>
            <a:r>
              <a:rPr lang="fr-FR" sz="2000" dirty="0"/>
              <a:t>code </a:t>
            </a:r>
            <a:r>
              <a:rPr lang="fr-FR" sz="2000" dirty="0" smtClean="0"/>
              <a:t>chargés sur la </a:t>
            </a:r>
            <a:r>
              <a:rPr lang="fr-FR" sz="2000" dirty="0"/>
              <a:t>puce par le client qui sont </a:t>
            </a:r>
            <a:r>
              <a:rPr lang="fr-FR" sz="2000" dirty="0" smtClean="0"/>
              <a:t>exécutés pour chaque polygone ou pour chaque fragment (pixel).</a:t>
            </a:r>
          </a:p>
          <a:p>
            <a:r>
              <a:rPr lang="fr-FR" sz="2000" dirty="0" smtClean="0"/>
              <a:t>Les </a:t>
            </a:r>
            <a:r>
              <a:rPr lang="fr-FR" sz="2000" dirty="0"/>
              <a:t>lisseurs peuvent </a:t>
            </a:r>
            <a:r>
              <a:rPr lang="fr-FR" sz="2000" dirty="0" smtClean="0"/>
              <a:t>même </a:t>
            </a:r>
            <a:r>
              <a:rPr lang="fr-FR" sz="2000" dirty="0"/>
              <a:t>être </a:t>
            </a:r>
            <a:r>
              <a:rPr lang="fr-FR" sz="2000" dirty="0" smtClean="0"/>
              <a:t>utilisés pour faire des </a:t>
            </a:r>
            <a:r>
              <a:rPr lang="fr-FR" sz="2000" dirty="0"/>
              <a:t>calculs </a:t>
            </a:r>
            <a:r>
              <a:rPr lang="fr-FR" sz="2000" dirty="0" smtClean="0"/>
              <a:t>parallèles non-graphiques, donnant une accélération de calcul de 1000 fois ou plus par rapport au CPU.</a:t>
            </a:r>
          </a:p>
          <a:p>
            <a:pPr lvl="1"/>
            <a:r>
              <a:rPr lang="fr-FR" sz="1600" dirty="0"/>
              <a:t>Exemple: un GeForce GTX 1080 Ti de </a:t>
            </a:r>
            <a:r>
              <a:rPr lang="fr-FR" sz="1600" dirty="0" err="1"/>
              <a:t>nvidia</a:t>
            </a:r>
            <a:r>
              <a:rPr lang="fr-FR" sz="1600" dirty="0"/>
              <a:t> (≈</a:t>
            </a:r>
            <a:r>
              <a:rPr lang="fr-FR" sz="1600" dirty="0" smtClean="0"/>
              <a:t>1000 $CAN </a:t>
            </a:r>
            <a:r>
              <a:rPr lang="fr-FR" sz="1600" dirty="0"/>
              <a:t>fin 2017) comprend </a:t>
            </a:r>
            <a:r>
              <a:rPr lang="fr-FR" sz="1600" dirty="0" smtClean="0"/>
              <a:t>3584 noyaux !</a:t>
            </a:r>
          </a:p>
        </p:txBody>
      </p:sp>
    </p:spTree>
    <p:extLst>
      <p:ext uri="{BB962C8B-B14F-4D97-AF65-F5344CB8AC3E}">
        <p14:creationId xmlns:p14="http://schemas.microsoft.com/office/powerpoint/2010/main" val="38973789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a:xfrm>
            <a:off x="457200" y="0"/>
            <a:ext cx="8229600" cy="1071563"/>
          </a:xfrm>
        </p:spPr>
        <p:txBody>
          <a:bodyPr/>
          <a:lstStyle/>
          <a:p>
            <a:r>
              <a:rPr lang="fr-CA" smtClean="0"/>
              <a:t>OpenGL</a:t>
            </a:r>
          </a:p>
        </p:txBody>
      </p:sp>
      <p:sp>
        <p:nvSpPr>
          <p:cNvPr id="41987" name="Espace réservé du contenu 2"/>
          <p:cNvSpPr>
            <a:spLocks noGrp="1"/>
          </p:cNvSpPr>
          <p:nvPr>
            <p:ph idx="1"/>
          </p:nvPr>
        </p:nvSpPr>
        <p:spPr>
          <a:xfrm>
            <a:off x="214313" y="1071563"/>
            <a:ext cx="8786812" cy="5054600"/>
          </a:xfrm>
        </p:spPr>
        <p:txBody>
          <a:bodyPr/>
          <a:lstStyle/>
          <a:p>
            <a:r>
              <a:rPr lang="fr-CA" dirty="0" smtClean="0"/>
              <a:t>Descendant de IRIS GL, de SGI</a:t>
            </a:r>
          </a:p>
          <a:p>
            <a:r>
              <a:rPr lang="fr-CA" dirty="0" smtClean="0"/>
              <a:t>Permet d’accéder au matériel graphique et de faire du « </a:t>
            </a:r>
            <a:r>
              <a:rPr lang="fr-CA" dirty="0" err="1" smtClean="0"/>
              <a:t>forward</a:t>
            </a:r>
            <a:r>
              <a:rPr lang="fr-CA" dirty="0" smtClean="0"/>
              <a:t> </a:t>
            </a:r>
            <a:r>
              <a:rPr lang="fr-CA" dirty="0" err="1" smtClean="0"/>
              <a:t>rendering</a:t>
            </a:r>
            <a:r>
              <a:rPr lang="fr-CA" dirty="0" smtClean="0"/>
              <a:t> » très rapide, enlevant du travail du CPU et le donnant au GPU</a:t>
            </a:r>
          </a:p>
          <a:p>
            <a:r>
              <a:rPr lang="fr-CA" dirty="0" smtClean="0"/>
              <a:t>Portable, contrairement au</a:t>
            </a:r>
            <a:br>
              <a:rPr lang="fr-CA" dirty="0" smtClean="0"/>
            </a:br>
            <a:r>
              <a:rPr lang="fr-CA" dirty="0" smtClean="0"/>
              <a:t>Direct X / Direct 3D de Microsoft</a:t>
            </a:r>
          </a:p>
          <a:p>
            <a:r>
              <a:rPr lang="fr-CA" dirty="0" smtClean="0"/>
              <a:t>Un API en C, accessible depuis Java via JOGL, et accessible depuis JavaScript via </a:t>
            </a:r>
            <a:r>
              <a:rPr lang="fr-CA" dirty="0" err="1" smtClean="0"/>
              <a:t>WebGL</a:t>
            </a:r>
            <a:endParaRPr lang="fr-CA" dirty="0" smtClean="0"/>
          </a:p>
          <a:p>
            <a:endParaRPr lang="fr-CA" dirty="0" smtClean="0"/>
          </a:p>
        </p:txBody>
      </p:sp>
    </p:spTree>
    <p:extLst>
      <p:ext uri="{BB962C8B-B14F-4D97-AF65-F5344CB8AC3E}">
        <p14:creationId xmlns:p14="http://schemas.microsoft.com/office/powerpoint/2010/main" val="4097970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1"/>
          <p:cNvSpPr>
            <a:spLocks noGrp="1"/>
          </p:cNvSpPr>
          <p:nvPr>
            <p:ph type="title"/>
          </p:nvPr>
        </p:nvSpPr>
        <p:spPr>
          <a:xfrm>
            <a:off x="0" y="1"/>
            <a:ext cx="9144000" cy="908720"/>
          </a:xfrm>
        </p:spPr>
        <p:txBody>
          <a:bodyPr/>
          <a:lstStyle/>
          <a:p>
            <a:r>
              <a:rPr lang="fr-CA" altLang="en-US" sz="2000" dirty="0" smtClean="0"/>
              <a:t>Si vous aimeriez apprendre le OpenGL 1.0 avec le Java, voici un exemple</a:t>
            </a:r>
            <a:br>
              <a:rPr lang="fr-CA" altLang="en-US" sz="2000" dirty="0" smtClean="0"/>
            </a:br>
            <a:r>
              <a:rPr lang="fr-CA" altLang="en-US" sz="2000" dirty="0" smtClean="0"/>
              <a:t>autrefois utilisé en GTI745: SimpleModeller.java</a:t>
            </a:r>
            <a:r>
              <a:rPr lang="fr-CA" altLang="en-US" sz="2000" dirty="0"/>
              <a:t/>
            </a:r>
            <a:br>
              <a:rPr lang="fr-CA" altLang="en-US" sz="2000" dirty="0"/>
            </a:br>
            <a:r>
              <a:rPr lang="fr-CA" altLang="en-US" sz="2000" dirty="0">
                <a:hlinkClick r:id="rId2"/>
              </a:rPr>
              <a:t>https://profs.etsmtl.ca/mmcguffin/code/#</a:t>
            </a:r>
            <a:r>
              <a:rPr lang="fr-CA" altLang="en-US" sz="2000" dirty="0" smtClean="0">
                <a:hlinkClick r:id="rId2"/>
              </a:rPr>
              <a:t>SimpleModeller</a:t>
            </a:r>
            <a:r>
              <a:rPr lang="fr-CA" altLang="en-US" sz="2000" dirty="0" smtClean="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612" y="961899"/>
            <a:ext cx="6984776" cy="5750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86412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CA" dirty="0" smtClean="0"/>
              <a:t>Matrices de transformations</a:t>
            </a:r>
            <a:endParaRPr lang="en-CA" dirty="0"/>
          </a:p>
        </p:txBody>
      </p:sp>
      <p:sp>
        <p:nvSpPr>
          <p:cNvPr id="3" name="Content Placeholder 2"/>
          <p:cNvSpPr>
            <a:spLocks noGrp="1"/>
          </p:cNvSpPr>
          <p:nvPr>
            <p:ph idx="1"/>
          </p:nvPr>
        </p:nvSpPr>
        <p:spPr>
          <a:xfrm>
            <a:off x="179512" y="692696"/>
            <a:ext cx="8712968" cy="5904656"/>
          </a:xfrm>
        </p:spPr>
        <p:txBody>
          <a:bodyPr/>
          <a:lstStyle/>
          <a:p>
            <a:r>
              <a:rPr lang="en-CA" sz="2400" dirty="0" err="1" smtClean="0"/>
              <a:t>Certaines</a:t>
            </a:r>
            <a:r>
              <a:rPr lang="en-CA" sz="2400" dirty="0" smtClean="0"/>
              <a:t> transformations de </a:t>
            </a:r>
            <a:r>
              <a:rPr lang="en-CA" sz="2400" dirty="0" err="1" smtClean="0"/>
              <a:t>coordonnées</a:t>
            </a:r>
            <a:r>
              <a:rPr lang="en-CA" sz="2400" dirty="0" smtClean="0"/>
              <a:t> </a:t>
            </a:r>
            <a:r>
              <a:rPr lang="en-CA" sz="2400" dirty="0" err="1" smtClean="0"/>
              <a:t>reviennent</a:t>
            </a:r>
            <a:r>
              <a:rPr lang="en-CA" sz="2400" dirty="0" smtClean="0"/>
              <a:t> </a:t>
            </a:r>
            <a:r>
              <a:rPr lang="en-CA" sz="2400" dirty="0" err="1" smtClean="0"/>
              <a:t>souvent</a:t>
            </a:r>
            <a:r>
              <a:rPr lang="en-CA" sz="2400" dirty="0" smtClean="0"/>
              <a:t> </a:t>
            </a:r>
            <a:r>
              <a:rPr lang="en-CA" sz="2400" dirty="0" err="1" smtClean="0"/>
              <a:t>en</a:t>
            </a:r>
            <a:r>
              <a:rPr lang="en-CA" sz="2400" dirty="0" smtClean="0"/>
              <a:t> </a:t>
            </a:r>
            <a:r>
              <a:rPr lang="en-CA" sz="2400" dirty="0" err="1" smtClean="0"/>
              <a:t>infographie</a:t>
            </a:r>
            <a:r>
              <a:rPr lang="en-CA" sz="2400" dirty="0" smtClean="0"/>
              <a:t>: translation, rotation, </a:t>
            </a:r>
            <a:r>
              <a:rPr lang="en-CA" sz="2400" dirty="0" err="1" smtClean="0"/>
              <a:t>changement</a:t>
            </a:r>
            <a:r>
              <a:rPr lang="en-CA" sz="2400" dirty="0" smtClean="0"/>
              <a:t> </a:t>
            </a:r>
            <a:r>
              <a:rPr lang="en-CA" sz="2400" dirty="0" err="1" smtClean="0"/>
              <a:t>d'échelle</a:t>
            </a:r>
            <a:r>
              <a:rPr lang="en-CA" sz="2400" dirty="0" smtClean="0"/>
              <a:t>, projection </a:t>
            </a:r>
            <a:r>
              <a:rPr lang="en-CA" sz="2400" dirty="0" err="1" smtClean="0"/>
              <a:t>en</a:t>
            </a:r>
            <a:r>
              <a:rPr lang="en-CA" sz="2400" dirty="0" smtClean="0"/>
              <a:t> perspective, projection </a:t>
            </a:r>
            <a:r>
              <a:rPr lang="en-CA" sz="2400" dirty="0" err="1" smtClean="0"/>
              <a:t>orthographique</a:t>
            </a:r>
            <a:endParaRPr lang="en-CA" sz="2400" dirty="0" smtClean="0"/>
          </a:p>
          <a:p>
            <a:r>
              <a:rPr lang="en-CA" sz="2400" dirty="0" err="1" smtClean="0"/>
              <a:t>Exemple</a:t>
            </a:r>
            <a:r>
              <a:rPr lang="en-CA" sz="2400" dirty="0" smtClean="0"/>
              <a:t>: on </a:t>
            </a:r>
            <a:r>
              <a:rPr lang="en-CA" sz="2400" dirty="0" err="1" smtClean="0"/>
              <a:t>peut</a:t>
            </a:r>
            <a:r>
              <a:rPr lang="en-CA" sz="2400" dirty="0" smtClean="0"/>
              <a:t> </a:t>
            </a:r>
            <a:r>
              <a:rPr lang="en-CA" sz="2400" dirty="0" err="1" smtClean="0"/>
              <a:t>modéliser</a:t>
            </a:r>
            <a:r>
              <a:rPr lang="en-CA" sz="2400" dirty="0" smtClean="0"/>
              <a:t> un </a:t>
            </a:r>
            <a:r>
              <a:rPr lang="en-CA" sz="2400" dirty="0" err="1" smtClean="0"/>
              <a:t>personnage</a:t>
            </a:r>
            <a:r>
              <a:rPr lang="en-CA" sz="2400" dirty="0" smtClean="0"/>
              <a:t> </a:t>
            </a:r>
            <a:r>
              <a:rPr lang="en-CA" sz="2400" dirty="0" err="1" smtClean="0"/>
              <a:t>en</a:t>
            </a:r>
            <a:r>
              <a:rPr lang="en-CA" sz="2400" dirty="0" smtClean="0"/>
              <a:t> 3D avec un </a:t>
            </a:r>
            <a:r>
              <a:rPr lang="en-CA" sz="2400" dirty="0" err="1" smtClean="0"/>
              <a:t>maillage</a:t>
            </a:r>
            <a:r>
              <a:rPr lang="en-CA" sz="2400" dirty="0" smtClean="0"/>
              <a:t> </a:t>
            </a:r>
            <a:r>
              <a:rPr lang="en-CA" sz="2400" dirty="0" err="1" smtClean="0"/>
              <a:t>dans</a:t>
            </a:r>
            <a:r>
              <a:rPr lang="en-CA" sz="2400" dirty="0" smtClean="0"/>
              <a:t> un </a:t>
            </a:r>
            <a:r>
              <a:rPr lang="en-CA" sz="2400" dirty="0" err="1" smtClean="0"/>
              <a:t>système</a:t>
            </a:r>
            <a:r>
              <a:rPr lang="en-CA" sz="2400" dirty="0" smtClean="0"/>
              <a:t> de </a:t>
            </a:r>
            <a:r>
              <a:rPr lang="en-CA" sz="2400" dirty="0" err="1" smtClean="0"/>
              <a:t>coordonnées</a:t>
            </a:r>
            <a:r>
              <a:rPr lang="en-CA" sz="2400" dirty="0" smtClean="0"/>
              <a:t> local, </a:t>
            </a:r>
            <a:r>
              <a:rPr lang="en-CA" sz="2400" dirty="0" err="1" smtClean="0"/>
              <a:t>ensuite</a:t>
            </a:r>
            <a:r>
              <a:rPr lang="en-CA" sz="2400" dirty="0" smtClean="0"/>
              <a:t> </a:t>
            </a:r>
            <a:r>
              <a:rPr lang="en-CA" sz="2400" dirty="0" err="1" smtClean="0"/>
              <a:t>vouloir</a:t>
            </a:r>
            <a:r>
              <a:rPr lang="en-CA" sz="2400" dirty="0" smtClean="0"/>
              <a:t> placer, </a:t>
            </a:r>
            <a:r>
              <a:rPr lang="en-CA" sz="2400" dirty="0" err="1" smtClean="0"/>
              <a:t>orienter</a:t>
            </a:r>
            <a:r>
              <a:rPr lang="en-CA" sz="2400" dirty="0" smtClean="0"/>
              <a:t>, et </a:t>
            </a:r>
            <a:r>
              <a:rPr lang="en-CA" sz="2400" dirty="0" err="1" smtClean="0"/>
              <a:t>redimenssioner</a:t>
            </a:r>
            <a:r>
              <a:rPr lang="en-CA" sz="2400" dirty="0" smtClean="0"/>
              <a:t> le </a:t>
            </a:r>
            <a:r>
              <a:rPr lang="en-CA" sz="2400" dirty="0" err="1" smtClean="0"/>
              <a:t>personnage</a:t>
            </a:r>
            <a:r>
              <a:rPr lang="en-CA" sz="2400" dirty="0" smtClean="0"/>
              <a:t> </a:t>
            </a:r>
            <a:r>
              <a:rPr lang="en-CA" sz="2400" dirty="0" err="1" smtClean="0"/>
              <a:t>dans</a:t>
            </a:r>
            <a:r>
              <a:rPr lang="en-CA" sz="2400" dirty="0" smtClean="0"/>
              <a:t> </a:t>
            </a:r>
            <a:r>
              <a:rPr lang="en-CA" sz="2400" dirty="0" err="1" smtClean="0"/>
              <a:t>une</a:t>
            </a:r>
            <a:r>
              <a:rPr lang="en-CA" sz="2400" dirty="0" smtClean="0"/>
              <a:t> </a:t>
            </a:r>
            <a:r>
              <a:rPr lang="en-CA" sz="2400" dirty="0" err="1" smtClean="0"/>
              <a:t>partie</a:t>
            </a:r>
            <a:r>
              <a:rPr lang="en-CA" sz="2400" dirty="0" smtClean="0"/>
              <a:t> </a:t>
            </a:r>
            <a:r>
              <a:rPr lang="en-CA" sz="2400" dirty="0" err="1" smtClean="0"/>
              <a:t>d'une</a:t>
            </a:r>
            <a:r>
              <a:rPr lang="en-CA" sz="2400" dirty="0" smtClean="0"/>
              <a:t> scène 3D</a:t>
            </a:r>
          </a:p>
          <a:p>
            <a:r>
              <a:rPr lang="en-CA" sz="2400" dirty="0" err="1" smtClean="0"/>
              <a:t>Exemple</a:t>
            </a:r>
            <a:r>
              <a:rPr lang="en-CA" sz="2400" dirty="0" smtClean="0"/>
              <a:t>: pour transformer entre un </a:t>
            </a:r>
            <a:r>
              <a:rPr lang="en-CA" sz="2400" dirty="0" err="1" smtClean="0"/>
              <a:t>système</a:t>
            </a:r>
            <a:r>
              <a:rPr lang="en-CA" sz="2400" dirty="0" smtClean="0"/>
              <a:t> de </a:t>
            </a:r>
            <a:r>
              <a:rPr lang="en-CA" sz="2400" dirty="0" err="1" smtClean="0"/>
              <a:t>coordonnées</a:t>
            </a:r>
            <a:r>
              <a:rPr lang="en-CA" sz="2400" dirty="0" smtClean="0"/>
              <a:t> monde 3D et </a:t>
            </a:r>
            <a:r>
              <a:rPr lang="en-CA" sz="2400" dirty="0" err="1" smtClean="0"/>
              <a:t>une</a:t>
            </a:r>
            <a:r>
              <a:rPr lang="en-CA" sz="2400" dirty="0" smtClean="0"/>
              <a:t> projection sur </a:t>
            </a:r>
            <a:r>
              <a:rPr lang="en-CA" sz="2400" dirty="0" err="1" smtClean="0"/>
              <a:t>une</a:t>
            </a:r>
            <a:r>
              <a:rPr lang="en-CA" sz="2400" dirty="0" smtClean="0"/>
              <a:t> </a:t>
            </a:r>
            <a:r>
              <a:rPr lang="en-CA" sz="2400" dirty="0" err="1" smtClean="0"/>
              <a:t>fenêtre</a:t>
            </a:r>
            <a:r>
              <a:rPr lang="en-CA" sz="2400" dirty="0" smtClean="0"/>
              <a:t> 2D </a:t>
            </a:r>
            <a:r>
              <a:rPr lang="en-CA" sz="2400" dirty="0" err="1" smtClean="0"/>
              <a:t>faite</a:t>
            </a:r>
            <a:r>
              <a:rPr lang="en-CA" sz="2400" dirty="0" smtClean="0"/>
              <a:t> de pixels, on utilise </a:t>
            </a:r>
            <a:r>
              <a:rPr lang="en-CA" sz="2400" dirty="0" err="1" smtClean="0"/>
              <a:t>habituellement</a:t>
            </a:r>
            <a:r>
              <a:rPr lang="en-CA" sz="2400" dirty="0" smtClean="0"/>
              <a:t> </a:t>
            </a:r>
            <a:r>
              <a:rPr lang="en-CA" sz="2400" dirty="0" err="1" smtClean="0"/>
              <a:t>une</a:t>
            </a:r>
            <a:r>
              <a:rPr lang="en-CA" sz="2400" dirty="0" smtClean="0"/>
              <a:t> translation, rotation, </a:t>
            </a:r>
            <a:r>
              <a:rPr lang="en-CA" sz="2400" dirty="0" err="1" smtClean="0"/>
              <a:t>changement</a:t>
            </a:r>
            <a:r>
              <a:rPr lang="en-CA" sz="2400" dirty="0" smtClean="0"/>
              <a:t> </a:t>
            </a:r>
            <a:r>
              <a:rPr lang="en-CA" sz="2400" dirty="0" err="1" smtClean="0"/>
              <a:t>d'échelle</a:t>
            </a:r>
            <a:r>
              <a:rPr lang="en-CA" sz="2400" dirty="0" smtClean="0"/>
              <a:t>, et projection </a:t>
            </a:r>
            <a:r>
              <a:rPr lang="en-CA" sz="2400" dirty="0" err="1" smtClean="0"/>
              <a:t>en</a:t>
            </a:r>
            <a:r>
              <a:rPr lang="en-CA" sz="2400" dirty="0" smtClean="0"/>
              <a:t> perspective. </a:t>
            </a:r>
            <a:r>
              <a:rPr lang="en-CA" sz="2400" dirty="0" err="1" smtClean="0"/>
              <a:t>Ces</a:t>
            </a:r>
            <a:r>
              <a:rPr lang="en-CA" sz="2400" dirty="0" smtClean="0"/>
              <a:t> transformations </a:t>
            </a:r>
            <a:r>
              <a:rPr lang="en-CA" sz="2400" dirty="0" err="1" smtClean="0"/>
              <a:t>sont</a:t>
            </a:r>
            <a:r>
              <a:rPr lang="en-CA" sz="2400" dirty="0" smtClean="0"/>
              <a:t> </a:t>
            </a:r>
            <a:r>
              <a:rPr lang="en-CA" sz="2400" dirty="0" err="1" smtClean="0"/>
              <a:t>calculées</a:t>
            </a:r>
            <a:r>
              <a:rPr lang="en-CA" sz="2400" dirty="0" smtClean="0"/>
              <a:t> à </a:t>
            </a:r>
            <a:r>
              <a:rPr lang="en-CA" sz="2400" dirty="0" err="1" smtClean="0"/>
              <a:t>partir</a:t>
            </a:r>
            <a:r>
              <a:rPr lang="en-CA" sz="2400" dirty="0" smtClean="0"/>
              <a:t> des </a:t>
            </a:r>
            <a:r>
              <a:rPr lang="en-CA" sz="2400" dirty="0" err="1" smtClean="0"/>
              <a:t>paramètres</a:t>
            </a:r>
            <a:r>
              <a:rPr lang="en-CA" sz="2400" dirty="0" smtClean="0"/>
              <a:t> </a:t>
            </a:r>
            <a:r>
              <a:rPr lang="en-CA" sz="2400" dirty="0" err="1" smtClean="0"/>
              <a:t>d'une</a:t>
            </a:r>
            <a:r>
              <a:rPr lang="en-CA" sz="2400" dirty="0" smtClean="0"/>
              <a:t> </a:t>
            </a:r>
            <a:r>
              <a:rPr lang="en-CA" sz="2400" dirty="0" err="1" smtClean="0"/>
              <a:t>caméra</a:t>
            </a:r>
            <a:r>
              <a:rPr lang="en-CA" sz="2400" dirty="0" smtClean="0"/>
              <a:t> </a:t>
            </a:r>
            <a:r>
              <a:rPr lang="en-CA" sz="2400" dirty="0" err="1" smtClean="0"/>
              <a:t>virtuelle</a:t>
            </a:r>
            <a:r>
              <a:rPr lang="en-CA" sz="2400" dirty="0" smtClean="0"/>
              <a:t> (position, orientation, field of view) et de la </a:t>
            </a:r>
            <a:r>
              <a:rPr lang="en-CA" sz="2400" dirty="0" err="1" smtClean="0"/>
              <a:t>fenêtre</a:t>
            </a:r>
            <a:r>
              <a:rPr lang="en-CA" sz="2400" dirty="0" smtClean="0"/>
              <a:t> 2D </a:t>
            </a:r>
            <a:r>
              <a:rPr lang="en-CA" sz="2400" dirty="0" err="1" smtClean="0"/>
              <a:t>dans</a:t>
            </a:r>
            <a:r>
              <a:rPr lang="en-CA" sz="2400" dirty="0" smtClean="0"/>
              <a:t> </a:t>
            </a:r>
            <a:r>
              <a:rPr lang="en-CA" sz="2400" dirty="0" err="1" smtClean="0"/>
              <a:t>laquelle</a:t>
            </a:r>
            <a:r>
              <a:rPr lang="en-CA" sz="2400" dirty="0" smtClean="0"/>
              <a:t> on </a:t>
            </a:r>
            <a:r>
              <a:rPr lang="en-CA" sz="2400" dirty="0" err="1" smtClean="0"/>
              <a:t>veut</a:t>
            </a:r>
            <a:r>
              <a:rPr lang="en-CA" sz="2400" dirty="0" smtClean="0"/>
              <a:t> </a:t>
            </a:r>
            <a:r>
              <a:rPr lang="en-CA" sz="2400" dirty="0" err="1" smtClean="0"/>
              <a:t>afficher</a:t>
            </a:r>
            <a:r>
              <a:rPr lang="en-CA" sz="2400" dirty="0" smtClean="0"/>
              <a:t> (dimensions </a:t>
            </a:r>
            <a:r>
              <a:rPr lang="en-CA" sz="2400" dirty="0" err="1" smtClean="0"/>
              <a:t>en</a:t>
            </a:r>
            <a:r>
              <a:rPr lang="en-CA" sz="2400" dirty="0" smtClean="0"/>
              <a:t> pixels).</a:t>
            </a:r>
            <a:endParaRPr lang="en-CA" sz="2400" dirty="0"/>
          </a:p>
        </p:txBody>
      </p:sp>
    </p:spTree>
    <p:extLst>
      <p:ext uri="{BB962C8B-B14F-4D97-AF65-F5344CB8AC3E}">
        <p14:creationId xmlns:p14="http://schemas.microsoft.com/office/powerpoint/2010/main" val="24102956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CA" dirty="0" smtClean="0"/>
              <a:t>Matrices de transformations</a:t>
            </a:r>
            <a:endParaRPr lang="en-CA" dirty="0"/>
          </a:p>
        </p:txBody>
      </p:sp>
      <p:sp>
        <p:nvSpPr>
          <p:cNvPr id="4" name="Content Placeholder 3"/>
          <p:cNvSpPr>
            <a:spLocks noGrp="1"/>
          </p:cNvSpPr>
          <p:nvPr>
            <p:ph idx="1"/>
          </p:nvPr>
        </p:nvSpPr>
        <p:spPr>
          <a:xfrm>
            <a:off x="35496" y="4093096"/>
            <a:ext cx="9001000" cy="2764904"/>
          </a:xfrm>
        </p:spPr>
        <p:txBody>
          <a:bodyPr/>
          <a:lstStyle/>
          <a:p>
            <a:pPr marL="0" indent="0">
              <a:buNone/>
            </a:pPr>
            <a:r>
              <a:rPr lang="en-CA" sz="2400" dirty="0" err="1" smtClean="0"/>
              <a:t>Exemple</a:t>
            </a:r>
            <a:r>
              <a:rPr lang="en-CA" sz="2400" dirty="0" smtClean="0"/>
              <a:t>: beaucoup de </a:t>
            </a:r>
            <a:r>
              <a:rPr lang="en-CA" sz="2400" dirty="0" err="1" smtClean="0"/>
              <a:t>logiciels</a:t>
            </a:r>
            <a:r>
              <a:rPr lang="en-CA" sz="2400" dirty="0" smtClean="0"/>
              <a:t> 3D (</a:t>
            </a:r>
            <a:r>
              <a:rPr lang="en-CA" sz="2400" dirty="0" err="1" smtClean="0"/>
              <a:t>comme</a:t>
            </a:r>
            <a:r>
              <a:rPr lang="en-CA" sz="2400" dirty="0" smtClean="0"/>
              <a:t> Unity, ci-</a:t>
            </a:r>
            <a:r>
              <a:rPr lang="en-CA" sz="2400" dirty="0" err="1" smtClean="0"/>
              <a:t>dessus</a:t>
            </a:r>
            <a:r>
              <a:rPr lang="en-CA" sz="2400" dirty="0" smtClean="0"/>
              <a:t>) </a:t>
            </a:r>
            <a:r>
              <a:rPr lang="en-CA" sz="2400" dirty="0" err="1" smtClean="0"/>
              <a:t>utilisent</a:t>
            </a:r>
            <a:r>
              <a:rPr lang="en-CA" sz="2400" dirty="0" smtClean="0"/>
              <a:t> un "</a:t>
            </a:r>
            <a:r>
              <a:rPr lang="en-CA" sz="2400" dirty="0" err="1" smtClean="0"/>
              <a:t>graphe</a:t>
            </a:r>
            <a:r>
              <a:rPr lang="en-CA" sz="2400" dirty="0" smtClean="0"/>
              <a:t> de scène" </a:t>
            </a:r>
            <a:r>
              <a:rPr lang="en-CA" sz="2400" dirty="0" err="1" smtClean="0"/>
              <a:t>ou</a:t>
            </a:r>
            <a:r>
              <a:rPr lang="en-CA" sz="2400" dirty="0" smtClean="0"/>
              <a:t> </a:t>
            </a:r>
            <a:r>
              <a:rPr lang="en-CA" sz="2400" dirty="0" err="1" smtClean="0"/>
              <a:t>une</a:t>
            </a:r>
            <a:r>
              <a:rPr lang="en-CA" sz="2400" dirty="0" smtClean="0"/>
              <a:t> </a:t>
            </a:r>
            <a:r>
              <a:rPr lang="en-CA" sz="2400" dirty="0" err="1" smtClean="0"/>
              <a:t>hiérarchie</a:t>
            </a:r>
            <a:r>
              <a:rPr lang="en-CA" sz="2400" dirty="0" smtClean="0"/>
              <a:t> </a:t>
            </a:r>
            <a:r>
              <a:rPr lang="en-CA" sz="2400" dirty="0" err="1" smtClean="0"/>
              <a:t>d'objets</a:t>
            </a:r>
            <a:r>
              <a:rPr lang="en-CA" sz="2400" dirty="0" smtClean="0"/>
              <a:t>. </a:t>
            </a:r>
            <a:r>
              <a:rPr lang="en-CA" sz="2400" dirty="0" err="1" smtClean="0"/>
              <a:t>Chaque</a:t>
            </a:r>
            <a:r>
              <a:rPr lang="en-CA" sz="2400" dirty="0" smtClean="0"/>
              <a:t> </a:t>
            </a:r>
            <a:r>
              <a:rPr lang="en-CA" sz="2400" dirty="0" err="1" smtClean="0"/>
              <a:t>noeud</a:t>
            </a:r>
            <a:r>
              <a:rPr lang="en-CA" sz="2400" dirty="0" smtClean="0"/>
              <a:t> </a:t>
            </a:r>
            <a:r>
              <a:rPr lang="en-CA" sz="2400" dirty="0" err="1" smtClean="0"/>
              <a:t>peut</a:t>
            </a:r>
            <a:r>
              <a:rPr lang="en-CA" sz="2400" dirty="0"/>
              <a:t> </a:t>
            </a:r>
            <a:r>
              <a:rPr lang="en-CA" sz="2400" dirty="0" err="1" smtClean="0"/>
              <a:t>avoir</a:t>
            </a:r>
            <a:r>
              <a:rPr lang="en-CA" sz="2400" dirty="0" smtClean="0"/>
              <a:t> </a:t>
            </a:r>
            <a:r>
              <a:rPr lang="en-CA" sz="2400" dirty="0" err="1" smtClean="0"/>
              <a:t>sa</a:t>
            </a:r>
            <a:r>
              <a:rPr lang="en-CA" sz="2400" dirty="0" smtClean="0"/>
              <a:t> </a:t>
            </a:r>
            <a:r>
              <a:rPr lang="en-CA" sz="2400" dirty="0" err="1" smtClean="0"/>
              <a:t>propre</a:t>
            </a:r>
            <a:r>
              <a:rPr lang="en-CA" sz="2400" dirty="0" smtClean="0"/>
              <a:t> transformation pour passer de </a:t>
            </a:r>
            <a:r>
              <a:rPr lang="en-CA" sz="2400" dirty="0" err="1" smtClean="0"/>
              <a:t>l'espace</a:t>
            </a:r>
            <a:r>
              <a:rPr lang="en-CA" sz="2400" dirty="0" smtClean="0"/>
              <a:t> de son parent </a:t>
            </a:r>
            <a:r>
              <a:rPr lang="en-CA" sz="2400" dirty="0" err="1" smtClean="0"/>
              <a:t>vers</a:t>
            </a:r>
            <a:r>
              <a:rPr lang="en-CA" sz="2400" dirty="0" smtClean="0"/>
              <a:t> son </a:t>
            </a:r>
            <a:r>
              <a:rPr lang="en-CA" sz="2400" dirty="0" err="1" smtClean="0"/>
              <a:t>propre</a:t>
            </a:r>
            <a:r>
              <a:rPr lang="en-CA" sz="2400" dirty="0" smtClean="0"/>
              <a:t> </a:t>
            </a:r>
            <a:r>
              <a:rPr lang="en-CA" sz="2400" dirty="0" err="1" smtClean="0"/>
              <a:t>espace</a:t>
            </a:r>
            <a:r>
              <a:rPr lang="en-CA" sz="2400" dirty="0" smtClean="0"/>
              <a:t>.  Si </a:t>
            </a:r>
            <a:r>
              <a:rPr lang="en-CA" sz="2400" dirty="0" err="1" smtClean="0"/>
              <a:t>en</a:t>
            </a:r>
            <a:r>
              <a:rPr lang="en-CA" sz="2400" dirty="0" smtClean="0"/>
              <a:t> </a:t>
            </a:r>
            <a:r>
              <a:rPr lang="en-CA" sz="2400" dirty="0" err="1" smtClean="0"/>
              <a:t>noeud</a:t>
            </a:r>
            <a:r>
              <a:rPr lang="en-CA" sz="2400" dirty="0" smtClean="0"/>
              <a:t> </a:t>
            </a:r>
            <a:r>
              <a:rPr lang="en-CA" sz="2400" dirty="0" err="1" smtClean="0"/>
              <a:t>est</a:t>
            </a:r>
            <a:r>
              <a:rPr lang="en-CA" sz="2400" dirty="0" smtClean="0"/>
              <a:t> </a:t>
            </a:r>
            <a:r>
              <a:rPr lang="en-CA" sz="2400" dirty="0" err="1" smtClean="0"/>
              <a:t>déplac</a:t>
            </a:r>
            <a:r>
              <a:rPr lang="en-CA" sz="2400" dirty="0" err="1"/>
              <a:t>é</a:t>
            </a:r>
            <a:r>
              <a:rPr lang="en-CA" sz="2400" dirty="0" smtClean="0"/>
              <a:t> </a:t>
            </a:r>
            <a:r>
              <a:rPr lang="en-CA" sz="2400" dirty="0" err="1" smtClean="0"/>
              <a:t>ou</a:t>
            </a:r>
            <a:r>
              <a:rPr lang="en-CA" sz="2400" dirty="0" smtClean="0"/>
              <a:t> </a:t>
            </a:r>
            <a:r>
              <a:rPr lang="en-CA" sz="2400" dirty="0" err="1" smtClean="0"/>
              <a:t>tourné</a:t>
            </a:r>
            <a:r>
              <a:rPr lang="en-CA" sz="2400" dirty="0" smtClean="0"/>
              <a:t>, </a:t>
            </a:r>
            <a:r>
              <a:rPr lang="en-CA" sz="2400" dirty="0" err="1" smtClean="0"/>
              <a:t>tous</a:t>
            </a:r>
            <a:r>
              <a:rPr lang="en-CA" sz="2400" dirty="0" smtClean="0"/>
              <a:t> </a:t>
            </a:r>
            <a:r>
              <a:rPr lang="en-CA" sz="2400" dirty="0" err="1" smtClean="0"/>
              <a:t>ses</a:t>
            </a:r>
            <a:r>
              <a:rPr lang="en-CA" sz="2400" dirty="0" smtClean="0"/>
              <a:t> </a:t>
            </a:r>
            <a:r>
              <a:rPr lang="en-CA" sz="2400" dirty="0" err="1" smtClean="0"/>
              <a:t>enfants</a:t>
            </a:r>
            <a:r>
              <a:rPr lang="en-CA" sz="2400" dirty="0" smtClean="0"/>
              <a:t> </a:t>
            </a:r>
            <a:r>
              <a:rPr lang="en-CA" sz="2400" dirty="0" err="1" smtClean="0"/>
              <a:t>seront</a:t>
            </a:r>
            <a:r>
              <a:rPr lang="en-CA" sz="2400" dirty="0" smtClean="0"/>
              <a:t> </a:t>
            </a:r>
            <a:r>
              <a:rPr lang="en-CA" sz="2400" dirty="0" err="1" smtClean="0"/>
              <a:t>emportés</a:t>
            </a:r>
            <a:r>
              <a:rPr lang="en-CA" sz="2400" dirty="0" smtClean="0"/>
              <a:t> avec </a:t>
            </a:r>
            <a:r>
              <a:rPr lang="en-CA" sz="2400" dirty="0" err="1" smtClean="0"/>
              <a:t>lui</a:t>
            </a:r>
            <a:r>
              <a:rPr lang="en-CA" sz="2400" dirty="0" smtClean="0"/>
              <a:t>.  Pour </a:t>
            </a:r>
            <a:r>
              <a:rPr lang="en-CA" sz="2400" dirty="0" err="1" smtClean="0"/>
              <a:t>convertir</a:t>
            </a:r>
            <a:r>
              <a:rPr lang="en-CA" sz="2400" dirty="0" smtClean="0"/>
              <a:t> des </a:t>
            </a:r>
            <a:r>
              <a:rPr lang="en-CA" sz="2400" dirty="0" err="1" smtClean="0"/>
              <a:t>coordonnées</a:t>
            </a:r>
            <a:r>
              <a:rPr lang="en-CA" sz="2400" dirty="0" smtClean="0"/>
              <a:t> </a:t>
            </a:r>
            <a:r>
              <a:rPr lang="en-CA" sz="2400" dirty="0" err="1" smtClean="0"/>
              <a:t>dans</a:t>
            </a:r>
            <a:r>
              <a:rPr lang="en-CA" sz="2400" dirty="0" smtClean="0"/>
              <a:t> </a:t>
            </a:r>
            <a:r>
              <a:rPr lang="en-CA" sz="2400" dirty="0" err="1" smtClean="0"/>
              <a:t>l'espace</a:t>
            </a:r>
            <a:r>
              <a:rPr lang="en-CA" sz="2400" dirty="0" smtClean="0"/>
              <a:t> </a:t>
            </a:r>
            <a:r>
              <a:rPr lang="en-CA" sz="2400" dirty="0" err="1" smtClean="0"/>
              <a:t>d'une</a:t>
            </a:r>
            <a:r>
              <a:rPr lang="en-CA" sz="2400" dirty="0" smtClean="0"/>
              <a:t> </a:t>
            </a:r>
            <a:r>
              <a:rPr lang="en-CA" sz="2400" dirty="0" err="1" smtClean="0"/>
              <a:t>feuille</a:t>
            </a:r>
            <a:r>
              <a:rPr lang="en-CA" sz="2400" dirty="0" smtClean="0"/>
              <a:t> aux </a:t>
            </a:r>
            <a:r>
              <a:rPr lang="en-CA" sz="2400" dirty="0" err="1" smtClean="0"/>
              <a:t>coordonnées</a:t>
            </a:r>
            <a:r>
              <a:rPr lang="en-CA" sz="2400" dirty="0" smtClean="0"/>
              <a:t> de la </a:t>
            </a:r>
            <a:r>
              <a:rPr lang="en-CA" sz="2400" dirty="0" err="1" smtClean="0"/>
              <a:t>racine</a:t>
            </a:r>
            <a:r>
              <a:rPr lang="en-CA" sz="2400" dirty="0" smtClean="0"/>
              <a:t>, on </a:t>
            </a:r>
            <a:r>
              <a:rPr lang="en-CA" sz="2400" dirty="0" err="1" smtClean="0"/>
              <a:t>accumule</a:t>
            </a:r>
            <a:r>
              <a:rPr lang="en-CA" sz="2400" dirty="0" smtClean="0"/>
              <a:t> </a:t>
            </a:r>
            <a:r>
              <a:rPr lang="en-CA" sz="2400" dirty="0" err="1" smtClean="0"/>
              <a:t>toutes</a:t>
            </a:r>
            <a:r>
              <a:rPr lang="en-CA" sz="2400" dirty="0" smtClean="0"/>
              <a:t> les transformations sur le </a:t>
            </a:r>
            <a:r>
              <a:rPr lang="en-CA" sz="2400" dirty="0" err="1" smtClean="0"/>
              <a:t>chemin</a:t>
            </a:r>
            <a:r>
              <a:rPr lang="en-CA" sz="2400" dirty="0" smtClean="0"/>
              <a:t> entre la </a:t>
            </a:r>
            <a:r>
              <a:rPr lang="en-CA" sz="2400" dirty="0" err="1" smtClean="0"/>
              <a:t>racine</a:t>
            </a:r>
            <a:r>
              <a:rPr lang="en-CA" sz="2400" dirty="0" smtClean="0"/>
              <a:t> et la </a:t>
            </a:r>
            <a:r>
              <a:rPr lang="en-CA" sz="2400" dirty="0" err="1" smtClean="0"/>
              <a:t>feuille</a:t>
            </a:r>
            <a:r>
              <a:rPr lang="en-CA" sz="2400" dirty="0" smtClean="0"/>
              <a:t>.</a:t>
            </a:r>
            <a:endParaRPr lang="en-CA"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756" y="721186"/>
            <a:ext cx="6678488" cy="3293235"/>
          </a:xfrm>
          <a:prstGeom prst="rect">
            <a:avLst/>
          </a:prstGeom>
        </p:spPr>
      </p:pic>
      <p:sp>
        <p:nvSpPr>
          <p:cNvPr id="7" name="Rectangle 6"/>
          <p:cNvSpPr/>
          <p:nvPr/>
        </p:nvSpPr>
        <p:spPr>
          <a:xfrm rot="16200000">
            <a:off x="6879382" y="1857554"/>
            <a:ext cx="4005065" cy="523220"/>
          </a:xfrm>
          <a:prstGeom prst="rect">
            <a:avLst/>
          </a:prstGeom>
        </p:spPr>
        <p:txBody>
          <a:bodyPr wrap="square">
            <a:spAutoFit/>
          </a:bodyPr>
          <a:lstStyle/>
          <a:p>
            <a:r>
              <a:rPr lang="en-CA" sz="1400" dirty="0">
                <a:hlinkClick r:id="rId3"/>
              </a:rPr>
              <a:t>https://forum.kerbalspaceprogram.com/index.php?/topic/65421-wheels-and-their-unity-hierarchy</a:t>
            </a:r>
            <a:r>
              <a:rPr lang="en-CA" sz="1400" dirty="0" smtClean="0">
                <a:hlinkClick r:id="rId3"/>
              </a:rPr>
              <a:t>/</a:t>
            </a:r>
            <a:r>
              <a:rPr lang="en-CA" sz="1400" dirty="0" smtClean="0"/>
              <a:t> </a:t>
            </a:r>
            <a:endParaRPr lang="en-CA" sz="1400" dirty="0"/>
          </a:p>
        </p:txBody>
      </p:sp>
    </p:spTree>
    <p:extLst>
      <p:ext uri="{BB962C8B-B14F-4D97-AF65-F5344CB8AC3E}">
        <p14:creationId xmlns:p14="http://schemas.microsoft.com/office/powerpoint/2010/main" val="1514455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84976" cy="5865515"/>
          </a:xfrm>
        </p:spPr>
        <p:txBody>
          <a:bodyPr/>
          <a:lstStyle/>
          <a:p>
            <a:r>
              <a:rPr lang="en-CA" dirty="0" smtClean="0"/>
              <a:t>Un miracle: </a:t>
            </a:r>
            <a:r>
              <a:rPr lang="en-CA" dirty="0" err="1" smtClean="0"/>
              <a:t>toutes</a:t>
            </a:r>
            <a:r>
              <a:rPr lang="en-CA" dirty="0" smtClean="0"/>
              <a:t> </a:t>
            </a:r>
            <a:r>
              <a:rPr lang="en-CA" dirty="0" err="1" smtClean="0"/>
              <a:t>ces</a:t>
            </a:r>
            <a:r>
              <a:rPr lang="en-CA" dirty="0" smtClean="0"/>
              <a:t> transformations se </a:t>
            </a:r>
            <a:r>
              <a:rPr lang="en-CA" dirty="0" err="1" smtClean="0"/>
              <a:t>décrivent</a:t>
            </a:r>
            <a:r>
              <a:rPr lang="en-CA" dirty="0" smtClean="0"/>
              <a:t> par des multiplications de points par des matrices !</a:t>
            </a:r>
          </a:p>
          <a:p>
            <a:pPr lvl="1"/>
            <a:r>
              <a:rPr lang="en-CA" dirty="0" smtClean="0"/>
              <a:t>De plus, </a:t>
            </a:r>
            <a:r>
              <a:rPr lang="en-CA" dirty="0" err="1" smtClean="0"/>
              <a:t>l'effet</a:t>
            </a:r>
            <a:r>
              <a:rPr lang="en-CA" dirty="0" smtClean="0"/>
              <a:t> </a:t>
            </a:r>
            <a:r>
              <a:rPr lang="en-CA" dirty="0" err="1" smtClean="0"/>
              <a:t>accumulé</a:t>
            </a:r>
            <a:r>
              <a:rPr lang="en-CA" dirty="0" smtClean="0"/>
              <a:t> de </a:t>
            </a:r>
            <a:r>
              <a:rPr lang="en-CA" dirty="0" err="1" smtClean="0"/>
              <a:t>plusieurs</a:t>
            </a:r>
            <a:r>
              <a:rPr lang="en-CA" dirty="0" smtClean="0"/>
              <a:t> transformations se </a:t>
            </a:r>
            <a:r>
              <a:rPr lang="en-CA" dirty="0" err="1" smtClean="0"/>
              <a:t>décrit</a:t>
            </a:r>
            <a:r>
              <a:rPr lang="en-CA" dirty="0" smtClean="0"/>
              <a:t> par un </a:t>
            </a:r>
            <a:r>
              <a:rPr lang="en-CA" dirty="0" err="1" smtClean="0"/>
              <a:t>produit</a:t>
            </a:r>
            <a:r>
              <a:rPr lang="en-CA" dirty="0" smtClean="0"/>
              <a:t> de </a:t>
            </a:r>
            <a:r>
              <a:rPr lang="en-CA" dirty="0" err="1" smtClean="0"/>
              <a:t>plusieurs</a:t>
            </a:r>
            <a:r>
              <a:rPr lang="en-CA" dirty="0" smtClean="0"/>
              <a:t> matrices, qui </a:t>
            </a:r>
            <a:r>
              <a:rPr lang="en-CA" dirty="0" err="1" smtClean="0"/>
              <a:t>peut</a:t>
            </a:r>
            <a:r>
              <a:rPr lang="en-CA" dirty="0" smtClean="0"/>
              <a:t> </a:t>
            </a:r>
            <a:r>
              <a:rPr lang="en-CA" dirty="0" err="1" smtClean="0"/>
              <a:t>être</a:t>
            </a:r>
            <a:r>
              <a:rPr lang="en-CA" dirty="0" smtClean="0"/>
              <a:t> </a:t>
            </a:r>
            <a:r>
              <a:rPr lang="en-CA" dirty="0" err="1" smtClean="0"/>
              <a:t>précalculé</a:t>
            </a:r>
            <a:r>
              <a:rPr lang="en-CA" dirty="0" smtClean="0"/>
              <a:t> (et </a:t>
            </a:r>
            <a:r>
              <a:rPr lang="en-CA" dirty="0" err="1" smtClean="0"/>
              <a:t>stocké</a:t>
            </a:r>
            <a:r>
              <a:rPr lang="en-CA" dirty="0" smtClean="0"/>
              <a:t> </a:t>
            </a:r>
            <a:r>
              <a:rPr lang="en-CA" dirty="0" err="1" smtClean="0"/>
              <a:t>dans</a:t>
            </a:r>
            <a:r>
              <a:rPr lang="en-CA" dirty="0" smtClean="0"/>
              <a:t> </a:t>
            </a:r>
            <a:r>
              <a:rPr lang="en-CA" dirty="0" err="1" smtClean="0"/>
              <a:t>une</a:t>
            </a:r>
            <a:r>
              <a:rPr lang="en-CA" dirty="0" smtClean="0"/>
              <a:t> </a:t>
            </a:r>
            <a:r>
              <a:rPr lang="en-CA" dirty="0" err="1" smtClean="0"/>
              <a:t>seule</a:t>
            </a:r>
            <a:r>
              <a:rPr lang="en-CA" dirty="0" smtClean="0"/>
              <a:t> </a:t>
            </a:r>
            <a:r>
              <a:rPr lang="en-CA" dirty="0" err="1" smtClean="0"/>
              <a:t>matrice</a:t>
            </a:r>
            <a:r>
              <a:rPr lang="en-CA" dirty="0" smtClean="0"/>
              <a:t>) </a:t>
            </a:r>
            <a:r>
              <a:rPr lang="en-CA" dirty="0" err="1" smtClean="0"/>
              <a:t>avant</a:t>
            </a:r>
            <a:r>
              <a:rPr lang="en-CA" dirty="0" smtClean="0"/>
              <a:t> d'être appliqué à des millions de </a:t>
            </a:r>
            <a:r>
              <a:rPr lang="en-CA" dirty="0" err="1" smtClean="0"/>
              <a:t>sommets</a:t>
            </a:r>
            <a:r>
              <a:rPr lang="en-CA" dirty="0" smtClean="0"/>
              <a:t> !</a:t>
            </a:r>
          </a:p>
          <a:p>
            <a:pPr lvl="1"/>
            <a:r>
              <a:rPr lang="en-CA" dirty="0" smtClean="0"/>
              <a:t>De plus, multiplier un point par </a:t>
            </a:r>
            <a:r>
              <a:rPr lang="en-CA" dirty="0" err="1" smtClean="0"/>
              <a:t>une</a:t>
            </a:r>
            <a:r>
              <a:rPr lang="en-CA" dirty="0" smtClean="0"/>
              <a:t> </a:t>
            </a:r>
            <a:r>
              <a:rPr lang="en-CA" dirty="0" err="1" smtClean="0"/>
              <a:t>matrice</a:t>
            </a:r>
            <a:r>
              <a:rPr lang="en-CA" dirty="0" smtClean="0"/>
              <a:t> </a:t>
            </a:r>
            <a:r>
              <a:rPr lang="en-CA" dirty="0" err="1" smtClean="0"/>
              <a:t>implique</a:t>
            </a:r>
            <a:r>
              <a:rPr lang="en-CA" dirty="0" smtClean="0"/>
              <a:t> des </a:t>
            </a:r>
            <a:r>
              <a:rPr lang="en-CA" dirty="0" err="1" smtClean="0"/>
              <a:t>produits</a:t>
            </a:r>
            <a:r>
              <a:rPr lang="en-CA" dirty="0" smtClean="0"/>
              <a:t> </a:t>
            </a:r>
            <a:r>
              <a:rPr lang="en-CA" dirty="0" err="1" smtClean="0"/>
              <a:t>scalaires</a:t>
            </a:r>
            <a:r>
              <a:rPr lang="en-CA" dirty="0" smtClean="0"/>
              <a:t>, qui </a:t>
            </a:r>
            <a:r>
              <a:rPr lang="en-CA" dirty="0" err="1" smtClean="0"/>
              <a:t>sont</a:t>
            </a:r>
            <a:r>
              <a:rPr lang="en-CA" dirty="0" smtClean="0"/>
              <a:t> des </a:t>
            </a:r>
            <a:r>
              <a:rPr lang="en-CA" dirty="0" err="1" smtClean="0"/>
              <a:t>opérations</a:t>
            </a:r>
            <a:r>
              <a:rPr lang="en-CA" dirty="0" smtClean="0"/>
              <a:t> </a:t>
            </a:r>
            <a:r>
              <a:rPr lang="en-CA" dirty="0" err="1" smtClean="0"/>
              <a:t>faciles</a:t>
            </a:r>
            <a:r>
              <a:rPr lang="en-CA" dirty="0" smtClean="0"/>
              <a:t> à </a:t>
            </a:r>
            <a:r>
              <a:rPr lang="en-CA" dirty="0" err="1" smtClean="0"/>
              <a:t>réaliser</a:t>
            </a:r>
            <a:r>
              <a:rPr lang="en-CA" dirty="0" smtClean="0"/>
              <a:t> avec des transistors.  Multiplier des millions de points par des matrices </a:t>
            </a:r>
            <a:r>
              <a:rPr lang="en-CA" dirty="0" err="1" smtClean="0"/>
              <a:t>est</a:t>
            </a:r>
            <a:r>
              <a:rPr lang="en-CA" dirty="0" smtClean="0"/>
              <a:t> facile à </a:t>
            </a:r>
            <a:r>
              <a:rPr lang="en-CA" dirty="0" err="1" smtClean="0"/>
              <a:t>mettre</a:t>
            </a:r>
            <a:r>
              <a:rPr lang="en-CA" dirty="0" smtClean="0"/>
              <a:t> </a:t>
            </a:r>
            <a:r>
              <a:rPr lang="en-CA" dirty="0" err="1" smtClean="0"/>
              <a:t>en</a:t>
            </a:r>
            <a:r>
              <a:rPr lang="en-CA" dirty="0" smtClean="0"/>
              <a:t> pipelines </a:t>
            </a:r>
            <a:r>
              <a:rPr lang="en-CA" dirty="0" err="1" smtClean="0"/>
              <a:t>profondes</a:t>
            </a:r>
            <a:r>
              <a:rPr lang="en-CA" dirty="0" smtClean="0"/>
              <a:t> et </a:t>
            </a:r>
            <a:r>
              <a:rPr lang="en-CA" dirty="0" err="1" smtClean="0"/>
              <a:t>en</a:t>
            </a:r>
            <a:r>
              <a:rPr lang="en-CA" dirty="0" smtClean="0"/>
              <a:t> </a:t>
            </a:r>
            <a:r>
              <a:rPr lang="en-CA" dirty="0" err="1" smtClean="0"/>
              <a:t>parallèle</a:t>
            </a:r>
            <a:r>
              <a:rPr lang="en-CA" dirty="0" smtClean="0"/>
              <a:t> avec </a:t>
            </a:r>
            <a:r>
              <a:rPr lang="en-CA" dirty="0" err="1" smtClean="0"/>
              <a:t>plusieurs</a:t>
            </a:r>
            <a:r>
              <a:rPr lang="en-CA" dirty="0" smtClean="0"/>
              <a:t> </a:t>
            </a:r>
            <a:r>
              <a:rPr lang="en-CA" dirty="0" err="1" smtClean="0"/>
              <a:t>noyaux</a:t>
            </a:r>
            <a:r>
              <a:rPr lang="en-CA" dirty="0" smtClean="0"/>
              <a:t>.</a:t>
            </a:r>
          </a:p>
        </p:txBody>
      </p:sp>
    </p:spTree>
    <p:extLst>
      <p:ext uri="{BB962C8B-B14F-4D97-AF65-F5344CB8AC3E}">
        <p14:creationId xmlns:p14="http://schemas.microsoft.com/office/powerpoint/2010/main" val="26198518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lymathprogrammer.com/images/blog/200808/matrixvectormultiplication.png"/>
          <p:cNvPicPr>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694639" y="1124744"/>
            <a:ext cx="7193599"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mathlab.com/Algebra/Matrices/images/mult2x2x2x1.gif"/>
          <p:cNvPicPr>
            <a:picLocks noChangeAspect="1" noChangeArrowheads="1"/>
          </p:cNvPicPr>
          <p:nvPr>
            <p:custDataLst>
              <p:tags r:id="rId2"/>
            </p:custDataLst>
          </p:nvPr>
        </p:nvPicPr>
        <p:blipFill>
          <a:blip r:embed="rId6">
            <a:extLst>
              <a:ext uri="{28A0092B-C50C-407E-A947-70E740481C1C}">
                <a14:useLocalDpi xmlns:a14="http://schemas.microsoft.com/office/drawing/2010/main"/>
              </a:ext>
            </a:extLst>
          </a:blip>
          <a:srcRect/>
          <a:stretch>
            <a:fillRect/>
          </a:stretch>
        </p:blipFill>
        <p:spPr bwMode="auto">
          <a:xfrm>
            <a:off x="2951638" y="5085184"/>
            <a:ext cx="3240724" cy="15372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photos1.blogger.com/blogger/4608/663/320/first7.png"/>
          <p:cNvPicPr>
            <a:picLocks noChangeAspect="1" noChangeArrowheads="1"/>
          </p:cNvPicPr>
          <p:nvPr>
            <p:custDataLst>
              <p:tags r:id="rId3"/>
            </p:custDataLst>
          </p:nvPr>
        </p:nvPicPr>
        <p:blipFill>
          <a:blip r:embed="rId7">
            <a:extLst>
              <a:ext uri="{28A0092B-C50C-407E-A947-70E740481C1C}">
                <a14:useLocalDpi xmlns:a14="http://schemas.microsoft.com/office/drawing/2010/main"/>
              </a:ext>
            </a:extLst>
          </a:blip>
          <a:srcRect/>
          <a:stretch>
            <a:fillRect/>
          </a:stretch>
        </p:blipFill>
        <p:spPr bwMode="auto">
          <a:xfrm>
            <a:off x="823983" y="3501008"/>
            <a:ext cx="6934910" cy="11521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9512" y="260648"/>
            <a:ext cx="62646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smtClean="0">
                <a:ln>
                  <a:noFill/>
                </a:ln>
                <a:solidFill>
                  <a:prstClr val="black"/>
                </a:solidFill>
                <a:effectLst/>
                <a:uLnTx/>
                <a:uFillTx/>
                <a:latin typeface="Calibri"/>
                <a:ea typeface="+mn-ea"/>
                <a:cs typeface="+mn-cs"/>
              </a:rPr>
              <a:t>Rappel: multiplication de matrices</a:t>
            </a:r>
            <a:endParaRPr kumimoji="0" lang="en-CA"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63644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88640"/>
                <a:ext cx="8229600" cy="5937523"/>
              </a:xfrm>
            </p:spPr>
            <p:txBody>
              <a:bodyPr/>
              <a:lstStyle/>
              <a:p>
                <a:pPr marL="0" indent="0">
                  <a:buNone/>
                </a:pPr>
                <a:r>
                  <a:rPr lang="fr-FR" sz="2800" dirty="0" smtClean="0"/>
                  <a:t>Exemple: une matrice de rotation de 90 degrés en 2D:</a:t>
                </a:r>
                <a:endParaRPr lang="en-CA" sz="2800" dirty="0" smtClean="0"/>
              </a:p>
              <a:p>
                <a:pPr marL="0" indent="0">
                  <a:buNone/>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𝑅</m:t>
                      </m:r>
                      <m:r>
                        <a:rPr lang="en-CA" sz="2800" b="0" i="1" smtClean="0">
                          <a:latin typeface="Cambria Math" panose="02040503050406030204" pitchFamily="18" charset="0"/>
                        </a:rPr>
                        <m:t>=</m:t>
                      </m:r>
                      <m:d>
                        <m:dPr>
                          <m:begChr m:val="["/>
                          <m:endChr m:val="]"/>
                          <m:ctrlPr>
                            <a:rPr lang="en-CA" sz="2800" b="0" i="1" smtClean="0">
                              <a:latin typeface="Cambria Math" panose="02040503050406030204" pitchFamily="18" charset="0"/>
                            </a:rPr>
                          </m:ctrlPr>
                        </m:dPr>
                        <m:e>
                          <m:m>
                            <m:mPr>
                              <m:mcs>
                                <m:mc>
                                  <m:mcPr>
                                    <m:count m:val="2"/>
                                    <m:mcJc m:val="center"/>
                                  </m:mcPr>
                                </m:mc>
                              </m:mcs>
                              <m:ctrlPr>
                                <a:rPr lang="en-CA" sz="2800" b="0" i="1" smtClean="0">
                                  <a:latin typeface="Cambria Math" panose="02040503050406030204" pitchFamily="18" charset="0"/>
                                </a:rPr>
                              </m:ctrlPr>
                            </m:mPr>
                            <m:mr>
                              <m:e>
                                <m:r>
                                  <m:rPr>
                                    <m:brk m:alnAt="7"/>
                                  </m:rPr>
                                  <a:rPr lang="en-CA" sz="2800" b="0" i="1" smtClean="0">
                                    <a:latin typeface="Cambria Math" panose="02040503050406030204" pitchFamily="18" charset="0"/>
                                  </a:rPr>
                                  <m:t>0</m:t>
                                </m:r>
                              </m:e>
                              <m:e>
                                <m:r>
                                  <a:rPr lang="en-CA" sz="2800" b="0" i="1" smtClean="0">
                                    <a:latin typeface="Cambria Math" panose="02040503050406030204" pitchFamily="18" charset="0"/>
                                  </a:rPr>
                                  <m:t>−1</m:t>
                                </m:r>
                              </m:e>
                            </m:mr>
                            <m:mr>
                              <m:e>
                                <m:r>
                                  <a:rPr lang="en-CA" sz="2800" b="0" i="1" smtClean="0">
                                    <a:latin typeface="Cambria Math" panose="02040503050406030204" pitchFamily="18" charset="0"/>
                                  </a:rPr>
                                  <m:t>1</m:t>
                                </m:r>
                              </m:e>
                              <m:e>
                                <m:r>
                                  <a:rPr lang="en-CA" sz="2800" b="0" i="1" smtClean="0">
                                    <a:latin typeface="Cambria Math" panose="02040503050406030204" pitchFamily="18" charset="0"/>
                                  </a:rPr>
                                  <m:t>0</m:t>
                                </m:r>
                              </m:e>
                            </m:mr>
                          </m:m>
                        </m:e>
                      </m:d>
                    </m:oMath>
                  </m:oMathPara>
                </a14:m>
                <a:endParaRPr lang="en-CA" sz="2800" dirty="0"/>
              </a:p>
              <a:p>
                <a:pPr marL="0" indent="0">
                  <a:buNone/>
                </a:pPr>
                <a:r>
                  <a:rPr lang="fr-FR" sz="2800" dirty="0"/>
                  <a:t>On peut faire l'</a:t>
                </a:r>
                <a:r>
                  <a:rPr lang="fr-FR" sz="2800" dirty="0" err="1"/>
                  <a:t>exercise</a:t>
                </a:r>
                <a:r>
                  <a:rPr lang="fr-FR" sz="2800" dirty="0"/>
                  <a:t> de transformer un point </a:t>
                </a:r>
                <a:r>
                  <a:rPr lang="fr-FR" sz="2800" dirty="0" smtClean="0"/>
                  <a:t>avec cette </a:t>
                </a:r>
                <a:r>
                  <a:rPr lang="fr-FR" sz="2800" dirty="0"/>
                  <a:t>matrice</a:t>
                </a:r>
                <a:r>
                  <a:rPr lang="fr-FR" sz="2800" dirty="0" smtClean="0"/>
                  <a:t>. Soit le point </a:t>
                </a:r>
                <a14:m>
                  <m:oMath xmlns:m="http://schemas.openxmlformats.org/officeDocument/2006/math">
                    <m:r>
                      <a:rPr lang="en-CA" sz="2800" b="0" i="1" smtClean="0">
                        <a:latin typeface="Cambria Math" panose="02040503050406030204" pitchFamily="18" charset="0"/>
                      </a:rPr>
                      <m:t>𝑝</m:t>
                    </m:r>
                    <m:r>
                      <a:rPr lang="en-CA" sz="2800" i="1" smtClean="0">
                        <a:latin typeface="Cambria Math" panose="02040503050406030204" pitchFamily="18" charset="0"/>
                      </a:rPr>
                      <m:t>=</m:t>
                    </m:r>
                    <m:d>
                      <m:dPr>
                        <m:begChr m:val="["/>
                        <m:endChr m:val="]"/>
                        <m:ctrlPr>
                          <a:rPr lang="en-CA" sz="2800" i="1" smtClean="0">
                            <a:latin typeface="Cambria Math" panose="02040503050406030204" pitchFamily="18" charset="0"/>
                          </a:rPr>
                        </m:ctrlPr>
                      </m:dPr>
                      <m:e>
                        <m:m>
                          <m:mPr>
                            <m:mcs>
                              <m:mc>
                                <m:mcPr>
                                  <m:count m:val="1"/>
                                  <m:mcJc m:val="center"/>
                                </m:mcPr>
                              </m:mc>
                            </m:mcs>
                            <m:ctrlPr>
                              <a:rPr lang="en-CA" sz="2800" i="1" smtClean="0">
                                <a:latin typeface="Cambria Math" panose="02040503050406030204" pitchFamily="18" charset="0"/>
                              </a:rPr>
                            </m:ctrlPr>
                          </m:mP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𝑥</m:t>
                                  </m:r>
                                </m:sub>
                              </m:sSub>
                            </m:e>
                          </m:mr>
                          <m:mr>
                            <m:e>
                              <m:sSub>
                                <m:sSubPr>
                                  <m:ctrlPr>
                                    <a:rPr lang="en-CA" sz="280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𝑦</m:t>
                                  </m:r>
                                </m:sub>
                              </m:sSub>
                            </m:e>
                          </m:mr>
                        </m:m>
                      </m:e>
                    </m:d>
                  </m:oMath>
                </a14:m>
                <a:r>
                  <a:rPr lang="en-CA" sz="2800" dirty="0" smtClean="0"/>
                  <a:t>, un </a:t>
                </a:r>
                <a:r>
                  <a:rPr lang="en-CA" sz="2800" dirty="0" err="1" smtClean="0"/>
                  <a:t>vecteur</a:t>
                </a:r>
                <a:r>
                  <a:rPr lang="en-CA" sz="2800" dirty="0" smtClean="0"/>
                  <a:t> </a:t>
                </a:r>
                <a:r>
                  <a:rPr lang="en-CA" sz="2800" dirty="0" err="1" smtClean="0"/>
                  <a:t>en</a:t>
                </a:r>
                <a:r>
                  <a:rPr lang="en-CA" sz="2800" dirty="0" smtClean="0"/>
                  <a:t> </a:t>
                </a:r>
                <a:r>
                  <a:rPr lang="en-CA" sz="2800" dirty="0" err="1" smtClean="0"/>
                  <a:t>colonne</a:t>
                </a:r>
                <a:r>
                  <a:rPr lang="en-CA" sz="2800" dirty="0" smtClean="0"/>
                  <a:t>. Pour transformer </a:t>
                </a:r>
                <a:r>
                  <a:rPr lang="en-CA" sz="2800" dirty="0" err="1" smtClean="0"/>
                  <a:t>ce</a:t>
                </a:r>
                <a:r>
                  <a:rPr lang="en-CA" sz="2800" dirty="0" smtClean="0"/>
                  <a:t> point avec la </a:t>
                </a:r>
                <a:r>
                  <a:rPr lang="en-CA" sz="2800" dirty="0" err="1" smtClean="0"/>
                  <a:t>matrice</a:t>
                </a:r>
                <a:r>
                  <a:rPr lang="en-CA" sz="2800" dirty="0" smtClean="0"/>
                  <a:t>, on </a:t>
                </a:r>
                <a:r>
                  <a:rPr lang="en-CA" sz="2800" dirty="0" err="1" smtClean="0"/>
                  <a:t>pré-multiplie</a:t>
                </a:r>
                <a:r>
                  <a:rPr lang="en-CA" sz="2800" dirty="0" smtClean="0"/>
                  <a:t> :</a:t>
                </a:r>
              </a:p>
              <a:p>
                <a:pPr marL="0" indent="0">
                  <a:buNone/>
                </a:pPr>
                <a14:m>
                  <m:oMathPara xmlns:m="http://schemas.openxmlformats.org/officeDocument/2006/math">
                    <m:oMathParaPr>
                      <m:jc m:val="centerGroup"/>
                    </m:oMathParaPr>
                    <m:oMath xmlns:m="http://schemas.openxmlformats.org/officeDocument/2006/math">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𝑝</m:t>
                          </m:r>
                        </m:e>
                        <m:sup>
                          <m:r>
                            <a:rPr lang="en-CA" sz="2800" b="0" i="1" smtClean="0">
                              <a:latin typeface="Cambria Math" panose="02040503050406030204" pitchFamily="18" charset="0"/>
                            </a:rPr>
                            <m:t>′</m:t>
                          </m:r>
                        </m:sup>
                      </m:sSup>
                      <m:r>
                        <a:rPr lang="en-CA" sz="2800" b="0" i="1" smtClean="0">
                          <a:latin typeface="Cambria Math" panose="02040503050406030204" pitchFamily="18" charset="0"/>
                        </a:rPr>
                        <m:t>=</m:t>
                      </m:r>
                      <m:r>
                        <a:rPr lang="en-CA" sz="2800" b="0" i="1" smtClean="0">
                          <a:latin typeface="Cambria Math" panose="02040503050406030204" pitchFamily="18" charset="0"/>
                        </a:rPr>
                        <m:t>𝑅</m:t>
                      </m:r>
                      <m:r>
                        <a:rPr lang="en-CA" sz="2800" b="0" i="1" smtClean="0">
                          <a:latin typeface="Cambria Math" panose="02040503050406030204" pitchFamily="18" charset="0"/>
                        </a:rPr>
                        <m:t> </m:t>
                      </m:r>
                      <m:r>
                        <a:rPr lang="en-CA" sz="2800" b="0" i="1" smtClean="0">
                          <a:latin typeface="Cambria Math" panose="02040503050406030204" pitchFamily="18" charset="0"/>
                        </a:rPr>
                        <m:t>𝑝</m:t>
                      </m:r>
                      <m:r>
                        <a:rPr lang="en-CA" sz="2800" b="0" i="1" smtClean="0">
                          <a:latin typeface="Cambria Math" panose="02040503050406030204" pitchFamily="18" charset="0"/>
                        </a:rPr>
                        <m:t>= </m:t>
                      </m:r>
                      <m:d>
                        <m:dPr>
                          <m:begChr m:val="["/>
                          <m:endChr m:val="]"/>
                          <m:ctrlPr>
                            <a:rPr lang="en-CA" sz="2800" b="0" i="1" smtClean="0">
                              <a:latin typeface="Cambria Math" panose="02040503050406030204" pitchFamily="18" charset="0"/>
                            </a:rPr>
                          </m:ctrlPr>
                        </m:dPr>
                        <m:e>
                          <m:m>
                            <m:mPr>
                              <m:mcs>
                                <m:mc>
                                  <m:mcPr>
                                    <m:count m:val="2"/>
                                    <m:mcJc m:val="center"/>
                                  </m:mcPr>
                                </m:mc>
                              </m:mcs>
                              <m:ctrlPr>
                                <a:rPr lang="en-CA" sz="2800" b="0" i="1" smtClean="0">
                                  <a:latin typeface="Cambria Math" panose="02040503050406030204" pitchFamily="18" charset="0"/>
                                </a:rPr>
                              </m:ctrlPr>
                            </m:mPr>
                            <m:mr>
                              <m:e>
                                <m:r>
                                  <m:rPr>
                                    <m:brk m:alnAt="7"/>
                                  </m:rPr>
                                  <a:rPr lang="en-CA" sz="2800" b="0" i="1" smtClean="0">
                                    <a:latin typeface="Cambria Math" panose="02040503050406030204" pitchFamily="18" charset="0"/>
                                  </a:rPr>
                                  <m:t>0</m:t>
                                </m:r>
                              </m:e>
                              <m:e>
                                <m:r>
                                  <a:rPr lang="en-CA" sz="2800" b="0" i="1" smtClean="0">
                                    <a:latin typeface="Cambria Math" panose="02040503050406030204" pitchFamily="18" charset="0"/>
                                  </a:rPr>
                                  <m:t>−1</m:t>
                                </m:r>
                              </m:e>
                            </m:mr>
                            <m:mr>
                              <m:e>
                                <m:r>
                                  <a:rPr lang="en-CA" sz="2800" b="0" i="1" smtClean="0">
                                    <a:latin typeface="Cambria Math" panose="02040503050406030204" pitchFamily="18" charset="0"/>
                                  </a:rPr>
                                  <m:t>1</m:t>
                                </m:r>
                              </m:e>
                              <m:e>
                                <m:r>
                                  <a:rPr lang="en-CA" sz="2800" b="0" i="1" smtClean="0">
                                    <a:latin typeface="Cambria Math" panose="02040503050406030204" pitchFamily="18" charset="0"/>
                                  </a:rPr>
                                  <m:t>0</m:t>
                                </m:r>
                              </m:e>
                            </m:mr>
                          </m:m>
                        </m:e>
                      </m:d>
                      <m:d>
                        <m:dPr>
                          <m:begChr m:val="["/>
                          <m:endChr m:val="]"/>
                          <m:ctrlPr>
                            <a:rPr lang="en-CA" sz="2800" b="0" i="1" smtClean="0">
                              <a:latin typeface="Cambria Math" panose="02040503050406030204" pitchFamily="18" charset="0"/>
                            </a:rPr>
                          </m:ctrlPr>
                        </m:dPr>
                        <m:e>
                          <m:m>
                            <m:mPr>
                              <m:mcs>
                                <m:mc>
                                  <m:mcPr>
                                    <m:count m:val="1"/>
                                    <m:mcJc m:val="center"/>
                                  </m:mcPr>
                                </m:mc>
                              </m:mcs>
                              <m:ctrlPr>
                                <a:rPr lang="en-CA" sz="2800" b="0" i="1" smtClean="0">
                                  <a:latin typeface="Cambria Math" panose="02040503050406030204" pitchFamily="18" charset="0"/>
                                </a:rPr>
                              </m:ctrlPr>
                            </m:mP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𝑥</m:t>
                                    </m:r>
                                  </m:sub>
                                </m:sSub>
                              </m:e>
                            </m:m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𝑦</m:t>
                                    </m:r>
                                  </m:sub>
                                </m:sSub>
                              </m:e>
                            </m:mr>
                          </m:m>
                        </m:e>
                      </m:d>
                      <m:r>
                        <a:rPr lang="en-CA" sz="2800" b="0" i="1" smtClean="0">
                          <a:latin typeface="Cambria Math" panose="02040503050406030204" pitchFamily="18" charset="0"/>
                        </a:rPr>
                        <m:t>=</m:t>
                      </m:r>
                      <m:d>
                        <m:dPr>
                          <m:begChr m:val="["/>
                          <m:endChr m:val="]"/>
                          <m:ctrlPr>
                            <a:rPr lang="en-CA" sz="2800" b="0" i="1" smtClean="0">
                              <a:latin typeface="Cambria Math" panose="02040503050406030204" pitchFamily="18" charset="0"/>
                            </a:rPr>
                          </m:ctrlPr>
                        </m:dPr>
                        <m:e>
                          <m:m>
                            <m:mPr>
                              <m:mcs>
                                <m:mc>
                                  <m:mcPr>
                                    <m:count m:val="1"/>
                                    <m:mcJc m:val="center"/>
                                  </m:mcPr>
                                </m:mc>
                              </m:mcs>
                              <m:ctrlPr>
                                <a:rPr lang="en-CA" sz="2800" b="0" i="1" smtClean="0">
                                  <a:latin typeface="Cambria Math" panose="02040503050406030204" pitchFamily="18" charset="0"/>
                                </a:rPr>
                              </m:ctrlPr>
                            </m:mP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m:t>
                                    </m:r>
                                    <m:r>
                                      <a:rPr lang="en-CA" sz="2800" b="0" i="1" smtClean="0">
                                        <a:latin typeface="Cambria Math" panose="02040503050406030204" pitchFamily="18" charset="0"/>
                                      </a:rPr>
                                      <m:t>𝑝</m:t>
                                    </m:r>
                                  </m:e>
                                  <m:sub>
                                    <m:r>
                                      <a:rPr lang="en-CA" sz="2800" b="0" i="1" smtClean="0">
                                        <a:latin typeface="Cambria Math" panose="02040503050406030204" pitchFamily="18" charset="0"/>
                                      </a:rPr>
                                      <m:t>𝑦</m:t>
                                    </m:r>
                                  </m:sub>
                                </m:sSub>
                              </m:e>
                            </m:m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𝑥</m:t>
                                    </m:r>
                                  </m:sub>
                                </m:sSub>
                              </m:e>
                            </m:mr>
                          </m:m>
                        </m:e>
                      </m:d>
                    </m:oMath>
                  </m:oMathPara>
                </a14:m>
                <a:endParaRPr lang="en-CA" sz="2800" dirty="0" smtClean="0"/>
              </a:p>
              <a:p>
                <a:pPr marL="0" indent="0">
                  <a:buNone/>
                </a:pPr>
                <a:r>
                  <a:rPr lang="fr-FR" sz="2800" dirty="0"/>
                  <a:t>Vous pouvez vérifier qu'il s'agit d'une rotation de 90 </a:t>
                </a:r>
                <a:r>
                  <a:rPr lang="fr-FR" sz="2800" dirty="0" smtClean="0"/>
                  <a:t>degrés autour </a:t>
                </a:r>
                <a:r>
                  <a:rPr lang="fr-FR" sz="2800" dirty="0"/>
                  <a:t>de l'origine, dans le sens </a:t>
                </a:r>
                <a:r>
                  <a:rPr lang="fr-FR" sz="2800" dirty="0" err="1"/>
                  <a:t>anti-horaire</a:t>
                </a:r>
                <a:r>
                  <a:rPr lang="fr-FR" sz="2800" dirty="0"/>
                  <a:t>.  Par </a:t>
                </a:r>
                <a:r>
                  <a:rPr lang="fr-FR" sz="2800" dirty="0" smtClean="0"/>
                  <a:t>exemple, si p </a:t>
                </a:r>
                <a:r>
                  <a:rPr lang="fr-FR" sz="2800" dirty="0"/>
                  <a:t>= ( 100, 30 ), alors </a:t>
                </a:r>
                <a:r>
                  <a:rPr lang="fr-FR" sz="2800" dirty="0" smtClean="0"/>
                  <a:t>p' </a:t>
                </a:r>
                <a:r>
                  <a:rPr lang="fr-FR" sz="2800" dirty="0"/>
                  <a:t>= (-30, 100).</a:t>
                </a:r>
                <a:endParaRPr lang="en-CA"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88640"/>
                <a:ext cx="8229600" cy="5937523"/>
              </a:xfrm>
              <a:blipFill>
                <a:blip r:embed="rId2"/>
                <a:stretch>
                  <a:fillRect l="-1481" t="-1027"/>
                </a:stretch>
              </a:blipFill>
            </p:spPr>
            <p:txBody>
              <a:bodyPr/>
              <a:lstStyle/>
              <a:p>
                <a:r>
                  <a:rPr lang="en-CA">
                    <a:noFill/>
                  </a:rPr>
                  <a:t> </a:t>
                </a:r>
              </a:p>
            </p:txBody>
          </p:sp>
        </mc:Fallback>
      </mc:AlternateContent>
    </p:spTree>
    <p:extLst>
      <p:ext uri="{BB962C8B-B14F-4D97-AF65-F5344CB8AC3E}">
        <p14:creationId xmlns:p14="http://schemas.microsoft.com/office/powerpoint/2010/main" val="4635703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88640"/>
                <a:ext cx="8229600" cy="5937523"/>
              </a:xfrm>
            </p:spPr>
            <p:txBody>
              <a:bodyPr/>
              <a:lstStyle/>
              <a:p>
                <a:pPr marL="0" indent="0">
                  <a:buNone/>
                </a:pPr>
                <a:r>
                  <a:rPr lang="fr-FR" sz="2800" dirty="0" smtClean="0"/>
                  <a:t>Exemple: une matrice de rotation d'angle </a:t>
                </a:r>
                <a:r>
                  <a:rPr lang="el-GR" sz="2800" dirty="0"/>
                  <a:t>θ</a:t>
                </a:r>
                <a:r>
                  <a:rPr lang="fr-FR" sz="2800" dirty="0" smtClean="0"/>
                  <a:t> en 2D:</a:t>
                </a:r>
              </a:p>
              <a:p>
                <a:pPr marL="0" indent="0">
                  <a:buNone/>
                </a:pPr>
                <a:endParaRPr lang="en-CA" sz="2800" dirty="0" smtClean="0"/>
              </a:p>
              <a:p>
                <a:pPr marL="0" indent="0">
                  <a:buNone/>
                </a:pPr>
                <a14:m>
                  <m:oMathPara xmlns:m="http://schemas.openxmlformats.org/officeDocument/2006/math">
                    <m:oMathParaPr>
                      <m:jc m:val="centerGroup"/>
                    </m:oMathParaPr>
                    <m:oMath xmlns:m="http://schemas.openxmlformats.org/officeDocument/2006/math">
                      <m:r>
                        <a:rPr lang="en-CA" sz="2800" b="0" i="1" smtClean="0">
                          <a:latin typeface="Cambria Math" panose="02040503050406030204" pitchFamily="18" charset="0"/>
                        </a:rPr>
                        <m:t>𝑅</m:t>
                      </m:r>
                      <m:r>
                        <a:rPr lang="en-CA" sz="2800" b="0" i="1" smtClean="0">
                          <a:latin typeface="Cambria Math" panose="02040503050406030204" pitchFamily="18" charset="0"/>
                        </a:rPr>
                        <m:t>=</m:t>
                      </m:r>
                      <m:d>
                        <m:dPr>
                          <m:begChr m:val="["/>
                          <m:endChr m:val="]"/>
                          <m:ctrlPr>
                            <a:rPr lang="en-CA" sz="2800" b="0" i="1" smtClean="0">
                              <a:latin typeface="Cambria Math" panose="02040503050406030204" pitchFamily="18" charset="0"/>
                            </a:rPr>
                          </m:ctrlPr>
                        </m:dPr>
                        <m:e>
                          <m:m>
                            <m:mPr>
                              <m:mcs>
                                <m:mc>
                                  <m:mcPr>
                                    <m:count m:val="2"/>
                                    <m:mcJc m:val="center"/>
                                  </m:mcPr>
                                </m:mc>
                              </m:mcs>
                              <m:ctrlPr>
                                <a:rPr lang="en-CA" sz="2800" b="0" i="1" smtClean="0">
                                  <a:latin typeface="Cambria Math" panose="02040503050406030204" pitchFamily="18" charset="0"/>
                                </a:rPr>
                              </m:ctrlPr>
                            </m:mPr>
                            <m:mr>
                              <m:e>
                                <m:r>
                                  <m:rPr>
                                    <m:sty m:val="p"/>
                                    <m:brk m:alnAt="7"/>
                                  </m:rPr>
                                  <a:rPr lang="en-CA" sz="2800" b="0" i="0" smtClean="0">
                                    <a:latin typeface="Cambria Math" panose="02040503050406030204" pitchFamily="18" charset="0"/>
                                  </a:rPr>
                                  <m:t>c</m:t>
                                </m:r>
                                <m:r>
                                  <m:rPr>
                                    <m:sty m:val="p"/>
                                  </m:rPr>
                                  <a:rPr lang="en-CA" sz="2800" b="0" i="0" smtClean="0">
                                    <a:latin typeface="Cambria Math" panose="02040503050406030204" pitchFamily="18" charset="0"/>
                                  </a:rPr>
                                  <m:t>os</m:t>
                                </m:r>
                                <m:r>
                                  <m:rPr>
                                    <m:brk m:alnAt="7"/>
                                  </m:rPr>
                                  <a:rPr lang="en-CA" sz="2800" b="0" i="1" smtClean="0">
                                    <a:latin typeface="Cambria Math" panose="02040503050406030204" pitchFamily="18" charset="0"/>
                                  </a:rPr>
                                  <m:t>⁡</m:t>
                                </m:r>
                                <m:r>
                                  <a:rPr lang="en-CA" sz="2800" b="0" i="1" smtClean="0">
                                    <a:latin typeface="Cambria Math" panose="02040503050406030204" pitchFamily="18" charset="0"/>
                                  </a:rPr>
                                  <m:t>(</m:t>
                                </m:r>
                                <m:r>
                                  <a:rPr lang="el-GR" sz="2800" i="1">
                                    <a:latin typeface="Cambria Math" panose="02040503050406030204" pitchFamily="18" charset="0"/>
                                  </a:rPr>
                                  <m:t>𝜃</m:t>
                                </m:r>
                                <m:r>
                                  <a:rPr lang="en-CA" sz="2800" b="0" i="1" smtClean="0">
                                    <a:latin typeface="Cambria Math" panose="02040503050406030204" pitchFamily="18" charset="0"/>
                                  </a:rPr>
                                  <m:t>)</m:t>
                                </m:r>
                              </m:e>
                              <m:e>
                                <m:r>
                                  <a:rPr lang="en-CA" sz="2800" b="0" i="0" smtClean="0">
                                    <a:latin typeface="Cambria Math" panose="02040503050406030204" pitchFamily="18" charset="0"/>
                                  </a:rPr>
                                  <m:t>−</m:t>
                                </m:r>
                                <m:r>
                                  <m:rPr>
                                    <m:sty m:val="p"/>
                                  </m:rPr>
                                  <a:rPr lang="en-CA" sz="2800" b="0" i="0" smtClean="0">
                                    <a:latin typeface="Cambria Math" panose="02040503050406030204" pitchFamily="18" charset="0"/>
                                  </a:rPr>
                                  <m:t>sin</m:t>
                                </m:r>
                                <m:r>
                                  <a:rPr lang="en-CA" sz="2800" b="0" i="1" smtClean="0">
                                    <a:latin typeface="Cambria Math" panose="02040503050406030204" pitchFamily="18" charset="0"/>
                                  </a:rPr>
                                  <m:t>⁡(</m:t>
                                </m:r>
                                <m:r>
                                  <a:rPr lang="el-GR" sz="2800" i="1">
                                    <a:latin typeface="Cambria Math" panose="02040503050406030204" pitchFamily="18" charset="0"/>
                                  </a:rPr>
                                  <m:t>𝜃</m:t>
                                </m:r>
                                <m:r>
                                  <a:rPr lang="en-CA" sz="2800" b="0" i="1" smtClean="0">
                                    <a:latin typeface="Cambria Math" panose="02040503050406030204" pitchFamily="18" charset="0"/>
                                  </a:rPr>
                                  <m:t>)</m:t>
                                </m:r>
                              </m:e>
                            </m:mr>
                            <m:mr>
                              <m:e>
                                <m:r>
                                  <m:rPr>
                                    <m:sty m:val="p"/>
                                  </m:rPr>
                                  <a:rPr lang="en-CA" sz="2800" b="0" i="0" smtClean="0">
                                    <a:latin typeface="Cambria Math" panose="02040503050406030204" pitchFamily="18" charset="0"/>
                                  </a:rPr>
                                  <m:t>sin</m:t>
                                </m:r>
                                <m:r>
                                  <a:rPr lang="en-CA" sz="2800" b="0" i="1" smtClean="0">
                                    <a:latin typeface="Cambria Math" panose="02040503050406030204" pitchFamily="18" charset="0"/>
                                  </a:rPr>
                                  <m:t>⁡(</m:t>
                                </m:r>
                                <m:r>
                                  <a:rPr lang="el-GR" sz="2800" i="1">
                                    <a:latin typeface="Cambria Math" panose="02040503050406030204" pitchFamily="18" charset="0"/>
                                  </a:rPr>
                                  <m:t>𝜃</m:t>
                                </m:r>
                                <m:r>
                                  <a:rPr lang="en-CA" sz="2800" b="0" i="1" smtClean="0">
                                    <a:latin typeface="Cambria Math" panose="02040503050406030204" pitchFamily="18" charset="0"/>
                                  </a:rPr>
                                  <m:t>)</m:t>
                                </m:r>
                              </m:e>
                              <m:e>
                                <m:r>
                                  <m:rPr>
                                    <m:sty m:val="p"/>
                                  </m:rPr>
                                  <a:rPr lang="en-CA" sz="2800" b="0" i="0" smtClean="0">
                                    <a:latin typeface="Cambria Math" panose="02040503050406030204" pitchFamily="18" charset="0"/>
                                  </a:rPr>
                                  <m:t>cos</m:t>
                                </m:r>
                                <m:r>
                                  <a:rPr lang="en-CA" sz="2800" b="0" i="1" smtClean="0">
                                    <a:latin typeface="Cambria Math" panose="02040503050406030204" pitchFamily="18" charset="0"/>
                                  </a:rPr>
                                  <m:t>⁡(</m:t>
                                </m:r>
                                <m:r>
                                  <a:rPr lang="el-GR" sz="2800" i="1">
                                    <a:latin typeface="Cambria Math" panose="02040503050406030204" pitchFamily="18" charset="0"/>
                                  </a:rPr>
                                  <m:t>𝜃</m:t>
                                </m:r>
                                <m:r>
                                  <a:rPr lang="en-CA" sz="2800" b="0" i="1" smtClean="0">
                                    <a:latin typeface="Cambria Math" panose="02040503050406030204" pitchFamily="18" charset="0"/>
                                  </a:rPr>
                                  <m:t>)</m:t>
                                </m:r>
                              </m:e>
                            </m:mr>
                          </m:m>
                        </m:e>
                      </m:d>
                    </m:oMath>
                  </m:oMathPara>
                </a14:m>
                <a:endParaRPr lang="en-CA" sz="2800" dirty="0"/>
              </a:p>
              <a:p>
                <a:pPr marL="0" indent="0">
                  <a:buNone/>
                </a:pPr>
                <a:endParaRPr lang="fr-FR" sz="2800" dirty="0" smtClean="0"/>
              </a:p>
              <a:p>
                <a:pPr marL="0" indent="0">
                  <a:buNone/>
                </a:pPr>
                <a:r>
                  <a:rPr lang="fr-FR" sz="2800" dirty="0" smtClean="0"/>
                  <a:t>Vous pouvez </a:t>
                </a:r>
                <a:r>
                  <a:rPr lang="fr-FR" sz="2800" dirty="0"/>
                  <a:t>vérifier que, lorsque </a:t>
                </a:r>
                <a:r>
                  <a:rPr lang="el-GR" sz="2800" dirty="0"/>
                  <a:t>θ</a:t>
                </a:r>
                <a:r>
                  <a:rPr lang="fr-FR" sz="2800" dirty="0" smtClean="0"/>
                  <a:t> </a:t>
                </a:r>
                <a:r>
                  <a:rPr lang="fr-FR" sz="2800" dirty="0"/>
                  <a:t>= </a:t>
                </a:r>
                <a:r>
                  <a:rPr lang="fr-FR" sz="2800" dirty="0" smtClean="0"/>
                  <a:t>90°, la </a:t>
                </a:r>
                <a:r>
                  <a:rPr lang="fr-FR" sz="2800" dirty="0"/>
                  <a:t>matrice c</a:t>
                </a:r>
                <a:r>
                  <a:rPr lang="fr-FR" sz="2800" dirty="0" smtClean="0"/>
                  <a:t>i-dessus </a:t>
                </a:r>
                <a:r>
                  <a:rPr lang="fr-FR" sz="2800" dirty="0"/>
                  <a:t>se réduit à l'exemple précédent.</a:t>
                </a:r>
                <a:endParaRPr lang="en-CA"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88640"/>
                <a:ext cx="8229600" cy="5937523"/>
              </a:xfrm>
              <a:blipFill>
                <a:blip r:embed="rId2"/>
                <a:stretch>
                  <a:fillRect l="-1481" t="-1027"/>
                </a:stretch>
              </a:blipFill>
            </p:spPr>
            <p:txBody>
              <a:bodyPr/>
              <a:lstStyle/>
              <a:p>
                <a:r>
                  <a:rPr lang="en-CA">
                    <a:noFill/>
                  </a:rPr>
                  <a:t> </a:t>
                </a:r>
              </a:p>
            </p:txBody>
          </p:sp>
        </mc:Fallback>
      </mc:AlternateContent>
    </p:spTree>
    <p:extLst>
      <p:ext uri="{BB962C8B-B14F-4D97-AF65-F5344CB8AC3E}">
        <p14:creationId xmlns:p14="http://schemas.microsoft.com/office/powerpoint/2010/main" val="495681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0"/>
                <a:ext cx="8229600" cy="6126163"/>
              </a:xfrm>
            </p:spPr>
            <p:txBody>
              <a:bodyPr/>
              <a:lstStyle/>
              <a:p>
                <a:pPr marL="0" indent="0">
                  <a:buNone/>
                </a:pPr>
                <a:r>
                  <a:rPr lang="fr-FR" sz="2800" dirty="0" smtClean="0"/>
                  <a:t>Exemple</a:t>
                </a:r>
                <a:r>
                  <a:rPr lang="fr-FR" sz="2800" dirty="0"/>
                  <a:t>: une matrice 3×3 de rotation en 3D, avec un angle </a:t>
                </a:r>
                <a:r>
                  <a:rPr lang="el-GR" sz="2800" dirty="0"/>
                  <a:t>θ</a:t>
                </a:r>
                <a:r>
                  <a:rPr lang="fr-FR" sz="2800" dirty="0" smtClean="0"/>
                  <a:t>, autour </a:t>
                </a:r>
                <a:r>
                  <a:rPr lang="fr-FR" sz="2800" dirty="0"/>
                  <a:t>d'un axe de rotation donné par le vecteur unitaire (</a:t>
                </a:r>
                <a:r>
                  <a:rPr lang="fr-FR" sz="2800" dirty="0" err="1"/>
                  <a:t>x,y,z</a:t>
                </a:r>
                <a:r>
                  <a:rPr lang="fr-FR" sz="2800" dirty="0" smtClean="0"/>
                  <a:t>) :</a:t>
                </a:r>
              </a:p>
              <a:p>
                <a:pPr marL="0" indent="0">
                  <a:buNone/>
                </a:pPr>
                <a:endParaRPr lang="en-CA"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m>
                            <m:mPr>
                              <m:mcs>
                                <m:mc>
                                  <m:mcPr>
                                    <m:count m:val="3"/>
                                    <m:mcJc m:val="center"/>
                                  </m:mcPr>
                                </m:mc>
                              </m:mcs>
                              <m:ctrlPr>
                                <a:rPr lang="en-CA" sz="2800" b="0" i="1" smtClean="0">
                                  <a:latin typeface="Cambria Math" panose="02040503050406030204" pitchFamily="18" charset="0"/>
                                </a:rPr>
                              </m:ctrlPr>
                            </m:mPr>
                            <m:mr>
                              <m:e>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𝑥</m:t>
                                    </m:r>
                                  </m:e>
                                  <m:sup>
                                    <m:r>
                                      <a:rPr lang="en-CA" sz="2800" b="0" i="1" smtClean="0">
                                        <a:latin typeface="Cambria Math" panose="02040503050406030204" pitchFamily="18" charset="0"/>
                                      </a:rPr>
                                      <m:t>2</m:t>
                                    </m:r>
                                  </m:sup>
                                </m:sSup>
                                <m:d>
                                  <m:dPr>
                                    <m:ctrlPr>
                                      <a:rPr lang="en-CA" sz="2800" b="0" i="1" smtClean="0">
                                        <a:latin typeface="Cambria Math" panose="02040503050406030204" pitchFamily="18" charset="0"/>
                                      </a:rPr>
                                    </m:ctrlPr>
                                  </m:dPr>
                                  <m:e>
                                    <m:r>
                                      <m:rPr>
                                        <m:brk m:alnAt="7"/>
                                      </m:rPr>
                                      <a:rPr lang="en-CA" sz="2800" b="0" i="1" smtClean="0">
                                        <a:latin typeface="Cambria Math" panose="02040503050406030204" pitchFamily="18" charset="0"/>
                                      </a:rPr>
                                      <m:t>1</m:t>
                                    </m:r>
                                    <m:r>
                                      <a:rPr lang="en-CA" sz="2800" b="0" i="1" smtClean="0">
                                        <a:latin typeface="Cambria Math" panose="02040503050406030204" pitchFamily="18" charset="0"/>
                                      </a:rPr>
                                      <m:t>−</m:t>
                                    </m:r>
                                    <m:r>
                                      <a:rPr lang="en-CA" sz="2800" b="0" i="1" smtClean="0">
                                        <a:latin typeface="Cambria Math" panose="02040503050406030204" pitchFamily="18" charset="0"/>
                                      </a:rPr>
                                      <m:t>𝑐</m:t>
                                    </m:r>
                                  </m:e>
                                </m:d>
                                <m:r>
                                  <m:rPr>
                                    <m:brk m:alnAt="7"/>
                                  </m:rPr>
                                  <a:rPr lang="en-CA" sz="2800" b="0" i="1" smtClean="0">
                                    <a:latin typeface="Cambria Math" panose="02040503050406030204" pitchFamily="18" charset="0"/>
                                  </a:rPr>
                                  <m:t>+</m:t>
                                </m:r>
                                <m:r>
                                  <a:rPr lang="en-CA" sz="2800" b="0" i="1" smtClean="0">
                                    <a:latin typeface="Cambria Math" panose="02040503050406030204" pitchFamily="18" charset="0"/>
                                  </a:rPr>
                                  <m:t>𝑐</m:t>
                                </m:r>
                              </m:e>
                              <m:e>
                                <m:r>
                                  <a:rPr lang="en-CA" sz="2800" b="0" i="1" smtClean="0">
                                    <a:latin typeface="Cambria Math" panose="02040503050406030204" pitchFamily="18" charset="0"/>
                                  </a:rPr>
                                  <m:t>𝑥𝑦</m:t>
                                </m:r>
                                <m:d>
                                  <m:dPr>
                                    <m:ctrlPr>
                                      <a:rPr lang="en-CA" sz="2800" b="0" i="1" smtClean="0">
                                        <a:latin typeface="Cambria Math" panose="02040503050406030204" pitchFamily="18" charset="0"/>
                                      </a:rPr>
                                    </m:ctrlPr>
                                  </m:dPr>
                                  <m:e>
                                    <m:r>
                                      <a:rPr lang="en-CA" sz="2800" b="0" i="1" smtClean="0">
                                        <a:latin typeface="Cambria Math" panose="02040503050406030204" pitchFamily="18" charset="0"/>
                                      </a:rPr>
                                      <m:t>1−</m:t>
                                    </m:r>
                                    <m:r>
                                      <a:rPr lang="en-CA" sz="2800" b="0" i="1" smtClean="0">
                                        <a:latin typeface="Cambria Math" panose="02040503050406030204" pitchFamily="18" charset="0"/>
                                      </a:rPr>
                                      <m:t>𝑐</m:t>
                                    </m:r>
                                  </m:e>
                                </m:d>
                                <m:r>
                                  <a:rPr lang="en-CA" sz="2800" b="0" i="1" smtClean="0">
                                    <a:latin typeface="Cambria Math" panose="02040503050406030204" pitchFamily="18" charset="0"/>
                                  </a:rPr>
                                  <m:t>−</m:t>
                                </m:r>
                                <m:r>
                                  <a:rPr lang="en-CA" sz="2800" b="0" i="1" smtClean="0">
                                    <a:latin typeface="Cambria Math" panose="02040503050406030204" pitchFamily="18" charset="0"/>
                                  </a:rPr>
                                  <m:t>𝑧𝑠</m:t>
                                </m:r>
                              </m:e>
                              <m:e>
                                <m:r>
                                  <a:rPr lang="en-CA" sz="2800" i="1">
                                    <a:latin typeface="Cambria Math" panose="02040503050406030204" pitchFamily="18" charset="0"/>
                                  </a:rPr>
                                  <m:t>𝑧𝑥</m:t>
                                </m:r>
                                <m:r>
                                  <a:rPr lang="en-CA" sz="2800" i="1">
                                    <a:latin typeface="Cambria Math" panose="02040503050406030204" pitchFamily="18" charset="0"/>
                                  </a:rPr>
                                  <m:t>(1−</m:t>
                                </m:r>
                                <m:r>
                                  <a:rPr lang="en-CA" sz="2800" i="1">
                                    <a:latin typeface="Cambria Math" panose="02040503050406030204" pitchFamily="18" charset="0"/>
                                  </a:rPr>
                                  <m:t>𝑐</m:t>
                                </m:r>
                                <m:r>
                                  <a:rPr lang="en-CA" sz="2800" i="1">
                                    <a:latin typeface="Cambria Math" panose="02040503050406030204" pitchFamily="18" charset="0"/>
                                  </a:rPr>
                                  <m:t>)+</m:t>
                                </m:r>
                                <m:r>
                                  <a:rPr lang="en-CA" sz="2800" i="1">
                                    <a:latin typeface="Cambria Math" panose="02040503050406030204" pitchFamily="18" charset="0"/>
                                  </a:rPr>
                                  <m:t>𝑦𝑠</m:t>
                                </m:r>
                              </m:e>
                            </m:mr>
                            <m:mr>
                              <m:e>
                                <m:r>
                                  <a:rPr lang="en-CA" sz="2800" i="1">
                                    <a:latin typeface="Cambria Math" panose="02040503050406030204" pitchFamily="18" charset="0"/>
                                  </a:rPr>
                                  <m:t>𝑥𝑦</m:t>
                                </m:r>
                                <m:r>
                                  <a:rPr lang="en-CA" sz="2800" i="1">
                                    <a:latin typeface="Cambria Math" panose="02040503050406030204" pitchFamily="18" charset="0"/>
                                  </a:rPr>
                                  <m:t>(1−</m:t>
                                </m:r>
                                <m:r>
                                  <a:rPr lang="en-CA" sz="2800" i="1">
                                    <a:latin typeface="Cambria Math" panose="02040503050406030204" pitchFamily="18" charset="0"/>
                                  </a:rPr>
                                  <m:t>𝑐</m:t>
                                </m:r>
                                <m:r>
                                  <a:rPr lang="en-CA" sz="2800" i="1">
                                    <a:latin typeface="Cambria Math" panose="02040503050406030204" pitchFamily="18" charset="0"/>
                                  </a:rPr>
                                  <m:t>)+</m:t>
                                </m:r>
                                <m:r>
                                  <a:rPr lang="en-CA" sz="2800" i="1">
                                    <a:latin typeface="Cambria Math" panose="02040503050406030204" pitchFamily="18" charset="0"/>
                                  </a:rPr>
                                  <m:t>𝑧𝑠</m:t>
                                </m:r>
                              </m:e>
                              <m:e>
                                <m:sSup>
                                  <m:sSupPr>
                                    <m:ctrlPr>
                                      <a:rPr lang="en-CA" sz="2800" i="1">
                                        <a:latin typeface="Cambria Math" panose="02040503050406030204" pitchFamily="18" charset="0"/>
                                      </a:rPr>
                                    </m:ctrlPr>
                                  </m:sSupPr>
                                  <m:e>
                                    <m:r>
                                      <a:rPr lang="en-CA" sz="2800" b="0" i="1" smtClean="0">
                                        <a:latin typeface="Cambria Math" panose="02040503050406030204" pitchFamily="18" charset="0"/>
                                      </a:rPr>
                                      <m:t>𝑦</m:t>
                                    </m:r>
                                  </m:e>
                                  <m:sup>
                                    <m:r>
                                      <a:rPr lang="en-CA" sz="2800" i="1">
                                        <a:latin typeface="Cambria Math" panose="02040503050406030204" pitchFamily="18" charset="0"/>
                                      </a:rPr>
                                      <m:t>2</m:t>
                                    </m:r>
                                  </m:sup>
                                </m:sSup>
                                <m:d>
                                  <m:dPr>
                                    <m:ctrlPr>
                                      <a:rPr lang="en-CA" sz="2800" i="1">
                                        <a:latin typeface="Cambria Math" panose="02040503050406030204" pitchFamily="18" charset="0"/>
                                      </a:rPr>
                                    </m:ctrlPr>
                                  </m:dPr>
                                  <m:e>
                                    <m:r>
                                      <m:rPr>
                                        <m:brk m:alnAt="7"/>
                                      </m:rPr>
                                      <a:rPr lang="en-CA" sz="2800" i="1">
                                        <a:latin typeface="Cambria Math" panose="02040503050406030204" pitchFamily="18" charset="0"/>
                                      </a:rPr>
                                      <m:t>1</m:t>
                                    </m:r>
                                    <m:r>
                                      <a:rPr lang="en-CA" sz="2800" i="1">
                                        <a:latin typeface="Cambria Math" panose="02040503050406030204" pitchFamily="18" charset="0"/>
                                      </a:rPr>
                                      <m:t>−</m:t>
                                    </m:r>
                                    <m:r>
                                      <a:rPr lang="en-CA" sz="2800" i="1">
                                        <a:latin typeface="Cambria Math" panose="02040503050406030204" pitchFamily="18" charset="0"/>
                                      </a:rPr>
                                      <m:t>𝑐</m:t>
                                    </m:r>
                                  </m:e>
                                </m:d>
                                <m:r>
                                  <m:rPr>
                                    <m:brk m:alnAt="7"/>
                                  </m:rPr>
                                  <a:rPr lang="en-CA" sz="2800" i="1">
                                    <a:latin typeface="Cambria Math" panose="02040503050406030204" pitchFamily="18" charset="0"/>
                                  </a:rPr>
                                  <m:t>+</m:t>
                                </m:r>
                                <m:r>
                                  <a:rPr lang="en-CA" sz="2800" i="1">
                                    <a:latin typeface="Cambria Math" panose="02040503050406030204" pitchFamily="18" charset="0"/>
                                  </a:rPr>
                                  <m:t>𝑐</m:t>
                                </m:r>
                              </m:e>
                              <m:e>
                                <m:r>
                                  <a:rPr lang="en-CA" sz="2800" i="1">
                                    <a:latin typeface="Cambria Math" panose="02040503050406030204" pitchFamily="18" charset="0"/>
                                  </a:rPr>
                                  <m:t>𝑦𝑧</m:t>
                                </m:r>
                                <m:r>
                                  <a:rPr lang="en-CA" sz="2800" i="1">
                                    <a:latin typeface="Cambria Math" panose="02040503050406030204" pitchFamily="18" charset="0"/>
                                  </a:rPr>
                                  <m:t>(1−</m:t>
                                </m:r>
                                <m:r>
                                  <a:rPr lang="en-CA" sz="2800" i="1">
                                    <a:latin typeface="Cambria Math" panose="02040503050406030204" pitchFamily="18" charset="0"/>
                                  </a:rPr>
                                  <m:t>𝑐</m:t>
                                </m:r>
                                <m:r>
                                  <a:rPr lang="en-CA" sz="2800" i="1">
                                    <a:latin typeface="Cambria Math" panose="02040503050406030204" pitchFamily="18" charset="0"/>
                                  </a:rPr>
                                  <m:t>)−</m:t>
                                </m:r>
                                <m:r>
                                  <a:rPr lang="en-CA" sz="2800" i="1">
                                    <a:latin typeface="Cambria Math" panose="02040503050406030204" pitchFamily="18" charset="0"/>
                                  </a:rPr>
                                  <m:t>𝑥𝑠</m:t>
                                </m:r>
                              </m:e>
                            </m:mr>
                            <m:mr>
                              <m:e>
                                <m:r>
                                  <a:rPr lang="en-CA" sz="2800" i="1">
                                    <a:latin typeface="Cambria Math" panose="02040503050406030204" pitchFamily="18" charset="0"/>
                                  </a:rPr>
                                  <m:t>𝑧𝑥</m:t>
                                </m:r>
                                <m:d>
                                  <m:dPr>
                                    <m:ctrlPr>
                                      <a:rPr lang="en-CA" sz="2800" i="1">
                                        <a:latin typeface="Cambria Math" panose="02040503050406030204" pitchFamily="18" charset="0"/>
                                      </a:rPr>
                                    </m:ctrlPr>
                                  </m:dPr>
                                  <m:e>
                                    <m:r>
                                      <a:rPr lang="en-CA" sz="2800" i="1">
                                        <a:latin typeface="Cambria Math" panose="02040503050406030204" pitchFamily="18" charset="0"/>
                                      </a:rPr>
                                      <m:t>1</m:t>
                                    </m:r>
                                    <m:r>
                                      <a:rPr lang="en-CA" sz="2800" b="0" i="1" smtClean="0">
                                        <a:latin typeface="Cambria Math" panose="02040503050406030204" pitchFamily="18" charset="0"/>
                                      </a:rPr>
                                      <m:t>−</m:t>
                                    </m:r>
                                    <m:r>
                                      <a:rPr lang="en-CA" sz="2800" i="1">
                                        <a:latin typeface="Cambria Math" panose="02040503050406030204" pitchFamily="18" charset="0"/>
                                      </a:rPr>
                                      <m:t>𝑐</m:t>
                                    </m:r>
                                  </m:e>
                                </m:d>
                                <m:r>
                                  <a:rPr lang="en-CA" sz="2800" b="0" i="1" smtClean="0">
                                    <a:latin typeface="Cambria Math" panose="02040503050406030204" pitchFamily="18" charset="0"/>
                                  </a:rPr>
                                  <m:t>−</m:t>
                                </m:r>
                                <m:r>
                                  <a:rPr lang="en-CA" sz="2800" i="1">
                                    <a:latin typeface="Cambria Math" panose="02040503050406030204" pitchFamily="18" charset="0"/>
                                  </a:rPr>
                                  <m:t>𝑦𝑠</m:t>
                                </m:r>
                              </m:e>
                              <m:e>
                                <m:r>
                                  <a:rPr lang="en-CA" sz="2800" i="1">
                                    <a:latin typeface="Cambria Math" panose="02040503050406030204" pitchFamily="18" charset="0"/>
                                  </a:rPr>
                                  <m:t>𝑦𝑧</m:t>
                                </m:r>
                                <m:r>
                                  <a:rPr lang="en-CA" sz="2800" i="1">
                                    <a:latin typeface="Cambria Math" panose="02040503050406030204" pitchFamily="18" charset="0"/>
                                  </a:rPr>
                                  <m:t>(1−</m:t>
                                </m:r>
                                <m:r>
                                  <a:rPr lang="en-CA" sz="2800" i="1">
                                    <a:latin typeface="Cambria Math" panose="02040503050406030204" pitchFamily="18" charset="0"/>
                                  </a:rPr>
                                  <m:t>𝑐</m:t>
                                </m:r>
                                <m:r>
                                  <a:rPr lang="en-CA" sz="2800" i="1">
                                    <a:latin typeface="Cambria Math" panose="02040503050406030204" pitchFamily="18" charset="0"/>
                                  </a:rPr>
                                  <m:t>)+</m:t>
                                </m:r>
                                <m:r>
                                  <a:rPr lang="en-CA" sz="2800" i="1">
                                    <a:latin typeface="Cambria Math" panose="02040503050406030204" pitchFamily="18" charset="0"/>
                                  </a:rPr>
                                  <m:t>𝑥𝑠</m:t>
                                </m:r>
                              </m:e>
                              <m:e>
                                <m:sSup>
                                  <m:sSupPr>
                                    <m:ctrlPr>
                                      <a:rPr lang="en-CA" sz="2800" i="1">
                                        <a:latin typeface="Cambria Math" panose="02040503050406030204" pitchFamily="18" charset="0"/>
                                      </a:rPr>
                                    </m:ctrlPr>
                                  </m:sSupPr>
                                  <m:e>
                                    <m:r>
                                      <a:rPr lang="en-CA" sz="2800" b="0" i="1" smtClean="0">
                                        <a:latin typeface="Cambria Math" panose="02040503050406030204" pitchFamily="18" charset="0"/>
                                      </a:rPr>
                                      <m:t>𝑧</m:t>
                                    </m:r>
                                  </m:e>
                                  <m:sup>
                                    <m:r>
                                      <a:rPr lang="en-CA" sz="2800" i="1">
                                        <a:latin typeface="Cambria Math" panose="02040503050406030204" pitchFamily="18" charset="0"/>
                                      </a:rPr>
                                      <m:t>2</m:t>
                                    </m:r>
                                  </m:sup>
                                </m:sSup>
                                <m:d>
                                  <m:dPr>
                                    <m:ctrlPr>
                                      <a:rPr lang="en-CA" sz="2800" i="1">
                                        <a:latin typeface="Cambria Math" panose="02040503050406030204" pitchFamily="18" charset="0"/>
                                      </a:rPr>
                                    </m:ctrlPr>
                                  </m:dPr>
                                  <m:e>
                                    <m:r>
                                      <m:rPr>
                                        <m:brk m:alnAt="7"/>
                                      </m:rPr>
                                      <a:rPr lang="en-CA" sz="2800" i="1">
                                        <a:latin typeface="Cambria Math" panose="02040503050406030204" pitchFamily="18" charset="0"/>
                                      </a:rPr>
                                      <m:t>1</m:t>
                                    </m:r>
                                    <m:r>
                                      <a:rPr lang="en-CA" sz="2800" i="1">
                                        <a:latin typeface="Cambria Math" panose="02040503050406030204" pitchFamily="18" charset="0"/>
                                      </a:rPr>
                                      <m:t>−</m:t>
                                    </m:r>
                                    <m:r>
                                      <a:rPr lang="en-CA" sz="2800" i="1">
                                        <a:latin typeface="Cambria Math" panose="02040503050406030204" pitchFamily="18" charset="0"/>
                                      </a:rPr>
                                      <m:t>𝑐</m:t>
                                    </m:r>
                                  </m:e>
                                </m:d>
                                <m:r>
                                  <m:rPr>
                                    <m:brk m:alnAt="7"/>
                                  </m:rPr>
                                  <a:rPr lang="en-CA" sz="2800" i="1">
                                    <a:latin typeface="Cambria Math" panose="02040503050406030204" pitchFamily="18" charset="0"/>
                                  </a:rPr>
                                  <m:t>+</m:t>
                                </m:r>
                                <m:r>
                                  <a:rPr lang="en-CA" sz="2800" i="1">
                                    <a:latin typeface="Cambria Math" panose="02040503050406030204" pitchFamily="18" charset="0"/>
                                  </a:rPr>
                                  <m:t>𝑐</m:t>
                                </m:r>
                              </m:e>
                            </m:mr>
                          </m:m>
                        </m:e>
                      </m:d>
                    </m:oMath>
                  </m:oMathPara>
                </a14:m>
                <a:endParaRPr lang="en-CA" sz="2800" dirty="0"/>
              </a:p>
              <a:p>
                <a:pPr marL="0" indent="0">
                  <a:buNone/>
                </a:pPr>
                <a:endParaRPr lang="fr-FR" sz="2800" dirty="0" smtClean="0"/>
              </a:p>
              <a:p>
                <a:pPr marL="0" indent="0">
                  <a:buNone/>
                </a:pPr>
                <a:r>
                  <a:rPr lang="fr-FR" sz="2800" dirty="0" smtClean="0"/>
                  <a:t>où </a:t>
                </a:r>
                <a:r>
                  <a:rPr lang="fr-FR" sz="2800" dirty="0"/>
                  <a:t>c = </a:t>
                </a:r>
                <a:r>
                  <a:rPr lang="fr-FR" sz="2800" dirty="0" smtClean="0"/>
                  <a:t>cos(</a:t>
                </a:r>
                <a:r>
                  <a:rPr lang="el-GR" sz="2800" dirty="0"/>
                  <a:t>θ</a:t>
                </a:r>
                <a:r>
                  <a:rPr lang="fr-FR" sz="2800" dirty="0" smtClean="0"/>
                  <a:t>) </a:t>
                </a:r>
                <a:r>
                  <a:rPr lang="fr-FR" sz="2800" dirty="0"/>
                  <a:t>et s = </a:t>
                </a:r>
                <a:r>
                  <a:rPr lang="fr-FR" sz="2800" dirty="0" smtClean="0"/>
                  <a:t>sin(</a:t>
                </a:r>
                <a:r>
                  <a:rPr lang="el-GR" sz="2800" dirty="0"/>
                  <a:t>θ</a:t>
                </a:r>
                <a:r>
                  <a:rPr lang="fr-FR" sz="2800" dirty="0" smtClean="0"/>
                  <a:t>). </a:t>
                </a:r>
                <a:r>
                  <a:rPr lang="fr-FR" sz="2800" dirty="0"/>
                  <a:t>Vous pouvez vérifier que, </a:t>
                </a:r>
                <a:r>
                  <a:rPr lang="fr-FR" sz="2800" dirty="0" smtClean="0"/>
                  <a:t>lorsque </a:t>
                </a:r>
                <a:r>
                  <a:rPr lang="fr-FR" sz="2800" dirty="0"/>
                  <a:t>l'axe de </a:t>
                </a:r>
                <a:r>
                  <a:rPr lang="fr-FR" sz="2800" dirty="0" smtClean="0"/>
                  <a:t>rotation est </a:t>
                </a:r>
                <a:r>
                  <a:rPr lang="fr-FR" sz="2800" dirty="0"/>
                  <a:t>(</a:t>
                </a:r>
                <a:r>
                  <a:rPr lang="fr-FR" sz="2800" dirty="0" err="1"/>
                  <a:t>x,y,z</a:t>
                </a:r>
                <a:r>
                  <a:rPr lang="fr-FR" sz="2800" dirty="0"/>
                  <a:t>) = (0,0,1), c.-à-d. l'axe des </a:t>
                </a:r>
                <a:r>
                  <a:rPr lang="fr-FR" sz="2800" dirty="0" smtClean="0"/>
                  <a:t>z, la </a:t>
                </a:r>
                <a:r>
                  <a:rPr lang="fr-FR" sz="2800" dirty="0"/>
                  <a:t>matrice de rotation </a:t>
                </a:r>
                <a:r>
                  <a:rPr lang="fr-FR" sz="2800" dirty="0" smtClean="0"/>
                  <a:t>devient</a:t>
                </a:r>
                <a:endParaRPr lang="en-CA"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m>
                            <m:mPr>
                              <m:mcs>
                                <m:mc>
                                  <m:mcPr>
                                    <m:count m:val="3"/>
                                    <m:mcJc m:val="center"/>
                                  </m:mcPr>
                                </m:mc>
                              </m:mcs>
                              <m:ctrlPr>
                                <a:rPr lang="en-CA" sz="2800" b="0" i="1" smtClean="0">
                                  <a:latin typeface="Cambria Math" panose="02040503050406030204" pitchFamily="18" charset="0"/>
                                </a:rPr>
                              </m:ctrlPr>
                            </m:mPr>
                            <m:mr>
                              <m:e>
                                <m:r>
                                  <m:rPr>
                                    <m:brk m:alnAt="7"/>
                                  </m:rPr>
                                  <a:rPr lang="en-CA" sz="2800" b="0" i="1" smtClean="0">
                                    <a:latin typeface="Cambria Math" panose="02040503050406030204" pitchFamily="18" charset="0"/>
                                  </a:rPr>
                                  <m:t>𝑐</m:t>
                                </m:r>
                              </m:e>
                              <m:e>
                                <m:r>
                                  <a:rPr lang="en-CA" sz="2800" b="0" i="1" smtClean="0">
                                    <a:latin typeface="Cambria Math" panose="02040503050406030204" pitchFamily="18" charset="0"/>
                                  </a:rPr>
                                  <m:t>−</m:t>
                                </m:r>
                                <m:r>
                                  <a:rPr lang="en-CA" sz="2800" b="0" i="1" smtClean="0">
                                    <a:latin typeface="Cambria Math" panose="02040503050406030204" pitchFamily="18" charset="0"/>
                                  </a:rPr>
                                  <m:t>𝑠</m:t>
                                </m:r>
                              </m:e>
                              <m:e>
                                <m:r>
                                  <a:rPr lang="en-CA" sz="2800" b="0" i="1" smtClean="0">
                                    <a:latin typeface="Cambria Math" panose="02040503050406030204" pitchFamily="18" charset="0"/>
                                  </a:rPr>
                                  <m:t>0</m:t>
                                </m:r>
                              </m:e>
                            </m:mr>
                            <m:mr>
                              <m:e>
                                <m:r>
                                  <a:rPr lang="en-CA" sz="2800" b="0" i="1" smtClean="0">
                                    <a:latin typeface="Cambria Math" panose="02040503050406030204" pitchFamily="18" charset="0"/>
                                  </a:rPr>
                                  <m:t>𝑠</m:t>
                                </m:r>
                              </m:e>
                              <m:e>
                                <m:r>
                                  <a:rPr lang="en-CA" sz="2800" b="0" i="1" smtClean="0">
                                    <a:latin typeface="Cambria Math" panose="02040503050406030204" pitchFamily="18" charset="0"/>
                                  </a:rPr>
                                  <m:t>𝑐</m:t>
                                </m:r>
                              </m:e>
                              <m:e>
                                <m:r>
                                  <a:rPr lang="en-CA" sz="2800" b="0" i="1" smtClean="0">
                                    <a:latin typeface="Cambria Math" panose="02040503050406030204" pitchFamily="18" charset="0"/>
                                  </a:rPr>
                                  <m:t>0</m:t>
                                </m:r>
                              </m:e>
                            </m:mr>
                            <m:mr>
                              <m:e>
                                <m:r>
                                  <a:rPr lang="en-CA" sz="2800" b="0" i="1" smtClean="0">
                                    <a:latin typeface="Cambria Math" panose="02040503050406030204" pitchFamily="18" charset="0"/>
                                  </a:rPr>
                                  <m:t>0</m:t>
                                </m:r>
                              </m:e>
                              <m:e>
                                <m:r>
                                  <a:rPr lang="en-CA" sz="2800" b="0" i="1" smtClean="0">
                                    <a:latin typeface="Cambria Math" panose="02040503050406030204" pitchFamily="18" charset="0"/>
                                  </a:rPr>
                                  <m:t>0</m:t>
                                </m:r>
                              </m:e>
                              <m:e>
                                <m:r>
                                  <a:rPr lang="en-CA" sz="2800" b="0" i="1" smtClean="0">
                                    <a:latin typeface="Cambria Math" panose="02040503050406030204" pitchFamily="18" charset="0"/>
                                  </a:rPr>
                                  <m:t>1</m:t>
                                </m:r>
                              </m:e>
                            </m:mr>
                          </m:m>
                        </m:e>
                      </m:d>
                    </m:oMath>
                  </m:oMathPara>
                </a14:m>
                <a:endParaRPr lang="fr-FR" sz="2800" dirty="0" smtClean="0"/>
              </a:p>
              <a:p>
                <a:pPr marL="0" indent="0">
                  <a:buNone/>
                </a:pPr>
                <a:r>
                  <a:rPr lang="fr-FR" sz="2800" dirty="0"/>
                  <a:t>ce qui </a:t>
                </a:r>
                <a:r>
                  <a:rPr lang="fr-FR" sz="2800" dirty="0" err="1"/>
                  <a:t>resemble</a:t>
                </a:r>
                <a:r>
                  <a:rPr lang="fr-FR" sz="2800" dirty="0"/>
                  <a:t> drôlement à la matrice de rotation 2D !</a:t>
                </a:r>
                <a:endParaRPr lang="en-CA"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0"/>
                <a:ext cx="8229600" cy="6126163"/>
              </a:xfrm>
              <a:blipFill>
                <a:blip r:embed="rId2"/>
                <a:stretch>
                  <a:fillRect l="-1481" t="-896" r="-1778" b="-13831"/>
                </a:stretch>
              </a:blipFill>
            </p:spPr>
            <p:txBody>
              <a:bodyPr/>
              <a:lstStyle/>
              <a:p>
                <a:r>
                  <a:rPr lang="en-CA">
                    <a:noFill/>
                  </a:rPr>
                  <a:t> </a:t>
                </a:r>
              </a:p>
            </p:txBody>
          </p:sp>
        </mc:Fallback>
      </mc:AlternateContent>
    </p:spTree>
    <p:extLst>
      <p:ext uri="{BB962C8B-B14F-4D97-AF65-F5344CB8AC3E}">
        <p14:creationId xmlns:p14="http://schemas.microsoft.com/office/powerpoint/2010/main" val="2149563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1052736"/>
            <a:ext cx="4296410" cy="2880320"/>
          </a:xfrm>
          <a:prstGeom prst="rect">
            <a:avLst/>
          </a:prstGeom>
        </p:spPr>
      </p:pic>
      <p:pic>
        <p:nvPicPr>
          <p:cNvPr id="5" name="Picture 4"/>
          <p:cNvPicPr>
            <a:picLocks noChangeAspect="1"/>
          </p:cNvPicPr>
          <p:nvPr/>
        </p:nvPicPr>
        <p:blipFill>
          <a:blip r:embed="rId3"/>
          <a:stretch>
            <a:fillRect/>
          </a:stretch>
        </p:blipFill>
        <p:spPr>
          <a:xfrm>
            <a:off x="4644008" y="1052736"/>
            <a:ext cx="4296410" cy="285223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800" y="2492896"/>
            <a:ext cx="228600" cy="381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08" y="2492896"/>
            <a:ext cx="228600" cy="381000"/>
          </a:xfrm>
          <a:prstGeom prst="rect">
            <a:avLst/>
          </a:prstGeom>
        </p:spPr>
      </p:pic>
      <p:sp>
        <p:nvSpPr>
          <p:cNvPr id="12" name="TextBox 11"/>
          <p:cNvSpPr txBox="1"/>
          <p:nvPr/>
        </p:nvSpPr>
        <p:spPr>
          <a:xfrm>
            <a:off x="323528" y="4077072"/>
            <a:ext cx="8352928" cy="2554545"/>
          </a:xfrm>
          <a:prstGeom prst="rect">
            <a:avLst/>
          </a:prstGeom>
          <a:noFill/>
        </p:spPr>
        <p:txBody>
          <a:bodyPr wrap="square" rtlCol="0">
            <a:spAutoFit/>
          </a:bodyPr>
          <a:lstStyle/>
          <a:p>
            <a:r>
              <a:rPr lang="en-CA" sz="2000" dirty="0" err="1" smtClean="0"/>
              <a:t>Dans</a:t>
            </a:r>
            <a:r>
              <a:rPr lang="en-CA" sz="2000" dirty="0" smtClean="0"/>
              <a:t> Unity 5.6.2 (</a:t>
            </a:r>
            <a:r>
              <a:rPr lang="en-CA" sz="2000" dirty="0" err="1" smtClean="0"/>
              <a:t>en</a:t>
            </a:r>
            <a:r>
              <a:rPr lang="en-CA" sz="2000" dirty="0" smtClean="0"/>
              <a:t> 2018), </a:t>
            </a:r>
            <a:r>
              <a:rPr lang="en-CA" sz="2000" dirty="0" err="1" smtClean="0"/>
              <a:t>j'ai</a:t>
            </a:r>
            <a:r>
              <a:rPr lang="en-CA" sz="2000" dirty="0" smtClean="0"/>
              <a:t> un </a:t>
            </a:r>
            <a:r>
              <a:rPr lang="en-CA" sz="2000" dirty="0"/>
              <a:t>cube bleu de </a:t>
            </a:r>
            <a:r>
              <a:rPr lang="en-CA" sz="2000" dirty="0" smtClean="0"/>
              <a:t>0.01×0.01×0.01.  (</a:t>
            </a:r>
            <a:r>
              <a:rPr lang="en-CA" sz="2000" dirty="0" err="1" smtClean="0"/>
              <a:t>Pourquoi</a:t>
            </a:r>
            <a:r>
              <a:rPr lang="en-CA" sz="2000" dirty="0" smtClean="0"/>
              <a:t> </a:t>
            </a:r>
            <a:r>
              <a:rPr lang="en-CA" sz="2000" dirty="0" err="1" smtClean="0"/>
              <a:t>si</a:t>
            </a:r>
            <a:r>
              <a:rPr lang="en-CA" sz="2000" dirty="0" smtClean="0"/>
              <a:t> petit?  </a:t>
            </a:r>
            <a:r>
              <a:rPr lang="en-CA" sz="2000" dirty="0" err="1" smtClean="0"/>
              <a:t>Parce</a:t>
            </a:r>
            <a:r>
              <a:rPr lang="en-CA" sz="2000" dirty="0" smtClean="0"/>
              <a:t> que </a:t>
            </a:r>
            <a:r>
              <a:rPr lang="en-CA" sz="2000" dirty="0" err="1" smtClean="0"/>
              <a:t>lorsqu'on</a:t>
            </a:r>
            <a:r>
              <a:rPr lang="en-CA" sz="2000" dirty="0" smtClean="0"/>
              <a:t> </a:t>
            </a:r>
            <a:r>
              <a:rPr lang="en-CA" sz="2000" dirty="0" err="1" smtClean="0"/>
              <a:t>développe</a:t>
            </a:r>
            <a:r>
              <a:rPr lang="en-CA" sz="2000" dirty="0" smtClean="0"/>
              <a:t> pour HoloLens avec Unity, </a:t>
            </a:r>
            <a:r>
              <a:rPr lang="en-CA" sz="2000" dirty="0" err="1" smtClean="0"/>
              <a:t>chaque</a:t>
            </a:r>
            <a:r>
              <a:rPr lang="en-CA" sz="2000" dirty="0" smtClean="0"/>
              <a:t> </a:t>
            </a:r>
            <a:r>
              <a:rPr lang="en-CA" sz="2000" dirty="0" err="1" smtClean="0"/>
              <a:t>unité</a:t>
            </a:r>
            <a:r>
              <a:rPr lang="en-CA" sz="2000" dirty="0" smtClean="0"/>
              <a:t> = 1 </a:t>
            </a:r>
            <a:r>
              <a:rPr lang="en-CA" sz="2000" dirty="0" err="1" smtClean="0"/>
              <a:t>mètre</a:t>
            </a:r>
            <a:r>
              <a:rPr lang="en-CA" sz="2000" dirty="0" smtClean="0"/>
              <a:t>, et je </a:t>
            </a:r>
            <a:r>
              <a:rPr lang="en-CA" sz="2000" dirty="0" err="1" smtClean="0"/>
              <a:t>veux</a:t>
            </a:r>
            <a:r>
              <a:rPr lang="en-CA" sz="2000" dirty="0" smtClean="0"/>
              <a:t> </a:t>
            </a:r>
            <a:r>
              <a:rPr lang="en-CA" sz="2000" dirty="0" err="1" smtClean="0"/>
              <a:t>modéliser</a:t>
            </a:r>
            <a:r>
              <a:rPr lang="en-CA" sz="2000" dirty="0" smtClean="0"/>
              <a:t> des cubes de 1cm.)</a:t>
            </a:r>
          </a:p>
          <a:p>
            <a:r>
              <a:rPr lang="en-CA" sz="2000" dirty="0" smtClean="0"/>
              <a:t>Je </a:t>
            </a:r>
            <a:r>
              <a:rPr lang="en-CA" sz="2000" dirty="0" err="1" smtClean="0"/>
              <a:t>sélectionne</a:t>
            </a:r>
            <a:r>
              <a:rPr lang="en-CA" sz="2000" dirty="0" smtClean="0"/>
              <a:t> le cube </a:t>
            </a:r>
            <a:r>
              <a:rPr lang="en-CA" sz="2000" dirty="0" err="1" smtClean="0"/>
              <a:t>dans</a:t>
            </a:r>
            <a:r>
              <a:rPr lang="en-CA" sz="2000" dirty="0" smtClean="0"/>
              <a:t> Unity, </a:t>
            </a:r>
            <a:r>
              <a:rPr lang="en-CA" sz="2000" dirty="0" err="1" smtClean="0"/>
              <a:t>j'appuie</a:t>
            </a:r>
            <a:r>
              <a:rPr lang="en-CA" sz="2000" dirty="0" smtClean="0"/>
              <a:t> sur la </a:t>
            </a:r>
            <a:r>
              <a:rPr lang="en-CA" sz="2000" dirty="0" err="1" smtClean="0"/>
              <a:t>touche</a:t>
            </a:r>
            <a:r>
              <a:rPr lang="en-CA" sz="2000" dirty="0" smtClean="0"/>
              <a:t> "F" pour focuser </a:t>
            </a:r>
            <a:r>
              <a:rPr lang="en-CA" sz="2000" dirty="0" err="1" smtClean="0"/>
              <a:t>dessus</a:t>
            </a:r>
            <a:r>
              <a:rPr lang="en-CA" sz="2000" dirty="0" smtClean="0"/>
              <a:t>, et </a:t>
            </a:r>
            <a:r>
              <a:rPr lang="en-CA" sz="2000" dirty="0" err="1" smtClean="0"/>
              <a:t>quand</a:t>
            </a:r>
            <a:r>
              <a:rPr lang="en-CA" sz="2000" dirty="0" smtClean="0"/>
              <a:t> je </a:t>
            </a:r>
            <a:r>
              <a:rPr lang="en-CA" sz="2000" dirty="0" err="1" smtClean="0"/>
              <a:t>glisse</a:t>
            </a:r>
            <a:r>
              <a:rPr lang="en-CA" sz="2000" dirty="0" smtClean="0"/>
              <a:t> la </a:t>
            </a:r>
            <a:r>
              <a:rPr lang="en-CA" sz="2000" dirty="0" err="1" smtClean="0"/>
              <a:t>souris</a:t>
            </a:r>
            <a:r>
              <a:rPr lang="en-CA" sz="2000" dirty="0" smtClean="0"/>
              <a:t> pour </a:t>
            </a:r>
            <a:r>
              <a:rPr lang="en-CA" sz="2000" dirty="0" err="1" smtClean="0"/>
              <a:t>translater</a:t>
            </a:r>
            <a:r>
              <a:rPr lang="en-CA" sz="2000" dirty="0" smtClean="0"/>
              <a:t> le cube, un petit </a:t>
            </a:r>
            <a:r>
              <a:rPr lang="en-CA" sz="2000" dirty="0" err="1" smtClean="0"/>
              <a:t>mouvement</a:t>
            </a:r>
            <a:r>
              <a:rPr lang="en-CA" sz="2000" dirty="0" smtClean="0"/>
              <a:t> de </a:t>
            </a:r>
            <a:r>
              <a:rPr lang="en-CA" sz="2000" dirty="0" err="1" smtClean="0"/>
              <a:t>souris</a:t>
            </a:r>
            <a:r>
              <a:rPr lang="en-CA" sz="2000" dirty="0" smtClean="0"/>
              <a:t> </a:t>
            </a:r>
            <a:r>
              <a:rPr lang="en-CA" sz="2000" dirty="0" err="1" smtClean="0"/>
              <a:t>donne</a:t>
            </a:r>
            <a:r>
              <a:rPr lang="en-CA" sz="2000" dirty="0" smtClean="0"/>
              <a:t> </a:t>
            </a:r>
            <a:r>
              <a:rPr lang="en-CA" sz="2000" dirty="0" err="1" smtClean="0"/>
              <a:t>une</a:t>
            </a:r>
            <a:r>
              <a:rPr lang="en-CA" sz="2000" dirty="0" smtClean="0"/>
              <a:t> </a:t>
            </a:r>
            <a:r>
              <a:rPr lang="en-CA" sz="2000" dirty="0" err="1" smtClean="0"/>
              <a:t>grande</a:t>
            </a:r>
            <a:r>
              <a:rPr lang="en-CA" sz="2000" dirty="0" smtClean="0"/>
              <a:t> translation.  Le cube ne suit pas le </a:t>
            </a:r>
            <a:r>
              <a:rPr lang="en-CA" sz="2000" dirty="0" err="1" smtClean="0"/>
              <a:t>curseur</a:t>
            </a:r>
            <a:r>
              <a:rPr lang="en-CA" sz="2000" dirty="0" smtClean="0"/>
              <a:t>, </a:t>
            </a:r>
            <a:r>
              <a:rPr lang="en-CA" sz="2000" dirty="0" err="1" smtClean="0"/>
              <a:t>c'est</a:t>
            </a:r>
            <a:r>
              <a:rPr lang="en-CA" sz="2000" dirty="0" smtClean="0"/>
              <a:t> trop sensible.</a:t>
            </a:r>
          </a:p>
          <a:p>
            <a:r>
              <a:rPr lang="en-CA" sz="2000" dirty="0" smtClean="0"/>
              <a:t>Si Unity </a:t>
            </a:r>
            <a:r>
              <a:rPr lang="en-CA" sz="2000" dirty="0" err="1" smtClean="0"/>
              <a:t>vous</a:t>
            </a:r>
            <a:r>
              <a:rPr lang="en-CA" sz="2000" dirty="0" smtClean="0"/>
              <a:t> </a:t>
            </a:r>
            <a:r>
              <a:rPr lang="en-CA" sz="2000" dirty="0" err="1" smtClean="0"/>
              <a:t>embauche</a:t>
            </a:r>
            <a:r>
              <a:rPr lang="en-CA" sz="2000" dirty="0" smtClean="0"/>
              <a:t> pour </a:t>
            </a:r>
            <a:r>
              <a:rPr lang="en-CA" sz="2000" dirty="0" err="1" smtClean="0"/>
              <a:t>régler</a:t>
            </a:r>
            <a:r>
              <a:rPr lang="en-CA" sz="2000" dirty="0" smtClean="0"/>
              <a:t> </a:t>
            </a:r>
            <a:r>
              <a:rPr lang="en-CA" sz="2000" dirty="0" err="1" smtClean="0"/>
              <a:t>ce</a:t>
            </a:r>
            <a:r>
              <a:rPr lang="en-CA" sz="2000" dirty="0" smtClean="0"/>
              <a:t> </a:t>
            </a:r>
            <a:r>
              <a:rPr lang="en-CA" sz="2000" dirty="0" err="1" smtClean="0"/>
              <a:t>bogue</a:t>
            </a:r>
            <a:r>
              <a:rPr lang="en-CA" sz="2000" dirty="0" smtClean="0"/>
              <a:t>, </a:t>
            </a:r>
            <a:r>
              <a:rPr lang="en-CA" sz="2000" dirty="0" err="1" smtClean="0"/>
              <a:t>sauriez-vous</a:t>
            </a:r>
            <a:r>
              <a:rPr lang="en-CA" sz="2000" dirty="0" smtClean="0"/>
              <a:t> comment faire ?</a:t>
            </a:r>
            <a:endParaRPr lang="en-CA" sz="2000" dirty="0"/>
          </a:p>
        </p:txBody>
      </p:sp>
      <p:sp>
        <p:nvSpPr>
          <p:cNvPr id="13" name="Title 1"/>
          <p:cNvSpPr>
            <a:spLocks noGrp="1"/>
          </p:cNvSpPr>
          <p:nvPr>
            <p:ph type="title"/>
          </p:nvPr>
        </p:nvSpPr>
        <p:spPr>
          <a:xfrm>
            <a:off x="0" y="0"/>
            <a:ext cx="9144000" cy="908720"/>
          </a:xfrm>
        </p:spPr>
        <p:txBody>
          <a:bodyPr/>
          <a:lstStyle/>
          <a:p>
            <a:r>
              <a:rPr lang="en-CA" sz="2800" dirty="0" err="1" smtClean="0"/>
              <a:t>Exemples</a:t>
            </a:r>
            <a:r>
              <a:rPr lang="en-CA" sz="2800" dirty="0" smtClean="0"/>
              <a:t> de </a:t>
            </a:r>
            <a:r>
              <a:rPr lang="en-CA" sz="2800" dirty="0" err="1" smtClean="0"/>
              <a:t>problèmes</a:t>
            </a:r>
            <a:r>
              <a:rPr lang="en-CA" sz="2800" dirty="0" smtClean="0"/>
              <a:t> </a:t>
            </a:r>
            <a:r>
              <a:rPr lang="en-CA" sz="2800" dirty="0" err="1" smtClean="0"/>
              <a:t>d'interface</a:t>
            </a:r>
            <a:r>
              <a:rPr lang="en-CA" sz="2800" dirty="0" smtClean="0"/>
              <a:t> </a:t>
            </a:r>
            <a:r>
              <a:rPr lang="en-CA" sz="2800" dirty="0" err="1" smtClean="0"/>
              <a:t>nécessitant</a:t>
            </a:r>
            <a:r>
              <a:rPr lang="en-CA" sz="2800" dirty="0" smtClean="0"/>
              <a:t> des </a:t>
            </a:r>
            <a:r>
              <a:rPr lang="en-CA" sz="2800" dirty="0" err="1" smtClean="0"/>
              <a:t>connaissances</a:t>
            </a:r>
            <a:r>
              <a:rPr lang="en-CA" sz="2800" dirty="0" smtClean="0"/>
              <a:t> de base </a:t>
            </a:r>
            <a:r>
              <a:rPr lang="en-CA" sz="2800" dirty="0" err="1" smtClean="0"/>
              <a:t>en</a:t>
            </a:r>
            <a:r>
              <a:rPr lang="en-CA" sz="2800" dirty="0" smtClean="0"/>
              <a:t> </a:t>
            </a:r>
            <a:r>
              <a:rPr lang="en-CA" sz="2800" dirty="0" err="1" smtClean="0"/>
              <a:t>infographie</a:t>
            </a:r>
            <a:r>
              <a:rPr lang="en-CA" sz="2800" dirty="0" smtClean="0"/>
              <a:t> ...</a:t>
            </a:r>
            <a:endParaRPr lang="en-CA" sz="2800" dirty="0"/>
          </a:p>
        </p:txBody>
      </p:sp>
    </p:spTree>
    <p:extLst>
      <p:ext uri="{BB962C8B-B14F-4D97-AF65-F5344CB8AC3E}">
        <p14:creationId xmlns:p14="http://schemas.microsoft.com/office/powerpoint/2010/main" val="1241806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640960" cy="5793507"/>
          </a:xfrm>
        </p:spPr>
        <p:txBody>
          <a:bodyPr/>
          <a:lstStyle/>
          <a:p>
            <a:pPr marL="0" indent="0">
              <a:buNone/>
            </a:pPr>
            <a:r>
              <a:rPr lang="en-CA" sz="2400" dirty="0" err="1" smtClean="0"/>
              <a:t>Astuces</a:t>
            </a:r>
            <a:r>
              <a:rPr lang="en-CA" sz="2400" dirty="0" smtClean="0"/>
              <a:t> </a:t>
            </a:r>
            <a:r>
              <a:rPr lang="en-CA" sz="2400" dirty="0" err="1" smtClean="0"/>
              <a:t>parfois</a:t>
            </a:r>
            <a:r>
              <a:rPr lang="en-CA" sz="2400" dirty="0" smtClean="0"/>
              <a:t> </a:t>
            </a:r>
            <a:r>
              <a:rPr lang="en-CA" sz="2400" dirty="0" err="1" smtClean="0"/>
              <a:t>utiles</a:t>
            </a:r>
            <a:r>
              <a:rPr lang="en-CA" sz="2400" dirty="0" smtClean="0"/>
              <a:t> </a:t>
            </a:r>
            <a:r>
              <a:rPr lang="en-CA" sz="2400" dirty="0" err="1" smtClean="0"/>
              <a:t>concernant</a:t>
            </a:r>
            <a:r>
              <a:rPr lang="en-CA" sz="2400" dirty="0" smtClean="0"/>
              <a:t> </a:t>
            </a:r>
            <a:r>
              <a:rPr lang="en-CA" sz="2400" dirty="0" err="1" smtClean="0"/>
              <a:t>une</a:t>
            </a:r>
            <a:r>
              <a:rPr lang="en-CA" sz="2400" dirty="0" smtClean="0"/>
              <a:t> </a:t>
            </a:r>
            <a:r>
              <a:rPr lang="en-CA" sz="2400" dirty="0" err="1" smtClean="0"/>
              <a:t>matrice</a:t>
            </a:r>
            <a:r>
              <a:rPr lang="en-CA" sz="2400" dirty="0" smtClean="0"/>
              <a:t> R </a:t>
            </a:r>
            <a:r>
              <a:rPr lang="en-CA" sz="2400" dirty="0"/>
              <a:t>de rotation </a:t>
            </a:r>
            <a:r>
              <a:rPr lang="en-CA" sz="2400" dirty="0" smtClean="0"/>
              <a:t>3×3:</a:t>
            </a:r>
          </a:p>
          <a:p>
            <a:pPr marL="0" indent="0">
              <a:buNone/>
            </a:pPr>
            <a:r>
              <a:rPr lang="fr-FR" sz="2400" dirty="0"/>
              <a:t>- les 3 colonnes de </a:t>
            </a:r>
            <a:r>
              <a:rPr lang="fr-FR" sz="2400" dirty="0" smtClean="0"/>
              <a:t>R </a:t>
            </a:r>
            <a:r>
              <a:rPr lang="fr-FR" sz="2400" dirty="0"/>
              <a:t>forment une base </a:t>
            </a:r>
            <a:r>
              <a:rPr lang="fr-FR" sz="2400" dirty="0" err="1"/>
              <a:t>orthonormale</a:t>
            </a:r>
            <a:r>
              <a:rPr lang="fr-FR" sz="2400" dirty="0"/>
              <a:t> (c.-à-d. que chaque colonne est un vecteur de magnitude 1, et chaque paire de colonnes est orthogonale)</a:t>
            </a:r>
          </a:p>
          <a:p>
            <a:pPr marL="0" indent="0">
              <a:buNone/>
            </a:pPr>
            <a:r>
              <a:rPr lang="fr-FR" sz="2400" dirty="0"/>
              <a:t>- même chose pour les rangées de </a:t>
            </a:r>
            <a:r>
              <a:rPr lang="fr-FR" sz="2400" dirty="0" smtClean="0"/>
              <a:t>R</a:t>
            </a:r>
            <a:endParaRPr lang="fr-FR" sz="2400" dirty="0"/>
          </a:p>
          <a:p>
            <a:pPr marL="0" indent="0">
              <a:buNone/>
            </a:pPr>
            <a:r>
              <a:rPr lang="fr-FR" sz="2400" dirty="0" smtClean="0"/>
              <a:t>- l'inverse </a:t>
            </a:r>
            <a:r>
              <a:rPr lang="fr-FR" sz="2400" dirty="0"/>
              <a:t>de </a:t>
            </a:r>
            <a:r>
              <a:rPr lang="fr-FR" sz="2400" dirty="0" smtClean="0"/>
              <a:t>R </a:t>
            </a:r>
            <a:r>
              <a:rPr lang="fr-FR" sz="2400" dirty="0"/>
              <a:t>est égale à la transposition de </a:t>
            </a:r>
            <a:r>
              <a:rPr lang="fr-FR" sz="2400" dirty="0" smtClean="0"/>
              <a:t>R</a:t>
            </a:r>
          </a:p>
          <a:p>
            <a:pPr marL="0" indent="0">
              <a:buNone/>
            </a:pPr>
            <a:r>
              <a:rPr lang="fr-FR" sz="2400" dirty="0"/>
              <a:t>	</a:t>
            </a:r>
            <a:r>
              <a:rPr lang="fr-FR" sz="2400" dirty="0" smtClean="0"/>
              <a:t>	R</a:t>
            </a:r>
            <a:r>
              <a:rPr lang="fr-FR" sz="2400" baseline="30000" dirty="0" smtClean="0"/>
              <a:t>-1</a:t>
            </a:r>
            <a:r>
              <a:rPr lang="fr-FR" sz="2400" dirty="0" smtClean="0"/>
              <a:t> = R</a:t>
            </a:r>
            <a:r>
              <a:rPr lang="fr-FR" sz="2400" baseline="30000" dirty="0" smtClean="0"/>
              <a:t>T</a:t>
            </a:r>
          </a:p>
          <a:p>
            <a:pPr marL="0" indent="0">
              <a:buNone/>
            </a:pPr>
            <a:r>
              <a:rPr lang="fr-FR" sz="2400" dirty="0" smtClean="0"/>
              <a:t>- </a:t>
            </a:r>
            <a:r>
              <a:rPr lang="fr-FR" sz="2400" dirty="0"/>
              <a:t>les rangées de R représentent les coordonnées, dans l'espace original, de vecteurs unitaires le long des axes qui ont subi la rotation</a:t>
            </a:r>
          </a:p>
          <a:p>
            <a:pPr marL="0" indent="0">
              <a:buNone/>
            </a:pPr>
            <a:r>
              <a:rPr lang="fr-FR" sz="2400" dirty="0"/>
              <a:t>- les colonnes de R représentent les coordonnées, dans l'espace qui a subi une rotation, de vecteurs unitaires le long des axes </a:t>
            </a:r>
            <a:r>
              <a:rPr lang="fr-FR" sz="2400" dirty="0" smtClean="0"/>
              <a:t>originaux</a:t>
            </a:r>
            <a:endParaRPr lang="en-CA" sz="2400" dirty="0"/>
          </a:p>
        </p:txBody>
      </p:sp>
    </p:spTree>
    <p:extLst>
      <p:ext uri="{BB962C8B-B14F-4D97-AF65-F5344CB8AC3E}">
        <p14:creationId xmlns:p14="http://schemas.microsoft.com/office/powerpoint/2010/main" val="670329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88640"/>
                <a:ext cx="8229600" cy="5937523"/>
              </a:xfrm>
            </p:spPr>
            <p:txBody>
              <a:bodyPr/>
              <a:lstStyle/>
              <a:p>
                <a:pPr marL="0" indent="0">
                  <a:buNone/>
                </a:pPr>
                <a:r>
                  <a:rPr lang="fr-FR" sz="2800" dirty="0" smtClean="0"/>
                  <a:t>Exemple</a:t>
                </a:r>
                <a:r>
                  <a:rPr lang="fr-FR" sz="2800" dirty="0"/>
                  <a:t>: une matrice pour effectuer un changement </a:t>
                </a:r>
                <a:r>
                  <a:rPr lang="fr-FR" sz="2800" dirty="0" smtClean="0"/>
                  <a:t>d'échelle ("</a:t>
                </a:r>
                <a:r>
                  <a:rPr lang="fr-FR" sz="2800" dirty="0" err="1"/>
                  <a:t>scale</a:t>
                </a:r>
                <a:r>
                  <a:rPr lang="fr-FR" sz="2800" dirty="0"/>
                  <a:t>" en anglais) en 3D, avec les facteurs (</a:t>
                </a:r>
                <a:r>
                  <a:rPr lang="fr-FR" sz="2800" dirty="0" err="1" smtClean="0"/>
                  <a:t>s</a:t>
                </a:r>
                <a:r>
                  <a:rPr lang="fr-FR" sz="2800" baseline="-25000" dirty="0" err="1" smtClean="0"/>
                  <a:t>x</a:t>
                </a:r>
                <a:r>
                  <a:rPr lang="fr-FR" sz="2800" dirty="0" smtClean="0"/>
                  <a:t>,</a:t>
                </a:r>
                <a:r>
                  <a:rPr lang="fr-FR" sz="2800" dirty="0"/>
                  <a:t> </a:t>
                </a:r>
                <a:r>
                  <a:rPr lang="fr-FR" sz="2800" dirty="0" err="1" smtClean="0"/>
                  <a:t>s</a:t>
                </a:r>
                <a:r>
                  <a:rPr lang="fr-FR" sz="2800" baseline="-25000" dirty="0" err="1" smtClean="0"/>
                  <a:t>y</a:t>
                </a:r>
                <a:r>
                  <a:rPr lang="fr-FR" sz="2800" dirty="0" smtClean="0"/>
                  <a:t>, </a:t>
                </a:r>
                <a:r>
                  <a:rPr lang="fr-FR" sz="2800" dirty="0" err="1" smtClean="0"/>
                  <a:t>s</a:t>
                </a:r>
                <a:r>
                  <a:rPr lang="fr-FR" sz="2800" baseline="-25000" dirty="0" err="1" smtClean="0"/>
                  <a:t>z</a:t>
                </a:r>
                <a:r>
                  <a:rPr lang="fr-FR" sz="2800" dirty="0" smtClean="0"/>
                  <a:t>) :</a:t>
                </a:r>
              </a:p>
              <a:p>
                <a:pPr marL="0" indent="0">
                  <a:buNone/>
                </a:pPr>
                <a:endParaRPr lang="en-CA"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m>
                            <m:mPr>
                              <m:mcs>
                                <m:mc>
                                  <m:mcPr>
                                    <m:count m:val="3"/>
                                    <m:mcJc m:val="center"/>
                                  </m:mcPr>
                                </m:mc>
                              </m:mcs>
                              <m:ctrlPr>
                                <a:rPr lang="en-CA" sz="2800" b="0" i="1" smtClean="0">
                                  <a:latin typeface="Cambria Math" panose="02040503050406030204" pitchFamily="18" charset="0"/>
                                </a:rPr>
                              </m:ctrlPr>
                            </m:mP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𝑠</m:t>
                                    </m:r>
                                  </m:e>
                                  <m:sub>
                                    <m:r>
                                      <a:rPr lang="en-CA" sz="2800" b="0" i="1" smtClean="0">
                                        <a:latin typeface="Cambria Math" panose="02040503050406030204" pitchFamily="18" charset="0"/>
                                      </a:rPr>
                                      <m:t>𝑥</m:t>
                                    </m:r>
                                  </m:sub>
                                </m:sSub>
                              </m:e>
                              <m:e>
                                <m:r>
                                  <a:rPr lang="en-CA" sz="2800" b="0" i="1" smtClean="0">
                                    <a:latin typeface="Cambria Math" panose="02040503050406030204" pitchFamily="18" charset="0"/>
                                  </a:rPr>
                                  <m:t>0</m:t>
                                </m:r>
                              </m:e>
                              <m:e>
                                <m:r>
                                  <a:rPr lang="en-CA" sz="2800" i="1" smtClean="0">
                                    <a:latin typeface="Cambria Math" panose="02040503050406030204" pitchFamily="18" charset="0"/>
                                  </a:rPr>
                                  <m:t>0</m:t>
                                </m:r>
                              </m:e>
                            </m:mr>
                            <m:mr>
                              <m:e>
                                <m:r>
                                  <a:rPr lang="en-CA" sz="2800" i="1" smtClean="0">
                                    <a:latin typeface="Cambria Math" panose="02040503050406030204" pitchFamily="18" charset="0"/>
                                  </a:rPr>
                                  <m:t>0</m:t>
                                </m:r>
                              </m:e>
                              <m:e>
                                <m:sSub>
                                  <m:sSubPr>
                                    <m:ctrlPr>
                                      <a:rPr lang="en-CA" sz="2800" i="1">
                                        <a:latin typeface="Cambria Math" panose="02040503050406030204" pitchFamily="18" charset="0"/>
                                      </a:rPr>
                                    </m:ctrlPr>
                                  </m:sSubPr>
                                  <m:e>
                                    <m:r>
                                      <a:rPr lang="en-CA" sz="2800" i="1">
                                        <a:latin typeface="Cambria Math" panose="02040503050406030204" pitchFamily="18" charset="0"/>
                                      </a:rPr>
                                      <m:t>𝑠</m:t>
                                    </m:r>
                                  </m:e>
                                  <m:sub>
                                    <m:r>
                                      <a:rPr lang="en-CA" sz="2800" b="0" i="1" smtClean="0">
                                        <a:latin typeface="Cambria Math" panose="02040503050406030204" pitchFamily="18" charset="0"/>
                                      </a:rPr>
                                      <m:t>𝑦</m:t>
                                    </m:r>
                                  </m:sub>
                                </m:sSub>
                              </m:e>
                              <m:e>
                                <m:r>
                                  <a:rPr lang="en-CA" sz="2800" i="1" smtClean="0">
                                    <a:latin typeface="Cambria Math" panose="02040503050406030204" pitchFamily="18" charset="0"/>
                                  </a:rPr>
                                  <m:t>0</m:t>
                                </m:r>
                              </m:e>
                            </m:mr>
                            <m:mr>
                              <m:e>
                                <m:r>
                                  <a:rPr lang="en-CA" sz="2800" i="1" smtClean="0">
                                    <a:latin typeface="Cambria Math" panose="02040503050406030204" pitchFamily="18" charset="0"/>
                                  </a:rPr>
                                  <m:t>0</m:t>
                                </m:r>
                              </m:e>
                              <m:e>
                                <m:r>
                                  <a:rPr lang="en-CA" sz="2800" i="1" smtClean="0">
                                    <a:latin typeface="Cambria Math" panose="02040503050406030204" pitchFamily="18" charset="0"/>
                                  </a:rPr>
                                  <m:t>0</m:t>
                                </m:r>
                              </m:e>
                              <m:e>
                                <m:sSub>
                                  <m:sSubPr>
                                    <m:ctrlPr>
                                      <a:rPr lang="en-CA" sz="2800" i="1">
                                        <a:latin typeface="Cambria Math" panose="02040503050406030204" pitchFamily="18" charset="0"/>
                                      </a:rPr>
                                    </m:ctrlPr>
                                  </m:sSubPr>
                                  <m:e>
                                    <m:r>
                                      <a:rPr lang="en-CA" sz="2800" i="1">
                                        <a:latin typeface="Cambria Math" panose="02040503050406030204" pitchFamily="18" charset="0"/>
                                      </a:rPr>
                                      <m:t>𝑠</m:t>
                                    </m:r>
                                  </m:e>
                                  <m:sub>
                                    <m:r>
                                      <a:rPr lang="en-CA" sz="2800" b="0" i="1" smtClean="0">
                                        <a:latin typeface="Cambria Math" panose="02040503050406030204" pitchFamily="18" charset="0"/>
                                      </a:rPr>
                                      <m:t>𝑧</m:t>
                                    </m:r>
                                  </m:sub>
                                </m:sSub>
                              </m:e>
                            </m:mr>
                          </m:m>
                        </m:e>
                      </m:d>
                    </m:oMath>
                  </m:oMathPara>
                </a14:m>
                <a:endParaRPr lang="en-CA" sz="2800" dirty="0"/>
              </a:p>
              <a:p>
                <a:pPr marL="0" indent="0">
                  <a:buNone/>
                </a:pPr>
                <a:endParaRPr lang="fr-FR" sz="2800" dirty="0" smtClean="0"/>
              </a:p>
              <a:p>
                <a:pPr marL="0" indent="0">
                  <a:buNone/>
                </a:pPr>
                <a:r>
                  <a:rPr lang="fr-FR" sz="2800" dirty="0" smtClean="0"/>
                  <a:t>Si s = </a:t>
                </a:r>
                <a:r>
                  <a:rPr lang="fr-FR" sz="2800" dirty="0" err="1" smtClean="0"/>
                  <a:t>s</a:t>
                </a:r>
                <a:r>
                  <a:rPr lang="fr-FR" sz="2800" baseline="-25000" dirty="0" err="1" smtClean="0"/>
                  <a:t>x</a:t>
                </a:r>
                <a:r>
                  <a:rPr lang="fr-FR" sz="2800" dirty="0" smtClean="0"/>
                  <a:t> = </a:t>
                </a:r>
                <a:r>
                  <a:rPr lang="fr-FR" sz="2800" dirty="0" err="1" smtClean="0"/>
                  <a:t>s</a:t>
                </a:r>
                <a:r>
                  <a:rPr lang="fr-FR" sz="2800" baseline="-25000" dirty="0" err="1" smtClean="0"/>
                  <a:t>y</a:t>
                </a:r>
                <a:r>
                  <a:rPr lang="fr-FR" sz="2800" dirty="0" smtClean="0"/>
                  <a:t> = </a:t>
                </a:r>
                <a:r>
                  <a:rPr lang="fr-FR" sz="2800" dirty="0" err="1" smtClean="0"/>
                  <a:t>s</a:t>
                </a:r>
                <a:r>
                  <a:rPr lang="fr-FR" sz="2800" baseline="-25000" dirty="0" err="1" smtClean="0"/>
                  <a:t>z</a:t>
                </a:r>
                <a:r>
                  <a:rPr lang="fr-FR" sz="2800" dirty="0"/>
                  <a:t>, on a alors un changement </a:t>
                </a:r>
                <a:r>
                  <a:rPr lang="fr-FR" sz="2800" dirty="0" smtClean="0"/>
                  <a:t>d'échelle uniforme </a:t>
                </a:r>
                <a:r>
                  <a:rPr lang="fr-FR" sz="2800" dirty="0"/>
                  <a:t>("</a:t>
                </a:r>
                <a:r>
                  <a:rPr lang="fr-FR" sz="2800" dirty="0" err="1"/>
                  <a:t>uniform</a:t>
                </a:r>
                <a:r>
                  <a:rPr lang="fr-FR" sz="2800" dirty="0"/>
                  <a:t> </a:t>
                </a:r>
                <a:r>
                  <a:rPr lang="fr-FR" sz="2800" dirty="0" err="1"/>
                  <a:t>scale</a:t>
                </a:r>
                <a:r>
                  <a:rPr lang="fr-FR" sz="2800" dirty="0"/>
                  <a:t>") donné par la </a:t>
                </a:r>
                <a:r>
                  <a:rPr lang="fr-FR" sz="2800" dirty="0" smtClean="0"/>
                  <a:t>matrice</a:t>
                </a:r>
              </a:p>
              <a:p>
                <a:pPr marL="0" indent="0">
                  <a:buNone/>
                </a:pPr>
                <a:endParaRPr lang="en-CA"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m>
                            <m:mPr>
                              <m:mcs>
                                <m:mc>
                                  <m:mcPr>
                                    <m:count m:val="3"/>
                                    <m:mcJc m:val="center"/>
                                  </m:mcPr>
                                </m:mc>
                              </m:mcs>
                              <m:ctrlPr>
                                <a:rPr lang="en-CA" sz="2800" b="0" i="1" smtClean="0">
                                  <a:latin typeface="Cambria Math" panose="02040503050406030204" pitchFamily="18" charset="0"/>
                                </a:rPr>
                              </m:ctrlPr>
                            </m:mPr>
                            <m:mr>
                              <m:e>
                                <m:r>
                                  <a:rPr lang="en-CA" sz="2800" b="0" i="1" smtClean="0">
                                    <a:latin typeface="Cambria Math" panose="02040503050406030204" pitchFamily="18" charset="0"/>
                                  </a:rPr>
                                  <m:t>𝑠</m:t>
                                </m:r>
                              </m:e>
                              <m:e>
                                <m:r>
                                  <a:rPr lang="en-CA" sz="2800" b="0" i="1" smtClean="0">
                                    <a:latin typeface="Cambria Math" panose="02040503050406030204" pitchFamily="18" charset="0"/>
                                  </a:rPr>
                                  <m:t>0</m:t>
                                </m:r>
                              </m:e>
                              <m:e>
                                <m:r>
                                  <a:rPr lang="en-CA" sz="2800" b="0" i="1" smtClean="0">
                                    <a:latin typeface="Cambria Math" panose="02040503050406030204" pitchFamily="18" charset="0"/>
                                  </a:rPr>
                                  <m:t>0</m:t>
                                </m:r>
                              </m:e>
                            </m:mr>
                            <m:mr>
                              <m:e>
                                <m:r>
                                  <a:rPr lang="en-CA" sz="2800" b="0" i="1" smtClean="0">
                                    <a:latin typeface="Cambria Math" panose="02040503050406030204" pitchFamily="18" charset="0"/>
                                  </a:rPr>
                                  <m:t>0</m:t>
                                </m:r>
                              </m:e>
                              <m:e>
                                <m:r>
                                  <a:rPr lang="en-CA" sz="2800" b="0" i="1" smtClean="0">
                                    <a:latin typeface="Cambria Math" panose="02040503050406030204" pitchFamily="18" charset="0"/>
                                  </a:rPr>
                                  <m:t>𝑠</m:t>
                                </m:r>
                              </m:e>
                              <m:e>
                                <m:r>
                                  <a:rPr lang="en-CA" sz="2800" b="0" i="1" smtClean="0">
                                    <a:latin typeface="Cambria Math" panose="02040503050406030204" pitchFamily="18" charset="0"/>
                                  </a:rPr>
                                  <m:t>0</m:t>
                                </m:r>
                              </m:e>
                            </m:mr>
                            <m:mr>
                              <m:e>
                                <m:r>
                                  <a:rPr lang="en-CA" sz="2800" b="0" i="1" smtClean="0">
                                    <a:latin typeface="Cambria Math" panose="02040503050406030204" pitchFamily="18" charset="0"/>
                                  </a:rPr>
                                  <m:t>0</m:t>
                                </m:r>
                              </m:e>
                              <m:e>
                                <m:r>
                                  <a:rPr lang="en-CA" sz="2800" b="0" i="1" smtClean="0">
                                    <a:latin typeface="Cambria Math" panose="02040503050406030204" pitchFamily="18" charset="0"/>
                                  </a:rPr>
                                  <m:t>0</m:t>
                                </m:r>
                              </m:e>
                              <m:e>
                                <m:r>
                                  <a:rPr lang="en-CA" sz="2800" b="0" i="1" smtClean="0">
                                    <a:latin typeface="Cambria Math" panose="02040503050406030204" pitchFamily="18" charset="0"/>
                                  </a:rPr>
                                  <m:t>𝑠</m:t>
                                </m:r>
                              </m:e>
                            </m:mr>
                          </m:m>
                        </m:e>
                      </m:d>
                    </m:oMath>
                  </m:oMathPara>
                </a14:m>
                <a:endParaRPr lang="fr-FR"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88640"/>
                <a:ext cx="8229600" cy="5937523"/>
              </a:xfrm>
              <a:blipFill>
                <a:blip r:embed="rId2"/>
                <a:stretch>
                  <a:fillRect l="-1481" t="-1027" b="-5852"/>
                </a:stretch>
              </a:blipFill>
            </p:spPr>
            <p:txBody>
              <a:bodyPr/>
              <a:lstStyle/>
              <a:p>
                <a:r>
                  <a:rPr lang="en-CA">
                    <a:noFill/>
                  </a:rPr>
                  <a:t> </a:t>
                </a:r>
              </a:p>
            </p:txBody>
          </p:sp>
        </mc:Fallback>
      </mc:AlternateContent>
    </p:spTree>
    <p:extLst>
      <p:ext uri="{BB962C8B-B14F-4D97-AF65-F5344CB8AC3E}">
        <p14:creationId xmlns:p14="http://schemas.microsoft.com/office/powerpoint/2010/main" val="323116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88640"/>
                <a:ext cx="8229600" cy="5937523"/>
              </a:xfrm>
            </p:spPr>
            <p:txBody>
              <a:bodyPr/>
              <a:lstStyle/>
              <a:p>
                <a:pPr marL="0" indent="0">
                  <a:buNone/>
                </a:pPr>
                <a:r>
                  <a:rPr lang="fr-FR" sz="2800" dirty="0" smtClean="0"/>
                  <a:t>Y </a:t>
                </a:r>
                <a:r>
                  <a:rPr lang="fr-FR" sz="2800" dirty="0" err="1" smtClean="0"/>
                  <a:t>a-t-il</a:t>
                </a:r>
                <a:r>
                  <a:rPr lang="fr-FR" sz="2800" dirty="0" smtClean="0"/>
                  <a:t> une matrice </a:t>
                </a:r>
                <a:r>
                  <a:rPr lang="fr-FR" sz="2800" dirty="0"/>
                  <a:t>3×3 </a:t>
                </a:r>
                <a:r>
                  <a:rPr lang="fr-FR" sz="2800" dirty="0" smtClean="0"/>
                  <a:t>de </a:t>
                </a:r>
                <a:r>
                  <a:rPr lang="fr-FR" sz="2800" i="1" dirty="0" smtClean="0"/>
                  <a:t>translation</a:t>
                </a:r>
                <a:r>
                  <a:rPr lang="fr-FR" sz="2800" dirty="0" smtClean="0"/>
                  <a:t> qui déplace un point lorsqu'on </a:t>
                </a:r>
                <a:r>
                  <a:rPr lang="fr-FR" sz="2800" i="1" dirty="0" smtClean="0"/>
                  <a:t>multiplie</a:t>
                </a:r>
                <a:r>
                  <a:rPr lang="fr-FR" sz="2800" dirty="0" smtClean="0"/>
                  <a:t> ? Non. Pour translater un point p = (p</a:t>
                </a:r>
                <a:r>
                  <a:rPr lang="fr-FR" sz="2800" baseline="-25000" dirty="0" smtClean="0"/>
                  <a:t>x</a:t>
                </a:r>
                <a:r>
                  <a:rPr lang="fr-FR" sz="2800" dirty="0" smtClean="0"/>
                  <a:t>,</a:t>
                </a:r>
                <a:r>
                  <a:rPr lang="fr-FR" sz="2800" dirty="0"/>
                  <a:t> </a:t>
                </a:r>
                <a:r>
                  <a:rPr lang="fr-FR" sz="2800" dirty="0" err="1" smtClean="0"/>
                  <a:t>p</a:t>
                </a:r>
                <a:r>
                  <a:rPr lang="fr-FR" sz="2800" baseline="-25000" dirty="0" err="1" smtClean="0"/>
                  <a:t>y</a:t>
                </a:r>
                <a:r>
                  <a:rPr lang="fr-FR" sz="2800" dirty="0" smtClean="0"/>
                  <a:t>, p</a:t>
                </a:r>
                <a:r>
                  <a:rPr lang="fr-FR" sz="2800" baseline="-25000" dirty="0" smtClean="0"/>
                  <a:t>z</a:t>
                </a:r>
                <a:r>
                  <a:rPr lang="fr-FR" sz="2800" dirty="0" smtClean="0"/>
                  <a:t>), on peut </a:t>
                </a:r>
                <a:r>
                  <a:rPr lang="fr-FR" sz="2800" i="1" dirty="0" smtClean="0"/>
                  <a:t>additionner</a:t>
                </a:r>
                <a:r>
                  <a:rPr lang="fr-FR" sz="2800" dirty="0" smtClean="0"/>
                  <a:t> un vecteur de translation t = (</a:t>
                </a:r>
                <a:r>
                  <a:rPr lang="fr-FR" sz="2800" dirty="0" err="1" smtClean="0"/>
                  <a:t>t</a:t>
                </a:r>
                <a:r>
                  <a:rPr lang="fr-FR" sz="2800" baseline="-25000" dirty="0" err="1" smtClean="0"/>
                  <a:t>x</a:t>
                </a:r>
                <a:r>
                  <a:rPr lang="fr-FR" sz="2800" dirty="0"/>
                  <a:t>, </a:t>
                </a:r>
                <a:r>
                  <a:rPr lang="fr-FR" sz="2800" dirty="0" err="1" smtClean="0"/>
                  <a:t>t</a:t>
                </a:r>
                <a:r>
                  <a:rPr lang="fr-FR" sz="2800" baseline="-25000" dirty="0" err="1" smtClean="0"/>
                  <a:t>y</a:t>
                </a:r>
                <a:r>
                  <a:rPr lang="fr-FR" sz="2800" dirty="0"/>
                  <a:t>, </a:t>
                </a:r>
                <a:r>
                  <a:rPr lang="fr-FR" sz="2800" dirty="0" err="1" smtClean="0"/>
                  <a:t>t</a:t>
                </a:r>
                <a:r>
                  <a:rPr lang="fr-FR" sz="2800" baseline="-25000" dirty="0" err="1" smtClean="0"/>
                  <a:t>z</a:t>
                </a:r>
                <a:r>
                  <a:rPr lang="fr-FR" sz="2800" dirty="0" smtClean="0"/>
                  <a:t>) :</a:t>
                </a:r>
              </a:p>
              <a:p>
                <a:pPr marL="0" indent="0">
                  <a:buNone/>
                </a:pPr>
                <a14:m>
                  <m:oMathPara xmlns:m="http://schemas.openxmlformats.org/officeDocument/2006/math">
                    <m:oMathParaPr>
                      <m:jc m:val="centerGroup"/>
                    </m:oMathParaPr>
                    <m:oMath xmlns:m="http://schemas.openxmlformats.org/officeDocument/2006/math">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𝑝</m:t>
                          </m:r>
                        </m:e>
                        <m:sup>
                          <m:r>
                            <a:rPr lang="en-CA" sz="2800" b="0" i="1" smtClean="0">
                              <a:latin typeface="Cambria Math" panose="02040503050406030204" pitchFamily="18" charset="0"/>
                            </a:rPr>
                            <m:t>′</m:t>
                          </m:r>
                        </m:sup>
                      </m:sSup>
                      <m:r>
                        <a:rPr lang="en-CA" sz="2800" b="0" i="1" smtClean="0">
                          <a:latin typeface="Cambria Math" panose="02040503050406030204" pitchFamily="18" charset="0"/>
                        </a:rPr>
                        <m:t>=</m:t>
                      </m:r>
                      <m:r>
                        <a:rPr lang="en-CA" sz="2800" b="0" i="1" smtClean="0">
                          <a:latin typeface="Cambria Math" panose="02040503050406030204" pitchFamily="18" charset="0"/>
                        </a:rPr>
                        <m:t>𝑝</m:t>
                      </m:r>
                      <m:r>
                        <a:rPr lang="en-CA" sz="2800" b="0" i="1" smtClean="0">
                          <a:latin typeface="Cambria Math" panose="02040503050406030204" pitchFamily="18" charset="0"/>
                        </a:rPr>
                        <m:t>+</m:t>
                      </m:r>
                      <m:r>
                        <a:rPr lang="en-CA" sz="2800" b="0" i="1" smtClean="0">
                          <a:latin typeface="Cambria Math" panose="02040503050406030204" pitchFamily="18" charset="0"/>
                        </a:rPr>
                        <m:t>𝑡</m:t>
                      </m:r>
                      <m:r>
                        <a:rPr lang="en-CA" sz="2800" b="0" i="1" smtClean="0">
                          <a:latin typeface="Cambria Math" panose="02040503050406030204" pitchFamily="18" charset="0"/>
                        </a:rPr>
                        <m:t>=</m:t>
                      </m:r>
                      <m:d>
                        <m:dPr>
                          <m:begChr m:val="["/>
                          <m:endChr m:val="]"/>
                          <m:ctrlPr>
                            <a:rPr lang="en-CA" sz="2800" i="1">
                              <a:latin typeface="Cambria Math" panose="02040503050406030204" pitchFamily="18" charset="0"/>
                            </a:rPr>
                          </m:ctrlPr>
                        </m:dPr>
                        <m:e>
                          <m:m>
                            <m:mPr>
                              <m:mcs>
                                <m:mc>
                                  <m:mcPr>
                                    <m:count m:val="1"/>
                                    <m:mcJc m:val="center"/>
                                  </m:mcPr>
                                </m:mc>
                              </m:mcs>
                              <m:ctrlPr>
                                <a:rPr lang="en-CA" sz="2800" i="1">
                                  <a:latin typeface="Cambria Math" panose="02040503050406030204" pitchFamily="18" charset="0"/>
                                </a:rPr>
                              </m:ctrlPr>
                            </m:mPr>
                            <m:mr>
                              <m:e>
                                <m:sSub>
                                  <m:sSubPr>
                                    <m:ctrlPr>
                                      <a:rPr lang="en-CA" sz="2800" i="1">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𝑥</m:t>
                                    </m:r>
                                  </m:sub>
                                </m:sSub>
                              </m:e>
                            </m:mr>
                            <m:mr>
                              <m:e>
                                <m:sSub>
                                  <m:sSubPr>
                                    <m:ctrlPr>
                                      <a:rPr lang="en-CA" sz="2800" i="1">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𝑦</m:t>
                                    </m:r>
                                  </m:sub>
                                </m:sSub>
                              </m:e>
                            </m:mr>
                            <m:mr>
                              <m:e>
                                <m:sSub>
                                  <m:sSubPr>
                                    <m:ctrlPr>
                                      <a:rPr lang="en-CA" sz="2800" i="1">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𝑧</m:t>
                                    </m:r>
                                  </m:sub>
                                </m:sSub>
                              </m:e>
                            </m:mr>
                          </m:m>
                        </m:e>
                      </m:d>
                      <m:r>
                        <a:rPr lang="en-CA" sz="2800" b="0" i="1" smtClean="0">
                          <a:latin typeface="Cambria Math" panose="02040503050406030204" pitchFamily="18" charset="0"/>
                        </a:rPr>
                        <m:t>+</m:t>
                      </m:r>
                      <m:d>
                        <m:dPr>
                          <m:begChr m:val="["/>
                          <m:endChr m:val="]"/>
                          <m:ctrlPr>
                            <a:rPr lang="en-CA" sz="2800" i="1">
                              <a:latin typeface="Cambria Math" panose="02040503050406030204" pitchFamily="18" charset="0"/>
                            </a:rPr>
                          </m:ctrlPr>
                        </m:dPr>
                        <m:e>
                          <m:m>
                            <m:mPr>
                              <m:mcs>
                                <m:mc>
                                  <m:mcPr>
                                    <m:count m:val="1"/>
                                    <m:mcJc m:val="center"/>
                                  </m:mcPr>
                                </m:mc>
                              </m:mcs>
                              <m:ctrlPr>
                                <a:rPr lang="en-CA" sz="2800" i="1">
                                  <a:latin typeface="Cambria Math" panose="02040503050406030204" pitchFamily="18" charset="0"/>
                                </a:rPr>
                              </m:ctrlPr>
                            </m:mPr>
                            <m:mr>
                              <m:e>
                                <m:sSub>
                                  <m:sSubPr>
                                    <m:ctrlPr>
                                      <a:rPr lang="en-CA" sz="2800" i="1">
                                        <a:latin typeface="Cambria Math" panose="02040503050406030204" pitchFamily="18" charset="0"/>
                                      </a:rPr>
                                    </m:ctrlPr>
                                  </m:sSubPr>
                                  <m:e>
                                    <m:r>
                                      <a:rPr lang="en-CA" sz="2800" b="0" i="1" smtClean="0">
                                        <a:latin typeface="Cambria Math" panose="02040503050406030204" pitchFamily="18" charset="0"/>
                                      </a:rPr>
                                      <m:t>𝑡</m:t>
                                    </m:r>
                                  </m:e>
                                  <m:sub>
                                    <m:r>
                                      <a:rPr lang="en-CA" sz="2800" b="0" i="1" smtClean="0">
                                        <a:latin typeface="Cambria Math" panose="02040503050406030204" pitchFamily="18" charset="0"/>
                                      </a:rPr>
                                      <m:t>𝑥</m:t>
                                    </m:r>
                                  </m:sub>
                                </m:sSub>
                              </m:e>
                            </m:mr>
                            <m:mr>
                              <m:e>
                                <m:sSub>
                                  <m:sSubPr>
                                    <m:ctrlPr>
                                      <a:rPr lang="en-CA" sz="2800" i="1">
                                        <a:latin typeface="Cambria Math" panose="02040503050406030204" pitchFamily="18" charset="0"/>
                                      </a:rPr>
                                    </m:ctrlPr>
                                  </m:sSubPr>
                                  <m:e>
                                    <m:r>
                                      <a:rPr lang="en-CA" sz="2800" b="0" i="1" smtClean="0">
                                        <a:latin typeface="Cambria Math" panose="02040503050406030204" pitchFamily="18" charset="0"/>
                                      </a:rPr>
                                      <m:t>𝑡</m:t>
                                    </m:r>
                                  </m:e>
                                  <m:sub>
                                    <m:r>
                                      <a:rPr lang="en-CA" sz="2800" b="0" i="1" smtClean="0">
                                        <a:latin typeface="Cambria Math" panose="02040503050406030204" pitchFamily="18" charset="0"/>
                                      </a:rPr>
                                      <m:t>𝑦</m:t>
                                    </m:r>
                                  </m:sub>
                                </m:sSub>
                              </m:e>
                            </m:mr>
                            <m:mr>
                              <m:e>
                                <m:sSub>
                                  <m:sSubPr>
                                    <m:ctrlPr>
                                      <a:rPr lang="en-CA" sz="2800" i="1">
                                        <a:latin typeface="Cambria Math" panose="02040503050406030204" pitchFamily="18" charset="0"/>
                                      </a:rPr>
                                    </m:ctrlPr>
                                  </m:sSubPr>
                                  <m:e>
                                    <m:r>
                                      <a:rPr lang="en-CA" sz="2800" b="0" i="1" smtClean="0">
                                        <a:latin typeface="Cambria Math" panose="02040503050406030204" pitchFamily="18" charset="0"/>
                                      </a:rPr>
                                      <m:t>𝑡</m:t>
                                    </m:r>
                                  </m:e>
                                  <m:sub>
                                    <m:r>
                                      <a:rPr lang="en-CA" sz="2800" b="0" i="1" smtClean="0">
                                        <a:latin typeface="Cambria Math" panose="02040503050406030204" pitchFamily="18" charset="0"/>
                                      </a:rPr>
                                      <m:t>𝑧</m:t>
                                    </m:r>
                                  </m:sub>
                                </m:sSub>
                              </m:e>
                            </m:mr>
                          </m:m>
                        </m:e>
                      </m:d>
                      <m:r>
                        <a:rPr lang="en-CA" sz="2800" b="0" i="1" smtClean="0">
                          <a:latin typeface="Cambria Math" panose="02040503050406030204" pitchFamily="18" charset="0"/>
                        </a:rPr>
                        <m:t>=</m:t>
                      </m:r>
                      <m:d>
                        <m:dPr>
                          <m:begChr m:val="["/>
                          <m:endChr m:val="]"/>
                          <m:ctrlPr>
                            <a:rPr lang="en-CA" sz="2800" b="0" i="1" smtClean="0">
                              <a:latin typeface="Cambria Math" panose="02040503050406030204" pitchFamily="18" charset="0"/>
                            </a:rPr>
                          </m:ctrlPr>
                        </m:dPr>
                        <m:e>
                          <m:m>
                            <m:mPr>
                              <m:mcs>
                                <m:mc>
                                  <m:mcPr>
                                    <m:count m:val="1"/>
                                    <m:mcJc m:val="center"/>
                                  </m:mcPr>
                                </m:mc>
                              </m:mcs>
                              <m:ctrlPr>
                                <a:rPr lang="en-CA" sz="2800" b="0" i="1" smtClean="0">
                                  <a:latin typeface="Cambria Math" panose="02040503050406030204" pitchFamily="18" charset="0"/>
                                </a:rPr>
                              </m:ctrlPr>
                            </m:mP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𝑥</m:t>
                                    </m:r>
                                  </m:sub>
                                </m:sSub>
                                <m:r>
                                  <m:rPr>
                                    <m:brk m:alnAt="7"/>
                                  </m:rP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𝑡</m:t>
                                    </m:r>
                                  </m:e>
                                  <m:sub>
                                    <m:r>
                                      <a:rPr lang="en-CA" sz="2800" b="0" i="1" smtClean="0">
                                        <a:latin typeface="Cambria Math" panose="02040503050406030204" pitchFamily="18" charset="0"/>
                                      </a:rPr>
                                      <m:t>𝑥</m:t>
                                    </m:r>
                                  </m:sub>
                                </m:sSub>
                              </m:e>
                            </m:m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𝑦</m:t>
                                    </m:r>
                                  </m:sub>
                                </m:sSub>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𝑡</m:t>
                                    </m:r>
                                  </m:e>
                                  <m:sub>
                                    <m:r>
                                      <a:rPr lang="en-CA" sz="2800" b="0" i="1" smtClean="0">
                                        <a:latin typeface="Cambria Math" panose="02040503050406030204" pitchFamily="18" charset="0"/>
                                      </a:rPr>
                                      <m:t>𝑦</m:t>
                                    </m:r>
                                  </m:sub>
                                </m:sSub>
                              </m:e>
                            </m:m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𝑝</m:t>
                                    </m:r>
                                  </m:e>
                                  <m:sub>
                                    <m:r>
                                      <a:rPr lang="en-CA" sz="2800" b="0" i="1" smtClean="0">
                                        <a:latin typeface="Cambria Math" panose="02040503050406030204" pitchFamily="18" charset="0"/>
                                      </a:rPr>
                                      <m:t>𝑧</m:t>
                                    </m:r>
                                  </m:sub>
                                </m:sSub>
                                <m:r>
                                  <a:rPr lang="en-CA" sz="2800" b="0" i="1" smtClean="0">
                                    <a:latin typeface="Cambria Math" panose="02040503050406030204" pitchFamily="18" charset="0"/>
                                  </a:rPr>
                                  <m:t>+</m:t>
                                </m:r>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𝑡</m:t>
                                    </m:r>
                                  </m:e>
                                  <m:sub>
                                    <m:r>
                                      <a:rPr lang="en-CA" sz="2800" b="0" i="1" smtClean="0">
                                        <a:latin typeface="Cambria Math" panose="02040503050406030204" pitchFamily="18" charset="0"/>
                                      </a:rPr>
                                      <m:t>𝑧</m:t>
                                    </m:r>
                                  </m:sub>
                                </m:sSub>
                              </m:e>
                            </m:mr>
                          </m:m>
                        </m:e>
                      </m:d>
                    </m:oMath>
                  </m:oMathPara>
                </a14:m>
                <a:endParaRPr lang="en-CA" sz="2800" dirty="0" smtClean="0"/>
              </a:p>
              <a:p>
                <a:pPr marL="0" indent="0">
                  <a:buNone/>
                </a:pPr>
                <a:r>
                  <a:rPr lang="fr-FR" sz="2800" dirty="0" smtClean="0"/>
                  <a:t>... mais cette différente façon de faire un calcul (c.-à-d. addition-de-vecteur pour les translations, et multiplication-par-matrice pour les rotations et changements d'échelle) nous permet pas de </a:t>
                </a:r>
                <a:r>
                  <a:rPr lang="fr-FR" sz="2800" dirty="0" err="1" smtClean="0"/>
                  <a:t>prémultiplier</a:t>
                </a:r>
                <a:r>
                  <a:rPr lang="fr-FR" sz="2800" dirty="0" smtClean="0"/>
                  <a:t> plusieurs matrices en une seule matrice pour accumuler et accélérer une suite de transformations </a:t>
                </a:r>
                <a:r>
                  <a:rPr lang="fr-FR" sz="2800" dirty="0" smtClean="0">
                    <a:sym typeface="Wingdings" panose="05000000000000000000" pitchFamily="2" charset="2"/>
                  </a:rPr>
                  <a:t></a:t>
                </a:r>
                <a:endParaRPr lang="fr-FR"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88640"/>
                <a:ext cx="8229600" cy="5937523"/>
              </a:xfrm>
              <a:blipFill>
                <a:blip r:embed="rId2"/>
                <a:stretch>
                  <a:fillRect l="-1481" t="-1027" r="-296" b="-7906"/>
                </a:stretch>
              </a:blipFill>
            </p:spPr>
            <p:txBody>
              <a:bodyPr/>
              <a:lstStyle/>
              <a:p>
                <a:r>
                  <a:rPr lang="en-CA">
                    <a:noFill/>
                  </a:rPr>
                  <a:t> </a:t>
                </a:r>
              </a:p>
            </p:txBody>
          </p:sp>
        </mc:Fallback>
      </mc:AlternateContent>
    </p:spTree>
    <p:extLst>
      <p:ext uri="{BB962C8B-B14F-4D97-AF65-F5344CB8AC3E}">
        <p14:creationId xmlns:p14="http://schemas.microsoft.com/office/powerpoint/2010/main" val="7252754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712968" cy="5937523"/>
          </a:xfrm>
        </p:spPr>
        <p:txBody>
          <a:bodyPr/>
          <a:lstStyle/>
          <a:p>
            <a:pPr marL="0" indent="0">
              <a:buNone/>
            </a:pPr>
            <a:r>
              <a:rPr lang="en-CA" sz="2800" dirty="0" smtClean="0"/>
              <a:t>H</a:t>
            </a:r>
            <a:r>
              <a:rPr lang="fr-FR" sz="2800" dirty="0" err="1"/>
              <a:t>eureusement</a:t>
            </a:r>
            <a:r>
              <a:rPr lang="fr-FR" sz="2800" dirty="0"/>
              <a:t>, il existe ce qu'on </a:t>
            </a:r>
            <a:r>
              <a:rPr lang="fr-FR" sz="2800" dirty="0" err="1"/>
              <a:t>appele</a:t>
            </a:r>
            <a:r>
              <a:rPr lang="fr-FR" sz="2800" dirty="0"/>
              <a:t> les </a:t>
            </a:r>
            <a:r>
              <a:rPr lang="fr-FR" sz="2800" dirty="0" smtClean="0"/>
              <a:t>coordonnées homogènes</a:t>
            </a:r>
            <a:r>
              <a:rPr lang="fr-FR" sz="2800" dirty="0"/>
              <a:t>, qui nous permettent d'exprimer les </a:t>
            </a:r>
            <a:r>
              <a:rPr lang="fr-FR" sz="2800" dirty="0" smtClean="0"/>
              <a:t>translations comme </a:t>
            </a:r>
            <a:r>
              <a:rPr lang="fr-FR" sz="2800" dirty="0"/>
              <a:t>des multiplications de matrice </a:t>
            </a:r>
            <a:r>
              <a:rPr lang="fr-FR" sz="2800" dirty="0" smtClean="0"/>
              <a:t>! </a:t>
            </a:r>
            <a:r>
              <a:rPr lang="fr-FR" sz="2800" dirty="0" smtClean="0">
                <a:sym typeface="Wingdings" panose="05000000000000000000" pitchFamily="2" charset="2"/>
              </a:rPr>
              <a:t></a:t>
            </a:r>
            <a:endParaRPr lang="fr-FR" sz="2800" dirty="0"/>
          </a:p>
          <a:p>
            <a:pPr marL="0" indent="0">
              <a:buNone/>
            </a:pPr>
            <a:r>
              <a:rPr lang="fr-FR" sz="2800" dirty="0" smtClean="0"/>
              <a:t>    Un </a:t>
            </a:r>
            <a:r>
              <a:rPr lang="fr-FR" sz="2800" dirty="0"/>
              <a:t>point ordinaire (</a:t>
            </a:r>
            <a:r>
              <a:rPr lang="fr-FR" sz="2800" dirty="0" err="1"/>
              <a:t>x,y,z</a:t>
            </a:r>
            <a:r>
              <a:rPr lang="fr-FR" sz="2800" dirty="0"/>
              <a:t>) correspond à une infinité </a:t>
            </a:r>
            <a:r>
              <a:rPr lang="fr-FR" sz="2800" dirty="0" smtClean="0"/>
              <a:t>de coordonnées </a:t>
            </a:r>
            <a:r>
              <a:rPr lang="fr-FR" sz="2800" dirty="0"/>
              <a:t>homogènes de la forme (</a:t>
            </a:r>
            <a:r>
              <a:rPr lang="fr-FR" sz="2800" dirty="0" err="1"/>
              <a:t>xw</a:t>
            </a:r>
            <a:r>
              <a:rPr lang="fr-FR" sz="2800" dirty="0"/>
              <a:t>, </a:t>
            </a:r>
            <a:r>
              <a:rPr lang="fr-FR" sz="2800" dirty="0" err="1"/>
              <a:t>yw</a:t>
            </a:r>
            <a:r>
              <a:rPr lang="fr-FR" sz="2800" dirty="0"/>
              <a:t>, </a:t>
            </a:r>
            <a:r>
              <a:rPr lang="fr-FR" sz="2800" dirty="0" err="1"/>
              <a:t>zw</a:t>
            </a:r>
            <a:r>
              <a:rPr lang="fr-FR" sz="2800" dirty="0"/>
              <a:t>, </a:t>
            </a:r>
            <a:r>
              <a:rPr lang="fr-FR" sz="2800" dirty="0" smtClean="0"/>
              <a:t>w) où </a:t>
            </a:r>
            <a:r>
              <a:rPr lang="fr-FR" sz="2800" dirty="0"/>
              <a:t>w est un nombre réel </a:t>
            </a:r>
            <a:r>
              <a:rPr lang="fr-FR" sz="2800" dirty="0" smtClean="0"/>
              <a:t>positif. Pour </a:t>
            </a:r>
            <a:r>
              <a:rPr lang="fr-FR" sz="2800" dirty="0"/>
              <a:t>convertir des coordonnées </a:t>
            </a:r>
            <a:r>
              <a:rPr lang="fr-FR" sz="2800" dirty="0" smtClean="0"/>
              <a:t>non-homogènes (</a:t>
            </a:r>
            <a:r>
              <a:rPr lang="fr-FR" sz="2800" dirty="0" err="1" smtClean="0"/>
              <a:t>x,y,z</a:t>
            </a:r>
            <a:r>
              <a:rPr lang="fr-FR" sz="2800" dirty="0"/>
              <a:t>) en coordonnées homogènes, on peut utiliser </a:t>
            </a:r>
            <a:r>
              <a:rPr lang="fr-FR" sz="2800" dirty="0" smtClean="0"/>
              <a:t>la formule </a:t>
            </a:r>
            <a:r>
              <a:rPr lang="fr-FR" sz="2800" dirty="0"/>
              <a:t>de conversion</a:t>
            </a:r>
          </a:p>
          <a:p>
            <a:pPr marL="0" indent="0">
              <a:buNone/>
            </a:pPr>
            <a:r>
              <a:rPr lang="fr-FR" sz="2800" dirty="0" smtClean="0"/>
              <a:t>   </a:t>
            </a:r>
            <a:r>
              <a:rPr lang="fr-FR" sz="2800" dirty="0"/>
              <a:t>(</a:t>
            </a:r>
            <a:r>
              <a:rPr lang="fr-FR" sz="2800" dirty="0" err="1"/>
              <a:t>x,y,z</a:t>
            </a:r>
            <a:r>
              <a:rPr lang="fr-FR" sz="2800" dirty="0"/>
              <a:t>) </a:t>
            </a:r>
            <a:r>
              <a:rPr lang="fr-FR" sz="2800" dirty="0" smtClean="0"/>
              <a:t>↦ </a:t>
            </a:r>
            <a:r>
              <a:rPr lang="fr-FR" sz="2800" dirty="0"/>
              <a:t>(x,y,z,1)</a:t>
            </a:r>
          </a:p>
          <a:p>
            <a:pPr marL="0" indent="0">
              <a:buNone/>
            </a:pPr>
            <a:r>
              <a:rPr lang="fr-FR" sz="2800" dirty="0" smtClean="0"/>
              <a:t>Et </a:t>
            </a:r>
            <a:r>
              <a:rPr lang="fr-FR" sz="2800" dirty="0"/>
              <a:t>pour convertir des coordonnées homogènes (</a:t>
            </a:r>
            <a:r>
              <a:rPr lang="fr-FR" sz="2800" dirty="0" err="1" smtClean="0"/>
              <a:t>x,y,z,w</a:t>
            </a:r>
            <a:r>
              <a:rPr lang="fr-FR" sz="2800" dirty="0" smtClean="0"/>
              <a:t>) en </a:t>
            </a:r>
            <a:r>
              <a:rPr lang="fr-FR" sz="2800" dirty="0"/>
              <a:t>coordonnées non-homogènes, on utilise la formule</a:t>
            </a:r>
          </a:p>
          <a:p>
            <a:pPr marL="0" indent="0">
              <a:buNone/>
            </a:pPr>
            <a:r>
              <a:rPr lang="fr-FR" sz="2800" dirty="0" smtClean="0"/>
              <a:t>   </a:t>
            </a:r>
            <a:r>
              <a:rPr lang="fr-FR" sz="2800" dirty="0"/>
              <a:t>(</a:t>
            </a:r>
            <a:r>
              <a:rPr lang="fr-FR" sz="2800" dirty="0" err="1"/>
              <a:t>x,y,z,w</a:t>
            </a:r>
            <a:r>
              <a:rPr lang="fr-FR" sz="2800" dirty="0"/>
              <a:t>) </a:t>
            </a:r>
            <a:r>
              <a:rPr lang="fr-FR" sz="2800" dirty="0" smtClean="0"/>
              <a:t>↦ </a:t>
            </a:r>
            <a:r>
              <a:rPr lang="fr-FR" sz="2800" dirty="0"/>
              <a:t>( x/w, y/w, z/w )</a:t>
            </a:r>
          </a:p>
          <a:p>
            <a:pPr marL="0" indent="0">
              <a:buNone/>
            </a:pPr>
            <a:endParaRPr lang="en-CA" sz="2800" dirty="0"/>
          </a:p>
        </p:txBody>
      </p:sp>
    </p:spTree>
    <p:extLst>
      <p:ext uri="{BB962C8B-B14F-4D97-AF65-F5344CB8AC3E}">
        <p14:creationId xmlns:p14="http://schemas.microsoft.com/office/powerpoint/2010/main" val="34061010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0"/>
                <a:ext cx="8507288" cy="6126163"/>
              </a:xfrm>
            </p:spPr>
            <p:txBody>
              <a:bodyPr/>
              <a:lstStyle/>
              <a:p>
                <a:pPr marL="0" indent="0">
                  <a:buNone/>
                </a:pPr>
                <a:r>
                  <a:rPr lang="fr-FR" sz="2800" dirty="0" smtClean="0"/>
                  <a:t>Maintenant</a:t>
                </a:r>
                <a:r>
                  <a:rPr lang="fr-FR" sz="2800" dirty="0"/>
                  <a:t>, avec des coordonnées homogènes, nos </a:t>
                </a:r>
                <a:r>
                  <a:rPr lang="fr-FR" sz="2800" dirty="0" smtClean="0"/>
                  <a:t>matrices de </a:t>
                </a:r>
                <a:r>
                  <a:rPr lang="fr-FR" sz="2800" dirty="0"/>
                  <a:t>transformations deviennent des matrices </a:t>
                </a:r>
                <a:r>
                  <a:rPr lang="fr-FR" sz="2800" dirty="0" smtClean="0"/>
                  <a:t>4×4. Notre </a:t>
                </a:r>
                <a:r>
                  <a:rPr lang="fr-FR" sz="2800" dirty="0"/>
                  <a:t>matrice de rotation </a:t>
                </a:r>
                <a:r>
                  <a:rPr lang="fr-FR" sz="2800" dirty="0" smtClean="0"/>
                  <a:t>devient</a:t>
                </a:r>
              </a:p>
              <a:p>
                <a:pPr marL="0" indent="0">
                  <a:buNone/>
                </a:pPr>
                <a:endParaRPr lang="en-CA"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m>
                            <m:mPr>
                              <m:mcs>
                                <m:mc>
                                  <m:mcPr>
                                    <m:count m:val="4"/>
                                    <m:mcJc m:val="center"/>
                                  </m:mcPr>
                                </m:mc>
                              </m:mcs>
                              <m:ctrlPr>
                                <a:rPr lang="en-CA" sz="2800" b="0" i="1" smtClean="0">
                                  <a:latin typeface="Cambria Math" panose="02040503050406030204" pitchFamily="18" charset="0"/>
                                </a:rPr>
                              </m:ctrlPr>
                            </m:mPr>
                            <m:mr>
                              <m:e>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𝑥</m:t>
                                    </m:r>
                                  </m:e>
                                  <m:sup>
                                    <m:r>
                                      <a:rPr lang="en-CA" sz="2800" b="0" i="1" smtClean="0">
                                        <a:latin typeface="Cambria Math" panose="02040503050406030204" pitchFamily="18" charset="0"/>
                                      </a:rPr>
                                      <m:t>2</m:t>
                                    </m:r>
                                  </m:sup>
                                </m:sSup>
                                <m:d>
                                  <m:dPr>
                                    <m:ctrlPr>
                                      <a:rPr lang="en-CA" sz="2800" b="0" i="1" smtClean="0">
                                        <a:latin typeface="Cambria Math" panose="02040503050406030204" pitchFamily="18" charset="0"/>
                                      </a:rPr>
                                    </m:ctrlPr>
                                  </m:dPr>
                                  <m:e>
                                    <m:r>
                                      <m:rPr>
                                        <m:brk m:alnAt="7"/>
                                      </m:rPr>
                                      <a:rPr lang="en-CA" sz="2800" b="0" i="1" smtClean="0">
                                        <a:latin typeface="Cambria Math" panose="02040503050406030204" pitchFamily="18" charset="0"/>
                                      </a:rPr>
                                      <m:t>1</m:t>
                                    </m:r>
                                    <m:r>
                                      <a:rPr lang="en-CA" sz="2800" b="0" i="1" smtClean="0">
                                        <a:latin typeface="Cambria Math" panose="02040503050406030204" pitchFamily="18" charset="0"/>
                                      </a:rPr>
                                      <m:t>−</m:t>
                                    </m:r>
                                    <m:r>
                                      <a:rPr lang="en-CA" sz="2800" b="0" i="1" smtClean="0">
                                        <a:latin typeface="Cambria Math" panose="02040503050406030204" pitchFamily="18" charset="0"/>
                                      </a:rPr>
                                      <m:t>𝑐</m:t>
                                    </m:r>
                                  </m:e>
                                </m:d>
                                <m:r>
                                  <m:rPr>
                                    <m:brk m:alnAt="7"/>
                                  </m:rPr>
                                  <a:rPr lang="en-CA" sz="2800" b="0" i="1" smtClean="0">
                                    <a:latin typeface="Cambria Math" panose="02040503050406030204" pitchFamily="18" charset="0"/>
                                  </a:rPr>
                                  <m:t>+</m:t>
                                </m:r>
                                <m:r>
                                  <a:rPr lang="en-CA" sz="2800" b="0" i="1" smtClean="0">
                                    <a:latin typeface="Cambria Math" panose="02040503050406030204" pitchFamily="18" charset="0"/>
                                  </a:rPr>
                                  <m:t>𝑐</m:t>
                                </m:r>
                              </m:e>
                              <m:e>
                                <m:r>
                                  <a:rPr lang="en-CA" sz="2800" b="0" i="1" smtClean="0">
                                    <a:latin typeface="Cambria Math" panose="02040503050406030204" pitchFamily="18" charset="0"/>
                                  </a:rPr>
                                  <m:t>𝑥𝑦</m:t>
                                </m:r>
                                <m:d>
                                  <m:dPr>
                                    <m:ctrlPr>
                                      <a:rPr lang="en-CA" sz="2800" b="0" i="1" smtClean="0">
                                        <a:latin typeface="Cambria Math" panose="02040503050406030204" pitchFamily="18" charset="0"/>
                                      </a:rPr>
                                    </m:ctrlPr>
                                  </m:dPr>
                                  <m:e>
                                    <m:r>
                                      <a:rPr lang="en-CA" sz="2800" b="0" i="1" smtClean="0">
                                        <a:latin typeface="Cambria Math" panose="02040503050406030204" pitchFamily="18" charset="0"/>
                                      </a:rPr>
                                      <m:t>1−</m:t>
                                    </m:r>
                                    <m:r>
                                      <a:rPr lang="en-CA" sz="2800" b="0" i="1" smtClean="0">
                                        <a:latin typeface="Cambria Math" panose="02040503050406030204" pitchFamily="18" charset="0"/>
                                      </a:rPr>
                                      <m:t>𝑐</m:t>
                                    </m:r>
                                  </m:e>
                                </m:d>
                                <m:r>
                                  <a:rPr lang="en-CA" sz="2800" b="0" i="1" smtClean="0">
                                    <a:latin typeface="Cambria Math" panose="02040503050406030204" pitchFamily="18" charset="0"/>
                                  </a:rPr>
                                  <m:t>−</m:t>
                                </m:r>
                                <m:r>
                                  <a:rPr lang="en-CA" sz="2800" b="0" i="1" smtClean="0">
                                    <a:latin typeface="Cambria Math" panose="02040503050406030204" pitchFamily="18" charset="0"/>
                                  </a:rPr>
                                  <m:t>𝑧𝑠</m:t>
                                </m:r>
                              </m:e>
                              <m:e>
                                <m:r>
                                  <a:rPr lang="en-CA" sz="2800" i="1">
                                    <a:latin typeface="Cambria Math" panose="02040503050406030204" pitchFamily="18" charset="0"/>
                                  </a:rPr>
                                  <m:t>𝑧𝑥</m:t>
                                </m:r>
                                <m:d>
                                  <m:dPr>
                                    <m:ctrlPr>
                                      <a:rPr lang="en-CA" sz="2800" i="1">
                                        <a:latin typeface="Cambria Math" panose="02040503050406030204" pitchFamily="18" charset="0"/>
                                      </a:rPr>
                                    </m:ctrlPr>
                                  </m:dPr>
                                  <m:e>
                                    <m:r>
                                      <a:rPr lang="en-CA" sz="2800" i="1">
                                        <a:latin typeface="Cambria Math" panose="02040503050406030204" pitchFamily="18" charset="0"/>
                                      </a:rPr>
                                      <m:t>1</m:t>
                                    </m:r>
                                    <m:r>
                                      <a:rPr lang="en-CA" sz="2800" b="0" i="1" smtClean="0">
                                        <a:latin typeface="Cambria Math" panose="02040503050406030204" pitchFamily="18" charset="0"/>
                                      </a:rPr>
                                      <m:t>−</m:t>
                                    </m:r>
                                    <m:r>
                                      <a:rPr lang="en-CA" sz="2800" i="1">
                                        <a:latin typeface="Cambria Math" panose="02040503050406030204" pitchFamily="18" charset="0"/>
                                      </a:rPr>
                                      <m:t>𝑐</m:t>
                                    </m:r>
                                  </m:e>
                                </m:d>
                                <m:r>
                                  <a:rPr lang="en-CA" sz="2800" i="1">
                                    <a:latin typeface="Cambria Math" panose="02040503050406030204" pitchFamily="18" charset="0"/>
                                  </a:rPr>
                                  <m:t>+</m:t>
                                </m:r>
                                <m:r>
                                  <a:rPr lang="en-CA" sz="2800" i="1">
                                    <a:latin typeface="Cambria Math" panose="02040503050406030204" pitchFamily="18" charset="0"/>
                                  </a:rPr>
                                  <m:t>𝑦𝑠</m:t>
                                </m:r>
                              </m:e>
                              <m:e>
                                <m:r>
                                  <a:rPr lang="en-CA" sz="2800" b="0" i="1" smtClean="0">
                                    <a:latin typeface="Cambria Math" panose="02040503050406030204" pitchFamily="18" charset="0"/>
                                  </a:rPr>
                                  <m:t>0</m:t>
                                </m:r>
                              </m:e>
                            </m:mr>
                            <m:mr>
                              <m:e>
                                <m:r>
                                  <a:rPr lang="en-CA" sz="2800" i="1">
                                    <a:latin typeface="Cambria Math" panose="02040503050406030204" pitchFamily="18" charset="0"/>
                                  </a:rPr>
                                  <m:t>𝑥𝑦</m:t>
                                </m:r>
                                <m:d>
                                  <m:dPr>
                                    <m:ctrlPr>
                                      <a:rPr lang="en-CA" sz="2800" i="1">
                                        <a:latin typeface="Cambria Math" panose="02040503050406030204" pitchFamily="18" charset="0"/>
                                      </a:rPr>
                                    </m:ctrlPr>
                                  </m:dPr>
                                  <m:e>
                                    <m:r>
                                      <a:rPr lang="en-CA" sz="2800" i="1">
                                        <a:latin typeface="Cambria Math" panose="02040503050406030204" pitchFamily="18" charset="0"/>
                                      </a:rPr>
                                      <m:t>1</m:t>
                                    </m:r>
                                    <m:r>
                                      <a:rPr lang="en-CA" sz="2800" b="0" i="1" smtClean="0">
                                        <a:latin typeface="Cambria Math" panose="02040503050406030204" pitchFamily="18" charset="0"/>
                                      </a:rPr>
                                      <m:t>−</m:t>
                                    </m:r>
                                    <m:r>
                                      <a:rPr lang="en-CA" sz="2800" i="1">
                                        <a:latin typeface="Cambria Math" panose="02040503050406030204" pitchFamily="18" charset="0"/>
                                      </a:rPr>
                                      <m:t>𝑐</m:t>
                                    </m:r>
                                  </m:e>
                                </m:d>
                                <m:r>
                                  <a:rPr lang="en-CA" sz="2800" i="1">
                                    <a:latin typeface="Cambria Math" panose="02040503050406030204" pitchFamily="18" charset="0"/>
                                  </a:rPr>
                                  <m:t>+</m:t>
                                </m:r>
                                <m:r>
                                  <a:rPr lang="en-CA" sz="2800" i="1">
                                    <a:latin typeface="Cambria Math" panose="02040503050406030204" pitchFamily="18" charset="0"/>
                                  </a:rPr>
                                  <m:t>𝑧𝑠</m:t>
                                </m:r>
                              </m:e>
                              <m:e>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𝑦</m:t>
                                    </m:r>
                                  </m:e>
                                  <m:sup>
                                    <m:r>
                                      <a:rPr lang="en-CA" sz="2800" i="1">
                                        <a:latin typeface="Cambria Math" panose="02040503050406030204" pitchFamily="18" charset="0"/>
                                      </a:rPr>
                                      <m:t>2</m:t>
                                    </m:r>
                                  </m:sup>
                                </m:sSup>
                                <m:d>
                                  <m:dPr>
                                    <m:ctrlPr>
                                      <a:rPr lang="en-CA" sz="2800" b="0" i="1" smtClean="0">
                                        <a:latin typeface="Cambria Math" panose="02040503050406030204" pitchFamily="18" charset="0"/>
                                      </a:rPr>
                                    </m:ctrlPr>
                                  </m:dPr>
                                  <m:e>
                                    <m:r>
                                      <m:rPr>
                                        <m:brk m:alnAt="7"/>
                                      </m:rPr>
                                      <a:rPr lang="en-CA" sz="2800" i="1">
                                        <a:latin typeface="Cambria Math" panose="02040503050406030204" pitchFamily="18" charset="0"/>
                                      </a:rPr>
                                      <m:t>1</m:t>
                                    </m:r>
                                    <m:r>
                                      <a:rPr lang="en-CA" sz="2800" i="1">
                                        <a:latin typeface="Cambria Math" panose="02040503050406030204" pitchFamily="18" charset="0"/>
                                      </a:rPr>
                                      <m:t>−</m:t>
                                    </m:r>
                                    <m:r>
                                      <a:rPr lang="en-CA" sz="2800" i="1">
                                        <a:latin typeface="Cambria Math" panose="02040503050406030204" pitchFamily="18" charset="0"/>
                                      </a:rPr>
                                      <m:t>𝑐</m:t>
                                    </m:r>
                                  </m:e>
                                </m:d>
                                <m:r>
                                  <m:rPr>
                                    <m:brk m:alnAt="7"/>
                                  </m:rPr>
                                  <a:rPr lang="en-CA" sz="2800" i="1">
                                    <a:latin typeface="Cambria Math" panose="02040503050406030204" pitchFamily="18" charset="0"/>
                                  </a:rPr>
                                  <m:t>+</m:t>
                                </m:r>
                                <m:r>
                                  <a:rPr lang="en-CA" sz="2800" i="1">
                                    <a:latin typeface="Cambria Math" panose="02040503050406030204" pitchFamily="18" charset="0"/>
                                  </a:rPr>
                                  <m:t>𝑐</m:t>
                                </m:r>
                              </m:e>
                              <m:e>
                                <m:r>
                                  <a:rPr lang="en-CA" sz="2800" i="1">
                                    <a:latin typeface="Cambria Math" panose="02040503050406030204" pitchFamily="18" charset="0"/>
                                  </a:rPr>
                                  <m:t>𝑦𝑧</m:t>
                                </m:r>
                                <m:d>
                                  <m:dPr>
                                    <m:ctrlPr>
                                      <a:rPr lang="en-CA" sz="2800" i="1">
                                        <a:latin typeface="Cambria Math" panose="02040503050406030204" pitchFamily="18" charset="0"/>
                                      </a:rPr>
                                    </m:ctrlPr>
                                  </m:dPr>
                                  <m:e>
                                    <m:r>
                                      <a:rPr lang="en-CA" sz="2800" i="1">
                                        <a:latin typeface="Cambria Math" panose="02040503050406030204" pitchFamily="18" charset="0"/>
                                      </a:rPr>
                                      <m:t>1</m:t>
                                    </m:r>
                                    <m:r>
                                      <a:rPr lang="en-CA" sz="2800" b="0" i="1" smtClean="0">
                                        <a:latin typeface="Cambria Math" panose="02040503050406030204" pitchFamily="18" charset="0"/>
                                      </a:rPr>
                                      <m:t>−</m:t>
                                    </m:r>
                                    <m:r>
                                      <a:rPr lang="en-CA" sz="2800" i="1">
                                        <a:latin typeface="Cambria Math" panose="02040503050406030204" pitchFamily="18" charset="0"/>
                                      </a:rPr>
                                      <m:t>𝑐</m:t>
                                    </m:r>
                                  </m:e>
                                </m:d>
                                <m:r>
                                  <a:rPr lang="en-CA" sz="2800" i="1">
                                    <a:latin typeface="Cambria Math" panose="02040503050406030204" pitchFamily="18" charset="0"/>
                                  </a:rPr>
                                  <m:t>−</m:t>
                                </m:r>
                                <m:r>
                                  <a:rPr lang="en-CA" sz="2800" i="1">
                                    <a:latin typeface="Cambria Math" panose="02040503050406030204" pitchFamily="18" charset="0"/>
                                  </a:rPr>
                                  <m:t>𝑥𝑠</m:t>
                                </m:r>
                              </m:e>
                              <m:e>
                                <m:r>
                                  <a:rPr lang="en-CA" sz="2800" b="0" i="1" smtClean="0">
                                    <a:latin typeface="Cambria Math" panose="02040503050406030204" pitchFamily="18" charset="0"/>
                                  </a:rPr>
                                  <m:t>0</m:t>
                                </m:r>
                              </m:e>
                            </m:mr>
                            <m:mr>
                              <m:e>
                                <m:r>
                                  <a:rPr lang="en-CA" sz="2800" i="1">
                                    <a:latin typeface="Cambria Math" panose="02040503050406030204" pitchFamily="18" charset="0"/>
                                  </a:rPr>
                                  <m:t>𝑧𝑥</m:t>
                                </m:r>
                                <m:d>
                                  <m:dPr>
                                    <m:ctrlPr>
                                      <a:rPr lang="en-CA" sz="2800" i="1">
                                        <a:latin typeface="Cambria Math" panose="02040503050406030204" pitchFamily="18" charset="0"/>
                                      </a:rPr>
                                    </m:ctrlPr>
                                  </m:dPr>
                                  <m:e>
                                    <m:r>
                                      <a:rPr lang="en-CA" sz="2800" i="1">
                                        <a:latin typeface="Cambria Math" panose="02040503050406030204" pitchFamily="18" charset="0"/>
                                      </a:rPr>
                                      <m:t>1</m:t>
                                    </m:r>
                                    <m:r>
                                      <a:rPr lang="en-CA" sz="2800" b="0" i="1" smtClean="0">
                                        <a:latin typeface="Cambria Math" panose="02040503050406030204" pitchFamily="18" charset="0"/>
                                      </a:rPr>
                                      <m:t>−</m:t>
                                    </m:r>
                                    <m:r>
                                      <a:rPr lang="en-CA" sz="2800" i="1">
                                        <a:latin typeface="Cambria Math" panose="02040503050406030204" pitchFamily="18" charset="0"/>
                                      </a:rPr>
                                      <m:t>𝑐</m:t>
                                    </m:r>
                                  </m:e>
                                </m:d>
                                <m:r>
                                  <a:rPr lang="en-CA" sz="2800" b="0" i="1" smtClean="0">
                                    <a:latin typeface="Cambria Math" panose="02040503050406030204" pitchFamily="18" charset="0"/>
                                  </a:rPr>
                                  <m:t>−</m:t>
                                </m:r>
                                <m:r>
                                  <a:rPr lang="en-CA" sz="2800" i="1">
                                    <a:latin typeface="Cambria Math" panose="02040503050406030204" pitchFamily="18" charset="0"/>
                                  </a:rPr>
                                  <m:t>𝑦𝑠</m:t>
                                </m:r>
                              </m:e>
                              <m:e>
                                <m:r>
                                  <a:rPr lang="en-CA" sz="2800" i="1">
                                    <a:latin typeface="Cambria Math" panose="02040503050406030204" pitchFamily="18" charset="0"/>
                                  </a:rPr>
                                  <m:t>𝑦𝑧</m:t>
                                </m:r>
                                <m:d>
                                  <m:dPr>
                                    <m:ctrlPr>
                                      <a:rPr lang="en-CA" sz="2800" i="1">
                                        <a:latin typeface="Cambria Math" panose="02040503050406030204" pitchFamily="18" charset="0"/>
                                      </a:rPr>
                                    </m:ctrlPr>
                                  </m:dPr>
                                  <m:e>
                                    <m:r>
                                      <a:rPr lang="en-CA" sz="2800" i="1">
                                        <a:latin typeface="Cambria Math" panose="02040503050406030204" pitchFamily="18" charset="0"/>
                                      </a:rPr>
                                      <m:t>1</m:t>
                                    </m:r>
                                    <m:r>
                                      <a:rPr lang="en-CA" sz="2800" b="0" i="1" smtClean="0">
                                        <a:latin typeface="Cambria Math" panose="02040503050406030204" pitchFamily="18" charset="0"/>
                                      </a:rPr>
                                      <m:t>−</m:t>
                                    </m:r>
                                    <m:r>
                                      <a:rPr lang="en-CA" sz="2800" i="1">
                                        <a:latin typeface="Cambria Math" panose="02040503050406030204" pitchFamily="18" charset="0"/>
                                      </a:rPr>
                                      <m:t>𝑐</m:t>
                                    </m:r>
                                  </m:e>
                                </m:d>
                                <m:r>
                                  <a:rPr lang="en-CA" sz="2800" i="1">
                                    <a:latin typeface="Cambria Math" panose="02040503050406030204" pitchFamily="18" charset="0"/>
                                  </a:rPr>
                                  <m:t>+</m:t>
                                </m:r>
                                <m:r>
                                  <a:rPr lang="en-CA" sz="2800" i="1">
                                    <a:latin typeface="Cambria Math" panose="02040503050406030204" pitchFamily="18" charset="0"/>
                                  </a:rPr>
                                  <m:t>𝑥𝑠</m:t>
                                </m:r>
                              </m:e>
                              <m:e>
                                <m:sSup>
                                  <m:sSupPr>
                                    <m:ctrlPr>
                                      <a:rPr lang="en-CA" sz="2800" b="0" i="1" smtClean="0">
                                        <a:latin typeface="Cambria Math" panose="02040503050406030204" pitchFamily="18" charset="0"/>
                                      </a:rPr>
                                    </m:ctrlPr>
                                  </m:sSupPr>
                                  <m:e>
                                    <m:r>
                                      <a:rPr lang="en-CA" sz="2800" b="0" i="1" smtClean="0">
                                        <a:latin typeface="Cambria Math" panose="02040503050406030204" pitchFamily="18" charset="0"/>
                                      </a:rPr>
                                      <m:t>𝑧</m:t>
                                    </m:r>
                                  </m:e>
                                  <m:sup>
                                    <m:r>
                                      <a:rPr lang="en-CA" sz="2800" i="1">
                                        <a:latin typeface="Cambria Math" panose="02040503050406030204" pitchFamily="18" charset="0"/>
                                      </a:rPr>
                                      <m:t>2</m:t>
                                    </m:r>
                                  </m:sup>
                                </m:sSup>
                                <m:d>
                                  <m:dPr>
                                    <m:ctrlPr>
                                      <a:rPr lang="en-CA" sz="2800" b="0" i="1" smtClean="0">
                                        <a:latin typeface="Cambria Math" panose="02040503050406030204" pitchFamily="18" charset="0"/>
                                      </a:rPr>
                                    </m:ctrlPr>
                                  </m:dPr>
                                  <m:e>
                                    <m:r>
                                      <m:rPr>
                                        <m:brk m:alnAt="7"/>
                                      </m:rPr>
                                      <a:rPr lang="en-CA" sz="2800" i="1">
                                        <a:latin typeface="Cambria Math" panose="02040503050406030204" pitchFamily="18" charset="0"/>
                                      </a:rPr>
                                      <m:t>1</m:t>
                                    </m:r>
                                    <m:r>
                                      <a:rPr lang="en-CA" sz="2800" i="1">
                                        <a:latin typeface="Cambria Math" panose="02040503050406030204" pitchFamily="18" charset="0"/>
                                      </a:rPr>
                                      <m:t>−</m:t>
                                    </m:r>
                                    <m:r>
                                      <a:rPr lang="en-CA" sz="2800" i="1">
                                        <a:latin typeface="Cambria Math" panose="02040503050406030204" pitchFamily="18" charset="0"/>
                                      </a:rPr>
                                      <m:t>𝑐</m:t>
                                    </m:r>
                                  </m:e>
                                </m:d>
                                <m:r>
                                  <m:rPr>
                                    <m:brk m:alnAt="7"/>
                                  </m:rPr>
                                  <a:rPr lang="en-CA" sz="2800" i="1">
                                    <a:latin typeface="Cambria Math" panose="02040503050406030204" pitchFamily="18" charset="0"/>
                                  </a:rPr>
                                  <m:t>+</m:t>
                                </m:r>
                                <m:r>
                                  <a:rPr lang="en-CA" sz="2800" i="1">
                                    <a:latin typeface="Cambria Math" panose="02040503050406030204" pitchFamily="18" charset="0"/>
                                  </a:rPr>
                                  <m:t>𝑐</m:t>
                                </m:r>
                              </m:e>
                              <m:e>
                                <m:r>
                                  <a:rPr lang="en-CA" sz="2800" b="0" i="1" smtClean="0">
                                    <a:latin typeface="Cambria Math" panose="02040503050406030204" pitchFamily="18" charset="0"/>
                                  </a:rPr>
                                  <m:t>0</m:t>
                                </m:r>
                              </m:e>
                            </m:mr>
                            <m:mr>
                              <m:e>
                                <m:r>
                                  <a:rPr lang="en-CA" sz="2800" b="0" i="1" smtClean="0">
                                    <a:latin typeface="Cambria Math" panose="02040503050406030204" pitchFamily="18" charset="0"/>
                                  </a:rPr>
                                  <m:t>0</m:t>
                                </m:r>
                              </m:e>
                              <m:e>
                                <m:r>
                                  <a:rPr lang="en-CA" sz="2800" b="0" i="1" smtClean="0">
                                    <a:latin typeface="Cambria Math" panose="02040503050406030204" pitchFamily="18" charset="0"/>
                                  </a:rPr>
                                  <m:t>0</m:t>
                                </m:r>
                              </m:e>
                              <m:e>
                                <m:r>
                                  <a:rPr lang="en-CA" sz="2800" b="0" i="1" smtClean="0">
                                    <a:latin typeface="Cambria Math" panose="02040503050406030204" pitchFamily="18" charset="0"/>
                                  </a:rPr>
                                  <m:t>0</m:t>
                                </m:r>
                              </m:e>
                              <m:e>
                                <m:r>
                                  <a:rPr lang="en-CA" sz="2800" b="0" i="1" smtClean="0">
                                    <a:latin typeface="Cambria Math" panose="02040503050406030204" pitchFamily="18" charset="0"/>
                                  </a:rPr>
                                  <m:t>1</m:t>
                                </m:r>
                              </m:e>
                            </m:mr>
                          </m:m>
                        </m:e>
                      </m:d>
                    </m:oMath>
                  </m:oMathPara>
                </a14:m>
                <a:endParaRPr lang="en-CA" sz="2800" dirty="0"/>
              </a:p>
              <a:p>
                <a:pPr marL="0" indent="0">
                  <a:buNone/>
                </a:pPr>
                <a:endParaRPr lang="fr-FR"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0"/>
                <a:ext cx="8507288" cy="6126163"/>
              </a:xfrm>
              <a:blipFill>
                <a:blip r:embed="rId2"/>
                <a:stretch>
                  <a:fillRect l="-1433" t="-896"/>
                </a:stretch>
              </a:blipFill>
            </p:spPr>
            <p:txBody>
              <a:bodyPr/>
              <a:lstStyle/>
              <a:p>
                <a:r>
                  <a:rPr lang="en-CA">
                    <a:noFill/>
                  </a:rPr>
                  <a:t> </a:t>
                </a:r>
              </a:p>
            </p:txBody>
          </p:sp>
        </mc:Fallback>
      </mc:AlternateContent>
    </p:spTree>
    <p:extLst>
      <p:ext uri="{BB962C8B-B14F-4D97-AF65-F5344CB8AC3E}">
        <p14:creationId xmlns:p14="http://schemas.microsoft.com/office/powerpoint/2010/main" val="31495530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1"/>
                <a:ext cx="8507288" cy="4005064"/>
              </a:xfrm>
            </p:spPr>
            <p:txBody>
              <a:bodyPr/>
              <a:lstStyle/>
              <a:p>
                <a:pPr marL="0" indent="0">
                  <a:buNone/>
                </a:pPr>
                <a:r>
                  <a:rPr lang="fr-FR" sz="2800" dirty="0" smtClean="0"/>
                  <a:t>Notre </a:t>
                </a:r>
                <a:r>
                  <a:rPr lang="fr-FR" sz="2800" dirty="0"/>
                  <a:t>matrice </a:t>
                </a:r>
                <a:r>
                  <a:rPr lang="fr-FR" sz="2800" dirty="0" smtClean="0"/>
                  <a:t>de changement d'échelle devient</a:t>
                </a:r>
              </a:p>
              <a:p>
                <a:pPr marL="0" indent="0">
                  <a:buNone/>
                </a:pPr>
                <a:endParaRPr lang="en-CA" sz="28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CA" sz="2800" b="0" i="1" smtClean="0">
                              <a:latin typeface="Cambria Math" panose="02040503050406030204" pitchFamily="18" charset="0"/>
                            </a:rPr>
                          </m:ctrlPr>
                        </m:dPr>
                        <m:e>
                          <m:m>
                            <m:mPr>
                              <m:mcs>
                                <m:mc>
                                  <m:mcPr>
                                    <m:count m:val="4"/>
                                    <m:mcJc m:val="center"/>
                                  </m:mcPr>
                                </m:mc>
                              </m:mcs>
                              <m:ctrlPr>
                                <a:rPr lang="en-CA" sz="2800" b="0" i="1" smtClean="0">
                                  <a:latin typeface="Cambria Math" panose="02040503050406030204" pitchFamily="18" charset="0"/>
                                </a:rPr>
                              </m:ctrlPr>
                            </m:mPr>
                            <m:mr>
                              <m:e>
                                <m:sSub>
                                  <m:sSubPr>
                                    <m:ctrlPr>
                                      <a:rPr lang="en-CA" sz="2800" b="0" i="1" smtClean="0">
                                        <a:latin typeface="Cambria Math" panose="02040503050406030204" pitchFamily="18" charset="0"/>
                                      </a:rPr>
                                    </m:ctrlPr>
                                  </m:sSubPr>
                                  <m:e>
                                    <m:r>
                                      <a:rPr lang="en-CA" sz="2800" b="0" i="1" smtClean="0">
                                        <a:latin typeface="Cambria Math" panose="02040503050406030204" pitchFamily="18" charset="0"/>
                                      </a:rPr>
                                      <m:t>𝑠</m:t>
                                    </m:r>
                                  </m:e>
                                  <m:sub>
                                    <m:r>
                                      <a:rPr lang="en-CA" sz="2800" b="0" i="1" smtClean="0">
                                        <a:latin typeface="Cambria Math" panose="02040503050406030204" pitchFamily="18" charset="0"/>
                                      </a:rPr>
                                      <m:t>𝑥</m:t>
                                    </m:r>
                                  </m:sub>
                                </m:sSub>
                              </m:e>
                              <m:e>
                                <m:r>
                                  <a:rPr lang="en-CA" sz="2800" b="0" i="1" smtClean="0">
                                    <a:latin typeface="Cambria Math" panose="02040503050406030204" pitchFamily="18" charset="0"/>
                                  </a:rPr>
                                  <m:t>0</m:t>
                                </m:r>
                              </m:e>
                              <m:e>
                                <m:r>
                                  <a:rPr lang="en-CA" sz="2800" i="1" smtClean="0">
                                    <a:latin typeface="Cambria Math" panose="02040503050406030204" pitchFamily="18" charset="0"/>
                                  </a:rPr>
                                  <m:t>0</m:t>
                                </m:r>
                              </m:e>
                              <m:e>
                                <m:r>
                                  <a:rPr lang="en-CA" sz="2800" b="0" i="1" smtClean="0">
                                    <a:latin typeface="Cambria Math" panose="02040503050406030204" pitchFamily="18" charset="0"/>
                                  </a:rPr>
                                  <m:t>0</m:t>
                                </m:r>
                              </m:e>
                            </m:mr>
                            <m:mr>
                              <m:e>
                                <m:r>
                                  <a:rPr lang="en-CA" sz="2800" i="1" smtClean="0">
                                    <a:latin typeface="Cambria Math" panose="02040503050406030204" pitchFamily="18" charset="0"/>
                                  </a:rPr>
                                  <m:t>0</m:t>
                                </m:r>
                              </m:e>
                              <m:e>
                                <m:sSub>
                                  <m:sSubPr>
                                    <m:ctrlPr>
                                      <a:rPr lang="en-CA" sz="2800" i="1">
                                        <a:latin typeface="Cambria Math" panose="02040503050406030204" pitchFamily="18" charset="0"/>
                                      </a:rPr>
                                    </m:ctrlPr>
                                  </m:sSubPr>
                                  <m:e>
                                    <m:r>
                                      <a:rPr lang="en-CA" sz="2800" i="1">
                                        <a:latin typeface="Cambria Math" panose="02040503050406030204" pitchFamily="18" charset="0"/>
                                      </a:rPr>
                                      <m:t>𝑠</m:t>
                                    </m:r>
                                  </m:e>
                                  <m:sub>
                                    <m:r>
                                      <a:rPr lang="en-CA" sz="2800" b="0" i="1" smtClean="0">
                                        <a:latin typeface="Cambria Math" panose="02040503050406030204" pitchFamily="18" charset="0"/>
                                      </a:rPr>
                                      <m:t>𝑦</m:t>
                                    </m:r>
                                  </m:sub>
                                </m:sSub>
                              </m:e>
                              <m:e>
                                <m:r>
                                  <a:rPr lang="en-CA" sz="2800" i="1" smtClean="0">
                                    <a:latin typeface="Cambria Math" panose="02040503050406030204" pitchFamily="18" charset="0"/>
                                  </a:rPr>
                                  <m:t>0</m:t>
                                </m:r>
                              </m:e>
                              <m:e>
                                <m:r>
                                  <a:rPr lang="en-CA" sz="2800" b="0" i="1" smtClean="0">
                                    <a:latin typeface="Cambria Math" panose="02040503050406030204" pitchFamily="18" charset="0"/>
                                  </a:rPr>
                                  <m:t>0</m:t>
                                </m:r>
                              </m:e>
                            </m:mr>
                            <m:mr>
                              <m:e>
                                <m:r>
                                  <a:rPr lang="en-CA" sz="2800" i="1" smtClean="0">
                                    <a:latin typeface="Cambria Math" panose="02040503050406030204" pitchFamily="18" charset="0"/>
                                  </a:rPr>
                                  <m:t>0</m:t>
                                </m:r>
                              </m:e>
                              <m:e>
                                <m:r>
                                  <a:rPr lang="en-CA" sz="2800" i="1" smtClean="0">
                                    <a:latin typeface="Cambria Math" panose="02040503050406030204" pitchFamily="18" charset="0"/>
                                  </a:rPr>
                                  <m:t>0</m:t>
                                </m:r>
                              </m:e>
                              <m:e>
                                <m:sSub>
                                  <m:sSubPr>
                                    <m:ctrlPr>
                                      <a:rPr lang="en-CA" sz="2800" i="1">
                                        <a:latin typeface="Cambria Math" panose="02040503050406030204" pitchFamily="18" charset="0"/>
                                      </a:rPr>
                                    </m:ctrlPr>
                                  </m:sSubPr>
                                  <m:e>
                                    <m:r>
                                      <a:rPr lang="en-CA" sz="2800" i="1">
                                        <a:latin typeface="Cambria Math" panose="02040503050406030204" pitchFamily="18" charset="0"/>
                                      </a:rPr>
                                      <m:t>𝑠</m:t>
                                    </m:r>
                                  </m:e>
                                  <m:sub>
                                    <m:r>
                                      <a:rPr lang="en-CA" sz="2800" b="0" i="1" smtClean="0">
                                        <a:latin typeface="Cambria Math" panose="02040503050406030204" pitchFamily="18" charset="0"/>
                                      </a:rPr>
                                      <m:t>𝑧</m:t>
                                    </m:r>
                                  </m:sub>
                                </m:sSub>
                              </m:e>
                              <m:e>
                                <m:r>
                                  <a:rPr lang="en-CA" sz="2800" b="0" i="1" smtClean="0">
                                    <a:latin typeface="Cambria Math" panose="02040503050406030204" pitchFamily="18" charset="0"/>
                                  </a:rPr>
                                  <m:t>0</m:t>
                                </m:r>
                              </m:e>
                            </m:mr>
                            <m:mr>
                              <m:e>
                                <m:r>
                                  <a:rPr lang="en-CA" sz="2800" b="0" i="1" smtClean="0">
                                    <a:latin typeface="Cambria Math" panose="02040503050406030204" pitchFamily="18" charset="0"/>
                                  </a:rPr>
                                  <m:t>0</m:t>
                                </m:r>
                              </m:e>
                              <m:e>
                                <m:r>
                                  <a:rPr lang="en-CA" sz="2800" b="0" i="1" smtClean="0">
                                    <a:latin typeface="Cambria Math" panose="02040503050406030204" pitchFamily="18" charset="0"/>
                                  </a:rPr>
                                  <m:t>0</m:t>
                                </m:r>
                              </m:e>
                              <m:e>
                                <m:r>
                                  <a:rPr lang="en-CA" sz="2800" b="0" i="1" smtClean="0">
                                    <a:latin typeface="Cambria Math" panose="02040503050406030204" pitchFamily="18" charset="0"/>
                                  </a:rPr>
                                  <m:t>0</m:t>
                                </m:r>
                              </m:e>
                              <m:e>
                                <m:r>
                                  <a:rPr lang="en-CA" sz="2800" b="0" i="1" smtClean="0">
                                    <a:latin typeface="Cambria Math" panose="02040503050406030204" pitchFamily="18" charset="0"/>
                                  </a:rPr>
                                  <m:t>1</m:t>
                                </m:r>
                              </m:e>
                            </m:mr>
                          </m:m>
                        </m:e>
                      </m:d>
                    </m:oMath>
                  </m:oMathPara>
                </a14:m>
                <a:endParaRPr lang="en-CA" sz="2800" dirty="0"/>
              </a:p>
              <a:p>
                <a:pPr marL="0" indent="0">
                  <a:buNone/>
                </a:pPr>
                <a:endParaRPr lang="fr-FR"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1"/>
                <a:ext cx="8507288" cy="4005064"/>
              </a:xfrm>
              <a:blipFill>
                <a:blip r:embed="rId2"/>
                <a:stretch>
                  <a:fillRect l="-1433" t="-1370"/>
                </a:stretch>
              </a:blipFill>
            </p:spPr>
            <p:txBody>
              <a:bodyPr/>
              <a:lstStyle/>
              <a:p>
                <a:r>
                  <a:rPr lang="en-CA">
                    <a:noFill/>
                  </a:rPr>
                  <a:t> </a:t>
                </a:r>
              </a:p>
            </p:txBody>
          </p:sp>
        </mc:Fallback>
      </mc:AlternateContent>
    </p:spTree>
    <p:extLst>
      <p:ext uri="{BB962C8B-B14F-4D97-AF65-F5344CB8AC3E}">
        <p14:creationId xmlns:p14="http://schemas.microsoft.com/office/powerpoint/2010/main" val="5508407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1"/>
                <a:ext cx="8507288" cy="4005064"/>
              </a:xfrm>
            </p:spPr>
            <p:txBody>
              <a:bodyPr/>
              <a:lstStyle/>
              <a:p>
                <a:pPr marL="0" indent="0">
                  <a:buNone/>
                </a:pPr>
                <a:r>
                  <a:rPr lang="fr-FR" sz="2400" dirty="0" smtClean="0"/>
                  <a:t>Et, pour encoder une translation (</a:t>
                </a:r>
                <a:r>
                  <a:rPr lang="fr-FR" sz="2400" dirty="0" err="1"/>
                  <a:t>t</a:t>
                </a:r>
                <a:r>
                  <a:rPr lang="fr-FR" sz="2400" baseline="-25000" dirty="0" err="1"/>
                  <a:t>x</a:t>
                </a:r>
                <a:r>
                  <a:rPr lang="fr-FR" sz="2400" dirty="0"/>
                  <a:t>, </a:t>
                </a:r>
                <a:r>
                  <a:rPr lang="fr-FR" sz="2400" dirty="0" err="1"/>
                  <a:t>t</a:t>
                </a:r>
                <a:r>
                  <a:rPr lang="fr-FR" sz="2400" baseline="-25000" dirty="0" err="1"/>
                  <a:t>y</a:t>
                </a:r>
                <a:r>
                  <a:rPr lang="fr-FR" sz="2400" dirty="0"/>
                  <a:t>, </a:t>
                </a:r>
                <a:r>
                  <a:rPr lang="fr-FR" sz="2400" dirty="0" err="1"/>
                  <a:t>t</a:t>
                </a:r>
                <a:r>
                  <a:rPr lang="fr-FR" sz="2400" baseline="-25000" dirty="0" err="1"/>
                  <a:t>z</a:t>
                </a:r>
                <a:r>
                  <a:rPr lang="fr-FR" sz="2400" dirty="0" smtClean="0"/>
                  <a:t>), on </a:t>
                </a:r>
                <a:r>
                  <a:rPr lang="fr-FR" sz="2400" dirty="0"/>
                  <a:t>utilise la </a:t>
                </a:r>
                <a:r>
                  <a:rPr lang="fr-FR" sz="2400" dirty="0" smtClean="0"/>
                  <a:t>matrice</a:t>
                </a:r>
              </a:p>
              <a:p>
                <a:pPr marL="0" indent="0">
                  <a:buNone/>
                </a:pPr>
                <a:endParaRPr lang="en-CA" sz="2400" dirty="0" smtClean="0"/>
              </a:p>
              <a:p>
                <a:pPr marL="0" indent="0">
                  <a:buNone/>
                </a:pPr>
                <a14:m>
                  <m:oMathPara xmlns:m="http://schemas.openxmlformats.org/officeDocument/2006/math">
                    <m:oMathParaPr>
                      <m:jc m:val="centerGroup"/>
                    </m:oMathParaPr>
                    <m:oMath xmlns:m="http://schemas.openxmlformats.org/officeDocument/2006/math">
                      <m:r>
                        <a:rPr lang="en-CA" sz="2400" b="0" i="1" smtClean="0">
                          <a:latin typeface="Cambria Math" panose="02040503050406030204" pitchFamily="18" charset="0"/>
                        </a:rPr>
                        <m:t>𝑇</m:t>
                      </m:r>
                      <m:r>
                        <a:rPr lang="en-CA" sz="2400" b="0" i="1" smtClean="0">
                          <a:latin typeface="Cambria Math" panose="02040503050406030204" pitchFamily="18" charset="0"/>
                        </a:rPr>
                        <m:t>=</m:t>
                      </m:r>
                      <m:d>
                        <m:dPr>
                          <m:begChr m:val="["/>
                          <m:endChr m:val="]"/>
                          <m:ctrlPr>
                            <a:rPr lang="en-CA" sz="2400" b="0" i="1" smtClean="0">
                              <a:latin typeface="Cambria Math" panose="02040503050406030204" pitchFamily="18" charset="0"/>
                            </a:rPr>
                          </m:ctrlPr>
                        </m:dPr>
                        <m:e>
                          <m:m>
                            <m:mPr>
                              <m:mcs>
                                <m:mc>
                                  <m:mcPr>
                                    <m:count m:val="4"/>
                                    <m:mcJc m:val="center"/>
                                  </m:mcPr>
                                </m:mc>
                              </m:mcs>
                              <m:ctrlPr>
                                <a:rPr lang="en-CA" sz="2400" b="0" i="1" smtClean="0">
                                  <a:latin typeface="Cambria Math" panose="02040503050406030204" pitchFamily="18" charset="0"/>
                                </a:rPr>
                              </m:ctrlPr>
                            </m:mPr>
                            <m:mr>
                              <m:e>
                                <m:r>
                                  <a:rPr lang="en-CA" sz="2400" b="0" i="1" smtClean="0">
                                    <a:latin typeface="Cambria Math" panose="02040503050406030204" pitchFamily="18" charset="0"/>
                                  </a:rPr>
                                  <m:t>1</m:t>
                                </m:r>
                              </m:e>
                              <m:e>
                                <m:r>
                                  <a:rPr lang="en-CA" sz="2400" b="0" i="1" smtClean="0">
                                    <a:latin typeface="Cambria Math" panose="02040503050406030204" pitchFamily="18" charset="0"/>
                                  </a:rPr>
                                  <m:t>0</m:t>
                                </m:r>
                              </m:e>
                              <m:e>
                                <m:r>
                                  <a:rPr lang="en-CA" sz="2400" i="1" smtClean="0">
                                    <a:latin typeface="Cambria Math" panose="02040503050406030204" pitchFamily="18" charset="0"/>
                                  </a:rPr>
                                  <m:t>0</m:t>
                                </m:r>
                              </m:e>
                              <m:e>
                                <m:sSub>
                                  <m:sSubPr>
                                    <m:ctrlPr>
                                      <a:rPr lang="en-CA" sz="2400" i="1" smtClean="0">
                                        <a:latin typeface="Cambria Math" panose="02040503050406030204" pitchFamily="18" charset="0"/>
                                      </a:rPr>
                                    </m:ctrlPr>
                                  </m:sSubPr>
                                  <m:e>
                                    <m:r>
                                      <a:rPr lang="en-CA" sz="2400" b="0" i="1" smtClean="0">
                                        <a:latin typeface="Cambria Math" panose="02040503050406030204" pitchFamily="18" charset="0"/>
                                      </a:rPr>
                                      <m:t>𝑡</m:t>
                                    </m:r>
                                  </m:e>
                                  <m:sub>
                                    <m:r>
                                      <a:rPr lang="en-CA" sz="2400" b="0" i="1" smtClean="0">
                                        <a:latin typeface="Cambria Math" panose="02040503050406030204" pitchFamily="18" charset="0"/>
                                      </a:rPr>
                                      <m:t>𝑥</m:t>
                                    </m:r>
                                  </m:sub>
                                </m:sSub>
                              </m:e>
                            </m:mr>
                            <m:mr>
                              <m:e>
                                <m:r>
                                  <a:rPr lang="en-CA" sz="2400" i="1" smtClean="0">
                                    <a:latin typeface="Cambria Math" panose="02040503050406030204" pitchFamily="18" charset="0"/>
                                  </a:rPr>
                                  <m:t>0</m:t>
                                </m:r>
                              </m:e>
                              <m:e>
                                <m:r>
                                  <a:rPr lang="en-CA" sz="2400" i="1" smtClean="0">
                                    <a:latin typeface="Cambria Math" panose="02040503050406030204" pitchFamily="18" charset="0"/>
                                  </a:rPr>
                                  <m:t>1</m:t>
                                </m:r>
                              </m:e>
                              <m:e>
                                <m:r>
                                  <a:rPr lang="en-CA" sz="2400" i="1" smtClean="0">
                                    <a:latin typeface="Cambria Math" panose="02040503050406030204" pitchFamily="18" charset="0"/>
                                  </a:rPr>
                                  <m:t>0</m:t>
                                </m:r>
                              </m:e>
                              <m:e>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b="0" i="1" smtClean="0">
                                        <a:latin typeface="Cambria Math" panose="02040503050406030204" pitchFamily="18" charset="0"/>
                                      </a:rPr>
                                      <m:t>𝑦</m:t>
                                    </m:r>
                                  </m:sub>
                                </m:sSub>
                              </m:e>
                            </m:mr>
                            <m:mr>
                              <m:e>
                                <m:r>
                                  <a:rPr lang="en-CA" sz="2400" i="1" smtClean="0">
                                    <a:latin typeface="Cambria Math" panose="02040503050406030204" pitchFamily="18" charset="0"/>
                                  </a:rPr>
                                  <m:t>0</m:t>
                                </m:r>
                              </m:e>
                              <m:e>
                                <m:r>
                                  <a:rPr lang="en-CA" sz="2400" i="1" smtClean="0">
                                    <a:latin typeface="Cambria Math" panose="02040503050406030204" pitchFamily="18" charset="0"/>
                                  </a:rPr>
                                  <m:t>0</m:t>
                                </m:r>
                              </m:e>
                              <m:e>
                                <m:r>
                                  <a:rPr lang="en-CA" sz="2400" i="1" smtClean="0">
                                    <a:latin typeface="Cambria Math" panose="02040503050406030204" pitchFamily="18" charset="0"/>
                                  </a:rPr>
                                  <m:t>1</m:t>
                                </m:r>
                              </m:e>
                              <m:e>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b="0" i="1" smtClean="0">
                                        <a:latin typeface="Cambria Math" panose="02040503050406030204" pitchFamily="18" charset="0"/>
                                      </a:rPr>
                                      <m:t>𝑧</m:t>
                                    </m:r>
                                  </m:sub>
                                </m:sSub>
                              </m:e>
                            </m:mr>
                            <m:mr>
                              <m:e>
                                <m:r>
                                  <a:rPr lang="en-CA" sz="2400" b="0" i="1" smtClean="0">
                                    <a:latin typeface="Cambria Math" panose="02040503050406030204" pitchFamily="18" charset="0"/>
                                  </a:rPr>
                                  <m:t>0</m:t>
                                </m:r>
                              </m:e>
                              <m:e>
                                <m:r>
                                  <a:rPr lang="en-CA" sz="2400" b="0" i="1" smtClean="0">
                                    <a:latin typeface="Cambria Math" panose="02040503050406030204" pitchFamily="18" charset="0"/>
                                  </a:rPr>
                                  <m:t>0</m:t>
                                </m:r>
                              </m:e>
                              <m:e>
                                <m:r>
                                  <a:rPr lang="en-CA" sz="2400" b="0" i="1" smtClean="0">
                                    <a:latin typeface="Cambria Math" panose="02040503050406030204" pitchFamily="18" charset="0"/>
                                  </a:rPr>
                                  <m:t>0</m:t>
                                </m:r>
                              </m:e>
                              <m:e>
                                <m:r>
                                  <a:rPr lang="en-CA" sz="2400" b="0" i="1" smtClean="0">
                                    <a:latin typeface="Cambria Math" panose="02040503050406030204" pitchFamily="18" charset="0"/>
                                  </a:rPr>
                                  <m:t>1</m:t>
                                </m:r>
                              </m:e>
                            </m:mr>
                          </m:m>
                        </m:e>
                      </m:d>
                    </m:oMath>
                  </m:oMathPara>
                </a14:m>
                <a:endParaRPr lang="en-CA" sz="2400" dirty="0"/>
              </a:p>
              <a:p>
                <a:pPr marL="0" indent="0">
                  <a:buNone/>
                </a:pPr>
                <a:r>
                  <a:rPr lang="fr-FR" sz="2400" dirty="0"/>
                  <a:t>On peut </a:t>
                </a:r>
                <a:r>
                  <a:rPr lang="fr-FR" sz="2400" dirty="0" smtClean="0"/>
                  <a:t>faire </a:t>
                </a:r>
                <a:r>
                  <a:rPr lang="fr-FR" sz="2400" dirty="0"/>
                  <a:t>l'</a:t>
                </a:r>
                <a:r>
                  <a:rPr lang="fr-FR" sz="2400" dirty="0" err="1"/>
                  <a:t>exercise</a:t>
                </a:r>
                <a:r>
                  <a:rPr lang="fr-FR" sz="2400" dirty="0"/>
                  <a:t> de vérifier que notre </a:t>
                </a:r>
                <a:r>
                  <a:rPr lang="fr-FR" sz="2400" dirty="0" smtClean="0"/>
                  <a:t>matrice de </a:t>
                </a:r>
                <a:r>
                  <a:rPr lang="fr-FR" sz="2400" dirty="0"/>
                  <a:t>translation fonctionne tel que </a:t>
                </a:r>
                <a:r>
                  <a:rPr lang="fr-FR" sz="2400" dirty="0" smtClean="0"/>
                  <a:t>voulu. Prenons </a:t>
                </a:r>
                <a:r>
                  <a:rPr lang="fr-FR" sz="2400" dirty="0"/>
                  <a:t>le point p = (p</a:t>
                </a:r>
                <a:r>
                  <a:rPr lang="fr-FR" sz="2400" baseline="-25000" dirty="0"/>
                  <a:t>x</a:t>
                </a:r>
                <a:r>
                  <a:rPr lang="fr-FR" sz="2400" dirty="0"/>
                  <a:t>, </a:t>
                </a:r>
                <a:r>
                  <a:rPr lang="fr-FR" sz="2400" dirty="0" err="1"/>
                  <a:t>p</a:t>
                </a:r>
                <a:r>
                  <a:rPr lang="fr-FR" sz="2400" baseline="-25000" dirty="0" err="1"/>
                  <a:t>y</a:t>
                </a:r>
                <a:r>
                  <a:rPr lang="fr-FR" sz="2400" dirty="0"/>
                  <a:t>, p</a:t>
                </a:r>
                <a:r>
                  <a:rPr lang="fr-FR" sz="2400" baseline="-25000" dirty="0"/>
                  <a:t>z</a:t>
                </a:r>
                <a:r>
                  <a:rPr lang="fr-FR" sz="2400" dirty="0"/>
                  <a:t>)</a:t>
                </a:r>
                <a:r>
                  <a:rPr lang="fr-FR" sz="2400" dirty="0" smtClean="0"/>
                  <a:t>.  </a:t>
                </a:r>
                <a:r>
                  <a:rPr lang="fr-FR" sz="2400" dirty="0"/>
                  <a:t>Comme </a:t>
                </a:r>
                <a:r>
                  <a:rPr lang="fr-FR" sz="2400" dirty="0" smtClean="0"/>
                  <a:t>coordonnées homogènes </a:t>
                </a:r>
                <a:r>
                  <a:rPr lang="fr-FR" sz="2400" dirty="0"/>
                  <a:t>pour </a:t>
                </a:r>
                <a:r>
                  <a:rPr lang="fr-FR" sz="2400" dirty="0" smtClean="0"/>
                  <a:t>p, </a:t>
                </a:r>
                <a:r>
                  <a:rPr lang="fr-FR" sz="2400" dirty="0"/>
                  <a:t>on peut prendre </a:t>
                </a:r>
                <a:r>
                  <a:rPr lang="fr-FR" sz="2400" dirty="0" smtClean="0"/>
                  <a:t>(</a:t>
                </a:r>
                <a:r>
                  <a:rPr lang="fr-FR" sz="2400" dirty="0"/>
                  <a:t>p</a:t>
                </a:r>
                <a:r>
                  <a:rPr lang="fr-FR" sz="2400" baseline="-25000" dirty="0"/>
                  <a:t>x</a:t>
                </a:r>
                <a:r>
                  <a:rPr lang="fr-FR" sz="2400" dirty="0"/>
                  <a:t>, </a:t>
                </a:r>
                <a:r>
                  <a:rPr lang="fr-FR" sz="2400" dirty="0" err="1"/>
                  <a:t>p</a:t>
                </a:r>
                <a:r>
                  <a:rPr lang="fr-FR" sz="2400" baseline="-25000" dirty="0" err="1"/>
                  <a:t>y</a:t>
                </a:r>
                <a:r>
                  <a:rPr lang="fr-FR" sz="2400" dirty="0"/>
                  <a:t>, </a:t>
                </a:r>
                <a:r>
                  <a:rPr lang="fr-FR" sz="2400" dirty="0" smtClean="0"/>
                  <a:t>p</a:t>
                </a:r>
                <a:r>
                  <a:rPr lang="fr-FR" sz="2400" baseline="-25000" dirty="0" smtClean="0"/>
                  <a:t>z</a:t>
                </a:r>
                <a:r>
                  <a:rPr lang="fr-FR" sz="2400" dirty="0" smtClean="0"/>
                  <a:t>, 1). Maintenant </a:t>
                </a:r>
                <a:r>
                  <a:rPr lang="fr-FR" sz="2400" dirty="0"/>
                  <a:t>on </a:t>
                </a:r>
                <a:r>
                  <a:rPr lang="fr-FR" sz="2400" dirty="0" smtClean="0"/>
                  <a:t>calcule</a:t>
                </a:r>
              </a:p>
              <a:p>
                <a:pPr marL="0" indent="0">
                  <a:buNone/>
                </a:pPr>
                <a14:m>
                  <m:oMathPara xmlns:m="http://schemas.openxmlformats.org/officeDocument/2006/math">
                    <m:oMathParaPr>
                      <m:jc m:val="centerGroup"/>
                    </m:oMathParaPr>
                    <m:oMath xmlns:m="http://schemas.openxmlformats.org/officeDocument/2006/math">
                      <m:sSup>
                        <m:sSupPr>
                          <m:ctrlPr>
                            <a:rPr lang="en-CA" sz="2400" i="1" smtClean="0">
                              <a:latin typeface="Cambria Math" panose="02040503050406030204" pitchFamily="18" charset="0"/>
                            </a:rPr>
                          </m:ctrlPr>
                        </m:sSupPr>
                        <m:e>
                          <m:r>
                            <a:rPr lang="en-CA" sz="2400" i="1" smtClean="0">
                              <a:latin typeface="Cambria Math" panose="02040503050406030204" pitchFamily="18" charset="0"/>
                            </a:rPr>
                            <m:t>𝑝</m:t>
                          </m:r>
                        </m:e>
                        <m:sup>
                          <m:r>
                            <a:rPr lang="en-CA" sz="2400" i="1">
                              <a:latin typeface="Cambria Math" panose="02040503050406030204" pitchFamily="18" charset="0"/>
                            </a:rPr>
                            <m:t>′</m:t>
                          </m:r>
                        </m:sup>
                      </m:sSup>
                      <m:r>
                        <a:rPr lang="en-CA" sz="2400" i="1">
                          <a:latin typeface="Cambria Math" panose="02040503050406030204" pitchFamily="18" charset="0"/>
                        </a:rPr>
                        <m:t>=</m:t>
                      </m:r>
                      <m:r>
                        <a:rPr lang="en-CA" sz="2400" b="0" i="1" smtClean="0">
                          <a:latin typeface="Cambria Math" panose="02040503050406030204" pitchFamily="18" charset="0"/>
                        </a:rPr>
                        <m:t>𝑇</m:t>
                      </m:r>
                      <m:r>
                        <a:rPr lang="en-CA" sz="2400" b="0" i="1" smtClean="0">
                          <a:latin typeface="Cambria Math" panose="02040503050406030204" pitchFamily="18" charset="0"/>
                        </a:rPr>
                        <m:t> </m:t>
                      </m:r>
                      <m:r>
                        <a:rPr lang="en-CA" sz="2400" i="1">
                          <a:latin typeface="Cambria Math" panose="02040503050406030204" pitchFamily="18" charset="0"/>
                        </a:rPr>
                        <m:t>𝑝</m:t>
                      </m:r>
                      <m:r>
                        <a:rPr lang="en-CA" sz="2400" i="1">
                          <a:latin typeface="Cambria Math" panose="02040503050406030204" pitchFamily="18" charset="0"/>
                        </a:rPr>
                        <m:t>=</m:t>
                      </m:r>
                      <m:d>
                        <m:dPr>
                          <m:begChr m:val="["/>
                          <m:endChr m:val="]"/>
                          <m:ctrlPr>
                            <a:rPr lang="en-CA" sz="2400" i="1">
                              <a:latin typeface="Cambria Math" panose="02040503050406030204" pitchFamily="18" charset="0"/>
                            </a:rPr>
                          </m:ctrlPr>
                        </m:dPr>
                        <m:e>
                          <m:m>
                            <m:mPr>
                              <m:mcs>
                                <m:mc>
                                  <m:mcPr>
                                    <m:count m:val="4"/>
                                    <m:mcJc m:val="center"/>
                                  </m:mcPr>
                                </m:mc>
                              </m:mcs>
                              <m:ctrlPr>
                                <a:rPr lang="en-CA" sz="2400" i="1">
                                  <a:latin typeface="Cambria Math" panose="02040503050406030204" pitchFamily="18" charset="0"/>
                                </a:rPr>
                              </m:ctrlPr>
                            </m:mPr>
                            <m:mr>
                              <m:e>
                                <m:r>
                                  <a:rPr lang="en-CA" sz="2400" i="1">
                                    <a:latin typeface="Cambria Math" panose="02040503050406030204" pitchFamily="18" charset="0"/>
                                  </a:rPr>
                                  <m:t>1</m:t>
                                </m:r>
                              </m:e>
                              <m:e>
                                <m:r>
                                  <a:rPr lang="en-CA" sz="2400" i="1">
                                    <a:latin typeface="Cambria Math" panose="02040503050406030204" pitchFamily="18" charset="0"/>
                                  </a:rPr>
                                  <m:t>0</m:t>
                                </m:r>
                              </m:e>
                              <m:e>
                                <m:r>
                                  <a:rPr lang="en-CA" sz="2400" i="1">
                                    <a:latin typeface="Cambria Math" panose="02040503050406030204" pitchFamily="18" charset="0"/>
                                  </a:rPr>
                                  <m:t>0</m:t>
                                </m:r>
                              </m:e>
                              <m:e>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i="1">
                                        <a:latin typeface="Cambria Math" panose="02040503050406030204" pitchFamily="18" charset="0"/>
                                      </a:rPr>
                                      <m:t>𝑥</m:t>
                                    </m:r>
                                  </m:sub>
                                </m:sSub>
                              </m:e>
                            </m:mr>
                            <m:mr>
                              <m:e>
                                <m:r>
                                  <a:rPr lang="en-CA" sz="2400" i="1">
                                    <a:latin typeface="Cambria Math" panose="02040503050406030204" pitchFamily="18" charset="0"/>
                                  </a:rPr>
                                  <m:t>0</m:t>
                                </m:r>
                              </m:e>
                              <m:e>
                                <m:r>
                                  <a:rPr lang="en-CA" sz="2400" i="1">
                                    <a:latin typeface="Cambria Math" panose="02040503050406030204" pitchFamily="18" charset="0"/>
                                  </a:rPr>
                                  <m:t>1</m:t>
                                </m:r>
                              </m:e>
                              <m:e>
                                <m:r>
                                  <a:rPr lang="en-CA" sz="2400" i="1">
                                    <a:latin typeface="Cambria Math" panose="02040503050406030204" pitchFamily="18" charset="0"/>
                                  </a:rPr>
                                  <m:t>0</m:t>
                                </m:r>
                              </m:e>
                              <m:e>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i="1">
                                        <a:latin typeface="Cambria Math" panose="02040503050406030204" pitchFamily="18" charset="0"/>
                                      </a:rPr>
                                      <m:t>𝑦</m:t>
                                    </m:r>
                                  </m:sub>
                                </m:sSub>
                              </m:e>
                            </m:mr>
                            <m:mr>
                              <m:e>
                                <m:r>
                                  <a:rPr lang="en-CA" sz="2400" i="1">
                                    <a:latin typeface="Cambria Math" panose="02040503050406030204" pitchFamily="18" charset="0"/>
                                  </a:rPr>
                                  <m:t>0</m:t>
                                </m:r>
                              </m:e>
                              <m:e>
                                <m:r>
                                  <a:rPr lang="en-CA" sz="2400" i="1">
                                    <a:latin typeface="Cambria Math" panose="02040503050406030204" pitchFamily="18" charset="0"/>
                                  </a:rPr>
                                  <m:t>0</m:t>
                                </m:r>
                              </m:e>
                              <m:e>
                                <m:r>
                                  <a:rPr lang="en-CA" sz="2400" i="1">
                                    <a:latin typeface="Cambria Math" panose="02040503050406030204" pitchFamily="18" charset="0"/>
                                  </a:rPr>
                                  <m:t>1</m:t>
                                </m:r>
                              </m:e>
                              <m:e>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i="1">
                                        <a:latin typeface="Cambria Math" panose="02040503050406030204" pitchFamily="18" charset="0"/>
                                      </a:rPr>
                                      <m:t>𝑧</m:t>
                                    </m:r>
                                  </m:sub>
                                </m:sSub>
                              </m:e>
                            </m:mr>
                            <m:mr>
                              <m:e>
                                <m:r>
                                  <a:rPr lang="en-CA" sz="2400" i="1">
                                    <a:latin typeface="Cambria Math" panose="02040503050406030204" pitchFamily="18" charset="0"/>
                                  </a:rPr>
                                  <m:t>0</m:t>
                                </m:r>
                              </m:e>
                              <m:e>
                                <m:r>
                                  <a:rPr lang="en-CA" sz="2400" i="1">
                                    <a:latin typeface="Cambria Math" panose="02040503050406030204" pitchFamily="18" charset="0"/>
                                  </a:rPr>
                                  <m:t>0</m:t>
                                </m:r>
                              </m:e>
                              <m:e>
                                <m:r>
                                  <a:rPr lang="en-CA" sz="2400" i="1">
                                    <a:latin typeface="Cambria Math" panose="02040503050406030204" pitchFamily="18" charset="0"/>
                                  </a:rPr>
                                  <m:t>0</m:t>
                                </m:r>
                              </m:e>
                              <m:e>
                                <m:r>
                                  <a:rPr lang="en-CA" sz="2400" i="1">
                                    <a:latin typeface="Cambria Math" panose="02040503050406030204" pitchFamily="18" charset="0"/>
                                  </a:rPr>
                                  <m:t>1</m:t>
                                </m:r>
                              </m:e>
                            </m:mr>
                          </m:m>
                        </m:e>
                      </m:d>
                      <m:d>
                        <m:dPr>
                          <m:begChr m:val="["/>
                          <m:endChr m:val="]"/>
                          <m:ctrlPr>
                            <a:rPr lang="en-CA" sz="2400" i="1">
                              <a:latin typeface="Cambria Math" panose="02040503050406030204" pitchFamily="18" charset="0"/>
                            </a:rPr>
                          </m:ctrlPr>
                        </m:dPr>
                        <m:e>
                          <m:m>
                            <m:mPr>
                              <m:mcs>
                                <m:mc>
                                  <m:mcPr>
                                    <m:count m:val="1"/>
                                    <m:mcJc m:val="center"/>
                                  </m:mcPr>
                                </m:mc>
                              </m:mcs>
                              <m:ctrlPr>
                                <a:rPr lang="en-CA" sz="2400" i="1">
                                  <a:latin typeface="Cambria Math" panose="02040503050406030204" pitchFamily="18" charset="0"/>
                                </a:rPr>
                              </m:ctrlPr>
                            </m:mPr>
                            <m:mr>
                              <m:e>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𝑥</m:t>
                                    </m:r>
                                  </m:sub>
                                </m:sSub>
                              </m:e>
                            </m:mr>
                            <m:mr>
                              <m:e>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𝑦</m:t>
                                    </m:r>
                                  </m:sub>
                                </m:sSub>
                              </m:e>
                            </m:mr>
                            <m:mr>
                              <m:e>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𝑧</m:t>
                                    </m:r>
                                  </m:sub>
                                </m:sSub>
                              </m:e>
                            </m:mr>
                            <m:mr>
                              <m:e>
                                <m:r>
                                  <a:rPr lang="en-CA" sz="2400" b="0" i="1" smtClean="0">
                                    <a:latin typeface="Cambria Math" panose="02040503050406030204" pitchFamily="18" charset="0"/>
                                  </a:rPr>
                                  <m:t>1</m:t>
                                </m:r>
                                <m:r>
                                  <a:rPr lang="en-CA" sz="2400" i="1">
                                    <a:latin typeface="Cambria Math" panose="02040503050406030204" pitchFamily="18" charset="0"/>
                                  </a:rPr>
                                  <m:t> </m:t>
                                </m:r>
                              </m:e>
                            </m:mr>
                          </m:m>
                        </m:e>
                      </m:d>
                      <m:r>
                        <a:rPr lang="en-CA" sz="2400" i="1">
                          <a:latin typeface="Cambria Math" panose="02040503050406030204" pitchFamily="18" charset="0"/>
                        </a:rPr>
                        <m:t>=</m:t>
                      </m:r>
                      <m:d>
                        <m:dPr>
                          <m:begChr m:val="["/>
                          <m:endChr m:val="]"/>
                          <m:ctrlPr>
                            <a:rPr lang="en-CA" sz="2400" i="1">
                              <a:latin typeface="Cambria Math" panose="02040503050406030204" pitchFamily="18" charset="0"/>
                            </a:rPr>
                          </m:ctrlPr>
                        </m:dPr>
                        <m:e>
                          <m:m>
                            <m:mPr>
                              <m:mcs>
                                <m:mc>
                                  <m:mcPr>
                                    <m:count m:val="1"/>
                                    <m:mcJc m:val="center"/>
                                  </m:mcPr>
                                </m:mc>
                              </m:mcs>
                              <m:ctrlPr>
                                <a:rPr lang="en-CA" sz="2400" i="1">
                                  <a:latin typeface="Cambria Math" panose="02040503050406030204" pitchFamily="18" charset="0"/>
                                </a:rPr>
                              </m:ctrlPr>
                            </m:mPr>
                            <m:mr>
                              <m:e>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𝑥</m:t>
                                    </m:r>
                                  </m:sub>
                                </m:sSub>
                                <m:r>
                                  <m:rPr>
                                    <m:brk m:alnAt="7"/>
                                  </m:rP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i="1">
                                        <a:latin typeface="Cambria Math" panose="02040503050406030204" pitchFamily="18" charset="0"/>
                                      </a:rPr>
                                      <m:t>𝑥</m:t>
                                    </m:r>
                                  </m:sub>
                                </m:sSub>
                              </m:e>
                            </m:mr>
                            <m:mr>
                              <m:e>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𝑦</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i="1">
                                        <a:latin typeface="Cambria Math" panose="02040503050406030204" pitchFamily="18" charset="0"/>
                                      </a:rPr>
                                      <m:t>𝑦</m:t>
                                    </m:r>
                                  </m:sub>
                                </m:sSub>
                              </m:e>
                            </m:mr>
                            <m:mr>
                              <m:e>
                                <m:sSub>
                                  <m:sSubPr>
                                    <m:ctrlPr>
                                      <a:rPr lang="en-CA" sz="2400" i="1">
                                        <a:latin typeface="Cambria Math" panose="02040503050406030204" pitchFamily="18" charset="0"/>
                                      </a:rPr>
                                    </m:ctrlPr>
                                  </m:sSubPr>
                                  <m:e>
                                    <m:r>
                                      <a:rPr lang="en-CA" sz="2400" i="1">
                                        <a:latin typeface="Cambria Math" panose="02040503050406030204" pitchFamily="18" charset="0"/>
                                      </a:rPr>
                                      <m:t>𝑝</m:t>
                                    </m:r>
                                  </m:e>
                                  <m:sub>
                                    <m:r>
                                      <a:rPr lang="en-CA" sz="2400" i="1">
                                        <a:latin typeface="Cambria Math" panose="02040503050406030204" pitchFamily="18" charset="0"/>
                                      </a:rPr>
                                      <m:t>𝑧</m:t>
                                    </m:r>
                                  </m:sub>
                                </m:sSub>
                                <m:r>
                                  <a:rPr lang="en-CA" sz="2400" i="1">
                                    <a:latin typeface="Cambria Math" panose="02040503050406030204" pitchFamily="18" charset="0"/>
                                  </a:rPr>
                                  <m:t>+</m:t>
                                </m:r>
                                <m:sSub>
                                  <m:sSubPr>
                                    <m:ctrlPr>
                                      <a:rPr lang="en-CA" sz="2400" i="1">
                                        <a:latin typeface="Cambria Math" panose="02040503050406030204" pitchFamily="18" charset="0"/>
                                      </a:rPr>
                                    </m:ctrlPr>
                                  </m:sSubPr>
                                  <m:e>
                                    <m:r>
                                      <a:rPr lang="en-CA" sz="2400" i="1">
                                        <a:latin typeface="Cambria Math" panose="02040503050406030204" pitchFamily="18" charset="0"/>
                                      </a:rPr>
                                      <m:t>𝑡</m:t>
                                    </m:r>
                                  </m:e>
                                  <m:sub>
                                    <m:r>
                                      <a:rPr lang="en-CA" sz="2400" i="1">
                                        <a:latin typeface="Cambria Math" panose="02040503050406030204" pitchFamily="18" charset="0"/>
                                      </a:rPr>
                                      <m:t>𝑧</m:t>
                                    </m:r>
                                  </m:sub>
                                </m:sSub>
                              </m:e>
                            </m:mr>
                            <m:mr>
                              <m:e>
                                <m:r>
                                  <a:rPr lang="en-CA" sz="2400" b="0" i="1" smtClean="0">
                                    <a:latin typeface="Cambria Math" panose="02040503050406030204" pitchFamily="18" charset="0"/>
                                  </a:rPr>
                                  <m:t>1</m:t>
                                </m:r>
                              </m:e>
                            </m:mr>
                          </m:m>
                        </m:e>
                      </m:d>
                    </m:oMath>
                  </m:oMathPara>
                </a14:m>
                <a:endParaRPr lang="en-CA" sz="2400" dirty="0"/>
              </a:p>
              <a:p>
                <a:pPr marL="0" indent="0">
                  <a:buNone/>
                </a:pPr>
                <a:r>
                  <a:rPr lang="fr-FR" sz="2400" dirty="0"/>
                  <a:t>et si on converti les coordonnées homogènes de </a:t>
                </a:r>
                <a:r>
                  <a:rPr lang="fr-FR" sz="2400" dirty="0" smtClean="0"/>
                  <a:t>p' en </a:t>
                </a:r>
                <a:r>
                  <a:rPr lang="fr-FR" sz="2400" dirty="0"/>
                  <a:t>coordonnées non-homogènes, on </a:t>
                </a:r>
                <a:r>
                  <a:rPr lang="fr-FR" sz="2400" dirty="0" smtClean="0"/>
                  <a:t>obtient (p</a:t>
                </a:r>
                <a:r>
                  <a:rPr lang="fr-FR" sz="2400" baseline="-25000" dirty="0" smtClean="0"/>
                  <a:t>x</a:t>
                </a:r>
                <a:r>
                  <a:rPr lang="fr-FR" sz="2400" dirty="0" smtClean="0"/>
                  <a:t> + </a:t>
                </a:r>
                <a:r>
                  <a:rPr lang="fr-FR" sz="2400" dirty="0" err="1"/>
                  <a:t>t</a:t>
                </a:r>
                <a:r>
                  <a:rPr lang="fr-FR" sz="2400" baseline="-25000" dirty="0" err="1"/>
                  <a:t>x</a:t>
                </a:r>
                <a:r>
                  <a:rPr lang="fr-FR" sz="2400" dirty="0" smtClean="0"/>
                  <a:t>, </a:t>
                </a:r>
                <a:r>
                  <a:rPr lang="fr-FR" sz="2400" dirty="0" err="1" smtClean="0"/>
                  <a:t>p</a:t>
                </a:r>
                <a:r>
                  <a:rPr lang="fr-FR" sz="2400" baseline="-25000" dirty="0" err="1" smtClean="0"/>
                  <a:t>y</a:t>
                </a:r>
                <a:r>
                  <a:rPr lang="fr-FR" sz="2400" dirty="0" smtClean="0"/>
                  <a:t> + </a:t>
                </a:r>
                <a:r>
                  <a:rPr lang="fr-FR" sz="2400" dirty="0" err="1"/>
                  <a:t>t</a:t>
                </a:r>
                <a:r>
                  <a:rPr lang="fr-FR" sz="2400" baseline="-25000" dirty="0" err="1"/>
                  <a:t>y</a:t>
                </a:r>
                <a:r>
                  <a:rPr lang="fr-FR" sz="2400" dirty="0" smtClean="0"/>
                  <a:t>, p</a:t>
                </a:r>
                <a:r>
                  <a:rPr lang="fr-FR" sz="2400" baseline="-25000" dirty="0" smtClean="0"/>
                  <a:t>z</a:t>
                </a:r>
                <a:r>
                  <a:rPr lang="fr-FR" sz="2400" dirty="0" smtClean="0"/>
                  <a:t> + </a:t>
                </a:r>
                <a:r>
                  <a:rPr lang="fr-FR" sz="2400" dirty="0" err="1"/>
                  <a:t>t</a:t>
                </a:r>
                <a:r>
                  <a:rPr lang="fr-FR" sz="2400" baseline="-25000" dirty="0" err="1"/>
                  <a:t>z</a:t>
                </a:r>
                <a:r>
                  <a:rPr lang="fr-FR" sz="2400" dirty="0"/>
                  <a:t>)</a:t>
                </a:r>
                <a:r>
                  <a:rPr lang="fr-FR" sz="2400" dirty="0" smtClean="0"/>
                  <a:t>, </a:t>
                </a:r>
                <a:r>
                  <a:rPr lang="fr-FR" sz="2400" dirty="0"/>
                  <a:t>le </a:t>
                </a:r>
                <a:r>
                  <a:rPr lang="fr-FR" sz="2400" dirty="0" err="1"/>
                  <a:t>resultat</a:t>
                </a:r>
                <a:r>
                  <a:rPr lang="fr-FR" sz="2400" dirty="0"/>
                  <a:t> voulu.</a:t>
                </a:r>
                <a:endParaRPr lang="fr-FR" sz="2400" dirty="0" smtClean="0"/>
              </a:p>
              <a:p>
                <a:pPr marL="0" indent="0">
                  <a:buNone/>
                </a:pPr>
                <a:endParaRPr lang="fr-FR"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1"/>
                <a:ext cx="8507288" cy="4005064"/>
              </a:xfrm>
              <a:blipFill>
                <a:blip r:embed="rId2"/>
                <a:stretch>
                  <a:fillRect l="-1074" t="-1218" r="-1862" b="-63014"/>
                </a:stretch>
              </a:blipFill>
            </p:spPr>
            <p:txBody>
              <a:bodyPr/>
              <a:lstStyle/>
              <a:p>
                <a:r>
                  <a:rPr lang="en-CA">
                    <a:noFill/>
                  </a:rPr>
                  <a:t> </a:t>
                </a:r>
              </a:p>
            </p:txBody>
          </p:sp>
        </mc:Fallback>
      </mc:AlternateContent>
    </p:spTree>
    <p:extLst>
      <p:ext uri="{BB962C8B-B14F-4D97-AF65-F5344CB8AC3E}">
        <p14:creationId xmlns:p14="http://schemas.microsoft.com/office/powerpoint/2010/main" val="29804130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lstStyle/>
          <a:p>
            <a:pPr marL="0" indent="0">
              <a:buNone/>
            </a:pPr>
            <a:r>
              <a:rPr lang="en-CA" dirty="0" smtClean="0"/>
              <a:t>Encore </a:t>
            </a:r>
            <a:r>
              <a:rPr lang="en-CA" dirty="0" err="1" smtClean="0"/>
              <a:t>mieux</a:t>
            </a:r>
            <a:r>
              <a:rPr lang="en-CA" dirty="0" smtClean="0"/>
              <a:t>: les projections (</a:t>
            </a:r>
            <a:r>
              <a:rPr lang="en-CA" dirty="0" err="1" smtClean="0"/>
              <a:t>en</a:t>
            </a:r>
            <a:r>
              <a:rPr lang="en-CA" dirty="0" smtClean="0"/>
              <a:t> perspective et </a:t>
            </a:r>
            <a:r>
              <a:rPr lang="en-CA" dirty="0" err="1" smtClean="0"/>
              <a:t>orthographique</a:t>
            </a:r>
            <a:r>
              <a:rPr lang="en-CA" dirty="0" smtClean="0"/>
              <a:t>) </a:t>
            </a:r>
            <a:r>
              <a:rPr lang="en-CA" dirty="0" err="1" smtClean="0"/>
              <a:t>s'expriment</a:t>
            </a:r>
            <a:r>
              <a:rPr lang="en-CA" dirty="0"/>
              <a:t> par des matrices </a:t>
            </a:r>
            <a:r>
              <a:rPr lang="en-CA" dirty="0" smtClean="0"/>
              <a:t>4×4 </a:t>
            </a:r>
            <a:r>
              <a:rPr lang="en-CA" dirty="0" err="1" smtClean="0"/>
              <a:t>aussi</a:t>
            </a:r>
            <a:r>
              <a:rPr lang="en-CA" dirty="0" smtClean="0"/>
              <a:t> !</a:t>
            </a:r>
          </a:p>
          <a:p>
            <a:pPr marL="0" indent="0">
              <a:buNone/>
            </a:pPr>
            <a:endParaRPr lang="en-CA" dirty="0"/>
          </a:p>
          <a:p>
            <a:pPr marL="0" indent="0">
              <a:buNone/>
            </a:pPr>
            <a:r>
              <a:rPr lang="en-CA" dirty="0" smtClean="0"/>
              <a:t>Pour plus </a:t>
            </a:r>
            <a:r>
              <a:rPr lang="en-CA" dirty="0" err="1" smtClean="0"/>
              <a:t>d'informations</a:t>
            </a:r>
            <a:r>
              <a:rPr lang="en-CA" dirty="0"/>
              <a:t>: </a:t>
            </a:r>
            <a:r>
              <a:rPr lang="en-CA" dirty="0">
                <a:hlinkClick r:id="rId2"/>
              </a:rPr>
              <a:t>http://</a:t>
            </a:r>
            <a:r>
              <a:rPr lang="en-CA" dirty="0" smtClean="0">
                <a:hlinkClick r:id="rId2"/>
              </a:rPr>
              <a:t>www.glprogramming.com/red/appendixf.html</a:t>
            </a:r>
            <a:r>
              <a:rPr lang="en-CA" dirty="0" smtClean="0"/>
              <a:t> </a:t>
            </a:r>
          </a:p>
          <a:p>
            <a:pPr marL="0" indent="0">
              <a:buNone/>
            </a:pPr>
            <a:endParaRPr lang="en-CA" dirty="0"/>
          </a:p>
        </p:txBody>
      </p:sp>
    </p:spTree>
    <p:extLst>
      <p:ext uri="{BB962C8B-B14F-4D97-AF65-F5344CB8AC3E}">
        <p14:creationId xmlns:p14="http://schemas.microsoft.com/office/powerpoint/2010/main" val="8740501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301006"/>
          </a:xfrm>
        </p:spPr>
        <p:txBody>
          <a:bodyPr/>
          <a:lstStyle/>
          <a:p>
            <a:r>
              <a:rPr lang="en-CA" dirty="0" err="1" smtClean="0"/>
              <a:t>Exemples</a:t>
            </a:r>
            <a:r>
              <a:rPr lang="en-CA" dirty="0" smtClean="0"/>
              <a:t> </a:t>
            </a:r>
            <a:r>
              <a:rPr lang="en-CA" dirty="0" err="1" smtClean="0"/>
              <a:t>dans</a:t>
            </a:r>
            <a:r>
              <a:rPr lang="en-CA" dirty="0" smtClean="0"/>
              <a:t> le code de </a:t>
            </a:r>
            <a:r>
              <a:rPr lang="en-CA" dirty="0"/>
              <a:t>JavaScript SimpleModeller-js.html</a:t>
            </a:r>
            <a:r>
              <a:rPr lang="en-CA" dirty="0" smtClean="0"/>
              <a:t> </a:t>
            </a:r>
            <a:endParaRPr lang="en-CA" dirty="0"/>
          </a:p>
        </p:txBody>
      </p:sp>
      <p:sp>
        <p:nvSpPr>
          <p:cNvPr id="3" name="Content Placeholder 2"/>
          <p:cNvSpPr>
            <a:spLocks noGrp="1"/>
          </p:cNvSpPr>
          <p:nvPr>
            <p:ph idx="1"/>
          </p:nvPr>
        </p:nvSpPr>
        <p:spPr/>
        <p:txBody>
          <a:bodyPr/>
          <a:lstStyle/>
          <a:p>
            <a:r>
              <a:rPr lang="en-CA" sz="2800" dirty="0" err="1" smtClean="0"/>
              <a:t>Regardons</a:t>
            </a:r>
            <a:r>
              <a:rPr lang="en-CA" sz="2800" dirty="0" smtClean="0"/>
              <a:t> la </a:t>
            </a:r>
            <a:r>
              <a:rPr lang="en-CA" sz="2800" dirty="0" err="1" smtClean="0"/>
              <a:t>fonction</a:t>
            </a:r>
            <a:r>
              <a:rPr lang="en-CA" sz="2800" dirty="0"/>
              <a:t> </a:t>
            </a:r>
            <a:r>
              <a:rPr lang="en-CA" sz="2800" dirty="0" err="1" smtClean="0"/>
              <a:t>renderPolygons</a:t>
            </a:r>
            <a:r>
              <a:rPr lang="en-CA" sz="2800" dirty="0" smtClean="0"/>
              <a:t>()</a:t>
            </a:r>
          </a:p>
          <a:p>
            <a:pPr lvl="1"/>
            <a:r>
              <a:rPr lang="en-CA" sz="2400" dirty="0" smtClean="0"/>
              <a:t>pour </a:t>
            </a:r>
            <a:r>
              <a:rPr lang="en-CA" sz="2400" dirty="0" err="1" smtClean="0"/>
              <a:t>chaque</a:t>
            </a:r>
            <a:r>
              <a:rPr lang="en-CA" sz="2400" dirty="0" smtClean="0"/>
              <a:t> </a:t>
            </a:r>
            <a:r>
              <a:rPr lang="en-CA" sz="2400" dirty="0" err="1" smtClean="0"/>
              <a:t>polygone</a:t>
            </a:r>
            <a:r>
              <a:rPr lang="en-CA" sz="2400" dirty="0" smtClean="0"/>
              <a:t>, pour </a:t>
            </a:r>
            <a:r>
              <a:rPr lang="en-CA" sz="2400" dirty="0" err="1" smtClean="0"/>
              <a:t>chaque</a:t>
            </a:r>
            <a:r>
              <a:rPr lang="en-CA" sz="2400" dirty="0" smtClean="0"/>
              <a:t> </a:t>
            </a:r>
            <a:r>
              <a:rPr lang="en-CA" sz="2400" dirty="0" err="1" smtClean="0"/>
              <a:t>sommet</a:t>
            </a:r>
            <a:r>
              <a:rPr lang="en-CA" sz="2400" dirty="0" smtClean="0"/>
              <a:t>, on </a:t>
            </a:r>
            <a:r>
              <a:rPr lang="en-CA" sz="2400" dirty="0" err="1" smtClean="0"/>
              <a:t>appelle</a:t>
            </a:r>
            <a:r>
              <a:rPr lang="en-CA" sz="2400" dirty="0" smtClean="0"/>
              <a:t> </a:t>
            </a:r>
            <a:r>
              <a:rPr lang="en-CA" sz="2400" dirty="0" err="1" smtClean="0"/>
              <a:t>camera.projectToPixel</a:t>
            </a:r>
            <a:r>
              <a:rPr lang="en-CA" sz="2400" dirty="0" smtClean="0"/>
              <a:t>()</a:t>
            </a:r>
          </a:p>
          <a:p>
            <a:pPr lvl="2"/>
            <a:r>
              <a:rPr lang="en-CA" sz="2000" dirty="0" smtClean="0"/>
              <a:t>qui </a:t>
            </a:r>
            <a:r>
              <a:rPr lang="en-CA" sz="2000" dirty="0" err="1" smtClean="0"/>
              <a:t>bâtit</a:t>
            </a:r>
            <a:r>
              <a:rPr lang="en-CA" sz="2000" dirty="0" smtClean="0"/>
              <a:t> </a:t>
            </a:r>
            <a:r>
              <a:rPr lang="en-CA" sz="2000" dirty="0" err="1" smtClean="0"/>
              <a:t>une</a:t>
            </a:r>
            <a:r>
              <a:rPr lang="en-CA" sz="2000" dirty="0" smtClean="0"/>
              <a:t> </a:t>
            </a:r>
            <a:r>
              <a:rPr lang="en-CA" sz="2000" dirty="0" err="1" smtClean="0"/>
              <a:t>matrice</a:t>
            </a:r>
            <a:r>
              <a:rPr lang="en-CA" sz="2000" dirty="0" smtClean="0"/>
              <a:t> de rotation </a:t>
            </a:r>
            <a:r>
              <a:rPr lang="en-CA" sz="2000" dirty="0" err="1" smtClean="0"/>
              <a:t>en</a:t>
            </a:r>
            <a:r>
              <a:rPr lang="en-CA" sz="2000" dirty="0" smtClean="0"/>
              <a:t> </a:t>
            </a:r>
            <a:r>
              <a:rPr lang="en-CA" sz="2000" dirty="0" err="1" smtClean="0"/>
              <a:t>collant</a:t>
            </a:r>
            <a:r>
              <a:rPr lang="en-CA" sz="2000" dirty="0" smtClean="0"/>
              <a:t> 3 </a:t>
            </a:r>
            <a:r>
              <a:rPr lang="en-CA" sz="2000" dirty="0" err="1" smtClean="0"/>
              <a:t>vecteurs</a:t>
            </a:r>
            <a:r>
              <a:rPr lang="en-CA" sz="2000" dirty="0" smtClean="0"/>
              <a:t> ensemble</a:t>
            </a:r>
          </a:p>
          <a:p>
            <a:pPr lvl="2"/>
            <a:r>
              <a:rPr lang="en-CA" sz="2000" dirty="0" err="1" smtClean="0"/>
              <a:t>si</a:t>
            </a:r>
            <a:r>
              <a:rPr lang="en-CA" sz="2000" dirty="0" smtClean="0"/>
              <a:t> on </a:t>
            </a:r>
            <a:r>
              <a:rPr lang="en-CA" sz="2000" dirty="0" err="1" smtClean="0"/>
              <a:t>utilisait</a:t>
            </a:r>
            <a:r>
              <a:rPr lang="en-CA" sz="2000" dirty="0" smtClean="0"/>
              <a:t> le GPU, </a:t>
            </a:r>
            <a:r>
              <a:rPr lang="en-CA" sz="2000" dirty="0" err="1" smtClean="0"/>
              <a:t>cette</a:t>
            </a:r>
            <a:r>
              <a:rPr lang="en-CA" sz="2000" dirty="0" smtClean="0"/>
              <a:t> projection </a:t>
            </a:r>
            <a:r>
              <a:rPr lang="en-CA" sz="2000" dirty="0" err="1" smtClean="0"/>
              <a:t>serait</a:t>
            </a:r>
            <a:r>
              <a:rPr lang="en-CA" sz="2000" dirty="0" smtClean="0"/>
              <a:t> </a:t>
            </a:r>
            <a:r>
              <a:rPr lang="en-CA" sz="2000" dirty="0" err="1" smtClean="0"/>
              <a:t>accélérée</a:t>
            </a:r>
            <a:endParaRPr lang="en-CA" sz="2000" dirty="0" smtClean="0"/>
          </a:p>
          <a:p>
            <a:pPr lvl="1"/>
            <a:r>
              <a:rPr lang="en-CA" sz="2400" dirty="0" smtClean="0"/>
              <a:t>pour </a:t>
            </a:r>
            <a:r>
              <a:rPr lang="en-CA" sz="2400" dirty="0" err="1" smtClean="0"/>
              <a:t>chaque</a:t>
            </a:r>
            <a:r>
              <a:rPr lang="en-CA" sz="2400" dirty="0" smtClean="0"/>
              <a:t> </a:t>
            </a:r>
            <a:r>
              <a:rPr lang="en-CA" sz="2400" dirty="0" err="1" smtClean="0"/>
              <a:t>polygone</a:t>
            </a:r>
            <a:r>
              <a:rPr lang="en-CA" sz="2400" dirty="0" smtClean="0"/>
              <a:t>, </a:t>
            </a:r>
            <a:r>
              <a:rPr lang="en-CA" sz="2400" dirty="0" err="1" smtClean="0"/>
              <a:t>trouve</a:t>
            </a:r>
            <a:r>
              <a:rPr lang="en-CA" sz="2400" dirty="0" smtClean="0"/>
              <a:t> la </a:t>
            </a:r>
            <a:r>
              <a:rPr lang="en-CA" sz="2400" dirty="0" err="1" smtClean="0"/>
              <a:t>normale</a:t>
            </a:r>
            <a:r>
              <a:rPr lang="en-CA" sz="2400" dirty="0" smtClean="0"/>
              <a:t>, et </a:t>
            </a:r>
            <a:r>
              <a:rPr lang="en-CA" sz="2400" dirty="0" err="1" smtClean="0"/>
              <a:t>vérifie</a:t>
            </a:r>
            <a:r>
              <a:rPr lang="en-CA" sz="2400" dirty="0" smtClean="0"/>
              <a:t> </a:t>
            </a:r>
            <a:r>
              <a:rPr lang="en-CA" sz="2400" dirty="0" err="1" smtClean="0"/>
              <a:t>s'il</a:t>
            </a:r>
            <a:r>
              <a:rPr lang="en-CA" sz="2400" dirty="0" smtClean="0"/>
              <a:t> </a:t>
            </a:r>
            <a:r>
              <a:rPr lang="en-CA" sz="2400" dirty="0" err="1" smtClean="0"/>
              <a:t>s'agit</a:t>
            </a:r>
            <a:r>
              <a:rPr lang="en-CA" sz="2400" dirty="0" smtClean="0"/>
              <a:t> </a:t>
            </a:r>
            <a:r>
              <a:rPr lang="en-CA" sz="2400" dirty="0" err="1" smtClean="0"/>
              <a:t>d'une</a:t>
            </a:r>
            <a:r>
              <a:rPr lang="en-CA" sz="2400" dirty="0" smtClean="0"/>
              <a:t> face </a:t>
            </a:r>
            <a:r>
              <a:rPr lang="en-CA" sz="2400" dirty="0" err="1" smtClean="0"/>
              <a:t>arrière</a:t>
            </a:r>
            <a:endParaRPr lang="en-CA" sz="2400" dirty="0" smtClean="0"/>
          </a:p>
          <a:p>
            <a:pPr lvl="2"/>
            <a:r>
              <a:rPr lang="en-CA" sz="2000" dirty="0" smtClean="0"/>
              <a:t>un GPU </a:t>
            </a:r>
            <a:r>
              <a:rPr lang="en-CA" sz="2000" dirty="0" err="1" smtClean="0"/>
              <a:t>est</a:t>
            </a:r>
            <a:r>
              <a:rPr lang="en-CA" sz="2000" dirty="0" smtClean="0"/>
              <a:t> </a:t>
            </a:r>
            <a:r>
              <a:rPr lang="en-CA" sz="2000" dirty="0" err="1" smtClean="0"/>
              <a:t>optimisé</a:t>
            </a:r>
            <a:r>
              <a:rPr lang="en-CA" sz="2000" dirty="0" smtClean="0"/>
              <a:t> pour faire </a:t>
            </a:r>
            <a:r>
              <a:rPr lang="en-CA" sz="2000" dirty="0" err="1" smtClean="0"/>
              <a:t>ce</a:t>
            </a:r>
            <a:r>
              <a:rPr lang="en-CA" sz="2000" dirty="0" smtClean="0"/>
              <a:t> </a:t>
            </a:r>
            <a:r>
              <a:rPr lang="en-CA" sz="2000" dirty="0" err="1" smtClean="0"/>
              <a:t>calcul</a:t>
            </a:r>
            <a:r>
              <a:rPr lang="en-CA" sz="2000" dirty="0" smtClean="0"/>
              <a:t> </a:t>
            </a:r>
            <a:r>
              <a:rPr lang="en-CA" sz="2000" dirty="0" err="1" smtClean="0"/>
              <a:t>aussi</a:t>
            </a:r>
            <a:endParaRPr lang="en-CA" sz="2000" dirty="0" smtClean="0"/>
          </a:p>
          <a:p>
            <a:pPr lvl="1"/>
            <a:r>
              <a:rPr lang="en-CA" sz="2400" dirty="0" err="1" smtClean="0"/>
              <a:t>trie</a:t>
            </a:r>
            <a:r>
              <a:rPr lang="en-CA" sz="2400" dirty="0" smtClean="0"/>
              <a:t> les </a:t>
            </a:r>
            <a:r>
              <a:rPr lang="en-CA" sz="2400" dirty="0" err="1" smtClean="0"/>
              <a:t>polygones</a:t>
            </a:r>
            <a:r>
              <a:rPr lang="en-CA" sz="2400" dirty="0" smtClean="0"/>
              <a:t> </a:t>
            </a:r>
            <a:r>
              <a:rPr lang="en-CA" sz="2400" dirty="0" err="1" smtClean="0"/>
              <a:t>selon</a:t>
            </a:r>
            <a:r>
              <a:rPr lang="en-CA" sz="2400" dirty="0" smtClean="0"/>
              <a:t> </a:t>
            </a:r>
            <a:r>
              <a:rPr lang="en-CA" sz="2400" dirty="0" err="1" smtClean="0"/>
              <a:t>leur</a:t>
            </a:r>
            <a:r>
              <a:rPr lang="en-CA" sz="2400" dirty="0" smtClean="0"/>
              <a:t> </a:t>
            </a:r>
            <a:r>
              <a:rPr lang="en-CA" sz="2400" dirty="0" err="1" smtClean="0"/>
              <a:t>profondeur</a:t>
            </a:r>
            <a:r>
              <a:rPr lang="en-CA" sz="2400" dirty="0" smtClean="0"/>
              <a:t> (</a:t>
            </a:r>
            <a:r>
              <a:rPr lang="en-CA" sz="2400" dirty="0" err="1" smtClean="0"/>
              <a:t>algorithme</a:t>
            </a:r>
            <a:r>
              <a:rPr lang="en-CA" sz="2400" dirty="0" smtClean="0"/>
              <a:t> du </a:t>
            </a:r>
            <a:r>
              <a:rPr lang="en-CA" sz="2400" dirty="0" err="1" smtClean="0"/>
              <a:t>peintre</a:t>
            </a:r>
            <a:r>
              <a:rPr lang="en-CA" sz="2400" dirty="0" smtClean="0"/>
              <a:t>). Un GPU, par </a:t>
            </a:r>
            <a:r>
              <a:rPr lang="en-CA" sz="2400" dirty="0" err="1" smtClean="0"/>
              <a:t>contre</a:t>
            </a:r>
            <a:r>
              <a:rPr lang="en-CA" sz="2400" dirty="0" smtClean="0"/>
              <a:t>, </a:t>
            </a:r>
            <a:r>
              <a:rPr lang="en-CA" sz="2400" dirty="0" err="1" smtClean="0"/>
              <a:t>utiliserait</a:t>
            </a:r>
            <a:r>
              <a:rPr lang="en-CA" sz="2400" dirty="0" smtClean="0"/>
              <a:t> un tampon de </a:t>
            </a:r>
            <a:r>
              <a:rPr lang="en-CA" sz="2400" dirty="0" err="1" smtClean="0"/>
              <a:t>profondeur</a:t>
            </a:r>
            <a:r>
              <a:rPr lang="en-CA" sz="2400" dirty="0" smtClean="0"/>
              <a:t>.</a:t>
            </a:r>
          </a:p>
          <a:p>
            <a:pPr lvl="2"/>
            <a:endParaRPr lang="en-CA" sz="2000" dirty="0"/>
          </a:p>
        </p:txBody>
      </p:sp>
    </p:spTree>
    <p:extLst>
      <p:ext uri="{BB962C8B-B14F-4D97-AF65-F5344CB8AC3E}">
        <p14:creationId xmlns:p14="http://schemas.microsoft.com/office/powerpoint/2010/main" val="4879523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301006"/>
          </a:xfrm>
        </p:spPr>
        <p:txBody>
          <a:bodyPr/>
          <a:lstStyle/>
          <a:p>
            <a:r>
              <a:rPr lang="en-CA" dirty="0" err="1" smtClean="0"/>
              <a:t>Exemples</a:t>
            </a:r>
            <a:r>
              <a:rPr lang="en-CA" dirty="0" smtClean="0"/>
              <a:t> </a:t>
            </a:r>
            <a:r>
              <a:rPr lang="en-CA" dirty="0" err="1" smtClean="0"/>
              <a:t>dans</a:t>
            </a:r>
            <a:r>
              <a:rPr lang="en-CA" dirty="0" smtClean="0"/>
              <a:t> le code de </a:t>
            </a:r>
            <a:r>
              <a:rPr lang="en-CA" dirty="0"/>
              <a:t>JavaScript SimpleModeller-js.html</a:t>
            </a:r>
            <a:r>
              <a:rPr lang="en-CA" dirty="0" smtClean="0"/>
              <a:t> </a:t>
            </a:r>
            <a:endParaRPr lang="en-CA" dirty="0"/>
          </a:p>
        </p:txBody>
      </p:sp>
      <p:sp>
        <p:nvSpPr>
          <p:cNvPr id="3" name="Content Placeholder 2"/>
          <p:cNvSpPr>
            <a:spLocks noGrp="1"/>
          </p:cNvSpPr>
          <p:nvPr>
            <p:ph idx="1"/>
          </p:nvPr>
        </p:nvSpPr>
        <p:spPr/>
        <p:txBody>
          <a:bodyPr/>
          <a:lstStyle/>
          <a:p>
            <a:r>
              <a:rPr lang="en-CA" sz="2800" dirty="0" err="1" smtClean="0"/>
              <a:t>Regardons</a:t>
            </a:r>
            <a:r>
              <a:rPr lang="en-CA" sz="2800" dirty="0" smtClean="0"/>
              <a:t> Cam3.orbit()</a:t>
            </a:r>
          </a:p>
          <a:p>
            <a:pPr lvl="1"/>
            <a:r>
              <a:rPr lang="en-CA" sz="2400" dirty="0" err="1" smtClean="0"/>
              <a:t>Deux</a:t>
            </a:r>
            <a:r>
              <a:rPr lang="en-CA" sz="2400" dirty="0" smtClean="0"/>
              <a:t> matrices de rotation (</a:t>
            </a:r>
            <a:r>
              <a:rPr lang="en-CA" sz="2400" dirty="0" err="1" smtClean="0"/>
              <a:t>une</a:t>
            </a:r>
            <a:r>
              <a:rPr lang="en-CA" sz="2400" dirty="0" smtClean="0"/>
              <a:t> pour le </a:t>
            </a:r>
            <a:r>
              <a:rPr lang="en-CA" sz="2400" dirty="0" err="1" smtClean="0"/>
              <a:t>mouvement</a:t>
            </a:r>
            <a:r>
              <a:rPr lang="en-CA" sz="2400" dirty="0" smtClean="0"/>
              <a:t> de </a:t>
            </a:r>
            <a:r>
              <a:rPr lang="en-CA" sz="2400" dirty="0" err="1" smtClean="0"/>
              <a:t>souris</a:t>
            </a:r>
            <a:r>
              <a:rPr lang="en-CA" sz="2400" dirty="0" smtClean="0"/>
              <a:t> </a:t>
            </a:r>
            <a:r>
              <a:rPr lang="en-CA" sz="2400" dirty="0" err="1" smtClean="0"/>
              <a:t>en</a:t>
            </a:r>
            <a:r>
              <a:rPr lang="en-CA" sz="2400" dirty="0" smtClean="0"/>
              <a:t> x, </a:t>
            </a:r>
            <a:r>
              <a:rPr lang="en-CA" sz="2400" dirty="0" err="1" smtClean="0"/>
              <a:t>l'autre</a:t>
            </a:r>
            <a:r>
              <a:rPr lang="en-CA" sz="2400" dirty="0" smtClean="0"/>
              <a:t> pour y) </a:t>
            </a:r>
            <a:r>
              <a:rPr lang="en-CA" sz="2400" dirty="0" err="1" smtClean="0"/>
              <a:t>sont</a:t>
            </a:r>
            <a:r>
              <a:rPr lang="en-CA" sz="2400" dirty="0" smtClean="0"/>
              <a:t> </a:t>
            </a:r>
            <a:r>
              <a:rPr lang="en-CA" sz="2400" dirty="0" err="1" smtClean="0"/>
              <a:t>utilisées</a:t>
            </a:r>
            <a:r>
              <a:rPr lang="en-CA" sz="2400" dirty="0" smtClean="0"/>
              <a:t> pour </a:t>
            </a:r>
            <a:r>
              <a:rPr lang="en-CA" sz="2400" dirty="0" err="1" smtClean="0"/>
              <a:t>mettre</a:t>
            </a:r>
            <a:r>
              <a:rPr lang="en-CA" sz="2400" dirty="0" smtClean="0"/>
              <a:t> à jour des </a:t>
            </a:r>
            <a:r>
              <a:rPr lang="en-CA" sz="2400" dirty="0" err="1" smtClean="0"/>
              <a:t>vecteurs</a:t>
            </a:r>
            <a:r>
              <a:rPr lang="en-CA" sz="2400" dirty="0" smtClean="0"/>
              <a:t>, </a:t>
            </a:r>
            <a:r>
              <a:rPr lang="en-CA" sz="2400" dirty="0" err="1" smtClean="0"/>
              <a:t>dont</a:t>
            </a:r>
            <a:r>
              <a:rPr lang="en-CA" sz="2400" dirty="0" smtClean="0"/>
              <a:t> un qui </a:t>
            </a:r>
            <a:r>
              <a:rPr lang="en-CA" sz="2400" dirty="0" err="1" smtClean="0"/>
              <a:t>sert</a:t>
            </a:r>
            <a:r>
              <a:rPr lang="en-CA" sz="2400" dirty="0" smtClean="0"/>
              <a:t> à </a:t>
            </a:r>
            <a:r>
              <a:rPr lang="en-CA" sz="2400" dirty="0" err="1" smtClean="0"/>
              <a:t>recalculer</a:t>
            </a:r>
            <a:r>
              <a:rPr lang="en-CA" sz="2400" dirty="0" smtClean="0"/>
              <a:t> la position de la </a:t>
            </a:r>
            <a:r>
              <a:rPr lang="en-CA" sz="2400" dirty="0" err="1" smtClean="0"/>
              <a:t>caméra</a:t>
            </a:r>
            <a:endParaRPr lang="en-CA" sz="2400" dirty="0" smtClean="0"/>
          </a:p>
          <a:p>
            <a:r>
              <a:rPr lang="en-CA" sz="2800" dirty="0" err="1" smtClean="0"/>
              <a:t>Regardons</a:t>
            </a:r>
            <a:r>
              <a:rPr lang="en-CA" sz="2800" dirty="0" smtClean="0"/>
              <a:t> Cam3.computeRay()</a:t>
            </a:r>
          </a:p>
          <a:p>
            <a:pPr lvl="1"/>
            <a:r>
              <a:rPr lang="en-CA" sz="2400" dirty="0" smtClean="0"/>
              <a:t>Un </a:t>
            </a:r>
            <a:r>
              <a:rPr lang="en-CA" sz="2400" dirty="0" err="1" smtClean="0"/>
              <a:t>exemple</a:t>
            </a:r>
            <a:r>
              <a:rPr lang="en-CA" sz="2400" dirty="0" smtClean="0"/>
              <a:t> de </a:t>
            </a:r>
            <a:r>
              <a:rPr lang="en-CA" sz="2400" dirty="0" err="1" smtClean="0"/>
              <a:t>calcul</a:t>
            </a:r>
            <a:r>
              <a:rPr lang="en-CA" sz="2400" dirty="0" smtClean="0"/>
              <a:t> </a:t>
            </a:r>
            <a:r>
              <a:rPr lang="en-CA" sz="2400" dirty="0" err="1" smtClean="0"/>
              <a:t>géométrique</a:t>
            </a:r>
            <a:r>
              <a:rPr lang="en-CA" sz="2400" dirty="0" smtClean="0"/>
              <a:t>:</a:t>
            </a:r>
          </a:p>
          <a:p>
            <a:pPr lvl="2"/>
            <a:r>
              <a:rPr lang="en-CA" sz="2000" dirty="0"/>
              <a:t>v = Vec3.sum(Vec3.mult(</a:t>
            </a:r>
            <a:r>
              <a:rPr lang="en-CA" sz="2000" dirty="0" err="1"/>
              <a:t>right,p.x</a:t>
            </a:r>
            <a:r>
              <a:rPr lang="en-CA" sz="2000" dirty="0"/>
              <a:t>), Vec3.sum(Vec3.mult(</a:t>
            </a:r>
            <a:r>
              <a:rPr lang="en-CA" sz="2000" dirty="0" err="1"/>
              <a:t>this.up,p.y</a:t>
            </a:r>
            <a:r>
              <a:rPr lang="en-CA" sz="2000" dirty="0"/>
              <a:t>), Vec3.mult(</a:t>
            </a:r>
            <a:r>
              <a:rPr lang="en-CA" sz="2000" dirty="0" err="1"/>
              <a:t>forward,p.z</a:t>
            </a:r>
            <a:r>
              <a:rPr lang="en-CA" sz="2000" dirty="0" smtClean="0"/>
              <a:t>)));</a:t>
            </a:r>
          </a:p>
          <a:p>
            <a:pPr lvl="1"/>
            <a:r>
              <a:rPr lang="en-CA" sz="2400" dirty="0" err="1" smtClean="0"/>
              <a:t>Serait</a:t>
            </a:r>
            <a:r>
              <a:rPr lang="en-CA" sz="2400" dirty="0" smtClean="0"/>
              <a:t> beaucoup plus simple </a:t>
            </a:r>
            <a:r>
              <a:rPr lang="en-CA" sz="2400" dirty="0" err="1" smtClean="0"/>
              <a:t>dans</a:t>
            </a:r>
            <a:r>
              <a:rPr lang="en-CA" sz="2400" dirty="0" smtClean="0"/>
              <a:t> un </a:t>
            </a:r>
            <a:r>
              <a:rPr lang="en-CA" sz="2400" dirty="0" err="1" smtClean="0"/>
              <a:t>langage</a:t>
            </a:r>
            <a:r>
              <a:rPr lang="en-CA" sz="2400" dirty="0" smtClean="0"/>
              <a:t> avec du "operator overloading" (le C++, C#, </a:t>
            </a:r>
            <a:r>
              <a:rPr lang="en-CA" sz="2400" dirty="0" err="1" smtClean="0"/>
              <a:t>ou</a:t>
            </a:r>
            <a:r>
              <a:rPr lang="en-CA" sz="2400" dirty="0" smtClean="0"/>
              <a:t> Python):</a:t>
            </a:r>
          </a:p>
          <a:p>
            <a:pPr lvl="2"/>
            <a:r>
              <a:rPr lang="en-CA" sz="2000" dirty="0" smtClean="0"/>
              <a:t>v = </a:t>
            </a:r>
            <a:r>
              <a:rPr lang="en-CA" sz="2000" dirty="0" err="1" smtClean="0"/>
              <a:t>p.x</a:t>
            </a:r>
            <a:r>
              <a:rPr lang="en-CA" sz="2000" dirty="0" smtClean="0"/>
              <a:t> * right + </a:t>
            </a:r>
            <a:r>
              <a:rPr lang="en-CA" sz="2000" dirty="0" err="1" smtClean="0"/>
              <a:t>p.y</a:t>
            </a:r>
            <a:r>
              <a:rPr lang="en-CA" sz="2000" dirty="0" smtClean="0"/>
              <a:t> * </a:t>
            </a:r>
            <a:r>
              <a:rPr lang="en-CA" sz="2000" dirty="0" err="1" smtClean="0"/>
              <a:t>this.up</a:t>
            </a:r>
            <a:r>
              <a:rPr lang="en-CA" sz="2000" dirty="0" smtClean="0"/>
              <a:t> + </a:t>
            </a:r>
            <a:r>
              <a:rPr lang="en-CA" sz="2000" dirty="0" err="1" smtClean="0"/>
              <a:t>p.z</a:t>
            </a:r>
            <a:r>
              <a:rPr lang="en-CA" sz="2000" dirty="0" smtClean="0"/>
              <a:t> * forward;</a:t>
            </a:r>
          </a:p>
          <a:p>
            <a:pPr lvl="2"/>
            <a:endParaRPr lang="en-CA" sz="2000" dirty="0"/>
          </a:p>
        </p:txBody>
      </p:sp>
    </p:spTree>
    <p:extLst>
      <p:ext uri="{BB962C8B-B14F-4D97-AF65-F5344CB8AC3E}">
        <p14:creationId xmlns:p14="http://schemas.microsoft.com/office/powerpoint/2010/main" val="28883355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92800" y="2492896"/>
            <a:ext cx="228600" cy="3810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44208" y="2492896"/>
            <a:ext cx="228600" cy="381000"/>
          </a:xfrm>
          <a:prstGeom prst="rect">
            <a:avLst/>
          </a:prstGeom>
        </p:spPr>
      </p:pic>
      <p:sp>
        <p:nvSpPr>
          <p:cNvPr id="12" name="TextBox 11"/>
          <p:cNvSpPr txBox="1"/>
          <p:nvPr/>
        </p:nvSpPr>
        <p:spPr>
          <a:xfrm>
            <a:off x="323528" y="4586352"/>
            <a:ext cx="835292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libri"/>
                <a:ea typeface="+mn-ea"/>
                <a:cs typeface="+mn-cs"/>
              </a:rPr>
              <a:t>Dans </a:t>
            </a:r>
            <a:r>
              <a:rPr kumimoji="0" lang="fr-CA" sz="2000" b="0" i="0" u="none" strike="noStrike" kern="1200" cap="none" spc="0" normalizeH="0" baseline="0" noProof="0" dirty="0" err="1">
                <a:ln>
                  <a:noFill/>
                </a:ln>
                <a:solidFill>
                  <a:prstClr val="black"/>
                </a:solidFill>
                <a:effectLst/>
                <a:uLnTx/>
                <a:uFillTx/>
                <a:latin typeface="Calibri"/>
                <a:ea typeface="+mn-ea"/>
                <a:cs typeface="+mn-cs"/>
              </a:rPr>
              <a:t>Unity</a:t>
            </a:r>
            <a:r>
              <a:rPr kumimoji="0" lang="fr-CA" sz="2000" b="0" i="0" u="none" strike="noStrike" kern="1200" cap="none" spc="0" normalizeH="0" baseline="0" noProof="0" dirty="0">
                <a:ln>
                  <a:noFill/>
                </a:ln>
                <a:solidFill>
                  <a:prstClr val="black"/>
                </a:solidFill>
                <a:effectLst/>
                <a:uLnTx/>
                <a:uFillTx/>
                <a:latin typeface="Calibri"/>
                <a:ea typeface="+mn-ea"/>
                <a:cs typeface="+mn-cs"/>
              </a:rPr>
              <a:t> 5.6.2 (2018), je sélectionne un très petit cube et j'appuie sur la touche "f" pour </a:t>
            </a:r>
            <a:r>
              <a:rPr kumimoji="0" lang="fr-CA" sz="2000" b="0" i="0" u="none" strike="noStrike" kern="1200" cap="none" spc="0" normalizeH="0" baseline="0" noProof="0" dirty="0" err="1">
                <a:ln>
                  <a:noFill/>
                </a:ln>
                <a:solidFill>
                  <a:prstClr val="black"/>
                </a:solidFill>
                <a:effectLst/>
                <a:uLnTx/>
                <a:uFillTx/>
                <a:latin typeface="Calibri"/>
                <a:ea typeface="+mn-ea"/>
                <a:cs typeface="+mn-cs"/>
              </a:rPr>
              <a:t>focuser</a:t>
            </a:r>
            <a:r>
              <a:rPr kumimoji="0" lang="fr-CA" sz="2000" b="0" i="0" u="none" strike="noStrike" kern="1200" cap="none" spc="0" normalizeH="0" baseline="0" noProof="0" dirty="0">
                <a:ln>
                  <a:noFill/>
                </a:ln>
                <a:solidFill>
                  <a:prstClr val="black"/>
                </a:solidFill>
                <a:effectLst/>
                <a:uLnTx/>
                <a:uFillTx/>
                <a:latin typeface="Calibri"/>
                <a:ea typeface="+mn-ea"/>
                <a:cs typeface="+mn-cs"/>
              </a:rPr>
              <a:t> dessus. Quand je glisse la souris pour translater le cube, un petit mouvement de souris donne une grande translation.  Le cube ne suit pas le curseur, c'est trop sensible!</a:t>
            </a:r>
            <a:br>
              <a:rPr kumimoji="0" lang="fr-CA" sz="2000" b="0" i="0" u="none" strike="noStrike" kern="1200" cap="none" spc="0" normalizeH="0" baseline="0" noProof="0" dirty="0">
                <a:ln>
                  <a:noFill/>
                </a:ln>
                <a:solidFill>
                  <a:prstClr val="black"/>
                </a:solidFill>
                <a:effectLst/>
                <a:uLnTx/>
                <a:uFillTx/>
                <a:latin typeface="Calibri"/>
                <a:ea typeface="+mn-ea"/>
                <a:cs typeface="+mn-cs"/>
              </a:rPr>
            </a:br>
            <a:endParaRPr kumimoji="0" lang="fr-CA"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1" u="none" strike="noStrike" kern="1200" cap="none" spc="0" normalizeH="0" baseline="0" noProof="0" dirty="0">
                <a:ln>
                  <a:noFill/>
                </a:ln>
                <a:solidFill>
                  <a:prstClr val="black"/>
                </a:solidFill>
                <a:effectLst/>
                <a:uLnTx/>
                <a:uFillTx/>
                <a:latin typeface="Calibri"/>
                <a:ea typeface="+mn-ea"/>
                <a:cs typeface="+mn-cs"/>
              </a:rPr>
              <a:t>Si </a:t>
            </a:r>
            <a:r>
              <a:rPr kumimoji="0" lang="fr-CA" sz="2000" b="1" i="1" u="none" strike="noStrike" kern="1200" cap="none" spc="0" normalizeH="0" baseline="0" noProof="0" dirty="0" err="1">
                <a:ln>
                  <a:noFill/>
                </a:ln>
                <a:solidFill>
                  <a:prstClr val="black"/>
                </a:solidFill>
                <a:effectLst/>
                <a:uLnTx/>
                <a:uFillTx/>
                <a:latin typeface="Calibri"/>
                <a:ea typeface="+mn-ea"/>
                <a:cs typeface="+mn-cs"/>
              </a:rPr>
              <a:t>Unity</a:t>
            </a:r>
            <a:r>
              <a:rPr kumimoji="0" lang="fr-CA" sz="2000" b="1" i="1" u="none" strike="noStrike" kern="1200" cap="none" spc="0" normalizeH="0" baseline="0" noProof="0" dirty="0">
                <a:ln>
                  <a:noFill/>
                </a:ln>
                <a:solidFill>
                  <a:prstClr val="black"/>
                </a:solidFill>
                <a:effectLst/>
                <a:uLnTx/>
                <a:uFillTx/>
                <a:latin typeface="Calibri"/>
                <a:ea typeface="+mn-ea"/>
                <a:cs typeface="+mn-cs"/>
              </a:rPr>
              <a:t> vous embauche pour régler ce bogue, sauriez-vous comment faire?</a:t>
            </a:r>
          </a:p>
        </p:txBody>
      </p:sp>
      <p:sp>
        <p:nvSpPr>
          <p:cNvPr id="13" name="Title 1"/>
          <p:cNvSpPr>
            <a:spLocks noGrp="1"/>
          </p:cNvSpPr>
          <p:nvPr>
            <p:ph type="title"/>
          </p:nvPr>
        </p:nvSpPr>
        <p:spPr>
          <a:xfrm>
            <a:off x="0" y="0"/>
            <a:ext cx="9144000" cy="908720"/>
          </a:xfrm>
        </p:spPr>
        <p:txBody>
          <a:bodyPr/>
          <a:lstStyle/>
          <a:p>
            <a:r>
              <a:rPr lang="fr-CA" sz="2800" dirty="0"/>
              <a:t>Exemples nécessitant des connaissances en infographie</a:t>
            </a:r>
          </a:p>
        </p:txBody>
      </p:sp>
      <p:pic>
        <p:nvPicPr>
          <p:cNvPr id="8" name="UnitySmallCube.mp4">
            <a:hlinkClick r:id="" action="ppaction://media"/>
            <a:extLst>
              <a:ext uri="{FF2B5EF4-FFF2-40B4-BE49-F238E27FC236}">
                <a16:creationId xmlns:a16="http://schemas.microsoft.com/office/drawing/2014/main" id="{A0CB7759-56CD-AE4F-9028-7DCD30E7BD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2598" y="836712"/>
            <a:ext cx="6391650" cy="3526504"/>
          </a:xfrm>
          <a:prstGeom prst="rect">
            <a:avLst/>
          </a:prstGeom>
        </p:spPr>
      </p:pic>
      <p:pic>
        <p:nvPicPr>
          <p:cNvPr id="14" name="Picture 13">
            <a:extLst>
              <a:ext uri="{FF2B5EF4-FFF2-40B4-BE49-F238E27FC236}">
                <a16:creationId xmlns:a16="http://schemas.microsoft.com/office/drawing/2014/main" id="{DAC8620D-66CB-1044-9927-5BD7E61337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02604" y="1212504"/>
            <a:ext cx="4460850" cy="1558254"/>
          </a:xfrm>
          <a:prstGeom prst="rect">
            <a:avLst/>
          </a:prstGeom>
        </p:spPr>
      </p:pic>
    </p:spTree>
    <p:extLst>
      <p:ext uri="{BB962C8B-B14F-4D97-AF65-F5344CB8AC3E}">
        <p14:creationId xmlns:p14="http://schemas.microsoft.com/office/powerpoint/2010/main" val="1673270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378498"/>
          </a:xfrm>
        </p:spPr>
        <p:txBody>
          <a:bodyPr/>
          <a:lstStyle/>
          <a:p>
            <a:r>
              <a:rPr lang="en-US" dirty="0" err="1" smtClean="0"/>
              <a:t>Exemples</a:t>
            </a:r>
            <a:r>
              <a:rPr lang="en-US" dirty="0" smtClean="0"/>
              <a:t> de questions</a:t>
            </a:r>
            <a:br>
              <a:rPr lang="en-US" dirty="0" smtClean="0"/>
            </a:br>
            <a:r>
              <a:rPr lang="en-US" dirty="0" smtClean="0"/>
              <a:t>de quiz </a:t>
            </a:r>
            <a:r>
              <a:rPr lang="en-US" dirty="0" err="1" smtClean="0"/>
              <a:t>ou</a:t>
            </a:r>
            <a:r>
              <a:rPr lang="en-US" dirty="0" smtClean="0"/>
              <a:t> </a:t>
            </a:r>
            <a:r>
              <a:rPr lang="en-US" dirty="0" err="1" smtClean="0"/>
              <a:t>d’examen</a:t>
            </a:r>
            <a:endParaRPr lang="en-US" dirty="0"/>
          </a:p>
        </p:txBody>
      </p:sp>
    </p:spTree>
    <p:extLst>
      <p:ext uri="{BB962C8B-B14F-4D97-AF65-F5344CB8AC3E}">
        <p14:creationId xmlns:p14="http://schemas.microsoft.com/office/powerpoint/2010/main" val="6092772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BOXSVR\linux-home\S\Dropbox\m\ets\courses\questionBank\017_003-hiddenSurfaceRemo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00038"/>
            <a:ext cx="7134225" cy="6257925"/>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4"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
        <p:nvSpPr>
          <p:cNvPr id="2" name="TextBox 1"/>
          <p:cNvSpPr txBox="1"/>
          <p:nvPr/>
        </p:nvSpPr>
        <p:spPr>
          <a:xfrm>
            <a:off x="107504" y="5301208"/>
            <a:ext cx="5328592" cy="1477328"/>
          </a:xfrm>
          <a:prstGeom prst="rect">
            <a:avLst/>
          </a:prstGeom>
          <a:noFill/>
        </p:spPr>
        <p:txBody>
          <a:bodyPr wrap="square" rtlCol="0">
            <a:spAutoFit/>
          </a:bodyPr>
          <a:lstStyle/>
          <a:p>
            <a:r>
              <a:rPr lang="en-CA" dirty="0" smtClean="0"/>
              <a:t>Pour </a:t>
            </a:r>
            <a:r>
              <a:rPr lang="en-CA" dirty="0" err="1" smtClean="0"/>
              <a:t>chacun</a:t>
            </a:r>
            <a:r>
              <a:rPr lang="en-CA" dirty="0" smtClean="0"/>
              <a:t> des cubes A, B, et C, </a:t>
            </a:r>
            <a:r>
              <a:rPr lang="en-CA" dirty="0" err="1" smtClean="0"/>
              <a:t>quelle</a:t>
            </a:r>
            <a:r>
              <a:rPr lang="en-CA" dirty="0" smtClean="0"/>
              <a:t> </a:t>
            </a:r>
            <a:r>
              <a:rPr lang="en-CA" dirty="0" err="1" smtClean="0"/>
              <a:t>méthode</a:t>
            </a:r>
            <a:r>
              <a:rPr lang="en-CA" dirty="0" smtClean="0"/>
              <a:t> </a:t>
            </a:r>
            <a:r>
              <a:rPr lang="en-CA" dirty="0" err="1" smtClean="0"/>
              <a:t>sert</a:t>
            </a:r>
            <a:r>
              <a:rPr lang="en-CA" dirty="0"/>
              <a:t> </a:t>
            </a:r>
            <a:r>
              <a:rPr lang="en-CA" dirty="0" smtClean="0"/>
              <a:t>à </a:t>
            </a:r>
            <a:r>
              <a:rPr lang="en-CA" dirty="0" err="1" smtClean="0"/>
              <a:t>enlever</a:t>
            </a:r>
            <a:r>
              <a:rPr lang="en-CA" dirty="0" smtClean="0"/>
              <a:t> la </a:t>
            </a:r>
            <a:r>
              <a:rPr lang="en-CA" dirty="0" err="1" smtClean="0"/>
              <a:t>partie</a:t>
            </a:r>
            <a:r>
              <a:rPr lang="en-CA" dirty="0"/>
              <a:t> </a:t>
            </a:r>
            <a:r>
              <a:rPr lang="en-CA" dirty="0" err="1" smtClean="0"/>
              <a:t>cachée</a:t>
            </a:r>
            <a:r>
              <a:rPr lang="en-CA" dirty="0" smtClean="0"/>
              <a:t> du cube </a:t>
            </a:r>
            <a:r>
              <a:rPr lang="en-CA" dirty="0" err="1" smtClean="0"/>
              <a:t>dans</a:t>
            </a:r>
            <a:r>
              <a:rPr lang="en-CA" dirty="0" smtClean="0"/>
              <a:t> le </a:t>
            </a:r>
            <a:r>
              <a:rPr lang="en-CA" dirty="0" err="1" smtClean="0"/>
              <a:t>rendu</a:t>
            </a:r>
            <a:r>
              <a:rPr lang="en-CA" dirty="0" smtClean="0"/>
              <a:t> final?  (</a:t>
            </a:r>
            <a:r>
              <a:rPr lang="en-CA" dirty="0" err="1" smtClean="0"/>
              <a:t>Supposez</a:t>
            </a:r>
            <a:r>
              <a:rPr lang="en-CA" dirty="0" smtClean="0"/>
              <a:t> </a:t>
            </a:r>
            <a:r>
              <a:rPr lang="en-CA" dirty="0" err="1" smtClean="0"/>
              <a:t>que</a:t>
            </a:r>
            <a:r>
              <a:rPr lang="en-CA" dirty="0" smtClean="0"/>
              <a:t> les cubes </a:t>
            </a:r>
            <a:r>
              <a:rPr lang="en-CA" dirty="0" err="1" smtClean="0"/>
              <a:t>sont</a:t>
            </a:r>
            <a:r>
              <a:rPr lang="en-CA" dirty="0" smtClean="0"/>
              <a:t> </a:t>
            </a:r>
            <a:r>
              <a:rPr lang="en-CA" dirty="0" err="1" smtClean="0"/>
              <a:t>opaques</a:t>
            </a:r>
            <a:r>
              <a:rPr lang="en-CA" dirty="0"/>
              <a:t>.)</a:t>
            </a:r>
            <a:br>
              <a:rPr lang="en-CA" dirty="0"/>
            </a:br>
            <a:r>
              <a:rPr lang="en-CA" dirty="0" err="1" smtClean="0"/>
              <a:t>Réponses</a:t>
            </a:r>
            <a:r>
              <a:rPr lang="en-CA" dirty="0" smtClean="0"/>
              <a:t> </a:t>
            </a:r>
            <a:r>
              <a:rPr lang="en-CA" dirty="0" err="1" smtClean="0"/>
              <a:t>possibles</a:t>
            </a:r>
            <a:r>
              <a:rPr lang="en-CA" dirty="0" smtClean="0"/>
              <a:t>: clipping, </a:t>
            </a:r>
            <a:r>
              <a:rPr lang="en-CA" dirty="0" err="1" smtClean="0"/>
              <a:t>backface</a:t>
            </a:r>
            <a:r>
              <a:rPr lang="en-CA" dirty="0" smtClean="0"/>
              <a:t> culling, tampon de </a:t>
            </a:r>
            <a:r>
              <a:rPr lang="en-CA" dirty="0" err="1" smtClean="0"/>
              <a:t>profondeur</a:t>
            </a:r>
            <a:r>
              <a:rPr lang="en-CA" dirty="0" smtClean="0"/>
              <a:t>, </a:t>
            </a:r>
            <a:r>
              <a:rPr lang="en-CA" dirty="0" err="1" smtClean="0"/>
              <a:t>algorithme</a:t>
            </a:r>
            <a:r>
              <a:rPr lang="en-CA" dirty="0" smtClean="0"/>
              <a:t> du </a:t>
            </a:r>
            <a:r>
              <a:rPr lang="en-CA" dirty="0" err="1" smtClean="0"/>
              <a:t>peintre</a:t>
            </a:r>
            <a:r>
              <a:rPr lang="en-CA" dirty="0" smtClean="0"/>
              <a:t>.</a:t>
            </a:r>
            <a:endParaRPr lang="en-CA" dirty="0"/>
          </a:p>
        </p:txBody>
      </p:sp>
    </p:spTree>
    <p:extLst>
      <p:ext uri="{BB962C8B-B14F-4D97-AF65-F5344CB8AC3E}">
        <p14:creationId xmlns:p14="http://schemas.microsoft.com/office/powerpoint/2010/main" val="5563218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1118349"/>
            <a:ext cx="8640960" cy="5262979"/>
          </a:xfrm>
          <a:prstGeom prst="rect">
            <a:avLst/>
          </a:prstGeom>
          <a:noFill/>
        </p:spPr>
        <p:txBody>
          <a:bodyPr wrap="square" rtlCol="0">
            <a:spAutoFit/>
          </a:bodyPr>
          <a:lstStyle/>
          <a:p>
            <a:r>
              <a:rPr lang="fr-FR" sz="2800" dirty="0" smtClean="0"/>
              <a:t>Soit </a:t>
            </a:r>
            <a:r>
              <a:rPr lang="fr-FR" sz="2800" dirty="0"/>
              <a:t>les trois sommets </a:t>
            </a:r>
            <a:r>
              <a:rPr lang="en-CA" sz="2800" dirty="0"/>
              <a:t>p</a:t>
            </a:r>
            <a:r>
              <a:rPr lang="en-CA" sz="2800" baseline="-25000" dirty="0"/>
              <a:t>1</a:t>
            </a:r>
            <a:r>
              <a:rPr lang="fr-FR" sz="2800" dirty="0" smtClean="0"/>
              <a:t>, </a:t>
            </a:r>
            <a:r>
              <a:rPr lang="en-CA" sz="2800" dirty="0" smtClean="0"/>
              <a:t>p</a:t>
            </a:r>
            <a:r>
              <a:rPr lang="en-CA" sz="2800" baseline="-25000" dirty="0" smtClean="0"/>
              <a:t>2</a:t>
            </a:r>
            <a:r>
              <a:rPr lang="fr-FR" sz="2800" dirty="0" smtClean="0"/>
              <a:t>, </a:t>
            </a:r>
            <a:r>
              <a:rPr lang="en-CA" sz="2800" dirty="0" smtClean="0"/>
              <a:t>p</a:t>
            </a:r>
            <a:r>
              <a:rPr lang="en-CA" sz="2800" baseline="-25000" dirty="0" smtClean="0"/>
              <a:t>3</a:t>
            </a:r>
            <a:r>
              <a:rPr lang="fr-FR" sz="2800" dirty="0" smtClean="0"/>
              <a:t> </a:t>
            </a:r>
            <a:r>
              <a:rPr lang="fr-FR" sz="2800" dirty="0"/>
              <a:t>d'un triangle, </a:t>
            </a:r>
            <a:r>
              <a:rPr lang="fr-FR" sz="2800" dirty="0" smtClean="0"/>
              <a:t>dans l’ordre antihoraire </a:t>
            </a:r>
            <a:r>
              <a:rPr lang="fr-FR" sz="2800" dirty="0"/>
              <a:t>(c.-à-d. qu'un observateur qui regarde l'avant du triangle voit les sommets </a:t>
            </a:r>
            <a:r>
              <a:rPr lang="en-CA" sz="2800" dirty="0"/>
              <a:t>p</a:t>
            </a:r>
            <a:r>
              <a:rPr lang="en-CA" sz="2800" baseline="-25000" dirty="0"/>
              <a:t>1</a:t>
            </a:r>
            <a:r>
              <a:rPr lang="fr-FR" sz="2800" dirty="0"/>
              <a:t>, </a:t>
            </a:r>
            <a:r>
              <a:rPr lang="en-CA" sz="2800" dirty="0"/>
              <a:t>p</a:t>
            </a:r>
            <a:r>
              <a:rPr lang="en-CA" sz="2800" baseline="-25000" dirty="0"/>
              <a:t>2</a:t>
            </a:r>
            <a:r>
              <a:rPr lang="fr-FR" sz="2800" dirty="0"/>
              <a:t>, </a:t>
            </a:r>
            <a:r>
              <a:rPr lang="en-CA" sz="2800" dirty="0"/>
              <a:t>p</a:t>
            </a:r>
            <a:r>
              <a:rPr lang="en-CA" sz="2800" baseline="-25000" dirty="0"/>
              <a:t>3 </a:t>
            </a:r>
            <a:r>
              <a:rPr lang="fr-FR" sz="2800" dirty="0" smtClean="0"/>
              <a:t>faire le tour du triangle dans un sens antihoraire</a:t>
            </a:r>
            <a:r>
              <a:rPr lang="fr-FR" sz="2800" dirty="0"/>
              <a:t>).  Quelle formule permet de trouver le vecteur normal </a:t>
            </a:r>
            <a:r>
              <a:rPr lang="fr-FR" sz="2800" dirty="0" smtClean="0"/>
              <a:t>n </a:t>
            </a:r>
            <a:r>
              <a:rPr lang="fr-FR" sz="2800" dirty="0"/>
              <a:t>du triangle (vecteur perpendiculaire au plan du triangle)?  Supposons que le vecteur </a:t>
            </a:r>
            <a:r>
              <a:rPr lang="fr-FR" sz="2800" dirty="0" smtClean="0"/>
              <a:t>n </a:t>
            </a:r>
            <a:r>
              <a:rPr lang="fr-FR" sz="2800" dirty="0"/>
              <a:t>calculé n'a pas besoin d'être unitaire.  </a:t>
            </a:r>
            <a:r>
              <a:rPr lang="fr-FR" sz="2800" dirty="0" smtClean="0"/>
              <a:t/>
            </a:r>
            <a:br>
              <a:rPr lang="fr-FR" sz="2800" dirty="0" smtClean="0"/>
            </a:br>
            <a:endParaRPr lang="en-US" sz="2800" dirty="0"/>
          </a:p>
          <a:p>
            <a:r>
              <a:rPr lang="fr-FR" sz="2800" dirty="0"/>
              <a:t>a) n = </a:t>
            </a:r>
            <a:r>
              <a:rPr lang="fr-FR" sz="2800" dirty="0" smtClean="0"/>
              <a:t>(p</a:t>
            </a:r>
            <a:r>
              <a:rPr lang="fr-FR" sz="2800" baseline="-25000" dirty="0" smtClean="0"/>
              <a:t>3</a:t>
            </a:r>
            <a:r>
              <a:rPr lang="fr-FR" sz="2800" dirty="0" smtClean="0"/>
              <a:t>-p</a:t>
            </a:r>
            <a:r>
              <a:rPr lang="fr-FR" sz="2800" baseline="-25000" dirty="0" smtClean="0"/>
              <a:t>1</a:t>
            </a:r>
            <a:r>
              <a:rPr lang="fr-FR" sz="2800" dirty="0" smtClean="0"/>
              <a:t>)|p</a:t>
            </a:r>
            <a:r>
              <a:rPr lang="fr-FR" sz="2800" baseline="-25000" dirty="0" smtClean="0"/>
              <a:t>2</a:t>
            </a:r>
            <a:r>
              <a:rPr lang="fr-FR" sz="2800" dirty="0" smtClean="0"/>
              <a:t>-p</a:t>
            </a:r>
            <a:r>
              <a:rPr lang="fr-FR" sz="2800" baseline="-25000" dirty="0" smtClean="0"/>
              <a:t>1</a:t>
            </a:r>
            <a:r>
              <a:rPr lang="fr-FR" sz="2800" dirty="0" smtClean="0"/>
              <a:t>|/|p</a:t>
            </a:r>
            <a:r>
              <a:rPr lang="fr-FR" sz="2800" baseline="-25000" dirty="0" smtClean="0"/>
              <a:t>3</a:t>
            </a:r>
            <a:r>
              <a:rPr lang="fr-FR" sz="2800" dirty="0" smtClean="0"/>
              <a:t>-p</a:t>
            </a:r>
            <a:r>
              <a:rPr lang="fr-FR" sz="2800" baseline="-25000" dirty="0" smtClean="0"/>
              <a:t>2</a:t>
            </a:r>
            <a:r>
              <a:rPr lang="fr-FR" sz="2800" dirty="0"/>
              <a:t>|</a:t>
            </a:r>
            <a:br>
              <a:rPr lang="fr-FR" sz="2800" dirty="0"/>
            </a:br>
            <a:r>
              <a:rPr lang="fr-FR" sz="2800" dirty="0"/>
              <a:t>b) n = max( </a:t>
            </a:r>
            <a:r>
              <a:rPr lang="fr-FR" sz="2800" dirty="0" smtClean="0"/>
              <a:t>|p</a:t>
            </a:r>
            <a:r>
              <a:rPr lang="fr-FR" sz="2800" baseline="-25000" dirty="0" smtClean="0"/>
              <a:t>2</a:t>
            </a:r>
            <a:r>
              <a:rPr lang="fr-FR" sz="2800" dirty="0" smtClean="0"/>
              <a:t>-p</a:t>
            </a:r>
            <a:r>
              <a:rPr lang="fr-FR" sz="2800" baseline="-25000" dirty="0" smtClean="0"/>
              <a:t>1</a:t>
            </a:r>
            <a:r>
              <a:rPr lang="fr-FR" sz="2800" dirty="0"/>
              <a:t>|, </a:t>
            </a:r>
            <a:r>
              <a:rPr lang="fr-FR" sz="2800" dirty="0" smtClean="0"/>
              <a:t>|p</a:t>
            </a:r>
            <a:r>
              <a:rPr lang="fr-FR" sz="2800" baseline="-25000" dirty="0" smtClean="0"/>
              <a:t>3</a:t>
            </a:r>
            <a:r>
              <a:rPr lang="fr-FR" sz="2800" dirty="0" smtClean="0"/>
              <a:t>-p</a:t>
            </a:r>
            <a:r>
              <a:rPr lang="fr-FR" sz="2800" baseline="-25000" dirty="0" smtClean="0"/>
              <a:t>2</a:t>
            </a:r>
            <a:r>
              <a:rPr lang="fr-FR" sz="2800" dirty="0"/>
              <a:t>| )</a:t>
            </a:r>
            <a:br>
              <a:rPr lang="fr-FR" sz="2800" dirty="0"/>
            </a:br>
            <a:r>
              <a:rPr lang="fr-FR" sz="2800" dirty="0"/>
              <a:t>c) n = </a:t>
            </a:r>
            <a:r>
              <a:rPr lang="fr-FR" sz="2800" dirty="0" smtClean="0"/>
              <a:t>(p</a:t>
            </a:r>
            <a:r>
              <a:rPr lang="fr-FR" sz="2800" baseline="-25000" dirty="0" smtClean="0"/>
              <a:t>2</a:t>
            </a:r>
            <a:r>
              <a:rPr lang="fr-FR" sz="2800" dirty="0" smtClean="0"/>
              <a:t>-p</a:t>
            </a:r>
            <a:r>
              <a:rPr lang="fr-FR" sz="2800" baseline="-25000" dirty="0" smtClean="0"/>
              <a:t>1</a:t>
            </a:r>
            <a:r>
              <a:rPr lang="fr-FR" sz="2800" dirty="0"/>
              <a:t>) • </a:t>
            </a:r>
            <a:r>
              <a:rPr lang="fr-FR" sz="2800" dirty="0" smtClean="0"/>
              <a:t>(p</a:t>
            </a:r>
            <a:r>
              <a:rPr lang="fr-FR" sz="2800" baseline="-25000" dirty="0" smtClean="0"/>
              <a:t>3</a:t>
            </a:r>
            <a:r>
              <a:rPr lang="fr-FR" sz="2800" dirty="0" smtClean="0"/>
              <a:t>-p</a:t>
            </a:r>
            <a:r>
              <a:rPr lang="fr-FR" sz="2800" baseline="-25000" dirty="0" smtClean="0"/>
              <a:t>2</a:t>
            </a:r>
            <a:r>
              <a:rPr lang="fr-FR" sz="2800" dirty="0"/>
              <a:t>)</a:t>
            </a:r>
            <a:br>
              <a:rPr lang="fr-FR" sz="2800" dirty="0"/>
            </a:br>
            <a:r>
              <a:rPr lang="fr-FR" sz="2800" dirty="0"/>
              <a:t>d) n = </a:t>
            </a:r>
            <a:r>
              <a:rPr lang="fr-FR" sz="2800" dirty="0" smtClean="0"/>
              <a:t>(p</a:t>
            </a:r>
            <a:r>
              <a:rPr lang="fr-FR" sz="2800" baseline="-25000" dirty="0" smtClean="0"/>
              <a:t>2</a:t>
            </a:r>
            <a:r>
              <a:rPr lang="fr-FR" sz="2800" dirty="0" smtClean="0"/>
              <a:t>-p</a:t>
            </a:r>
            <a:r>
              <a:rPr lang="fr-FR" sz="2800" baseline="-25000" dirty="0" smtClean="0"/>
              <a:t>1</a:t>
            </a:r>
            <a:r>
              <a:rPr lang="fr-FR" sz="2800" dirty="0"/>
              <a:t>) × </a:t>
            </a:r>
            <a:r>
              <a:rPr lang="fr-FR" sz="2800" dirty="0" smtClean="0"/>
              <a:t>(p</a:t>
            </a:r>
            <a:r>
              <a:rPr lang="fr-FR" sz="2800" baseline="-25000" dirty="0" smtClean="0"/>
              <a:t>3</a:t>
            </a:r>
            <a:r>
              <a:rPr lang="fr-FR" sz="2800" dirty="0" smtClean="0"/>
              <a:t>-p</a:t>
            </a:r>
            <a:r>
              <a:rPr lang="fr-FR" sz="2800" baseline="-25000" dirty="0" smtClean="0"/>
              <a:t>2</a:t>
            </a:r>
            <a:r>
              <a:rPr lang="fr-FR" sz="2800" dirty="0"/>
              <a:t>)</a:t>
            </a:r>
            <a:endParaRPr lang="en-US" sz="2800" dirty="0"/>
          </a:p>
        </p:txBody>
      </p:sp>
      <p:sp>
        <p:nvSpPr>
          <p:cNvPr id="3"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5"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22173762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1046341"/>
            <a:ext cx="8640960" cy="5693866"/>
          </a:xfrm>
          <a:prstGeom prst="rect">
            <a:avLst/>
          </a:prstGeom>
          <a:noFill/>
        </p:spPr>
        <p:txBody>
          <a:bodyPr wrap="square" rtlCol="0">
            <a:spAutoFit/>
          </a:bodyPr>
          <a:lstStyle/>
          <a:p>
            <a:r>
              <a:rPr lang="fr-FR" sz="2800" dirty="0" smtClean="0"/>
              <a:t>Pour faire </a:t>
            </a:r>
            <a:r>
              <a:rPr lang="fr-FR" sz="2800" dirty="0"/>
              <a:t>suite </a:t>
            </a:r>
            <a:r>
              <a:rPr lang="fr-FR" sz="2800" dirty="0" smtClean="0"/>
              <a:t>à la </a:t>
            </a:r>
            <a:r>
              <a:rPr lang="fr-FR" sz="2800" dirty="0"/>
              <a:t>question </a:t>
            </a:r>
            <a:r>
              <a:rPr lang="fr-FR" sz="2800" dirty="0" smtClean="0"/>
              <a:t>précédente, soit </a:t>
            </a:r>
            <a:r>
              <a:rPr lang="fr-FR" sz="2800" dirty="0"/>
              <a:t>le centre </a:t>
            </a:r>
            <a:r>
              <a:rPr lang="fr-FR" sz="2800" dirty="0" smtClean="0"/>
              <a:t>P=(</a:t>
            </a:r>
            <a:r>
              <a:rPr lang="en-CA" sz="2800" dirty="0" smtClean="0"/>
              <a:t>p</a:t>
            </a:r>
            <a:r>
              <a:rPr lang="en-CA" sz="2800" baseline="-25000" dirty="0" smtClean="0"/>
              <a:t>1</a:t>
            </a:r>
            <a:r>
              <a:rPr lang="fr-FR" sz="2800" dirty="0" smtClean="0"/>
              <a:t>+</a:t>
            </a:r>
            <a:r>
              <a:rPr lang="en-CA" sz="2800" dirty="0" smtClean="0"/>
              <a:t>p</a:t>
            </a:r>
            <a:r>
              <a:rPr lang="en-CA" sz="2800" baseline="-25000" dirty="0" smtClean="0"/>
              <a:t>2</a:t>
            </a:r>
            <a:r>
              <a:rPr lang="fr-FR" sz="2800" dirty="0" smtClean="0"/>
              <a:t>+</a:t>
            </a:r>
            <a:r>
              <a:rPr lang="en-CA" sz="2800" dirty="0" smtClean="0"/>
              <a:t>p</a:t>
            </a:r>
            <a:r>
              <a:rPr lang="en-CA" sz="2800" baseline="-25000" dirty="0" smtClean="0"/>
              <a:t>3</a:t>
            </a:r>
            <a:r>
              <a:rPr lang="fr-FR" sz="2800" dirty="0" smtClean="0"/>
              <a:t>)/</a:t>
            </a:r>
            <a:r>
              <a:rPr lang="fr-FR" sz="2800" dirty="0"/>
              <a:t>3 du triangle, le centre </a:t>
            </a:r>
            <a:r>
              <a:rPr lang="fr-FR" sz="2800" dirty="0" smtClean="0"/>
              <a:t>C </a:t>
            </a:r>
            <a:r>
              <a:rPr lang="fr-FR" sz="2800" dirty="0"/>
              <a:t>de la caméra, et le vecteur </a:t>
            </a:r>
            <a:r>
              <a:rPr lang="fr-FR" sz="2800" dirty="0" smtClean="0"/>
              <a:t>v </a:t>
            </a:r>
            <a:r>
              <a:rPr lang="fr-FR" sz="2800" dirty="0"/>
              <a:t>de vue (orienté vers l'avant de la caméra).  Quelle expression est vraie si le triangle est une face arrière ("back face</a:t>
            </a:r>
            <a:r>
              <a:rPr lang="fr-FR" sz="2800" dirty="0" smtClean="0"/>
              <a:t>")?</a:t>
            </a:r>
          </a:p>
          <a:p>
            <a:endParaRPr lang="en-US" sz="2800" dirty="0"/>
          </a:p>
          <a:p>
            <a:r>
              <a:rPr lang="fr-FR" sz="2800" dirty="0"/>
              <a:t>a) n • v &gt; 0</a:t>
            </a:r>
            <a:br>
              <a:rPr lang="fr-FR" sz="2800" dirty="0"/>
            </a:br>
            <a:r>
              <a:rPr lang="fr-FR" sz="2800" dirty="0"/>
              <a:t>b) n • v = 0</a:t>
            </a:r>
            <a:br>
              <a:rPr lang="fr-FR" sz="2800" dirty="0"/>
            </a:br>
            <a:r>
              <a:rPr lang="fr-FR" sz="2800" dirty="0"/>
              <a:t>c) n × v &gt; 0</a:t>
            </a:r>
            <a:br>
              <a:rPr lang="fr-FR" sz="2800" dirty="0"/>
            </a:br>
            <a:r>
              <a:rPr lang="fr-FR" sz="2800" dirty="0"/>
              <a:t>d) n × v = 0</a:t>
            </a:r>
            <a:br>
              <a:rPr lang="fr-FR" sz="2800" dirty="0"/>
            </a:br>
            <a:r>
              <a:rPr lang="fr-FR" sz="2800" dirty="0"/>
              <a:t>e) n • (P-C) &gt; 0</a:t>
            </a:r>
            <a:br>
              <a:rPr lang="fr-FR" sz="2800" dirty="0"/>
            </a:br>
            <a:r>
              <a:rPr lang="fr-FR" sz="2800" dirty="0"/>
              <a:t>f) (n-v) • v &gt; 0</a:t>
            </a:r>
            <a:br>
              <a:rPr lang="fr-FR" sz="2800" dirty="0"/>
            </a:br>
            <a:r>
              <a:rPr lang="fr-FR" sz="2800" dirty="0"/>
              <a:t>g) max(|n|,|v|) &gt; |n-v|</a:t>
            </a:r>
            <a:endParaRPr lang="en-US" sz="2800" dirty="0"/>
          </a:p>
        </p:txBody>
      </p:sp>
      <p:sp>
        <p:nvSpPr>
          <p:cNvPr id="3"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5"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27537121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err="1" smtClean="0"/>
              <a:t>Soit</a:t>
            </a:r>
            <a:r>
              <a:rPr lang="en-CA" dirty="0" smtClean="0"/>
              <a:t> un triangle avec </a:t>
            </a:r>
            <a:r>
              <a:rPr lang="en-CA" dirty="0" err="1" smtClean="0"/>
              <a:t>sommets</a:t>
            </a:r>
            <a:r>
              <a:rPr lang="en-CA" dirty="0" smtClean="0"/>
              <a:t/>
            </a:r>
            <a:br>
              <a:rPr lang="en-CA" dirty="0" smtClean="0"/>
            </a:br>
            <a:r>
              <a:rPr lang="en-CA" dirty="0" smtClean="0"/>
              <a:t>p</a:t>
            </a:r>
            <a:r>
              <a:rPr lang="en-CA" baseline="-25000" dirty="0" smtClean="0"/>
              <a:t>1</a:t>
            </a:r>
            <a:r>
              <a:rPr lang="en-CA" dirty="0" smtClean="0"/>
              <a:t> = (0,0,2), p</a:t>
            </a:r>
            <a:r>
              <a:rPr lang="en-CA" baseline="-25000" dirty="0" smtClean="0"/>
              <a:t>2</a:t>
            </a:r>
            <a:r>
              <a:rPr lang="en-CA" dirty="0" smtClean="0"/>
              <a:t> = (2,0,0), p</a:t>
            </a:r>
            <a:r>
              <a:rPr lang="en-CA" baseline="-25000" dirty="0" smtClean="0"/>
              <a:t>3</a:t>
            </a:r>
            <a:r>
              <a:rPr lang="en-CA" dirty="0" smtClean="0"/>
              <a:t> = (1,0,2)</a:t>
            </a:r>
            <a:br>
              <a:rPr lang="en-CA" dirty="0" smtClean="0"/>
            </a:br>
            <a:r>
              <a:rPr lang="en-CA" dirty="0" err="1" smtClean="0"/>
              <a:t>dont</a:t>
            </a:r>
            <a:r>
              <a:rPr lang="en-CA" dirty="0"/>
              <a:t> </a:t>
            </a:r>
            <a:r>
              <a:rPr lang="en-CA" dirty="0" err="1" smtClean="0"/>
              <a:t>l’extérieur</a:t>
            </a:r>
            <a:r>
              <a:rPr lang="en-CA" dirty="0" smtClean="0"/>
              <a:t> se </a:t>
            </a:r>
            <a:r>
              <a:rPr lang="en-CA" dirty="0" err="1" smtClean="0"/>
              <a:t>trouve</a:t>
            </a:r>
            <a:r>
              <a:rPr lang="en-CA" dirty="0"/>
              <a:t> du </a:t>
            </a:r>
            <a:r>
              <a:rPr lang="en-CA" dirty="0" err="1" smtClean="0"/>
              <a:t>côté</a:t>
            </a:r>
            <a:r>
              <a:rPr lang="en-CA" dirty="0" smtClean="0"/>
              <a:t> –y,</a:t>
            </a:r>
            <a:r>
              <a:rPr lang="en-CA" dirty="0"/>
              <a:t/>
            </a:r>
            <a:br>
              <a:rPr lang="en-CA" dirty="0"/>
            </a:br>
            <a:r>
              <a:rPr lang="en-CA" dirty="0" smtClean="0"/>
              <a:t>et </a:t>
            </a:r>
            <a:r>
              <a:rPr lang="en-CA" dirty="0" err="1" smtClean="0"/>
              <a:t>une</a:t>
            </a:r>
            <a:r>
              <a:rPr lang="en-CA" dirty="0"/>
              <a:t> </a:t>
            </a:r>
            <a:r>
              <a:rPr lang="en-CA" dirty="0" err="1" smtClean="0"/>
              <a:t>caméra</a:t>
            </a:r>
            <a:r>
              <a:rPr lang="en-CA" dirty="0"/>
              <a:t> </a:t>
            </a:r>
            <a:r>
              <a:rPr lang="en-CA" dirty="0" smtClean="0"/>
              <a:t>à la position </a:t>
            </a:r>
            <a:r>
              <a:rPr lang="en-CA" dirty="0" err="1" smtClean="0"/>
              <a:t>p</a:t>
            </a:r>
            <a:r>
              <a:rPr lang="en-CA" baseline="-25000" dirty="0" err="1" smtClean="0"/>
              <a:t>C</a:t>
            </a:r>
            <a:r>
              <a:rPr lang="en-CA" dirty="0" smtClean="0"/>
              <a:t> = (0,-10,0) </a:t>
            </a:r>
            <a:r>
              <a:rPr lang="en-CA" dirty="0" err="1" smtClean="0"/>
              <a:t>regardant</a:t>
            </a:r>
            <a:r>
              <a:rPr lang="en-CA" dirty="0" smtClean="0"/>
              <a:t> </a:t>
            </a:r>
            <a:r>
              <a:rPr lang="en-CA" dirty="0" err="1" smtClean="0"/>
              <a:t>dans</a:t>
            </a:r>
            <a:r>
              <a:rPr lang="en-CA" dirty="0" smtClean="0"/>
              <a:t> la direction </a:t>
            </a:r>
            <a:r>
              <a:rPr lang="en-CA" dirty="0" err="1" smtClean="0"/>
              <a:t>v</a:t>
            </a:r>
            <a:r>
              <a:rPr lang="en-CA" baseline="-25000" dirty="0" err="1" smtClean="0"/>
              <a:t>C</a:t>
            </a:r>
            <a:r>
              <a:rPr lang="en-CA" dirty="0" smtClean="0"/>
              <a:t> = (0,1,0)</a:t>
            </a:r>
          </a:p>
          <a:p>
            <a:r>
              <a:rPr lang="en-CA" dirty="0" err="1" smtClean="0"/>
              <a:t>Trouvez</a:t>
            </a:r>
            <a:r>
              <a:rPr lang="en-CA" dirty="0" smtClean="0"/>
              <a:t> la </a:t>
            </a:r>
            <a:r>
              <a:rPr lang="en-CA" dirty="0" err="1" smtClean="0"/>
              <a:t>normale</a:t>
            </a:r>
            <a:r>
              <a:rPr lang="en-CA" dirty="0" smtClean="0"/>
              <a:t> du triangle</a:t>
            </a:r>
          </a:p>
          <a:p>
            <a:r>
              <a:rPr lang="en-CA" dirty="0" err="1" smtClean="0"/>
              <a:t>Utilisez</a:t>
            </a:r>
            <a:r>
              <a:rPr lang="en-CA" dirty="0" smtClean="0"/>
              <a:t> un </a:t>
            </a:r>
            <a:r>
              <a:rPr lang="en-CA" dirty="0" err="1" smtClean="0"/>
              <a:t>produit</a:t>
            </a:r>
            <a:r>
              <a:rPr lang="en-CA" dirty="0" smtClean="0"/>
              <a:t> </a:t>
            </a:r>
            <a:r>
              <a:rPr lang="en-CA" dirty="0" err="1" smtClean="0"/>
              <a:t>scalaire</a:t>
            </a:r>
            <a:r>
              <a:rPr lang="en-CA" dirty="0" smtClean="0"/>
              <a:t> pour </a:t>
            </a:r>
            <a:r>
              <a:rPr lang="en-CA" dirty="0" err="1" smtClean="0"/>
              <a:t>montrer</a:t>
            </a:r>
            <a:r>
              <a:rPr lang="en-CA" dirty="0" smtClean="0"/>
              <a:t> </a:t>
            </a:r>
            <a:r>
              <a:rPr lang="en-CA" dirty="0" err="1" smtClean="0"/>
              <a:t>si</a:t>
            </a:r>
            <a:r>
              <a:rPr lang="en-CA" dirty="0" smtClean="0"/>
              <a:t> le triangle </a:t>
            </a:r>
            <a:r>
              <a:rPr lang="en-CA" dirty="0" err="1" smtClean="0"/>
              <a:t>est</a:t>
            </a:r>
            <a:r>
              <a:rPr lang="en-CA" dirty="0" smtClean="0"/>
              <a:t> </a:t>
            </a:r>
            <a:r>
              <a:rPr lang="en-CA" dirty="0" err="1" smtClean="0"/>
              <a:t>une</a:t>
            </a:r>
            <a:r>
              <a:rPr lang="en-CA" dirty="0" smtClean="0"/>
              <a:t> face </a:t>
            </a:r>
            <a:r>
              <a:rPr lang="en-CA" dirty="0" err="1" smtClean="0"/>
              <a:t>avant</a:t>
            </a:r>
            <a:r>
              <a:rPr lang="en-CA" dirty="0" smtClean="0"/>
              <a:t> </a:t>
            </a:r>
            <a:r>
              <a:rPr lang="en-CA" dirty="0" err="1" smtClean="0"/>
              <a:t>ou</a:t>
            </a:r>
            <a:r>
              <a:rPr lang="en-CA" dirty="0" smtClean="0"/>
              <a:t> </a:t>
            </a:r>
            <a:r>
              <a:rPr lang="en-CA" dirty="0" err="1" smtClean="0"/>
              <a:t>une</a:t>
            </a:r>
            <a:r>
              <a:rPr lang="en-CA" dirty="0" smtClean="0"/>
              <a:t> </a:t>
            </a:r>
            <a:r>
              <a:rPr lang="en-CA" dirty="0"/>
              <a:t>face </a:t>
            </a:r>
            <a:r>
              <a:rPr lang="en-CA" dirty="0" err="1" smtClean="0"/>
              <a:t>arrière</a:t>
            </a:r>
            <a:endParaRPr lang="en-CA" dirty="0"/>
          </a:p>
        </p:txBody>
      </p:sp>
      <p:sp>
        <p:nvSpPr>
          <p:cNvPr id="4"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5"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20795696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5536" y="980728"/>
            <a:ext cx="7884368" cy="4524315"/>
          </a:xfrm>
          <a:prstGeom prst="rect">
            <a:avLst/>
          </a:prstGeom>
          <a:noFill/>
        </p:spPr>
        <p:txBody>
          <a:bodyPr wrap="square" rtlCol="0">
            <a:spAutoFit/>
          </a:bodyPr>
          <a:lstStyle/>
          <a:p>
            <a:r>
              <a:rPr lang="fr-FR" dirty="0">
                <a:latin typeface="Times New Roman"/>
                <a:ea typeface="Times New Roman"/>
              </a:rPr>
              <a:t>Transformez le point p avec les coordonnées homogènes (a,b,c,1) en utilisant la matrice M indiquée.  Donnez les coordonnées homogènes du point p' qui en résulte.</a:t>
            </a:r>
            <a:endParaRPr lang="en-US" dirty="0">
              <a:latin typeface="Times New Roman"/>
              <a:ea typeface="Times New Roman"/>
            </a:endParaRPr>
          </a:p>
          <a:p>
            <a:r>
              <a:rPr lang="fr-FR" dirty="0">
                <a:latin typeface="Times New Roman"/>
                <a:ea typeface="Times New Roman"/>
              </a:rPr>
              <a:t> </a:t>
            </a:r>
            <a:endParaRPr lang="en-US" dirty="0">
              <a:latin typeface="Times New Roman"/>
              <a:ea typeface="Times New Roman"/>
            </a:endParaRPr>
          </a:p>
          <a:p>
            <a:r>
              <a:rPr lang="fr-FR" dirty="0">
                <a:latin typeface="Courier"/>
                <a:ea typeface="Times New Roman"/>
              </a:rPr>
              <a:t>     </a:t>
            </a:r>
            <a:r>
              <a:rPr lang="en-CA" dirty="0">
                <a:latin typeface="Courier"/>
                <a:ea typeface="Times New Roman"/>
              </a:rPr>
              <a:t>[1 0 0 k]</a:t>
            </a:r>
            <a:endParaRPr lang="en-US" dirty="0">
              <a:latin typeface="Times New Roman"/>
              <a:ea typeface="Times New Roman"/>
            </a:endParaRPr>
          </a:p>
          <a:p>
            <a:r>
              <a:rPr lang="en-CA" dirty="0">
                <a:latin typeface="Courier"/>
                <a:ea typeface="Times New Roman"/>
              </a:rPr>
              <a:t> M = [0 1 0 0]</a:t>
            </a:r>
            <a:endParaRPr lang="en-US" dirty="0">
              <a:latin typeface="Times New Roman"/>
              <a:ea typeface="Times New Roman"/>
            </a:endParaRPr>
          </a:p>
          <a:p>
            <a:r>
              <a:rPr lang="en-CA" dirty="0">
                <a:latin typeface="Courier"/>
                <a:ea typeface="Times New Roman"/>
              </a:rPr>
              <a:t>     [0 0 1 k]</a:t>
            </a:r>
            <a:endParaRPr lang="en-US" dirty="0">
              <a:latin typeface="Times New Roman"/>
              <a:ea typeface="Times New Roman"/>
            </a:endParaRPr>
          </a:p>
          <a:p>
            <a:r>
              <a:rPr lang="en-CA" dirty="0">
                <a:latin typeface="Courier"/>
                <a:ea typeface="Times New Roman"/>
              </a:rPr>
              <a:t>     [0 0 0 1]</a:t>
            </a:r>
            <a:endParaRPr lang="en-US" dirty="0">
              <a:latin typeface="Times New Roman"/>
              <a:ea typeface="Times New Roman"/>
            </a:endParaRPr>
          </a:p>
          <a:p>
            <a:r>
              <a:rPr lang="en-CA" dirty="0">
                <a:latin typeface="Courier"/>
                <a:ea typeface="Times New Roman"/>
              </a:rPr>
              <a:t> </a:t>
            </a:r>
            <a:endParaRPr lang="en-US" dirty="0">
              <a:latin typeface="Times New Roman"/>
              <a:ea typeface="Times New Roman"/>
            </a:endParaRPr>
          </a:p>
          <a:p>
            <a:r>
              <a:rPr lang="en-CA" dirty="0">
                <a:latin typeface="Courier"/>
                <a:ea typeface="Times New Roman"/>
              </a:rPr>
              <a:t>           [1 0 0 k] [a]</a:t>
            </a:r>
            <a:endParaRPr lang="en-US" dirty="0">
              <a:latin typeface="Times New Roman"/>
              <a:ea typeface="Times New Roman"/>
            </a:endParaRPr>
          </a:p>
          <a:p>
            <a:r>
              <a:rPr lang="en-CA" dirty="0">
                <a:latin typeface="Courier"/>
                <a:ea typeface="Times New Roman"/>
              </a:rPr>
              <a:t>p' = M p = [0 1 0 0] [b] =</a:t>
            </a:r>
            <a:endParaRPr lang="en-US" dirty="0">
              <a:latin typeface="Times New Roman"/>
              <a:ea typeface="Times New Roman"/>
            </a:endParaRPr>
          </a:p>
          <a:p>
            <a:r>
              <a:rPr lang="en-CA" dirty="0">
                <a:latin typeface="Courier"/>
                <a:ea typeface="Times New Roman"/>
              </a:rPr>
              <a:t>           </a:t>
            </a:r>
            <a:r>
              <a:rPr lang="fr-FR" dirty="0">
                <a:latin typeface="Courier"/>
                <a:ea typeface="Times New Roman"/>
              </a:rPr>
              <a:t>[0 0 1 k] [c]</a:t>
            </a:r>
            <a:endParaRPr lang="en-US" dirty="0">
              <a:latin typeface="Times New Roman"/>
              <a:ea typeface="Times New Roman"/>
            </a:endParaRPr>
          </a:p>
          <a:p>
            <a:r>
              <a:rPr lang="fr-FR" dirty="0">
                <a:latin typeface="Courier"/>
                <a:ea typeface="Times New Roman"/>
              </a:rPr>
              <a:t>           [0 0 0 1] [1]</a:t>
            </a:r>
            <a:endParaRPr lang="en-US" dirty="0">
              <a:latin typeface="Times New Roman"/>
              <a:ea typeface="Times New Roman"/>
            </a:endParaRPr>
          </a:p>
          <a:p>
            <a:r>
              <a:rPr lang="fr-FR" dirty="0">
                <a:latin typeface="Times New Roman"/>
                <a:ea typeface="Times New Roman"/>
              </a:rPr>
              <a:t> </a:t>
            </a:r>
            <a:endParaRPr lang="en-US" dirty="0">
              <a:latin typeface="Times New Roman"/>
              <a:ea typeface="Times New Roman"/>
            </a:endParaRPr>
          </a:p>
          <a:p>
            <a:r>
              <a:rPr lang="fr-FR" dirty="0">
                <a:latin typeface="Times New Roman"/>
                <a:ea typeface="Times New Roman"/>
              </a:rPr>
              <a:t> </a:t>
            </a:r>
            <a:endParaRPr lang="en-US" dirty="0">
              <a:latin typeface="Times New Roman"/>
              <a:ea typeface="Times New Roman"/>
            </a:endParaRPr>
          </a:p>
          <a:p>
            <a:r>
              <a:rPr lang="fr-FR" dirty="0">
                <a:latin typeface="Times New Roman"/>
                <a:ea typeface="Times New Roman"/>
              </a:rPr>
              <a:t> </a:t>
            </a:r>
            <a:endParaRPr lang="en-US" dirty="0">
              <a:latin typeface="Times New Roman"/>
              <a:ea typeface="Times New Roman"/>
            </a:endParaRPr>
          </a:p>
          <a:p>
            <a:r>
              <a:rPr lang="fr-FR" dirty="0" smtClean="0">
                <a:latin typeface="Times New Roman"/>
                <a:ea typeface="Times New Roman"/>
              </a:rPr>
              <a:t>La </a:t>
            </a:r>
            <a:r>
              <a:rPr lang="fr-FR" dirty="0">
                <a:latin typeface="Times New Roman"/>
                <a:ea typeface="Times New Roman"/>
              </a:rPr>
              <a:t>matrice M dans la question précédente est quelle sorte de matrice ?</a:t>
            </a:r>
            <a:endParaRPr lang="en-US" dirty="0"/>
          </a:p>
        </p:txBody>
      </p:sp>
      <p:sp>
        <p:nvSpPr>
          <p:cNvPr id="3" name="Flèche droite 3"/>
          <p:cNvSpPr/>
          <p:nvPr/>
        </p:nvSpPr>
        <p:spPr>
          <a:xfrm rot="10800000">
            <a:off x="8610600" y="188640"/>
            <a:ext cx="533400" cy="4572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solidFill>
                <a:prstClr val="white"/>
              </a:solidFill>
            </a:endParaRPr>
          </a:p>
        </p:txBody>
      </p:sp>
      <p:sp>
        <p:nvSpPr>
          <p:cNvPr id="5" name="ZoneTexte 4"/>
          <p:cNvSpPr txBox="1">
            <a:spLocks noChangeArrowheads="1"/>
          </p:cNvSpPr>
          <p:nvPr/>
        </p:nvSpPr>
        <p:spPr bwMode="auto">
          <a:xfrm>
            <a:off x="8077200" y="645840"/>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r>
              <a:rPr lang="en-US" altLang="en-US" sz="1800">
                <a:solidFill>
                  <a:srgbClr val="000000"/>
                </a:solidFill>
              </a:rPr>
              <a:t>À retenir!</a:t>
            </a:r>
          </a:p>
        </p:txBody>
      </p:sp>
    </p:spTree>
    <p:extLst>
      <p:ext uri="{BB962C8B-B14F-4D97-AF65-F5344CB8AC3E}">
        <p14:creationId xmlns:p14="http://schemas.microsoft.com/office/powerpoint/2010/main" val="227332217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065315"/>
          </a:xfrm>
        </p:spPr>
        <p:txBody>
          <a:bodyPr/>
          <a:lstStyle/>
          <a:p>
            <a:pPr marL="0" indent="0" algn="ctr">
              <a:buNone/>
            </a:pPr>
            <a:r>
              <a:rPr lang="en-CA" sz="4800" dirty="0" smtClean="0"/>
              <a:t>Unity, C#, </a:t>
            </a:r>
            <a:r>
              <a:rPr lang="en-CA" sz="4800" dirty="0"/>
              <a:t>et la </a:t>
            </a:r>
            <a:r>
              <a:rPr lang="en-CA" sz="4800" dirty="0" err="1"/>
              <a:t>programmation</a:t>
            </a:r>
            <a:r>
              <a:rPr lang="en-CA" sz="4800" dirty="0"/>
              <a:t> de </a:t>
            </a:r>
            <a:r>
              <a:rPr lang="en-CA" sz="4800" dirty="0" err="1"/>
              <a:t>scènes</a:t>
            </a:r>
            <a:r>
              <a:rPr lang="en-CA" sz="4800" dirty="0"/>
              <a:t> interactives 2D et 3D</a:t>
            </a:r>
            <a:endParaRPr lang="en-CA" sz="4800" dirty="0" smtClean="0"/>
          </a:p>
        </p:txBody>
      </p:sp>
    </p:spTree>
    <p:extLst>
      <p:ext uri="{BB962C8B-B14F-4D97-AF65-F5344CB8AC3E}">
        <p14:creationId xmlns:p14="http://schemas.microsoft.com/office/powerpoint/2010/main" val="28793368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2B5D68F-E205-1D44-901B-C94462EA55F4}"/>
              </a:ext>
            </a:extLst>
          </p:cNvPr>
          <p:cNvSpPr>
            <a:spLocks noGrp="1"/>
          </p:cNvSpPr>
          <p:nvPr>
            <p:ph idx="1"/>
          </p:nvPr>
        </p:nvSpPr>
        <p:spPr>
          <a:xfrm>
            <a:off x="323528" y="1340768"/>
            <a:ext cx="8352928" cy="4608512"/>
          </a:xfrm>
        </p:spPr>
        <p:txBody>
          <a:bodyPr>
            <a:normAutofit/>
          </a:bodyPr>
          <a:lstStyle/>
          <a:p>
            <a:r>
              <a:rPr lang="fr-CA" sz="3200" dirty="0"/>
              <a:t>Moteur de jeu très populaire</a:t>
            </a:r>
          </a:p>
          <a:p>
            <a:r>
              <a:rPr lang="fr-CA" sz="3200" dirty="0"/>
              <a:t>Supporte 27 plateformes dont</a:t>
            </a:r>
            <a:r>
              <a:rPr lang="fr-CA" sz="3200" b="1" dirty="0"/>
              <a:t> </a:t>
            </a:r>
          </a:p>
          <a:p>
            <a:pPr lvl="1"/>
            <a:r>
              <a:rPr lang="fr-CA" sz="3200" dirty="0"/>
              <a:t>Windows, </a:t>
            </a:r>
            <a:r>
              <a:rPr lang="fr-CA" sz="3200" dirty="0" err="1"/>
              <a:t>MacOS</a:t>
            </a:r>
            <a:endParaRPr lang="fr-CA" sz="3200" dirty="0"/>
          </a:p>
          <a:p>
            <a:pPr lvl="1"/>
            <a:r>
              <a:rPr lang="fr-CA" sz="3200" dirty="0"/>
              <a:t>Android, iOS</a:t>
            </a:r>
          </a:p>
          <a:p>
            <a:pPr lvl="1"/>
            <a:r>
              <a:rPr lang="fr-CA" sz="3200" dirty="0"/>
              <a:t>Playstation 4, Xbox One, Nintendo switch</a:t>
            </a:r>
          </a:p>
          <a:p>
            <a:pPr lvl="1"/>
            <a:r>
              <a:rPr lang="fr-CA" sz="3200" dirty="0"/>
              <a:t>Oculus Rift, </a:t>
            </a:r>
            <a:r>
              <a:rPr lang="fr-CA" sz="3200" dirty="0" err="1"/>
              <a:t>Steam</a:t>
            </a:r>
            <a:r>
              <a:rPr lang="fr-CA" sz="3200" dirty="0"/>
              <a:t> </a:t>
            </a:r>
            <a:r>
              <a:rPr lang="fr-CA" sz="3200" dirty="0" smtClean="0"/>
              <a:t>VR, </a:t>
            </a:r>
            <a:r>
              <a:rPr lang="fr-CA" sz="3200" dirty="0" err="1" smtClean="0"/>
              <a:t>HoloLens</a:t>
            </a:r>
            <a:endParaRPr lang="fr-CA" sz="3200" dirty="0"/>
          </a:p>
          <a:p>
            <a:r>
              <a:rPr lang="fr-CA" sz="3200" dirty="0"/>
              <a:t>Programmation visuelle (éditeur </a:t>
            </a:r>
            <a:r>
              <a:rPr lang="fr-CA" sz="3200" dirty="0" err="1"/>
              <a:t>Unity</a:t>
            </a:r>
            <a:r>
              <a:rPr lang="fr-CA" sz="3200" dirty="0"/>
              <a:t>) et traditionnelle (C#)</a:t>
            </a:r>
          </a:p>
          <a:p>
            <a:r>
              <a:rPr lang="fr-CA" sz="3200" dirty="0"/>
              <a:t>Première version en 2005</a:t>
            </a:r>
          </a:p>
          <a:p>
            <a:endParaRPr lang="fr-CA" sz="3200" dirty="0"/>
          </a:p>
          <a:p>
            <a:endParaRPr lang="fr-CA" sz="3200" dirty="0"/>
          </a:p>
        </p:txBody>
      </p:sp>
      <p:pic>
        <p:nvPicPr>
          <p:cNvPr id="14" name="Picture 13">
            <a:extLst>
              <a:ext uri="{FF2B5EF4-FFF2-40B4-BE49-F238E27FC236}">
                <a16:creationId xmlns:a16="http://schemas.microsoft.com/office/drawing/2014/main" id="{DF16179A-9827-E444-8290-64EE7253D0A2}"/>
              </a:ext>
            </a:extLst>
          </p:cNvPr>
          <p:cNvPicPr>
            <a:picLocks noChangeAspect="1"/>
          </p:cNvPicPr>
          <p:nvPr/>
        </p:nvPicPr>
        <p:blipFill>
          <a:blip r:embed="rId3"/>
          <a:stretch>
            <a:fillRect/>
          </a:stretch>
        </p:blipFill>
        <p:spPr>
          <a:xfrm>
            <a:off x="3331468" y="188640"/>
            <a:ext cx="2481064" cy="901453"/>
          </a:xfrm>
          <a:prstGeom prst="rect">
            <a:avLst/>
          </a:prstGeom>
        </p:spPr>
      </p:pic>
    </p:spTree>
    <p:extLst>
      <p:ext uri="{BB962C8B-B14F-4D97-AF65-F5344CB8AC3E}">
        <p14:creationId xmlns:p14="http://schemas.microsoft.com/office/powerpoint/2010/main" val="41293116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2B5D68F-E205-1D44-901B-C94462EA55F4}"/>
              </a:ext>
            </a:extLst>
          </p:cNvPr>
          <p:cNvSpPr>
            <a:spLocks noGrp="1"/>
          </p:cNvSpPr>
          <p:nvPr>
            <p:ph idx="1"/>
          </p:nvPr>
        </p:nvSpPr>
        <p:spPr>
          <a:xfrm>
            <a:off x="141684" y="1052736"/>
            <a:ext cx="7886700" cy="576064"/>
          </a:xfrm>
        </p:spPr>
        <p:txBody>
          <a:bodyPr>
            <a:noAutofit/>
          </a:bodyPr>
          <a:lstStyle/>
          <a:p>
            <a:pPr marL="0" indent="0">
              <a:buNone/>
            </a:pPr>
            <a:r>
              <a:rPr lang="fr-CA" sz="2400" dirty="0"/>
              <a:t>Nombreuses ressources en ligne à </a:t>
            </a:r>
            <a:r>
              <a:rPr lang="fr-CA" sz="2400" dirty="0">
                <a:hlinkClick r:id="rId3"/>
              </a:rPr>
              <a:t>unity3d.com/learn</a:t>
            </a:r>
            <a:endParaRPr lang="fr-CA" sz="2400" dirty="0"/>
          </a:p>
        </p:txBody>
      </p:sp>
      <p:sp>
        <p:nvSpPr>
          <p:cNvPr id="4" name="Titre 1">
            <a:extLst>
              <a:ext uri="{FF2B5EF4-FFF2-40B4-BE49-F238E27FC236}">
                <a16:creationId xmlns:a16="http://schemas.microsoft.com/office/drawing/2014/main" id="{E7189773-4ACC-2C41-A8D5-3257C40FE8E6}"/>
              </a:ext>
            </a:extLst>
          </p:cNvPr>
          <p:cNvSpPr>
            <a:spLocks noGrp="1"/>
          </p:cNvSpPr>
          <p:nvPr>
            <p:ph type="title"/>
          </p:nvPr>
        </p:nvSpPr>
        <p:spPr>
          <a:xfrm>
            <a:off x="457200" y="0"/>
            <a:ext cx="8229600" cy="1071563"/>
          </a:xfrm>
        </p:spPr>
        <p:txBody>
          <a:bodyPr/>
          <a:lstStyle/>
          <a:p>
            <a:pPr algn="ctr"/>
            <a:r>
              <a:rPr lang="fr-CA" b="1" dirty="0"/>
              <a:t>Apprendre </a:t>
            </a:r>
            <a:r>
              <a:rPr lang="fr-CA" b="1" dirty="0" err="1"/>
              <a:t>Unity</a:t>
            </a:r>
            <a:endParaRPr lang="fr-CA" b="1" dirty="0"/>
          </a:p>
        </p:txBody>
      </p:sp>
      <p:pic>
        <p:nvPicPr>
          <p:cNvPr id="3" name="Picture 2">
            <a:extLst>
              <a:ext uri="{FF2B5EF4-FFF2-40B4-BE49-F238E27FC236}">
                <a16:creationId xmlns:a16="http://schemas.microsoft.com/office/drawing/2014/main" id="{C4D1BBDB-F85E-1E4F-87A8-5F92B200F6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824" y="1484784"/>
            <a:ext cx="9144000" cy="1764953"/>
          </a:xfrm>
          <a:prstGeom prst="rect">
            <a:avLst/>
          </a:prstGeom>
        </p:spPr>
      </p:pic>
      <p:sp>
        <p:nvSpPr>
          <p:cNvPr id="7" name="Content Placeholder 10">
            <a:extLst>
              <a:ext uri="{FF2B5EF4-FFF2-40B4-BE49-F238E27FC236}">
                <a16:creationId xmlns:a16="http://schemas.microsoft.com/office/drawing/2014/main" id="{AD56B678-DE1F-104A-B53E-B8DF0803C5B2}"/>
              </a:ext>
            </a:extLst>
          </p:cNvPr>
          <p:cNvSpPr txBox="1">
            <a:spLocks/>
          </p:cNvSpPr>
          <p:nvPr/>
        </p:nvSpPr>
        <p:spPr>
          <a:xfrm>
            <a:off x="141684" y="3501008"/>
            <a:ext cx="7886700" cy="5760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Excellente documentation à </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docs.unity3d.com</a:t>
            </a:r>
            <a:endPar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A0DF81F-30B3-C941-A40C-9B4DAD74421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824" y="4077073"/>
            <a:ext cx="9144000" cy="2520690"/>
          </a:xfrm>
          <a:prstGeom prst="rect">
            <a:avLst/>
          </a:prstGeom>
        </p:spPr>
      </p:pic>
    </p:spTree>
    <p:extLst>
      <p:ext uri="{BB962C8B-B14F-4D97-AF65-F5344CB8AC3E}">
        <p14:creationId xmlns:p14="http://schemas.microsoft.com/office/powerpoint/2010/main" val="40186650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ytimg.com/vi/hbmeCY_FUXE/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1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7341" y="-99392"/>
            <a:ext cx="3960440" cy="2655085"/>
          </a:xfrm>
          <a:prstGeom prst="rect">
            <a:avLst/>
          </a:prstGeom>
        </p:spPr>
      </p:pic>
      <p:pic>
        <p:nvPicPr>
          <p:cNvPr id="6" name="Picture 5"/>
          <p:cNvPicPr>
            <a:picLocks noChangeAspect="1"/>
          </p:cNvPicPr>
          <p:nvPr/>
        </p:nvPicPr>
        <p:blipFill>
          <a:blip r:embed="rId3"/>
          <a:stretch>
            <a:fillRect/>
          </a:stretch>
        </p:blipFill>
        <p:spPr>
          <a:xfrm>
            <a:off x="4757313" y="-74822"/>
            <a:ext cx="3949346" cy="2632897"/>
          </a:xfrm>
          <a:prstGeom prst="rect">
            <a:avLst/>
          </a:prstGeom>
        </p:spPr>
      </p:pic>
      <p:pic>
        <p:nvPicPr>
          <p:cNvPr id="7" name="Picture 6"/>
          <p:cNvPicPr>
            <a:picLocks noChangeAspect="1"/>
          </p:cNvPicPr>
          <p:nvPr/>
        </p:nvPicPr>
        <p:blipFill>
          <a:blip r:embed="rId4"/>
          <a:stretch>
            <a:fillRect/>
          </a:stretch>
        </p:blipFill>
        <p:spPr>
          <a:xfrm>
            <a:off x="437341" y="3212976"/>
            <a:ext cx="3960440" cy="2636595"/>
          </a:xfrm>
          <a:prstGeom prst="rect">
            <a:avLst/>
          </a:prstGeom>
        </p:spPr>
      </p:pic>
      <p:pic>
        <p:nvPicPr>
          <p:cNvPr id="8" name="Picture 7"/>
          <p:cNvPicPr>
            <a:picLocks noChangeAspect="1"/>
          </p:cNvPicPr>
          <p:nvPr/>
        </p:nvPicPr>
        <p:blipFill>
          <a:blip r:embed="rId5"/>
          <a:stretch>
            <a:fillRect/>
          </a:stretch>
        </p:blipFill>
        <p:spPr>
          <a:xfrm>
            <a:off x="4736775" y="3220372"/>
            <a:ext cx="3949346" cy="2629199"/>
          </a:xfrm>
          <a:prstGeom prst="rect">
            <a:avLst/>
          </a:prstGeom>
        </p:spPr>
      </p:pic>
      <p:sp>
        <p:nvSpPr>
          <p:cNvPr id="3" name="TextBox 2"/>
          <p:cNvSpPr txBox="1"/>
          <p:nvPr/>
        </p:nvSpPr>
        <p:spPr>
          <a:xfrm>
            <a:off x="395536" y="2564904"/>
            <a:ext cx="4104456" cy="646331"/>
          </a:xfrm>
          <a:prstGeom prst="rect">
            <a:avLst/>
          </a:prstGeom>
          <a:noFill/>
        </p:spPr>
        <p:txBody>
          <a:bodyPr wrap="square" rtlCol="0">
            <a:spAutoFit/>
          </a:bodyPr>
          <a:lstStyle/>
          <a:p>
            <a:r>
              <a:rPr lang="en-CA" dirty="0" smtClean="0"/>
              <a:t>Le </a:t>
            </a:r>
            <a:r>
              <a:rPr lang="en-CA" dirty="0" err="1" smtClean="0"/>
              <a:t>même</a:t>
            </a:r>
            <a:r>
              <a:rPr lang="en-CA" dirty="0" smtClean="0"/>
              <a:t> cube. Je </a:t>
            </a:r>
            <a:r>
              <a:rPr lang="en-CA" dirty="0" err="1" smtClean="0"/>
              <a:t>fais</a:t>
            </a:r>
            <a:r>
              <a:rPr lang="en-CA" dirty="0" smtClean="0"/>
              <a:t> un </a:t>
            </a:r>
            <a:r>
              <a:rPr lang="en-CA" dirty="0" err="1" smtClean="0"/>
              <a:t>clic</a:t>
            </a:r>
            <a:r>
              <a:rPr lang="en-CA" dirty="0" smtClean="0"/>
              <a:t> de roulette pour </a:t>
            </a:r>
            <a:r>
              <a:rPr lang="en-CA" dirty="0" err="1" smtClean="0"/>
              <a:t>m'éloigner</a:t>
            </a:r>
            <a:r>
              <a:rPr lang="en-CA" dirty="0" smtClean="0"/>
              <a:t> un </a:t>
            </a:r>
            <a:r>
              <a:rPr lang="en-CA" dirty="0" err="1" smtClean="0"/>
              <a:t>peu</a:t>
            </a:r>
            <a:r>
              <a:rPr lang="en-CA" dirty="0" smtClean="0"/>
              <a:t> ...</a:t>
            </a:r>
            <a:endParaRPr lang="en-CA" dirty="0"/>
          </a:p>
        </p:txBody>
      </p:sp>
      <p:sp>
        <p:nvSpPr>
          <p:cNvPr id="9" name="TextBox 8"/>
          <p:cNvSpPr txBox="1"/>
          <p:nvPr/>
        </p:nvSpPr>
        <p:spPr>
          <a:xfrm>
            <a:off x="4716016" y="2564904"/>
            <a:ext cx="4104456" cy="646331"/>
          </a:xfrm>
          <a:prstGeom prst="rect">
            <a:avLst/>
          </a:prstGeom>
          <a:noFill/>
        </p:spPr>
        <p:txBody>
          <a:bodyPr wrap="square" rtlCol="0">
            <a:spAutoFit/>
          </a:bodyPr>
          <a:lstStyle/>
          <a:p>
            <a:r>
              <a:rPr lang="en-CA" dirty="0" smtClean="0"/>
              <a:t>... et je </a:t>
            </a:r>
            <a:r>
              <a:rPr lang="en-CA" dirty="0" err="1" smtClean="0"/>
              <a:t>suis</a:t>
            </a:r>
            <a:r>
              <a:rPr lang="en-CA" dirty="0" smtClean="0"/>
              <a:t> </a:t>
            </a:r>
            <a:r>
              <a:rPr lang="en-CA" dirty="0" err="1" smtClean="0"/>
              <a:t>soudainement</a:t>
            </a:r>
            <a:r>
              <a:rPr lang="en-CA" dirty="0" smtClean="0"/>
              <a:t> </a:t>
            </a:r>
            <a:r>
              <a:rPr lang="en-CA" dirty="0" err="1" smtClean="0"/>
              <a:t>très</a:t>
            </a:r>
            <a:r>
              <a:rPr lang="en-CA" dirty="0" smtClean="0"/>
              <a:t> loin du cube ! Je </a:t>
            </a:r>
            <a:r>
              <a:rPr lang="en-CA" dirty="0" err="1" smtClean="0"/>
              <a:t>fais</a:t>
            </a:r>
            <a:r>
              <a:rPr lang="en-CA" dirty="0" smtClean="0"/>
              <a:t> </a:t>
            </a:r>
            <a:r>
              <a:rPr lang="en-CA" dirty="0" err="1" smtClean="0"/>
              <a:t>deux</a:t>
            </a:r>
            <a:r>
              <a:rPr lang="en-CA" dirty="0" smtClean="0"/>
              <a:t> </a:t>
            </a:r>
            <a:r>
              <a:rPr lang="en-CA" dirty="0" err="1" smtClean="0"/>
              <a:t>clics</a:t>
            </a:r>
            <a:r>
              <a:rPr lang="en-CA" dirty="0" smtClean="0"/>
              <a:t> pour </a:t>
            </a:r>
            <a:r>
              <a:rPr lang="en-CA" dirty="0" err="1" smtClean="0"/>
              <a:t>revenir</a:t>
            </a:r>
            <a:r>
              <a:rPr lang="en-CA" dirty="0" smtClean="0"/>
              <a:t> ...</a:t>
            </a:r>
            <a:endParaRPr lang="en-CA" dirty="0"/>
          </a:p>
        </p:txBody>
      </p:sp>
      <p:sp>
        <p:nvSpPr>
          <p:cNvPr id="10" name="TextBox 9"/>
          <p:cNvSpPr txBox="1"/>
          <p:nvPr/>
        </p:nvSpPr>
        <p:spPr>
          <a:xfrm>
            <a:off x="395536" y="5877272"/>
            <a:ext cx="4104456" cy="646331"/>
          </a:xfrm>
          <a:prstGeom prst="rect">
            <a:avLst/>
          </a:prstGeom>
          <a:noFill/>
        </p:spPr>
        <p:txBody>
          <a:bodyPr wrap="square" rtlCol="0">
            <a:spAutoFit/>
          </a:bodyPr>
          <a:lstStyle/>
          <a:p>
            <a:r>
              <a:rPr lang="en-CA" dirty="0" smtClean="0"/>
              <a:t>... et </a:t>
            </a:r>
            <a:r>
              <a:rPr lang="en-CA" dirty="0" err="1" smtClean="0"/>
              <a:t>j'ai</a:t>
            </a:r>
            <a:r>
              <a:rPr lang="en-CA" dirty="0" smtClean="0"/>
              <a:t> </a:t>
            </a:r>
            <a:r>
              <a:rPr lang="en-CA" dirty="0" err="1" smtClean="0"/>
              <a:t>dépassé</a:t>
            </a:r>
            <a:r>
              <a:rPr lang="en-CA" dirty="0" smtClean="0"/>
              <a:t> les cubes bleus !  Je </a:t>
            </a:r>
            <a:r>
              <a:rPr lang="en-CA" dirty="0" err="1" smtClean="0"/>
              <a:t>tourne</a:t>
            </a:r>
            <a:r>
              <a:rPr lang="en-CA" dirty="0" smtClean="0"/>
              <a:t> la </a:t>
            </a:r>
            <a:r>
              <a:rPr lang="en-CA" dirty="0" err="1" smtClean="0"/>
              <a:t>caméra</a:t>
            </a:r>
            <a:r>
              <a:rPr lang="en-CA" dirty="0" smtClean="0"/>
              <a:t> </a:t>
            </a:r>
            <a:r>
              <a:rPr lang="en-CA" dirty="0"/>
              <a:t>sur place de 180</a:t>
            </a:r>
            <a:r>
              <a:rPr lang="en-CA" dirty="0" smtClean="0"/>
              <a:t>° ...</a:t>
            </a:r>
            <a:endParaRPr lang="en-CA" dirty="0"/>
          </a:p>
        </p:txBody>
      </p:sp>
      <p:sp>
        <p:nvSpPr>
          <p:cNvPr id="11" name="TextBox 10"/>
          <p:cNvSpPr txBox="1"/>
          <p:nvPr/>
        </p:nvSpPr>
        <p:spPr>
          <a:xfrm>
            <a:off x="4716016" y="5877272"/>
            <a:ext cx="4248472" cy="923330"/>
          </a:xfrm>
          <a:prstGeom prst="rect">
            <a:avLst/>
          </a:prstGeom>
          <a:noFill/>
        </p:spPr>
        <p:txBody>
          <a:bodyPr wrap="square" rtlCol="0">
            <a:spAutoFit/>
          </a:bodyPr>
          <a:lstStyle/>
          <a:p>
            <a:r>
              <a:rPr lang="en-CA" dirty="0" smtClean="0"/>
              <a:t>... et je </a:t>
            </a:r>
            <a:r>
              <a:rPr lang="en-CA" dirty="0" err="1" smtClean="0"/>
              <a:t>vois</a:t>
            </a:r>
            <a:r>
              <a:rPr lang="en-CA" dirty="0" smtClean="0"/>
              <a:t> que je </a:t>
            </a:r>
            <a:r>
              <a:rPr lang="en-CA" dirty="0" err="1" smtClean="0"/>
              <a:t>suis</a:t>
            </a:r>
            <a:r>
              <a:rPr lang="en-CA" dirty="0" smtClean="0"/>
              <a:t> </a:t>
            </a:r>
            <a:r>
              <a:rPr lang="en-CA" dirty="0" err="1" smtClean="0"/>
              <a:t>très</a:t>
            </a:r>
            <a:r>
              <a:rPr lang="en-CA" dirty="0" smtClean="0"/>
              <a:t> loin des cubes ! </a:t>
            </a:r>
            <a:r>
              <a:rPr lang="en-CA" dirty="0" err="1" smtClean="0"/>
              <a:t>Sauriez-vous</a:t>
            </a:r>
            <a:r>
              <a:rPr lang="en-CA" dirty="0" smtClean="0"/>
              <a:t> </a:t>
            </a:r>
            <a:r>
              <a:rPr lang="en-CA" dirty="0" err="1" smtClean="0"/>
              <a:t>régler</a:t>
            </a:r>
            <a:r>
              <a:rPr lang="en-CA" dirty="0" smtClean="0"/>
              <a:t> </a:t>
            </a:r>
            <a:r>
              <a:rPr lang="en-CA" dirty="0" err="1" smtClean="0"/>
              <a:t>ce</a:t>
            </a:r>
            <a:r>
              <a:rPr lang="en-CA" dirty="0" smtClean="0"/>
              <a:t> </a:t>
            </a:r>
            <a:r>
              <a:rPr lang="en-CA" dirty="0" err="1" smtClean="0"/>
              <a:t>bogue</a:t>
            </a:r>
            <a:r>
              <a:rPr lang="en-CA" dirty="0" smtClean="0"/>
              <a:t> ? Comment </a:t>
            </a:r>
            <a:r>
              <a:rPr lang="en-CA" dirty="0" err="1" smtClean="0"/>
              <a:t>puis</a:t>
            </a:r>
            <a:r>
              <a:rPr lang="en-CA" dirty="0" smtClean="0"/>
              <a:t>-je examiner les cubes de </a:t>
            </a:r>
            <a:r>
              <a:rPr lang="en-CA" dirty="0" err="1" smtClean="0"/>
              <a:t>proche</a:t>
            </a:r>
            <a:r>
              <a:rPr lang="en-CA" dirty="0" smtClean="0"/>
              <a:t> ?</a:t>
            </a:r>
            <a:endParaRPr lang="en-CA" dirty="0"/>
          </a:p>
        </p:txBody>
      </p:sp>
    </p:spTree>
    <p:extLst>
      <p:ext uri="{BB962C8B-B14F-4D97-AF65-F5344CB8AC3E}">
        <p14:creationId xmlns:p14="http://schemas.microsoft.com/office/powerpoint/2010/main" val="359343776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D59AD8-6E71-544F-A474-D7B9A08D6A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08720"/>
            <a:ext cx="9144000" cy="5455763"/>
          </a:xfrm>
          <a:prstGeom prst="rect">
            <a:avLst/>
          </a:prstGeom>
        </p:spPr>
      </p:pic>
      <p:sp>
        <p:nvSpPr>
          <p:cNvPr id="5" name="Titre 1">
            <a:extLst>
              <a:ext uri="{FF2B5EF4-FFF2-40B4-BE49-F238E27FC236}">
                <a16:creationId xmlns:a16="http://schemas.microsoft.com/office/drawing/2014/main" id="{5A65D3F0-4F21-F644-A748-F7C72D08B551}"/>
              </a:ext>
            </a:extLst>
          </p:cNvPr>
          <p:cNvSpPr>
            <a:spLocks noGrp="1"/>
          </p:cNvSpPr>
          <p:nvPr>
            <p:ph type="title"/>
          </p:nvPr>
        </p:nvSpPr>
        <p:spPr>
          <a:xfrm>
            <a:off x="457200" y="0"/>
            <a:ext cx="8229600" cy="1071563"/>
          </a:xfrm>
        </p:spPr>
        <p:txBody>
          <a:bodyPr/>
          <a:lstStyle/>
          <a:p>
            <a:pPr algn="ctr"/>
            <a:r>
              <a:rPr lang="fr-CA" b="1" dirty="0"/>
              <a:t>Édition et test</a:t>
            </a:r>
          </a:p>
        </p:txBody>
      </p:sp>
      <p:sp>
        <p:nvSpPr>
          <p:cNvPr id="6" name="Espace réservé du contenu 2">
            <a:extLst>
              <a:ext uri="{FF2B5EF4-FFF2-40B4-BE49-F238E27FC236}">
                <a16:creationId xmlns:a16="http://schemas.microsoft.com/office/drawing/2014/main" id="{EE158F8B-146C-3844-B255-871845825FE3}"/>
              </a:ext>
            </a:extLst>
          </p:cNvPr>
          <p:cNvSpPr>
            <a:spLocks noGrp="1"/>
          </p:cNvSpPr>
          <p:nvPr>
            <p:ph idx="1"/>
          </p:nvPr>
        </p:nvSpPr>
        <p:spPr>
          <a:xfrm>
            <a:off x="178594" y="6210579"/>
            <a:ext cx="8786812" cy="779680"/>
          </a:xfrm>
        </p:spPr>
        <p:txBody>
          <a:bodyPr>
            <a:normAutofit/>
          </a:bodyPr>
          <a:lstStyle/>
          <a:p>
            <a:pPr marL="0" indent="0" algn="ctr">
              <a:buNone/>
            </a:pPr>
            <a:r>
              <a:rPr lang="fr-CA" dirty="0"/>
              <a:t>Tutoriel: </a:t>
            </a:r>
            <a:r>
              <a:rPr lang="fr-CA" dirty="0">
                <a:hlinkClick r:id="rId4"/>
              </a:rPr>
              <a:t>Play &amp; Edit mode</a:t>
            </a:r>
            <a:r>
              <a:rPr lang="fr-CA" dirty="0"/>
              <a:t>   Documentation: </a:t>
            </a:r>
            <a:r>
              <a:rPr lang="fr-CA" dirty="0">
                <a:hlinkClick r:id="rId5"/>
              </a:rPr>
              <a:t>navigation</a:t>
            </a:r>
            <a:endParaRPr lang="fr-CA" dirty="0"/>
          </a:p>
        </p:txBody>
      </p:sp>
      <p:sp>
        <p:nvSpPr>
          <p:cNvPr id="4" name="TextBox 3">
            <a:extLst>
              <a:ext uri="{FF2B5EF4-FFF2-40B4-BE49-F238E27FC236}">
                <a16:creationId xmlns:a16="http://schemas.microsoft.com/office/drawing/2014/main" id="{B2DC637B-2084-0548-8750-69C6635DB78D}"/>
              </a:ext>
            </a:extLst>
          </p:cNvPr>
          <p:cNvSpPr txBox="1"/>
          <p:nvPr/>
        </p:nvSpPr>
        <p:spPr>
          <a:xfrm>
            <a:off x="444624" y="3996642"/>
            <a:ext cx="1279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Game View</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6DDD1A-A796-0146-BA81-A315488F011E}"/>
              </a:ext>
            </a:extLst>
          </p:cNvPr>
          <p:cNvSpPr txBox="1"/>
          <p:nvPr/>
        </p:nvSpPr>
        <p:spPr>
          <a:xfrm>
            <a:off x="459656" y="1611447"/>
            <a:ext cx="12751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Scene View</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CB92198-BDB3-1D40-8800-DC50E342BF51}"/>
              </a:ext>
            </a:extLst>
          </p:cNvPr>
          <p:cNvSpPr txBox="1"/>
          <p:nvPr/>
        </p:nvSpPr>
        <p:spPr>
          <a:xfrm>
            <a:off x="2879812" y="1188417"/>
            <a:ext cx="11855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Play mode</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50E5AB9-22F5-4C44-B5E3-65AE7F7DEE43}"/>
              </a:ext>
            </a:extLst>
          </p:cNvPr>
          <p:cNvSpPr/>
          <p:nvPr/>
        </p:nvSpPr>
        <p:spPr>
          <a:xfrm>
            <a:off x="323528" y="1611447"/>
            <a:ext cx="5112568" cy="216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672DA6A-9DD1-4645-AD59-1B8238034DF2}"/>
              </a:ext>
            </a:extLst>
          </p:cNvPr>
          <p:cNvSpPr/>
          <p:nvPr/>
        </p:nvSpPr>
        <p:spPr>
          <a:xfrm>
            <a:off x="323528" y="3996642"/>
            <a:ext cx="5112568" cy="18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5BC0AE01-4DA6-BB4D-BB47-AD192CBBBED9}"/>
              </a:ext>
            </a:extLst>
          </p:cNvPr>
          <p:cNvSpPr/>
          <p:nvPr/>
        </p:nvSpPr>
        <p:spPr>
          <a:xfrm>
            <a:off x="4162553" y="1133727"/>
            <a:ext cx="360040" cy="333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8430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9391B2-55DB-5A42-B757-0FEA3C33E5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200" y="913190"/>
            <a:ext cx="9144000" cy="5455763"/>
          </a:xfrm>
          <a:prstGeom prst="rect">
            <a:avLst/>
          </a:prstGeom>
        </p:spPr>
      </p:pic>
      <p:sp>
        <p:nvSpPr>
          <p:cNvPr id="5" name="Titre 1">
            <a:extLst>
              <a:ext uri="{FF2B5EF4-FFF2-40B4-BE49-F238E27FC236}">
                <a16:creationId xmlns:a16="http://schemas.microsoft.com/office/drawing/2014/main" id="{5A65D3F0-4F21-F644-A748-F7C72D08B551}"/>
              </a:ext>
            </a:extLst>
          </p:cNvPr>
          <p:cNvSpPr>
            <a:spLocks noGrp="1"/>
          </p:cNvSpPr>
          <p:nvPr>
            <p:ph type="title"/>
          </p:nvPr>
        </p:nvSpPr>
        <p:spPr>
          <a:xfrm>
            <a:off x="457200" y="0"/>
            <a:ext cx="8229600" cy="1071563"/>
          </a:xfrm>
        </p:spPr>
        <p:txBody>
          <a:bodyPr/>
          <a:lstStyle/>
          <a:p>
            <a:pPr algn="ctr"/>
            <a:r>
              <a:rPr lang="fr-CA" b="1" dirty="0"/>
              <a:t>Objets et composantes</a:t>
            </a:r>
          </a:p>
        </p:txBody>
      </p:sp>
      <p:sp>
        <p:nvSpPr>
          <p:cNvPr id="6" name="Espace réservé du contenu 2">
            <a:extLst>
              <a:ext uri="{FF2B5EF4-FFF2-40B4-BE49-F238E27FC236}">
                <a16:creationId xmlns:a16="http://schemas.microsoft.com/office/drawing/2014/main" id="{EE158F8B-146C-3844-B255-871845825FE3}"/>
              </a:ext>
            </a:extLst>
          </p:cNvPr>
          <p:cNvSpPr>
            <a:spLocks noGrp="1"/>
          </p:cNvSpPr>
          <p:nvPr>
            <p:ph idx="1"/>
          </p:nvPr>
        </p:nvSpPr>
        <p:spPr>
          <a:xfrm>
            <a:off x="178594" y="6210579"/>
            <a:ext cx="8786812" cy="458781"/>
          </a:xfrm>
        </p:spPr>
        <p:txBody>
          <a:bodyPr>
            <a:normAutofit/>
          </a:bodyPr>
          <a:lstStyle/>
          <a:p>
            <a:pPr marL="0" indent="0" algn="ctr">
              <a:buNone/>
            </a:pPr>
            <a:r>
              <a:rPr lang="fr-CA" dirty="0"/>
              <a:t>Tutoriel: </a:t>
            </a:r>
            <a:r>
              <a:rPr lang="fr-CA" dirty="0">
                <a:hlinkClick r:id="rId4"/>
              </a:rPr>
              <a:t>Game Objects &amp; Components</a:t>
            </a:r>
            <a:r>
              <a:rPr lang="fr-CA" dirty="0"/>
              <a:t>   Documentation: </a:t>
            </a:r>
            <a:r>
              <a:rPr lang="fr-CA" dirty="0" err="1">
                <a:hlinkClick r:id="rId5"/>
              </a:rPr>
              <a:t>Transform</a:t>
            </a:r>
            <a:r>
              <a:rPr lang="fr-CA" dirty="0"/>
              <a:t>, </a:t>
            </a:r>
            <a:r>
              <a:rPr lang="fr-CA" dirty="0">
                <a:hlinkClick r:id="rId6"/>
              </a:rPr>
              <a:t>Rigidbody</a:t>
            </a:r>
            <a:endParaRPr lang="fr-CA" dirty="0"/>
          </a:p>
        </p:txBody>
      </p:sp>
      <p:sp>
        <p:nvSpPr>
          <p:cNvPr id="4" name="TextBox 3">
            <a:extLst>
              <a:ext uri="{FF2B5EF4-FFF2-40B4-BE49-F238E27FC236}">
                <a16:creationId xmlns:a16="http://schemas.microsoft.com/office/drawing/2014/main" id="{B2DC637B-2084-0548-8750-69C6635DB78D}"/>
              </a:ext>
            </a:extLst>
          </p:cNvPr>
          <p:cNvSpPr txBox="1"/>
          <p:nvPr/>
        </p:nvSpPr>
        <p:spPr>
          <a:xfrm>
            <a:off x="7092280" y="815321"/>
            <a:ext cx="17281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Inspector</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26DDD1A-A796-0146-BA81-A315488F011E}"/>
              </a:ext>
            </a:extLst>
          </p:cNvPr>
          <p:cNvSpPr txBox="1"/>
          <p:nvPr/>
        </p:nvSpPr>
        <p:spPr>
          <a:xfrm>
            <a:off x="5436096" y="827348"/>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Hierarchy</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CB92198-BDB3-1D40-8800-DC50E342BF51}"/>
              </a:ext>
            </a:extLst>
          </p:cNvPr>
          <p:cNvSpPr txBox="1"/>
          <p:nvPr/>
        </p:nvSpPr>
        <p:spPr>
          <a:xfrm>
            <a:off x="5436096" y="3007887"/>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err="1">
                <a:ln>
                  <a:noFill/>
                </a:ln>
                <a:solidFill>
                  <a:srgbClr val="00B0F0"/>
                </a:solidFill>
                <a:effectLst/>
                <a:uLnTx/>
                <a:uFillTx/>
                <a:latin typeface="Calibri" panose="020F0502020204030204"/>
                <a:ea typeface="+mn-ea"/>
                <a:cs typeface="+mn-cs"/>
              </a:rPr>
              <a:t>GameObjects</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50E5AB9-22F5-4C44-B5E3-65AE7F7DEE43}"/>
              </a:ext>
            </a:extLst>
          </p:cNvPr>
          <p:cNvSpPr/>
          <p:nvPr/>
        </p:nvSpPr>
        <p:spPr>
          <a:xfrm>
            <a:off x="5436096" y="1340769"/>
            <a:ext cx="1656184" cy="2439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672DA6A-9DD1-4645-AD59-1B8238034DF2}"/>
              </a:ext>
            </a:extLst>
          </p:cNvPr>
          <p:cNvSpPr/>
          <p:nvPr/>
        </p:nvSpPr>
        <p:spPr>
          <a:xfrm>
            <a:off x="7111628" y="1336911"/>
            <a:ext cx="1708844" cy="447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C7931E8-911A-D14B-A60A-D43AC855B06D}"/>
              </a:ext>
            </a:extLst>
          </p:cNvPr>
          <p:cNvSpPr txBox="1"/>
          <p:nvPr/>
        </p:nvSpPr>
        <p:spPr>
          <a:xfrm>
            <a:off x="7155036" y="4810933"/>
            <a:ext cx="1656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Components</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309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76FE1-EC3F-A847-8DB5-466C4446FF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701118"/>
            <a:ext cx="9144000" cy="5455763"/>
          </a:xfrm>
          <a:prstGeom prst="rect">
            <a:avLst/>
          </a:prstGeom>
        </p:spPr>
      </p:pic>
      <p:sp>
        <p:nvSpPr>
          <p:cNvPr id="5" name="Titre 1">
            <a:extLst>
              <a:ext uri="{FF2B5EF4-FFF2-40B4-BE49-F238E27FC236}">
                <a16:creationId xmlns:a16="http://schemas.microsoft.com/office/drawing/2014/main" id="{5A65D3F0-4F21-F644-A748-F7C72D08B551}"/>
              </a:ext>
            </a:extLst>
          </p:cNvPr>
          <p:cNvSpPr>
            <a:spLocks noGrp="1"/>
          </p:cNvSpPr>
          <p:nvPr>
            <p:ph type="title"/>
          </p:nvPr>
        </p:nvSpPr>
        <p:spPr>
          <a:xfrm>
            <a:off x="457200" y="0"/>
            <a:ext cx="8229600" cy="1071563"/>
          </a:xfrm>
        </p:spPr>
        <p:txBody>
          <a:bodyPr/>
          <a:lstStyle/>
          <a:p>
            <a:pPr algn="ctr"/>
            <a:r>
              <a:rPr lang="fr-CA" b="1" dirty="0"/>
              <a:t>Projet et </a:t>
            </a:r>
            <a:r>
              <a:rPr lang="fr-CA" b="1" dirty="0" smtClean="0"/>
              <a:t>ressources ("</a:t>
            </a:r>
            <a:r>
              <a:rPr lang="fr-CA" b="1" dirty="0" err="1" smtClean="0"/>
              <a:t>Assets</a:t>
            </a:r>
            <a:r>
              <a:rPr lang="fr-CA" b="1" dirty="0" smtClean="0"/>
              <a:t>")</a:t>
            </a:r>
            <a:endParaRPr lang="fr-CA" b="1" dirty="0"/>
          </a:p>
        </p:txBody>
      </p:sp>
      <p:sp>
        <p:nvSpPr>
          <p:cNvPr id="6" name="Espace réservé du contenu 2">
            <a:extLst>
              <a:ext uri="{FF2B5EF4-FFF2-40B4-BE49-F238E27FC236}">
                <a16:creationId xmlns:a16="http://schemas.microsoft.com/office/drawing/2014/main" id="{EE158F8B-146C-3844-B255-871845825FE3}"/>
              </a:ext>
            </a:extLst>
          </p:cNvPr>
          <p:cNvSpPr>
            <a:spLocks noGrp="1"/>
          </p:cNvSpPr>
          <p:nvPr>
            <p:ph idx="1"/>
          </p:nvPr>
        </p:nvSpPr>
        <p:spPr>
          <a:xfrm>
            <a:off x="178594" y="6210579"/>
            <a:ext cx="8786812" cy="779680"/>
          </a:xfrm>
        </p:spPr>
        <p:txBody>
          <a:bodyPr>
            <a:normAutofit/>
          </a:bodyPr>
          <a:lstStyle/>
          <a:p>
            <a:pPr marL="0" indent="0" algn="ctr">
              <a:buNone/>
            </a:pPr>
            <a:r>
              <a:rPr lang="fr-CA" dirty="0"/>
              <a:t>Tutoriel: </a:t>
            </a:r>
            <a:r>
              <a:rPr lang="fr-CA" dirty="0">
                <a:hlinkClick r:id="rId4"/>
              </a:rPr>
              <a:t>Prefab Power</a:t>
            </a:r>
            <a:endParaRPr lang="fr-CA" dirty="0"/>
          </a:p>
        </p:txBody>
      </p:sp>
      <p:sp>
        <p:nvSpPr>
          <p:cNvPr id="10" name="Rectangle 9">
            <a:extLst>
              <a:ext uri="{FF2B5EF4-FFF2-40B4-BE49-F238E27FC236}">
                <a16:creationId xmlns:a16="http://schemas.microsoft.com/office/drawing/2014/main" id="{5672DA6A-9DD1-4645-AD59-1B8238034DF2}"/>
              </a:ext>
            </a:extLst>
          </p:cNvPr>
          <p:cNvSpPr/>
          <p:nvPr/>
        </p:nvSpPr>
        <p:spPr>
          <a:xfrm>
            <a:off x="5436096" y="3554634"/>
            <a:ext cx="1708844" cy="21786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C7931E8-911A-D14B-A60A-D43AC855B06D}"/>
              </a:ext>
            </a:extLst>
          </p:cNvPr>
          <p:cNvSpPr txBox="1"/>
          <p:nvPr/>
        </p:nvSpPr>
        <p:spPr>
          <a:xfrm>
            <a:off x="5292080" y="3185302"/>
            <a:ext cx="20162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Project Window</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078E967-752D-334A-A090-7D28A112A359}"/>
              </a:ext>
            </a:extLst>
          </p:cNvPr>
          <p:cNvSpPr txBox="1"/>
          <p:nvPr/>
        </p:nvSpPr>
        <p:spPr>
          <a:xfrm>
            <a:off x="5436096" y="4459278"/>
            <a:ext cx="17088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B0F0"/>
                </a:solidFill>
                <a:effectLst/>
                <a:uLnTx/>
                <a:uFillTx/>
                <a:latin typeface="Calibri" panose="020F0502020204030204"/>
                <a:ea typeface="+mn-ea"/>
                <a:cs typeface="+mn-cs"/>
              </a:rPr>
              <a:t>Assets</a:t>
            </a:r>
            <a:endPar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3631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34645"/>
            <a:ext cx="9144000" cy="4588711"/>
          </a:xfrm>
          <a:prstGeom prst="rect">
            <a:avLst/>
          </a:prstGeom>
        </p:spPr>
      </p:pic>
    </p:spTree>
    <p:extLst>
      <p:ext uri="{BB962C8B-B14F-4D97-AF65-F5344CB8AC3E}">
        <p14:creationId xmlns:p14="http://schemas.microsoft.com/office/powerpoint/2010/main" val="32485932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Création d’un script</a:t>
            </a:r>
            <a:br>
              <a:rPr lang="fr-CA" b="1" dirty="0"/>
            </a:br>
            <a:r>
              <a:rPr lang="fr-CA" dirty="0"/>
              <a:t>script associé à </a:t>
            </a:r>
            <a:r>
              <a:rPr lang="fr-CA" dirty="0" err="1"/>
              <a:t>MyCube</a:t>
            </a:r>
            <a:endParaRPr lang="fr-CA" dirty="0"/>
          </a:p>
        </p:txBody>
      </p:sp>
      <p:pic>
        <p:nvPicPr>
          <p:cNvPr id="3" name="Picture 2">
            <a:extLst>
              <a:ext uri="{FF2B5EF4-FFF2-40B4-BE49-F238E27FC236}">
                <a16:creationId xmlns:a16="http://schemas.microsoft.com/office/drawing/2014/main" id="{65E7B153-7627-AB43-AE68-48D9825F7F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980728"/>
            <a:ext cx="9144000" cy="5455763"/>
          </a:xfrm>
          <a:prstGeom prst="rect">
            <a:avLst/>
          </a:prstGeom>
        </p:spPr>
      </p:pic>
      <p:pic>
        <p:nvPicPr>
          <p:cNvPr id="10" name="Picture 9">
            <a:extLst>
              <a:ext uri="{FF2B5EF4-FFF2-40B4-BE49-F238E27FC236}">
                <a16:creationId xmlns:a16="http://schemas.microsoft.com/office/drawing/2014/main" id="{A6BB5AB2-FED5-F84D-B3A3-6045880E9A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95936" y="3060538"/>
            <a:ext cx="2880320" cy="386224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0" y="4365104"/>
            <a:ext cx="228600" cy="381000"/>
          </a:xfrm>
          <a:prstGeom prst="rect">
            <a:avLst/>
          </a:prstGeom>
        </p:spPr>
      </p:pic>
    </p:spTree>
    <p:extLst>
      <p:ext uri="{BB962C8B-B14F-4D97-AF65-F5344CB8AC3E}">
        <p14:creationId xmlns:p14="http://schemas.microsoft.com/office/powerpoint/2010/main" val="14618961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Création d’un script</a:t>
            </a:r>
            <a:br>
              <a:rPr lang="fr-CA" b="1" dirty="0"/>
            </a:br>
            <a:r>
              <a:rPr lang="fr-CA" dirty="0"/>
              <a:t>script associé à </a:t>
            </a:r>
            <a:r>
              <a:rPr lang="fr-CA" dirty="0" err="1"/>
              <a:t>MyCube</a:t>
            </a:r>
            <a:endParaRPr lang="fr-CA" dirty="0"/>
          </a:p>
        </p:txBody>
      </p:sp>
      <p:pic>
        <p:nvPicPr>
          <p:cNvPr id="7" name="Picture 6">
            <a:extLst>
              <a:ext uri="{FF2B5EF4-FFF2-40B4-BE49-F238E27FC236}">
                <a16:creationId xmlns:a16="http://schemas.microsoft.com/office/drawing/2014/main" id="{09C172A8-757A-1E4F-928B-B7225F92CB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2283"/>
            <a:ext cx="9144000" cy="6537157"/>
          </a:xfrm>
          <a:prstGeom prst="rect">
            <a:avLst/>
          </a:prstGeom>
        </p:spPr>
      </p:pic>
      <p:sp>
        <p:nvSpPr>
          <p:cNvPr id="9" name="TextBox 8">
            <a:extLst>
              <a:ext uri="{FF2B5EF4-FFF2-40B4-BE49-F238E27FC236}">
                <a16:creationId xmlns:a16="http://schemas.microsoft.com/office/drawing/2014/main" id="{83079EE3-9FDF-094E-A318-7F64EC24101F}"/>
              </a:ext>
            </a:extLst>
          </p:cNvPr>
          <p:cNvSpPr txBox="1"/>
          <p:nvPr/>
        </p:nvSpPr>
        <p:spPr>
          <a:xfrm>
            <a:off x="3347864" y="5169390"/>
            <a:ext cx="459574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MyCube</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se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déplace</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en</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allez</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-retour</a:t>
            </a:r>
            <a:b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sur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l’axe</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des x</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4789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5832648"/>
          </a:xfrm>
        </p:spPr>
        <p:txBody>
          <a:bodyPr>
            <a:noAutofit/>
          </a:bodyPr>
          <a:lstStyle/>
          <a:p>
            <a:r>
              <a:rPr lang="en-CA" sz="2800" dirty="0" smtClean="0"/>
              <a:t>Le fait </a:t>
            </a:r>
            <a:r>
              <a:rPr lang="en-CA" sz="2800" dirty="0" err="1" smtClean="0"/>
              <a:t>d'avoir</a:t>
            </a:r>
            <a:r>
              <a:rPr lang="en-CA" sz="2800" dirty="0" smtClean="0"/>
              <a:t> </a:t>
            </a:r>
            <a:r>
              <a:rPr lang="en-CA" sz="2800" dirty="0" err="1" smtClean="0"/>
              <a:t>créé</a:t>
            </a:r>
            <a:r>
              <a:rPr lang="en-CA" sz="2800" dirty="0" smtClean="0"/>
              <a:t> un script attaché à </a:t>
            </a:r>
            <a:r>
              <a:rPr lang="en-CA" sz="2800" dirty="0" err="1" smtClean="0"/>
              <a:t>MyCube</a:t>
            </a:r>
            <a:r>
              <a:rPr lang="en-CA" sz="2800" dirty="0" smtClean="0"/>
              <a:t> </a:t>
            </a:r>
            <a:r>
              <a:rPr lang="en-CA" sz="2800" dirty="0" err="1" smtClean="0"/>
              <a:t>donne</a:t>
            </a:r>
            <a:r>
              <a:rPr lang="en-CA" sz="2800" dirty="0" smtClean="0"/>
              <a:t> </a:t>
            </a:r>
            <a:r>
              <a:rPr lang="en-CA" sz="2800" dirty="0" err="1" smtClean="0"/>
              <a:t>comme</a:t>
            </a:r>
            <a:r>
              <a:rPr lang="en-CA" sz="2800" dirty="0" smtClean="0"/>
              <a:t> </a:t>
            </a:r>
            <a:r>
              <a:rPr lang="en-CA" sz="2800" dirty="0" err="1" smtClean="0"/>
              <a:t>résultat</a:t>
            </a:r>
            <a:r>
              <a:rPr lang="en-CA" sz="2800" dirty="0" smtClean="0"/>
              <a:t> </a:t>
            </a:r>
            <a:r>
              <a:rPr lang="en-CA" sz="2800" dirty="0" err="1" smtClean="0"/>
              <a:t>une</a:t>
            </a:r>
            <a:r>
              <a:rPr lang="en-CA" sz="2800" dirty="0" smtClean="0"/>
              <a:t> </a:t>
            </a:r>
            <a:r>
              <a:rPr lang="en-CA" sz="2800" dirty="0" err="1" smtClean="0"/>
              <a:t>classe</a:t>
            </a:r>
            <a:r>
              <a:rPr lang="en-CA" sz="2800" dirty="0" smtClean="0"/>
              <a:t> C# qui </a:t>
            </a:r>
            <a:r>
              <a:rPr lang="en-CA" sz="2800" dirty="0" err="1" smtClean="0"/>
              <a:t>hérite</a:t>
            </a:r>
            <a:r>
              <a:rPr lang="en-CA" sz="2800" dirty="0" smtClean="0"/>
              <a:t> de </a:t>
            </a:r>
            <a:r>
              <a:rPr lang="en-CA" sz="2800" dirty="0" err="1" smtClean="0"/>
              <a:t>MonoBehaviour</a:t>
            </a:r>
            <a:r>
              <a:rPr lang="en-CA" sz="2800" dirty="0" smtClean="0"/>
              <a:t>, avec </a:t>
            </a:r>
            <a:r>
              <a:rPr lang="en-CA" sz="2800" dirty="0" err="1" smtClean="0"/>
              <a:t>une</a:t>
            </a:r>
            <a:r>
              <a:rPr lang="en-CA" sz="2800" dirty="0" smtClean="0"/>
              <a:t> </a:t>
            </a:r>
            <a:r>
              <a:rPr lang="en-CA" sz="2800" dirty="0" err="1" smtClean="0"/>
              <a:t>méthode</a:t>
            </a:r>
            <a:r>
              <a:rPr lang="en-CA" sz="2800" dirty="0" smtClean="0"/>
              <a:t> Update() </a:t>
            </a:r>
            <a:r>
              <a:rPr lang="en-CA" sz="2800" dirty="0" err="1" smtClean="0"/>
              <a:t>appellée</a:t>
            </a:r>
            <a:r>
              <a:rPr lang="en-CA" sz="2800" dirty="0" smtClean="0"/>
              <a:t> </a:t>
            </a:r>
            <a:r>
              <a:rPr lang="en-CA" sz="2800" dirty="0" err="1" smtClean="0"/>
              <a:t>une</a:t>
            </a:r>
            <a:r>
              <a:rPr lang="en-CA" sz="2800" dirty="0" smtClean="0"/>
              <a:t> </a:t>
            </a:r>
            <a:r>
              <a:rPr lang="en-CA" sz="2800" dirty="0" err="1" smtClean="0"/>
              <a:t>fois</a:t>
            </a:r>
            <a:r>
              <a:rPr lang="en-CA" sz="2800" dirty="0" smtClean="0"/>
              <a:t> pour </a:t>
            </a:r>
            <a:r>
              <a:rPr lang="en-CA" sz="2800" dirty="0" err="1" smtClean="0"/>
              <a:t>chaque</a:t>
            </a:r>
            <a:r>
              <a:rPr lang="en-CA" sz="2800" dirty="0" smtClean="0"/>
              <a:t> frame</a:t>
            </a:r>
          </a:p>
          <a:p>
            <a:pPr lvl="1"/>
            <a:r>
              <a:rPr lang="en-CA" sz="2400" dirty="0" err="1" smtClean="0"/>
              <a:t>D'autres</a:t>
            </a:r>
            <a:r>
              <a:rPr lang="en-CA" sz="2400" dirty="0" smtClean="0"/>
              <a:t> </a:t>
            </a:r>
            <a:r>
              <a:rPr lang="en-CA" sz="2400" dirty="0" err="1" smtClean="0"/>
              <a:t>méthodes</a:t>
            </a:r>
            <a:r>
              <a:rPr lang="en-CA" sz="2400" dirty="0" smtClean="0"/>
              <a:t> </a:t>
            </a:r>
            <a:r>
              <a:rPr lang="en-CA" sz="2400" dirty="0" err="1" smtClean="0"/>
              <a:t>utiles</a:t>
            </a:r>
            <a:r>
              <a:rPr lang="en-CA" sz="2400" dirty="0" smtClean="0"/>
              <a:t> </a:t>
            </a:r>
            <a:r>
              <a:rPr lang="en-CA" sz="2400" dirty="0" err="1" smtClean="0"/>
              <a:t>dans</a:t>
            </a:r>
            <a:r>
              <a:rPr lang="en-CA" sz="2400" dirty="0" smtClean="0"/>
              <a:t> </a:t>
            </a:r>
            <a:r>
              <a:rPr lang="en-CA" sz="2400" dirty="0" err="1" smtClean="0"/>
              <a:t>MonoBehaviour</a:t>
            </a:r>
            <a:r>
              <a:rPr lang="en-CA" sz="2400" dirty="0" smtClean="0"/>
              <a:t>:</a:t>
            </a:r>
          </a:p>
          <a:p>
            <a:pPr lvl="2"/>
            <a:r>
              <a:rPr lang="en-CA" sz="1800" dirty="0" smtClean="0"/>
              <a:t>Start()</a:t>
            </a:r>
          </a:p>
          <a:p>
            <a:pPr lvl="2"/>
            <a:r>
              <a:rPr lang="en-CA" sz="1800" dirty="0" err="1" smtClean="0"/>
              <a:t>FixedUpdate</a:t>
            </a:r>
            <a:r>
              <a:rPr lang="en-CA" sz="1800" dirty="0" smtClean="0"/>
              <a:t>()</a:t>
            </a:r>
          </a:p>
          <a:p>
            <a:r>
              <a:rPr lang="en-CA" sz="2800" dirty="0" err="1" smtClean="0"/>
              <a:t>Vous</a:t>
            </a:r>
            <a:r>
              <a:rPr lang="en-CA" sz="2800" dirty="0" smtClean="0"/>
              <a:t> </a:t>
            </a:r>
            <a:r>
              <a:rPr lang="en-CA" sz="2800" dirty="0" err="1" smtClean="0"/>
              <a:t>pouvez</a:t>
            </a:r>
            <a:r>
              <a:rPr lang="en-CA" sz="2800" dirty="0" smtClean="0"/>
              <a:t> </a:t>
            </a:r>
            <a:r>
              <a:rPr lang="en-CA" sz="2800" dirty="0" err="1" smtClean="0"/>
              <a:t>avoir</a:t>
            </a:r>
            <a:r>
              <a:rPr lang="en-CA" sz="2800" dirty="0" smtClean="0"/>
              <a:t> </a:t>
            </a:r>
            <a:r>
              <a:rPr lang="en-CA" sz="2800" dirty="0" err="1" smtClean="0"/>
              <a:t>d'autres</a:t>
            </a:r>
            <a:r>
              <a:rPr lang="en-CA" sz="2800" dirty="0" smtClean="0"/>
              <a:t> </a:t>
            </a:r>
            <a:r>
              <a:rPr lang="en-CA" sz="2800" dirty="0" err="1" smtClean="0"/>
              <a:t>fichiers</a:t>
            </a:r>
            <a:r>
              <a:rPr lang="en-CA" sz="2800" dirty="0" smtClean="0"/>
              <a:t> .</a:t>
            </a:r>
            <a:r>
              <a:rPr lang="en-CA" sz="2800" dirty="0" err="1" smtClean="0"/>
              <a:t>cs</a:t>
            </a:r>
            <a:r>
              <a:rPr lang="en-CA" sz="2800" dirty="0" smtClean="0"/>
              <a:t> </a:t>
            </a:r>
            <a:r>
              <a:rPr lang="en-CA" sz="2800" dirty="0" err="1" smtClean="0"/>
              <a:t>dans</a:t>
            </a:r>
            <a:r>
              <a:rPr lang="en-CA" sz="2800" dirty="0" smtClean="0"/>
              <a:t> le </a:t>
            </a:r>
            <a:r>
              <a:rPr lang="en-CA" sz="2800" dirty="0" err="1" smtClean="0"/>
              <a:t>même</a:t>
            </a:r>
            <a:r>
              <a:rPr lang="en-CA" sz="2800" dirty="0" smtClean="0"/>
              <a:t> </a:t>
            </a:r>
            <a:r>
              <a:rPr lang="en-CA" sz="2800" dirty="0" err="1" smtClean="0"/>
              <a:t>projet</a:t>
            </a:r>
            <a:r>
              <a:rPr lang="en-CA" sz="2800" dirty="0" smtClean="0"/>
              <a:t>, </a:t>
            </a:r>
            <a:r>
              <a:rPr lang="en-CA" sz="2800" dirty="0" err="1" smtClean="0"/>
              <a:t>même</a:t>
            </a:r>
            <a:r>
              <a:rPr lang="en-CA" sz="2800" dirty="0" smtClean="0"/>
              <a:t> </a:t>
            </a:r>
            <a:r>
              <a:rPr lang="en-CA" sz="2800" dirty="0" err="1" smtClean="0"/>
              <a:t>si</a:t>
            </a:r>
            <a:r>
              <a:rPr lang="en-CA" sz="2800" dirty="0" smtClean="0"/>
              <a:t> </a:t>
            </a:r>
            <a:r>
              <a:rPr lang="en-CA" sz="2800" dirty="0" err="1" smtClean="0"/>
              <a:t>ils</a:t>
            </a:r>
            <a:r>
              <a:rPr lang="en-CA" sz="2800" dirty="0" smtClean="0"/>
              <a:t> </a:t>
            </a:r>
            <a:r>
              <a:rPr lang="en-CA" sz="2800" dirty="0" err="1" smtClean="0"/>
              <a:t>n'héritent</a:t>
            </a:r>
            <a:r>
              <a:rPr lang="en-CA" sz="2800" dirty="0" smtClean="0"/>
              <a:t> pas de </a:t>
            </a:r>
            <a:r>
              <a:rPr lang="en-CA" sz="2800" dirty="0" err="1" smtClean="0"/>
              <a:t>MonoBehaviour</a:t>
            </a:r>
            <a:endParaRPr lang="en-CA" sz="2800" dirty="0" smtClean="0"/>
          </a:p>
          <a:p>
            <a:r>
              <a:rPr lang="en-CA" sz="2800" dirty="0" smtClean="0"/>
              <a:t>Par </a:t>
            </a:r>
            <a:r>
              <a:rPr lang="en-CA" sz="2800" dirty="0" err="1" smtClean="0"/>
              <a:t>défault</a:t>
            </a:r>
            <a:r>
              <a:rPr lang="en-CA" sz="2800" dirty="0" smtClean="0"/>
              <a:t>, Unity se </a:t>
            </a:r>
            <a:r>
              <a:rPr lang="en-CA" sz="2800" dirty="0" err="1" smtClean="0"/>
              <a:t>sert</a:t>
            </a:r>
            <a:r>
              <a:rPr lang="en-CA" sz="2800" dirty="0" smtClean="0"/>
              <a:t> de </a:t>
            </a:r>
            <a:r>
              <a:rPr lang="en-CA" sz="2800" dirty="0" err="1" smtClean="0"/>
              <a:t>MonoDevelop</a:t>
            </a:r>
            <a:r>
              <a:rPr lang="en-CA" sz="2800" dirty="0" smtClean="0"/>
              <a:t> </a:t>
            </a:r>
            <a:r>
              <a:rPr lang="en-CA" sz="2800" dirty="0" err="1" smtClean="0"/>
              <a:t>comme</a:t>
            </a:r>
            <a:r>
              <a:rPr lang="en-CA" sz="2800" dirty="0" smtClean="0"/>
              <a:t> IDE </a:t>
            </a:r>
            <a:r>
              <a:rPr lang="en-CA" sz="2800" dirty="0" err="1" smtClean="0"/>
              <a:t>gratuit</a:t>
            </a:r>
            <a:r>
              <a:rPr lang="en-CA" sz="2800" dirty="0" smtClean="0"/>
              <a:t> pour C#.  </a:t>
            </a:r>
            <a:r>
              <a:rPr lang="en-CA" sz="2800" dirty="0" err="1" smtClean="0"/>
              <a:t>Mais</a:t>
            </a:r>
            <a:r>
              <a:rPr lang="en-CA" sz="2800" dirty="0" smtClean="0"/>
              <a:t> </a:t>
            </a:r>
            <a:r>
              <a:rPr lang="en-CA" sz="2800" dirty="0" err="1" smtClean="0"/>
              <a:t>si</a:t>
            </a:r>
            <a:r>
              <a:rPr lang="en-CA" sz="2800" dirty="0" smtClean="0"/>
              <a:t> </a:t>
            </a:r>
            <a:r>
              <a:rPr lang="en-CA" sz="2800" dirty="0" err="1" smtClean="0"/>
              <a:t>vous</a:t>
            </a:r>
            <a:r>
              <a:rPr lang="en-CA" sz="2800" dirty="0" smtClean="0"/>
              <a:t> </a:t>
            </a:r>
            <a:r>
              <a:rPr lang="en-CA" sz="2800" dirty="0" err="1" smtClean="0"/>
              <a:t>installez</a:t>
            </a:r>
            <a:r>
              <a:rPr lang="en-CA" sz="2800" dirty="0" smtClean="0"/>
              <a:t> Visual Studio </a:t>
            </a:r>
            <a:r>
              <a:rPr lang="en-CA" sz="2800" dirty="0" err="1" smtClean="0"/>
              <a:t>avant</a:t>
            </a:r>
            <a:r>
              <a:rPr lang="en-CA" sz="2800" dirty="0" smtClean="0"/>
              <a:t> </a:t>
            </a:r>
            <a:r>
              <a:rPr lang="en-CA" sz="2800" dirty="0" err="1" smtClean="0"/>
              <a:t>d'installer</a:t>
            </a:r>
            <a:r>
              <a:rPr lang="en-CA" sz="2800" dirty="0" smtClean="0"/>
              <a:t> Unity, </a:t>
            </a:r>
            <a:r>
              <a:rPr lang="en-CA" sz="2800" dirty="0" err="1" smtClean="0"/>
              <a:t>vous</a:t>
            </a:r>
            <a:r>
              <a:rPr lang="en-CA" sz="2800" dirty="0" smtClean="0"/>
              <a:t> </a:t>
            </a:r>
            <a:r>
              <a:rPr lang="en-CA" sz="2800" dirty="0" err="1" smtClean="0"/>
              <a:t>pouvez</a:t>
            </a:r>
            <a:r>
              <a:rPr lang="en-CA" sz="2800" dirty="0" smtClean="0"/>
              <a:t> </a:t>
            </a:r>
            <a:r>
              <a:rPr lang="en-CA" sz="2800" dirty="0" err="1" smtClean="0"/>
              <a:t>facilement</a:t>
            </a:r>
            <a:r>
              <a:rPr lang="en-CA" sz="2800" dirty="0" smtClean="0"/>
              <a:t> </a:t>
            </a:r>
            <a:r>
              <a:rPr lang="en-CA" sz="2800" dirty="0" err="1" smtClean="0"/>
              <a:t>utiliser</a:t>
            </a:r>
            <a:r>
              <a:rPr lang="en-CA" sz="2800" dirty="0" smtClean="0"/>
              <a:t> Visual Studio </a:t>
            </a:r>
            <a:r>
              <a:rPr lang="en-CA" sz="2800" dirty="0" err="1" smtClean="0"/>
              <a:t>comme</a:t>
            </a:r>
            <a:r>
              <a:rPr lang="en-CA" sz="2800" dirty="0" smtClean="0"/>
              <a:t> IDE de C# à </a:t>
            </a:r>
            <a:r>
              <a:rPr lang="en-CA" sz="2800" dirty="0" err="1" smtClean="0"/>
              <a:t>l'intérieur</a:t>
            </a:r>
            <a:r>
              <a:rPr lang="en-CA" sz="2800" dirty="0" smtClean="0"/>
              <a:t> de Unity.</a:t>
            </a:r>
          </a:p>
          <a:p>
            <a:endParaRPr lang="en-CA" sz="2800" dirty="0"/>
          </a:p>
        </p:txBody>
      </p:sp>
    </p:spTree>
    <p:extLst>
      <p:ext uri="{BB962C8B-B14F-4D97-AF65-F5344CB8AC3E}">
        <p14:creationId xmlns:p14="http://schemas.microsoft.com/office/powerpoint/2010/main" val="15858611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Création d’un script</a:t>
            </a:r>
            <a:br>
              <a:rPr lang="fr-CA" b="1" dirty="0"/>
            </a:br>
            <a:r>
              <a:rPr lang="fr-CA" dirty="0"/>
              <a:t>script associé à </a:t>
            </a:r>
            <a:r>
              <a:rPr lang="fr-CA" dirty="0" err="1"/>
              <a:t>MySphere</a:t>
            </a:r>
            <a:endParaRPr lang="fr-CA" b="1" dirty="0"/>
          </a:p>
        </p:txBody>
      </p:sp>
      <p:pic>
        <p:nvPicPr>
          <p:cNvPr id="3" name="Picture 2">
            <a:extLst>
              <a:ext uri="{FF2B5EF4-FFF2-40B4-BE49-F238E27FC236}">
                <a16:creationId xmlns:a16="http://schemas.microsoft.com/office/drawing/2014/main" id="{65E7B153-7627-AB43-AE68-48D9825F7F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052736"/>
            <a:ext cx="9144000" cy="5455762"/>
          </a:xfrm>
          <a:prstGeom prst="rect">
            <a:avLst/>
          </a:prstGeom>
        </p:spPr>
      </p:pic>
      <p:pic>
        <p:nvPicPr>
          <p:cNvPr id="10" name="Picture 9">
            <a:extLst>
              <a:ext uri="{FF2B5EF4-FFF2-40B4-BE49-F238E27FC236}">
                <a16:creationId xmlns:a16="http://schemas.microsoft.com/office/drawing/2014/main" id="{A6BB5AB2-FED5-F84D-B3A3-6045880E9A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95936" y="3132546"/>
            <a:ext cx="2880320" cy="3862248"/>
          </a:xfrm>
          <a:prstGeom prst="rect">
            <a:avLst/>
          </a:prstGeom>
        </p:spPr>
      </p:pic>
    </p:spTree>
    <p:extLst>
      <p:ext uri="{BB962C8B-B14F-4D97-AF65-F5344CB8AC3E}">
        <p14:creationId xmlns:p14="http://schemas.microsoft.com/office/powerpoint/2010/main" val="38035495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Création d’un script</a:t>
            </a:r>
            <a:br>
              <a:rPr lang="fr-CA" b="1" dirty="0"/>
            </a:br>
            <a:r>
              <a:rPr lang="fr-CA" dirty="0"/>
              <a:t>référence par </a:t>
            </a:r>
            <a:r>
              <a:rPr lang="fr-CA" dirty="0" err="1"/>
              <a:t>GameObject.Find</a:t>
            </a:r>
            <a:r>
              <a:rPr lang="fr-CA" b="1" dirty="0"/>
              <a:t> </a:t>
            </a:r>
          </a:p>
        </p:txBody>
      </p:sp>
      <p:pic>
        <p:nvPicPr>
          <p:cNvPr id="7" name="Picture 6">
            <a:extLst>
              <a:ext uri="{FF2B5EF4-FFF2-40B4-BE49-F238E27FC236}">
                <a16:creationId xmlns:a16="http://schemas.microsoft.com/office/drawing/2014/main" id="{09C172A8-757A-1E4F-928B-B7225F92CB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4291"/>
            <a:ext cx="9143998" cy="6537157"/>
          </a:xfrm>
          <a:prstGeom prst="rect">
            <a:avLst/>
          </a:prstGeom>
        </p:spPr>
      </p:pic>
      <p:sp>
        <p:nvSpPr>
          <p:cNvPr id="9" name="TextBox 8">
            <a:extLst>
              <a:ext uri="{FF2B5EF4-FFF2-40B4-BE49-F238E27FC236}">
                <a16:creationId xmlns:a16="http://schemas.microsoft.com/office/drawing/2014/main" id="{83079EE3-9FDF-094E-A318-7F64EC24101F}"/>
              </a:ext>
            </a:extLst>
          </p:cNvPr>
          <p:cNvSpPr txBox="1"/>
          <p:nvPr/>
        </p:nvSpPr>
        <p:spPr>
          <a:xfrm>
            <a:off x="3347864" y="5169390"/>
            <a:ext cx="40302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MySphere</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fait le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déplacement</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a:r>
            <a:b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inverse de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MyCube</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653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Création d’un script</a:t>
            </a:r>
            <a:br>
              <a:rPr lang="fr-CA" b="1" dirty="0"/>
            </a:br>
            <a:r>
              <a:rPr lang="fr-CA" dirty="0"/>
              <a:t>référence par membre public</a:t>
            </a:r>
          </a:p>
        </p:txBody>
      </p:sp>
      <p:pic>
        <p:nvPicPr>
          <p:cNvPr id="7" name="Picture 6">
            <a:extLst>
              <a:ext uri="{FF2B5EF4-FFF2-40B4-BE49-F238E27FC236}">
                <a16:creationId xmlns:a16="http://schemas.microsoft.com/office/drawing/2014/main" id="{09C172A8-757A-1E4F-928B-B7225F92CB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924292"/>
            <a:ext cx="9143998" cy="6537156"/>
          </a:xfrm>
          <a:prstGeom prst="rect">
            <a:avLst/>
          </a:prstGeom>
        </p:spPr>
      </p:pic>
      <p:sp>
        <p:nvSpPr>
          <p:cNvPr id="10" name="TextBox 9">
            <a:extLst>
              <a:ext uri="{FF2B5EF4-FFF2-40B4-BE49-F238E27FC236}">
                <a16:creationId xmlns:a16="http://schemas.microsoft.com/office/drawing/2014/main" id="{CEBB4532-1A9D-F34B-A0D2-C061F1FAB242}"/>
              </a:ext>
            </a:extLst>
          </p:cNvPr>
          <p:cNvSpPr txBox="1"/>
          <p:nvPr/>
        </p:nvSpPr>
        <p:spPr>
          <a:xfrm>
            <a:off x="3347864" y="5169390"/>
            <a:ext cx="403020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MySphere</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fait le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déplacement</a:t>
            </a: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
            </a:r>
            <a:b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CA" sz="2400" b="1" i="0" u="none" strike="noStrike" kern="1200" cap="none" spc="0" normalizeH="0" baseline="0" noProof="0" dirty="0">
                <a:ln>
                  <a:noFill/>
                </a:ln>
                <a:solidFill>
                  <a:srgbClr val="FF0000"/>
                </a:solidFill>
                <a:effectLst/>
                <a:uLnTx/>
                <a:uFillTx/>
                <a:latin typeface="Calibri" panose="020F0502020204030204"/>
                <a:ea typeface="+mn-ea"/>
                <a:cs typeface="+mn-cs"/>
              </a:rPr>
              <a:t>inverse de </a:t>
            </a:r>
            <a:r>
              <a:rPr kumimoji="0" lang="en-CA" sz="2400" b="1" i="0" u="none" strike="noStrike" kern="1200" cap="none" spc="0" normalizeH="0" baseline="0" noProof="0" dirty="0" err="1">
                <a:ln>
                  <a:noFill/>
                </a:ln>
                <a:solidFill>
                  <a:srgbClr val="FF0000"/>
                </a:solidFill>
                <a:effectLst/>
                <a:uLnTx/>
                <a:uFillTx/>
                <a:latin typeface="Calibri" panose="020F0502020204030204"/>
                <a:ea typeface="+mn-ea"/>
                <a:cs typeface="+mn-cs"/>
              </a:rPr>
              <a:t>MyCube</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091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itySmallCubeRoll.mp4">
            <a:hlinkClick r:id="" action="ppaction://media"/>
            <a:extLst>
              <a:ext uri="{FF2B5EF4-FFF2-40B4-BE49-F238E27FC236}">
                <a16:creationId xmlns:a16="http://schemas.microsoft.com/office/drawing/2014/main" id="{558F7347-53EF-5345-A42D-2F61A27DB4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5262" y="857176"/>
            <a:ext cx="6204970" cy="3528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44208" y="2492896"/>
            <a:ext cx="228600" cy="381000"/>
          </a:xfrm>
          <a:prstGeom prst="rect">
            <a:avLst/>
          </a:prstGeom>
        </p:spPr>
      </p:pic>
      <p:sp>
        <p:nvSpPr>
          <p:cNvPr id="12" name="TextBox 11"/>
          <p:cNvSpPr txBox="1"/>
          <p:nvPr/>
        </p:nvSpPr>
        <p:spPr>
          <a:xfrm>
            <a:off x="395536" y="4581128"/>
            <a:ext cx="866791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0" i="0" u="none" strike="noStrike" kern="1200" cap="none" spc="0" normalizeH="0" baseline="0" noProof="0" dirty="0">
                <a:ln>
                  <a:noFill/>
                </a:ln>
                <a:solidFill>
                  <a:prstClr val="black"/>
                </a:solidFill>
                <a:effectLst/>
                <a:uLnTx/>
                <a:uFillTx/>
                <a:latin typeface="Calibri"/>
                <a:ea typeface="+mn-ea"/>
                <a:cs typeface="+mn-cs"/>
              </a:rPr>
              <a:t>Le même cube. Je fais un clic de roulette pour m'éloigner un peu... et je suis soudainement très loin du cube! Je fais deux clics pour revenir... et j'ai dépassé le cube! Je tourne la caméra sur place de 180°... et je vois que je suis très loin du cube!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1" u="none" strike="noStrike" kern="1200" cap="none" spc="0" normalizeH="0" baseline="0" noProof="0" dirty="0">
                <a:ln>
                  <a:noFill/>
                </a:ln>
                <a:solidFill>
                  <a:prstClr val="black"/>
                </a:solidFill>
                <a:effectLst/>
                <a:uLnTx/>
                <a:uFillTx/>
                <a:latin typeface="Calibri"/>
                <a:ea typeface="+mn-ea"/>
                <a:cs typeface="+mn-cs"/>
              </a:rPr>
              <a:t>Sauriez-vous régler ce bogue? Comment puis-je examiner les cubes de proche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itle 1"/>
          <p:cNvSpPr>
            <a:spLocks noGrp="1"/>
          </p:cNvSpPr>
          <p:nvPr>
            <p:ph type="title"/>
          </p:nvPr>
        </p:nvSpPr>
        <p:spPr>
          <a:xfrm>
            <a:off x="0" y="0"/>
            <a:ext cx="9144000" cy="908720"/>
          </a:xfrm>
        </p:spPr>
        <p:txBody>
          <a:bodyPr/>
          <a:lstStyle/>
          <a:p>
            <a:r>
              <a:rPr lang="fr-CA" sz="2800" dirty="0"/>
              <a:t>Exemples nécessitant des connaissances en infographie</a:t>
            </a:r>
          </a:p>
        </p:txBody>
      </p:sp>
      <p:pic>
        <p:nvPicPr>
          <p:cNvPr id="14" name="Picture 13">
            <a:extLst>
              <a:ext uri="{FF2B5EF4-FFF2-40B4-BE49-F238E27FC236}">
                <a16:creationId xmlns:a16="http://schemas.microsoft.com/office/drawing/2014/main" id="{DAC8620D-66CB-1044-9927-5BD7E61337B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02604" y="1212504"/>
            <a:ext cx="4460850" cy="1558254"/>
          </a:xfrm>
          <a:prstGeom prst="rect">
            <a:avLst/>
          </a:prstGeom>
        </p:spPr>
      </p:pic>
    </p:spTree>
    <p:extLst>
      <p:ext uri="{BB962C8B-B14F-4D97-AF65-F5344CB8AC3E}">
        <p14:creationId xmlns:p14="http://schemas.microsoft.com/office/powerpoint/2010/main" val="963622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Création d’un script</a:t>
            </a:r>
            <a:br>
              <a:rPr lang="fr-CA" b="1" dirty="0"/>
            </a:br>
            <a:r>
              <a:rPr lang="fr-CA" dirty="0"/>
              <a:t>référence par membre public</a:t>
            </a:r>
          </a:p>
        </p:txBody>
      </p:sp>
      <p:sp>
        <p:nvSpPr>
          <p:cNvPr id="10" name="TextBox 9">
            <a:extLst>
              <a:ext uri="{FF2B5EF4-FFF2-40B4-BE49-F238E27FC236}">
                <a16:creationId xmlns:a16="http://schemas.microsoft.com/office/drawing/2014/main" id="{CEBB4532-1A9D-F34B-A0D2-C061F1FAB242}"/>
              </a:ext>
            </a:extLst>
          </p:cNvPr>
          <p:cNvSpPr txBox="1"/>
          <p:nvPr/>
        </p:nvSpPr>
        <p:spPr>
          <a:xfrm>
            <a:off x="5364088" y="2924944"/>
            <a:ext cx="352839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0" dirty="0">
                <a:ln>
                  <a:noFill/>
                </a:ln>
                <a:solidFill>
                  <a:srgbClr val="FF0000"/>
                </a:solidFill>
                <a:effectLst/>
                <a:uLnTx/>
                <a:uFillTx/>
                <a:latin typeface="Calibri" panose="020F0502020204030204"/>
                <a:ea typeface="+mn-ea"/>
                <a:cs typeface="+mn-cs"/>
              </a:rPr>
              <a:t>La valeur de la référence</a:t>
            </a:r>
            <a:br>
              <a:rPr kumimoji="0" lang="fr-CA" sz="24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fr-CA" sz="2400" b="1" i="0" u="none" strike="noStrike" kern="1200" cap="none" spc="0" normalizeH="0" baseline="0" noProof="0" dirty="0">
                <a:ln>
                  <a:noFill/>
                </a:ln>
                <a:solidFill>
                  <a:srgbClr val="FF0000"/>
                </a:solidFill>
                <a:effectLst/>
                <a:uLnTx/>
                <a:uFillTx/>
                <a:latin typeface="Calibri" panose="020F0502020204030204"/>
                <a:ea typeface="+mn-ea"/>
                <a:cs typeface="+mn-cs"/>
              </a:rPr>
              <a:t>est inscrite par glisser déposer (drag &amp; drop)</a:t>
            </a:r>
          </a:p>
        </p:txBody>
      </p:sp>
      <p:pic>
        <p:nvPicPr>
          <p:cNvPr id="5" name="Picture 4">
            <a:extLst>
              <a:ext uri="{FF2B5EF4-FFF2-40B4-BE49-F238E27FC236}">
                <a16:creationId xmlns:a16="http://schemas.microsoft.com/office/drawing/2014/main" id="{55ABCA8F-C1CE-FE4A-A60A-D116EF7AFE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0860" y="1412776"/>
            <a:ext cx="3983188" cy="5123255"/>
          </a:xfrm>
          <a:prstGeom prst="rect">
            <a:avLst/>
          </a:prstGeom>
        </p:spPr>
      </p:pic>
      <p:sp>
        <p:nvSpPr>
          <p:cNvPr id="2" name="Rectangle 1">
            <a:extLst>
              <a:ext uri="{FF2B5EF4-FFF2-40B4-BE49-F238E27FC236}">
                <a16:creationId xmlns:a16="http://schemas.microsoft.com/office/drawing/2014/main" id="{D01616C2-3EAC-3A44-A7E8-51BAC9E6DDEE}"/>
              </a:ext>
            </a:extLst>
          </p:cNvPr>
          <p:cNvSpPr/>
          <p:nvPr/>
        </p:nvSpPr>
        <p:spPr>
          <a:xfrm>
            <a:off x="3012454" y="4221088"/>
            <a:ext cx="199159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57438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6DAFC-A85F-A744-956E-79F298EAC802}"/>
              </a:ext>
            </a:extLst>
          </p:cNvPr>
          <p:cNvPicPr>
            <a:picLocks noChangeAspect="1"/>
          </p:cNvPicPr>
          <p:nvPr/>
        </p:nvPicPr>
        <p:blipFill>
          <a:blip r:embed="rId3"/>
          <a:stretch>
            <a:fillRect/>
          </a:stretch>
        </p:blipFill>
        <p:spPr>
          <a:xfrm>
            <a:off x="-1" y="908720"/>
            <a:ext cx="9080015" cy="12699211"/>
          </a:xfrm>
          <a:prstGeom prst="rect">
            <a:avLst/>
          </a:prstGeom>
        </p:spPr>
      </p:pic>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0" y="116633"/>
            <a:ext cx="9144000" cy="504055"/>
          </a:xfrm>
        </p:spPr>
        <p:txBody>
          <a:bodyPr>
            <a:normAutofit fontScale="90000"/>
          </a:bodyPr>
          <a:lstStyle/>
          <a:p>
            <a:pPr algn="ctr"/>
            <a:r>
              <a:rPr lang="fr-CA" b="1" dirty="0"/>
              <a:t>Programmation </a:t>
            </a:r>
            <a:r>
              <a:rPr lang="fr-CA" b="1" dirty="0" smtClean="0"/>
              <a:t>événementielle</a:t>
            </a:r>
            <a:endParaRPr lang="fr-CA" dirty="0"/>
          </a:p>
        </p:txBody>
      </p:sp>
      <p:sp>
        <p:nvSpPr>
          <p:cNvPr id="4" name="TextBox 3">
            <a:extLst>
              <a:ext uri="{FF2B5EF4-FFF2-40B4-BE49-F238E27FC236}">
                <a16:creationId xmlns:a16="http://schemas.microsoft.com/office/drawing/2014/main" id="{E8FBAF72-1DFC-C142-BAD9-78DCB83F9AE6}"/>
              </a:ext>
            </a:extLst>
          </p:cNvPr>
          <p:cNvSpPr txBox="1"/>
          <p:nvPr/>
        </p:nvSpPr>
        <p:spPr>
          <a:xfrm>
            <a:off x="0" y="476672"/>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err="1">
                <a:ln>
                  <a:noFill/>
                </a:ln>
                <a:solidFill>
                  <a:prstClr val="black"/>
                </a:solidFill>
                <a:effectLst/>
                <a:uLnTx/>
                <a:uFillTx/>
                <a:latin typeface="Calibri" panose="020F0502020204030204"/>
                <a:ea typeface="+mn-ea"/>
                <a:cs typeface="+mn-cs"/>
              </a:rPr>
              <a:t>voir</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Execution Order of Event Functions</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 et </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Event Functions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2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22222E-6 -2.22222E-6 L 2.22222E-6 -1.04259 " pathEditMode="relative" rAng="0" ptsTypes="AA">
                                      <p:cBhvr>
                                        <p:cTn id="6" dur="2000" fill="hold"/>
                                        <p:tgtEl>
                                          <p:spTgt spid="3"/>
                                        </p:tgtEl>
                                        <p:attrNameLst>
                                          <p:attrName>ppt_x</p:attrName>
                                          <p:attrName>ppt_y</p:attrName>
                                        </p:attrNameLst>
                                      </p:cBhvr>
                                      <p:rCtr x="0" y="-5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Programmation évènementielle</a:t>
            </a:r>
            <a:br>
              <a:rPr lang="fr-CA" b="1" dirty="0"/>
            </a:br>
            <a:r>
              <a:rPr lang="fr-CA" dirty="0"/>
              <a:t>initialisation</a:t>
            </a:r>
          </a:p>
        </p:txBody>
      </p:sp>
      <p:sp>
        <p:nvSpPr>
          <p:cNvPr id="7" name="Content Placeholder 10">
            <a:extLst>
              <a:ext uri="{FF2B5EF4-FFF2-40B4-BE49-F238E27FC236}">
                <a16:creationId xmlns:a16="http://schemas.microsoft.com/office/drawing/2014/main" id="{1DED8270-02A2-D543-8A73-C8DA3D641059}"/>
              </a:ext>
            </a:extLst>
          </p:cNvPr>
          <p:cNvSpPr>
            <a:spLocks noGrp="1"/>
          </p:cNvSpPr>
          <p:nvPr>
            <p:ph idx="1"/>
          </p:nvPr>
        </p:nvSpPr>
        <p:spPr>
          <a:xfrm>
            <a:off x="628650" y="1628800"/>
            <a:ext cx="7886700" cy="3684067"/>
          </a:xfrm>
        </p:spPr>
        <p:txBody>
          <a:bodyPr>
            <a:noAutofit/>
          </a:bodyPr>
          <a:lstStyle/>
          <a:p>
            <a:pPr marL="0" indent="0">
              <a:buNone/>
            </a:pPr>
            <a:r>
              <a:rPr lang="fr-CA" sz="2200" b="1" dirty="0" err="1"/>
              <a:t>void</a:t>
            </a:r>
            <a:r>
              <a:rPr lang="fr-CA" sz="2200" b="1" dirty="0"/>
              <a:t> </a:t>
            </a:r>
            <a:r>
              <a:rPr lang="fr-CA" sz="2200" b="1" dirty="0" err="1"/>
              <a:t>Awake</a:t>
            </a:r>
            <a:r>
              <a:rPr lang="fr-CA" sz="2200" b="1" dirty="0"/>
              <a:t>() { … }</a:t>
            </a:r>
            <a:r>
              <a:rPr lang="fr-CA" sz="2200" dirty="0"/>
              <a:t> </a:t>
            </a:r>
          </a:p>
          <a:p>
            <a:pPr marL="0" indent="0">
              <a:buNone/>
            </a:pPr>
            <a:r>
              <a:rPr lang="fr-CA" sz="2200" dirty="0"/>
              <a:t>Appelé lors du chargement de la scène, toujours avant Start().</a:t>
            </a:r>
          </a:p>
          <a:p>
            <a:pPr marL="0" indent="0">
              <a:buNone/>
            </a:pPr>
            <a:endParaRPr lang="fr-CA" sz="2200" dirty="0"/>
          </a:p>
          <a:p>
            <a:pPr marL="0" indent="0">
              <a:buNone/>
            </a:pPr>
            <a:r>
              <a:rPr lang="fr-CA" sz="2200" b="1" dirty="0" err="1"/>
              <a:t>void</a:t>
            </a:r>
            <a:r>
              <a:rPr lang="fr-CA" sz="2200" b="1" dirty="0"/>
              <a:t> Start() {…}</a:t>
            </a:r>
          </a:p>
          <a:p>
            <a:pPr marL="0" indent="0">
              <a:buNone/>
            </a:pPr>
            <a:r>
              <a:rPr lang="fr-CA" sz="2200" dirty="0"/>
              <a:t>Appelé avant toute mise à jour au début du jeu, mais après </a:t>
            </a:r>
            <a:r>
              <a:rPr lang="fr-CA" sz="2200" dirty="0" err="1"/>
              <a:t>Awake</a:t>
            </a:r>
            <a:r>
              <a:rPr lang="fr-CA" sz="2200" dirty="0"/>
              <a:t>().</a:t>
            </a:r>
          </a:p>
          <a:p>
            <a:pPr marL="0" indent="0">
              <a:buNone/>
            </a:pPr>
            <a:endParaRPr lang="fr-CA" sz="2200" dirty="0"/>
          </a:p>
          <a:p>
            <a:pPr marL="0" indent="0" algn="r">
              <a:buNone/>
            </a:pPr>
            <a:r>
              <a:rPr lang="fr-CA" sz="2400" dirty="0"/>
              <a:t> voir </a:t>
            </a:r>
            <a:r>
              <a:rPr lang="en-CA" sz="2400" dirty="0">
                <a:hlinkClick r:id="rId3"/>
              </a:rPr>
              <a:t>Event Functions</a:t>
            </a:r>
            <a:endParaRPr lang="fr-CA" sz="2400" dirty="0"/>
          </a:p>
          <a:p>
            <a:pPr marL="0" indent="0">
              <a:buNone/>
            </a:pPr>
            <a:endParaRPr lang="fr-CA" sz="2200" dirty="0"/>
          </a:p>
          <a:p>
            <a:endParaRPr lang="fr-CA" sz="2200" dirty="0"/>
          </a:p>
        </p:txBody>
      </p:sp>
    </p:spTree>
    <p:extLst>
      <p:ext uri="{BB962C8B-B14F-4D97-AF65-F5344CB8AC3E}">
        <p14:creationId xmlns:p14="http://schemas.microsoft.com/office/powerpoint/2010/main" val="369836414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382352"/>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Programmation évènementielle</a:t>
            </a:r>
            <a:br>
              <a:rPr lang="fr-CA" b="1" dirty="0"/>
            </a:br>
            <a:r>
              <a:rPr lang="fr-CA" dirty="0"/>
              <a:t>mise à jour</a:t>
            </a:r>
          </a:p>
        </p:txBody>
      </p:sp>
      <p:sp>
        <p:nvSpPr>
          <p:cNvPr id="7" name="Content Placeholder 10">
            <a:extLst>
              <a:ext uri="{FF2B5EF4-FFF2-40B4-BE49-F238E27FC236}">
                <a16:creationId xmlns:a16="http://schemas.microsoft.com/office/drawing/2014/main" id="{1DED8270-02A2-D543-8A73-C8DA3D641059}"/>
              </a:ext>
            </a:extLst>
          </p:cNvPr>
          <p:cNvSpPr>
            <a:spLocks noGrp="1"/>
          </p:cNvSpPr>
          <p:nvPr>
            <p:ph idx="1"/>
          </p:nvPr>
        </p:nvSpPr>
        <p:spPr>
          <a:xfrm>
            <a:off x="628650" y="1196752"/>
            <a:ext cx="7886700" cy="5472608"/>
          </a:xfrm>
        </p:spPr>
        <p:txBody>
          <a:bodyPr>
            <a:noAutofit/>
          </a:bodyPr>
          <a:lstStyle/>
          <a:p>
            <a:pPr marL="0" indent="0">
              <a:buNone/>
            </a:pPr>
            <a:r>
              <a:rPr lang="fr-CA" sz="2200" b="1" dirty="0" err="1"/>
              <a:t>void</a:t>
            </a:r>
            <a:r>
              <a:rPr lang="fr-CA" sz="2200" b="1" dirty="0"/>
              <a:t> Update () { … }</a:t>
            </a:r>
          </a:p>
          <a:p>
            <a:pPr marL="0" indent="0">
              <a:buNone/>
            </a:pPr>
            <a:r>
              <a:rPr lang="fr-CA" sz="2200" dirty="0"/>
              <a:t>Appelé avant qu’une image soit rendue. Utilisé pour changer la position, l’état et le comportement des objets du jeu. </a:t>
            </a:r>
            <a:r>
              <a:rPr lang="fr-CA" sz="2200" dirty="0" err="1"/>
              <a:t>Time.deltaTime</a:t>
            </a:r>
            <a:r>
              <a:rPr lang="fr-CA" sz="2200" dirty="0"/>
              <a:t> indique le temps écoulé depuis le dernier appel de cette fonction.</a:t>
            </a:r>
          </a:p>
          <a:p>
            <a:pPr marL="0" indent="0">
              <a:buNone/>
            </a:pPr>
            <a:endParaRPr lang="fr-CA" sz="1000" dirty="0"/>
          </a:p>
          <a:p>
            <a:pPr marL="0" indent="0">
              <a:buNone/>
            </a:pPr>
            <a:r>
              <a:rPr lang="fr-CA" sz="2200" b="1" dirty="0" err="1"/>
              <a:t>void</a:t>
            </a:r>
            <a:r>
              <a:rPr lang="fr-CA" sz="2200" b="1" dirty="0"/>
              <a:t> </a:t>
            </a:r>
            <a:r>
              <a:rPr lang="fr-CA" sz="2200" b="1" dirty="0" err="1"/>
              <a:t>FixedUpdate</a:t>
            </a:r>
            <a:r>
              <a:rPr lang="fr-CA" sz="2200" b="1" dirty="0"/>
              <a:t>() { … }</a:t>
            </a:r>
          </a:p>
          <a:p>
            <a:pPr marL="0" indent="0">
              <a:buNone/>
            </a:pPr>
            <a:r>
              <a:rPr lang="fr-CA" sz="2200" dirty="0"/>
              <a:t>Appelé avant la mise à jour de la physique, qui ne fonctionne pas au même rythme que le rendu d’images. Utilisé pour faires des opérations liées à la simulation physique. </a:t>
            </a:r>
          </a:p>
          <a:p>
            <a:pPr marL="0" indent="0">
              <a:buNone/>
            </a:pPr>
            <a:endParaRPr lang="fr-CA" sz="1000" dirty="0"/>
          </a:p>
          <a:p>
            <a:pPr marL="0" indent="0">
              <a:buNone/>
            </a:pPr>
            <a:r>
              <a:rPr lang="fr-CA" sz="2200" b="1" dirty="0" err="1"/>
              <a:t>void</a:t>
            </a:r>
            <a:r>
              <a:rPr lang="fr-CA" sz="2200" b="1" dirty="0"/>
              <a:t> </a:t>
            </a:r>
            <a:r>
              <a:rPr lang="fr-CA" sz="2200" b="1" dirty="0" err="1"/>
              <a:t>LateUpdate</a:t>
            </a:r>
            <a:r>
              <a:rPr lang="fr-CA" sz="2200" b="1" dirty="0"/>
              <a:t>() { … }</a:t>
            </a:r>
          </a:p>
          <a:p>
            <a:pPr marL="0" indent="0">
              <a:buNone/>
            </a:pPr>
            <a:r>
              <a:rPr lang="fr-CA" sz="2200" dirty="0"/>
              <a:t>Appelé après le calcul des animations, Update() et </a:t>
            </a:r>
            <a:r>
              <a:rPr lang="fr-CA" sz="2200" dirty="0" err="1"/>
              <a:t>FixedUpdate</a:t>
            </a:r>
            <a:r>
              <a:rPr lang="fr-CA" sz="2200" dirty="0"/>
              <a:t>(). Utilisé pour certaines </a:t>
            </a:r>
            <a:r>
              <a:rPr lang="fr-CA" sz="2200" dirty="0" err="1"/>
              <a:t>operations</a:t>
            </a:r>
            <a:r>
              <a:rPr lang="fr-CA" sz="2200" dirty="0"/>
              <a:t> comme le mouvement d’une caméra. </a:t>
            </a:r>
            <a:endParaRPr lang="fr-CA" sz="1800" dirty="0"/>
          </a:p>
          <a:p>
            <a:pPr marL="0" indent="0" algn="r">
              <a:buNone/>
            </a:pPr>
            <a:r>
              <a:rPr lang="fr-CA" sz="1800" dirty="0"/>
              <a:t>voir </a:t>
            </a:r>
            <a:r>
              <a:rPr lang="en-CA" sz="1800" dirty="0">
                <a:hlinkClick r:id="rId3"/>
              </a:rPr>
              <a:t>Event Functions</a:t>
            </a:r>
            <a:endParaRPr lang="fr-CA" sz="1800" dirty="0"/>
          </a:p>
        </p:txBody>
      </p:sp>
    </p:spTree>
    <p:extLst>
      <p:ext uri="{BB962C8B-B14F-4D97-AF65-F5344CB8AC3E}">
        <p14:creationId xmlns:p14="http://schemas.microsoft.com/office/powerpoint/2010/main" val="360544666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Programmation évènementielle</a:t>
            </a:r>
            <a:br>
              <a:rPr lang="fr-CA" b="1" dirty="0"/>
            </a:br>
            <a:r>
              <a:rPr lang="fr-CA" dirty="0"/>
              <a:t>physique</a:t>
            </a:r>
          </a:p>
        </p:txBody>
      </p:sp>
      <p:sp>
        <p:nvSpPr>
          <p:cNvPr id="7" name="Content Placeholder 10">
            <a:extLst>
              <a:ext uri="{FF2B5EF4-FFF2-40B4-BE49-F238E27FC236}">
                <a16:creationId xmlns:a16="http://schemas.microsoft.com/office/drawing/2014/main" id="{1DED8270-02A2-D543-8A73-C8DA3D641059}"/>
              </a:ext>
            </a:extLst>
          </p:cNvPr>
          <p:cNvSpPr>
            <a:spLocks noGrp="1"/>
          </p:cNvSpPr>
          <p:nvPr>
            <p:ph idx="1"/>
          </p:nvPr>
        </p:nvSpPr>
        <p:spPr>
          <a:xfrm>
            <a:off x="628650" y="1484784"/>
            <a:ext cx="7886700" cy="3828083"/>
          </a:xfrm>
        </p:spPr>
        <p:txBody>
          <a:bodyPr>
            <a:noAutofit/>
          </a:bodyPr>
          <a:lstStyle/>
          <a:p>
            <a:pPr marL="0" indent="0">
              <a:buNone/>
            </a:pPr>
            <a:endParaRPr lang="fr-CA" sz="2200" dirty="0"/>
          </a:p>
          <a:p>
            <a:pPr marL="0" indent="0">
              <a:buNone/>
            </a:pPr>
            <a:r>
              <a:rPr lang="fr-CA" sz="2200" b="1" dirty="0" err="1"/>
              <a:t>void</a:t>
            </a:r>
            <a:r>
              <a:rPr lang="fr-CA" sz="2200" b="1" dirty="0"/>
              <a:t> </a:t>
            </a:r>
            <a:r>
              <a:rPr lang="fr-CA" sz="2200" b="1" dirty="0" err="1"/>
              <a:t>OnCollisionEnter</a:t>
            </a:r>
            <a:r>
              <a:rPr lang="fr-CA" sz="2200" b="1" dirty="0"/>
              <a:t>(Collision collision) { … }</a:t>
            </a:r>
          </a:p>
          <a:p>
            <a:pPr marL="0" indent="0">
              <a:buNone/>
            </a:pPr>
            <a:r>
              <a:rPr lang="fr-CA" sz="2200" dirty="0"/>
              <a:t>Appelé lors d’un contact avec un </a:t>
            </a:r>
            <a:r>
              <a:rPr lang="fr-CA" sz="2200" dirty="0" err="1"/>
              <a:t>Collider</a:t>
            </a:r>
            <a:r>
              <a:rPr lang="fr-CA" sz="2200" dirty="0"/>
              <a:t>. Voir aussi </a:t>
            </a:r>
            <a:r>
              <a:rPr lang="fr-CA" sz="2200" dirty="0" err="1"/>
              <a:t>OnCollisionStay</a:t>
            </a:r>
            <a:r>
              <a:rPr lang="fr-CA" sz="2200" dirty="0"/>
              <a:t> et </a:t>
            </a:r>
            <a:r>
              <a:rPr lang="fr-CA" sz="2200" dirty="0" err="1"/>
              <a:t>OnCollisionExit</a:t>
            </a:r>
            <a:r>
              <a:rPr lang="fr-CA" sz="2200" dirty="0"/>
              <a:t>.</a:t>
            </a:r>
          </a:p>
          <a:p>
            <a:pPr marL="0" indent="0">
              <a:buNone/>
            </a:pPr>
            <a:endParaRPr lang="fr-CA" sz="2200" dirty="0"/>
          </a:p>
          <a:p>
            <a:pPr marL="0" indent="0">
              <a:buNone/>
            </a:pPr>
            <a:r>
              <a:rPr lang="fr-CA" sz="2200" b="1" dirty="0" err="1"/>
              <a:t>void</a:t>
            </a:r>
            <a:r>
              <a:rPr lang="fr-CA" sz="2200" b="1" dirty="0"/>
              <a:t> </a:t>
            </a:r>
            <a:r>
              <a:rPr lang="fr-CA" sz="2200" b="1" dirty="0" err="1"/>
              <a:t>OnTriggerEnter</a:t>
            </a:r>
            <a:r>
              <a:rPr lang="fr-CA" sz="2200" b="1" dirty="0"/>
              <a:t>(</a:t>
            </a:r>
            <a:r>
              <a:rPr lang="fr-CA" sz="2200" b="1" dirty="0" err="1"/>
              <a:t>Collider</a:t>
            </a:r>
            <a:r>
              <a:rPr lang="fr-CA" sz="2200" b="1" dirty="0"/>
              <a:t> </a:t>
            </a:r>
            <a:r>
              <a:rPr lang="fr-CA" sz="2200" b="1" dirty="0" err="1"/>
              <a:t>other</a:t>
            </a:r>
            <a:r>
              <a:rPr lang="fr-CA" sz="2200" b="1" dirty="0"/>
              <a:t>) { … }</a:t>
            </a:r>
          </a:p>
          <a:p>
            <a:pPr marL="0" indent="0">
              <a:buNone/>
            </a:pPr>
            <a:r>
              <a:rPr lang="fr-CA" sz="2200" dirty="0"/>
              <a:t>Appelé lors d’un contact avec un </a:t>
            </a:r>
            <a:r>
              <a:rPr lang="fr-CA" sz="2200" dirty="0" err="1"/>
              <a:t>Collider</a:t>
            </a:r>
            <a:r>
              <a:rPr lang="fr-CA" sz="2200" dirty="0"/>
              <a:t> configuré comme Trigger. Un trigger ne simule pas le contact physique et permet à deux objets d’occuper le même espace. Voir aussi </a:t>
            </a:r>
            <a:r>
              <a:rPr lang="fr-CA" sz="2200" dirty="0" err="1"/>
              <a:t>OnTriggerStay</a:t>
            </a:r>
            <a:r>
              <a:rPr lang="fr-CA" sz="2200" dirty="0"/>
              <a:t> et </a:t>
            </a:r>
            <a:r>
              <a:rPr lang="fr-CA" sz="2200" dirty="0" err="1"/>
              <a:t>OnTriggerExit</a:t>
            </a:r>
            <a:r>
              <a:rPr lang="fr-CA" sz="2200" dirty="0"/>
              <a:t>.</a:t>
            </a:r>
            <a:endParaRPr lang="en-CA" sz="2200" dirty="0"/>
          </a:p>
          <a:p>
            <a:pPr marL="0" indent="0" algn="r">
              <a:buNone/>
            </a:pPr>
            <a:r>
              <a:rPr lang="en-CA" sz="2200" dirty="0" err="1"/>
              <a:t>voir</a:t>
            </a:r>
            <a:r>
              <a:rPr lang="en-CA" sz="2200" dirty="0"/>
              <a:t> </a:t>
            </a:r>
            <a:r>
              <a:rPr lang="en-CA" sz="2200" dirty="0">
                <a:hlinkClick r:id="rId3"/>
              </a:rPr>
              <a:t>Event Functions</a:t>
            </a:r>
            <a:endParaRPr lang="fr-CA" sz="2200" dirty="0"/>
          </a:p>
          <a:p>
            <a:endParaRPr lang="fr-CA" sz="2200" dirty="0"/>
          </a:p>
        </p:txBody>
      </p:sp>
    </p:spTree>
    <p:extLst>
      <p:ext uri="{BB962C8B-B14F-4D97-AF65-F5344CB8AC3E}">
        <p14:creationId xmlns:p14="http://schemas.microsoft.com/office/powerpoint/2010/main" val="37578306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Débogage</a:t>
            </a:r>
            <a:br>
              <a:rPr lang="fr-CA" b="1" dirty="0"/>
            </a:br>
            <a:r>
              <a:rPr lang="fr-CA" dirty="0"/>
              <a:t>console</a:t>
            </a:r>
          </a:p>
        </p:txBody>
      </p:sp>
      <p:sp>
        <p:nvSpPr>
          <p:cNvPr id="3" name="Content Placeholder 2">
            <a:extLst>
              <a:ext uri="{FF2B5EF4-FFF2-40B4-BE49-F238E27FC236}">
                <a16:creationId xmlns:a16="http://schemas.microsoft.com/office/drawing/2014/main" id="{990C60D3-E22F-3045-9323-3F0966600A94}"/>
              </a:ext>
            </a:extLst>
          </p:cNvPr>
          <p:cNvSpPr>
            <a:spLocks noGrp="1"/>
          </p:cNvSpPr>
          <p:nvPr>
            <p:ph idx="1"/>
          </p:nvPr>
        </p:nvSpPr>
        <p:spPr>
          <a:xfrm>
            <a:off x="628650" y="1566181"/>
            <a:ext cx="7886700" cy="4351338"/>
          </a:xfrm>
        </p:spPr>
        <p:txBody>
          <a:bodyPr/>
          <a:lstStyle/>
          <a:p>
            <a:pPr marL="0" indent="0">
              <a:buNone/>
            </a:pPr>
            <a:r>
              <a:rPr lang="en-US" sz="1800" dirty="0" err="1">
                <a:latin typeface="Courier" pitchFamily="2" charset="0"/>
              </a:rPr>
              <a:t>Debug.Log</a:t>
            </a:r>
            <a:r>
              <a:rPr lang="en-US" sz="1800" dirty="0">
                <a:latin typeface="Courier" pitchFamily="2" charset="0"/>
              </a:rPr>
              <a:t>(“La </a:t>
            </a:r>
            <a:r>
              <a:rPr lang="en-US" sz="1800" dirty="0" err="1">
                <a:latin typeface="Courier" pitchFamily="2" charset="0"/>
              </a:rPr>
              <a:t>valeur</a:t>
            </a:r>
            <a:r>
              <a:rPr lang="en-US" sz="1800" dirty="0">
                <a:latin typeface="Courier" pitchFamily="2" charset="0"/>
              </a:rPr>
              <a:t> de x </a:t>
            </a:r>
            <a:r>
              <a:rPr lang="en-US" sz="1800" dirty="0" err="1">
                <a:latin typeface="Courier" pitchFamily="2" charset="0"/>
              </a:rPr>
              <a:t>est</a:t>
            </a:r>
            <a:r>
              <a:rPr lang="en-US" sz="1800" dirty="0">
                <a:latin typeface="Courier" pitchFamily="2" charset="0"/>
              </a:rPr>
              <a:t> " + x);</a:t>
            </a:r>
          </a:p>
          <a:p>
            <a:pPr marL="0" indent="0">
              <a:buNone/>
            </a:pPr>
            <a:r>
              <a:rPr lang="en-US" sz="1800" dirty="0" err="1">
                <a:latin typeface="Courier" pitchFamily="2" charset="0"/>
              </a:rPr>
              <a:t>Debug.Log</a:t>
            </a:r>
            <a:r>
              <a:rPr lang="en-US" sz="1800" dirty="0">
                <a:latin typeface="Courier" pitchFamily="2" charset="0"/>
              </a:rPr>
              <a:t>(“La </a:t>
            </a:r>
            <a:r>
              <a:rPr lang="en-US" sz="1800" dirty="0" err="1">
                <a:latin typeface="Courier" pitchFamily="2" charset="0"/>
              </a:rPr>
              <a:t>valeur</a:t>
            </a:r>
            <a:r>
              <a:rPr lang="en-US" sz="1800" dirty="0">
                <a:latin typeface="Courier" pitchFamily="2" charset="0"/>
              </a:rPr>
              <a:t> de x </a:t>
            </a:r>
            <a:r>
              <a:rPr lang="en-US" sz="1800" dirty="0" err="1">
                <a:latin typeface="Courier" pitchFamily="2" charset="0"/>
              </a:rPr>
              <a:t>est</a:t>
            </a:r>
            <a:r>
              <a:rPr lang="en-US" sz="1800" dirty="0">
                <a:latin typeface="Courier" pitchFamily="2" charset="0"/>
              </a:rPr>
              <a:t> " + </a:t>
            </a:r>
            <a:r>
              <a:rPr lang="en-US" sz="1800" dirty="0" err="1">
                <a:latin typeface="Courier" pitchFamily="2" charset="0"/>
              </a:rPr>
              <a:t>x.ToString</a:t>
            </a:r>
            <a:r>
              <a:rPr lang="en-US" sz="1800" dirty="0">
                <a:latin typeface="Courier" pitchFamily="2" charset="0"/>
              </a:rPr>
              <a:t>());</a:t>
            </a:r>
          </a:p>
          <a:p>
            <a:pPr marL="0" indent="0">
              <a:buNone/>
            </a:pPr>
            <a:r>
              <a:rPr lang="en-US" sz="1800" dirty="0" err="1">
                <a:latin typeface="Courier" pitchFamily="2" charset="0"/>
              </a:rPr>
              <a:t>Debug.Log</a:t>
            </a:r>
            <a:r>
              <a:rPr lang="en-US" sz="1800" dirty="0">
                <a:latin typeface="Courier" pitchFamily="2" charset="0"/>
              </a:rPr>
              <a:t>(</a:t>
            </a:r>
            <a:r>
              <a:rPr lang="en-US" sz="1800" dirty="0" err="1">
                <a:latin typeface="Courier" pitchFamily="2" charset="0"/>
              </a:rPr>
              <a:t>string.Format</a:t>
            </a:r>
            <a:r>
              <a:rPr lang="en-US" sz="1800" dirty="0">
                <a:latin typeface="Courier" pitchFamily="2" charset="0"/>
              </a:rPr>
              <a:t>("La </a:t>
            </a:r>
            <a:r>
              <a:rPr lang="en-US" sz="1800" dirty="0" err="1">
                <a:latin typeface="Courier" pitchFamily="2" charset="0"/>
              </a:rPr>
              <a:t>valeur</a:t>
            </a:r>
            <a:r>
              <a:rPr lang="en-US" sz="1800" dirty="0">
                <a:latin typeface="Courier" pitchFamily="2" charset="0"/>
              </a:rPr>
              <a:t> de x </a:t>
            </a:r>
            <a:r>
              <a:rPr lang="en-US" sz="1800" dirty="0" err="1">
                <a:latin typeface="Courier" pitchFamily="2" charset="0"/>
              </a:rPr>
              <a:t>est</a:t>
            </a:r>
            <a:r>
              <a:rPr lang="en-US" sz="1800" dirty="0">
                <a:latin typeface="Courier" pitchFamily="2" charset="0"/>
              </a:rPr>
              <a:t> {0}", x));</a:t>
            </a:r>
          </a:p>
          <a:p>
            <a:pPr marL="0" indent="0">
              <a:buNone/>
            </a:pPr>
            <a:endParaRPr lang="en-US"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A01CBE04-94DF-8E47-8FF8-DC57B63F8D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8" y="2852936"/>
            <a:ext cx="9144000" cy="3803357"/>
          </a:xfrm>
          <a:prstGeom prst="rect">
            <a:avLst/>
          </a:prstGeom>
        </p:spPr>
      </p:pic>
    </p:spTree>
    <p:extLst>
      <p:ext uri="{BB962C8B-B14F-4D97-AF65-F5344CB8AC3E}">
        <p14:creationId xmlns:p14="http://schemas.microsoft.com/office/powerpoint/2010/main" val="27171194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DE34171-2B76-3F43-8E03-8EF6F42FB9B7}"/>
              </a:ext>
            </a:extLst>
          </p:cNvPr>
          <p:cNvSpPr/>
          <p:nvPr/>
        </p:nvSpPr>
        <p:spPr>
          <a:xfrm>
            <a:off x="0" y="0"/>
            <a:ext cx="9144000" cy="16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re 1">
            <a:extLst>
              <a:ext uri="{FF2B5EF4-FFF2-40B4-BE49-F238E27FC236}">
                <a16:creationId xmlns:a16="http://schemas.microsoft.com/office/drawing/2014/main" id="{683F476C-B8D3-D44E-BEB8-6E52C2280B91}"/>
              </a:ext>
            </a:extLst>
          </p:cNvPr>
          <p:cNvSpPr>
            <a:spLocks noGrp="1"/>
          </p:cNvSpPr>
          <p:nvPr>
            <p:ph type="title"/>
          </p:nvPr>
        </p:nvSpPr>
        <p:spPr>
          <a:xfrm>
            <a:off x="457200" y="125189"/>
            <a:ext cx="8229600" cy="1071563"/>
          </a:xfrm>
        </p:spPr>
        <p:txBody>
          <a:bodyPr/>
          <a:lstStyle/>
          <a:p>
            <a:pPr algn="ctr"/>
            <a:r>
              <a:rPr lang="fr-CA" b="1" dirty="0"/>
              <a:t>Débogage</a:t>
            </a:r>
            <a:br>
              <a:rPr lang="fr-CA" b="1" dirty="0"/>
            </a:br>
            <a:r>
              <a:rPr lang="fr-CA" dirty="0"/>
              <a:t>membre publique</a:t>
            </a:r>
          </a:p>
        </p:txBody>
      </p:sp>
      <p:pic>
        <p:nvPicPr>
          <p:cNvPr id="5" name="Picture 4">
            <a:extLst>
              <a:ext uri="{FF2B5EF4-FFF2-40B4-BE49-F238E27FC236}">
                <a16:creationId xmlns:a16="http://schemas.microsoft.com/office/drawing/2014/main" id="{1E957712-E86E-3B4B-A3F4-B29D01C18B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1628799"/>
            <a:ext cx="5510712" cy="3345789"/>
          </a:xfrm>
          <a:prstGeom prst="rect">
            <a:avLst/>
          </a:prstGeom>
        </p:spPr>
      </p:pic>
      <p:pic>
        <p:nvPicPr>
          <p:cNvPr id="12" name="Picture 11">
            <a:extLst>
              <a:ext uri="{FF2B5EF4-FFF2-40B4-BE49-F238E27FC236}">
                <a16:creationId xmlns:a16="http://schemas.microsoft.com/office/drawing/2014/main" id="{C2DFCB42-EEDF-8145-9380-801DEE5DC1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66916" y="4981428"/>
            <a:ext cx="5281421" cy="789031"/>
          </a:xfrm>
          <a:prstGeom prst="rect">
            <a:avLst/>
          </a:prstGeom>
        </p:spPr>
      </p:pic>
    </p:spTree>
    <p:extLst>
      <p:ext uri="{BB962C8B-B14F-4D97-AF65-F5344CB8AC3E}">
        <p14:creationId xmlns:p14="http://schemas.microsoft.com/office/powerpoint/2010/main" val="32440276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5832648"/>
          </a:xfrm>
        </p:spPr>
        <p:txBody>
          <a:bodyPr>
            <a:noAutofit/>
          </a:bodyPr>
          <a:lstStyle/>
          <a:p>
            <a:pPr marL="0" indent="0">
              <a:lnSpc>
                <a:spcPct val="100000"/>
              </a:lnSpc>
              <a:spcBef>
                <a:spcPts val="0"/>
              </a:spcBef>
              <a:buNone/>
            </a:pPr>
            <a:r>
              <a:rPr lang="en-CA" sz="2000" dirty="0" err="1" smtClean="0"/>
              <a:t>Une</a:t>
            </a:r>
            <a:r>
              <a:rPr lang="en-CA" sz="2000" dirty="0" smtClean="0"/>
              <a:t> </a:t>
            </a:r>
            <a:r>
              <a:rPr lang="en-CA" sz="2000" dirty="0" err="1" smtClean="0"/>
              <a:t>approche</a:t>
            </a:r>
            <a:r>
              <a:rPr lang="en-CA" sz="2000" dirty="0" smtClean="0"/>
              <a:t> à </a:t>
            </a:r>
            <a:r>
              <a:rPr lang="en-CA" sz="2000" dirty="0" err="1" smtClean="0"/>
              <a:t>évaluer</a:t>
            </a:r>
            <a:r>
              <a:rPr lang="en-CA" sz="2000" dirty="0" smtClean="0"/>
              <a:t> :</a:t>
            </a:r>
          </a:p>
          <a:p>
            <a:pPr marL="0" indent="0">
              <a:lnSpc>
                <a:spcPct val="100000"/>
              </a:lnSpc>
              <a:spcBef>
                <a:spcPts val="0"/>
              </a:spcBef>
              <a:buNone/>
            </a:pPr>
            <a:endParaRPr lang="en-CA" sz="2000" dirty="0"/>
          </a:p>
          <a:p>
            <a:pPr marL="0" indent="0">
              <a:lnSpc>
                <a:spcPct val="100000"/>
              </a:lnSpc>
              <a:spcBef>
                <a:spcPts val="0"/>
              </a:spcBef>
              <a:buNone/>
            </a:pPr>
            <a:r>
              <a:rPr lang="en-CA" sz="2000" dirty="0" smtClean="0"/>
              <a:t>Instead </a:t>
            </a:r>
            <a:r>
              <a:rPr lang="en-CA" sz="2000" dirty="0"/>
              <a:t>of creating lots of C# scripts attached to different </a:t>
            </a:r>
            <a:r>
              <a:rPr lang="en-CA" sz="2000" dirty="0" err="1"/>
              <a:t>GameObjects</a:t>
            </a:r>
            <a:r>
              <a:rPr lang="en-CA" sz="2000" dirty="0"/>
              <a:t> in Unity’s 3D scene, I find it simpler to create one empty </a:t>
            </a:r>
            <a:r>
              <a:rPr lang="en-CA" sz="2000" dirty="0" err="1"/>
              <a:t>GameObject</a:t>
            </a:r>
            <a:r>
              <a:rPr lang="en-CA" sz="2000" dirty="0"/>
              <a:t> in the 3D scene and have a single “master” script attached to it that does everything. That one script can create </a:t>
            </a:r>
            <a:r>
              <a:rPr lang="en-CA" sz="2000" dirty="0" err="1"/>
              <a:t>GameObjects</a:t>
            </a:r>
            <a:r>
              <a:rPr lang="en-CA" sz="2000" dirty="0"/>
              <a:t> programmatically, and get references to any existing </a:t>
            </a:r>
            <a:r>
              <a:rPr lang="en-CA" sz="2000" dirty="0" err="1"/>
              <a:t>GameObjects</a:t>
            </a:r>
            <a:r>
              <a:rPr lang="en-CA" sz="2000" dirty="0"/>
              <a:t>, and react to all input events, and also do all its work with just one Update() method and one optional </a:t>
            </a:r>
            <a:r>
              <a:rPr lang="en-CA" sz="2000" dirty="0" err="1"/>
              <a:t>FixedUpdate</a:t>
            </a:r>
            <a:r>
              <a:rPr lang="en-CA" sz="2000" dirty="0"/>
              <a:t>() method. This master script is the only class that needs to derive from </a:t>
            </a:r>
            <a:r>
              <a:rPr lang="en-CA" sz="2000" dirty="0" err="1"/>
              <a:t>MonoBehaviour</a:t>
            </a:r>
            <a:r>
              <a:rPr lang="en-CA" sz="2000" dirty="0"/>
              <a:t>. Of course, you can put additional C# classes in other files as you would normally, but they don’t need to derive from </a:t>
            </a:r>
            <a:r>
              <a:rPr lang="en-CA" sz="2000" dirty="0" err="1"/>
              <a:t>MonoBehaviour</a:t>
            </a:r>
            <a:r>
              <a:rPr lang="en-CA" sz="2000" dirty="0"/>
              <a:t>. Don’t feel obliged to have many scripts attached to many </a:t>
            </a:r>
            <a:r>
              <a:rPr lang="en-CA" sz="2000" dirty="0" err="1"/>
              <a:t>GameObjects</a:t>
            </a:r>
            <a:r>
              <a:rPr lang="en-CA" sz="2000" dirty="0"/>
              <a:t> in the 3D scene, and don’t feel obliged to pre-create all geometry or objects in the 3D scene using the Unity Editor.</a:t>
            </a:r>
          </a:p>
        </p:txBody>
      </p:sp>
    </p:spTree>
    <p:extLst>
      <p:ext uri="{BB962C8B-B14F-4D97-AF65-F5344CB8AC3E}">
        <p14:creationId xmlns:p14="http://schemas.microsoft.com/office/powerpoint/2010/main" val="15402765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4774" y="1359392"/>
            <a:ext cx="5523848" cy="3240958"/>
          </a:xfrm>
          <a:prstGeom prst="rect">
            <a:avLst/>
          </a:prstGeom>
        </p:spPr>
      </p:pic>
      <p:pic>
        <p:nvPicPr>
          <p:cNvPr id="3" name="Picture 2"/>
          <p:cNvPicPr>
            <a:picLocks noChangeAspect="1"/>
          </p:cNvPicPr>
          <p:nvPr/>
        </p:nvPicPr>
        <p:blipFill>
          <a:blip r:embed="rId4"/>
          <a:stretch>
            <a:fillRect/>
          </a:stretch>
        </p:blipFill>
        <p:spPr>
          <a:xfrm>
            <a:off x="430844" y="4882413"/>
            <a:ext cx="8713157" cy="1426907"/>
          </a:xfrm>
          <a:prstGeom prst="rect">
            <a:avLst/>
          </a:prstGeom>
        </p:spPr>
      </p:pic>
      <p:sp>
        <p:nvSpPr>
          <p:cNvPr id="4" name="Title 1"/>
          <p:cNvSpPr>
            <a:spLocks noGrp="1"/>
          </p:cNvSpPr>
          <p:nvPr>
            <p:ph type="title"/>
          </p:nvPr>
        </p:nvSpPr>
        <p:spPr>
          <a:xfrm>
            <a:off x="26472" y="29694"/>
            <a:ext cx="9082032" cy="1325563"/>
          </a:xfrm>
        </p:spPr>
        <p:txBody>
          <a:bodyPr>
            <a:normAutofit/>
          </a:bodyPr>
          <a:lstStyle/>
          <a:p>
            <a:r>
              <a:rPr lang="en-CA" dirty="0" smtClean="0"/>
              <a:t>On </a:t>
            </a:r>
            <a:r>
              <a:rPr lang="en-CA" dirty="0" err="1" smtClean="0"/>
              <a:t>peut</a:t>
            </a:r>
            <a:r>
              <a:rPr lang="en-CA" dirty="0" smtClean="0"/>
              <a:t> </a:t>
            </a:r>
            <a:r>
              <a:rPr lang="en-CA" dirty="0" err="1" smtClean="0"/>
              <a:t>créer</a:t>
            </a:r>
            <a:r>
              <a:rPr lang="en-CA" dirty="0" smtClean="0"/>
              <a:t> des </a:t>
            </a:r>
            <a:r>
              <a:rPr lang="en-CA" dirty="0" err="1" smtClean="0"/>
              <a:t>objets</a:t>
            </a:r>
            <a:r>
              <a:rPr lang="en-CA" dirty="0" smtClean="0"/>
              <a:t> de </a:t>
            </a:r>
            <a:r>
              <a:rPr lang="en-CA" dirty="0" err="1" smtClean="0"/>
              <a:t>façon</a:t>
            </a:r>
            <a:r>
              <a:rPr lang="en-CA" dirty="0" smtClean="0"/>
              <a:t> </a:t>
            </a:r>
            <a:r>
              <a:rPr lang="en-CA" dirty="0" err="1" smtClean="0"/>
              <a:t>visuelle</a:t>
            </a:r>
            <a:r>
              <a:rPr lang="en-CA" dirty="0" smtClean="0"/>
              <a:t> </a:t>
            </a:r>
            <a:r>
              <a:rPr lang="en-CA" dirty="0" err="1" smtClean="0"/>
              <a:t>ou</a:t>
            </a:r>
            <a:r>
              <a:rPr lang="en-CA" dirty="0" smtClean="0"/>
              <a:t> </a:t>
            </a:r>
            <a:r>
              <a:rPr lang="en-CA" dirty="0" err="1" smtClean="0"/>
              <a:t>bien</a:t>
            </a:r>
            <a:r>
              <a:rPr lang="en-CA" dirty="0" smtClean="0"/>
              <a:t> de </a:t>
            </a:r>
            <a:r>
              <a:rPr lang="en-CA" dirty="0" err="1" smtClean="0"/>
              <a:t>façon</a:t>
            </a:r>
            <a:r>
              <a:rPr lang="en-CA" dirty="0" smtClean="0"/>
              <a:t> </a:t>
            </a:r>
            <a:r>
              <a:rPr lang="en-CA" dirty="0" err="1" smtClean="0"/>
              <a:t>programmatique</a:t>
            </a:r>
            <a:r>
              <a:rPr lang="en-CA" dirty="0" smtClean="0"/>
              <a:t> :</a:t>
            </a:r>
            <a:endParaRPr lang="en-CA" dirty="0"/>
          </a:p>
        </p:txBody>
      </p:sp>
    </p:spTree>
    <p:extLst>
      <p:ext uri="{BB962C8B-B14F-4D97-AF65-F5344CB8AC3E}">
        <p14:creationId xmlns:p14="http://schemas.microsoft.com/office/powerpoint/2010/main" val="159694248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24936" cy="6408712"/>
          </a:xfrm>
        </p:spPr>
        <p:txBody>
          <a:bodyPr>
            <a:noAutofit/>
          </a:bodyPr>
          <a:lstStyle/>
          <a:p>
            <a:pPr marL="0" indent="0">
              <a:lnSpc>
                <a:spcPct val="100000"/>
              </a:lnSpc>
              <a:spcBef>
                <a:spcPts val="0"/>
              </a:spcBef>
              <a:buNone/>
            </a:pPr>
            <a:r>
              <a:rPr lang="en-CA" sz="1600" dirty="0"/>
              <a:t>Objects in your 3D scene don’t need to be pre-created in the Unity Editor.  I often prefer to create them programmatically.  For example, to create a box programmatically, at runtime in C#, do something like</a:t>
            </a:r>
          </a:p>
          <a:p>
            <a:pPr marL="0" indent="0">
              <a:lnSpc>
                <a:spcPct val="100000"/>
              </a:lnSpc>
              <a:spcBef>
                <a:spcPts val="0"/>
              </a:spcBef>
              <a:buNone/>
            </a:pPr>
            <a:r>
              <a:rPr lang="en-CA" sz="1600" dirty="0" smtClean="0"/>
              <a:t>	</a:t>
            </a:r>
            <a:r>
              <a:rPr lang="en-CA" sz="1600" dirty="0" err="1" smtClean="0"/>
              <a:t>GameObject</a:t>
            </a:r>
            <a:r>
              <a:rPr lang="en-CA" sz="1600" dirty="0" smtClean="0"/>
              <a:t> </a:t>
            </a:r>
            <a:r>
              <a:rPr lang="en-CA" sz="1600" dirty="0"/>
              <a:t>box = </a:t>
            </a:r>
            <a:r>
              <a:rPr lang="en-CA" sz="1600" dirty="0" err="1"/>
              <a:t>GameObject.CreatePrimitive</a:t>
            </a:r>
            <a:r>
              <a:rPr lang="en-CA" sz="1600" dirty="0"/>
              <a:t>(</a:t>
            </a:r>
            <a:r>
              <a:rPr lang="en-CA" sz="1600" dirty="0" err="1"/>
              <a:t>PrimitiveType.Cube</a:t>
            </a:r>
            <a:r>
              <a:rPr lang="en-CA" sz="1600" dirty="0"/>
              <a:t>);</a:t>
            </a:r>
          </a:p>
          <a:p>
            <a:pPr marL="0" indent="0">
              <a:lnSpc>
                <a:spcPct val="100000"/>
              </a:lnSpc>
              <a:spcBef>
                <a:spcPts val="0"/>
              </a:spcBef>
              <a:buNone/>
            </a:pPr>
            <a:r>
              <a:rPr lang="en-CA" sz="1600" dirty="0" smtClean="0"/>
              <a:t>	</a:t>
            </a:r>
            <a:r>
              <a:rPr lang="en-CA" sz="1600" dirty="0" err="1" smtClean="0"/>
              <a:t>box.transform.position</a:t>
            </a:r>
            <a:r>
              <a:rPr lang="en-CA" sz="1600" dirty="0" smtClean="0"/>
              <a:t> </a:t>
            </a:r>
            <a:r>
              <a:rPr lang="en-CA" sz="1600" dirty="0"/>
              <a:t>= ...;</a:t>
            </a:r>
          </a:p>
          <a:p>
            <a:pPr marL="0" indent="0">
              <a:lnSpc>
                <a:spcPct val="100000"/>
              </a:lnSpc>
              <a:spcBef>
                <a:spcPts val="0"/>
              </a:spcBef>
              <a:buNone/>
            </a:pPr>
            <a:r>
              <a:rPr lang="en-CA" sz="1600" dirty="0" smtClean="0"/>
              <a:t>	</a:t>
            </a:r>
            <a:r>
              <a:rPr lang="en-CA" sz="1600" dirty="0" err="1" smtClean="0"/>
              <a:t>box.transform.localScale</a:t>
            </a:r>
            <a:r>
              <a:rPr lang="en-CA" sz="1600" dirty="0" smtClean="0"/>
              <a:t> </a:t>
            </a:r>
            <a:r>
              <a:rPr lang="en-CA" sz="1600" dirty="0"/>
              <a:t>= new Vector3(a, b, c);</a:t>
            </a:r>
          </a:p>
          <a:p>
            <a:pPr marL="0" indent="0">
              <a:lnSpc>
                <a:spcPct val="100000"/>
              </a:lnSpc>
              <a:spcBef>
                <a:spcPts val="0"/>
              </a:spcBef>
              <a:buNone/>
            </a:pPr>
            <a:r>
              <a:rPr lang="en-CA" sz="1600" dirty="0" smtClean="0"/>
              <a:t>	</a:t>
            </a:r>
            <a:r>
              <a:rPr lang="en-CA" sz="1600" dirty="0" err="1" smtClean="0"/>
              <a:t>box.transform.rotation</a:t>
            </a:r>
            <a:r>
              <a:rPr lang="en-CA" sz="1600" dirty="0" smtClean="0"/>
              <a:t> </a:t>
            </a:r>
            <a:r>
              <a:rPr lang="en-CA" sz="1600" dirty="0"/>
              <a:t>= </a:t>
            </a:r>
            <a:r>
              <a:rPr lang="en-CA" sz="1600" dirty="0" err="1"/>
              <a:t>Quaternion.FromToRotation</a:t>
            </a:r>
            <a:r>
              <a:rPr lang="en-CA" sz="1600" dirty="0"/>
              <a:t>(Vector3.right, ...);</a:t>
            </a:r>
          </a:p>
          <a:p>
            <a:pPr marL="0" indent="0">
              <a:lnSpc>
                <a:spcPct val="100000"/>
              </a:lnSpc>
              <a:spcBef>
                <a:spcPts val="0"/>
              </a:spcBef>
              <a:buNone/>
            </a:pPr>
            <a:r>
              <a:rPr lang="en-CA" sz="1600" dirty="0"/>
              <a:t>The box will persist as part of the 3D scene for all subsequent frames until it is destroyed, which you can do with</a:t>
            </a:r>
          </a:p>
          <a:p>
            <a:pPr marL="0" indent="0">
              <a:lnSpc>
                <a:spcPct val="100000"/>
              </a:lnSpc>
              <a:spcBef>
                <a:spcPts val="0"/>
              </a:spcBef>
              <a:buNone/>
            </a:pPr>
            <a:r>
              <a:rPr lang="en-CA" sz="1600" dirty="0" smtClean="0"/>
              <a:t>	</a:t>
            </a:r>
            <a:r>
              <a:rPr lang="en-CA" sz="1600" dirty="0" err="1" smtClean="0"/>
              <a:t>GameObject.Destroy</a:t>
            </a:r>
            <a:r>
              <a:rPr lang="en-CA" sz="1600" dirty="0" smtClean="0"/>
              <a:t>(box</a:t>
            </a:r>
            <a:r>
              <a:rPr lang="en-CA" sz="1600" dirty="0"/>
              <a:t>, 0);</a:t>
            </a:r>
          </a:p>
          <a:p>
            <a:pPr marL="0" indent="0">
              <a:lnSpc>
                <a:spcPct val="100000"/>
              </a:lnSpc>
              <a:spcBef>
                <a:spcPts val="0"/>
              </a:spcBef>
              <a:buNone/>
            </a:pPr>
            <a:endParaRPr lang="en-CA" sz="1600" dirty="0"/>
          </a:p>
          <a:p>
            <a:pPr marL="0" indent="0">
              <a:lnSpc>
                <a:spcPct val="100000"/>
              </a:lnSpc>
              <a:spcBef>
                <a:spcPts val="0"/>
              </a:spcBef>
              <a:buNone/>
            </a:pPr>
            <a:r>
              <a:rPr lang="en-CA" sz="1600" dirty="0"/>
              <a:t>To programmatically set the color of a </a:t>
            </a:r>
            <a:r>
              <a:rPr lang="en-CA" sz="1600" dirty="0" err="1"/>
              <a:t>GameObject</a:t>
            </a:r>
            <a:r>
              <a:rPr lang="en-CA" sz="1600" dirty="0"/>
              <a:t>, one method I have found that works is to do the </a:t>
            </a:r>
            <a:r>
              <a:rPr lang="en-CA" sz="1600" dirty="0" smtClean="0"/>
              <a:t>following:</a:t>
            </a:r>
          </a:p>
          <a:p>
            <a:pPr marL="0" indent="0">
              <a:lnSpc>
                <a:spcPct val="100000"/>
              </a:lnSpc>
              <a:spcBef>
                <a:spcPts val="0"/>
              </a:spcBef>
              <a:buNone/>
            </a:pPr>
            <a:r>
              <a:rPr lang="en-CA" sz="1600" dirty="0" smtClean="0"/>
              <a:t>- In </a:t>
            </a:r>
            <a:r>
              <a:rPr lang="en-CA" sz="1600" dirty="0"/>
              <a:t>the Unity Editor, create a cube or some other object. Scale its size down to zero so it is not visible. Give it a name like “</a:t>
            </a:r>
            <a:r>
              <a:rPr lang="en-CA" sz="1600" dirty="0" err="1"/>
              <a:t>redObject</a:t>
            </a:r>
            <a:r>
              <a:rPr lang="en-CA" sz="1600" dirty="0"/>
              <a:t>”</a:t>
            </a:r>
          </a:p>
          <a:p>
            <a:pPr marL="0" indent="0">
              <a:lnSpc>
                <a:spcPct val="100000"/>
              </a:lnSpc>
              <a:spcBef>
                <a:spcPts val="0"/>
              </a:spcBef>
              <a:buNone/>
            </a:pPr>
            <a:r>
              <a:rPr lang="en-CA" sz="1600" dirty="0" smtClean="0"/>
              <a:t>- In </a:t>
            </a:r>
            <a:r>
              <a:rPr lang="en-CA" sz="1600" dirty="0"/>
              <a:t>the Unity Editor, create a material, and then in the inspector set its albedo to whatever color you like, and apply the material to the object you created.</a:t>
            </a:r>
          </a:p>
          <a:p>
            <a:pPr marL="0" indent="0">
              <a:lnSpc>
                <a:spcPct val="100000"/>
              </a:lnSpc>
              <a:spcBef>
                <a:spcPts val="0"/>
              </a:spcBef>
              <a:buNone/>
            </a:pPr>
            <a:r>
              <a:rPr lang="en-CA" sz="1600" dirty="0" smtClean="0"/>
              <a:t>	- If </a:t>
            </a:r>
            <a:r>
              <a:rPr lang="en-CA" sz="1600" dirty="0"/>
              <a:t>you want the material to be transparent, in the inspector set ‘rendering mode’ = ‘transparent’ and set the albedo’s alpha to whatever you like.</a:t>
            </a:r>
          </a:p>
          <a:p>
            <a:pPr marL="0" indent="0">
              <a:lnSpc>
                <a:spcPct val="100000"/>
              </a:lnSpc>
              <a:spcBef>
                <a:spcPts val="0"/>
              </a:spcBef>
              <a:buNone/>
            </a:pPr>
            <a:r>
              <a:rPr lang="en-CA" sz="1600" dirty="0" smtClean="0"/>
              <a:t>- In </a:t>
            </a:r>
            <a:r>
              <a:rPr lang="en-CA" sz="1600" dirty="0"/>
              <a:t>your code, get a reference to the material with</a:t>
            </a:r>
          </a:p>
          <a:p>
            <a:pPr marL="0" indent="0">
              <a:lnSpc>
                <a:spcPct val="100000"/>
              </a:lnSpc>
              <a:spcBef>
                <a:spcPts val="0"/>
              </a:spcBef>
              <a:buNone/>
            </a:pPr>
            <a:r>
              <a:rPr lang="en-CA" sz="1600" dirty="0" smtClean="0"/>
              <a:t>	</a:t>
            </a:r>
            <a:r>
              <a:rPr lang="en-CA" sz="1600" dirty="0" err="1" smtClean="0"/>
              <a:t>GameObject</a:t>
            </a:r>
            <a:r>
              <a:rPr lang="en-CA" sz="1600" dirty="0" smtClean="0"/>
              <a:t> </a:t>
            </a:r>
            <a:r>
              <a:rPr lang="en-CA" sz="1600" dirty="0" err="1"/>
              <a:t>obj</a:t>
            </a:r>
            <a:r>
              <a:rPr lang="en-CA" sz="1600" dirty="0"/>
              <a:t> = </a:t>
            </a:r>
            <a:r>
              <a:rPr lang="en-CA" sz="1600" dirty="0" err="1"/>
              <a:t>GameObject.Find</a:t>
            </a:r>
            <a:r>
              <a:rPr lang="en-CA" sz="1600" dirty="0"/>
              <a:t>("</a:t>
            </a:r>
            <a:r>
              <a:rPr lang="en-CA" sz="1600" dirty="0" err="1"/>
              <a:t>redObject</a:t>
            </a:r>
            <a:r>
              <a:rPr lang="en-CA" sz="1600" dirty="0"/>
              <a:t>");</a:t>
            </a:r>
          </a:p>
          <a:p>
            <a:pPr marL="0" indent="0">
              <a:lnSpc>
                <a:spcPct val="100000"/>
              </a:lnSpc>
              <a:spcBef>
                <a:spcPts val="0"/>
              </a:spcBef>
              <a:buNone/>
            </a:pPr>
            <a:r>
              <a:rPr lang="en-CA" sz="1600" dirty="0" smtClean="0"/>
              <a:t>	Material </a:t>
            </a:r>
            <a:r>
              <a:rPr lang="en-CA" sz="1600" dirty="0" err="1"/>
              <a:t>redMaterial</a:t>
            </a:r>
            <a:r>
              <a:rPr lang="en-CA" sz="1600" dirty="0"/>
              <a:t> = </a:t>
            </a:r>
            <a:r>
              <a:rPr lang="en-CA" sz="1600" dirty="0" err="1"/>
              <a:t>obj.GetComponent</a:t>
            </a:r>
            <a:r>
              <a:rPr lang="en-CA" sz="1600" dirty="0"/>
              <a:t>&lt;</a:t>
            </a:r>
            <a:r>
              <a:rPr lang="en-CA" sz="1600" dirty="0" err="1"/>
              <a:t>MeshRenderer</a:t>
            </a:r>
            <a:r>
              <a:rPr lang="en-CA" sz="1600" dirty="0"/>
              <a:t>&gt;().material;</a:t>
            </a:r>
          </a:p>
          <a:p>
            <a:pPr marL="0" indent="0">
              <a:lnSpc>
                <a:spcPct val="100000"/>
              </a:lnSpc>
              <a:spcBef>
                <a:spcPts val="0"/>
              </a:spcBef>
              <a:buNone/>
            </a:pPr>
            <a:r>
              <a:rPr lang="en-CA" sz="1600" dirty="0" smtClean="0"/>
              <a:t>- Then</a:t>
            </a:r>
            <a:r>
              <a:rPr lang="en-CA" sz="1600" dirty="0"/>
              <a:t>, to apply that material to a different object, do</a:t>
            </a:r>
          </a:p>
          <a:p>
            <a:pPr marL="0" indent="0">
              <a:lnSpc>
                <a:spcPct val="100000"/>
              </a:lnSpc>
              <a:spcBef>
                <a:spcPts val="0"/>
              </a:spcBef>
              <a:buNone/>
            </a:pPr>
            <a:r>
              <a:rPr lang="en-CA" sz="1600" dirty="0" smtClean="0"/>
              <a:t>	</a:t>
            </a:r>
            <a:r>
              <a:rPr lang="en-CA" sz="1600" dirty="0" err="1" smtClean="0"/>
              <a:t>GameObject</a:t>
            </a:r>
            <a:r>
              <a:rPr lang="en-CA" sz="1600" dirty="0" smtClean="0"/>
              <a:t> </a:t>
            </a:r>
            <a:r>
              <a:rPr lang="en-CA" sz="1600" dirty="0"/>
              <a:t>obj2 = …</a:t>
            </a:r>
          </a:p>
          <a:p>
            <a:pPr marL="0" indent="0">
              <a:lnSpc>
                <a:spcPct val="100000"/>
              </a:lnSpc>
              <a:spcBef>
                <a:spcPts val="0"/>
              </a:spcBef>
              <a:buNone/>
            </a:pPr>
            <a:r>
              <a:rPr lang="en-CA" sz="1600" dirty="0" smtClean="0"/>
              <a:t>	obj2.GetComponent&lt;</a:t>
            </a:r>
            <a:r>
              <a:rPr lang="en-CA" sz="1600" dirty="0" err="1" smtClean="0"/>
              <a:t>MeshRenderer</a:t>
            </a:r>
            <a:r>
              <a:rPr lang="en-CA" sz="1600" dirty="0"/>
              <a:t>&gt;().material = </a:t>
            </a:r>
            <a:r>
              <a:rPr lang="en-CA" sz="1600" dirty="0" err="1"/>
              <a:t>redMaterial</a:t>
            </a:r>
            <a:r>
              <a:rPr lang="en-CA" sz="1600" dirty="0"/>
              <a:t>;</a:t>
            </a:r>
          </a:p>
          <a:p>
            <a:pPr marL="0" indent="0">
              <a:lnSpc>
                <a:spcPct val="100000"/>
              </a:lnSpc>
              <a:spcBef>
                <a:spcPts val="0"/>
              </a:spcBef>
              <a:buNone/>
            </a:pPr>
            <a:endParaRPr lang="en-CA" sz="1600" dirty="0"/>
          </a:p>
        </p:txBody>
      </p:sp>
    </p:spTree>
    <p:extLst>
      <p:ext uri="{BB962C8B-B14F-4D97-AF65-F5344CB8AC3E}">
        <p14:creationId xmlns:p14="http://schemas.microsoft.com/office/powerpoint/2010/main" val="78678910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1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TotalTime>
  <Words>4728</Words>
  <Application>Microsoft Office PowerPoint</Application>
  <PresentationFormat>On-screen Show (4:3)</PresentationFormat>
  <Paragraphs>758</Paragraphs>
  <Slides>113</Slides>
  <Notes>44</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113</vt:i4>
      </vt:variant>
    </vt:vector>
  </HeadingPairs>
  <TitlesOfParts>
    <vt:vector size="126" baseType="lpstr">
      <vt:lpstr>Arial</vt:lpstr>
      <vt:lpstr>Calibri</vt:lpstr>
      <vt:lpstr>Calibri Light</vt:lpstr>
      <vt:lpstr>Cambria Math</vt:lpstr>
      <vt:lpstr>Courier</vt:lpstr>
      <vt:lpstr>Courier New</vt:lpstr>
      <vt:lpstr>Times New Roman</vt:lpstr>
      <vt:lpstr>Wingdings</vt:lpstr>
      <vt:lpstr>Thème Office</vt:lpstr>
      <vt:lpstr>1_Thème Office</vt:lpstr>
      <vt:lpstr>2_Thème Office</vt:lpstr>
      <vt:lpstr>4_Thème Office</vt:lpstr>
      <vt:lpstr>Office Theme</vt:lpstr>
      <vt:lpstr>Programmation des logiciels infographiques interactifs 3D</vt:lpstr>
      <vt:lpstr>Plan du cours</vt:lpstr>
      <vt:lpstr>Pourquoi apprendre Unity ?</vt:lpstr>
      <vt:lpstr>Pourquoi apprendre Unity ? (suite)</vt:lpstr>
      <vt:lpstr>Pourquoi apprendre les bases de l'infographie et du rendu 3D ?</vt:lpstr>
      <vt:lpstr>Exemples de problèmes d'interface nécessitant des connaissances de base en infographie ...</vt:lpstr>
      <vt:lpstr>Exemples nécessitant des connaissances en infographie</vt:lpstr>
      <vt:lpstr>PowerPoint Presentation</vt:lpstr>
      <vt:lpstr>Exemples nécessitant des connaissances en infographie</vt:lpstr>
      <vt:lpstr>PowerPoint Presentation</vt:lpstr>
      <vt:lpstr>PowerPoint Presentation</vt:lpstr>
      <vt:lpstr>Images synthètiques de haute qualité</vt:lpstr>
      <vt:lpstr>Caustiques</vt:lpstr>
      <vt:lpstr>Image synthétique de haute qualité</vt:lpstr>
      <vt:lpstr>Image synthétique de haute qualité</vt:lpstr>
      <vt:lpstr>PowerPoint Presentation</vt:lpstr>
      <vt:lpstr>PowerPoint Presentation</vt:lpstr>
      <vt:lpstr>Le « Forward Rendering »</vt:lpstr>
      <vt:lpstr>Fils de fer (« wireframes ») ou maillages (« meshes »)</vt:lpstr>
      <vt:lpstr>Maillage de triangles</vt:lpstr>
      <vt:lpstr>PowerPoint Presentation</vt:lpstr>
      <vt:lpstr>Les ingrédients pour le forward rendering</vt:lpstr>
      <vt:lpstr>Enlever les parties cachées : Clipping</vt:lpstr>
      <vt:lpstr>Enlever les parties cachées</vt:lpstr>
      <vt:lpstr>Enlever les parties cachées</vt:lpstr>
      <vt:lpstr>PowerPoint Presentation</vt:lpstr>
      <vt:lpstr>La rastérisation trouve les pixels recouverts</vt:lpstr>
      <vt:lpstr>Remplissage et lissage des polygones</vt:lpstr>
      <vt:lpstr>Dans le « forward rendering » …</vt:lpstr>
      <vt:lpstr>Pour enlever les faces arrières, il faut d’abord trouver la normale de chaque face</vt:lpstr>
      <vt:lpstr>PowerPoint Presentation</vt:lpstr>
      <vt:lpstr>PowerPoint Presentation</vt:lpstr>
      <vt:lpstr>PowerPoint Presentation</vt:lpstr>
      <vt:lpstr>PowerPoint Presentation</vt:lpstr>
      <vt:lpstr>PowerPoint Presentation</vt:lpstr>
      <vt:lpstr>L’algorithme du peintre</vt:lpstr>
      <vt:lpstr>Un problème pour l’algorithme du peintre:</vt:lpstr>
      <vt:lpstr>Une approche plus simple, mais plus coûteuse en mémoire: le tampon de profondeur (« depth buffer » ou « z-buffer »)</vt:lpstr>
      <vt:lpstr>PowerPoint Presentation</vt:lpstr>
      <vt:lpstr>PowerPoint Presentation</vt:lpstr>
      <vt:lpstr>PowerPoint Presentation</vt:lpstr>
      <vt:lpstr>PowerPoint Presentation</vt:lpstr>
      <vt:lpstr>PowerPoint Presentation</vt:lpstr>
      <vt:lpstr>Algorithme du peintre vs Tampon de profondeur</vt:lpstr>
      <vt:lpstr>Regardons le code de JavaScript SimpleModeller-js.html</vt:lpstr>
      <vt:lpstr>Silicon Graphics Inc.</vt:lpstr>
      <vt:lpstr>La série des machines IRIS de SGI</vt:lpstr>
      <vt:lpstr>PowerPoint Presentation</vt:lpstr>
      <vt:lpstr>PowerPoint Presentation</vt:lpstr>
      <vt:lpstr>PowerPoint Presentation</vt:lpstr>
      <vt:lpstr>OpenGL</vt:lpstr>
      <vt:lpstr>Si vous aimeriez apprendre le OpenGL 1.0 avec le Java, voici un exemple autrefois utilisé en GTI745: SimpleModeller.java https://profs.etsmtl.ca/mmcguffin/code/#SimpleModeller </vt:lpstr>
      <vt:lpstr>Matrices de transformations</vt:lpstr>
      <vt:lpstr>Matrices de transformations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Exemples dans le code de JavaScript SimpleModeller-js.html </vt:lpstr>
      <vt:lpstr>Exemples dans le code de JavaScript SimpleModeller-js.html </vt:lpstr>
      <vt:lpstr>Exemples de questions de quiz ou d’examen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Apprendre Unity</vt:lpstr>
      <vt:lpstr>PowerPoint Presentation</vt:lpstr>
      <vt:lpstr>Édition et test</vt:lpstr>
      <vt:lpstr>Objets et composantes</vt:lpstr>
      <vt:lpstr>Projet et ressources ("Assets")</vt:lpstr>
      <vt:lpstr>PowerPoint Presentation</vt:lpstr>
      <vt:lpstr>Création d’un script script associé à MyCube</vt:lpstr>
      <vt:lpstr>Création d’un script script associé à MyCube</vt:lpstr>
      <vt:lpstr>PowerPoint Presentation</vt:lpstr>
      <vt:lpstr>Création d’un script script associé à MySphere</vt:lpstr>
      <vt:lpstr>Création d’un script référence par GameObject.Find </vt:lpstr>
      <vt:lpstr>Création d’un script référence par membre public</vt:lpstr>
      <vt:lpstr>Création d’un script référence par membre public</vt:lpstr>
      <vt:lpstr>Programmation événementielle</vt:lpstr>
      <vt:lpstr>Programmation évènementielle initialisation</vt:lpstr>
      <vt:lpstr>Programmation évènementielle mise à jour</vt:lpstr>
      <vt:lpstr>Programmation évènementielle physique</vt:lpstr>
      <vt:lpstr>Débogage console</vt:lpstr>
      <vt:lpstr>Débogage membre publique</vt:lpstr>
      <vt:lpstr>PowerPoint Presentation</vt:lpstr>
      <vt:lpstr>On peut créer des objets de façon visuelle ou bien de façon programmatique :</vt:lpstr>
      <vt:lpstr>PowerPoint Presentation</vt:lpstr>
      <vt:lpstr>Sur HoloLens</vt:lpstr>
      <vt:lpstr>On peut aller chercher une référence vers un objet de façon visuelle ou bien de façon programmatique :</vt:lpstr>
      <vt:lpstr>PowerPoint Presentation</vt:lpstr>
      <vt:lpstr>PowerPoint Presentation</vt:lpstr>
      <vt:lpstr>PowerPoint Presentation</vt:lpstr>
      <vt:lpstr>PowerPoint Presentation</vt:lpstr>
      <vt:lpstr>PowerPoint Presentation</vt:lpstr>
      <vt:lpstr>C#</vt:lpstr>
      <vt:lpstr>PowerPoint Presentation</vt:lpstr>
      <vt:lpstr>PowerPoint Presentation</vt:lpstr>
      <vt:lpstr>PowerPoint Presentation</vt:lpstr>
      <vt:lpstr>PowerPoint Presentation</vt:lpstr>
      <vt:lpstr>Lab 2 – Interfaces 3D Option 1: Javascript</vt:lpstr>
      <vt:lpstr>Lab 2 – Interfaces 3D Option 2: Unity/C#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mjm</dc:creator>
  <cp:lastModifiedBy>Michael McGuffin</cp:lastModifiedBy>
  <cp:revision>138</cp:revision>
  <dcterms:created xsi:type="dcterms:W3CDTF">2013-01-21T15:07:39Z</dcterms:created>
  <dcterms:modified xsi:type="dcterms:W3CDTF">2018-01-30T18:14:25Z</dcterms:modified>
</cp:coreProperties>
</file>