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48"/>
  </p:notesMasterIdLst>
  <p:sldIdLst>
    <p:sldId id="426" r:id="rId2"/>
    <p:sldId id="283" r:id="rId3"/>
    <p:sldId id="418" r:id="rId4"/>
    <p:sldId id="419" r:id="rId5"/>
    <p:sldId id="421" r:id="rId6"/>
    <p:sldId id="422" r:id="rId7"/>
    <p:sldId id="392" r:id="rId8"/>
    <p:sldId id="393" r:id="rId9"/>
    <p:sldId id="394" r:id="rId10"/>
    <p:sldId id="395" r:id="rId11"/>
    <p:sldId id="396" r:id="rId12"/>
    <p:sldId id="397" r:id="rId13"/>
    <p:sldId id="398" r:id="rId14"/>
    <p:sldId id="399" r:id="rId15"/>
    <p:sldId id="400" r:id="rId16"/>
    <p:sldId id="401" r:id="rId17"/>
    <p:sldId id="402" r:id="rId18"/>
    <p:sldId id="403" r:id="rId19"/>
    <p:sldId id="404" r:id="rId20"/>
    <p:sldId id="405" r:id="rId21"/>
    <p:sldId id="406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15" r:id="rId31"/>
    <p:sldId id="416" r:id="rId32"/>
    <p:sldId id="417" r:id="rId33"/>
    <p:sldId id="428" r:id="rId34"/>
    <p:sldId id="351" r:id="rId35"/>
    <p:sldId id="430" r:id="rId36"/>
    <p:sldId id="310" r:id="rId37"/>
    <p:sldId id="327" r:id="rId38"/>
    <p:sldId id="429" r:id="rId39"/>
    <p:sldId id="275" r:id="rId40"/>
    <p:sldId id="321" r:id="rId41"/>
    <p:sldId id="322" r:id="rId42"/>
    <p:sldId id="276" r:id="rId43"/>
    <p:sldId id="350" r:id="rId44"/>
    <p:sldId id="277" r:id="rId45"/>
    <p:sldId id="279" r:id="rId46"/>
    <p:sldId id="423" r:id="rId47"/>
  </p:sldIdLst>
  <p:sldSz cx="9144000" cy="6858000" type="screen4x3"/>
  <p:notesSz cx="6858000" cy="9144000"/>
  <p:embeddedFontLst>
    <p:embeddedFont>
      <p:font typeface="Segoe UI" panose="020B0502040204020203" pitchFamily="34" charset="0"/>
      <p:regular r:id="rId49"/>
      <p:bold r:id="rId50"/>
      <p:italic r:id="rId51"/>
      <p:boldItalic r:id="rId52"/>
    </p:embeddedFont>
    <p:embeddedFont>
      <p:font typeface="Century Gothic" panose="020B0502020202020204" pitchFamily="34" charset="0"/>
      <p:regular r:id="rId53"/>
      <p:bold r:id="rId54"/>
      <p:italic r:id="rId55"/>
      <p:boldItalic r:id="rId56"/>
    </p:embeddedFont>
    <p:embeddedFont>
      <p:font typeface="Segoe UI Semilight" panose="020B0402040204020203" pitchFamily="34" charset="0"/>
      <p:regular r:id="rId57"/>
      <p:italic r:id="rId58"/>
    </p:embeddedFont>
    <p:embeddedFont>
      <p:font typeface="Calibri Light" panose="020F0302020204030204" pitchFamily="34" charset="0"/>
      <p:regular r:id="rId59"/>
      <p:italic r:id="rId60"/>
    </p:embeddedFont>
    <p:embeddedFont>
      <p:font typeface="Calibri" panose="020F0502020204030204" pitchFamily="34" charset="0"/>
      <p:regular r:id="rId61"/>
      <p:bold r:id="rId62"/>
      <p:italic r:id="rId63"/>
      <p:boldItalic r:id="rId64"/>
    </p:embeddedFont>
    <p:embeddedFont>
      <p:font typeface="Segoe UI Light" panose="020B0502040204020203" pitchFamily="34" charset="0"/>
      <p:regular r:id="rId65"/>
      <p:italic r:id="rId6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F8F8F8"/>
    <a:srgbClr val="3333FF"/>
    <a:srgbClr val="663300"/>
    <a:srgbClr val="FFFFFF"/>
    <a:srgbClr val="00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53" autoAdjust="0"/>
    <p:restoredTop sz="90954" autoAdjust="0"/>
  </p:normalViewPr>
  <p:slideViewPr>
    <p:cSldViewPr snapToGrid="0">
      <p:cViewPr varScale="1">
        <p:scale>
          <a:sx n="100" d="100"/>
          <a:sy n="100" d="100"/>
        </p:scale>
        <p:origin x="53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2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B03632-017D-4E13-B4E0-1955086A1A07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C24B9-22AE-4081-902F-20CC839B0E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58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842B-E7C5-4885-8C53-A4EB5EEF2614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822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9D842B-E7C5-4885-8C53-A4EB5EEF2614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902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7E65978-D07B-437D-9224-FC2998874AD6}" type="slidenum">
              <a:rPr lang="en-US" smtClean="0"/>
              <a:pPr>
                <a:defRPr/>
              </a:pPr>
              <a:t>34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27685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2F2B013-58CB-4F09-82AE-3C5476250CD3}" type="slidenum">
              <a:rPr lang="en-US" smtClean="0"/>
              <a:pPr>
                <a:defRPr/>
              </a:pPr>
              <a:t>36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CA" dirty="0" smtClean="0"/>
              <a:t>An example of a really old idea that has had recent commercial success.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3886827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3207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427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4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453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139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44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2188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99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772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554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55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F03C0B-C1CA-42F0-9EC7-D8B6B9D9F032}" type="datetimeFigureOut">
              <a:rPr lang="en-US" smtClean="0"/>
              <a:t>2/20/2016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87ED2-DF50-4316-ADD0-64F506637B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businessweek.com/innovate/content/jan2008/id2008012_297369.ht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hyperlink" Target="http://www.antiqueradio.com/Dec04_Menta_mp3pt1.html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microsoft.com/office/2007/relationships/hdphoto" Target="../media/hdphoto4.wdp"/><Relationship Id="rId3" Type="http://schemas.openxmlformats.org/officeDocument/2006/relationships/image" Target="../media/image28.jpeg"/><Relationship Id="rId7" Type="http://schemas.openxmlformats.org/officeDocument/2006/relationships/hyperlink" Target="http://www.antiqueradio.com/Dec04_Menta_mp3pt1.html" TargetMode="External"/><Relationship Id="rId12" Type="http://schemas.openxmlformats.org/officeDocument/2006/relationships/image" Target="../media/image35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26.jpeg"/><Relationship Id="rId5" Type="http://schemas.openxmlformats.org/officeDocument/2006/relationships/image" Target="../media/image31.jpeg"/><Relationship Id="rId10" Type="http://schemas.microsoft.com/office/2007/relationships/hdphoto" Target="../media/hdphoto3.wdp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usinessweek.com/innovate/content/jan2008/id2008012_297369.htm" TargetMode="Externa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84524"/>
            <a:ext cx="7886700" cy="3749809"/>
          </a:xfrm>
        </p:spPr>
        <p:txBody>
          <a:bodyPr/>
          <a:lstStyle/>
          <a:p>
            <a:r>
              <a:rPr lang="en-CA" smtClean="0"/>
              <a:t>Les </a:t>
            </a:r>
            <a:r>
              <a:rPr lang="en-CA"/>
              <a:t>diapos suivants sont pris et </a:t>
            </a:r>
            <a:r>
              <a:rPr lang="en-CA" smtClean="0"/>
              <a:t>adaptés </a:t>
            </a:r>
            <a:r>
              <a:rPr lang="en-CA"/>
              <a:t>d'une présentation de Bill Buxton à la </a:t>
            </a:r>
            <a:r>
              <a:rPr lang="en-CA" smtClean="0"/>
              <a:t>conférence CHI 2014 de l'ACM.</a:t>
            </a:r>
          </a:p>
          <a:p>
            <a:r>
              <a:rPr lang="en-CA"/>
              <a:t>Ils résument des idées </a:t>
            </a:r>
            <a:r>
              <a:rPr lang="en-CA" smtClean="0"/>
              <a:t>discutées dans son livre "Sketching User Experiences" et dans l'article </a:t>
            </a:r>
            <a:r>
              <a:rPr lang="en-US" smtClean="0"/>
              <a:t>Buxton</a:t>
            </a:r>
            <a:r>
              <a:rPr lang="en-US"/>
              <a:t>, B. (2008</a:t>
            </a:r>
            <a:r>
              <a:rPr lang="en-US" smtClean="0"/>
              <a:t>), </a:t>
            </a:r>
            <a:r>
              <a:rPr lang="en-US">
                <a:hlinkClick r:id="rId2"/>
              </a:rPr>
              <a:t>The Long Nose of </a:t>
            </a:r>
            <a:r>
              <a:rPr lang="en-US" smtClean="0">
                <a:hlinkClick r:id="rId2"/>
              </a:rPr>
              <a:t>Innovation</a:t>
            </a:r>
            <a:r>
              <a:rPr lang="en-US" smtClean="0"/>
              <a:t>, </a:t>
            </a:r>
            <a:r>
              <a:rPr lang="en-US"/>
              <a:t>BusinessWeek.com.</a:t>
            </a:r>
          </a:p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44298" y="2930450"/>
            <a:ext cx="2916037" cy="346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177" y="1225688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Observation 1: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177" y="2117384"/>
            <a:ext cx="5376043" cy="86271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took 3 ¾ years and 4 generations for the iPod to become an “overnight” success.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444" y="1571092"/>
            <a:ext cx="1758395" cy="267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9177" y="1225688"/>
            <a:ext cx="7886700" cy="994172"/>
          </a:xfrm>
        </p:spPr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Observation 2: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9177" y="2117384"/>
            <a:ext cx="5376043" cy="862710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Each generation tinkered with one of its most iconic features:  the scroll wheel.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619185" y="1275625"/>
            <a:ext cx="1102632" cy="4457700"/>
            <a:chOff x="825580" y="557833"/>
            <a:chExt cx="1702150" cy="68814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5580" y="557833"/>
              <a:ext cx="1693642" cy="169364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7166" y="2252821"/>
              <a:ext cx="1694793" cy="1694793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6090" y="3948960"/>
              <a:ext cx="1691640" cy="170964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36090" y="5643753"/>
              <a:ext cx="1691640" cy="17955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5889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750" y="1924703"/>
            <a:ext cx="7886700" cy="2091711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Precedents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Questions around the nature of innovation, originality, and design.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0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4" y="2274093"/>
            <a:ext cx="8116385" cy="2274757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What about a portable music player on which you can listen through headphones as you move around?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1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049" y="1887496"/>
            <a:ext cx="2526770" cy="356924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01040" y="1310415"/>
            <a:ext cx="662905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dirty="0"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rPr>
              <a:t>Regency TR-1 Transistor Radio (1954)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26612" y="2565281"/>
            <a:ext cx="4826480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World’s first commercially available transistor radio.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Designed by Painter, Teague and </a:t>
            </a:r>
            <a:r>
              <a:rPr lang="en-US" sz="21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Peterfil</a:t>
            </a:r>
            <a:endParaRPr lang="en-US" sz="2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13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126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22740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What about a portable music player on which you can store your own music?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6532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426" y="1940720"/>
            <a:ext cx="2846199" cy="264437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Sony TPS-L2 Walkman (1978)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95625" y="2372917"/>
            <a:ext cx="3619500" cy="2459831"/>
          </a:xfrm>
        </p:spPr>
        <p:txBody>
          <a:bodyPr/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Used audio cassette technology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Introduced 1978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224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2274094"/>
            <a:ext cx="7886700" cy="994172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What about one that uses random access digital MP3 files rather than analogue, sequential audio cassettes?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03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Elger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Labs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MPMan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F10 (1998)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Content Placeholder 3">
            <a:hlinkClick r:id="rId2"/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88" y="2295525"/>
            <a:ext cx="2169769" cy="2737247"/>
          </a:xfr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314700" y="2125266"/>
            <a:ext cx="5200650" cy="3263504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First portable music player using MP3 files</a:t>
            </a:r>
          </a:p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Stored music in  flash memory, enabling random access</a:t>
            </a:r>
          </a:p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$250 </a:t>
            </a:r>
          </a:p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32MB of memory</a:t>
            </a:r>
          </a:p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could hold eight 4-minute songs. </a:t>
            </a:r>
          </a:p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could upgrade the memory to 64MB by sending the unit back to </a:t>
            </a:r>
            <a:r>
              <a:rPr lang="en-US" sz="21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Eiger</a:t>
            </a: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labs with a check for $69 plus $7.95 shipping. </a:t>
            </a:r>
          </a:p>
        </p:txBody>
      </p:sp>
    </p:spTree>
    <p:extLst>
      <p:ext uri="{BB962C8B-B14F-4D97-AF65-F5344CB8AC3E}">
        <p14:creationId xmlns:p14="http://schemas.microsoft.com/office/powerpoint/2010/main" val="130464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2274094"/>
            <a:ext cx="7886700" cy="99417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What about one that stores the MP3 files on a miniature hard drive, thereby increasing amount of music that you can store?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96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1. Long Nose Figur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" y="1486177"/>
            <a:ext cx="8380811" cy="3112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909" y="1259571"/>
            <a:ext cx="494924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+mj-lt"/>
                <a:cs typeface="Arial" pitchFamily="34" charset="0"/>
              </a:rPr>
              <a:t>The Long Nose of Innovation</a:t>
            </a:r>
            <a:br>
              <a:rPr lang="en-US" sz="3300" b="1" dirty="0">
                <a:latin typeface="+mj-lt"/>
                <a:cs typeface="Arial" pitchFamily="34" charset="0"/>
              </a:rPr>
            </a:br>
            <a:endParaRPr lang="en-US" sz="3300" dirty="0">
              <a:latin typeface="+mj-lt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514" y="3600426"/>
            <a:ext cx="76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62080" y="1196350"/>
            <a:ext cx="1676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Arial" pitchFamily="34" charset="0"/>
              </a:rPr>
              <a:t>$1B</a:t>
            </a:r>
          </a:p>
        </p:txBody>
      </p:sp>
      <p:grpSp>
        <p:nvGrpSpPr>
          <p:cNvPr id="10" name="Group 19"/>
          <p:cNvGrpSpPr>
            <a:grpSpLocks/>
          </p:cNvGrpSpPr>
          <p:nvPr/>
        </p:nvGrpSpPr>
        <p:grpSpPr>
          <a:xfrm>
            <a:off x="153027" y="3657569"/>
            <a:ext cx="8609379" cy="400110"/>
            <a:chOff x="152400" y="3733799"/>
            <a:chExt cx="8610600" cy="533554"/>
          </a:xfrm>
        </p:grpSpPr>
        <p:cxnSp>
          <p:nvCxnSpPr>
            <p:cNvPr id="18" name="Straight Connector 17"/>
            <p:cNvCxnSpPr/>
            <p:nvPr/>
          </p:nvCxnSpPr>
          <p:spPr>
            <a:xfrm rot="10800000" flipV="1">
              <a:off x="152400" y="4114800"/>
              <a:ext cx="8610600" cy="762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124200" y="3733799"/>
              <a:ext cx="1548820" cy="533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  <a:cs typeface="Arial" pitchFamily="34" charset="0"/>
                </a:rPr>
                <a:t>Radar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>
          <a:xfrm>
            <a:off x="76839" y="3015102"/>
            <a:ext cx="1686487" cy="1328168"/>
            <a:chOff x="76200" y="2877057"/>
            <a:chExt cx="1686725" cy="1771143"/>
          </a:xfrm>
        </p:grpSpPr>
        <p:sp>
          <p:nvSpPr>
            <p:cNvPr id="21" name="Down Arrow 20"/>
            <p:cNvSpPr/>
            <p:nvPr/>
          </p:nvSpPr>
          <p:spPr>
            <a:xfrm>
              <a:off x="76200" y="3352800"/>
              <a:ext cx="381000" cy="1295400"/>
            </a:xfrm>
            <a:prstGeom prst="downArrow">
              <a:avLst/>
            </a:prstGeom>
            <a:solidFill>
              <a:srgbClr val="FF0000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200" y="2877057"/>
              <a:ext cx="1686725" cy="492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New technology</a:t>
              </a:r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endParaRPr>
            </a:p>
          </p:txBody>
        </p:sp>
      </p:grpSp>
      <p:sp>
        <p:nvSpPr>
          <p:cNvPr id="2" name="Left Brace 1"/>
          <p:cNvSpPr/>
          <p:nvPr/>
        </p:nvSpPr>
        <p:spPr>
          <a:xfrm rot="16200000">
            <a:off x="3999541" y="1079605"/>
            <a:ext cx="430305" cy="7983713"/>
          </a:xfrm>
          <a:prstGeom prst="leftBrace">
            <a:avLst>
              <a:gd name="adj1" fmla="val 4307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3719073" y="5471032"/>
            <a:ext cx="240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smtClean="0"/>
              <a:t>≈20-30 years</a:t>
            </a:r>
            <a:endParaRPr lang="en-CA" sz="3200"/>
          </a:p>
        </p:txBody>
      </p:sp>
    </p:spTree>
    <p:extLst>
      <p:ext uri="{BB962C8B-B14F-4D97-AF65-F5344CB8AC3E}">
        <p14:creationId xmlns:p14="http://schemas.microsoft.com/office/powerpoint/2010/main" val="26953145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9446" y="402072"/>
            <a:ext cx="7886700" cy="1325563"/>
          </a:xfrm>
        </p:spPr>
        <p:txBody>
          <a:bodyPr/>
          <a:lstStyle/>
          <a:p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HanGo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/ Remote Solution Personal Jukebox PJB-100 (2000)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8302" y="2145445"/>
            <a:ext cx="4385698" cy="4631532"/>
          </a:xfrm>
        </p:spPr>
        <p:txBody>
          <a:bodyPr>
            <a:normAutofit lnSpcReduction="10000"/>
          </a:bodyPr>
          <a:lstStyle/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First hard-disk based portable MP3 Player</a:t>
            </a:r>
          </a:p>
          <a:p>
            <a:r>
              <a:rPr lang="en-US" sz="22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original design was developed by Compaq </a:t>
            </a:r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starting in May 1998. </a:t>
            </a:r>
          </a:p>
          <a:p>
            <a:r>
              <a:rPr lang="en-US" sz="22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Compaq licensed the design to </a:t>
            </a:r>
            <a:r>
              <a:rPr lang="en-US" sz="2200" dirty="0" err="1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HanGo</a:t>
            </a:r>
            <a:r>
              <a:rPr lang="en-US" sz="2200" dirty="0" smtClean="0">
                <a:effectLst/>
                <a:latin typeface="Segoe UI Light" panose="020B0502040204020203" pitchFamily="34" charset="0"/>
                <a:cs typeface="Segoe UI Light" panose="020B0502040204020203" pitchFamily="34" charset="0"/>
              </a:rPr>
              <a:t> Electronics </a:t>
            </a:r>
          </a:p>
          <a:p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Had 4.8GB vs the 32/64MB storage found on flash memory players of the time</a:t>
            </a:r>
          </a:p>
          <a:p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Upped storage to over 1,000 songs.</a:t>
            </a:r>
          </a:p>
          <a:p>
            <a:r>
              <a:rPr lang="en-US" sz="2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Original price: $799. USD</a:t>
            </a:r>
          </a:p>
          <a:p>
            <a:pPr marL="0" indent="0">
              <a:buNone/>
            </a:pPr>
            <a:endParaRPr lang="en-US" sz="29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446" y="2226469"/>
            <a:ext cx="4242954" cy="282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942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864" y="2274094"/>
            <a:ext cx="8567803" cy="99417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What about roots of the form-factor / industrial design?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09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>
            <a:grpSpLocks/>
          </p:cNvGrpSpPr>
          <p:nvPr/>
        </p:nvGrpSpPr>
        <p:grpSpPr>
          <a:xfrm>
            <a:off x="6511156" y="1641849"/>
            <a:ext cx="2070781" cy="3284416"/>
            <a:chOff x="8681540" y="1046132"/>
            <a:chExt cx="2761040" cy="437922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540" y="1046132"/>
              <a:ext cx="2344526" cy="35731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8796301" y="4748245"/>
              <a:ext cx="2646279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Apple G4 iPod, July 2004</a:t>
              </a:r>
            </a:p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Jonathan Ive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1" y="1641850"/>
            <a:ext cx="1665926" cy="267987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771900" y="4463527"/>
            <a:ext cx="243489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Braun T3 Transistor Radio, 1958</a:t>
            </a:r>
          </a:p>
          <a:p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Dieter Rams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145" y="1545138"/>
            <a:ext cx="1965621" cy="277658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84584" y="4454659"/>
            <a:ext cx="276671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Regency TR-1 Transistor Radio, 1954</a:t>
            </a:r>
          </a:p>
          <a:p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Painter, Teague and </a:t>
            </a:r>
            <a:r>
              <a:rPr lang="en-US" sz="135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Peterfil</a:t>
            </a:r>
            <a:endParaRPr lang="en-US" sz="13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77260" y="3284478"/>
            <a:ext cx="780307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Typically, ideas do not advance in a single step; rather, in a linked chain of steps, each link building on the tradition of those preceding.  Above are 3 steps in such a progression.  To me, a core part of design competence is the skill to search for, find, and appreciate such chains. Recognizing a design as such a link is far more interesting and informative than thinking about it as the result of some divine creative flash of genius, and thus coming out of nowhere.  </a:t>
            </a:r>
            <a:r>
              <a:rPr lang="en-US" sz="20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</a:t>
            </a:r>
            <a:r>
              <a:rPr lang="en-US" sz="20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or the aspiring designer, this is also a relief, since I don’t know anyone who can teach divine inspiration; however I do know that anyone can learn to mine the world for great traditions worthy of building upon.</a:t>
            </a:r>
            <a:endParaRPr lang="en-US" sz="20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6064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7" grpId="1"/>
      <p:bldP spid="19" grpId="0"/>
      <p:bldP spid="19" grpId="1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225" y="2274094"/>
            <a:ext cx="7886700" cy="99417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Impact on Apple Products?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29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54726" y="967774"/>
            <a:ext cx="7886700" cy="994172"/>
          </a:xfrm>
        </p:spPr>
        <p:txBody>
          <a:bodyPr>
            <a:normAutofit/>
          </a:bodyPr>
          <a:lstStyle/>
          <a:p>
            <a:r>
              <a:rPr lang="en-US" sz="4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Apple iMac G5 (2004)</a:t>
            </a:r>
            <a:endParaRPr lang="en-US" sz="4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307" y="1209948"/>
            <a:ext cx="3478642" cy="4398917"/>
          </a:xfr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54726" y="1961946"/>
            <a:ext cx="4781006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Released August 2004, one month after the G4 iPod</a:t>
            </a:r>
          </a:p>
          <a:p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Adopts iPod design language</a:t>
            </a:r>
          </a:p>
          <a:p>
            <a:endParaRPr lang="en-US" sz="2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endParaRPr lang="en-US" sz="2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8" name="Rectangle 7"/>
          <p:cNvSpPr>
            <a:spLocks/>
          </p:cNvSpPr>
          <p:nvPr/>
        </p:nvSpPr>
        <p:spPr>
          <a:xfrm>
            <a:off x="97972" y="857250"/>
            <a:ext cx="8944791" cy="5143500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schemeClr val="tx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3689" y="1368946"/>
            <a:ext cx="5143500" cy="34192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4726" y="4925855"/>
            <a:ext cx="49634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This was stunning brilliance. Apple had been selling computers since 1977, and here they just flipped the whole thing around, redefined their identity.  This 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campaign signaled that Apple was no longer a computer company, something that was formalized 3 years later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To put it in context ….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447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4653 -0.57523 L -2.77778E-7 -2.59259E-6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6" y="2875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 animBg="1"/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334736" y="3724886"/>
            <a:ext cx="8502287" cy="9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/>
          </p:cNvGrpSpPr>
          <p:nvPr/>
        </p:nvGrpSpPr>
        <p:grpSpPr>
          <a:xfrm>
            <a:off x="155858" y="3734683"/>
            <a:ext cx="2308645" cy="1291813"/>
            <a:chOff x="207810" y="3836577"/>
            <a:chExt cx="3078193" cy="1722417"/>
          </a:xfrm>
        </p:grpSpPr>
        <p:sp>
          <p:nvSpPr>
            <p:cNvPr id="4" name="TextBox 3"/>
            <p:cNvSpPr txBox="1"/>
            <p:nvPr/>
          </p:nvSpPr>
          <p:spPr>
            <a:xfrm>
              <a:off x="207810" y="4943441"/>
              <a:ext cx="3078193" cy="6155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January 3, 1977</a:t>
              </a:r>
            </a:p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Incorporated as Apple Computer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37964" y="3836577"/>
              <a:ext cx="0" cy="1136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608257" y="323458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7" name="Group 46"/>
          <p:cNvGrpSpPr>
            <a:grpSpLocks/>
          </p:cNvGrpSpPr>
          <p:nvPr/>
        </p:nvGrpSpPr>
        <p:grpSpPr>
          <a:xfrm>
            <a:off x="159052" y="2443651"/>
            <a:ext cx="2146127" cy="2119421"/>
            <a:chOff x="212069" y="2115201"/>
            <a:chExt cx="2861502" cy="2825894"/>
          </a:xfrm>
        </p:grpSpPr>
        <p:sp>
          <p:nvSpPr>
            <p:cNvPr id="10" name="TextBox 9"/>
            <p:cNvSpPr txBox="1"/>
            <p:nvPr/>
          </p:nvSpPr>
          <p:spPr>
            <a:xfrm>
              <a:off x="412160" y="4325542"/>
              <a:ext cx="266141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June 10, 1977</a:t>
              </a:r>
            </a:p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Apple ][ Computer Released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513325" y="3199178"/>
              <a:ext cx="0" cy="1179899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2069" y="2115201"/>
              <a:ext cx="1718172" cy="1096648"/>
            </a:xfrm>
            <a:prstGeom prst="rect">
              <a:avLst/>
            </a:prstGeom>
          </p:spPr>
        </p:pic>
      </p:grpSp>
      <p:grpSp>
        <p:nvGrpSpPr>
          <p:cNvPr id="49" name="Group 48"/>
          <p:cNvGrpSpPr>
            <a:grpSpLocks/>
          </p:cNvGrpSpPr>
          <p:nvPr/>
        </p:nvGrpSpPr>
        <p:grpSpPr>
          <a:xfrm>
            <a:off x="6889878" y="2248129"/>
            <a:ext cx="1172116" cy="2720009"/>
            <a:chOff x="9186502" y="1854504"/>
            <a:chExt cx="1562821" cy="3626679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0586897" y="2949463"/>
              <a:ext cx="5432" cy="190004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96205" y="1854504"/>
              <a:ext cx="718455" cy="109495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186502" y="4927186"/>
              <a:ext cx="1562821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July, 2004</a:t>
              </a:r>
            </a:p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G4 iPod Released</a:t>
              </a:r>
            </a:p>
          </p:txBody>
        </p:sp>
      </p:grpSp>
      <p:grpSp>
        <p:nvGrpSpPr>
          <p:cNvPr id="51" name="Group 50"/>
          <p:cNvGrpSpPr>
            <a:grpSpLocks/>
          </p:cNvGrpSpPr>
          <p:nvPr/>
        </p:nvGrpSpPr>
        <p:grpSpPr>
          <a:xfrm>
            <a:off x="6933834" y="3712479"/>
            <a:ext cx="1800494" cy="2105170"/>
            <a:chOff x="9245111" y="3806971"/>
            <a:chExt cx="2400658" cy="2806892"/>
          </a:xfrm>
        </p:grpSpPr>
        <p:sp>
          <p:nvSpPr>
            <p:cNvPr id="23" name="TextBox 22"/>
            <p:cNvSpPr txBox="1"/>
            <p:nvPr/>
          </p:nvSpPr>
          <p:spPr>
            <a:xfrm>
              <a:off x="9245111" y="6059866"/>
              <a:ext cx="2400658" cy="55399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January 9, 2007</a:t>
              </a:r>
            </a:p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Name changed to Apple Inc.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1561980" y="3806971"/>
              <a:ext cx="9910" cy="22528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Rectangle 32"/>
          <p:cNvSpPr>
            <a:spLocks/>
          </p:cNvSpPr>
          <p:nvPr/>
        </p:nvSpPr>
        <p:spPr>
          <a:xfrm>
            <a:off x="168205" y="3563988"/>
            <a:ext cx="8835348" cy="24237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1977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1978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1979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1980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1981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1982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1983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1984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1985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1986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1987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1988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1989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1990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1991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1992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1993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1994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1995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1996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1997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1998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1999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2000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2001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2002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2003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2004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2005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2006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975" dirty="0">
                <a:solidFill>
                  <a:srgbClr val="FFFFFF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2007</a:t>
            </a:r>
            <a:r>
              <a:rPr lang="en-US" sz="975" dirty="0"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</a:p>
        </p:txBody>
      </p:sp>
      <p:grpSp>
        <p:nvGrpSpPr>
          <p:cNvPr id="50" name="Group 49"/>
          <p:cNvGrpSpPr>
            <a:grpSpLocks/>
          </p:cNvGrpSpPr>
          <p:nvPr/>
        </p:nvGrpSpPr>
        <p:grpSpPr>
          <a:xfrm>
            <a:off x="6835089" y="1275834"/>
            <a:ext cx="1256886" cy="4142975"/>
            <a:chOff x="9229062" y="558111"/>
            <a:chExt cx="1675848" cy="5523967"/>
          </a:xfrm>
        </p:grpSpPr>
        <p:sp>
          <p:nvSpPr>
            <p:cNvPr id="14" name="TextBox 13"/>
            <p:cNvSpPr txBox="1"/>
            <p:nvPr/>
          </p:nvSpPr>
          <p:spPr>
            <a:xfrm>
              <a:off x="9327127" y="5528081"/>
              <a:ext cx="1577783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August, 2004</a:t>
              </a:r>
            </a:p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iMac G5 Released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229062" y="558111"/>
              <a:ext cx="1675848" cy="1114040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10797704" y="1271752"/>
              <a:ext cx="17441" cy="433026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>
            <a:grpSpLocks/>
          </p:cNvGrpSpPr>
          <p:nvPr/>
        </p:nvGrpSpPr>
        <p:grpSpPr>
          <a:xfrm>
            <a:off x="5932017" y="2517310"/>
            <a:ext cx="1419915" cy="2195261"/>
            <a:chOff x="7909356" y="2213413"/>
            <a:chExt cx="1893220" cy="292701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0447" y="2213413"/>
              <a:ext cx="722129" cy="109728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7909356" y="4524875"/>
              <a:ext cx="1698756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October, 2001</a:t>
              </a:r>
            </a:p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G1 iPod Released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9505582" y="3199178"/>
              <a:ext cx="0" cy="136479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4" name="Left-Right Arrow 53"/>
          <p:cNvSpPr>
            <a:spLocks/>
          </p:cNvSpPr>
          <p:nvPr/>
        </p:nvSpPr>
        <p:spPr>
          <a:xfrm>
            <a:off x="246040" y="3492259"/>
            <a:ext cx="8425445" cy="37396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30 Years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78767" y="1255017"/>
            <a:ext cx="2711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Start:  Just Apple</a:t>
            </a:r>
          </a:p>
        </p:txBody>
      </p:sp>
    </p:spTree>
    <p:extLst>
      <p:ext uri="{BB962C8B-B14F-4D97-AF65-F5344CB8AC3E}">
        <p14:creationId xmlns:p14="http://schemas.microsoft.com/office/powerpoint/2010/main" val="3594927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>
            <a:cxnSpLocks/>
          </p:cNvCxnSpPr>
          <p:nvPr/>
        </p:nvCxnSpPr>
        <p:spPr>
          <a:xfrm>
            <a:off x="334736" y="3724886"/>
            <a:ext cx="8502287" cy="979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6" name="Group 45"/>
          <p:cNvGrpSpPr>
            <a:grpSpLocks/>
          </p:cNvGrpSpPr>
          <p:nvPr/>
        </p:nvGrpSpPr>
        <p:grpSpPr>
          <a:xfrm>
            <a:off x="3836604" y="3706845"/>
            <a:ext cx="2132315" cy="1900672"/>
            <a:chOff x="195225" y="3836577"/>
            <a:chExt cx="2843087" cy="1469698"/>
          </a:xfrm>
        </p:grpSpPr>
        <p:sp>
          <p:nvSpPr>
            <p:cNvPr id="4" name="TextBox 3"/>
            <p:cNvSpPr txBox="1"/>
            <p:nvPr/>
          </p:nvSpPr>
          <p:spPr>
            <a:xfrm>
              <a:off x="195225" y="4949292"/>
              <a:ext cx="2843087" cy="3569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Apple Computer Incorporated</a:t>
              </a:r>
            </a:p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Jan. 1977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337964" y="3836577"/>
              <a:ext cx="0" cy="113647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6608257" y="3234583"/>
            <a:ext cx="1847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35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grpSp>
        <p:nvGrpSpPr>
          <p:cNvPr id="47" name="Group 46"/>
          <p:cNvGrpSpPr>
            <a:grpSpLocks/>
          </p:cNvGrpSpPr>
          <p:nvPr/>
        </p:nvGrpSpPr>
        <p:grpSpPr>
          <a:xfrm>
            <a:off x="3765878" y="1324187"/>
            <a:ext cx="1546035" cy="3731323"/>
            <a:chOff x="197868" y="1044408"/>
            <a:chExt cx="2061380" cy="3744419"/>
          </a:xfrm>
        </p:grpSpPr>
        <p:sp>
          <p:nvSpPr>
            <p:cNvPr id="10" name="TextBox 9"/>
            <p:cNvSpPr txBox="1"/>
            <p:nvPr/>
          </p:nvSpPr>
          <p:spPr>
            <a:xfrm>
              <a:off x="412160" y="4325542"/>
              <a:ext cx="1847088" cy="4632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Apple ][ Computer</a:t>
              </a:r>
            </a:p>
            <a:p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June, 1977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H="1">
              <a:off x="513325" y="1987474"/>
              <a:ext cx="11986" cy="239160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7868" y="1044408"/>
              <a:ext cx="1718172" cy="1007968"/>
            </a:xfrm>
            <a:prstGeom prst="rect">
              <a:avLst/>
            </a:prstGeom>
          </p:spPr>
        </p:pic>
      </p:grpSp>
      <p:grpSp>
        <p:nvGrpSpPr>
          <p:cNvPr id="51" name="Group 50"/>
          <p:cNvGrpSpPr>
            <a:grpSpLocks/>
          </p:cNvGrpSpPr>
          <p:nvPr/>
        </p:nvGrpSpPr>
        <p:grpSpPr>
          <a:xfrm>
            <a:off x="6711978" y="3752955"/>
            <a:ext cx="1800494" cy="2105170"/>
            <a:chOff x="9245111" y="3806971"/>
            <a:chExt cx="2400658" cy="2806892"/>
          </a:xfrm>
        </p:grpSpPr>
        <p:sp>
          <p:nvSpPr>
            <p:cNvPr id="23" name="TextBox 22"/>
            <p:cNvSpPr txBox="1"/>
            <p:nvPr/>
          </p:nvSpPr>
          <p:spPr>
            <a:xfrm>
              <a:off x="9245111" y="6059866"/>
              <a:ext cx="2400658" cy="55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Name changed to Apple Inc.</a:t>
              </a:r>
            </a:p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Jan. 2007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11561980" y="3806971"/>
              <a:ext cx="9910" cy="22528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>
            <a:grpSpLocks/>
          </p:cNvGrpSpPr>
          <p:nvPr/>
        </p:nvGrpSpPr>
        <p:grpSpPr>
          <a:xfrm>
            <a:off x="6654201" y="2368421"/>
            <a:ext cx="1438576" cy="2305369"/>
            <a:chOff x="8290868" y="2137317"/>
            <a:chExt cx="1918101" cy="3073825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86840" y="2137317"/>
              <a:ext cx="722129" cy="109728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290868" y="4841810"/>
              <a:ext cx="13717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20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G1 iPod, 2001</a:t>
              </a:r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9505582" y="3199178"/>
              <a:ext cx="26851" cy="1700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253470" y="3474237"/>
          <a:ext cx="8591232" cy="278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18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18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318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18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3187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43187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1950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1960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1970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1980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1990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2000</a:t>
                      </a:r>
                      <a:endParaRPr lang="en-US" sz="10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9" name="Group 58"/>
          <p:cNvGrpSpPr>
            <a:grpSpLocks/>
          </p:cNvGrpSpPr>
          <p:nvPr/>
        </p:nvGrpSpPr>
        <p:grpSpPr>
          <a:xfrm>
            <a:off x="558025" y="2263954"/>
            <a:ext cx="1727062" cy="3016092"/>
            <a:chOff x="519744" y="1875605"/>
            <a:chExt cx="2302749" cy="4021455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744" y="1875605"/>
              <a:ext cx="776795" cy="1097280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12515" y="5496951"/>
              <a:ext cx="210997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Regency TR-1, 1954</a:t>
              </a:r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08141" y="2996666"/>
              <a:ext cx="0" cy="2537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0" name="Group 59"/>
          <p:cNvGrpSpPr>
            <a:grpSpLocks/>
          </p:cNvGrpSpPr>
          <p:nvPr/>
        </p:nvGrpSpPr>
        <p:grpSpPr>
          <a:xfrm>
            <a:off x="1179221" y="1979517"/>
            <a:ext cx="1250663" cy="3067060"/>
            <a:chOff x="1572294" y="1496356"/>
            <a:chExt cx="1667551" cy="4089412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6512" y="1496356"/>
              <a:ext cx="682117" cy="109728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572294" y="5185659"/>
              <a:ext cx="166755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Braun T3, 1958</a:t>
              </a:r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1695170" y="2648259"/>
              <a:ext cx="0" cy="2537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3737" y="2312441"/>
            <a:ext cx="959583" cy="891540"/>
          </a:xfrm>
          <a:prstGeom prst="rect">
            <a:avLst/>
          </a:prstGeom>
        </p:spPr>
      </p:pic>
      <p:sp>
        <p:nvSpPr>
          <p:cNvPr id="39" name="Title 1"/>
          <p:cNvSpPr>
            <a:spLocks noGrp="1"/>
          </p:cNvSpPr>
          <p:nvPr>
            <p:ph type="title"/>
          </p:nvPr>
        </p:nvSpPr>
        <p:spPr>
          <a:xfrm>
            <a:off x="4226521" y="4166569"/>
            <a:ext cx="1917265" cy="273698"/>
          </a:xfrm>
        </p:spPr>
        <p:txBody>
          <a:bodyPr>
            <a:normAutofit/>
          </a:bodyPr>
          <a:lstStyle/>
          <a:p>
            <a:r>
              <a:rPr lang="en-US" sz="1100" dirty="0"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rPr>
              <a:t>Sony TPS-L2 Walkman, 1978</a:t>
            </a:r>
          </a:p>
        </p:txBody>
      </p:sp>
      <p:pic>
        <p:nvPicPr>
          <p:cNvPr id="52" name="Content Placeholder 3">
            <a:hlinkClick r:id="rId7"/>
          </p:cNvPr>
          <p:cNvPicPr>
            <a:picLocks noGrp="1" noChangeAspect="1"/>
          </p:cNvPicPr>
          <p:nvPr>
            <p:ph idx="1"/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2820" y="1045413"/>
            <a:ext cx="565454" cy="713342"/>
          </a:xfrm>
        </p:spPr>
      </p:pic>
      <p:cxnSp>
        <p:nvCxnSpPr>
          <p:cNvPr id="40" name="Straight Connector 39"/>
          <p:cNvCxnSpPr>
            <a:cxnSpLocks/>
          </p:cNvCxnSpPr>
          <p:nvPr/>
        </p:nvCxnSpPr>
        <p:spPr>
          <a:xfrm>
            <a:off x="4312085" y="3099056"/>
            <a:ext cx="15606" cy="1093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744750" y="3798210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Elgar </a:t>
            </a:r>
            <a:r>
              <a:rPr lang="en-US" sz="1200" dirty="0" err="1">
                <a:latin typeface="Segoe UI Light" panose="020B0502040204020203" pitchFamily="34" charset="0"/>
                <a:cs typeface="Segoe UI Light" panose="020B0502040204020203" pitchFamily="34" charset="0"/>
              </a:rPr>
              <a:t>MPman</a:t>
            </a:r>
            <a:r>
              <a:rPr lang="en-US" sz="1200" dirty="0">
                <a:latin typeface="Segoe UI Light" panose="020B0502040204020203" pitchFamily="34" charset="0"/>
                <a:cs typeface="Segoe UI Light" panose="020B0502040204020203" pitchFamily="34" charset="0"/>
              </a:rPr>
              <a:t>, 1998</a:t>
            </a:r>
          </a:p>
        </p:txBody>
      </p:sp>
      <p:cxnSp>
        <p:nvCxnSpPr>
          <p:cNvPr id="45" name="Straight Connector 44"/>
          <p:cNvCxnSpPr>
            <a:cxnSpLocks/>
          </p:cNvCxnSpPr>
          <p:nvPr/>
        </p:nvCxnSpPr>
        <p:spPr>
          <a:xfrm flipH="1">
            <a:off x="7088454" y="1739142"/>
            <a:ext cx="31" cy="21631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screen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8985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41584" y="1677082"/>
            <a:ext cx="1115479" cy="664332"/>
          </a:xfrm>
          <a:prstGeom prst="rect">
            <a:avLst/>
          </a:prstGeom>
        </p:spPr>
      </p:pic>
      <p:grpSp>
        <p:nvGrpSpPr>
          <p:cNvPr id="49" name="Group 48"/>
          <p:cNvGrpSpPr>
            <a:grpSpLocks/>
          </p:cNvGrpSpPr>
          <p:nvPr/>
        </p:nvGrpSpPr>
        <p:grpSpPr>
          <a:xfrm>
            <a:off x="7168206" y="2154839"/>
            <a:ext cx="1415583" cy="2737270"/>
            <a:chOff x="9417908" y="1830142"/>
            <a:chExt cx="1887444" cy="3649694"/>
          </a:xfrm>
        </p:grpSpPr>
        <p:cxnSp>
          <p:nvCxnSpPr>
            <p:cNvPr id="16" name="Straight Connector 15"/>
            <p:cNvCxnSpPr/>
            <p:nvPr/>
          </p:nvCxnSpPr>
          <p:spPr>
            <a:xfrm>
              <a:off x="10586897" y="2949463"/>
              <a:ext cx="5330" cy="225289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86897" y="1830142"/>
              <a:ext cx="718455" cy="1094959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9417908" y="5141281"/>
              <a:ext cx="1308479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G4 iPod, 2004</a:t>
              </a:r>
            </a:p>
          </p:txBody>
        </p:sp>
      </p:grpSp>
      <p:grpSp>
        <p:nvGrpSpPr>
          <p:cNvPr id="50" name="Group 49"/>
          <p:cNvGrpSpPr>
            <a:grpSpLocks/>
          </p:cNvGrpSpPr>
          <p:nvPr/>
        </p:nvGrpSpPr>
        <p:grpSpPr>
          <a:xfrm>
            <a:off x="7201897" y="840148"/>
            <a:ext cx="1891137" cy="4396674"/>
            <a:chOff x="9581470" y="4403"/>
            <a:chExt cx="2521515" cy="5862232"/>
          </a:xfrm>
        </p:grpSpPr>
        <p:sp>
          <p:nvSpPr>
            <p:cNvPr id="14" name="TextBox 13"/>
            <p:cNvSpPr txBox="1"/>
            <p:nvPr/>
          </p:nvSpPr>
          <p:spPr>
            <a:xfrm>
              <a:off x="9581470" y="5528080"/>
              <a:ext cx="132344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0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iMac G5, 2004</a:t>
              </a: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45000" y="4403"/>
              <a:ext cx="1357985" cy="1011342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>
            <a:xfrm>
              <a:off x="10788051" y="947714"/>
              <a:ext cx="27094" cy="46543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Rectangle 55"/>
          <p:cNvSpPr>
            <a:spLocks/>
          </p:cNvSpPr>
          <p:nvPr/>
        </p:nvSpPr>
        <p:spPr>
          <a:xfrm>
            <a:off x="5749142" y="3983251"/>
            <a:ext cx="1866088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Personal Jukebox, 2000</a:t>
            </a:r>
          </a:p>
        </p:txBody>
      </p:sp>
      <p:cxnSp>
        <p:nvCxnSpPr>
          <p:cNvPr id="57" name="Straight Connector 56"/>
          <p:cNvCxnSpPr>
            <a:cxnSpLocks/>
          </p:cNvCxnSpPr>
          <p:nvPr/>
        </p:nvCxnSpPr>
        <p:spPr>
          <a:xfrm>
            <a:off x="7425421" y="2256703"/>
            <a:ext cx="7106" cy="180788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346908" y="1109050"/>
            <a:ext cx="253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Bigger Picture</a:t>
            </a:r>
          </a:p>
        </p:txBody>
      </p:sp>
      <p:sp>
        <p:nvSpPr>
          <p:cNvPr id="53" name="Left-Right Arrow 52"/>
          <p:cNvSpPr>
            <a:spLocks/>
          </p:cNvSpPr>
          <p:nvPr/>
        </p:nvSpPr>
        <p:spPr>
          <a:xfrm>
            <a:off x="351574" y="3406675"/>
            <a:ext cx="8425445" cy="373968"/>
          </a:xfrm>
          <a:prstGeom prst="left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Long Nose – 50+ years</a:t>
            </a:r>
          </a:p>
        </p:txBody>
      </p:sp>
    </p:spTree>
    <p:extLst>
      <p:ext uri="{BB962C8B-B14F-4D97-AF65-F5344CB8AC3E}">
        <p14:creationId xmlns:p14="http://schemas.microsoft.com/office/powerpoint/2010/main" val="393242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4" grpId="0"/>
      <p:bldP spid="56" grpId="0"/>
      <p:bldP spid="5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Another quick example, just to be sure that the above is a pattern, not an exception.</a:t>
            </a:r>
            <a:endParaRPr lang="en-US" sz="36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484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39816" y="1219200"/>
            <a:ext cx="3408625" cy="4560332"/>
            <a:chOff x="4876800" y="1219200"/>
            <a:chExt cx="3408625" cy="456033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65539" y="1219200"/>
              <a:ext cx="2841786" cy="387555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4" name="TextBox 3"/>
            <p:cNvSpPr txBox="1"/>
            <p:nvPr/>
          </p:nvSpPr>
          <p:spPr>
            <a:xfrm>
              <a:off x="4876800" y="5410200"/>
              <a:ext cx="34086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Kodak Vest Pocket Series III (1926)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498109" y="1219199"/>
            <a:ext cx="42856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 1926, Kodak launched this black camera.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was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However, it was selling mainly to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They wanted to extend the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 they engaged Walter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Dorwin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Teague to design a model that would appeal to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His solution was to release a version of the camera in 5 different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colours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, each packed in a pseudo-silk lined box, where the box and liner matched the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colour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of the camera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757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8600" y="1690263"/>
            <a:ext cx="9601200" cy="3200401"/>
            <a:chOff x="228600" y="3555998"/>
            <a:chExt cx="9601200" cy="3200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3555998"/>
              <a:ext cx="9601200" cy="32004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575207" y="4911193"/>
              <a:ext cx="2332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Walter </a:t>
              </a:r>
              <a:r>
                <a:rPr lang="en-US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Dowrin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 Teague</a:t>
              </a:r>
            </a:p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Vanity Kodak (1928)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1249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54" y="1539031"/>
            <a:ext cx="4902503" cy="37505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68851" y="1654778"/>
            <a:ext cx="41783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Arguably, the original </a:t>
            </a:r>
            <a:r>
              <a:rPr lang="en-US" sz="2000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bondi</a:t>
            </a: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-blue iMac saved Apple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is useful to remember that behind the skin, in the OS, applications, and processor, it was the same as what preceded it.</a:t>
            </a:r>
          </a:p>
        </p:txBody>
      </p:sp>
    </p:spTree>
    <p:extLst>
      <p:ext uri="{BB962C8B-B14F-4D97-AF65-F5344CB8AC3E}">
        <p14:creationId xmlns:p14="http://schemas.microsoft.com/office/powerpoint/2010/main" val="1680918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98109" y="1219199"/>
            <a:ext cx="42856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 2001 launched this white iPod.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was successful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However, it was selling more to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They wanted to extend the market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So they designed a model that would better appeal to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Their solution was to release a smaller version of the iPod in 5 different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colours</a:t>
            </a:r>
            <a:r>
              <a:rPr lang="en-US" dirty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grpSp>
        <p:nvGrpSpPr>
          <p:cNvPr id="6" name="Group 5"/>
          <p:cNvGrpSpPr>
            <a:grpSpLocks/>
          </p:cNvGrpSpPr>
          <p:nvPr/>
        </p:nvGrpSpPr>
        <p:grpSpPr>
          <a:xfrm>
            <a:off x="727077" y="1219200"/>
            <a:ext cx="2260428" cy="3629699"/>
            <a:chOff x="976188" y="1046131"/>
            <a:chExt cx="2467182" cy="399304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658" y="1046131"/>
              <a:ext cx="2351528" cy="3573165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76188" y="4709057"/>
              <a:ext cx="2467182" cy="3301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Apple G1 iPod, October </a:t>
              </a:r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2001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8550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" y="0"/>
            <a:ext cx="8915400" cy="3297021"/>
            <a:chOff x="228600" y="0"/>
            <a:chExt cx="8915400" cy="329702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4400" y="0"/>
              <a:ext cx="8229600" cy="327267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 rot="16200000">
              <a:off x="-640163" y="1781926"/>
              <a:ext cx="238385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Jonathan </a:t>
              </a:r>
              <a:r>
                <a:rPr lang="en-US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Ive</a:t>
              </a:r>
              <a:endPara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Apple iPod Mini (2004)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8600" y="3555998"/>
            <a:ext cx="9601200" cy="3200401"/>
            <a:chOff x="228600" y="3555998"/>
            <a:chExt cx="9601200" cy="320040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600" y="3555998"/>
              <a:ext cx="9601200" cy="3200401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-575207" y="4911193"/>
              <a:ext cx="233288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Walter </a:t>
              </a:r>
              <a:r>
                <a:rPr lang="en-US" dirty="0" err="1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Dowrin</a:t>
              </a:r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 Teague</a:t>
              </a:r>
            </a:p>
            <a:p>
              <a:r>
                <a:rPr lang="en-US" dirty="0" smtClean="0">
                  <a:latin typeface="Segoe UI Light" panose="020B0502040204020203" pitchFamily="34" charset="0"/>
                  <a:cs typeface="Segoe UI Light" panose="020B0502040204020203" pitchFamily="34" charset="0"/>
                </a:rPr>
                <a:t>Vanity Kodak (1928)</a:t>
              </a:r>
              <a:endParaRPr lang="en-US" dirty="0">
                <a:latin typeface="Segoe UI Light" panose="020B0502040204020203" pitchFamily="34" charset="0"/>
                <a:cs typeface="Segoe UI Light" panose="020B0502040204020203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14400" y="3947111"/>
            <a:ext cx="449924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Same basic design brief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Same use of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colour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as part of the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Same choice of base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colours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Same number of </a:t>
            </a:r>
            <a:r>
              <a:rPr lang="en-US" dirty="0" err="1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colours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Same simultaneous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Coincidence?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1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allAtOnce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1273" y="1265382"/>
            <a:ext cx="1922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Segoe UI Semilight" panose="020B0402040204020203" pitchFamily="34" charset="0"/>
                <a:cs typeface="Segoe UI Semilight" panose="020B0402040204020203" pitchFamily="34" charset="0"/>
              </a:rPr>
              <a:t>Observations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31273" y="1821704"/>
            <a:ext cx="69458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Teague/Kodak example is a classic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It would be known to virtually any trained industrial designer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Jonathan Ive is nothing, if not an extremely well trained industrial designer, whose work shows a high level of fluency in the history of his craft.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 his solution, he was doing what any competent designer would do</a:t>
            </a:r>
            <a:r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: draw 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inspiration from the past.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Rather than diminish respect for his solution, his choice of what to draw on, and how to shape it to his design brief, is cause to augment respect for his </a:t>
            </a:r>
            <a:r>
              <a:rPr lang="en-US" smtClean="0">
                <a:latin typeface="Segoe UI Light" panose="020B0502040204020203" pitchFamily="34" charset="0"/>
                <a:cs typeface="Segoe UI Light" panose="020B0502040204020203" pitchFamily="34" charset="0"/>
              </a:rPr>
              <a:t>work.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9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5" descr="1. Long Nose Figure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9" y="1486177"/>
            <a:ext cx="8380811" cy="311277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909" y="1259571"/>
            <a:ext cx="4949240" cy="110799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300" b="1" dirty="0">
                <a:latin typeface="+mj-lt"/>
                <a:cs typeface="Arial" pitchFamily="34" charset="0"/>
              </a:rPr>
              <a:t>The Long Nose of Innovation</a:t>
            </a:r>
            <a:br>
              <a:rPr lang="en-US" sz="3300" b="1" dirty="0">
                <a:latin typeface="+mj-lt"/>
                <a:cs typeface="Arial" pitchFamily="34" charset="0"/>
              </a:rPr>
            </a:br>
            <a:endParaRPr lang="en-US" sz="3300" dirty="0">
              <a:latin typeface="+mj-lt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81514" y="3600426"/>
            <a:ext cx="761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>
              <a:latin typeface="+mj-lt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62080" y="1196350"/>
            <a:ext cx="16761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+mj-lt"/>
                <a:cs typeface="Arial" pitchFamily="34" charset="0"/>
              </a:rPr>
              <a:t>$1B</a:t>
            </a:r>
          </a:p>
        </p:txBody>
      </p:sp>
      <p:grpSp>
        <p:nvGrpSpPr>
          <p:cNvPr id="10" name="Group 19"/>
          <p:cNvGrpSpPr>
            <a:grpSpLocks/>
          </p:cNvGrpSpPr>
          <p:nvPr/>
        </p:nvGrpSpPr>
        <p:grpSpPr>
          <a:xfrm>
            <a:off x="153027" y="3657569"/>
            <a:ext cx="8609379" cy="400110"/>
            <a:chOff x="152400" y="3733799"/>
            <a:chExt cx="8610600" cy="533554"/>
          </a:xfrm>
        </p:grpSpPr>
        <p:cxnSp>
          <p:nvCxnSpPr>
            <p:cNvPr id="18" name="Straight Connector 17"/>
            <p:cNvCxnSpPr/>
            <p:nvPr/>
          </p:nvCxnSpPr>
          <p:spPr>
            <a:xfrm rot="10800000" flipV="1">
              <a:off x="152400" y="4114800"/>
              <a:ext cx="8610600" cy="76200"/>
            </a:xfrm>
            <a:prstGeom prst="line">
              <a:avLst/>
            </a:prstGeom>
            <a:ln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3124200" y="3733799"/>
              <a:ext cx="1548820" cy="533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latin typeface="+mj-lt"/>
                  <a:cs typeface="Arial" pitchFamily="34" charset="0"/>
                </a:rPr>
                <a:t>Radar</a:t>
              </a:r>
            </a:p>
          </p:txBody>
        </p:sp>
      </p:grpSp>
      <p:grpSp>
        <p:nvGrpSpPr>
          <p:cNvPr id="11" name="Group 27"/>
          <p:cNvGrpSpPr>
            <a:grpSpLocks/>
          </p:cNvGrpSpPr>
          <p:nvPr/>
        </p:nvGrpSpPr>
        <p:grpSpPr>
          <a:xfrm>
            <a:off x="76839" y="2753846"/>
            <a:ext cx="2283317" cy="1589424"/>
            <a:chOff x="76200" y="2528667"/>
            <a:chExt cx="2283641" cy="2119533"/>
          </a:xfrm>
        </p:grpSpPr>
        <p:sp>
          <p:nvSpPr>
            <p:cNvPr id="21" name="Down Arrow 20"/>
            <p:cNvSpPr/>
            <p:nvPr/>
          </p:nvSpPr>
          <p:spPr>
            <a:xfrm>
              <a:off x="76200" y="3352800"/>
              <a:ext cx="381000" cy="1295400"/>
            </a:xfrm>
            <a:prstGeom prst="downArrow">
              <a:avLst/>
            </a:prstGeom>
            <a:solidFill>
              <a:srgbClr val="FF0000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6200" y="2528667"/>
              <a:ext cx="2283641" cy="861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1984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Capacitive Multi-touch</a:t>
              </a:r>
            </a:p>
          </p:txBody>
        </p:sp>
      </p:grpSp>
      <p:grpSp>
        <p:nvGrpSpPr>
          <p:cNvPr id="14" name="Group 28"/>
          <p:cNvGrpSpPr>
            <a:grpSpLocks/>
          </p:cNvGrpSpPr>
          <p:nvPr/>
        </p:nvGrpSpPr>
        <p:grpSpPr>
          <a:xfrm>
            <a:off x="6629107" y="2747698"/>
            <a:ext cx="1544012" cy="1214627"/>
            <a:chOff x="6629400" y="2520467"/>
            <a:chExt cx="1544231" cy="1619733"/>
          </a:xfrm>
        </p:grpSpPr>
        <p:sp>
          <p:nvSpPr>
            <p:cNvPr id="23" name="Down Arrow 22"/>
            <p:cNvSpPr/>
            <p:nvPr/>
          </p:nvSpPr>
          <p:spPr>
            <a:xfrm>
              <a:off x="6629400" y="3302000"/>
              <a:ext cx="381000" cy="838200"/>
            </a:xfrm>
            <a:prstGeom prst="downArrow">
              <a:avLst/>
            </a:prstGeom>
            <a:solidFill>
              <a:srgbClr val="FF0000">
                <a:alpha val="4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200">
                <a:latin typeface="+mj-lt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29400" y="2520467"/>
              <a:ext cx="1544231" cy="861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2007</a:t>
              </a:r>
            </a:p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cs typeface="Arial" pitchFamily="34" charset="0"/>
                </a:rPr>
                <a:t>iPhone Launch</a:t>
              </a:r>
            </a:p>
          </p:txBody>
        </p:sp>
      </p:grpSp>
      <p:sp>
        <p:nvSpPr>
          <p:cNvPr id="2" name="Left Brace 1"/>
          <p:cNvSpPr/>
          <p:nvPr/>
        </p:nvSpPr>
        <p:spPr>
          <a:xfrm rot="16200000">
            <a:off x="3999541" y="1079605"/>
            <a:ext cx="430305" cy="7983713"/>
          </a:xfrm>
          <a:prstGeom prst="leftBrace">
            <a:avLst>
              <a:gd name="adj1" fmla="val 43070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3719073" y="5471032"/>
            <a:ext cx="2405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smtClean="0"/>
              <a:t>&gt;20 years</a:t>
            </a:r>
            <a:endParaRPr lang="en-CA" sz="3200"/>
          </a:p>
        </p:txBody>
      </p:sp>
    </p:spTree>
    <p:extLst>
      <p:ext uri="{BB962C8B-B14F-4D97-AF65-F5344CB8AC3E}">
        <p14:creationId xmlns:p14="http://schemas.microsoft.com/office/powerpoint/2010/main" val="22185548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685800"/>
            <a:ext cx="3784921" cy="5410200"/>
          </a:xfrm>
          <a:prstGeom prst="rect">
            <a:avLst/>
          </a:prstGeom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33400" y="381000"/>
            <a:ext cx="4648200" cy="6248400"/>
            <a:chOff x="336" y="240"/>
            <a:chExt cx="2928" cy="3936"/>
          </a:xfrm>
        </p:grpSpPr>
        <p:sp>
          <p:nvSpPr>
            <p:cNvPr id="32778" name="Line 3"/>
            <p:cNvSpPr>
              <a:spLocks noChangeShapeType="1"/>
            </p:cNvSpPr>
            <p:nvPr/>
          </p:nvSpPr>
          <p:spPr bwMode="auto">
            <a:xfrm flipV="1">
              <a:off x="384" y="240"/>
              <a:ext cx="2784" cy="360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779" name="Line 4"/>
            <p:cNvSpPr>
              <a:spLocks noChangeShapeType="1"/>
            </p:cNvSpPr>
            <p:nvPr/>
          </p:nvSpPr>
          <p:spPr bwMode="auto">
            <a:xfrm>
              <a:off x="336" y="336"/>
              <a:ext cx="2928" cy="3840"/>
            </a:xfrm>
            <a:prstGeom prst="line">
              <a:avLst/>
            </a:prstGeom>
            <a:noFill/>
            <a:ln w="1270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181600" y="783771"/>
            <a:ext cx="374468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Edison Myth </a:t>
            </a:r>
          </a:p>
          <a:p>
            <a:r>
              <a:rPr lang="en-US" dirty="0" smtClean="0"/>
              <a:t>of the lone genius inventor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If Edison invented all that he is credited for, what were all those people doing in his labs?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Edison was the Steve Jobs of his era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Actually, that should be the other way around.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 one of the first US businessmen to hire a press agent to create his own myth, he created the model for Jobs.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key take-away is this: in buying into the Edison Myth, one sets a bar that not even Edison (or Jobs) could achieve.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So what hope have you or me?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533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398"/>
            <a:ext cx="7886700" cy="756741"/>
          </a:xfrm>
        </p:spPr>
        <p:txBody>
          <a:bodyPr/>
          <a:lstStyle/>
          <a:p>
            <a:r>
              <a:rPr lang="en-CA" smtClean="0"/>
              <a:t>Un autre exemple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889" y="875980"/>
            <a:ext cx="8698325" cy="5739973"/>
          </a:xfrm>
        </p:spPr>
        <p:txBody>
          <a:bodyPr>
            <a:normAutofit lnSpcReduction="10000"/>
          </a:bodyPr>
          <a:lstStyle/>
          <a:p>
            <a:r>
              <a:rPr lang="en-CA"/>
              <a:t>1965: souris inventée par William English et Doug Engelbart</a:t>
            </a:r>
          </a:p>
          <a:p>
            <a:r>
              <a:rPr lang="en-CA"/>
              <a:t>1968: copiée par le National Research Council de Canada</a:t>
            </a:r>
          </a:p>
          <a:p>
            <a:r>
              <a:rPr lang="en-CA"/>
              <a:t>1973: copiée par Xerox PARC pour le Alto computer</a:t>
            </a:r>
          </a:p>
          <a:p>
            <a:r>
              <a:rPr lang="en-CA"/>
              <a:t>1980: 3 Rivers Systems offre le PERQ-1 workstation, la première station de travail commerciale avec souris</a:t>
            </a:r>
          </a:p>
          <a:p>
            <a:r>
              <a:rPr lang="en-CA"/>
              <a:t>1981: Xerox Star 8010 workstation</a:t>
            </a:r>
          </a:p>
          <a:p>
            <a:r>
              <a:rPr lang="en-CA"/>
              <a:t>1984: le premier Macintosh de Apple</a:t>
            </a:r>
          </a:p>
          <a:p>
            <a:r>
              <a:rPr lang="en-CA"/>
              <a:t>1995: Microsoft Windows 95 (la souris est maintenant répandue</a:t>
            </a:r>
            <a:r>
              <a:rPr lang="en-CA" smtClean="0"/>
              <a:t>)</a:t>
            </a:r>
          </a:p>
          <a:p>
            <a:r>
              <a:rPr lang="en-CA" smtClean="0"/>
              <a:t>Délai de 30 ans!</a:t>
            </a:r>
          </a:p>
          <a:p>
            <a:r>
              <a:rPr lang="en-CA"/>
              <a:t>(pour plus de </a:t>
            </a:r>
            <a:r>
              <a:rPr lang="en-CA" smtClean="0"/>
              <a:t>détails, voir </a:t>
            </a:r>
            <a:r>
              <a:rPr lang="en-US"/>
              <a:t>Buxton, B. (2008), </a:t>
            </a:r>
            <a:r>
              <a:rPr lang="en-US">
                <a:hlinkClick r:id="rId2"/>
              </a:rPr>
              <a:t>The Long Nose of Innovation</a:t>
            </a:r>
            <a:r>
              <a:rPr lang="en-US"/>
              <a:t>, </a:t>
            </a:r>
            <a:r>
              <a:rPr lang="en-US" smtClean="0"/>
              <a:t>BusinessWeek.com)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0510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C:\Documents and Settings\buxton.BUXTON\My Documents\My Pictures\innovation\PETIBLED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90800"/>
            <a:ext cx="7467600" cy="280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6"/>
          <p:cNvSpPr txBox="1">
            <a:spLocks noChangeArrowheads="1"/>
          </p:cNvSpPr>
          <p:nvPr/>
        </p:nvSpPr>
        <p:spPr bwMode="auto">
          <a:xfrm>
            <a:off x="2438400" y="5562600"/>
            <a:ext cx="4773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Petitbled roller blade.  Patented 1819.</a:t>
            </a:r>
          </a:p>
        </p:txBody>
      </p:sp>
      <p:pic>
        <p:nvPicPr>
          <p:cNvPr id="72706" name="Picture 2" descr="http://www.inlineplanet.com/2006-08/09/Resources/MC-TF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8700" y="53651"/>
            <a:ext cx="7086600" cy="6194749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895350" y="6038850"/>
            <a:ext cx="7693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latin typeface="Century Gothic" pitchFamily="34" charset="0"/>
              </a:rPr>
              <a:t>Example:  A recent commercial success .…</a:t>
            </a:r>
            <a:endParaRPr lang="en-US" sz="2800" dirty="0">
              <a:latin typeface="Century Gothic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76400" y="1752600"/>
            <a:ext cx="4160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latin typeface="Century Gothic" pitchFamily="34" charset="0"/>
              </a:rPr>
              <a:t>… from a very old idea</a:t>
            </a:r>
            <a:endParaRPr lang="en-US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47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1233" y="650181"/>
            <a:ext cx="2866365" cy="324965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5661234" y="3963171"/>
            <a:ext cx="1582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Samsung Galaxy Gear</a:t>
            </a:r>
          </a:p>
          <a:p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(2014)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1449" y="3896897"/>
            <a:ext cx="11876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Seiko Watch TV</a:t>
            </a:r>
          </a:p>
          <a:p>
            <a:r>
              <a:rPr lang="en-US" sz="12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(1982)</a:t>
            </a:r>
            <a:endParaRPr lang="en-US" sz="12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05" b="9909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22119" y="-489112"/>
            <a:ext cx="3958571" cy="438600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3825" y="4421894"/>
            <a:ext cx="516269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j-lt"/>
              </a:rPr>
              <a:t>Not quite a fair comparison, but still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32 year interval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latin typeface="+mj-lt"/>
              </a:rPr>
              <a:t>21 doubling periods of Moore’s Law (21×1.5 years)</a:t>
            </a:r>
            <a:endParaRPr lang="en-US" dirty="0" smtClean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Factor of 2,000,000 increase </a:t>
            </a:r>
            <a:r>
              <a:rPr lang="en-US" smtClean="0">
                <a:latin typeface="+mj-lt"/>
              </a:rPr>
              <a:t>in computing </a:t>
            </a:r>
            <a:r>
              <a:rPr lang="en-US" dirty="0" smtClean="0">
                <a:latin typeface="+mj-lt"/>
              </a:rPr>
              <a:t>power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Same paired architecture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+mj-lt"/>
              </a:rPr>
              <a:t>But we got rid of </a:t>
            </a:r>
            <a:r>
              <a:rPr lang="en-US" smtClean="0">
                <a:latin typeface="+mj-lt"/>
              </a:rPr>
              <a:t>the wires</a:t>
            </a:r>
            <a:endParaRPr lang="en-US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5812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7031"/>
            <a:ext cx="7886700" cy="779794"/>
          </a:xfrm>
        </p:spPr>
        <p:txBody>
          <a:bodyPr/>
          <a:lstStyle/>
          <a:p>
            <a:r>
              <a:rPr lang="en-CA" smtClean="0"/>
              <a:t>Et donc?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525" y="875980"/>
            <a:ext cx="5816814" cy="5300983"/>
          </a:xfrm>
        </p:spPr>
        <p:txBody>
          <a:bodyPr>
            <a:normAutofit lnSpcReduction="10000"/>
          </a:bodyPr>
          <a:lstStyle/>
          <a:p>
            <a:r>
              <a:rPr lang="en-CA" dirty="0" smtClean="0"/>
              <a:t>Les technologies </a:t>
            </a:r>
            <a:r>
              <a:rPr lang="en-CA" dirty="0" err="1" smtClean="0"/>
              <a:t>prennent</a:t>
            </a:r>
            <a:r>
              <a:rPr lang="en-CA" dirty="0" smtClean="0"/>
              <a:t> </a:t>
            </a:r>
            <a:r>
              <a:rPr lang="en-CA" dirty="0" err="1" smtClean="0"/>
              <a:t>longtemps</a:t>
            </a:r>
            <a:r>
              <a:rPr lang="en-CA" dirty="0" smtClean="0"/>
              <a:t> </a:t>
            </a:r>
            <a:r>
              <a:rPr lang="en-CA" dirty="0" err="1" smtClean="0"/>
              <a:t>avant</a:t>
            </a:r>
            <a:r>
              <a:rPr lang="en-CA" dirty="0" smtClean="0"/>
              <a:t> de </a:t>
            </a:r>
            <a:r>
              <a:rPr lang="en-CA" dirty="0" err="1" smtClean="0"/>
              <a:t>maturer</a:t>
            </a:r>
            <a:endParaRPr lang="en-CA" dirty="0" smtClean="0"/>
          </a:p>
          <a:p>
            <a:r>
              <a:rPr lang="en-CA" dirty="0"/>
              <a:t>Les </a:t>
            </a:r>
            <a:r>
              <a:rPr lang="en-CA" dirty="0" err="1"/>
              <a:t>meilleures</a:t>
            </a:r>
            <a:r>
              <a:rPr lang="en-CA" dirty="0"/>
              <a:t> innovations </a:t>
            </a:r>
            <a:r>
              <a:rPr lang="en-CA" dirty="0" err="1"/>
              <a:t>sont</a:t>
            </a:r>
            <a:r>
              <a:rPr lang="en-CA" dirty="0"/>
              <a:t> des </a:t>
            </a:r>
            <a:r>
              <a:rPr lang="en-CA" dirty="0" err="1"/>
              <a:t>améliorations</a:t>
            </a:r>
            <a:r>
              <a:rPr lang="en-CA" dirty="0"/>
              <a:t> </a:t>
            </a:r>
            <a:r>
              <a:rPr lang="en-CA" dirty="0" err="1"/>
              <a:t>d'anciennes</a:t>
            </a:r>
            <a:r>
              <a:rPr lang="en-CA" dirty="0"/>
              <a:t> </a:t>
            </a:r>
            <a:r>
              <a:rPr lang="en-CA" dirty="0" err="1" smtClean="0"/>
              <a:t>idées</a:t>
            </a:r>
            <a:endParaRPr lang="en-CA" dirty="0" smtClean="0"/>
          </a:p>
          <a:p>
            <a:r>
              <a:rPr lang="en-CA" dirty="0"/>
              <a:t>La </a:t>
            </a:r>
            <a:r>
              <a:rPr lang="en-CA" dirty="0" err="1"/>
              <a:t>meilleure</a:t>
            </a:r>
            <a:r>
              <a:rPr lang="en-CA" dirty="0"/>
              <a:t> </a:t>
            </a:r>
            <a:r>
              <a:rPr lang="en-CA" dirty="0" err="1"/>
              <a:t>façon</a:t>
            </a:r>
            <a:r>
              <a:rPr lang="en-CA" dirty="0"/>
              <a:t> </a:t>
            </a:r>
            <a:r>
              <a:rPr lang="en-CA" dirty="0" err="1"/>
              <a:t>d'identifier</a:t>
            </a:r>
            <a:r>
              <a:rPr lang="en-CA" dirty="0"/>
              <a:t> des innovations </a:t>
            </a:r>
            <a:r>
              <a:rPr lang="en-CA" dirty="0" err="1" smtClean="0"/>
              <a:t>intéressantes</a:t>
            </a:r>
            <a:r>
              <a:rPr lang="en-CA" dirty="0" smtClean="0"/>
              <a:t> </a:t>
            </a:r>
            <a:r>
              <a:rPr lang="en-CA" dirty="0" err="1" smtClean="0"/>
              <a:t>est</a:t>
            </a:r>
            <a:r>
              <a:rPr lang="en-CA" dirty="0" smtClean="0"/>
              <a:t> </a:t>
            </a:r>
            <a:r>
              <a:rPr lang="en-CA" dirty="0" err="1" smtClean="0"/>
              <a:t>d'explorer</a:t>
            </a:r>
            <a:r>
              <a:rPr lang="en-CA" dirty="0" smtClean="0"/>
              <a:t> </a:t>
            </a:r>
            <a:r>
              <a:rPr lang="en-CA" dirty="0"/>
              <a:t>beaucoup </a:t>
            </a:r>
            <a:r>
              <a:rPr lang="en-CA" dirty="0" err="1"/>
              <a:t>d'idées</a:t>
            </a:r>
            <a:r>
              <a:rPr lang="en-CA" dirty="0"/>
              <a:t> </a:t>
            </a:r>
            <a:r>
              <a:rPr lang="en-CA" dirty="0" err="1"/>
              <a:t>rapidement</a:t>
            </a:r>
            <a:r>
              <a:rPr lang="en-CA" dirty="0"/>
              <a:t> (</a:t>
            </a:r>
            <a:r>
              <a:rPr lang="en-CA" dirty="0" smtClean="0"/>
              <a:t>avec </a:t>
            </a:r>
            <a:r>
              <a:rPr lang="en-CA" dirty="0" err="1"/>
              <a:t>une</a:t>
            </a:r>
            <a:r>
              <a:rPr lang="en-CA" dirty="0"/>
              <a:t> </a:t>
            </a:r>
            <a:r>
              <a:rPr lang="en-CA" dirty="0" err="1"/>
              <a:t>connaissance</a:t>
            </a:r>
            <a:r>
              <a:rPr lang="en-CA" dirty="0"/>
              <a:t> de </a:t>
            </a:r>
            <a:r>
              <a:rPr lang="en-CA" dirty="0" err="1"/>
              <a:t>ce</a:t>
            </a:r>
            <a:r>
              <a:rPr lang="en-CA" dirty="0"/>
              <a:t> qui a </a:t>
            </a:r>
            <a:r>
              <a:rPr lang="en-CA" dirty="0" err="1" smtClean="0"/>
              <a:t>été</a:t>
            </a:r>
            <a:r>
              <a:rPr lang="en-CA" dirty="0" smtClean="0"/>
              <a:t> fait </a:t>
            </a:r>
            <a:r>
              <a:rPr lang="en-CA" dirty="0" err="1" smtClean="0"/>
              <a:t>avant</a:t>
            </a:r>
            <a:r>
              <a:rPr lang="en-CA" dirty="0" smtClean="0"/>
              <a:t>)</a:t>
            </a:r>
            <a:endParaRPr lang="en-CA" dirty="0"/>
          </a:p>
          <a:p>
            <a:r>
              <a:rPr lang="en-CA" dirty="0" smtClean="0"/>
              <a:t>Pour faire </a:t>
            </a:r>
            <a:r>
              <a:rPr lang="en-CA" dirty="0" err="1" smtClean="0"/>
              <a:t>cela</a:t>
            </a:r>
            <a:r>
              <a:rPr lang="en-CA" dirty="0" smtClean="0"/>
              <a:t>, </a:t>
            </a:r>
            <a:r>
              <a:rPr lang="en-CA" dirty="0" err="1" smtClean="0"/>
              <a:t>il</a:t>
            </a:r>
            <a:r>
              <a:rPr lang="en-CA" dirty="0" smtClean="0"/>
              <a:t> </a:t>
            </a:r>
            <a:r>
              <a:rPr lang="en-CA" dirty="0" err="1" smtClean="0"/>
              <a:t>faut</a:t>
            </a:r>
            <a:r>
              <a:rPr lang="en-CA" dirty="0" smtClean="0"/>
              <a:t> </a:t>
            </a:r>
            <a:r>
              <a:rPr lang="en-CA" dirty="0" err="1" smtClean="0"/>
              <a:t>avoir</a:t>
            </a:r>
            <a:r>
              <a:rPr lang="en-CA" dirty="0" smtClean="0"/>
              <a:t> </a:t>
            </a:r>
            <a:r>
              <a:rPr lang="en-CA" dirty="0" err="1" smtClean="0"/>
              <a:t>l'habitude</a:t>
            </a:r>
            <a:r>
              <a:rPr lang="en-CA" dirty="0" smtClean="0"/>
              <a:t> </a:t>
            </a:r>
            <a:r>
              <a:rPr lang="en-CA" dirty="0" err="1" smtClean="0"/>
              <a:t>d'observer</a:t>
            </a:r>
            <a:r>
              <a:rPr lang="en-CA" dirty="0" smtClean="0"/>
              <a:t> et de </a:t>
            </a:r>
            <a:r>
              <a:rPr lang="en-CA" dirty="0" err="1" smtClean="0"/>
              <a:t>noter</a:t>
            </a:r>
            <a:r>
              <a:rPr lang="en-CA" dirty="0" smtClean="0"/>
              <a:t> les </a:t>
            </a:r>
            <a:r>
              <a:rPr lang="en-CA" dirty="0" err="1" smtClean="0"/>
              <a:t>bons</a:t>
            </a:r>
            <a:r>
              <a:rPr lang="en-CA" dirty="0" smtClean="0"/>
              <a:t> et </a:t>
            </a:r>
            <a:r>
              <a:rPr lang="en-CA" dirty="0" err="1" smtClean="0"/>
              <a:t>mauvais</a:t>
            </a:r>
            <a:r>
              <a:rPr lang="en-CA" dirty="0" smtClean="0"/>
              <a:t> </a:t>
            </a:r>
            <a:r>
              <a:rPr lang="en-CA" dirty="0" err="1" smtClean="0"/>
              <a:t>exemples</a:t>
            </a:r>
            <a:r>
              <a:rPr lang="en-CA" dirty="0" smtClean="0"/>
              <a:t> de design </a:t>
            </a:r>
            <a:r>
              <a:rPr lang="en-CA" dirty="0" err="1" smtClean="0"/>
              <a:t>autour</a:t>
            </a:r>
            <a:r>
              <a:rPr lang="en-CA" dirty="0" smtClean="0"/>
              <a:t> de nous, et de faire beaucoup de </a:t>
            </a:r>
            <a:r>
              <a:rPr lang="en-CA" i="1" dirty="0" err="1" smtClean="0"/>
              <a:t>croquis</a:t>
            </a:r>
            <a:r>
              <a:rPr lang="en-CA" dirty="0" smtClean="0"/>
              <a:t> ("sketches")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7442" y="2536449"/>
            <a:ext cx="3112033" cy="36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5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81198">
            <a:off x="622004" y="760365"/>
            <a:ext cx="6405968" cy="35836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772373">
            <a:off x="4897469" y="40325"/>
            <a:ext cx="3990207" cy="26601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93170">
            <a:off x="219637" y="3999500"/>
            <a:ext cx="3789549" cy="2842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8099">
            <a:off x="5014415" y="3615069"/>
            <a:ext cx="3698634" cy="28867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69838" y="271403"/>
            <a:ext cx="1114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Sketches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811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587" y="1534819"/>
            <a:ext cx="3168650" cy="242413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359400" y="4375150"/>
            <a:ext cx="28670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Introduced: August 1998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Terminated: January 1999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Processor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CPU: PowerPC 750 "G3"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CPU Speed: 233 MHz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95350" y="4375150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Introduced: March 1998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Terminated: September 1998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en-US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Processor</a:t>
            </a:r>
            <a:endParaRPr lang="en-US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CPU: PowerPC 750 "G3"</a:t>
            </a:r>
          </a:p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CPU Speed: 233/266 MHz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5350" y="567809"/>
            <a:ext cx="3201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Power Macintosh G3 All-in-one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275" y="1534819"/>
            <a:ext cx="2381250" cy="267523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1150" y="567809"/>
            <a:ext cx="6527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iMac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581525" y="358817"/>
            <a:ext cx="0" cy="5784808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51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044" y="345989"/>
            <a:ext cx="7144648" cy="626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27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41558"/>
            <a:ext cx="7886700" cy="1325563"/>
          </a:xfrm>
        </p:spPr>
        <p:txBody>
          <a:bodyPr/>
          <a:lstStyle/>
          <a:p>
            <a:r>
              <a:rPr lang="en-US" dirty="0" smtClean="0">
                <a:latin typeface="Segoe UI" panose="020B0502040204020203" pitchFamily="34" charset="0"/>
                <a:cs typeface="Segoe UI" panose="020B0502040204020203" pitchFamily="34" charset="0"/>
              </a:rPr>
              <a:t>Attributes of a Sketch</a:t>
            </a: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28650" y="1369413"/>
            <a:ext cx="4572000" cy="46320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Quick</a:t>
            </a:r>
            <a:endParaRPr lang="en-US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Timely</a:t>
            </a:r>
            <a:endParaRPr lang="en-US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Inexpensive</a:t>
            </a:r>
            <a:endParaRPr lang="en-US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Disposable</a:t>
            </a:r>
            <a:r>
              <a:rPr lang="en-US" sz="20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  <a:endParaRPr lang="en-US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Plentiful</a:t>
            </a:r>
            <a:r>
              <a:rPr lang="en-US" sz="2000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 </a:t>
            </a: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Clear vocabulary</a:t>
            </a:r>
            <a:endParaRPr lang="en-US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Minimal Detail</a:t>
            </a:r>
            <a:endParaRPr lang="en-US" sz="2000" dirty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Appropriate </a:t>
            </a:r>
            <a:r>
              <a:rPr lang="en-US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Degree of </a:t>
            </a: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Refinement</a:t>
            </a:r>
            <a:r>
              <a:rPr lang="en-US" sz="2000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dirty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Suggest &amp; explore rather than </a:t>
            </a:r>
            <a:r>
              <a:rPr lang="en-US" sz="2000" b="1" dirty="0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confirm</a:t>
            </a:r>
            <a:endParaRPr lang="en-US" sz="2000" dirty="0" smtClean="0">
              <a:latin typeface="Segoe UI Light" panose="020B0502040204020203" pitchFamily="34" charset="0"/>
              <a:ea typeface="Times New Roman" panose="02020603050405020304" pitchFamily="18" charset="0"/>
              <a:cs typeface="Segoe UI Light" panose="020B0502040204020203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US" sz="2000" b="1" smtClean="0">
                <a:latin typeface="Segoe UI Light" panose="020B0502040204020203" pitchFamily="34" charset="0"/>
                <a:ea typeface="Times New Roman" panose="02020603050405020304" pitchFamily="18" charset="0"/>
                <a:cs typeface="Segoe UI Light" panose="020B0502040204020203" pitchFamily="34" charset="0"/>
              </a:rPr>
              <a:t>Ambiguity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35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65799">
            <a:off x="630058" y="-81356"/>
            <a:ext cx="3838470" cy="4970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0970" y="0"/>
            <a:ext cx="4043030" cy="53907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09867">
            <a:off x="248819" y="1448788"/>
            <a:ext cx="5252484" cy="35191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4223">
            <a:off x="3025108" y="3429740"/>
            <a:ext cx="3771687" cy="282876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6461" y="6242094"/>
            <a:ext cx="37069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Examples of reference material …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88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021" y="4621440"/>
            <a:ext cx="8492297" cy="1670503"/>
          </a:xfrm>
        </p:spPr>
        <p:txBody>
          <a:bodyPr>
            <a:normAutofit fontScale="90000"/>
          </a:bodyPr>
          <a:lstStyle/>
          <a:p>
            <a:r>
              <a:rPr lang="en-US" sz="3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e-bay </a:t>
            </a:r>
            <a:r>
              <a:rPr lang="en-US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is </a:t>
            </a:r>
            <a:r>
              <a:rPr lang="en-US" sz="36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one</a:t>
            </a:r>
            <a:r>
              <a:rPr lang="en-US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great place to prospect for </a:t>
            </a:r>
            <a:r>
              <a:rPr lang="en-US" sz="3600" i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samples</a:t>
            </a:r>
            <a:r>
              <a:rPr lang="en-US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 that can </a:t>
            </a:r>
            <a:r>
              <a:rPr lang="en-US" sz="360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serve as experiential </a:t>
            </a:r>
            <a:r>
              <a:rPr lang="en-US" sz="36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sketches</a:t>
            </a:r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05" y="476715"/>
            <a:ext cx="6444720" cy="38884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28622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49" y="368968"/>
            <a:ext cx="8456839" cy="50983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543800" y="5581650"/>
            <a:ext cx="1340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SIGCHI 2011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849" y="6193231"/>
            <a:ext cx="1834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My collection.…</a:t>
            </a:r>
            <a:endParaRPr lang="en-US" sz="20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1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221541">
            <a:off x="798691" y="247090"/>
            <a:ext cx="4652665" cy="28072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4067">
            <a:off x="4253272" y="-160272"/>
            <a:ext cx="4475748" cy="33568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8564" y="4114800"/>
            <a:ext cx="80616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j-lt"/>
              </a:rPr>
              <a:t>In light of the huge interest in the maker’s movement, to maintain balance, I think it important to understand </a:t>
            </a:r>
            <a:r>
              <a:rPr lang="en-US" sz="2800" smtClean="0">
                <a:latin typeface="+mj-lt"/>
              </a:rPr>
              <a:t>that e-bay </a:t>
            </a:r>
            <a:r>
              <a:rPr lang="en-US" sz="2800" dirty="0" smtClean="0">
                <a:latin typeface="+mj-lt"/>
              </a:rPr>
              <a:t>(a sampling tool) may be at least as important as, for example 3D printing, or Arduino (synthesis tools), in sketching experience.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89591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614723"/>
          </a:xfrm>
        </p:spPr>
        <p:txBody>
          <a:bodyPr>
            <a:normAutofit fontScale="90000"/>
          </a:bodyPr>
          <a:lstStyle/>
          <a:p>
            <a:r>
              <a:rPr lang="en-CA"/>
              <a:t>Résumé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35" y="714615"/>
            <a:ext cx="8560012" cy="6024282"/>
          </a:xfrm>
        </p:spPr>
        <p:txBody>
          <a:bodyPr>
            <a:normAutofit fontScale="85000" lnSpcReduction="20000"/>
          </a:bodyPr>
          <a:lstStyle/>
          <a:p>
            <a:r>
              <a:rPr lang="en-CA"/>
              <a:t>Habituellement, la créativité et l'innovation ne viennent pas d'une seule inspiration d'un génie. L'innovation est un processus d'améliorations incrementales qui, </a:t>
            </a:r>
            <a:r>
              <a:rPr lang="en-CA" smtClean="0"/>
              <a:t>suite </a:t>
            </a:r>
            <a:r>
              <a:rPr lang="en-CA"/>
              <a:t>à beaucoup d'essais et de tentatives, peuvent finalement donner un grand succès.  (Buxton parle du "long nez" de l'innovation, prenant 20-30 ans avant qu'une nouvelle technologie soit un grand </a:t>
            </a:r>
            <a:r>
              <a:rPr lang="en-CA" smtClean="0"/>
              <a:t>succès.)</a:t>
            </a:r>
            <a:endParaRPr lang="en-CA"/>
          </a:p>
          <a:p>
            <a:r>
              <a:rPr lang="en-CA"/>
              <a:t>Même les "grands", comme Steve Jobs et Thomas Edison, ont seulement réussi grâce à beaucoup d'essais et d'erreurs par de grandes équipes </a:t>
            </a:r>
            <a:r>
              <a:rPr lang="en-CA" smtClean="0"/>
              <a:t>d'employés qui </a:t>
            </a:r>
            <a:r>
              <a:rPr lang="en-CA"/>
              <a:t>ont amélioré des idées </a:t>
            </a:r>
            <a:r>
              <a:rPr lang="en-CA" smtClean="0"/>
              <a:t>déjà existantes.  </a:t>
            </a:r>
            <a:r>
              <a:rPr lang="en-CA"/>
              <a:t>Donc, ne vous attendez pas à tomber sur la bonne solution du premier coup, ni de tomber sur une solution </a:t>
            </a:r>
            <a:r>
              <a:rPr lang="en-CA" smtClean="0"/>
              <a:t>complètement originale.  </a:t>
            </a:r>
            <a:r>
              <a:rPr lang="en-CA"/>
              <a:t>Vous devez </a:t>
            </a:r>
            <a:r>
              <a:rPr lang="en-CA" smtClean="0"/>
              <a:t>générer </a:t>
            </a:r>
            <a:r>
              <a:rPr lang="en-CA"/>
              <a:t>beaucoup d'idées et de solutions potentielles (en vous inspirant d'anciennes </a:t>
            </a:r>
            <a:r>
              <a:rPr lang="en-CA" smtClean="0"/>
              <a:t>idées), </a:t>
            </a:r>
            <a:r>
              <a:rPr lang="en-CA"/>
              <a:t>et les retravailler en parallèle, avant de pouvoir juger </a:t>
            </a:r>
            <a:r>
              <a:rPr lang="en-CA" smtClean="0"/>
              <a:t>de la meilleure </a:t>
            </a:r>
            <a:r>
              <a:rPr lang="en-CA"/>
              <a:t>à poursuivre en </a:t>
            </a:r>
            <a:r>
              <a:rPr lang="en-CA" smtClean="0"/>
              <a:t>développement.</a:t>
            </a:r>
          </a:p>
          <a:p>
            <a:r>
              <a:rPr lang="en-CA"/>
              <a:t>Les croquis (sketches) rapides sont une excellente façon d'explorer beaucoup </a:t>
            </a:r>
            <a:r>
              <a:rPr lang="en-CA" smtClean="0"/>
              <a:t>d'idées rapidement.  Les prototypes devraient venir plus tard.</a:t>
            </a:r>
            <a:endParaRPr lang="en-CA"/>
          </a:p>
          <a:p>
            <a:r>
              <a:rPr lang="en-CA" smtClean="0"/>
              <a:t>Ne sous-estimez pas l'importance du design industriel et le design graphique, ce que Buxton appelle le "styling".</a:t>
            </a:r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58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5949" y="895350"/>
            <a:ext cx="7858416" cy="5281613"/>
          </a:xfrm>
        </p:spPr>
      </p:pic>
    </p:spTree>
    <p:extLst>
      <p:ext uri="{BB962C8B-B14F-4D97-AF65-F5344CB8AC3E}">
        <p14:creationId xmlns:p14="http://schemas.microsoft.com/office/powerpoint/2010/main" val="147094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72"/>
          <a:stretch/>
        </p:blipFill>
        <p:spPr>
          <a:xfrm>
            <a:off x="-244549" y="-272142"/>
            <a:ext cx="7664524" cy="6901217"/>
          </a:xfrm>
          <a:solidFill>
            <a:srgbClr val="000000">
              <a:alpha val="16863"/>
            </a:srgbClr>
          </a:solidFill>
        </p:spPr>
      </p:pic>
      <p:sp>
        <p:nvSpPr>
          <p:cNvPr id="2" name="Rectangle 1"/>
          <p:cNvSpPr/>
          <p:nvPr/>
        </p:nvSpPr>
        <p:spPr>
          <a:xfrm>
            <a:off x="3997842" y="1616151"/>
            <a:ext cx="1594883" cy="4242390"/>
          </a:xfrm>
          <a:prstGeom prst="rect">
            <a:avLst/>
          </a:prstGeom>
          <a:solidFill>
            <a:srgbClr val="5B9BD5">
              <a:alpha val="2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796903" y="3689498"/>
            <a:ext cx="1477925" cy="133970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552237" y="5399932"/>
            <a:ext cx="111642" cy="382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786270" y="2456122"/>
            <a:ext cx="2211572" cy="3402419"/>
          </a:xfrm>
          <a:prstGeom prst="rect">
            <a:avLst/>
          </a:prstGeom>
          <a:solidFill>
            <a:schemeClr val="bg2">
              <a:lumMod val="90000"/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721543" y="2053491"/>
            <a:ext cx="13628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663300"/>
                </a:solidFill>
                <a:cs typeface="Segoe UI Semilight" panose="020B0402040204020203" pitchFamily="34" charset="0"/>
              </a:rPr>
              <a:t>Mac OS 8</a:t>
            </a:r>
            <a:endParaRPr lang="en-US" sz="2400" dirty="0">
              <a:solidFill>
                <a:srgbClr val="663300"/>
              </a:solidFill>
              <a:cs typeface="Segoe UI Semilight" panose="020B0402040204020203" pitchFamily="34" charset="0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786270" y="2424223"/>
            <a:ext cx="10633" cy="297711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2980" y="3753646"/>
            <a:ext cx="1260781" cy="964545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2892056" y="4625163"/>
            <a:ext cx="2659" cy="1169580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0911" y="3178467"/>
            <a:ext cx="909748" cy="1022062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339163" y="4235918"/>
            <a:ext cx="43860" cy="1590724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592725" y="0"/>
            <a:ext cx="1827250" cy="18394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613991" y="2721934"/>
            <a:ext cx="2211572" cy="3178841"/>
          </a:xfrm>
          <a:prstGeom prst="rect">
            <a:avLst/>
          </a:prstGeom>
          <a:solidFill>
            <a:schemeClr val="accent2">
              <a:lumMod val="20000"/>
              <a:lumOff val="80000"/>
              <a:alpha val="36863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4161" y="105845"/>
            <a:ext cx="62873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More detailed view showing OS releases.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0459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171" y="2812714"/>
            <a:ext cx="6575504" cy="99417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Long Nose of the iPod</a:t>
            </a:r>
            <a:endParaRPr lang="en-US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02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606973" y="5287360"/>
            <a:ext cx="8119241" cy="7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1155" y="1641849"/>
            <a:ext cx="1758395" cy="26798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93489" y="4389043"/>
            <a:ext cx="85632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latin typeface="Segoe UI Light" panose="020B0502040204020203" pitchFamily="34" charset="0"/>
                <a:cs typeface="Segoe UI Light" panose="020B0502040204020203" pitchFamily="34" charset="0"/>
              </a:rPr>
              <a:t>July 2004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6027" y="1641849"/>
            <a:ext cx="556522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Christmas 2004 could be called “iPod Christmas”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Seemingly out of </a:t>
            </a:r>
            <a:r>
              <a:rPr lang="en-US" sz="21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nowhere (for many), </a:t>
            </a: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iPod became the “must have” gift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Released in July </a:t>
            </a:r>
            <a:r>
              <a:rPr lang="en-US" sz="21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that year,  it stormed </a:t>
            </a: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marketplace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But was it really “out of nowhere”?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No.  It was actually the 4</a:t>
            </a:r>
            <a:r>
              <a:rPr lang="en-US" sz="2100" baseline="300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</a:t>
            </a: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generation of a product that had just hit the “tipping point”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>
                <a:latin typeface="Segoe UI Light" panose="020B0502040204020203" pitchFamily="34" charset="0"/>
                <a:cs typeface="Segoe UI Light" panose="020B0502040204020203" pitchFamily="34" charset="0"/>
              </a:rPr>
              <a:t>Up to then, it had just been following the Long Nose, below the radar.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74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>
            <a:cxnSpLocks/>
          </p:cNvCxnSpPr>
          <p:nvPr/>
        </p:nvCxnSpPr>
        <p:spPr>
          <a:xfrm>
            <a:off x="606973" y="5287360"/>
            <a:ext cx="8119241" cy="78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>
            <a:grpSpLocks/>
          </p:cNvGrpSpPr>
          <p:nvPr/>
        </p:nvGrpSpPr>
        <p:grpSpPr>
          <a:xfrm>
            <a:off x="754994" y="1641848"/>
            <a:ext cx="1763646" cy="3047277"/>
            <a:chOff x="1006658" y="1046131"/>
            <a:chExt cx="2351528" cy="4063036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6658" y="1046131"/>
              <a:ext cx="2351528" cy="357316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258451" y="4709058"/>
              <a:ext cx="191112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G1: October 2001</a:t>
              </a:r>
            </a:p>
          </p:txBody>
        </p:sp>
      </p:grpSp>
      <p:grpSp>
        <p:nvGrpSpPr>
          <p:cNvPr id="15" name="Group 14"/>
          <p:cNvGrpSpPr>
            <a:grpSpLocks/>
          </p:cNvGrpSpPr>
          <p:nvPr/>
        </p:nvGrpSpPr>
        <p:grpSpPr>
          <a:xfrm>
            <a:off x="2682462" y="1641848"/>
            <a:ext cx="1764901" cy="3047277"/>
            <a:chOff x="3576616" y="1046131"/>
            <a:chExt cx="2353201" cy="406303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76616" y="1046131"/>
              <a:ext cx="2353201" cy="3573165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034911" y="4709058"/>
              <a:ext cx="152862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G2: July 2002</a:t>
              </a:r>
            </a:p>
          </p:txBody>
        </p:sp>
      </p:grpSp>
      <p:grpSp>
        <p:nvGrpSpPr>
          <p:cNvPr id="11" name="Group 10"/>
          <p:cNvGrpSpPr>
            <a:grpSpLocks/>
          </p:cNvGrpSpPr>
          <p:nvPr/>
        </p:nvGrpSpPr>
        <p:grpSpPr>
          <a:xfrm>
            <a:off x="4587553" y="1641850"/>
            <a:ext cx="1763630" cy="3047276"/>
            <a:chOff x="6116738" y="1046132"/>
            <a:chExt cx="2351506" cy="406303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16738" y="1046132"/>
              <a:ext cx="2351506" cy="3573164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530103" y="4709058"/>
              <a:ext cx="162266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G3: April 2003</a:t>
              </a: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>
          <a:xfrm>
            <a:off x="6511155" y="1641850"/>
            <a:ext cx="1758395" cy="3047276"/>
            <a:chOff x="8681540" y="1046132"/>
            <a:chExt cx="2344526" cy="406303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1540" y="1046132"/>
              <a:ext cx="2344526" cy="3573164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9135497" y="4709058"/>
              <a:ext cx="1532898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latin typeface="Segoe UI Light" panose="020B0502040204020203" pitchFamily="34" charset="0"/>
                  <a:cs typeface="Segoe UI Light" panose="020B0502040204020203" pitchFamily="34" charset="0"/>
                </a:rPr>
                <a:t>G4: July 2004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274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2941</TotalTime>
  <Words>1908</Words>
  <Application>Microsoft Office PowerPoint</Application>
  <PresentationFormat>On-screen Show (4:3)</PresentationFormat>
  <Paragraphs>218</Paragraphs>
  <Slides>46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Segoe UI</vt:lpstr>
      <vt:lpstr>Arial</vt:lpstr>
      <vt:lpstr>Times New Roman</vt:lpstr>
      <vt:lpstr>Century Gothic</vt:lpstr>
      <vt:lpstr>Segoe UI Semilight</vt:lpstr>
      <vt:lpstr>Symbol</vt:lpstr>
      <vt:lpstr>Calibri Light</vt:lpstr>
      <vt:lpstr>Calibri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Long Nose of the iPod</vt:lpstr>
      <vt:lpstr>PowerPoint Presentation</vt:lpstr>
      <vt:lpstr>PowerPoint Presentation</vt:lpstr>
      <vt:lpstr>Observation 1:</vt:lpstr>
      <vt:lpstr>Observation 2:</vt:lpstr>
      <vt:lpstr>Precedents Questions around the nature of innovation, originality, and design.</vt:lpstr>
      <vt:lpstr>What about a portable music player on which you can listen through headphones as you move around?</vt:lpstr>
      <vt:lpstr>PowerPoint Presentation</vt:lpstr>
      <vt:lpstr>What about a portable music player on which you can store your own music?</vt:lpstr>
      <vt:lpstr>Sony TPS-L2 Walkman (1978)</vt:lpstr>
      <vt:lpstr>What about one that uses random access digital MP3 files rather than analogue, sequential audio cassettes?</vt:lpstr>
      <vt:lpstr>Elger Labs MPMan F10 (1998)</vt:lpstr>
      <vt:lpstr>What about one that stores the MP3 files on a miniature hard drive, thereby increasing amount of music that you can store?</vt:lpstr>
      <vt:lpstr>HanGo / Remote Solution Personal Jukebox PJB-100 (2000)</vt:lpstr>
      <vt:lpstr>What about roots of the form-factor / industrial design?</vt:lpstr>
      <vt:lpstr>PowerPoint Presentation</vt:lpstr>
      <vt:lpstr>Impact on Apple Products?</vt:lpstr>
      <vt:lpstr>Apple iMac G5 (2004)</vt:lpstr>
      <vt:lpstr>PowerPoint Presentation</vt:lpstr>
      <vt:lpstr>Sony TPS-L2 Walkman, 1978</vt:lpstr>
      <vt:lpstr>Another quick example, just to be sure that the above is a pattern, not an exception.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 autre exemple</vt:lpstr>
      <vt:lpstr>PowerPoint Presentation</vt:lpstr>
      <vt:lpstr>PowerPoint Presentation</vt:lpstr>
      <vt:lpstr>Et donc?</vt:lpstr>
      <vt:lpstr>PowerPoint Presentation</vt:lpstr>
      <vt:lpstr>PowerPoint Presentation</vt:lpstr>
      <vt:lpstr>Attributes of a Sketch</vt:lpstr>
      <vt:lpstr>PowerPoint Presentation</vt:lpstr>
      <vt:lpstr>e-bay is one great place to prospect for samples that can serve as experiential sketches.</vt:lpstr>
      <vt:lpstr>PowerPoint Presentation</vt:lpstr>
      <vt:lpstr>PowerPoint Presentation</vt:lpstr>
      <vt:lpstr>Résumé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Buxton</dc:creator>
  <cp:lastModifiedBy>Michael McGuffin</cp:lastModifiedBy>
  <cp:revision>162</cp:revision>
  <dcterms:created xsi:type="dcterms:W3CDTF">2014-04-23T23:42:36Z</dcterms:created>
  <dcterms:modified xsi:type="dcterms:W3CDTF">2016-02-20T14:06:18Z</dcterms:modified>
</cp:coreProperties>
</file>