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1" r:id="rId5"/>
    <p:sldMasterId id="2147483723" r:id="rId6"/>
    <p:sldMasterId id="2147483735" r:id="rId7"/>
    <p:sldMasterId id="2147483747" r:id="rId8"/>
    <p:sldMasterId id="2147483771" r:id="rId9"/>
  </p:sldMasterIdLst>
  <p:notesMasterIdLst>
    <p:notesMasterId r:id="rId121"/>
  </p:notesMasterIdLst>
  <p:sldIdLst>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8" r:id="rId69"/>
    <p:sldId id="319" r:id="rId70"/>
    <p:sldId id="320" r:id="rId71"/>
    <p:sldId id="321" r:id="rId72"/>
    <p:sldId id="322" r:id="rId73"/>
    <p:sldId id="323" r:id="rId74"/>
    <p:sldId id="324" r:id="rId75"/>
    <p:sldId id="325" r:id="rId76"/>
    <p:sldId id="327" r:id="rId77"/>
    <p:sldId id="339" r:id="rId78"/>
    <p:sldId id="340"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60" r:id="rId94"/>
    <p:sldId id="361" r:id="rId95"/>
    <p:sldId id="362" r:id="rId96"/>
    <p:sldId id="363" r:id="rId97"/>
    <p:sldId id="364" r:id="rId98"/>
    <p:sldId id="365" r:id="rId99"/>
    <p:sldId id="366" r:id="rId100"/>
    <p:sldId id="367" r:id="rId101"/>
    <p:sldId id="368" r:id="rId102"/>
    <p:sldId id="369" r:id="rId103"/>
    <p:sldId id="381" r:id="rId104"/>
    <p:sldId id="382" r:id="rId105"/>
    <p:sldId id="383" r:id="rId106"/>
    <p:sldId id="384" r:id="rId107"/>
    <p:sldId id="385" r:id="rId108"/>
    <p:sldId id="386" r:id="rId109"/>
    <p:sldId id="387" r:id="rId110"/>
    <p:sldId id="388" r:id="rId111"/>
    <p:sldId id="389" r:id="rId112"/>
    <p:sldId id="390" r:id="rId113"/>
    <p:sldId id="391" r:id="rId114"/>
    <p:sldId id="392" r:id="rId115"/>
    <p:sldId id="393" r:id="rId116"/>
    <p:sldId id="394" r:id="rId117"/>
    <p:sldId id="395" r:id="rId118"/>
    <p:sldId id="396" r:id="rId119"/>
    <p:sldId id="397" r:id="rId1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7" d="100"/>
          <a:sy n="97" d="100"/>
        </p:scale>
        <p:origin x="60" y="23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342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theme" Target="theme/theme1.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87549-3BD7-4512-8572-2CCA2B58EDA2}" type="datetimeFigureOut">
              <a:rPr lang="en-CA" smtClean="0"/>
              <a:t>2018-02-20</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F83B7-C795-44B9-8CB0-2176EEE95267}" type="slidenum">
              <a:rPr lang="en-CA" smtClean="0"/>
              <a:t>‹#›</a:t>
            </a:fld>
            <a:endParaRPr lang="en-CA"/>
          </a:p>
        </p:txBody>
      </p:sp>
    </p:spTree>
    <p:extLst>
      <p:ext uri="{BB962C8B-B14F-4D97-AF65-F5344CB8AC3E}">
        <p14:creationId xmlns:p14="http://schemas.microsoft.com/office/powerpoint/2010/main" val="3299359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ce réservé des commentaires 2"/>
          <p:cNvSpPr>
            <a:spLocks noGrp="1"/>
          </p:cNvSpPr>
          <p:nvPr>
            <p:ph type="body" idx="1"/>
          </p:nvPr>
        </p:nvSpPr>
        <p:spPr>
          <a:noFill/>
        </p:spPr>
        <p:txBody>
          <a:bodyPr/>
          <a:lstStyle/>
          <a:p>
            <a:pPr eaLnBrk="1" hangingPunct="1">
              <a:spcBef>
                <a:spcPct val="0"/>
              </a:spcBef>
            </a:pPr>
            <a:endParaRPr lang="fr-CA" altLang="en-US" smtClean="0"/>
          </a:p>
        </p:txBody>
      </p:sp>
      <p:sp>
        <p:nvSpPr>
          <p:cNvPr id="14340" name="Espace réservé du numéro de diapositive 3"/>
          <p:cNvSpPr>
            <a:spLocks noGrp="1"/>
          </p:cNvSpPr>
          <p:nvPr>
            <p:ph type="sldNum" sz="quarter" idx="5"/>
          </p:nvPr>
        </p:nvSpPr>
        <p:spPr>
          <a:noFill/>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2D6DE7AF-789A-4F88-B5AE-201AED479CB3}" type="slidenum">
              <a:rPr kumimoji="0" lang="fr-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6</a:t>
            </a:fld>
            <a:endParaRPr kumimoji="0" lang="fr-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6783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36857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p:cNvSpPr>
          <p:nvPr>
            <p:ph type="body" idx="1"/>
          </p:nvPr>
        </p:nvSpPr>
        <p:spPr>
          <a:noFill/>
        </p:spPr>
        <p:txBody>
          <a:bodyPr/>
          <a:lstStyle/>
          <a:p>
            <a:endParaRPr lang="en-US" altLang="en-US" smtClean="0"/>
          </a:p>
          <a:p>
            <a:endParaRPr lang="en-US" altLang="en-US" smtClean="0"/>
          </a:p>
        </p:txBody>
      </p:sp>
    </p:spTree>
    <p:extLst>
      <p:ext uri="{BB962C8B-B14F-4D97-AF65-F5344CB8AC3E}">
        <p14:creationId xmlns:p14="http://schemas.microsoft.com/office/powerpoint/2010/main" val="136643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commentaires 2"/>
          <p:cNvSpPr>
            <a:spLocks noGrp="1"/>
          </p:cNvSpPr>
          <p:nvPr>
            <p:ph type="body" idx="1"/>
          </p:nvPr>
        </p:nvSpPr>
        <p:spPr>
          <a:noFill/>
        </p:spPr>
        <p:txBody>
          <a:bodyPr/>
          <a:lstStyle/>
          <a:p>
            <a:pPr eaLnBrk="1" hangingPunct="1">
              <a:spcBef>
                <a:spcPct val="0"/>
              </a:spcBef>
            </a:pPr>
            <a:endParaRPr lang="fr-CA" altLang="en-US" smtClean="0"/>
          </a:p>
        </p:txBody>
      </p:sp>
      <p:sp>
        <p:nvSpPr>
          <p:cNvPr id="15364" name="Espace réservé du numéro de diapositive 3"/>
          <p:cNvSpPr>
            <a:spLocks noGrp="1"/>
          </p:cNvSpPr>
          <p:nvPr>
            <p:ph type="sldNum" sz="quarter" idx="5"/>
          </p:nvPr>
        </p:nvSpPr>
        <p:spPr>
          <a:noFill/>
        </p:spPr>
        <p:txBody>
          <a:bodyPr/>
          <a:lstStyle>
            <a:lvl1pPr defTabSz="931863" eaLnBrk="0" hangingPunct="0">
              <a:defRPr>
                <a:solidFill>
                  <a:schemeClr val="tx1"/>
                </a:solidFill>
                <a:latin typeface="Arial" panose="020B0604020202020204" pitchFamily="34" charset="0"/>
                <a:cs typeface="Arial" panose="020B0604020202020204" pitchFamily="34" charset="0"/>
              </a:defRPr>
            </a:lvl1pPr>
            <a:lvl2pPr marL="742950" indent="-285750" defTabSz="931863" eaLnBrk="0" hangingPunct="0">
              <a:defRPr>
                <a:solidFill>
                  <a:schemeClr val="tx1"/>
                </a:solidFill>
                <a:latin typeface="Arial" panose="020B0604020202020204" pitchFamily="34" charset="0"/>
                <a:cs typeface="Arial" panose="020B0604020202020204" pitchFamily="34" charset="0"/>
              </a:defRPr>
            </a:lvl2pPr>
            <a:lvl3pPr marL="1143000" indent="-228600" defTabSz="931863" eaLnBrk="0" hangingPunct="0">
              <a:defRPr>
                <a:solidFill>
                  <a:schemeClr val="tx1"/>
                </a:solidFill>
                <a:latin typeface="Arial" panose="020B0604020202020204" pitchFamily="34" charset="0"/>
                <a:cs typeface="Arial" panose="020B0604020202020204" pitchFamily="34" charset="0"/>
              </a:defRPr>
            </a:lvl3pPr>
            <a:lvl4pPr marL="1600200" indent="-228600" defTabSz="931863" eaLnBrk="0" hangingPunct="0">
              <a:defRPr>
                <a:solidFill>
                  <a:schemeClr val="tx1"/>
                </a:solidFill>
                <a:latin typeface="Arial" panose="020B0604020202020204" pitchFamily="34" charset="0"/>
                <a:cs typeface="Arial" panose="020B0604020202020204" pitchFamily="34" charset="0"/>
              </a:defRPr>
            </a:lvl4pPr>
            <a:lvl5pPr marL="2057400" indent="-228600" defTabSz="931863" eaLnBrk="0" hangingPunct="0">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9FDB2936-74B0-4F9C-ACA9-39B020798964}" type="slidenum">
              <a:rPr kumimoji="0" lang="fr-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7</a:t>
            </a:fld>
            <a:endParaRPr kumimoji="0" lang="fr-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497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a:noFill/>
        </p:spPr>
        <p:txBody>
          <a:bodyPr/>
          <a:lstStyle/>
          <a:p>
            <a:endParaRPr lang="fr-CA" altLang="en-US" smtClean="0"/>
          </a:p>
        </p:txBody>
      </p:sp>
      <p:sp>
        <p:nvSpPr>
          <p:cNvPr id="37892" name="Espace réservé du numéro de diapositive 3"/>
          <p:cNvSpPr>
            <a:spLocks noGrp="1"/>
          </p:cNvSpPr>
          <p:nvPr>
            <p:ph type="sldNum" sz="quarter" idx="5"/>
          </p:nvPr>
        </p:nvSpPr>
        <p:spPr>
          <a:noFill/>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AE7458FB-6610-440F-93E8-0C2F866DBA8C}" type="slidenum">
              <a:rPr kumimoji="0" lang="fr-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25</a:t>
            </a:fld>
            <a:endParaRPr kumimoji="0" lang="fr-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046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p:cNvSpPr>
            <a:spLocks noGrp="1"/>
          </p:cNvSpPr>
          <p:nvPr>
            <p:ph type="body" idx="1"/>
          </p:nvPr>
        </p:nvSpPr>
        <p:spPr>
          <a:noFill/>
        </p:spPr>
        <p:txBody>
          <a:bodyPr/>
          <a:lstStyle/>
          <a:p>
            <a:r>
              <a:rPr lang="fr-CA" altLang="en-US" smtClean="0"/>
              <a:t>http://www.tableausoftware.com/products/tour</a:t>
            </a:r>
          </a:p>
          <a:p>
            <a:r>
              <a:rPr lang="fr-CA" altLang="en-US" smtClean="0"/>
              <a:t>Longer video: http://www.tableausoftware.com/products/desktop/demo</a:t>
            </a:r>
          </a:p>
          <a:p>
            <a:endParaRPr lang="fr-CA" altLang="en-US" smtClean="0"/>
          </a:p>
          <a:p>
            <a:endParaRPr lang="fr-CA" altLang="en-US" smtClean="0"/>
          </a:p>
        </p:txBody>
      </p:sp>
      <p:sp>
        <p:nvSpPr>
          <p:cNvPr id="51204" name="Espace réservé du numéro de diapositive 3"/>
          <p:cNvSpPr>
            <a:spLocks noGrp="1"/>
          </p:cNvSpPr>
          <p:nvPr>
            <p:ph type="sldNum" sz="quarter" idx="5"/>
          </p:nvPr>
        </p:nvSpPr>
        <p:spPr>
          <a:noFill/>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FF89770D-FD6D-4BE2-A0F4-CE2B4F497642}" type="slidenum">
              <a:rPr kumimoji="0" lang="fr-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37</a:t>
            </a:fld>
            <a:endParaRPr kumimoji="0" lang="fr-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852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240300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77290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200258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a:noFill/>
        </p:spPr>
        <p:txBody>
          <a:bodyPr/>
          <a:lstStyle/>
          <a:p>
            <a:r>
              <a:rPr lang="en-US" altLang="en-US" smtClean="0"/>
              <a:t>Niklas Elmqvist, Pierre Dragicevic, Jean-Daniel Fekete (2008). “Rolling the Dice: Multidimensional Visual Exploration using Scatterplot Matrix Navigation”.  Proceedings of InfoVis 2008.</a:t>
            </a:r>
          </a:p>
        </p:txBody>
      </p:sp>
    </p:spTree>
    <p:extLst>
      <p:ext uri="{BB962C8B-B14F-4D97-AF65-F5344CB8AC3E}">
        <p14:creationId xmlns:p14="http://schemas.microsoft.com/office/powerpoint/2010/main" val="29198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p:cNvSpPr>
          <p:nvPr>
            <p:ph type="body" idx="1"/>
          </p:nvPr>
        </p:nvSpPr>
        <p:spPr>
          <a:noFill/>
        </p:spPr>
        <p:txBody>
          <a:bodyPr/>
          <a:lstStyle/>
          <a:p>
            <a:r>
              <a:rPr lang="en-US" altLang="en-US" smtClean="0"/>
              <a:t>Niklas Elmqvist, Pierre Dragicevic, Jean-Daniel Fekete (2008). “Rolling the Dice: Multidimensional Visual Exploration using Scatterplot Matrix Navigation”.  Proceedings of InfoVis 2008.</a:t>
            </a:r>
          </a:p>
        </p:txBody>
      </p:sp>
    </p:spTree>
    <p:extLst>
      <p:ext uri="{BB962C8B-B14F-4D97-AF65-F5344CB8AC3E}">
        <p14:creationId xmlns:p14="http://schemas.microsoft.com/office/powerpoint/2010/main" val="2399473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2B8F45-DC84-41DA-98B7-45CD1DDADEC7}"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BE26B40-1612-4DC1-A341-24EB9CB23F27}"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9661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DDA6026-DBDB-4202-BB97-FEFDE6472709}"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0C9C44-3982-410B-B6EC-A63F3CD31994}"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402508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B3DC6E-2029-48E6-9DF4-0D2250EC35F9}"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4BF6DD-7AAD-47A0-8283-5D27D8DEF518}"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97438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00A960-1245-4D78-B0AB-DC2A5D8F734D}"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A11175-0BDB-4BB6-BC9E-9629A9346BC0}"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441769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60FD85-C98A-408D-89BC-3E828C92967C}"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9A2440-A582-42B6-A341-ED4FC49668CA}"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83738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en-US"/>
          </a:p>
        </p:txBody>
      </p:sp>
      <p:sp>
        <p:nvSpPr>
          <p:cNvPr id="3" name="Espace réservé du tableau 2"/>
          <p:cNvSpPr>
            <a:spLocks noGrp="1"/>
          </p:cNvSpPr>
          <p:nvPr>
            <p:ph type="tbl" idx="1"/>
          </p:nvPr>
        </p:nvSpPr>
        <p:spPr>
          <a:xfrm>
            <a:off x="457200" y="1600200"/>
            <a:ext cx="8229600" cy="4525963"/>
          </a:xfrm>
        </p:spPr>
        <p:txBody>
          <a:bodyPr/>
          <a:lstStyle/>
          <a:p>
            <a:pPr lvl="0"/>
            <a:endParaRPr lang="en-US" noProof="0"/>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22C224-A32E-4989-A784-2E63848DFF27}"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E397A4-B3F7-48C1-A485-F54A81260343}"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7292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5DD088-7964-436C-A8EE-145CB69BDA3F}"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BD2C65-68D8-42F1-8580-05A5457D4523}"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9686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en-US"/>
          </a:p>
        </p:txBody>
      </p:sp>
      <p:sp>
        <p:nvSpPr>
          <p:cNvPr id="3" name="Espace réservé du tableau 2"/>
          <p:cNvSpPr>
            <a:spLocks noGrp="1"/>
          </p:cNvSpPr>
          <p:nvPr>
            <p:ph type="tbl" idx="1"/>
          </p:nvPr>
        </p:nvSpPr>
        <p:spPr>
          <a:xfrm>
            <a:off x="457200" y="1600200"/>
            <a:ext cx="8229600" cy="4525963"/>
          </a:xfrm>
        </p:spPr>
        <p:txBody>
          <a:bodyPr/>
          <a:lstStyle/>
          <a:p>
            <a:pPr lvl="0"/>
            <a:endParaRPr lang="en-US" noProof="0"/>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91261C-2000-4979-B5F5-34B7F21F8CB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73D90C-1DC6-4FB9-B4F2-9BE20BFD3EF6}"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1607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3DB270-A273-408B-9B13-BDA1654DA2F3}"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6326DA-7E22-426D-AAE4-DEE4054AC426}"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97282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9B7D42-FF77-4AA9-A495-13C5E5B49C5B}"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B25B407-BDA7-42E5-8277-6023E429E5EB}"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2388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0BEB07-0B42-4A26-B23B-EC879E62952E}"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A58B00-2FB6-429D-886B-7FF5692481CC}"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8774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F038C4-3123-4F74-A82D-9CCD6E53E7C4}"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8FD6B9A-85EB-4EC1-AC3E-4F0978DDC80B}"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76248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5F8958-16E5-47E7-8066-F11BBDB3EC75}"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647C76-4C24-4483-88DE-BCF3496CB382}"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63650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A415CA-8EAC-4AC1-8032-61F20FBD8F98}"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2DFE6D-D9B2-43B8-A7E4-87E205425218}"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72485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9B6EF4-33A5-46BB-963B-F6500C7467C9}"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0461F42-7A65-4648-9EC1-9A077EC669C5}"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1833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9AB4C1-CB6A-43D6-B7EC-8F28BCDABBF8}"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9A7462-850C-412B-8777-2F7FAB9AB2D9}"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64329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AF7929-E8B8-448E-8D09-CB770D734C0A}"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1364217-FDDF-47B0-BAFA-4F7679CB9B25}"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73923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E085DCD-5619-4CAB-802A-9CDDF2043C81}"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29426AA-58FB-4632-AAAA-74BB3D72247F}"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84208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3985FD2-ED8E-4EE8-8498-64F9F09CBDC2}"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3970CB5-2D33-4754-B247-B8E26551EC76}"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00343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48B4CE-179F-4C56-8B3F-A263B21B2DB1}"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D6CE9A0-2ABF-476D-B7EC-BB818540A032}"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26724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en-US"/>
          </a:p>
        </p:txBody>
      </p:sp>
      <p:sp>
        <p:nvSpPr>
          <p:cNvPr id="3" name="Espace réservé du tableau 2"/>
          <p:cNvSpPr>
            <a:spLocks noGrp="1"/>
          </p:cNvSpPr>
          <p:nvPr>
            <p:ph type="tbl" idx="1"/>
          </p:nvPr>
        </p:nvSpPr>
        <p:spPr>
          <a:xfrm>
            <a:off x="457200" y="1600200"/>
            <a:ext cx="8229600" cy="4525963"/>
          </a:xfrm>
        </p:spPr>
        <p:txBody>
          <a:bodyPr/>
          <a:lstStyle/>
          <a:p>
            <a:pPr lvl="0"/>
            <a:endParaRPr lang="en-US" noProof="0"/>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6B0F18-C75F-4689-81ED-590840DDC3A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8A0EEF-F5DC-4FAD-9D1E-89336FAA3DCC}"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87897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06C094-AFCB-49D5-B356-06EADFC4A21A}"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F1D5AEB-DB6C-4437-A5A5-B760B7C3798F}"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66758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8EC8287-B5DA-4E51-9947-B3E784DE358E}"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3D23EF-83EE-4592-B62D-FF9C00F0B16C}"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13246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354ED0D-C6D4-4198-90E4-5DFFC278F4B8}"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9BEA70E-0B0A-4A4A-8E24-F9DFA91EB0B2}"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92516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84386DC-2B13-4D62-A940-A2EC71849408}"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51E5354-A88F-4B42-9558-E85842C90527}"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01953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00D8BB-C450-4945-957F-0512B5963903}"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E542566-7C82-49B4-BF09-A09F901ADBDF}"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9176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172496-3A9A-4A82-B44B-296C01BC363D}"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CC7055-E21C-46B3-9E83-FD9BFBA6AB56}"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79065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D57A70-48A7-4096-9B46-39EABE6C53DC}"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E76F281-E148-476D-B162-14665E02A20C}"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82588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67347D-9F01-4B59-8C8F-45B2EEEE2E52}"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73D1106-C001-49C2-B0E0-E029F948057F}"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02083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AEC273-9162-4DD4-BE75-70E4F791DFB5}"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E1B6ECC-824B-421F-883C-86687A576965}"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56735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C9600DB-0D61-4BC5-9A42-A1664D92846F}"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035732-6CB9-47C5-8CBE-DBC089BBFB3E}"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33620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C90D65-4639-4258-9434-D9FCEA1AFD7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99669D-4991-4AD8-8514-CF1396A72052}"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66532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073D15-3BEF-45CB-A5B5-2A6FF4D9AEA6}"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F07FF9C-CACC-446A-9B8F-F34CD686E0A2}"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38732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en-US"/>
          </a:p>
        </p:txBody>
      </p:sp>
      <p:sp>
        <p:nvSpPr>
          <p:cNvPr id="3" name="Espace réservé du tableau 2"/>
          <p:cNvSpPr>
            <a:spLocks noGrp="1"/>
          </p:cNvSpPr>
          <p:nvPr>
            <p:ph type="tbl" idx="1"/>
          </p:nvPr>
        </p:nvSpPr>
        <p:spPr>
          <a:xfrm>
            <a:off x="457200" y="1600200"/>
            <a:ext cx="8229600" cy="4525963"/>
          </a:xfrm>
        </p:spPr>
        <p:txBody>
          <a:bodyPr/>
          <a:lstStyle/>
          <a:p>
            <a:pPr lvl="0"/>
            <a:endParaRPr lang="en-US" noProof="0"/>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EE3F38-ADF8-4884-9047-02DDAD0E97D9}"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F96F0E-B3F6-4708-82B4-B9ECEFE546F6}"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55451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7F90FC7-2EC2-4FEA-B53A-AF0213E345AC}"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20/02/2018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051D7A8-79A8-412D-AE1A-080058509EE7}"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2300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F90C7EE-A2FA-4DA8-9144-71025429A940}"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20/02/2018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7DB4302-42B1-46BD-8A60-3B055681458F}"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25261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319DE24-A221-4D96-ACB6-CE77ECA59B10}"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20/02/2018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E5DDDD-5DD2-493A-B394-ABF1EF14E42E}"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271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1F4165-D66B-4D6F-BF0F-D2C74DB832A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492C8CD-3ADC-4244-9465-E63A3EAAC6DF}"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04055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DAF5320-C818-47D9-B863-52ADD8ADEB4F}"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20/02/2018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7" name="Espace réservé du numéro de diapositive 6"/>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1359ED0-10B7-40B7-83BA-A6E2A8A01A05}"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2442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146632F-D0DC-43F5-AF9B-50571C302FD1}"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20/02/2018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8" name="Espace réservé du pied de page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9" name="Espace réservé du numéro de diapositive 8"/>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438774B-9302-441F-BD70-439AE470EC1C}"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07277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38C6E64-B98F-4B5B-98BC-8C64496E26AF}"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20/02/2018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4" name="Espace réservé du pied de page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Espace réservé du numéro de diapositive 4"/>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3CDEB29-7179-48A7-A14C-5CE95ABF02F7}"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8169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706D20-96F1-4169-8E5C-FC2D558CD654}"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20/02/2018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3" name="Espace réservé du pied de page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4" name="Espace réservé du numéro de diapositive 3"/>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95D481-6923-4E6F-BE12-520E7A44BFCA}"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5227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734B805-D4FC-48D4-BC82-DD380EF46785}"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20/02/2018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7" name="Espace réservé du numéro de diapositive 6"/>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2467DF-2CAE-4BAE-8894-E5EE02D3FCC9}"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190442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56C0493-39EB-4F7A-9B45-0DCA171E74ED}"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20/02/2018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pied de page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7" name="Espace réservé du numéro de diapositive 6"/>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4AC93E-B0B5-44E6-B012-F085FF04029B}"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414519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B988F27-910C-4172-84BE-8B649FCE2990}"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20/02/2018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09F3A0-CAFC-4F1F-B289-41CBB5881BFA}"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96888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9855DAF-4668-4FCF-9428-FAC68C3E3B57}" type="datetimeFigureOut">
              <a:rPr kumimoji="0" lang="fr-FR" sz="1200" b="0" i="0" u="none" strike="noStrike" kern="1200" cap="none" spc="0" normalizeH="0" baseline="0" noProof="0">
                <a:ln>
                  <a:noFill/>
                </a:ln>
                <a:solidFill>
                  <a:prstClr val="black">
                    <a:tint val="75000"/>
                  </a:prstClr>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20/02/2018</a:t>
            </a:fld>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Espace réservé du pied de page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E8B3B4-8F8B-4C6E-B6B5-79417A17D2B0}" type="slidenum">
              <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11941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7F6B64-660C-4D6B-9A09-5504CED0917D}"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307A046-520F-49CB-AC62-E7635A476E5A}"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94687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F3F529-EDCA-4175-93B4-17624637FC2D}"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DBC5E09-37D2-4B01-8E70-5AE4A04AC0AF}"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2831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4A6016A-2592-40AF-9793-C47E35CC4D2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53444B-A647-4147-B450-107279956E83}"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353370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636736-CE89-4978-BDF8-2A6B6585C11B}"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4FC7EA-3BED-47F0-8057-F7A9C58AFBB8}"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056728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601E18-E026-4509-B1B2-23DF66E42A3C}"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CF1D0-6762-40C6-B92F-0C95F77FD28A}"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436200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2FCEFA-F233-403C-B509-60C140753C39}"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8"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9"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AA081E5-6B89-4531-BDA5-D0CB0D45ADA4}"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43690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6985A3E-580C-4A22-BF39-930B38CF64C0}"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B49748-6284-417A-B8BA-940DBEC03D59}"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81364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23D64F-D6C7-4D46-AB3F-F470230F3D64}"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3"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AB70F7-0281-4461-85F6-F934F4FEBC2B}"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266280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7ABA13-BC8F-4103-B928-867F46A03D41}"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B30C395-1B49-41CD-81B9-64E3C763B31A}"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183115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5A876E-BD63-43ED-8A84-B0B50950B906}"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400B78-FBB4-4D23-925B-3597BBE71C7B}"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69153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33F11F-D5BC-4EFD-ADD5-A4D22FABBEAC}"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761DB3-22CC-409E-9FEC-E44F9375050E}"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860870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6BF6E8-EE0B-4BA3-BA07-B895770242AE}"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64A1CA8-BCCD-458D-990D-EDEE66CD9DA6}"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45550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6322E74-14E8-4B9C-91E6-ED43E5F4D326}"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9DA2B5-9C25-4858-85A4-056F28127EC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374850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87D2D2-4C42-48A6-8A86-77CB6A473BC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42310D8-B486-4A15-B17F-22C16A62D3B1}"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196039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CB0681C-3F20-4E4E-A594-B445B63FCEE9}"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795C1B8-A1B6-4CA5-AC1D-2955D30E40E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2212600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2BDC06-8E8C-4364-AFF7-2A34DF7A33BA}"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E2F8AA-3167-4E6F-9C31-43BF424FB75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16409155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8516594-1511-4EC3-9E9C-56B6A2D58664}"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6C835D-2AB5-4C52-85C9-7CEAADDBA67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1853097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BBEA4A3-AD1C-470C-A798-93193BC0F809}"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560D7E7-ECB2-4C95-BFAE-54477381BC81}"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2734392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2B94036-43FA-438E-84FA-45A14F38B6DC}"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3AFEC8A-4215-4532-91FD-01C1BFA28D4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22564056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BB0B968-AB07-42F0-88F4-DCEDBE4726F5}"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CBAB8B-6580-4DB7-B0F6-1C2CED30644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1112515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5762EE2-05D5-4FCB-9D5C-7C4DBC711FE0}"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8FADC26-B257-40EC-AF59-D6527AF7217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33937066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C92B425-C981-4634-B472-4B510017374B}"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A025D34-0032-40C6-9236-0DC62F2120D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11783315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9C5406A-0A4A-4702-A895-65AB32C6F9DE}"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000F198-0A20-4761-8FBB-3F2FCEA0B52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23454366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FCECE21-D5D1-4EFC-83A3-42A5B7BB6409}"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EEEAB7-48D3-4443-84D1-BDC52BD3953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167633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890AFB-6C5B-4D37-83C1-A5F9FA5151E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533600-5709-44B4-AE11-DE38FCFBA735}"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538754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6BBB581-139B-491D-9FF3-7FB0EF60EEF5}"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3F4A6FC-D1B3-452F-AAF0-9D95E2EB715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9963155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EDA731B-0CA0-4B05-A05B-F3F86731315A}"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7EAD9B-A34E-4DCA-B8D1-F60A91584BE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32233256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FE99C44-3B69-47C1-81BC-BDA49BFCA300}"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EEA683-DFAA-44DF-8AFD-251F729BAC7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36975031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0366F-D000-47E8-AA10-56D2DCE70042}"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A50E0F-0D2A-4D35-8135-6C050CA4D62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14576409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49661A1-3A8F-4F96-A57C-811B52A9F4A9}"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0792475-A01F-4CA0-A46B-771794EB6FD9}"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40973487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348D85-FB13-4694-B36B-BB0B741D8C28}"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83B487-E7A5-4A00-8B6D-ACF686255F9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32346030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9FF2B07-BF56-40D3-9CE9-136868E34E2C}"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D59FACC-3AFD-48DC-A5DB-84F7A7DF3B7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2861279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EE89AB-8ABA-4C37-B1AA-3B2ADF705F6E}"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910712-CAD1-4204-9763-2EDCE1E26BF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1088580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BA6074E-1AFD-4207-9D62-05FB6D3FA504}"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215843-9B30-464A-8DA2-154211F0BF7A}"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34272615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10C98EA-2A73-45E5-B7E8-01C6D5FD40CF}"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94FF11-A1A8-40DC-B66B-5980348CEA51}"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54608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BB84F3-9655-439C-90AA-43EDBFBF4BF5}"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C12DFB1-74A0-4BAB-8199-5B25A9F521F9}"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248121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66692F8-A43A-4F3C-9859-0C1BCEE0E72A}"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9D5BA4-1B7F-42AC-AE96-58CA571B5A5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12657895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461043-B258-43A8-84B3-7515EC275686}"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5A019AF-4E06-40EA-BF1C-31FB311FC5B4}"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25339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EFDCAF-9ACE-48F2-83FB-066399907E92}"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0F2281-DE43-4B5A-B6A0-C058AE76E5A1}"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433066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84492A-B882-492B-B995-424564B659EC}"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65EC347-4115-48B1-A305-FEF536B557FA}"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980571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806739-3F54-41CF-AD6F-F60CC3133AB1}"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1A4E2A6-0199-40BF-BB97-E2BD7FCB69FD}"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353026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32EDED5-6E52-40E1-AB05-9299F0EB5177}"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8"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9"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309806-77A6-493D-89DC-11FDFDDCBDDD}"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060414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E633AF-5F58-4364-8EC3-03374CE78B07}"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617D25-F2ED-4E97-B6D0-A5A76A9EA11B}"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565146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3C406D-9A32-4FB4-9B14-966802F8EFA8}"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3"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4"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8BBC55-2B32-4D42-8D2D-80B8832FD6CD}"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422851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2E4FB00-1F79-481F-93D8-4062355347B6}"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5FA36D8-5EAA-44E8-853B-14968FE8D9AE}"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381574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82CEA2-C581-4D3B-8B0D-AB61E7F08594}"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0A0474-3033-4ACA-AA02-1CD9BFDEED32}"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308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01FC56-F9D8-4004-B1B0-901954304252}"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43FBA98-7904-4696-94EC-375C487F0F45}"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749453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5458D39-FB75-4E71-AC51-07B17AAD3522}"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9CDA533-30AC-45AA-8815-8A486EB04B48}"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261150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4FAD2E6-D0E4-4552-95B7-BE4ABDD55BD3}"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DA5B59F-BE91-4880-8AA3-E52C3A4E8054}"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903587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CF004C-A476-42AA-9448-F8D212187F56}"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A8587EE-E7A4-4DB9-B591-5C79ABF8D268}"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15156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A63231-D423-4D64-B8BD-F7693097A23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5D8BBD-9CB9-47E5-A8F0-B5D6AA634E3C}"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021091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B6B675-1441-4F20-9F83-99A66854B24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3749261-04F8-403D-9661-CD145D258D2D}"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836977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602416D-2FFE-49B8-B6D4-C34D514ACCCF}"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7706AF-2BD8-4F32-8396-AADC550D51AA}"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567003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6103C6-C2BC-4676-A12D-F4BD59D2FCE7}"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6F6A604-523C-4B2C-9D27-6161E1267025}"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014601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2C6C1B-F957-44CC-9E95-036CAEF0634E}"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C6500C8-D661-4143-994E-50422F78DABD}"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24780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96A9DC-4D76-46B4-B809-32FF195482FD}"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388DFA0-A4DB-4083-B522-C0218FBA6B8F}"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131940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B9BDBB-D66F-47A8-B11F-0399B0EAF2E2}"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pied de page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numéro de diapositiv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4C499C-8E06-4EBD-BFD2-B0067A68E5FD}"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961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CA" altLang="en-US"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CA"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4F772A8-ECA8-43AD-A46F-69130B927361}"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ECD5DF-AD68-4D8F-850B-D577A651F1A5}" type="slidenum">
              <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55480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CA" altLang="en-US"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CA"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3155BC0-237E-43E6-A06A-388EF7EA022D}"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0C8A875-3739-406F-BDDB-9E8CF1D8FD29}"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626997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CA" altLang="en-US" smtClean="0"/>
          </a:p>
        </p:txBody>
      </p:sp>
      <p:sp>
        <p:nvSpPr>
          <p:cNvPr id="9219"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CA"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66697F-66BD-4B6B-910E-0B74E8391072}"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6A6A6DC-A4E5-4BF8-B7EE-4D1B2E1FFF01}"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355022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BE" altLang="en-US" smtClean="0"/>
          </a:p>
        </p:txBody>
      </p:sp>
      <p:sp>
        <p:nvSpPr>
          <p:cNvPr id="614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BE"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FC7AF7-9D21-4D85-B1BC-F9B15B97B4C0}"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C100DE-0199-4895-B83A-3FC2E36EFAC5}" type="slidenum">
              <a:rPr kumimoji="0" lang="fr-B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BE"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9175825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CA" altLang="en-US" smtClean="0"/>
          </a:p>
        </p:txBody>
      </p:sp>
      <p:sp>
        <p:nvSpPr>
          <p:cNvPr id="307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CA"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0C16E5-CF4B-46CC-AE2F-7F47EF73C930}"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798833E-F589-4F8C-B72E-E7ACDBDAD0F4}"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060542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latin typeface="+mn-lt"/>
                <a:ea typeface="新細明體"/>
                <a:cs typeface="新細明體"/>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FE0E768-7603-4006-AC15-19D46EE95803}"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37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a:latin typeface="+mn-lt"/>
                <a:ea typeface="新細明體"/>
                <a:cs typeface="新細明體"/>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37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新細明體" pitchFamily="18" charset="-12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354612-D6A3-4DF8-B480-974A2D06305C}"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238070431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0" sz="1400">
                <a:solidFill>
                  <a:srgbClr val="000000"/>
                </a:solidFill>
                <a:latin typeface="+mn-lt"/>
                <a:ea typeface="新細明體"/>
                <a:cs typeface="新細明體"/>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576125-799E-4C9A-9850-B6C05AB760F3}" type="datetimeFigureOut">
              <a:rPr kumimoji="0" lang="en-US" sz="1400" b="0" i="0" u="none" strike="noStrike" kern="1200" cap="none" spc="0" normalizeH="0" baseline="0" noProof="0">
                <a:ln>
                  <a:noFill/>
                </a:ln>
                <a:solidFill>
                  <a:srgbClr val="000000"/>
                </a:solidFill>
                <a:effectLst/>
                <a:uLnTx/>
                <a:uFillTx/>
                <a:latin typeface="Arial"/>
                <a:ea typeface="新細明體"/>
              </a:rPr>
              <a:pPr marL="0" marR="0" lvl="0" indent="0" algn="l" defTabSz="914400" rtl="0" eaLnBrk="1" fontAlgn="base" latinLnBrk="0" hangingPunct="1">
                <a:lnSpc>
                  <a:spcPct val="100000"/>
                </a:lnSpc>
                <a:spcBef>
                  <a:spcPct val="0"/>
                </a:spcBef>
                <a:spcAft>
                  <a:spcPct val="0"/>
                </a:spcAft>
                <a:buClrTx/>
                <a:buSzTx/>
                <a:buFontTx/>
                <a:buNone/>
                <a:tabLst/>
                <a:defRPr/>
              </a:pPr>
              <a:t>2/20/2018</a:t>
            </a:fld>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37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0" sz="1400">
                <a:solidFill>
                  <a:srgbClr val="000000"/>
                </a:solidFill>
                <a:latin typeface="+mn-lt"/>
                <a:ea typeface="新細明體"/>
                <a:cs typeface="新細明體"/>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新細明體"/>
            </a:endParaRPr>
          </a:p>
        </p:txBody>
      </p:sp>
      <p:sp>
        <p:nvSpPr>
          <p:cNvPr id="37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新細明體" pitchFamily="18" charset="-12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5ED4AC-D94A-48CF-A895-B2F0C9610AD2}"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327217883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CA" altLang="en-US" smtClean="0"/>
          </a:p>
        </p:txBody>
      </p:sp>
      <p:sp>
        <p:nvSpPr>
          <p:cNvPr id="5123"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CA"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73B0325-192E-4499-BDB6-0878326028EC}" type="datetimeFigureOut">
              <a:rPr kumimoji="0" lang="fr-FR" sz="1200" b="0" i="0" u="none" strike="noStrike" kern="1200" cap="none" spc="0" normalizeH="0" baseline="0" noProof="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F78C8F-1829-42E9-B1C5-FD785E92A4EA}"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3852904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endParaRPr lang="fr-CA" altLang="en-US" smtClean="0"/>
          </a:p>
        </p:txBody>
      </p:sp>
      <p:sp>
        <p:nvSpPr>
          <p:cNvPr id="8195"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endParaRPr lang="fr-CA" altLang="en-US"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4E4977-0E41-47FA-BC21-65C14B57D25D}" type="datetimeFigureOut">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20/02/2018</a:t>
            </a:fld>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FC466C-F8A9-465A-9553-CFE847AEC940}" type="slidenum">
              <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fr-CA"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5705590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jpeg"/><Relationship Id="rId1" Type="http://schemas.openxmlformats.org/officeDocument/2006/relationships/slideLayout" Target="../slideLayouts/slideLayout14.xml"/><Relationship Id="rId4" Type="http://schemas.openxmlformats.org/officeDocument/2006/relationships/image" Target="../media/image108.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93.xml"/></Relationships>
</file>

<file path=ppt/slides/_rels/slide11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image" Target="../media/image96.png"/><Relationship Id="rId1" Type="http://schemas.openxmlformats.org/officeDocument/2006/relationships/slideLayout" Target="../slideLayouts/slideLayout93.xml"/><Relationship Id="rId6" Type="http://schemas.openxmlformats.org/officeDocument/2006/relationships/image" Target="../media/image109.emf"/><Relationship Id="rId11" Type="http://schemas.openxmlformats.org/officeDocument/2006/relationships/image" Target="../media/image112.png"/><Relationship Id="rId5" Type="http://schemas.openxmlformats.org/officeDocument/2006/relationships/image" Target="../media/image99.png"/><Relationship Id="rId10" Type="http://schemas.openxmlformats.org/officeDocument/2006/relationships/image" Target="../media/image103.png"/><Relationship Id="rId4" Type="http://schemas.openxmlformats.org/officeDocument/2006/relationships/image" Target="../media/image98.png"/><Relationship Id="rId9" Type="http://schemas.openxmlformats.org/officeDocument/2006/relationships/image" Target="../media/image10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perceptualedge.com/blog/?p=217"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fr.wikipedia.org/wiki/Munehisa_Homma" TargetMode="External"/><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8" Type="http://schemas.openxmlformats.org/officeDocument/2006/relationships/hyperlink" Target="http://upload.wikimedia.org/wikipedia/en/4/45/Basiccandlesticks.GIF" TargetMode="External"/><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http://www.tableausoftware.com/products/desktop/demo" TargetMode="External"/><Relationship Id="rId2" Type="http://schemas.openxmlformats.org/officeDocument/2006/relationships/hyperlink" Target="http://www.tableausoftware.com/products/tour" TargetMode="Externa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4.xml"/><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hyperlink" Target="http://en.wikipedia.org/wiki/Pie_chart" TargetMode="External"/><Relationship Id="rId2" Type="http://schemas.openxmlformats.org/officeDocument/2006/relationships/hyperlink" Target="http://en.wikipedia.org/wiki/File:Piecharts.svg" TargetMode="External"/><Relationship Id="rId1" Type="http://schemas.openxmlformats.org/officeDocument/2006/relationships/slideLayout" Target="../slideLayouts/slideLayout14.xml"/><Relationship Id="rId6" Type="http://schemas.openxmlformats.org/officeDocument/2006/relationships/image" Target="../media/image58.png"/><Relationship Id="rId5" Type="http://schemas.openxmlformats.org/officeDocument/2006/relationships/hyperlink" Target="http://www.quora.com/Data-Visualization/What-should-everyone-know-about-making-good-charts-and-graphs-to-represent-data" TargetMode="External"/><Relationship Id="rId4" Type="http://schemas.openxmlformats.org/officeDocument/2006/relationships/hyperlink" Target="http://www.businessinsider.com/pie-charts-are-the-worst-2013-6"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4.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51.jpeg"/></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4.xml"/><Relationship Id="rId4" Type="http://schemas.openxmlformats.org/officeDocument/2006/relationships/image" Target="../media/image70.png"/></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0.xml"/></Relationships>
</file>

<file path=ppt/slides/_rels/slide7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1.xml"/></Relationships>
</file>

<file path=ppt/slides/_rels/slide7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hyperlink" Target="http://www.cs.umd.edu/hcil/hce/"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8.png"/></Relationships>
</file>

<file path=ppt/slides/_rels/slide8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hyperlink" Target="https://www.youtube.com/watch?v=2bYIRcO-gwg"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81.png"/></Relationships>
</file>

<file path=ppt/slides/_rels/slide8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www.youtube.com/watch?v=2bYIRcO-gwg"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85.png"/></Relationships>
</file>

<file path=ppt/slides/_rels/slide8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hyperlink" Target="http://upload.wikimedia.org/wikipedia/en/2/21/Spider_Chart.jpg" TargetMode="Externa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87.xml"/></Relationships>
</file>

<file path=ppt/slides/_rels/slide9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93.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0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0" y="857250"/>
            <a:ext cx="9144000" cy="4643438"/>
          </a:xfrm>
        </p:spPr>
        <p:txBody>
          <a:bodyPr/>
          <a:lstStyle/>
          <a:p>
            <a:pPr eaLnBrk="1" hangingPunct="1"/>
            <a:r>
              <a:rPr lang="fr-CA" altLang="en-US" smtClean="0"/>
              <a:t>La visualisation de l’information</a:t>
            </a:r>
            <a:endParaRPr lang="fr-CA" altLang="en-US" sz="3600" smtClean="0"/>
          </a:p>
        </p:txBody>
      </p:sp>
    </p:spTree>
    <p:extLst>
      <p:ext uri="{BB962C8B-B14F-4D97-AF65-F5344CB8AC3E}">
        <p14:creationId xmlns:p14="http://schemas.microsoft.com/office/powerpoint/2010/main" val="4148431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r>
              <a:rPr lang="en-US" altLang="en-US" smtClean="0"/>
              <a:t>Le quartet d’Anscombe</a:t>
            </a:r>
          </a:p>
        </p:txBody>
      </p:sp>
      <p:pic>
        <p:nvPicPr>
          <p:cNvPr id="11267" name="Picture 3" descr="1000px-Anscom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412875"/>
            <a:ext cx="705802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1979613" y="6165850"/>
            <a:ext cx="56880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http://fr.wikipedia.org/wiki/Quartet_d%27Anscombe</a:t>
            </a:r>
          </a:p>
        </p:txBody>
      </p:sp>
    </p:spTree>
    <p:extLst>
      <p:ext uri="{BB962C8B-B14F-4D97-AF65-F5344CB8AC3E}">
        <p14:creationId xmlns:p14="http://schemas.microsoft.com/office/powerpoint/2010/main" val="29264082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re 1"/>
          <p:cNvSpPr>
            <a:spLocks noGrp="1"/>
          </p:cNvSpPr>
          <p:nvPr>
            <p:ph type="title"/>
          </p:nvPr>
        </p:nvSpPr>
        <p:spPr>
          <a:xfrm>
            <a:off x="466725" y="17463"/>
            <a:ext cx="8229600" cy="819150"/>
          </a:xfrm>
        </p:spPr>
        <p:txBody>
          <a:bodyPr/>
          <a:lstStyle/>
          <a:p>
            <a:r>
              <a:rPr lang="en-CA" altLang="en-US" smtClean="0"/>
              <a:t>Jeu de données “Nuts and Bolts”</a:t>
            </a:r>
          </a:p>
        </p:txBody>
      </p:sp>
      <p:pic>
        <p:nvPicPr>
          <p:cNvPr id="153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990600"/>
            <a:ext cx="6146800" cy="571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99425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re 1"/>
          <p:cNvSpPr>
            <a:spLocks noGrp="1"/>
          </p:cNvSpPr>
          <p:nvPr>
            <p:ph type="title"/>
          </p:nvPr>
        </p:nvSpPr>
        <p:spPr>
          <a:xfrm>
            <a:off x="466725" y="17463"/>
            <a:ext cx="8229600" cy="819150"/>
          </a:xfrm>
        </p:spPr>
        <p:txBody>
          <a:bodyPr/>
          <a:lstStyle/>
          <a:p>
            <a:r>
              <a:rPr lang="en-CA" altLang="en-US" smtClean="0"/>
              <a:t>Jeu de données “Nuts and Bolts”</a:t>
            </a:r>
          </a:p>
        </p:txBody>
      </p:sp>
      <p:pic>
        <p:nvPicPr>
          <p:cNvPr id="154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990600"/>
            <a:ext cx="6146800" cy="571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lipse 3"/>
          <p:cNvSpPr/>
          <p:nvPr/>
        </p:nvSpPr>
        <p:spPr>
          <a:xfrm>
            <a:off x="1258888" y="765175"/>
            <a:ext cx="2808287" cy="23034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54629" name="ZoneTexte 2"/>
          <p:cNvSpPr txBox="1">
            <a:spLocks noChangeArrowheads="1"/>
          </p:cNvSpPr>
          <p:nvPr/>
        </p:nvSpPr>
        <p:spPr bwMode="auto">
          <a:xfrm>
            <a:off x="4211638" y="1608138"/>
            <a:ext cx="2376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Pas très utile</a:t>
            </a:r>
          </a:p>
        </p:txBody>
      </p:sp>
      <p:sp>
        <p:nvSpPr>
          <p:cNvPr id="154630" name="ZoneTexte 4"/>
          <p:cNvSpPr txBox="1">
            <a:spLocks noChangeArrowheads="1"/>
          </p:cNvSpPr>
          <p:nvPr/>
        </p:nvSpPr>
        <p:spPr bwMode="auto">
          <a:xfrm>
            <a:off x="5508625" y="2565400"/>
            <a:ext cx="35274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 SPLOM fonction bien avec les mesures,</a:t>
            </a:r>
            <a:b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mais n’est pas adapté aux dimensions</a:t>
            </a:r>
          </a:p>
        </p:txBody>
      </p:sp>
      <p:sp>
        <p:nvSpPr>
          <p:cNvPr id="7" name="Flèche droite 3"/>
          <p:cNvSpPr/>
          <p:nvPr/>
        </p:nvSpPr>
        <p:spPr>
          <a:xfrm rot="10800000">
            <a:off x="8534400" y="5143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4632" name="ZoneTexte 4"/>
          <p:cNvSpPr txBox="1">
            <a:spLocks noChangeArrowheads="1"/>
          </p:cNvSpPr>
          <p:nvPr/>
        </p:nvSpPr>
        <p:spPr bwMode="auto">
          <a:xfrm>
            <a:off x="8001000" y="9715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185607525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re 1"/>
          <p:cNvSpPr>
            <a:spLocks noGrp="1"/>
          </p:cNvSpPr>
          <p:nvPr>
            <p:ph type="title"/>
          </p:nvPr>
        </p:nvSpPr>
        <p:spPr>
          <a:xfrm>
            <a:off x="466725" y="17463"/>
            <a:ext cx="8229600" cy="819150"/>
          </a:xfrm>
        </p:spPr>
        <p:txBody>
          <a:bodyPr/>
          <a:lstStyle/>
          <a:p>
            <a:r>
              <a:rPr lang="en-CA" altLang="en-US" smtClean="0"/>
              <a:t>Jeu de données “Nuts and Bolts”</a:t>
            </a:r>
          </a:p>
        </p:txBody>
      </p:sp>
      <p:pic>
        <p:nvPicPr>
          <p:cNvPr id="155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33663"/>
            <a:ext cx="76327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3293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re 1"/>
          <p:cNvSpPr>
            <a:spLocks noGrp="1"/>
          </p:cNvSpPr>
          <p:nvPr>
            <p:ph type="title"/>
          </p:nvPr>
        </p:nvSpPr>
        <p:spPr>
          <a:xfrm>
            <a:off x="466725" y="17463"/>
            <a:ext cx="8229600" cy="819150"/>
          </a:xfrm>
        </p:spPr>
        <p:txBody>
          <a:bodyPr/>
          <a:lstStyle/>
          <a:p>
            <a:r>
              <a:rPr lang="en-CA" altLang="en-US" smtClean="0"/>
              <a:t>Jeu de données “Nuts and Bolts”</a:t>
            </a:r>
          </a:p>
        </p:txBody>
      </p:sp>
      <p:pic>
        <p:nvPicPr>
          <p:cNvPr id="156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33663"/>
            <a:ext cx="76327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lipse 3"/>
          <p:cNvSpPr/>
          <p:nvPr/>
        </p:nvSpPr>
        <p:spPr>
          <a:xfrm>
            <a:off x="1588" y="2413000"/>
            <a:ext cx="3633787" cy="24558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56677" name="ZoneTexte 4"/>
          <p:cNvSpPr txBox="1">
            <a:spLocks noChangeArrowheads="1"/>
          </p:cNvSpPr>
          <p:nvPr/>
        </p:nvSpPr>
        <p:spPr bwMode="auto">
          <a:xfrm>
            <a:off x="755650" y="1838325"/>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Pas très utile</a:t>
            </a:r>
          </a:p>
        </p:txBody>
      </p:sp>
      <p:sp>
        <p:nvSpPr>
          <p:cNvPr id="156678" name="ZoneTexte 5"/>
          <p:cNvSpPr txBox="1">
            <a:spLocks noChangeArrowheads="1"/>
          </p:cNvSpPr>
          <p:nvPr/>
        </p:nvSpPr>
        <p:spPr bwMode="auto">
          <a:xfrm>
            <a:off x="3617913" y="1000125"/>
            <a:ext cx="513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Les coordonnées parallèles fonctionnent bien avec les mesures,</a:t>
            </a:r>
            <a:b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mais ne sont pas adaptées aux dimensions</a:t>
            </a:r>
          </a:p>
        </p:txBody>
      </p:sp>
      <p:sp>
        <p:nvSpPr>
          <p:cNvPr id="7" name="Flèche droite 3"/>
          <p:cNvSpPr/>
          <p:nvPr/>
        </p:nvSpPr>
        <p:spPr>
          <a:xfrm rot="10800000">
            <a:off x="8534400" y="441325"/>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6680" name="ZoneTexte 4"/>
          <p:cNvSpPr txBox="1">
            <a:spLocks noChangeArrowheads="1"/>
          </p:cNvSpPr>
          <p:nvPr/>
        </p:nvSpPr>
        <p:spPr bwMode="auto">
          <a:xfrm>
            <a:off x="8001000" y="898525"/>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24456773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re 1"/>
          <p:cNvSpPr>
            <a:spLocks noGrp="1"/>
          </p:cNvSpPr>
          <p:nvPr>
            <p:ph type="title"/>
          </p:nvPr>
        </p:nvSpPr>
        <p:spPr>
          <a:xfrm>
            <a:off x="466725" y="17463"/>
            <a:ext cx="8229600" cy="819150"/>
          </a:xfrm>
        </p:spPr>
        <p:txBody>
          <a:bodyPr/>
          <a:lstStyle/>
          <a:p>
            <a:r>
              <a:rPr lang="en-CA" altLang="en-US" smtClean="0"/>
              <a:t>Jeu de données “Nuts and Bolts”</a:t>
            </a:r>
          </a:p>
        </p:txBody>
      </p:sp>
      <p:pic>
        <p:nvPicPr>
          <p:cNvPr id="157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628775"/>
            <a:ext cx="8870950" cy="307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700" name="ZoneTexte 3"/>
          <p:cNvSpPr txBox="1">
            <a:spLocks noChangeArrowheads="1"/>
          </p:cNvSpPr>
          <p:nvPr/>
        </p:nvSpPr>
        <p:spPr bwMode="auto">
          <a:xfrm>
            <a:off x="658813" y="765175"/>
            <a:ext cx="77771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Des exemples de vues possibles avec Tableau (empilage dimensionnel):</a:t>
            </a:r>
          </a:p>
        </p:txBody>
      </p:sp>
      <p:sp>
        <p:nvSpPr>
          <p:cNvPr id="157701" name="ZoneTexte 5"/>
          <p:cNvSpPr txBox="1">
            <a:spLocks noChangeArrowheads="1"/>
          </p:cNvSpPr>
          <p:nvPr/>
        </p:nvSpPr>
        <p:spPr bwMode="auto">
          <a:xfrm>
            <a:off x="328613" y="4737100"/>
            <a:ext cx="8435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Chacun des exemples ci-dessus montre seulement 4 des 6 variables.  Montrer toutes les 6 variables</a:t>
            </a:r>
            <a:br>
              <a:rPr kumimoji="0" lang="en-CA"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(3 dimensions et 3 mesures) prendrait beaucoup d’espace.</a:t>
            </a:r>
          </a:p>
        </p:txBody>
      </p:sp>
      <p:sp>
        <p:nvSpPr>
          <p:cNvPr id="6"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7703"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21960231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re 1"/>
          <p:cNvSpPr>
            <a:spLocks noGrp="1"/>
          </p:cNvSpPr>
          <p:nvPr>
            <p:ph type="title"/>
          </p:nvPr>
        </p:nvSpPr>
        <p:spPr>
          <a:xfrm>
            <a:off x="466725" y="17463"/>
            <a:ext cx="8229600" cy="819150"/>
          </a:xfrm>
        </p:spPr>
        <p:txBody>
          <a:bodyPr/>
          <a:lstStyle/>
          <a:p>
            <a:r>
              <a:rPr lang="en-CA" altLang="en-US" smtClean="0"/>
              <a:t>Jeu de données “Nuts and Bolts”</a:t>
            </a:r>
          </a:p>
        </p:txBody>
      </p:sp>
      <p:pic>
        <p:nvPicPr>
          <p:cNvPr id="158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814513"/>
            <a:ext cx="8885238"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8724" name="ZoneTexte 3"/>
          <p:cNvSpPr txBox="1">
            <a:spLocks noChangeArrowheads="1"/>
          </p:cNvSpPr>
          <p:nvPr/>
        </p:nvSpPr>
        <p:spPr bwMode="auto">
          <a:xfrm>
            <a:off x="658813" y="765175"/>
            <a:ext cx="77771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Exemple d’une vue possible avec Tableau (empilage dimensionnel):</a:t>
            </a:r>
          </a:p>
        </p:txBody>
      </p:sp>
      <p:sp>
        <p:nvSpPr>
          <p:cNvPr id="158725" name="ZoneTexte 4"/>
          <p:cNvSpPr txBox="1">
            <a:spLocks noChangeArrowheads="1"/>
          </p:cNvSpPr>
          <p:nvPr/>
        </p:nvSpPr>
        <p:spPr bwMode="auto">
          <a:xfrm>
            <a:off x="458788" y="4851400"/>
            <a:ext cx="81375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L’exemple ci-dessus montre seulement 4 des 6 variables.  Une des variables est “mois”, qui a 12 valeurs possibles, entraînant un grand besoin en espace.</a:t>
            </a:r>
          </a:p>
        </p:txBody>
      </p:sp>
    </p:spTree>
    <p:extLst>
      <p:ext uri="{BB962C8B-B14F-4D97-AF65-F5344CB8AC3E}">
        <p14:creationId xmlns:p14="http://schemas.microsoft.com/office/powerpoint/2010/main" val="20148341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re 1"/>
          <p:cNvSpPr>
            <a:spLocks noGrp="1"/>
          </p:cNvSpPr>
          <p:nvPr>
            <p:ph type="title"/>
          </p:nvPr>
        </p:nvSpPr>
        <p:spPr>
          <a:xfrm>
            <a:off x="466725" y="0"/>
            <a:ext cx="8229600" cy="692150"/>
          </a:xfrm>
        </p:spPr>
        <p:txBody>
          <a:bodyPr/>
          <a:lstStyle/>
          <a:p>
            <a:r>
              <a:rPr lang="en-CA" altLang="en-US" smtClean="0"/>
              <a:t>Glyphes</a:t>
            </a:r>
          </a:p>
        </p:txBody>
      </p:sp>
      <p:pic>
        <p:nvPicPr>
          <p:cNvPr id="159747" name="Picture 5" descr="candlestick-chart2-lr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938" y="1196975"/>
            <a:ext cx="2741612"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50" y="1123950"/>
            <a:ext cx="1884363"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98550"/>
            <a:ext cx="28448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9750" name="Groupe 30"/>
          <p:cNvGrpSpPr>
            <a:grpSpLocks/>
          </p:cNvGrpSpPr>
          <p:nvPr/>
        </p:nvGrpSpPr>
        <p:grpSpPr bwMode="auto">
          <a:xfrm>
            <a:off x="6862763" y="3756025"/>
            <a:ext cx="1911350" cy="1903413"/>
            <a:chOff x="6863546" y="3726322"/>
            <a:chExt cx="1911297" cy="1903395"/>
          </a:xfrm>
        </p:grpSpPr>
        <p:grpSp>
          <p:nvGrpSpPr>
            <p:cNvPr id="159766" name="Groupe 15"/>
            <p:cNvGrpSpPr>
              <a:grpSpLocks/>
            </p:cNvGrpSpPr>
            <p:nvPr/>
          </p:nvGrpSpPr>
          <p:grpSpPr bwMode="auto">
            <a:xfrm>
              <a:off x="6864326" y="3973716"/>
              <a:ext cx="1656000" cy="1656001"/>
              <a:chOff x="3466224" y="4293120"/>
              <a:chExt cx="1656000" cy="1656001"/>
            </a:xfrm>
          </p:grpSpPr>
          <p:cxnSp>
            <p:nvCxnSpPr>
              <p:cNvPr id="10" name="Connecteur droit avec flèche 9"/>
              <p:cNvCxnSpPr/>
              <p:nvPr/>
            </p:nvCxnSpPr>
            <p:spPr>
              <a:xfrm>
                <a:off x="3465444" y="5949121"/>
                <a:ext cx="16573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3465444" y="4293374"/>
                <a:ext cx="0" cy="16557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9767" name="ZoneTexte 16"/>
            <p:cNvSpPr txBox="1">
              <a:spLocks noChangeArrowheads="1"/>
            </p:cNvSpPr>
            <p:nvPr/>
          </p:nvSpPr>
          <p:spPr bwMode="auto">
            <a:xfrm>
              <a:off x="6863546" y="3726322"/>
              <a:ext cx="1296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a:t>
              </a:r>
            </a:p>
          </p:txBody>
        </p:sp>
        <p:sp>
          <p:nvSpPr>
            <p:cNvPr id="159768" name="ZoneTexte 17"/>
            <p:cNvSpPr txBox="1">
              <a:spLocks noChangeArrowheads="1"/>
            </p:cNvSpPr>
            <p:nvPr/>
          </p:nvSpPr>
          <p:spPr bwMode="auto">
            <a:xfrm>
              <a:off x="7478663" y="5131808"/>
              <a:ext cx="1296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a:t>
              </a:r>
            </a:p>
          </p:txBody>
        </p:sp>
      </p:grpSp>
      <p:grpSp>
        <p:nvGrpSpPr>
          <p:cNvPr id="159751" name="Groupe 29"/>
          <p:cNvGrpSpPr>
            <a:grpSpLocks/>
          </p:cNvGrpSpPr>
          <p:nvPr/>
        </p:nvGrpSpPr>
        <p:grpSpPr bwMode="auto">
          <a:xfrm>
            <a:off x="3832225" y="3756025"/>
            <a:ext cx="1911350" cy="1903413"/>
            <a:chOff x="4139160" y="3756150"/>
            <a:chExt cx="1911297" cy="1903395"/>
          </a:xfrm>
        </p:grpSpPr>
        <p:grpSp>
          <p:nvGrpSpPr>
            <p:cNvPr id="159761" name="Groupe 18"/>
            <p:cNvGrpSpPr>
              <a:grpSpLocks/>
            </p:cNvGrpSpPr>
            <p:nvPr/>
          </p:nvGrpSpPr>
          <p:grpSpPr bwMode="auto">
            <a:xfrm>
              <a:off x="4139940" y="4003544"/>
              <a:ext cx="1656000" cy="1656001"/>
              <a:chOff x="3466224" y="4293120"/>
              <a:chExt cx="1656000" cy="1656001"/>
            </a:xfrm>
          </p:grpSpPr>
          <p:cxnSp>
            <p:nvCxnSpPr>
              <p:cNvPr id="20" name="Connecteur droit avec flèche 19"/>
              <p:cNvCxnSpPr/>
              <p:nvPr/>
            </p:nvCxnSpPr>
            <p:spPr>
              <a:xfrm>
                <a:off x="3465444" y="5949121"/>
                <a:ext cx="16573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3465444" y="4293374"/>
                <a:ext cx="0" cy="16557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9762" name="ZoneTexte 21"/>
            <p:cNvSpPr txBox="1">
              <a:spLocks noChangeArrowheads="1"/>
            </p:cNvSpPr>
            <p:nvPr/>
          </p:nvSpPr>
          <p:spPr bwMode="auto">
            <a:xfrm>
              <a:off x="4139160" y="3756150"/>
              <a:ext cx="1296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mesure</a:t>
              </a:r>
            </a:p>
          </p:txBody>
        </p:sp>
        <p:sp>
          <p:nvSpPr>
            <p:cNvPr id="159763" name="ZoneTexte 22"/>
            <p:cNvSpPr txBox="1">
              <a:spLocks noChangeArrowheads="1"/>
            </p:cNvSpPr>
            <p:nvPr/>
          </p:nvSpPr>
          <p:spPr bwMode="auto">
            <a:xfrm>
              <a:off x="4754277" y="5161636"/>
              <a:ext cx="1296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a:t>
              </a:r>
            </a:p>
          </p:txBody>
        </p:sp>
      </p:grpSp>
      <p:grpSp>
        <p:nvGrpSpPr>
          <p:cNvPr id="159752" name="Groupe 28"/>
          <p:cNvGrpSpPr>
            <a:grpSpLocks/>
          </p:cNvGrpSpPr>
          <p:nvPr/>
        </p:nvGrpSpPr>
        <p:grpSpPr bwMode="auto">
          <a:xfrm>
            <a:off x="715963" y="3756025"/>
            <a:ext cx="1911350" cy="1903413"/>
            <a:chOff x="970720" y="3815994"/>
            <a:chExt cx="1911297" cy="1903395"/>
          </a:xfrm>
        </p:grpSpPr>
        <p:grpSp>
          <p:nvGrpSpPr>
            <p:cNvPr id="159756" name="Groupe 23"/>
            <p:cNvGrpSpPr>
              <a:grpSpLocks/>
            </p:cNvGrpSpPr>
            <p:nvPr/>
          </p:nvGrpSpPr>
          <p:grpSpPr bwMode="auto">
            <a:xfrm>
              <a:off x="971500" y="4063388"/>
              <a:ext cx="1656000" cy="1656001"/>
              <a:chOff x="3466224" y="4293120"/>
              <a:chExt cx="1656000" cy="1656001"/>
            </a:xfrm>
          </p:grpSpPr>
          <p:cxnSp>
            <p:nvCxnSpPr>
              <p:cNvPr id="25" name="Connecteur droit avec flèche 24"/>
              <p:cNvCxnSpPr/>
              <p:nvPr/>
            </p:nvCxnSpPr>
            <p:spPr>
              <a:xfrm>
                <a:off x="3465444" y="5949121"/>
                <a:ext cx="16573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3465444" y="4293374"/>
                <a:ext cx="0" cy="16557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59757" name="ZoneTexte 26"/>
            <p:cNvSpPr txBox="1">
              <a:spLocks noChangeArrowheads="1"/>
            </p:cNvSpPr>
            <p:nvPr/>
          </p:nvSpPr>
          <p:spPr bwMode="auto">
            <a:xfrm>
              <a:off x="970720" y="3815994"/>
              <a:ext cx="1296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mesure</a:t>
              </a:r>
            </a:p>
          </p:txBody>
        </p:sp>
        <p:sp>
          <p:nvSpPr>
            <p:cNvPr id="159758" name="ZoneTexte 27"/>
            <p:cNvSpPr txBox="1">
              <a:spLocks noChangeArrowheads="1"/>
            </p:cNvSpPr>
            <p:nvPr/>
          </p:nvSpPr>
          <p:spPr bwMode="auto">
            <a:xfrm>
              <a:off x="1585837" y="5221480"/>
              <a:ext cx="1296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mesure</a:t>
              </a:r>
            </a:p>
          </p:txBody>
        </p:sp>
      </p:grpSp>
      <p:sp>
        <p:nvSpPr>
          <p:cNvPr id="159753" name="ZoneTexte 1"/>
          <p:cNvSpPr txBox="1">
            <a:spLocks noChangeArrowheads="1"/>
          </p:cNvSpPr>
          <p:nvPr/>
        </p:nvSpPr>
        <p:spPr bwMode="auto">
          <a:xfrm>
            <a:off x="1474788" y="6092825"/>
            <a:ext cx="5976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Les glyphes peuvent montrer plusieurs mesures à la fois, mais difficilement plus de 2 dimensions à la fois.</a:t>
            </a:r>
          </a:p>
        </p:txBody>
      </p:sp>
      <p:sp>
        <p:nvSpPr>
          <p:cNvPr id="27"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9755"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299892172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Espace réservé du contenu 2"/>
          <p:cNvSpPr>
            <a:spLocks noGrp="1"/>
          </p:cNvSpPr>
          <p:nvPr>
            <p:ph idx="1"/>
          </p:nvPr>
        </p:nvSpPr>
        <p:spPr/>
        <p:txBody>
          <a:bodyPr/>
          <a:lstStyle/>
          <a:p>
            <a:r>
              <a:rPr lang="en-US" altLang="en-US" smtClean="0"/>
              <a:t>Donc, comment montrer plusieurs dimensions et plusieurs mesures en même temps, sans le problème de “scalability” de Tableau ?</a:t>
            </a:r>
          </a:p>
        </p:txBody>
      </p:sp>
    </p:spTree>
    <p:extLst>
      <p:ext uri="{BB962C8B-B14F-4D97-AF65-F5344CB8AC3E}">
        <p14:creationId xmlns:p14="http://schemas.microsoft.com/office/powerpoint/2010/main" val="14162364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re 1"/>
          <p:cNvSpPr>
            <a:spLocks noGrp="1"/>
          </p:cNvSpPr>
          <p:nvPr>
            <p:ph type="title"/>
          </p:nvPr>
        </p:nvSpPr>
        <p:spPr>
          <a:xfrm>
            <a:off x="466725" y="115888"/>
            <a:ext cx="8229600" cy="1143000"/>
          </a:xfrm>
        </p:spPr>
        <p:txBody>
          <a:bodyPr/>
          <a:lstStyle/>
          <a:p>
            <a:r>
              <a:rPr lang="en-US" altLang="en-US" smtClean="0"/>
              <a:t>Generalized PLOt Matrix (GPLOM)</a:t>
            </a:r>
            <a:br>
              <a:rPr lang="en-US" altLang="en-US" smtClean="0"/>
            </a:br>
            <a:r>
              <a:rPr lang="en-US" altLang="en-US" sz="3600" smtClean="0"/>
              <a:t>of the “Nuts and Bolts” dataset</a:t>
            </a:r>
            <a:endParaRPr lang="en-US" altLang="en-US" smtClean="0"/>
          </a:p>
        </p:txBody>
      </p:sp>
      <p:pic>
        <p:nvPicPr>
          <p:cNvPr id="161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300163"/>
            <a:ext cx="5975350" cy="555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796" name="ZoneTexte 1"/>
          <p:cNvSpPr txBox="1">
            <a:spLocks noChangeArrowheads="1"/>
          </p:cNvSpPr>
          <p:nvPr/>
        </p:nvSpPr>
        <p:spPr bwMode="auto">
          <a:xfrm>
            <a:off x="4464050" y="1412875"/>
            <a:ext cx="46799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Scales better than Tableau’s dimensional stacking to a large number of dimensions (and can also show many measures)</a:t>
            </a:r>
          </a:p>
        </p:txBody>
      </p:sp>
      <p:sp>
        <p:nvSpPr>
          <p:cNvPr id="5" name="Flèche droite 3"/>
          <p:cNvSpPr/>
          <p:nvPr/>
        </p:nvSpPr>
        <p:spPr>
          <a:xfrm rot="10800000">
            <a:off x="8534400" y="441325"/>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1798" name="ZoneTexte 4"/>
          <p:cNvSpPr txBox="1">
            <a:spLocks noChangeArrowheads="1"/>
          </p:cNvSpPr>
          <p:nvPr/>
        </p:nvSpPr>
        <p:spPr bwMode="auto">
          <a:xfrm>
            <a:off x="8001000" y="898525"/>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191440431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Generalized </a:t>
            </a:r>
            <a:r>
              <a:rPr lang="en-US" dirty="0" err="1" smtClean="0"/>
              <a:t>PLOt</a:t>
            </a:r>
            <a:r>
              <a:rPr lang="en-US" dirty="0" smtClean="0"/>
              <a:t> Matrix (GPLOM)</a:t>
            </a:r>
            <a:br>
              <a:rPr lang="en-US" dirty="0" smtClean="0"/>
            </a:br>
            <a:r>
              <a:rPr lang="en-US" dirty="0" smtClean="0"/>
              <a:t>[</a:t>
            </a:r>
            <a:r>
              <a:rPr lang="en-US" dirty="0" err="1" smtClean="0"/>
              <a:t>Im</a:t>
            </a:r>
            <a:r>
              <a:rPr lang="en-US" dirty="0" smtClean="0"/>
              <a:t>, McGuffin, Leung, IEEE </a:t>
            </a:r>
            <a:r>
              <a:rPr lang="en-US" dirty="0" err="1" smtClean="0"/>
              <a:t>InfoVis</a:t>
            </a:r>
            <a:r>
              <a:rPr lang="en-US" dirty="0" smtClean="0"/>
              <a:t> 2013]</a:t>
            </a:r>
            <a:endParaRPr lang="en-US" dirty="0"/>
          </a:p>
        </p:txBody>
      </p:sp>
      <p:pic>
        <p:nvPicPr>
          <p:cNvPr id="162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575"/>
            <a:ext cx="9144000" cy="469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27088" y="3213100"/>
            <a:ext cx="3097212" cy="324008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089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0" y="3175"/>
            <a:ext cx="9144000" cy="1265238"/>
          </a:xfrm>
        </p:spPr>
        <p:txBody>
          <a:bodyPr/>
          <a:lstStyle/>
          <a:p>
            <a:r>
              <a:rPr lang="fr-CA" altLang="en-US" smtClean="0"/>
              <a:t>Deux sortes de données</a:t>
            </a:r>
            <a:br>
              <a:rPr lang="fr-CA" altLang="en-US" smtClean="0"/>
            </a:br>
            <a:r>
              <a:rPr lang="fr-CA" altLang="en-US" smtClean="0"/>
              <a:t>qu’on discutera</a:t>
            </a:r>
          </a:p>
        </p:txBody>
      </p:sp>
      <p:sp>
        <p:nvSpPr>
          <p:cNvPr id="12291" name="Espace réservé du contenu 2"/>
          <p:cNvSpPr>
            <a:spLocks noGrp="1"/>
          </p:cNvSpPr>
          <p:nvPr>
            <p:ph idx="1"/>
          </p:nvPr>
        </p:nvSpPr>
        <p:spPr>
          <a:xfrm>
            <a:off x="457200" y="1341438"/>
            <a:ext cx="8229600" cy="4784725"/>
          </a:xfrm>
        </p:spPr>
        <p:txBody>
          <a:bodyPr/>
          <a:lstStyle/>
          <a:p>
            <a:r>
              <a:rPr lang="fr-CA" altLang="en-US" smtClean="0"/>
              <a:t>Les données multidimensionnelles</a:t>
            </a:r>
          </a:p>
          <a:p>
            <a:pPr lvl="1"/>
            <a:r>
              <a:rPr lang="fr-CA" altLang="en-US" smtClean="0"/>
              <a:t>Aussi appelées données multidimensionnelles multivariées (ou données « mdmv »)</a:t>
            </a:r>
          </a:p>
          <a:p>
            <a:pPr lvl="1"/>
            <a:r>
              <a:rPr lang="fr-CA" altLang="en-US" smtClean="0"/>
              <a:t>Essentiellement des relations mathématiques</a:t>
            </a:r>
            <a:br>
              <a:rPr lang="fr-CA" altLang="en-US" smtClean="0"/>
            </a:br>
            <a:r>
              <a:rPr lang="fr-CA" altLang="en-US" smtClean="0"/>
              <a:t>(parfois des fonctions mathématiques),</a:t>
            </a:r>
            <a:br>
              <a:rPr lang="fr-CA" altLang="en-US" smtClean="0"/>
            </a:br>
            <a:r>
              <a:rPr lang="fr-CA" altLang="en-US" smtClean="0"/>
              <a:t>ou tableaux de données</a:t>
            </a:r>
          </a:p>
          <a:p>
            <a:r>
              <a:rPr lang="fr-CA" altLang="en-US" smtClean="0"/>
              <a:t>Les graphes</a:t>
            </a:r>
          </a:p>
          <a:p>
            <a:pPr lvl="1"/>
            <a:r>
              <a:rPr lang="fr-CA" altLang="en-US" smtClean="0"/>
              <a:t>Exemple: G=(V,E), V un ensemble de nœuds,</a:t>
            </a:r>
            <a:br>
              <a:rPr lang="fr-CA" altLang="en-US" smtClean="0"/>
            </a:br>
            <a:r>
              <a:rPr lang="fr-CA" altLang="en-US" smtClean="0"/>
              <a:t>E un ensemble d’arêtes</a:t>
            </a:r>
          </a:p>
          <a:p>
            <a:pPr lvl="1"/>
            <a:r>
              <a:rPr lang="fr-CA" altLang="en-US" smtClean="0"/>
              <a:t>Aussi appelées des réseaux</a:t>
            </a:r>
          </a:p>
          <a:p>
            <a:pPr lvl="1"/>
            <a:r>
              <a:rPr lang="fr-CA" altLang="en-US" smtClean="0"/>
              <a:t>Comprend les arborescences</a:t>
            </a:r>
          </a:p>
        </p:txBody>
      </p:sp>
    </p:spTree>
    <p:extLst>
      <p:ext uri="{BB962C8B-B14F-4D97-AF65-F5344CB8AC3E}">
        <p14:creationId xmlns:p14="http://schemas.microsoft.com/office/powerpoint/2010/main" val="17534165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a:xfrm>
            <a:off x="34925" y="0"/>
            <a:ext cx="1944688" cy="3284538"/>
          </a:xfrm>
        </p:spPr>
        <p:txBody>
          <a:bodyPr/>
          <a:lstStyle/>
          <a:p>
            <a:r>
              <a:rPr lang="en-CA" altLang="en-US" sz="2800" smtClean="0"/>
              <a:t>Barchart Matrix of “Nuts and Bolts” data</a:t>
            </a:r>
          </a:p>
        </p:txBody>
      </p:sp>
      <p:pic>
        <p:nvPicPr>
          <p:cNvPr id="16384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44450"/>
            <a:ext cx="6048375"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 Brace 4"/>
          <p:cNvSpPr/>
          <p:nvPr/>
        </p:nvSpPr>
        <p:spPr>
          <a:xfrm>
            <a:off x="2555875" y="742950"/>
            <a:ext cx="360363" cy="4752975"/>
          </a:xfrm>
          <a:prstGeom prst="leftBrace">
            <a:avLst>
              <a:gd name="adj1" fmla="val 53161"/>
              <a:gd name="adj2" fmla="val 4982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Left Brace 5"/>
          <p:cNvSpPr/>
          <p:nvPr/>
        </p:nvSpPr>
        <p:spPr>
          <a:xfrm rot="16200000">
            <a:off x="5903912" y="3970338"/>
            <a:ext cx="360363" cy="4751388"/>
          </a:xfrm>
          <a:prstGeom prst="leftBrace">
            <a:avLst>
              <a:gd name="adj1" fmla="val 53161"/>
              <a:gd name="adj2" fmla="val 49821"/>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163846" name="TextBox 6"/>
          <p:cNvSpPr txBox="1">
            <a:spLocks noChangeArrowheads="1"/>
          </p:cNvSpPr>
          <p:nvPr/>
        </p:nvSpPr>
        <p:spPr bwMode="auto">
          <a:xfrm rot="-5400000">
            <a:off x="1456531" y="2920207"/>
            <a:ext cx="1655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Measures</a:t>
            </a:r>
          </a:p>
        </p:txBody>
      </p:sp>
      <p:sp>
        <p:nvSpPr>
          <p:cNvPr id="163847" name="TextBox 7"/>
          <p:cNvSpPr txBox="1">
            <a:spLocks noChangeArrowheads="1"/>
          </p:cNvSpPr>
          <p:nvPr/>
        </p:nvSpPr>
        <p:spPr bwMode="auto">
          <a:xfrm>
            <a:off x="5256213" y="6488113"/>
            <a:ext cx="1655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altLang="en-US" sz="2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Dimensions</a:t>
            </a:r>
          </a:p>
        </p:txBody>
      </p:sp>
    </p:spTree>
    <p:extLst>
      <p:ext uri="{BB962C8B-B14F-4D97-AF65-F5344CB8AC3E}">
        <p14:creationId xmlns:p14="http://schemas.microsoft.com/office/powerpoint/2010/main" val="417378420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re 1"/>
          <p:cNvSpPr>
            <a:spLocks noGrp="1"/>
          </p:cNvSpPr>
          <p:nvPr>
            <p:ph type="title"/>
          </p:nvPr>
        </p:nvSpPr>
        <p:spPr>
          <a:xfrm>
            <a:off x="34925" y="115888"/>
            <a:ext cx="8066088" cy="1143000"/>
          </a:xfrm>
        </p:spPr>
        <p:txBody>
          <a:bodyPr/>
          <a:lstStyle/>
          <a:p>
            <a:r>
              <a:rPr lang="en-CA" altLang="en-US" smtClean="0"/>
              <a:t>Résumé de manières principales</a:t>
            </a:r>
            <a:br>
              <a:rPr lang="en-CA" altLang="en-US" smtClean="0"/>
            </a:br>
            <a:r>
              <a:rPr lang="en-CA" altLang="en-US" smtClean="0"/>
              <a:t>de visualiser les données mdmv</a:t>
            </a:r>
          </a:p>
        </p:txBody>
      </p:sp>
      <p:sp>
        <p:nvSpPr>
          <p:cNvPr id="164867" name="Espace réservé du contenu 2"/>
          <p:cNvSpPr>
            <a:spLocks noGrp="1"/>
          </p:cNvSpPr>
          <p:nvPr>
            <p:ph idx="1"/>
          </p:nvPr>
        </p:nvSpPr>
        <p:spPr>
          <a:xfrm>
            <a:off x="107950" y="1341438"/>
            <a:ext cx="3959225" cy="4525962"/>
          </a:xfrm>
        </p:spPr>
        <p:txBody>
          <a:bodyPr/>
          <a:lstStyle/>
          <a:p>
            <a:r>
              <a:rPr lang="en-CA" altLang="en-US" sz="1600" smtClean="0"/>
              <a:t>1 dimension + 1 mesure :</a:t>
            </a:r>
            <a:br>
              <a:rPr lang="en-CA" altLang="en-US" sz="1600" smtClean="0"/>
            </a:br>
            <a:r>
              <a:rPr lang="en-CA" altLang="en-US" sz="1600" smtClean="0"/>
              <a:t>diagramme en rectangles, en ligne brisée</a:t>
            </a:r>
          </a:p>
          <a:p>
            <a:endParaRPr lang="en-CA" altLang="en-US" sz="1600" smtClean="0"/>
          </a:p>
          <a:p>
            <a:endParaRPr lang="en-CA" altLang="en-US" sz="1600" smtClean="0"/>
          </a:p>
          <a:p>
            <a:endParaRPr lang="en-CA" altLang="en-US" sz="1600" smtClean="0"/>
          </a:p>
          <a:p>
            <a:r>
              <a:rPr lang="en-CA" altLang="en-US" sz="1600" smtClean="0"/>
              <a:t>0 dimensions + 2 mesures :</a:t>
            </a:r>
            <a:br>
              <a:rPr lang="en-CA" altLang="en-US" sz="1600" smtClean="0"/>
            </a:br>
            <a:r>
              <a:rPr lang="en-CA" altLang="en-US" sz="1600" smtClean="0"/>
              <a:t>nuage de points</a:t>
            </a:r>
          </a:p>
          <a:p>
            <a:endParaRPr lang="en-CA" altLang="en-US" sz="1600" smtClean="0"/>
          </a:p>
          <a:p>
            <a:endParaRPr lang="en-CA" altLang="en-US" sz="1600" smtClean="0"/>
          </a:p>
          <a:p>
            <a:r>
              <a:rPr lang="en-CA" altLang="en-US" sz="1600" smtClean="0"/>
              <a:t>2 dimensions + 1 mesure : diagrammes en rectangles parallèles, carte thermique</a:t>
            </a:r>
          </a:p>
        </p:txBody>
      </p:sp>
      <p:grpSp>
        <p:nvGrpSpPr>
          <p:cNvPr id="164868" name="Group 151"/>
          <p:cNvGrpSpPr>
            <a:grpSpLocks noChangeAspect="1"/>
          </p:cNvGrpSpPr>
          <p:nvPr/>
        </p:nvGrpSpPr>
        <p:grpSpPr bwMode="auto">
          <a:xfrm>
            <a:off x="2268538" y="3213100"/>
            <a:ext cx="647700" cy="646113"/>
            <a:chOff x="2336" y="1117"/>
            <a:chExt cx="681" cy="680"/>
          </a:xfrm>
        </p:grpSpPr>
        <p:sp>
          <p:nvSpPr>
            <p:cNvPr id="164898" name="Line 152"/>
            <p:cNvSpPr>
              <a:spLocks noChangeShapeType="1"/>
            </p:cNvSpPr>
            <p:nvPr/>
          </p:nvSpPr>
          <p:spPr bwMode="auto">
            <a:xfrm>
              <a:off x="2336"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899" name="Line 153"/>
            <p:cNvSpPr>
              <a:spLocks noChangeShapeType="1"/>
            </p:cNvSpPr>
            <p:nvPr/>
          </p:nvSpPr>
          <p:spPr bwMode="auto">
            <a:xfrm>
              <a:off x="2336"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900" name="Oval 154"/>
            <p:cNvSpPr>
              <a:spLocks noChangeArrowheads="1"/>
            </p:cNvSpPr>
            <p:nvPr/>
          </p:nvSpPr>
          <p:spPr bwMode="auto">
            <a:xfrm>
              <a:off x="2562" y="148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1" name="Oval 155"/>
            <p:cNvSpPr>
              <a:spLocks noChangeArrowheads="1"/>
            </p:cNvSpPr>
            <p:nvPr/>
          </p:nvSpPr>
          <p:spPr bwMode="auto">
            <a:xfrm>
              <a:off x="2699" y="1253"/>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2" name="Oval 156"/>
            <p:cNvSpPr>
              <a:spLocks noChangeArrowheads="1"/>
            </p:cNvSpPr>
            <p:nvPr/>
          </p:nvSpPr>
          <p:spPr bwMode="auto">
            <a:xfrm>
              <a:off x="2653" y="1525"/>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3" name="Oval 157"/>
            <p:cNvSpPr>
              <a:spLocks noChangeArrowheads="1"/>
            </p:cNvSpPr>
            <p:nvPr/>
          </p:nvSpPr>
          <p:spPr bwMode="auto">
            <a:xfrm>
              <a:off x="2744" y="143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4" name="Oval 158"/>
            <p:cNvSpPr>
              <a:spLocks noChangeArrowheads="1"/>
            </p:cNvSpPr>
            <p:nvPr/>
          </p:nvSpPr>
          <p:spPr bwMode="auto">
            <a:xfrm>
              <a:off x="2517" y="1616"/>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5" name="Oval 159"/>
            <p:cNvSpPr>
              <a:spLocks noChangeArrowheads="1"/>
            </p:cNvSpPr>
            <p:nvPr/>
          </p:nvSpPr>
          <p:spPr bwMode="auto">
            <a:xfrm>
              <a:off x="2744" y="134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6" name="Oval 160"/>
            <p:cNvSpPr>
              <a:spLocks noChangeArrowheads="1"/>
            </p:cNvSpPr>
            <p:nvPr/>
          </p:nvSpPr>
          <p:spPr bwMode="auto">
            <a:xfrm>
              <a:off x="2835" y="1298"/>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7" name="Oval 161"/>
            <p:cNvSpPr>
              <a:spLocks noChangeArrowheads="1"/>
            </p:cNvSpPr>
            <p:nvPr/>
          </p:nvSpPr>
          <p:spPr bwMode="auto">
            <a:xfrm>
              <a:off x="2926" y="134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8" name="Oval 162"/>
            <p:cNvSpPr>
              <a:spLocks noChangeArrowheads="1"/>
            </p:cNvSpPr>
            <p:nvPr/>
          </p:nvSpPr>
          <p:spPr bwMode="auto">
            <a:xfrm>
              <a:off x="2381" y="1706"/>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09" name="Oval 163"/>
            <p:cNvSpPr>
              <a:spLocks noChangeArrowheads="1"/>
            </p:cNvSpPr>
            <p:nvPr/>
          </p:nvSpPr>
          <p:spPr bwMode="auto">
            <a:xfrm>
              <a:off x="2472" y="157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10" name="Oval 164"/>
            <p:cNvSpPr>
              <a:spLocks noChangeArrowheads="1"/>
            </p:cNvSpPr>
            <p:nvPr/>
          </p:nvSpPr>
          <p:spPr bwMode="auto">
            <a:xfrm>
              <a:off x="2880" y="148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11" name="Oval 165"/>
            <p:cNvSpPr>
              <a:spLocks noChangeArrowheads="1"/>
            </p:cNvSpPr>
            <p:nvPr/>
          </p:nvSpPr>
          <p:spPr bwMode="auto">
            <a:xfrm>
              <a:off x="2925" y="1253"/>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912" name="Oval 166"/>
            <p:cNvSpPr>
              <a:spLocks noChangeArrowheads="1"/>
            </p:cNvSpPr>
            <p:nvPr/>
          </p:nvSpPr>
          <p:spPr bwMode="auto">
            <a:xfrm>
              <a:off x="2608" y="1389"/>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64869" name="Group 128"/>
          <p:cNvGrpSpPr>
            <a:grpSpLocks noChangeAspect="1"/>
          </p:cNvGrpSpPr>
          <p:nvPr/>
        </p:nvGrpSpPr>
        <p:grpSpPr bwMode="auto">
          <a:xfrm>
            <a:off x="1331913" y="1989138"/>
            <a:ext cx="647700" cy="646112"/>
            <a:chOff x="657" y="1117"/>
            <a:chExt cx="681" cy="680"/>
          </a:xfrm>
        </p:grpSpPr>
        <p:sp>
          <p:nvSpPr>
            <p:cNvPr id="164891" name="Line 129"/>
            <p:cNvSpPr>
              <a:spLocks noChangeShapeType="1"/>
            </p:cNvSpPr>
            <p:nvPr/>
          </p:nvSpPr>
          <p:spPr bwMode="auto">
            <a:xfrm>
              <a:off x="657"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892" name="Line 130"/>
            <p:cNvSpPr>
              <a:spLocks noChangeShapeType="1"/>
            </p:cNvSpPr>
            <p:nvPr/>
          </p:nvSpPr>
          <p:spPr bwMode="auto">
            <a:xfrm>
              <a:off x="657"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893" name="Rectangle 131"/>
            <p:cNvSpPr>
              <a:spLocks noChangeArrowheads="1"/>
            </p:cNvSpPr>
            <p:nvPr/>
          </p:nvSpPr>
          <p:spPr bwMode="auto">
            <a:xfrm>
              <a:off x="703" y="1389"/>
              <a:ext cx="90" cy="36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894" name="Rectangle 132"/>
            <p:cNvSpPr>
              <a:spLocks noChangeArrowheads="1"/>
            </p:cNvSpPr>
            <p:nvPr/>
          </p:nvSpPr>
          <p:spPr bwMode="auto">
            <a:xfrm>
              <a:off x="839" y="1298"/>
              <a:ext cx="90" cy="4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895" name="Rectangle 133"/>
            <p:cNvSpPr>
              <a:spLocks noChangeArrowheads="1"/>
            </p:cNvSpPr>
            <p:nvPr/>
          </p:nvSpPr>
          <p:spPr bwMode="auto">
            <a:xfrm>
              <a:off x="975" y="1480"/>
              <a:ext cx="90" cy="27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896" name="Rectangle 134"/>
            <p:cNvSpPr>
              <a:spLocks noChangeArrowheads="1"/>
            </p:cNvSpPr>
            <p:nvPr/>
          </p:nvSpPr>
          <p:spPr bwMode="auto">
            <a:xfrm>
              <a:off x="1111" y="1434"/>
              <a:ext cx="90" cy="31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897" name="Rectangle 135"/>
            <p:cNvSpPr>
              <a:spLocks noChangeArrowheads="1"/>
            </p:cNvSpPr>
            <p:nvPr/>
          </p:nvSpPr>
          <p:spPr bwMode="auto">
            <a:xfrm>
              <a:off x="1247" y="1344"/>
              <a:ext cx="90" cy="4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64870" name="Group 136"/>
          <p:cNvGrpSpPr>
            <a:grpSpLocks noChangeAspect="1"/>
          </p:cNvGrpSpPr>
          <p:nvPr/>
        </p:nvGrpSpPr>
        <p:grpSpPr bwMode="auto">
          <a:xfrm>
            <a:off x="2484438" y="1989138"/>
            <a:ext cx="647700" cy="646112"/>
            <a:chOff x="1519" y="1117"/>
            <a:chExt cx="681" cy="680"/>
          </a:xfrm>
        </p:grpSpPr>
        <p:sp>
          <p:nvSpPr>
            <p:cNvPr id="164885" name="Line 137"/>
            <p:cNvSpPr>
              <a:spLocks noChangeShapeType="1"/>
            </p:cNvSpPr>
            <p:nvPr/>
          </p:nvSpPr>
          <p:spPr bwMode="auto">
            <a:xfrm>
              <a:off x="1519"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886" name="Line 138"/>
            <p:cNvSpPr>
              <a:spLocks noChangeShapeType="1"/>
            </p:cNvSpPr>
            <p:nvPr/>
          </p:nvSpPr>
          <p:spPr bwMode="auto">
            <a:xfrm>
              <a:off x="1519"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887" name="Line 139"/>
            <p:cNvSpPr>
              <a:spLocks noChangeShapeType="1"/>
            </p:cNvSpPr>
            <p:nvPr/>
          </p:nvSpPr>
          <p:spPr bwMode="auto">
            <a:xfrm flipV="1">
              <a:off x="1610" y="1298"/>
              <a:ext cx="136" cy="9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888" name="Line 140"/>
            <p:cNvSpPr>
              <a:spLocks noChangeShapeType="1"/>
            </p:cNvSpPr>
            <p:nvPr/>
          </p:nvSpPr>
          <p:spPr bwMode="auto">
            <a:xfrm>
              <a:off x="1746" y="1298"/>
              <a:ext cx="136" cy="18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889" name="Line 141"/>
            <p:cNvSpPr>
              <a:spLocks noChangeShapeType="1"/>
            </p:cNvSpPr>
            <p:nvPr/>
          </p:nvSpPr>
          <p:spPr bwMode="auto">
            <a:xfrm flipV="1">
              <a:off x="1882" y="1434"/>
              <a:ext cx="136" cy="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4890" name="Line 142"/>
            <p:cNvSpPr>
              <a:spLocks noChangeShapeType="1"/>
            </p:cNvSpPr>
            <p:nvPr/>
          </p:nvSpPr>
          <p:spPr bwMode="auto">
            <a:xfrm flipV="1">
              <a:off x="2018" y="1344"/>
              <a:ext cx="136" cy="9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64871" name="Espace réservé du contenu 2"/>
          <p:cNvSpPr txBox="1">
            <a:spLocks/>
          </p:cNvSpPr>
          <p:nvPr/>
        </p:nvSpPr>
        <p:spPr bwMode="auto">
          <a:xfrm>
            <a:off x="4006850" y="1341438"/>
            <a:ext cx="51371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Jusqu’à ≈6 dimensions + ≈4 mesures:</a:t>
            </a:r>
            <a:b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b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empilage dimensionnel</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Jusqu’à ≈2 dimensions + ≈20 mesures : glyphes,</a:t>
            </a:r>
            <a:b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b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coordonnées parallèles, matrice de nuages de points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Jusqu’à ≈12 dimensions + ≈12 mesures :</a:t>
            </a:r>
            <a:b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b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generalized plot matrix / barchart matrix</a:t>
            </a:r>
          </a:p>
        </p:txBody>
      </p:sp>
      <p:pic>
        <p:nvPicPr>
          <p:cNvPr id="1648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433763"/>
            <a:ext cx="1223962"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8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950" y="3389313"/>
            <a:ext cx="1203325"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8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424238"/>
            <a:ext cx="1697038"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87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213" y="1484313"/>
            <a:ext cx="13970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4877"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pic>
        <p:nvPicPr>
          <p:cNvPr id="16487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1875" y="5362575"/>
            <a:ext cx="1584325"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4879" name="Groupe 1"/>
          <p:cNvGrpSpPr>
            <a:grpSpLocks noChangeAspect="1"/>
          </p:cNvGrpSpPr>
          <p:nvPr/>
        </p:nvGrpSpPr>
        <p:grpSpPr bwMode="auto">
          <a:xfrm>
            <a:off x="539750" y="4581525"/>
            <a:ext cx="3335338" cy="1871663"/>
            <a:chOff x="-2773020" y="1196690"/>
            <a:chExt cx="4897410" cy="2748873"/>
          </a:xfrm>
        </p:grpSpPr>
        <p:pic>
          <p:nvPicPr>
            <p:cNvPr id="164881" name="Picture 5" descr="2d1v-ba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3020" y="1196690"/>
              <a:ext cx="23050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82" name="Picture 6" descr="2d1v-heatma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660" y="1196690"/>
              <a:ext cx="23050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83" name="Picture 8" descr="2d1v-pivotTable-backba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3020" y="2708900"/>
              <a:ext cx="23050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84" name="Picture 9" descr="2d1v-pivotTable-heatma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0660" y="2708900"/>
              <a:ext cx="230346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4880"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51650" y="5378450"/>
            <a:ext cx="136525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25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Titre 1"/>
          <p:cNvSpPr>
            <a:spLocks noGrp="1"/>
          </p:cNvSpPr>
          <p:nvPr>
            <p:ph type="ctrTitle"/>
          </p:nvPr>
        </p:nvSpPr>
        <p:spPr>
          <a:xfrm>
            <a:off x="0" y="857250"/>
            <a:ext cx="9144000" cy="4643438"/>
          </a:xfrm>
        </p:spPr>
        <p:txBody>
          <a:bodyPr/>
          <a:lstStyle/>
          <a:p>
            <a:pPr eaLnBrk="1" hangingPunct="1"/>
            <a:r>
              <a:rPr lang="fr-CA" altLang="en-US" dirty="0" smtClean="0">
                <a:solidFill>
                  <a:schemeClr val="bg1">
                    <a:lumMod val="95000"/>
                  </a:schemeClr>
                </a:solidFill>
              </a:rPr>
              <a:t>La visualisation de données </a:t>
            </a:r>
            <a:r>
              <a:rPr lang="fr-CA" altLang="en-US" b="1" u="sng" dirty="0" smtClean="0">
                <a:solidFill>
                  <a:schemeClr val="bg1">
                    <a:lumMod val="95000"/>
                  </a:schemeClr>
                </a:solidFill>
              </a:rPr>
              <a:t>m</a:t>
            </a:r>
            <a:r>
              <a:rPr lang="fr-CA" altLang="en-US" dirty="0" smtClean="0">
                <a:solidFill>
                  <a:schemeClr val="bg1">
                    <a:lumMod val="95000"/>
                  </a:schemeClr>
                </a:solidFill>
              </a:rPr>
              <a:t>ulti</a:t>
            </a:r>
            <a:r>
              <a:rPr lang="fr-CA" altLang="en-US" b="1" u="sng" dirty="0" smtClean="0">
                <a:solidFill>
                  <a:schemeClr val="bg1">
                    <a:lumMod val="95000"/>
                  </a:schemeClr>
                </a:solidFill>
              </a:rPr>
              <a:t>d</a:t>
            </a:r>
            <a:r>
              <a:rPr lang="fr-CA" altLang="en-US" dirty="0" smtClean="0">
                <a:solidFill>
                  <a:schemeClr val="bg1">
                    <a:lumMod val="95000"/>
                  </a:schemeClr>
                </a:solidFill>
              </a:rPr>
              <a:t>imensionnelles </a:t>
            </a:r>
            <a:r>
              <a:rPr lang="fr-CA" altLang="en-US" b="1" u="sng" dirty="0" smtClean="0">
                <a:solidFill>
                  <a:schemeClr val="bg1">
                    <a:lumMod val="95000"/>
                  </a:schemeClr>
                </a:solidFill>
              </a:rPr>
              <a:t>m</a:t>
            </a:r>
            <a:r>
              <a:rPr lang="fr-CA" altLang="en-US" dirty="0" smtClean="0">
                <a:solidFill>
                  <a:schemeClr val="bg1">
                    <a:lumMod val="95000"/>
                  </a:schemeClr>
                </a:solidFill>
              </a:rPr>
              <a:t>ulti</a:t>
            </a:r>
            <a:r>
              <a:rPr lang="fr-CA" altLang="en-US" b="1" u="sng" dirty="0" smtClean="0">
                <a:solidFill>
                  <a:schemeClr val="bg1">
                    <a:lumMod val="95000"/>
                  </a:schemeClr>
                </a:solidFill>
              </a:rPr>
              <a:t>v</a:t>
            </a:r>
            <a:r>
              <a:rPr lang="fr-CA" altLang="en-US" dirty="0" smtClean="0">
                <a:solidFill>
                  <a:schemeClr val="bg1">
                    <a:lumMod val="95000"/>
                  </a:schemeClr>
                </a:solidFill>
              </a:rPr>
              <a:t>ariées (</a:t>
            </a:r>
            <a:r>
              <a:rPr lang="fr-CA" altLang="en-US" dirty="0" err="1" smtClean="0">
                <a:solidFill>
                  <a:schemeClr val="bg1">
                    <a:lumMod val="95000"/>
                  </a:schemeClr>
                </a:solidFill>
              </a:rPr>
              <a:t>mdmv</a:t>
            </a:r>
            <a:r>
              <a:rPr lang="fr-CA" altLang="en-US" dirty="0" smtClean="0">
                <a:solidFill>
                  <a:schemeClr val="bg1">
                    <a:lumMod val="95000"/>
                  </a:schemeClr>
                </a:solidFill>
              </a:rPr>
              <a:t>, ou simplement des relations, ou fonctions, ou tableaux)</a:t>
            </a:r>
            <a:endParaRPr lang="fr-CA" altLang="en-US" sz="3600" dirty="0" smtClean="0">
              <a:solidFill>
                <a:schemeClr val="bg1">
                  <a:lumMod val="95000"/>
                </a:schemeClr>
              </a:solidFill>
            </a:endParaRPr>
          </a:p>
        </p:txBody>
      </p:sp>
    </p:spTree>
    <p:extLst>
      <p:ext uri="{BB962C8B-B14F-4D97-AF65-F5344CB8AC3E}">
        <p14:creationId xmlns:p14="http://schemas.microsoft.com/office/powerpoint/2010/main" val="2551226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0" y="23813"/>
            <a:ext cx="9144000" cy="884237"/>
          </a:xfrm>
        </p:spPr>
        <p:txBody>
          <a:bodyPr/>
          <a:lstStyle/>
          <a:p>
            <a:r>
              <a:rPr lang="fr-CA" altLang="en-US" sz="4000" smtClean="0"/>
              <a:t>Rappel de mathématiques élémentaires</a:t>
            </a:r>
          </a:p>
        </p:txBody>
      </p:sp>
      <p:sp>
        <p:nvSpPr>
          <p:cNvPr id="24579" name="Espace réservé du contenu 2"/>
          <p:cNvSpPr>
            <a:spLocks noGrp="1"/>
          </p:cNvSpPr>
          <p:nvPr>
            <p:ph idx="1"/>
          </p:nvPr>
        </p:nvSpPr>
        <p:spPr>
          <a:xfrm>
            <a:off x="107950" y="765175"/>
            <a:ext cx="8856663" cy="5073650"/>
          </a:xfrm>
        </p:spPr>
        <p:txBody>
          <a:bodyPr/>
          <a:lstStyle/>
          <a:p>
            <a:r>
              <a:rPr lang="fr-CA" altLang="en-US" sz="2000" smtClean="0"/>
              <a:t>Étant donné deux ensembles, un </a:t>
            </a:r>
            <a:r>
              <a:rPr lang="fr-CA" altLang="en-US" sz="2000" i="1" smtClean="0"/>
              <a:t>domaine</a:t>
            </a:r>
            <a:r>
              <a:rPr lang="fr-CA" altLang="en-US" sz="2000" smtClean="0"/>
              <a:t> (exemple: R) et un </a:t>
            </a:r>
            <a:r>
              <a:rPr lang="fr-CA" altLang="en-US" sz="2000" i="1" smtClean="0"/>
              <a:t>codomaine</a:t>
            </a:r>
            <a:r>
              <a:rPr lang="fr-CA" altLang="en-US" sz="2000" smtClean="0"/>
              <a:t> (exemple: R), on peut former le </a:t>
            </a:r>
            <a:r>
              <a:rPr lang="fr-CA" altLang="en-US" sz="2000" i="1" smtClean="0"/>
              <a:t>produit cartésien</a:t>
            </a:r>
            <a:r>
              <a:rPr lang="fr-CA" altLang="en-US" sz="2000" smtClean="0"/>
              <a:t> (R×R=R</a:t>
            </a:r>
            <a:r>
              <a:rPr lang="fr-CA" altLang="en-US" sz="2000" baseline="30000" smtClean="0"/>
              <a:t>2</a:t>
            </a:r>
            <a:r>
              <a:rPr lang="fr-CA" altLang="en-US" sz="2000" smtClean="0"/>
              <a:t>) qui est l’ensemble de tous les couples (x,y) possibles</a:t>
            </a:r>
          </a:p>
          <a:p>
            <a:pPr lvl="1"/>
            <a:r>
              <a:rPr lang="fr-CA" altLang="en-US" sz="1800" smtClean="0"/>
              <a:t>{chien, chat} × {sauvage, domestique} ={ (chien,sauvage), (chien,domestique), (chat,sauvage), (chat,domestique) }</a:t>
            </a:r>
          </a:p>
          <a:p>
            <a:pPr lvl="1"/>
            <a:r>
              <a:rPr lang="fr-CA" altLang="en-US" sz="1800" smtClean="0"/>
              <a:t>A×B = {(a,b)|a</a:t>
            </a:r>
            <a:r>
              <a:rPr lang="el-GR" altLang="en-US" sz="1800" smtClean="0"/>
              <a:t>ϵ</a:t>
            </a:r>
            <a:r>
              <a:rPr lang="en-CA" altLang="en-US" sz="1800" smtClean="0"/>
              <a:t>A et b</a:t>
            </a:r>
            <a:r>
              <a:rPr lang="el-GR" altLang="en-US" sz="1800" smtClean="0"/>
              <a:t>ϵ</a:t>
            </a:r>
            <a:r>
              <a:rPr lang="en-CA" altLang="en-US" sz="1800" smtClean="0"/>
              <a:t>B</a:t>
            </a:r>
            <a:r>
              <a:rPr lang="fr-CA" altLang="en-US" sz="1800" smtClean="0"/>
              <a:t>}</a:t>
            </a:r>
          </a:p>
          <a:p>
            <a:pPr lvl="1"/>
            <a:r>
              <a:rPr lang="fr-CA" altLang="en-US" sz="1800" smtClean="0"/>
              <a:t>A×B×C×D = {(a,b,c,d)|a</a:t>
            </a:r>
            <a:r>
              <a:rPr lang="el-GR" altLang="en-US" sz="1800" smtClean="0"/>
              <a:t>ϵ</a:t>
            </a:r>
            <a:r>
              <a:rPr lang="en-CA" altLang="en-US" sz="1800" smtClean="0"/>
              <a:t>A et b</a:t>
            </a:r>
            <a:r>
              <a:rPr lang="el-GR" altLang="en-US" sz="1800" smtClean="0"/>
              <a:t>ϵ</a:t>
            </a:r>
            <a:r>
              <a:rPr lang="en-CA" altLang="en-US" sz="1800" smtClean="0"/>
              <a:t>B et </a:t>
            </a:r>
            <a:r>
              <a:rPr lang="fr-CA" altLang="en-US" sz="1800" smtClean="0"/>
              <a:t>c</a:t>
            </a:r>
            <a:r>
              <a:rPr lang="el-GR" altLang="en-US" sz="1800" smtClean="0"/>
              <a:t>ϵ</a:t>
            </a:r>
            <a:r>
              <a:rPr lang="en-CA" altLang="en-US" sz="1800" smtClean="0"/>
              <a:t>C et d</a:t>
            </a:r>
            <a:r>
              <a:rPr lang="el-GR" altLang="en-US" sz="1800" smtClean="0"/>
              <a:t>ϵ</a:t>
            </a:r>
            <a:r>
              <a:rPr lang="en-CA" altLang="en-US" sz="1800" smtClean="0"/>
              <a:t>D</a:t>
            </a:r>
            <a:r>
              <a:rPr lang="fr-CA" altLang="en-US" sz="1800" smtClean="0"/>
              <a:t>}</a:t>
            </a:r>
          </a:p>
          <a:p>
            <a:r>
              <a:rPr lang="fr-CA" altLang="en-US" sz="2000" smtClean="0"/>
              <a:t>Une </a:t>
            </a:r>
            <a:r>
              <a:rPr lang="fr-CA" altLang="en-US" sz="2000" i="1" smtClean="0"/>
              <a:t>relation</a:t>
            </a:r>
            <a:r>
              <a:rPr lang="fr-CA" altLang="en-US" sz="2000" smtClean="0"/>
              <a:t> est un sous-ensemble d’un produit cartésien</a:t>
            </a:r>
          </a:p>
          <a:p>
            <a:pPr lvl="1"/>
            <a:r>
              <a:rPr lang="fr-CA" altLang="en-US" sz="1800" smtClean="0"/>
              <a:t>Exemple: l’équation </a:t>
            </a:r>
            <a:r>
              <a:rPr lang="fr-CA" altLang="en-US" sz="1800" i="1" smtClean="0"/>
              <a:t>x</a:t>
            </a:r>
            <a:r>
              <a:rPr lang="fr-CA" altLang="en-US" sz="1800" smtClean="0"/>
              <a:t> = </a:t>
            </a:r>
            <a:r>
              <a:rPr lang="fr-CA" altLang="en-US" sz="1800" i="1" smtClean="0"/>
              <a:t>y</a:t>
            </a:r>
            <a:r>
              <a:rPr lang="fr-CA" altLang="en-US" sz="1800" baseline="30000" smtClean="0"/>
              <a:t>2</a:t>
            </a:r>
            <a:r>
              <a:rPr lang="fr-CA" altLang="en-US" sz="1800" smtClean="0"/>
              <a:t> correspond à un sous-ensemble de R</a:t>
            </a:r>
            <a:r>
              <a:rPr lang="fr-CA" altLang="en-US" sz="1800" baseline="30000" smtClean="0"/>
              <a:t>2</a:t>
            </a:r>
            <a:r>
              <a:rPr lang="fr-CA" altLang="en-US" sz="1800" smtClean="0"/>
              <a:t>;</a:t>
            </a:r>
            <a:br>
              <a:rPr lang="fr-CA" altLang="en-US" sz="1800" smtClean="0"/>
            </a:br>
            <a:r>
              <a:rPr lang="fr-CA" altLang="en-US" sz="1800" smtClean="0"/>
              <a:t>l’inéquation x &lt; y correspond à un autre sous-ensemble de R</a:t>
            </a:r>
            <a:r>
              <a:rPr lang="fr-CA" altLang="en-US" sz="1800" baseline="30000" smtClean="0"/>
              <a:t>2</a:t>
            </a:r>
          </a:p>
          <a:p>
            <a:r>
              <a:rPr lang="fr-CA" altLang="en-US" sz="2000" smtClean="0"/>
              <a:t>Une relation s’appelle une </a:t>
            </a:r>
            <a:r>
              <a:rPr lang="fr-CA" altLang="en-US" sz="2000" i="1" smtClean="0"/>
              <a:t>fonction</a:t>
            </a:r>
            <a:r>
              <a:rPr lang="fr-CA" altLang="en-US" sz="2000" smtClean="0"/>
              <a:t> si chaque membre </a:t>
            </a:r>
            <a:r>
              <a:rPr lang="fr-CA" altLang="en-US" sz="2000" i="1" smtClean="0"/>
              <a:t>x</a:t>
            </a:r>
            <a:r>
              <a:rPr lang="fr-CA" altLang="en-US" sz="2000" smtClean="0"/>
              <a:t> du domaine a seulement un membre </a:t>
            </a:r>
            <a:r>
              <a:rPr lang="fr-CA" altLang="en-US" sz="2000" i="1" smtClean="0"/>
              <a:t>y</a:t>
            </a:r>
            <a:r>
              <a:rPr lang="fr-CA" altLang="en-US" sz="2000" smtClean="0"/>
              <a:t> correspondant dans le codomaine</a:t>
            </a:r>
          </a:p>
          <a:p>
            <a:pPr lvl="1"/>
            <a:r>
              <a:rPr lang="fr-CA" altLang="en-US" sz="1800" i="1" smtClean="0"/>
              <a:t>x</a:t>
            </a:r>
            <a:r>
              <a:rPr lang="fr-CA" altLang="en-US" sz="1800" smtClean="0"/>
              <a:t>=</a:t>
            </a:r>
            <a:r>
              <a:rPr lang="fr-CA" altLang="en-US" sz="1800" i="1" smtClean="0"/>
              <a:t>y</a:t>
            </a:r>
            <a:r>
              <a:rPr lang="fr-CA" altLang="en-US" sz="1800" baseline="30000" smtClean="0"/>
              <a:t>2</a:t>
            </a:r>
            <a:r>
              <a:rPr lang="fr-CA" altLang="en-US" sz="1800" smtClean="0"/>
              <a:t> n’est pas une fonction car (4,2) et (4,-2) sont tous les deux des membres de la relation définie par l’équation</a:t>
            </a:r>
          </a:p>
          <a:p>
            <a:r>
              <a:rPr lang="fr-CA" altLang="en-US" sz="2000" smtClean="0"/>
              <a:t>Une façon simple de représenter une relation (ou une fonction) est simplement d’énumérer les pairs de la relation dans un tableau</a:t>
            </a:r>
            <a:r>
              <a:rPr lang="fr-CA" altLang="en-US" sz="1800" smtClean="0"/>
              <a:t> …</a:t>
            </a:r>
            <a:endParaRPr lang="fr-CA" altLang="en-US" sz="2000" smtClean="0"/>
          </a:p>
        </p:txBody>
      </p:sp>
    </p:spTree>
    <p:extLst>
      <p:ext uri="{BB962C8B-B14F-4D97-AF65-F5344CB8AC3E}">
        <p14:creationId xmlns:p14="http://schemas.microsoft.com/office/powerpoint/2010/main" val="1778617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oneTexte 3"/>
          <p:cNvSpPr txBox="1">
            <a:spLocks noChangeArrowheads="1"/>
          </p:cNvSpPr>
          <p:nvPr/>
        </p:nvSpPr>
        <p:spPr bwMode="auto">
          <a:xfrm>
            <a:off x="571500" y="142875"/>
            <a:ext cx="7858125"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La fonction y = x^0.5: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x     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1     1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4     2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9     3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La relation dans un tableau d'une base de données relationnelles: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Nom_de_client    Produit_acheté       Prix       Date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   -------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Robert G.       Trombone             500.00   2008 mars 7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Robert G.       Partitions vol. 1     45.00   2008 mars 7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Lucie M.        Flute                180.00   2007 nov 11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Cynthia S.      Partitions vol. 2     40.00   2008 juin 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Jules T.        Piano               6000.00   2008 jan 10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Jules T.        Partitions vol. 1     45.00   2008 jan 13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Une vidéo (par exemple, fichier .avi):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x    y    temps    rouge    vert    bleu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  -------  -------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0    0      0       255      0        0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0    1      0       200     10        6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0    0      0.1     255     50       100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0    1      0.1     255    200       190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a:t>
            </a:r>
          </a:p>
        </p:txBody>
      </p:sp>
      <p:sp>
        <p:nvSpPr>
          <p:cNvPr id="25603" name="ZoneTexte 2"/>
          <p:cNvSpPr txBox="1">
            <a:spLocks noChangeArrowheads="1"/>
          </p:cNvSpPr>
          <p:nvPr/>
        </p:nvSpPr>
        <p:spPr bwMode="auto">
          <a:xfrm>
            <a:off x="3059113" y="214313"/>
            <a:ext cx="59769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Exemples de relations mathématiques (c.-à-d. de données multidimensionnelles multivariées). Une relation est un sous-ensemble d’un produit cartésien de deux ou plusieurs ensembles (exemple: un sous-ensemble de R</a:t>
            </a:r>
            <a:r>
              <a:rPr kumimoji="0" lang="en-US" altLang="en-US" sz="1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a:t>
            </a:r>
            <a:r>
              <a:rPr kumimoji="0" lang="fr-CA" altLang="en-US" sz="1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Dans les exemples ici, chaque rangée est un N-uplet (membre de la relation; « tuple » en anglais), et chaque colonne correspond à un ensemble contribuant au produit cartésien.</a:t>
            </a:r>
          </a:p>
        </p:txBody>
      </p:sp>
    </p:spTree>
    <p:extLst>
      <p:ext uri="{BB962C8B-B14F-4D97-AF65-F5344CB8AC3E}">
        <p14:creationId xmlns:p14="http://schemas.microsoft.com/office/powerpoint/2010/main" val="356624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0" y="0"/>
            <a:ext cx="9144000" cy="762000"/>
          </a:xfrm>
        </p:spPr>
        <p:txBody>
          <a:bodyPr/>
          <a:lstStyle/>
          <a:p>
            <a:r>
              <a:rPr lang="en-CA" altLang="en-US" sz="4000" smtClean="0"/>
              <a:t>Base de données relationnelles “foodmart”</a:t>
            </a:r>
          </a:p>
        </p:txBody>
      </p:sp>
      <p:pic>
        <p:nvPicPr>
          <p:cNvPr id="26627" name="Picture 2" descr="\\VBOXSVR\win\recovered\myOldDesktop\S_win\ets\courses\lecture0x.visualization\notYetUsed\foodm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838" y="736600"/>
            <a:ext cx="6918325"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728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oneTexte 3"/>
          <p:cNvSpPr txBox="1">
            <a:spLocks noChangeArrowheads="1"/>
          </p:cNvSpPr>
          <p:nvPr/>
        </p:nvSpPr>
        <p:spPr bwMode="auto">
          <a:xfrm>
            <a:off x="571500" y="1584325"/>
            <a:ext cx="58356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Une vidéo: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x    y    temps    rouge    vert    bleu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  -------  -------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0    0      0       255      0        0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0    1      0       200     10        6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0    0      0.1     255     50       100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0    1      0.1     255    200       190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600" b="0" i="0" u="none" strike="noStrike" kern="1200" cap="none" spc="0" normalizeH="0" baseline="0" noProof="0" smtClean="0">
                <a:ln>
                  <a:noFill/>
                </a:ln>
                <a:solidFill>
                  <a:prstClr val="black"/>
                </a:solidFill>
                <a:effectLst/>
                <a:uLnTx/>
                <a:uFillTx/>
                <a:latin typeface="Courier New" panose="02070309020205020404" pitchFamily="49" charset="0"/>
                <a:ea typeface="+mn-ea"/>
                <a:cs typeface="Arial" panose="020B0604020202020204" pitchFamily="34" charset="0"/>
              </a:rPr>
              <a:t> ...</a:t>
            </a:r>
          </a:p>
        </p:txBody>
      </p:sp>
      <p:sp>
        <p:nvSpPr>
          <p:cNvPr id="2" name="Accolade ouvrante 1"/>
          <p:cNvSpPr/>
          <p:nvPr/>
        </p:nvSpPr>
        <p:spPr>
          <a:xfrm rot="16200000">
            <a:off x="1446213" y="3087688"/>
            <a:ext cx="328612" cy="2430462"/>
          </a:xfrm>
          <a:prstGeom prst="leftBrace">
            <a:avLst>
              <a:gd name="adj1" fmla="val 3339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Accolade ouvrante 4"/>
          <p:cNvSpPr/>
          <p:nvPr/>
        </p:nvSpPr>
        <p:spPr>
          <a:xfrm rot="16200000">
            <a:off x="4352926" y="2808287"/>
            <a:ext cx="328612" cy="2989263"/>
          </a:xfrm>
          <a:prstGeom prst="leftBrace">
            <a:avLst>
              <a:gd name="adj1" fmla="val 3339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27653" name="ZoneTexte 2"/>
          <p:cNvSpPr txBox="1">
            <a:spLocks noChangeArrowheads="1"/>
          </p:cNvSpPr>
          <p:nvPr/>
        </p:nvSpPr>
        <p:spPr bwMode="auto">
          <a:xfrm>
            <a:off x="0" y="4581525"/>
            <a:ext cx="27003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Domaines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Variables indépendentes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Dimensions</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Dimensions</a:t>
            </a:r>
          </a:p>
        </p:txBody>
      </p:sp>
      <p:sp>
        <p:nvSpPr>
          <p:cNvPr id="27654" name="ZoneTexte 7"/>
          <p:cNvSpPr txBox="1">
            <a:spLocks noChangeArrowheads="1"/>
          </p:cNvSpPr>
          <p:nvPr/>
        </p:nvSpPr>
        <p:spPr bwMode="auto">
          <a:xfrm>
            <a:off x="3365500" y="4581525"/>
            <a:ext cx="52927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Co-domaines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Variables dépendentes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Variables (d’où le terme “mdmv”)</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Mesures</a:t>
            </a: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(terminologie en base de données)</a:t>
            </a:r>
          </a:p>
        </p:txBody>
      </p:sp>
      <p:sp>
        <p:nvSpPr>
          <p:cNvPr id="9" name="Accolade ouvrante 8"/>
          <p:cNvSpPr/>
          <p:nvPr/>
        </p:nvSpPr>
        <p:spPr>
          <a:xfrm rot="10800000">
            <a:off x="5848350" y="2860675"/>
            <a:ext cx="328613" cy="207963"/>
          </a:xfrm>
          <a:prstGeom prst="leftBrace">
            <a:avLst>
              <a:gd name="adj1" fmla="val 3339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27656" name="ZoneTexte 9"/>
          <p:cNvSpPr txBox="1">
            <a:spLocks noChangeArrowheads="1"/>
          </p:cNvSpPr>
          <p:nvPr/>
        </p:nvSpPr>
        <p:spPr bwMode="auto">
          <a:xfrm>
            <a:off x="6300788" y="2747963"/>
            <a:ext cx="28432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N-uplet (“tuple”),</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point multidimensionnel,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vecteur,</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rangée</a:t>
            </a:r>
          </a:p>
        </p:txBody>
      </p:sp>
      <p:sp>
        <p:nvSpPr>
          <p:cNvPr id="11" name="Accolade ouvrante 10"/>
          <p:cNvSpPr/>
          <p:nvPr/>
        </p:nvSpPr>
        <p:spPr>
          <a:xfrm rot="16200000">
            <a:off x="4372769" y="2764631"/>
            <a:ext cx="327025" cy="6697663"/>
          </a:xfrm>
          <a:prstGeom prst="leftBrace">
            <a:avLst>
              <a:gd name="adj1" fmla="val 3339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27658" name="ZoneTexte 11"/>
          <p:cNvSpPr txBox="1">
            <a:spLocks noChangeArrowheads="1"/>
          </p:cNvSpPr>
          <p:nvPr/>
        </p:nvSpPr>
        <p:spPr bwMode="auto">
          <a:xfrm>
            <a:off x="3022600" y="6276975"/>
            <a:ext cx="572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Colonnes, dimensions, attributs, </a:t>
            </a:r>
            <a:r>
              <a:rPr kumimoji="0" lang="en-CA"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variables</a:t>
            </a:r>
          </a:p>
        </p:txBody>
      </p:sp>
      <p:sp>
        <p:nvSpPr>
          <p:cNvPr id="27659" name="Titre 1"/>
          <p:cNvSpPr>
            <a:spLocks noGrp="1"/>
          </p:cNvSpPr>
          <p:nvPr>
            <p:ph type="title"/>
          </p:nvPr>
        </p:nvSpPr>
        <p:spPr>
          <a:xfrm>
            <a:off x="0" y="115888"/>
            <a:ext cx="7885113" cy="1143000"/>
          </a:xfrm>
        </p:spPr>
        <p:txBody>
          <a:bodyPr/>
          <a:lstStyle/>
          <a:p>
            <a:r>
              <a:rPr lang="en-CA" altLang="en-US" smtClean="0"/>
              <a:t>Attention au synonymes !</a:t>
            </a:r>
          </a:p>
        </p:txBody>
      </p:sp>
      <p:sp>
        <p:nvSpPr>
          <p:cNvPr id="27660" name="ZoneTexte 2"/>
          <p:cNvSpPr txBox="1">
            <a:spLocks noChangeArrowheads="1"/>
          </p:cNvSpPr>
          <p:nvPr/>
        </p:nvSpPr>
        <p:spPr bwMode="auto">
          <a:xfrm>
            <a:off x="7164388" y="4257675"/>
            <a:ext cx="1871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J’utiliserai les termes en </a:t>
            </a:r>
            <a:r>
              <a:rPr kumimoji="0" lang="en-CA"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gras</a:t>
            </a:r>
          </a:p>
        </p:txBody>
      </p:sp>
      <p:sp>
        <p:nvSpPr>
          <p:cNvPr id="13" name="Flèche droite 3"/>
          <p:cNvSpPr/>
          <p:nvPr/>
        </p:nvSpPr>
        <p:spPr>
          <a:xfrm rot="10800000">
            <a:off x="8550275" y="444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662" name="ZoneTexte 4"/>
          <p:cNvSpPr txBox="1">
            <a:spLocks noChangeArrowheads="1"/>
          </p:cNvSpPr>
          <p:nvPr/>
        </p:nvSpPr>
        <p:spPr bwMode="auto">
          <a:xfrm>
            <a:off x="7740650" y="501650"/>
            <a:ext cx="1419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b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(Surtout ceux en gras)</a:t>
            </a:r>
          </a:p>
        </p:txBody>
      </p:sp>
    </p:spTree>
    <p:extLst>
      <p:ext uri="{BB962C8B-B14F-4D97-AF65-F5344CB8AC3E}">
        <p14:creationId xmlns:p14="http://schemas.microsoft.com/office/powerpoint/2010/main" val="2059246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428625" y="0"/>
            <a:ext cx="8229600" cy="1143000"/>
          </a:xfrm>
        </p:spPr>
        <p:txBody>
          <a:bodyPr/>
          <a:lstStyle/>
          <a:p>
            <a:r>
              <a:rPr lang="fr-CA" altLang="en-US" smtClean="0"/>
              <a:t>Données mdmv</a:t>
            </a:r>
          </a:p>
        </p:txBody>
      </p:sp>
      <p:sp>
        <p:nvSpPr>
          <p:cNvPr id="28675" name="Espace réservé du contenu 2"/>
          <p:cNvSpPr>
            <a:spLocks noGrp="1"/>
          </p:cNvSpPr>
          <p:nvPr>
            <p:ph idx="1"/>
          </p:nvPr>
        </p:nvSpPr>
        <p:spPr>
          <a:xfrm>
            <a:off x="457200" y="1071563"/>
            <a:ext cx="8229600" cy="5054600"/>
          </a:xfrm>
        </p:spPr>
        <p:txBody>
          <a:bodyPr/>
          <a:lstStyle/>
          <a:p>
            <a:r>
              <a:rPr lang="fr-CA" altLang="en-US" sz="2000" dirty="0" smtClean="0"/>
              <a:t>Ce que j’entends par « données </a:t>
            </a:r>
            <a:r>
              <a:rPr lang="fr-CA" altLang="en-US" sz="2000" dirty="0" err="1" smtClean="0"/>
              <a:t>multidimensionelles</a:t>
            </a:r>
            <a:r>
              <a:rPr lang="fr-CA" altLang="en-US" sz="2000" dirty="0" smtClean="0"/>
              <a:t> multivariées » ou « données </a:t>
            </a:r>
            <a:r>
              <a:rPr lang="fr-CA" altLang="en-US" sz="2000" dirty="0" err="1" smtClean="0"/>
              <a:t>mdmv</a:t>
            </a:r>
            <a:r>
              <a:rPr lang="fr-CA" altLang="en-US" sz="2000" dirty="0" smtClean="0"/>
              <a:t> » est une relation quelconque</a:t>
            </a:r>
          </a:p>
          <a:p>
            <a:r>
              <a:rPr lang="fr-CA" altLang="en-US" sz="2000" dirty="0" smtClean="0"/>
              <a:t>Quand les gens parle de « dimensions », il est bien de distinguer entre au moins 3 sens que ce mot peut avoir:</a:t>
            </a:r>
          </a:p>
          <a:p>
            <a:pPr lvl="1"/>
            <a:r>
              <a:rPr lang="fr-CA" altLang="en-US" sz="1800" dirty="0" smtClean="0"/>
              <a:t>1. La </a:t>
            </a:r>
            <a:r>
              <a:rPr lang="fr-CA" altLang="en-US" sz="1800" dirty="0" err="1" smtClean="0"/>
              <a:t>dimensionalité</a:t>
            </a:r>
            <a:r>
              <a:rPr lang="fr-CA" altLang="en-US" sz="1800" dirty="0" smtClean="0"/>
              <a:t> du domaine (nombre de variables indépendantes)</a:t>
            </a:r>
          </a:p>
          <a:p>
            <a:pPr lvl="1"/>
            <a:r>
              <a:rPr lang="fr-CA" altLang="en-US" sz="1800" dirty="0" smtClean="0"/>
              <a:t>2. La </a:t>
            </a:r>
            <a:r>
              <a:rPr lang="fr-CA" altLang="en-US" sz="1800" dirty="0" err="1" smtClean="0"/>
              <a:t>dimensionalité</a:t>
            </a:r>
            <a:r>
              <a:rPr lang="fr-CA" altLang="en-US" sz="1800" dirty="0" smtClean="0"/>
              <a:t> du </a:t>
            </a:r>
            <a:r>
              <a:rPr lang="fr-CA" altLang="en-US" sz="1800" dirty="0" err="1" smtClean="0"/>
              <a:t>codomaine</a:t>
            </a:r>
            <a:r>
              <a:rPr lang="fr-CA" altLang="en-US" sz="1800" dirty="0" smtClean="0"/>
              <a:t> (nombre de variables dépendantes)</a:t>
            </a:r>
          </a:p>
          <a:p>
            <a:pPr lvl="1"/>
            <a:r>
              <a:rPr lang="fr-CA" altLang="en-US" sz="1800" dirty="0" smtClean="0"/>
              <a:t>3. Les dimensions physiques de l’espace et/ou de temps utilisés pour visualiser les données (il y a au plus 3 dimensions spatiales et 1 dimension temporelle)</a:t>
            </a:r>
          </a:p>
          <a:p>
            <a:pPr lvl="1"/>
            <a:r>
              <a:rPr lang="fr-CA" altLang="en-US" sz="1800" dirty="0" smtClean="0"/>
              <a:t>Exemple: dans du </a:t>
            </a:r>
            <a:r>
              <a:rPr lang="fr-CA" altLang="en-US" sz="1800" dirty="0" err="1" smtClean="0"/>
              <a:t>piétage</a:t>
            </a:r>
            <a:r>
              <a:rPr lang="fr-CA" altLang="en-US" sz="1800" dirty="0" smtClean="0"/>
              <a:t> vidéo, il y a 3 dimensions (</a:t>
            </a:r>
            <a:r>
              <a:rPr lang="fr-CA" altLang="en-US" sz="1800" dirty="0" err="1" smtClean="0"/>
              <a:t>x,y</a:t>
            </a:r>
            <a:r>
              <a:rPr lang="fr-CA" altLang="en-US" sz="1800" dirty="0" smtClean="0"/>
              <a:t>, et temps) associées avec le domaine, 3 dimensions associées avec le </a:t>
            </a:r>
            <a:r>
              <a:rPr lang="fr-CA" altLang="en-US" sz="1800" dirty="0" err="1" smtClean="0"/>
              <a:t>codomaine</a:t>
            </a:r>
            <a:r>
              <a:rPr lang="fr-CA" altLang="en-US" sz="1800" dirty="0" smtClean="0"/>
              <a:t> (rouge, vert, bleu), et habituellement pour visualiser la vidéo on va « mapper » x et y dans la vidéo aux dimensions spatiales physiques de notre écran, et « mapper » le temps dans la vidéo au temps physique.</a:t>
            </a:r>
          </a:p>
          <a:p>
            <a:pPr lvl="1"/>
            <a:r>
              <a:rPr lang="fr-CA" altLang="en-US" sz="1800" dirty="0" smtClean="0"/>
              <a:t>Mais, on pourrait aussi « mapper » les variables rouge, vert, bleu au x, y, z physique, pour donner une nuage de points (« </a:t>
            </a:r>
            <a:r>
              <a:rPr lang="fr-CA" altLang="en-US" sz="1800" dirty="0" err="1" smtClean="0"/>
              <a:t>scatter</a:t>
            </a:r>
            <a:r>
              <a:rPr lang="fr-CA" altLang="en-US" sz="1800" dirty="0" smtClean="0"/>
              <a:t> plot ») de la vidéo</a:t>
            </a:r>
          </a:p>
          <a:p>
            <a:r>
              <a:rPr lang="fr-CA" altLang="en-US" sz="2200" dirty="0" smtClean="0"/>
              <a:t>Donc, </a:t>
            </a:r>
            <a:r>
              <a:rPr lang="fr-CA" altLang="en-US" sz="2200" b="1" dirty="0" smtClean="0"/>
              <a:t>éviter d’utiliser des termes comme « visualisation 3D » ou « visualisation 2D »</a:t>
            </a:r>
            <a:r>
              <a:rPr lang="fr-CA" altLang="en-US" sz="2200" dirty="0" smtClean="0"/>
              <a:t> sans </a:t>
            </a:r>
            <a:r>
              <a:rPr lang="fr-CA" altLang="en-US" sz="2200" dirty="0" smtClean="0"/>
              <a:t>préciser </a:t>
            </a:r>
            <a:r>
              <a:rPr lang="fr-CA" altLang="en-US" sz="2200" dirty="0" smtClean="0"/>
              <a:t>ce que 2D / 3D veut dire</a:t>
            </a:r>
          </a:p>
        </p:txBody>
      </p:sp>
    </p:spTree>
    <p:extLst>
      <p:ext uri="{BB962C8B-B14F-4D97-AF65-F5344CB8AC3E}">
        <p14:creationId xmlns:p14="http://schemas.microsoft.com/office/powerpoint/2010/main" val="453684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4713"/>
            <a:ext cx="40719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3786188"/>
            <a:ext cx="392112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avec flèche 8"/>
          <p:cNvCxnSpPr/>
          <p:nvPr/>
        </p:nvCxnSpPr>
        <p:spPr>
          <a:xfrm rot="10800000" flipV="1">
            <a:off x="5214938" y="4572000"/>
            <a:ext cx="785812" cy="6429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5400000" flipH="1" flipV="1">
            <a:off x="5106987" y="3679826"/>
            <a:ext cx="178752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6000750" y="4572000"/>
            <a:ext cx="178593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5"/>
          <p:cNvSpPr txBox="1">
            <a:spLocks noChangeArrowheads="1"/>
          </p:cNvSpPr>
          <p:nvPr/>
        </p:nvSpPr>
        <p:spPr bwMode="auto">
          <a:xfrm>
            <a:off x="7786688" y="4286250"/>
            <a:ext cx="1225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Rouge</a:t>
            </a:r>
          </a:p>
        </p:txBody>
      </p:sp>
      <p:sp>
        <p:nvSpPr>
          <p:cNvPr id="13" name="ZoneTexte 16"/>
          <p:cNvSpPr txBox="1">
            <a:spLocks noChangeArrowheads="1"/>
          </p:cNvSpPr>
          <p:nvPr/>
        </p:nvSpPr>
        <p:spPr bwMode="auto">
          <a:xfrm>
            <a:off x="5572125" y="2214563"/>
            <a:ext cx="922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Bleu</a:t>
            </a:r>
          </a:p>
        </p:txBody>
      </p:sp>
      <p:sp>
        <p:nvSpPr>
          <p:cNvPr id="14" name="ZoneTexte 17"/>
          <p:cNvSpPr txBox="1">
            <a:spLocks noChangeArrowheads="1"/>
          </p:cNvSpPr>
          <p:nvPr/>
        </p:nvSpPr>
        <p:spPr bwMode="auto">
          <a:xfrm>
            <a:off x="4643438" y="5214938"/>
            <a:ext cx="881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Vert</a:t>
            </a:r>
          </a:p>
        </p:txBody>
      </p:sp>
      <p:sp>
        <p:nvSpPr>
          <p:cNvPr id="15" name="Rectangle 14"/>
          <p:cNvSpPr/>
          <p:nvPr/>
        </p:nvSpPr>
        <p:spPr>
          <a:xfrm>
            <a:off x="5072063" y="4000500"/>
            <a:ext cx="285750" cy="214313"/>
          </a:xfrm>
          <a:prstGeom prst="rect">
            <a:avLst/>
          </a:prstGeom>
          <a:solidFill>
            <a:srgbClr val="00F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5072063" y="3143250"/>
            <a:ext cx="285750" cy="214313"/>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7572375" y="3143250"/>
            <a:ext cx="285750" cy="214313"/>
          </a:xfrm>
          <a:prstGeom prst="rect">
            <a:avLst/>
          </a:prstGeom>
          <a:solidFill>
            <a:srgbClr val="FF0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7572375" y="2786063"/>
            <a:ext cx="285750" cy="214312"/>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a:ea typeface="+mn-ea"/>
              <a:cs typeface="+mn-cs"/>
            </a:endParaRPr>
          </a:p>
        </p:txBody>
      </p:sp>
      <p:sp>
        <p:nvSpPr>
          <p:cNvPr id="29710" name="Titre 18"/>
          <p:cNvSpPr>
            <a:spLocks noGrp="1"/>
          </p:cNvSpPr>
          <p:nvPr>
            <p:ph type="title"/>
          </p:nvPr>
        </p:nvSpPr>
        <p:spPr/>
        <p:txBody>
          <a:bodyPr/>
          <a:lstStyle/>
          <a:p>
            <a:r>
              <a:rPr lang="fr-CA" altLang="en-US" smtClean="0"/>
              <a:t>Une vidéo</a:t>
            </a:r>
          </a:p>
        </p:txBody>
      </p:sp>
      <p:sp>
        <p:nvSpPr>
          <p:cNvPr id="29711" name="ZoneTexte 1"/>
          <p:cNvSpPr txBox="1">
            <a:spLocks noChangeArrowheads="1"/>
          </p:cNvSpPr>
          <p:nvPr/>
        </p:nvSpPr>
        <p:spPr bwMode="auto">
          <a:xfrm>
            <a:off x="296863" y="6286500"/>
            <a:ext cx="3921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[Gareth Daniel and Min Chen, 2003]</a:t>
            </a:r>
          </a:p>
        </p:txBody>
      </p:sp>
    </p:spTree>
    <p:extLst>
      <p:ext uri="{BB962C8B-B14F-4D97-AF65-F5344CB8AC3E}">
        <p14:creationId xmlns:p14="http://schemas.microsoft.com/office/powerpoint/2010/main" val="364758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r>
              <a:rPr lang="en-CA" altLang="en-US" smtClean="0"/>
              <a:t>Pour visualiser des données,</a:t>
            </a:r>
            <a:br>
              <a:rPr lang="en-CA" altLang="en-US" smtClean="0"/>
            </a:br>
            <a:r>
              <a:rPr lang="en-CA" altLang="en-US" smtClean="0"/>
              <a:t>il faut choisir un mappage</a:t>
            </a:r>
          </a:p>
        </p:txBody>
      </p:sp>
      <p:sp>
        <p:nvSpPr>
          <p:cNvPr id="30723" name="Line 3"/>
          <p:cNvSpPr>
            <a:spLocks noChangeShapeType="1"/>
          </p:cNvSpPr>
          <p:nvPr/>
        </p:nvSpPr>
        <p:spPr bwMode="auto">
          <a:xfrm flipV="1">
            <a:off x="2276475" y="3371850"/>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24" name="Line 4"/>
          <p:cNvSpPr>
            <a:spLocks noChangeShapeType="1"/>
          </p:cNvSpPr>
          <p:nvPr/>
        </p:nvSpPr>
        <p:spPr bwMode="auto">
          <a:xfrm flipV="1">
            <a:off x="1411288" y="3371850"/>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25" name="Line 5"/>
          <p:cNvSpPr>
            <a:spLocks noChangeShapeType="1"/>
          </p:cNvSpPr>
          <p:nvPr/>
        </p:nvSpPr>
        <p:spPr bwMode="auto">
          <a:xfrm flipV="1">
            <a:off x="2563813" y="3082925"/>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26" name="Line 6"/>
          <p:cNvSpPr>
            <a:spLocks noChangeShapeType="1"/>
          </p:cNvSpPr>
          <p:nvPr/>
        </p:nvSpPr>
        <p:spPr bwMode="auto">
          <a:xfrm flipV="1">
            <a:off x="1698625" y="3082925"/>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27" name="Line 7"/>
          <p:cNvSpPr>
            <a:spLocks noChangeShapeType="1"/>
          </p:cNvSpPr>
          <p:nvPr/>
        </p:nvSpPr>
        <p:spPr bwMode="auto">
          <a:xfrm flipV="1">
            <a:off x="2276475" y="2508250"/>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28" name="Line 8"/>
          <p:cNvSpPr>
            <a:spLocks noChangeShapeType="1"/>
          </p:cNvSpPr>
          <p:nvPr/>
        </p:nvSpPr>
        <p:spPr bwMode="auto">
          <a:xfrm flipV="1">
            <a:off x="1411288" y="2508250"/>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29" name="Line 9"/>
          <p:cNvSpPr>
            <a:spLocks noChangeShapeType="1"/>
          </p:cNvSpPr>
          <p:nvPr/>
        </p:nvSpPr>
        <p:spPr bwMode="auto">
          <a:xfrm flipV="1">
            <a:off x="2563813" y="2219325"/>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0" name="Line 10"/>
          <p:cNvSpPr>
            <a:spLocks noChangeShapeType="1"/>
          </p:cNvSpPr>
          <p:nvPr/>
        </p:nvSpPr>
        <p:spPr bwMode="auto">
          <a:xfrm flipV="1">
            <a:off x="1698625" y="2219325"/>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1" name="Line 11"/>
          <p:cNvSpPr>
            <a:spLocks noChangeShapeType="1"/>
          </p:cNvSpPr>
          <p:nvPr/>
        </p:nvSpPr>
        <p:spPr bwMode="auto">
          <a:xfrm flipV="1">
            <a:off x="1844675" y="2940050"/>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2" name="Line 12"/>
          <p:cNvSpPr>
            <a:spLocks noChangeShapeType="1"/>
          </p:cNvSpPr>
          <p:nvPr/>
        </p:nvSpPr>
        <p:spPr bwMode="auto">
          <a:xfrm flipV="1">
            <a:off x="979488" y="2940050"/>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3" name="Line 13"/>
          <p:cNvSpPr>
            <a:spLocks noChangeShapeType="1"/>
          </p:cNvSpPr>
          <p:nvPr/>
        </p:nvSpPr>
        <p:spPr bwMode="auto">
          <a:xfrm flipV="1">
            <a:off x="2132013" y="2651125"/>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4" name="Line 14"/>
          <p:cNvSpPr>
            <a:spLocks noChangeShapeType="1"/>
          </p:cNvSpPr>
          <p:nvPr/>
        </p:nvSpPr>
        <p:spPr bwMode="auto">
          <a:xfrm flipV="1">
            <a:off x="1266825" y="2651125"/>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5" name="Line 15"/>
          <p:cNvSpPr>
            <a:spLocks noChangeShapeType="1"/>
          </p:cNvSpPr>
          <p:nvPr/>
        </p:nvSpPr>
        <p:spPr bwMode="auto">
          <a:xfrm flipV="1">
            <a:off x="1844675" y="2076450"/>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6" name="Line 16"/>
          <p:cNvSpPr>
            <a:spLocks noChangeShapeType="1"/>
          </p:cNvSpPr>
          <p:nvPr/>
        </p:nvSpPr>
        <p:spPr bwMode="auto">
          <a:xfrm flipV="1">
            <a:off x="979488" y="2076450"/>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7" name="Line 17"/>
          <p:cNvSpPr>
            <a:spLocks noChangeShapeType="1"/>
          </p:cNvSpPr>
          <p:nvPr/>
        </p:nvSpPr>
        <p:spPr bwMode="auto">
          <a:xfrm flipV="1">
            <a:off x="2132013" y="1787525"/>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8" name="Line 18"/>
          <p:cNvSpPr>
            <a:spLocks noChangeShapeType="1"/>
          </p:cNvSpPr>
          <p:nvPr/>
        </p:nvSpPr>
        <p:spPr bwMode="auto">
          <a:xfrm flipV="1">
            <a:off x="1266825" y="1787525"/>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39" name="Rectangle 19"/>
          <p:cNvSpPr>
            <a:spLocks noChangeArrowheads="1"/>
          </p:cNvSpPr>
          <p:nvPr/>
        </p:nvSpPr>
        <p:spPr bwMode="auto">
          <a:xfrm>
            <a:off x="1989138" y="2506663"/>
            <a:ext cx="863600" cy="863600"/>
          </a:xfrm>
          <a:prstGeom prst="rect">
            <a:avLst/>
          </a:prstGeom>
          <a:noFill/>
          <a:ln w="254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0" name="Line 20"/>
          <p:cNvSpPr>
            <a:spLocks noChangeShapeType="1"/>
          </p:cNvSpPr>
          <p:nvPr/>
        </p:nvSpPr>
        <p:spPr bwMode="auto">
          <a:xfrm flipH="1">
            <a:off x="1989138" y="22193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1" name="Line 21"/>
          <p:cNvSpPr>
            <a:spLocks noChangeShapeType="1"/>
          </p:cNvSpPr>
          <p:nvPr/>
        </p:nvSpPr>
        <p:spPr bwMode="auto">
          <a:xfrm flipH="1">
            <a:off x="1989138" y="30829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2" name="Line 22"/>
          <p:cNvSpPr>
            <a:spLocks noChangeShapeType="1"/>
          </p:cNvSpPr>
          <p:nvPr/>
        </p:nvSpPr>
        <p:spPr bwMode="auto">
          <a:xfrm flipH="1">
            <a:off x="2852738" y="22193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3" name="Line 23"/>
          <p:cNvSpPr>
            <a:spLocks noChangeShapeType="1"/>
          </p:cNvSpPr>
          <p:nvPr/>
        </p:nvSpPr>
        <p:spPr bwMode="auto">
          <a:xfrm flipH="1">
            <a:off x="2852738" y="30829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4" name="Rectangle 24"/>
          <p:cNvSpPr>
            <a:spLocks noChangeArrowheads="1"/>
          </p:cNvSpPr>
          <p:nvPr/>
        </p:nvSpPr>
        <p:spPr bwMode="auto">
          <a:xfrm>
            <a:off x="2276475" y="2219325"/>
            <a:ext cx="863600" cy="863600"/>
          </a:xfrm>
          <a:prstGeom prst="rect">
            <a:avLst/>
          </a:prstGeom>
          <a:noFill/>
          <a:ln w="254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5" name="Line 25"/>
          <p:cNvSpPr>
            <a:spLocks noChangeShapeType="1"/>
          </p:cNvSpPr>
          <p:nvPr/>
        </p:nvSpPr>
        <p:spPr bwMode="auto">
          <a:xfrm>
            <a:off x="1557338" y="2938463"/>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6" name="Line 26"/>
          <p:cNvSpPr>
            <a:spLocks noChangeShapeType="1"/>
          </p:cNvSpPr>
          <p:nvPr/>
        </p:nvSpPr>
        <p:spPr bwMode="auto">
          <a:xfrm>
            <a:off x="2420938" y="2938463"/>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7" name="Line 27"/>
          <p:cNvSpPr>
            <a:spLocks noChangeShapeType="1"/>
          </p:cNvSpPr>
          <p:nvPr/>
        </p:nvSpPr>
        <p:spPr bwMode="auto">
          <a:xfrm>
            <a:off x="1846263" y="2651125"/>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8" name="Line 28"/>
          <p:cNvSpPr>
            <a:spLocks noChangeShapeType="1"/>
          </p:cNvSpPr>
          <p:nvPr/>
        </p:nvSpPr>
        <p:spPr bwMode="auto">
          <a:xfrm>
            <a:off x="2709863" y="2651125"/>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49" name="Line 29"/>
          <p:cNvSpPr>
            <a:spLocks noChangeShapeType="1"/>
          </p:cNvSpPr>
          <p:nvPr/>
        </p:nvSpPr>
        <p:spPr bwMode="auto">
          <a:xfrm>
            <a:off x="1557338" y="2074863"/>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0" name="Line 30"/>
          <p:cNvSpPr>
            <a:spLocks noChangeShapeType="1"/>
          </p:cNvSpPr>
          <p:nvPr/>
        </p:nvSpPr>
        <p:spPr bwMode="auto">
          <a:xfrm>
            <a:off x="2420938" y="2074863"/>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1" name="Line 31"/>
          <p:cNvSpPr>
            <a:spLocks noChangeShapeType="1"/>
          </p:cNvSpPr>
          <p:nvPr/>
        </p:nvSpPr>
        <p:spPr bwMode="auto">
          <a:xfrm>
            <a:off x="1846263" y="1787525"/>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2" name="Line 32"/>
          <p:cNvSpPr>
            <a:spLocks noChangeShapeType="1"/>
          </p:cNvSpPr>
          <p:nvPr/>
        </p:nvSpPr>
        <p:spPr bwMode="auto">
          <a:xfrm>
            <a:off x="2709863" y="1787525"/>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3" name="Rectangle 33"/>
          <p:cNvSpPr>
            <a:spLocks noChangeArrowheads="1"/>
          </p:cNvSpPr>
          <p:nvPr/>
        </p:nvSpPr>
        <p:spPr bwMode="auto">
          <a:xfrm>
            <a:off x="1557338" y="2074863"/>
            <a:ext cx="863600" cy="863600"/>
          </a:xfrm>
          <a:prstGeom prst="rect">
            <a:avLst/>
          </a:prstGeom>
          <a:noFill/>
          <a:ln w="254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4" name="Line 34"/>
          <p:cNvSpPr>
            <a:spLocks noChangeShapeType="1"/>
          </p:cNvSpPr>
          <p:nvPr/>
        </p:nvSpPr>
        <p:spPr bwMode="auto">
          <a:xfrm flipH="1">
            <a:off x="1557338" y="17875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5" name="Line 35"/>
          <p:cNvSpPr>
            <a:spLocks noChangeShapeType="1"/>
          </p:cNvSpPr>
          <p:nvPr/>
        </p:nvSpPr>
        <p:spPr bwMode="auto">
          <a:xfrm flipH="1">
            <a:off x="1557338" y="26511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6" name="Line 36"/>
          <p:cNvSpPr>
            <a:spLocks noChangeShapeType="1"/>
          </p:cNvSpPr>
          <p:nvPr/>
        </p:nvSpPr>
        <p:spPr bwMode="auto">
          <a:xfrm flipH="1">
            <a:off x="2420938" y="17875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7" name="Line 37"/>
          <p:cNvSpPr>
            <a:spLocks noChangeShapeType="1"/>
          </p:cNvSpPr>
          <p:nvPr/>
        </p:nvSpPr>
        <p:spPr bwMode="auto">
          <a:xfrm flipH="1">
            <a:off x="2420938" y="26511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8" name="Rectangle 38"/>
          <p:cNvSpPr>
            <a:spLocks noChangeArrowheads="1"/>
          </p:cNvSpPr>
          <p:nvPr/>
        </p:nvSpPr>
        <p:spPr bwMode="auto">
          <a:xfrm>
            <a:off x="1844675" y="1787525"/>
            <a:ext cx="863600" cy="863600"/>
          </a:xfrm>
          <a:prstGeom prst="rect">
            <a:avLst/>
          </a:prstGeom>
          <a:noFill/>
          <a:ln w="254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59" name="Rectangle 39"/>
          <p:cNvSpPr>
            <a:spLocks noChangeArrowheads="1"/>
          </p:cNvSpPr>
          <p:nvPr/>
        </p:nvSpPr>
        <p:spPr bwMode="auto">
          <a:xfrm>
            <a:off x="1412875" y="2722563"/>
            <a:ext cx="863600" cy="863600"/>
          </a:xfrm>
          <a:prstGeom prst="rect">
            <a:avLst/>
          </a:prstGeom>
          <a:noFill/>
          <a:ln w="3810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0" name="Line 40"/>
          <p:cNvSpPr>
            <a:spLocks noChangeShapeType="1"/>
          </p:cNvSpPr>
          <p:nvPr/>
        </p:nvSpPr>
        <p:spPr bwMode="auto">
          <a:xfrm flipH="1">
            <a:off x="1412875" y="2435225"/>
            <a:ext cx="287338" cy="287338"/>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1" name="Line 41"/>
          <p:cNvSpPr>
            <a:spLocks noChangeShapeType="1"/>
          </p:cNvSpPr>
          <p:nvPr/>
        </p:nvSpPr>
        <p:spPr bwMode="auto">
          <a:xfrm flipH="1">
            <a:off x="1412875" y="3298825"/>
            <a:ext cx="287338" cy="287338"/>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2" name="Line 42"/>
          <p:cNvSpPr>
            <a:spLocks noChangeShapeType="1"/>
          </p:cNvSpPr>
          <p:nvPr/>
        </p:nvSpPr>
        <p:spPr bwMode="auto">
          <a:xfrm flipH="1">
            <a:off x="2276475" y="2435225"/>
            <a:ext cx="287338" cy="287338"/>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3" name="Line 43"/>
          <p:cNvSpPr>
            <a:spLocks noChangeShapeType="1"/>
          </p:cNvSpPr>
          <p:nvPr/>
        </p:nvSpPr>
        <p:spPr bwMode="auto">
          <a:xfrm flipH="1">
            <a:off x="2276475" y="3298825"/>
            <a:ext cx="287338" cy="287338"/>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4" name="Rectangle 44"/>
          <p:cNvSpPr>
            <a:spLocks noChangeArrowheads="1"/>
          </p:cNvSpPr>
          <p:nvPr/>
        </p:nvSpPr>
        <p:spPr bwMode="auto">
          <a:xfrm>
            <a:off x="1700213" y="2435225"/>
            <a:ext cx="863600" cy="863600"/>
          </a:xfrm>
          <a:prstGeom prst="rect">
            <a:avLst/>
          </a:prstGeom>
          <a:noFill/>
          <a:ln w="3810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5" name="Line 45"/>
          <p:cNvSpPr>
            <a:spLocks noChangeShapeType="1"/>
          </p:cNvSpPr>
          <p:nvPr/>
        </p:nvSpPr>
        <p:spPr bwMode="auto">
          <a:xfrm>
            <a:off x="981075" y="3154363"/>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6" name="Line 46"/>
          <p:cNvSpPr>
            <a:spLocks noChangeShapeType="1"/>
          </p:cNvSpPr>
          <p:nvPr/>
        </p:nvSpPr>
        <p:spPr bwMode="auto">
          <a:xfrm>
            <a:off x="1844675" y="3154363"/>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7" name="Line 47"/>
          <p:cNvSpPr>
            <a:spLocks noChangeShapeType="1"/>
          </p:cNvSpPr>
          <p:nvPr/>
        </p:nvSpPr>
        <p:spPr bwMode="auto">
          <a:xfrm>
            <a:off x="1270000" y="2867025"/>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8" name="Line 48"/>
          <p:cNvSpPr>
            <a:spLocks noChangeShapeType="1"/>
          </p:cNvSpPr>
          <p:nvPr/>
        </p:nvSpPr>
        <p:spPr bwMode="auto">
          <a:xfrm>
            <a:off x="2133600" y="2867025"/>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69" name="Line 49"/>
          <p:cNvSpPr>
            <a:spLocks noChangeShapeType="1"/>
          </p:cNvSpPr>
          <p:nvPr/>
        </p:nvSpPr>
        <p:spPr bwMode="auto">
          <a:xfrm>
            <a:off x="981075" y="2290763"/>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0" name="Line 50"/>
          <p:cNvSpPr>
            <a:spLocks noChangeShapeType="1"/>
          </p:cNvSpPr>
          <p:nvPr/>
        </p:nvSpPr>
        <p:spPr bwMode="auto">
          <a:xfrm>
            <a:off x="1844675" y="2290763"/>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1" name="Line 51"/>
          <p:cNvSpPr>
            <a:spLocks noChangeShapeType="1"/>
          </p:cNvSpPr>
          <p:nvPr/>
        </p:nvSpPr>
        <p:spPr bwMode="auto">
          <a:xfrm>
            <a:off x="1270000" y="2003425"/>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2" name="Line 52"/>
          <p:cNvSpPr>
            <a:spLocks noChangeShapeType="1"/>
          </p:cNvSpPr>
          <p:nvPr/>
        </p:nvSpPr>
        <p:spPr bwMode="auto">
          <a:xfrm>
            <a:off x="2133600" y="2003425"/>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3" name="Rectangle 53"/>
          <p:cNvSpPr>
            <a:spLocks noChangeArrowheads="1"/>
          </p:cNvSpPr>
          <p:nvPr/>
        </p:nvSpPr>
        <p:spPr bwMode="auto">
          <a:xfrm>
            <a:off x="981075" y="2290763"/>
            <a:ext cx="863600" cy="86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4" name="Line 54"/>
          <p:cNvSpPr>
            <a:spLocks noChangeShapeType="1"/>
          </p:cNvSpPr>
          <p:nvPr/>
        </p:nvSpPr>
        <p:spPr bwMode="auto">
          <a:xfrm flipH="1">
            <a:off x="981075" y="20034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5" name="Line 55"/>
          <p:cNvSpPr>
            <a:spLocks noChangeShapeType="1"/>
          </p:cNvSpPr>
          <p:nvPr/>
        </p:nvSpPr>
        <p:spPr bwMode="auto">
          <a:xfrm flipH="1">
            <a:off x="981075" y="28670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6" name="Line 56"/>
          <p:cNvSpPr>
            <a:spLocks noChangeShapeType="1"/>
          </p:cNvSpPr>
          <p:nvPr/>
        </p:nvSpPr>
        <p:spPr bwMode="auto">
          <a:xfrm flipH="1">
            <a:off x="1844675" y="20034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7" name="Line 57"/>
          <p:cNvSpPr>
            <a:spLocks noChangeShapeType="1"/>
          </p:cNvSpPr>
          <p:nvPr/>
        </p:nvSpPr>
        <p:spPr bwMode="auto">
          <a:xfrm flipH="1">
            <a:off x="1844675" y="28670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8" name="Rectangle 58"/>
          <p:cNvSpPr>
            <a:spLocks noChangeArrowheads="1"/>
          </p:cNvSpPr>
          <p:nvPr/>
        </p:nvSpPr>
        <p:spPr bwMode="auto">
          <a:xfrm>
            <a:off x="1268413" y="2003425"/>
            <a:ext cx="863600" cy="86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79" name="AutoShape 60"/>
          <p:cNvSpPr>
            <a:spLocks noChangeArrowheads="1"/>
          </p:cNvSpPr>
          <p:nvPr/>
        </p:nvSpPr>
        <p:spPr bwMode="auto">
          <a:xfrm>
            <a:off x="3789363" y="2290763"/>
            <a:ext cx="1439862" cy="503237"/>
          </a:xfrm>
          <a:prstGeom prst="rightArrow">
            <a:avLst>
              <a:gd name="adj1" fmla="val 50000"/>
              <a:gd name="adj2" fmla="val 71530"/>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80" name="Rectangle 61"/>
          <p:cNvSpPr>
            <a:spLocks noChangeArrowheads="1"/>
          </p:cNvSpPr>
          <p:nvPr/>
        </p:nvSpPr>
        <p:spPr bwMode="auto">
          <a:xfrm>
            <a:off x="6238875" y="2290763"/>
            <a:ext cx="863600" cy="86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81" name="Line 62"/>
          <p:cNvSpPr>
            <a:spLocks noChangeShapeType="1"/>
          </p:cNvSpPr>
          <p:nvPr/>
        </p:nvSpPr>
        <p:spPr bwMode="auto">
          <a:xfrm flipH="1">
            <a:off x="6238875" y="20034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82" name="Line 63"/>
          <p:cNvSpPr>
            <a:spLocks noChangeShapeType="1"/>
          </p:cNvSpPr>
          <p:nvPr/>
        </p:nvSpPr>
        <p:spPr bwMode="auto">
          <a:xfrm flipH="1">
            <a:off x="6238875" y="28670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83" name="Line 64"/>
          <p:cNvSpPr>
            <a:spLocks noChangeShapeType="1"/>
          </p:cNvSpPr>
          <p:nvPr/>
        </p:nvSpPr>
        <p:spPr bwMode="auto">
          <a:xfrm flipH="1">
            <a:off x="7102475" y="20034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84" name="Line 65"/>
          <p:cNvSpPr>
            <a:spLocks noChangeShapeType="1"/>
          </p:cNvSpPr>
          <p:nvPr/>
        </p:nvSpPr>
        <p:spPr bwMode="auto">
          <a:xfrm flipH="1">
            <a:off x="7102475" y="28670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85" name="Rectangle 66"/>
          <p:cNvSpPr>
            <a:spLocks noChangeArrowheads="1"/>
          </p:cNvSpPr>
          <p:nvPr/>
        </p:nvSpPr>
        <p:spPr bwMode="auto">
          <a:xfrm>
            <a:off x="6526213" y="2003425"/>
            <a:ext cx="863600" cy="86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86" name="ZoneTexte 66"/>
          <p:cNvSpPr txBox="1">
            <a:spLocks noChangeArrowheads="1"/>
          </p:cNvSpPr>
          <p:nvPr/>
        </p:nvSpPr>
        <p:spPr bwMode="auto">
          <a:xfrm>
            <a:off x="395288" y="4103688"/>
            <a:ext cx="31781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Données en entrée:</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un nombre quelconque de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variables indépendentes</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CA"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dimensions</a:t>
            </a: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et de variables dépendentes (</a:t>
            </a:r>
            <a:r>
              <a:rPr kumimoji="0" lang="en-CA"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mesures</a:t>
            </a: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0787" name="ZoneTexte 67"/>
          <p:cNvSpPr txBox="1">
            <a:spLocks noChangeArrowheads="1"/>
          </p:cNvSpPr>
          <p:nvPr/>
        </p:nvSpPr>
        <p:spPr bwMode="auto">
          <a:xfrm>
            <a:off x="4510088" y="3825875"/>
            <a:ext cx="43608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Représentation graphique en sortie:</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au maximum 3 dimensions spatiales (souvent juste 2),</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et au maximum 1 dimension temporelle</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(dans le cas d’une animation)</a:t>
            </a:r>
          </a:p>
        </p:txBody>
      </p:sp>
    </p:spTree>
    <p:extLst>
      <p:ext uri="{BB962C8B-B14F-4D97-AF65-F5344CB8AC3E}">
        <p14:creationId xmlns:p14="http://schemas.microsoft.com/office/powerpoint/2010/main" val="1976278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ctrTitle"/>
          </p:nvPr>
        </p:nvSpPr>
        <p:spPr>
          <a:xfrm>
            <a:off x="0" y="857250"/>
            <a:ext cx="9144000" cy="4643438"/>
          </a:xfrm>
        </p:spPr>
        <p:txBody>
          <a:bodyPr/>
          <a:lstStyle/>
          <a:p>
            <a:pPr eaLnBrk="1" hangingPunct="1"/>
            <a:r>
              <a:rPr lang="fr-CA" altLang="en-US" smtClean="0"/>
              <a:t>Survol historique très bref</a:t>
            </a:r>
            <a:endParaRPr lang="fr-CA" altLang="en-US" sz="3600" smtClean="0"/>
          </a:p>
        </p:txBody>
      </p:sp>
    </p:spTree>
    <p:extLst>
      <p:ext uri="{BB962C8B-B14F-4D97-AF65-F5344CB8AC3E}">
        <p14:creationId xmlns:p14="http://schemas.microsoft.com/office/powerpoint/2010/main" val="2327660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349500"/>
            <a:ext cx="5033963"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324100"/>
            <a:ext cx="2097087"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8" name="Titre 1"/>
          <p:cNvSpPr>
            <a:spLocks noGrp="1"/>
          </p:cNvSpPr>
          <p:nvPr>
            <p:ph type="title"/>
          </p:nvPr>
        </p:nvSpPr>
        <p:spPr>
          <a:xfrm>
            <a:off x="0" y="274638"/>
            <a:ext cx="9144000" cy="1570037"/>
          </a:xfrm>
        </p:spPr>
        <p:txBody>
          <a:bodyPr/>
          <a:lstStyle/>
          <a:p>
            <a:pPr eaLnBrk="1" hangingPunct="1"/>
            <a:r>
              <a:rPr lang="en-CA" altLang="en-US" smtClean="0"/>
              <a:t>1 dimension + 1 mesure:</a:t>
            </a:r>
            <a:br>
              <a:rPr lang="en-CA" altLang="en-US" smtClean="0"/>
            </a:br>
            <a:r>
              <a:rPr lang="en-CA" altLang="en-US" smtClean="0"/>
              <a:t>diagramme en rectangles (“barchart”)</a:t>
            </a:r>
          </a:p>
        </p:txBody>
      </p:sp>
      <p:sp>
        <p:nvSpPr>
          <p:cNvPr id="5"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750"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240418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812925"/>
            <a:ext cx="3154363"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itre 1"/>
          <p:cNvSpPr>
            <a:spLocks noGrp="1"/>
          </p:cNvSpPr>
          <p:nvPr>
            <p:ph type="title"/>
          </p:nvPr>
        </p:nvSpPr>
        <p:spPr/>
        <p:txBody>
          <a:bodyPr rtlCol="0">
            <a:normAutofit fontScale="90000"/>
          </a:bodyPr>
          <a:lstStyle/>
          <a:p>
            <a:pPr eaLnBrk="1" fontAlgn="auto" hangingPunct="1">
              <a:spcAft>
                <a:spcPts val="0"/>
              </a:spcAft>
              <a:defRPr/>
            </a:pPr>
            <a:r>
              <a:rPr lang="en-CA" dirty="0" smtClean="0"/>
              <a:t>2 </a:t>
            </a:r>
            <a:r>
              <a:rPr lang="en-CA" dirty="0" err="1" smtClean="0"/>
              <a:t>mesures</a:t>
            </a:r>
            <a:r>
              <a:rPr lang="en-CA" dirty="0" smtClean="0"/>
              <a:t>: </a:t>
            </a:r>
            <a:r>
              <a:rPr lang="en-CA" dirty="0" err="1" smtClean="0"/>
              <a:t>nuage</a:t>
            </a:r>
            <a:r>
              <a:rPr lang="en-CA" dirty="0" smtClean="0"/>
              <a:t> de points (“scatterplot”)</a:t>
            </a:r>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876425"/>
            <a:ext cx="5616575"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774"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1388243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0" y="414338"/>
            <a:ext cx="9144000" cy="1143000"/>
          </a:xfrm>
        </p:spPr>
        <p:txBody>
          <a:bodyPr/>
          <a:lstStyle/>
          <a:p>
            <a:pPr eaLnBrk="1" hangingPunct="1"/>
            <a:r>
              <a:rPr lang="en-CA" altLang="en-US" smtClean="0"/>
              <a:t>2 dimensions + 1 mesure: heatmap</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47625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538" y="2565400"/>
            <a:ext cx="3557587"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798"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519672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0" y="620713"/>
            <a:ext cx="8686800" cy="796925"/>
          </a:xfrm>
        </p:spPr>
        <p:txBody>
          <a:bodyPr/>
          <a:lstStyle/>
          <a:p>
            <a:pPr eaLnBrk="1" hangingPunct="1"/>
            <a:r>
              <a:rPr lang="fr-CA" altLang="en-US" smtClean="0"/>
              <a:t>Simulation et visualisation de fluide</a:t>
            </a:r>
          </a:p>
        </p:txBody>
      </p:sp>
      <p:pic>
        <p:nvPicPr>
          <p:cNvPr id="34819" name="Picture 2" descr="C:\Users\mjm\Desktop\SAT_talk\source\fluid-flow_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31925"/>
            <a:ext cx="4941887"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ZoneTexte 1"/>
          <p:cNvSpPr txBox="1">
            <a:spLocks noChangeArrowheads="1"/>
          </p:cNvSpPr>
          <p:nvPr/>
        </p:nvSpPr>
        <p:spPr bwMode="auto">
          <a:xfrm>
            <a:off x="5435600" y="1428750"/>
            <a:ext cx="34559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Quelles dimensions et mesures seraient impliquées dans de telles données?</a:t>
            </a:r>
          </a:p>
        </p:txBody>
      </p:sp>
      <p:sp>
        <p:nvSpPr>
          <p:cNvPr id="5"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822"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3324524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457200" y="44450"/>
            <a:ext cx="8229600" cy="863600"/>
          </a:xfrm>
        </p:spPr>
        <p:txBody>
          <a:bodyPr/>
          <a:lstStyle/>
          <a:p>
            <a:r>
              <a:rPr lang="en-US" altLang="en-US" smtClean="0"/>
              <a:t>Réponse</a:t>
            </a:r>
          </a:p>
        </p:txBody>
      </p:sp>
      <p:sp>
        <p:nvSpPr>
          <p:cNvPr id="3" name="Espace réservé du contenu 2"/>
          <p:cNvSpPr>
            <a:spLocks noGrp="1"/>
          </p:cNvSpPr>
          <p:nvPr>
            <p:ph idx="1"/>
          </p:nvPr>
        </p:nvSpPr>
        <p:spPr>
          <a:xfrm>
            <a:off x="323850" y="1423988"/>
            <a:ext cx="4114800" cy="4525962"/>
          </a:xfrm>
        </p:spPr>
        <p:txBody>
          <a:bodyPr/>
          <a:lstStyle/>
          <a:p>
            <a:pPr marL="0" indent="0">
              <a:buFont typeface="Arial" charset="0"/>
              <a:buNone/>
              <a:defRPr/>
            </a:pPr>
            <a:r>
              <a:rPr lang="en-US" sz="2800" dirty="0" smtClean="0"/>
              <a:t>Si on </a:t>
            </a:r>
            <a:r>
              <a:rPr lang="en-US" sz="2800" dirty="0" err="1" smtClean="0"/>
              <a:t>simule</a:t>
            </a:r>
            <a:r>
              <a:rPr lang="en-US" sz="2800" dirty="0" smtClean="0"/>
              <a:t> sur </a:t>
            </a:r>
            <a:r>
              <a:rPr lang="en-US" sz="2800" dirty="0" err="1" smtClean="0"/>
              <a:t>une</a:t>
            </a:r>
            <a:r>
              <a:rPr lang="en-US" sz="2800" dirty="0" smtClean="0"/>
              <a:t> grille de points fixe:</a:t>
            </a:r>
          </a:p>
          <a:p>
            <a:pPr marL="0" indent="0">
              <a:buFont typeface="Arial" charset="0"/>
              <a:buNone/>
              <a:defRPr/>
            </a:pPr>
            <a:endParaRPr lang="en-US" sz="2800" dirty="0" smtClean="0"/>
          </a:p>
          <a:p>
            <a:pPr>
              <a:buFont typeface="Arial" charset="0"/>
              <a:buChar char="•"/>
              <a:defRPr/>
            </a:pPr>
            <a:r>
              <a:rPr lang="en-US" sz="2800" dirty="0" smtClean="0"/>
              <a:t>Dimensions: x, y, z, temps</a:t>
            </a:r>
          </a:p>
          <a:p>
            <a:pPr>
              <a:buFont typeface="Arial" charset="0"/>
              <a:buChar char="•"/>
              <a:defRPr/>
            </a:pPr>
            <a:r>
              <a:rPr lang="en-US" sz="2800" dirty="0" err="1" smtClean="0"/>
              <a:t>Mesures</a:t>
            </a:r>
            <a:r>
              <a:rPr lang="en-US" sz="2800" dirty="0" smtClean="0"/>
              <a:t>: </a:t>
            </a:r>
            <a:r>
              <a:rPr lang="en-US" sz="2800" dirty="0" err="1" smtClean="0"/>
              <a:t>vitesse</a:t>
            </a:r>
            <a:r>
              <a:rPr lang="en-US" sz="2800" dirty="0" smtClean="0"/>
              <a:t>, direction, </a:t>
            </a:r>
            <a:r>
              <a:rPr lang="en-US" sz="2800" dirty="0" err="1" smtClean="0"/>
              <a:t>pression</a:t>
            </a:r>
            <a:r>
              <a:rPr lang="en-US" sz="2800" dirty="0" smtClean="0"/>
              <a:t>, </a:t>
            </a:r>
            <a:r>
              <a:rPr lang="en-US" sz="2800" dirty="0" err="1" smtClean="0"/>
              <a:t>température</a:t>
            </a:r>
            <a:r>
              <a:rPr lang="en-US" sz="2800" dirty="0" smtClean="0"/>
              <a:t>, </a:t>
            </a:r>
            <a:r>
              <a:rPr lang="en-US" sz="2800" dirty="0" err="1" smtClean="0"/>
              <a:t>densité</a:t>
            </a:r>
            <a:endParaRPr lang="en-US" sz="2800" dirty="0"/>
          </a:p>
        </p:txBody>
      </p:sp>
      <p:sp>
        <p:nvSpPr>
          <p:cNvPr id="4" name="Espace réservé du contenu 2"/>
          <p:cNvSpPr txBox="1">
            <a:spLocks/>
          </p:cNvSpPr>
          <p:nvPr/>
        </p:nvSpPr>
        <p:spPr bwMode="auto">
          <a:xfrm>
            <a:off x="4895850" y="1423988"/>
            <a:ext cx="4114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Si on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simule</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un ensemble de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particules</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qui se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déplacent</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Dimensions: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identifiant</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de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particule</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temps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Mesures</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x, y, z,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vitesse</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direction,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pression</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température</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densité</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846"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4051800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428625" y="142875"/>
            <a:ext cx="8229600" cy="1143000"/>
          </a:xfrm>
        </p:spPr>
        <p:txBody>
          <a:bodyPr/>
          <a:lstStyle/>
          <a:p>
            <a:r>
              <a:rPr lang="fr-CA" altLang="en-US" smtClean="0"/>
              <a:t>Les visages de Chernoff (1973)</a:t>
            </a:r>
            <a:br>
              <a:rPr lang="fr-CA" altLang="en-US" smtClean="0"/>
            </a:br>
            <a:r>
              <a:rPr lang="fr-CA" altLang="en-US" smtClean="0"/>
              <a:t>(un exemple d’un « glyphe »)</a:t>
            </a:r>
          </a:p>
        </p:txBody>
      </p:sp>
      <p:pic>
        <p:nvPicPr>
          <p:cNvPr id="36867" name="Picture 2" descr="http://mapmaker.rutgers.edu/355/Chernoff_fac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84313"/>
            <a:ext cx="36385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http://kspark.kaist.ac.kr/Human%20Engineering.files/Chernoff/life_in_L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12875"/>
            <a:ext cx="3433762"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8"/>
          <p:cNvSpPr txBox="1">
            <a:spLocks noChangeArrowheads="1"/>
          </p:cNvSpPr>
          <p:nvPr/>
        </p:nvSpPr>
        <p:spPr bwMode="auto">
          <a:xfrm>
            <a:off x="4427538" y="4292600"/>
            <a:ext cx="4321175"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Avantage: mieux que du texte pour avoir une impression globale des données et trouver des éléments intéressants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Désavantage: le mapping entre les variables et le visage a un effet sur la saillance de chaque variable.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Désavantage(?): redondance d’un visage symétrique</a:t>
            </a:r>
          </a:p>
        </p:txBody>
      </p:sp>
      <p:sp>
        <p:nvSpPr>
          <p:cNvPr id="36870" name="Text Box 9"/>
          <p:cNvSpPr txBox="1">
            <a:spLocks noChangeArrowheads="1"/>
          </p:cNvSpPr>
          <p:nvPr/>
        </p:nvSpPr>
        <p:spPr bwMode="auto">
          <a:xfrm rot="5400000">
            <a:off x="-2563019" y="3759994"/>
            <a:ext cx="5400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http://kspark.kaist.ac.kr/Human%20Engineering.files/Chernoff/life_in_LA.jpg</a:t>
            </a:r>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871" name="Text Box 10"/>
          <p:cNvSpPr txBox="1">
            <a:spLocks noChangeArrowheads="1"/>
          </p:cNvSpPr>
          <p:nvPr/>
        </p:nvSpPr>
        <p:spPr bwMode="auto">
          <a:xfrm rot="-5400000">
            <a:off x="6990557" y="2212181"/>
            <a:ext cx="4032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CA"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http://mapmaker.rutgers.edu/355/Chernoff_face.gif</a:t>
            </a:r>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6574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58788" y="0"/>
            <a:ext cx="8229600" cy="1143000"/>
          </a:xfrm>
        </p:spPr>
        <p:txBody>
          <a:bodyPr/>
          <a:lstStyle/>
          <a:p>
            <a:r>
              <a:rPr lang="en-US" altLang="en-US" smtClean="0"/>
              <a:t>D’autres exemples de glyphes</a:t>
            </a:r>
          </a:p>
        </p:txBody>
      </p:sp>
      <p:pic>
        <p:nvPicPr>
          <p:cNvPr id="389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052513"/>
            <a:ext cx="8858250"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5"/>
          <p:cNvSpPr txBox="1">
            <a:spLocks noChangeArrowheads="1"/>
          </p:cNvSpPr>
          <p:nvPr/>
        </p:nvSpPr>
        <p:spPr bwMode="auto">
          <a:xfrm>
            <a:off x="1258888" y="6021388"/>
            <a:ext cx="741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 Ward (2002), “A Taxonomy of Glyph Placement Strategies for Multidimensional Data Visualization”, Information Visualization.</a:t>
            </a:r>
          </a:p>
        </p:txBody>
      </p:sp>
    </p:spTree>
    <p:extLst>
      <p:ext uri="{BB962C8B-B14F-4D97-AF65-F5344CB8AC3E}">
        <p14:creationId xmlns:p14="http://schemas.microsoft.com/office/powerpoint/2010/main" val="2205904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r>
              <a:rPr lang="en-US" altLang="en-US" smtClean="0"/>
              <a:t>D’autres exemples de glyphes</a:t>
            </a:r>
          </a:p>
        </p:txBody>
      </p:sp>
      <p:pic>
        <p:nvPicPr>
          <p:cNvPr id="39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00213"/>
            <a:ext cx="42957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557338"/>
            <a:ext cx="43338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6"/>
          <p:cNvSpPr txBox="1">
            <a:spLocks noChangeArrowheads="1"/>
          </p:cNvSpPr>
          <p:nvPr/>
        </p:nvSpPr>
        <p:spPr bwMode="auto">
          <a:xfrm>
            <a:off x="1476375" y="6092825"/>
            <a:ext cx="5976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Wittenbrink, Pang, Lodha (1996) “Glyphs for Visualizing Uncertainty in Vector Fields”, IEEE TVCG.</a:t>
            </a:r>
          </a:p>
        </p:txBody>
      </p:sp>
    </p:spTree>
    <p:extLst>
      <p:ext uri="{BB962C8B-B14F-4D97-AF65-F5344CB8AC3E}">
        <p14:creationId xmlns:p14="http://schemas.microsoft.com/office/powerpoint/2010/main" val="2190719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r>
              <a:rPr lang="en-US" altLang="en-US" smtClean="0"/>
              <a:t>Quelles sont les dimensions et les mesures dans ces données ?</a:t>
            </a:r>
          </a:p>
        </p:txBody>
      </p:sp>
      <p:sp>
        <p:nvSpPr>
          <p:cNvPr id="45059" name="Espace réservé du contenu 2"/>
          <p:cNvSpPr>
            <a:spLocks noGrp="1"/>
          </p:cNvSpPr>
          <p:nvPr>
            <p:ph idx="1"/>
          </p:nvPr>
        </p:nvSpPr>
        <p:spPr/>
        <p:txBody>
          <a:bodyPr/>
          <a:lstStyle/>
          <a:p>
            <a:r>
              <a:rPr lang="en-US" altLang="en-US" smtClean="0"/>
              <a:t>Dimensions: longitude (x), latitude (y), temps</a:t>
            </a:r>
          </a:p>
          <a:p>
            <a:r>
              <a:rPr lang="en-US" altLang="en-US" smtClean="0"/>
              <a:t>Mesures: vitesse, direction, incertitude en vitesse, incertitude en direction</a:t>
            </a:r>
          </a:p>
        </p:txBody>
      </p:sp>
      <p:sp>
        <p:nvSpPr>
          <p:cNvPr id="4" name="Flèche droite 3"/>
          <p:cNvSpPr/>
          <p:nvPr/>
        </p:nvSpPr>
        <p:spPr>
          <a:xfrm rot="10800000">
            <a:off x="8534400" y="836613"/>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965" name="ZoneTexte 4"/>
          <p:cNvSpPr txBox="1">
            <a:spLocks noChangeArrowheads="1"/>
          </p:cNvSpPr>
          <p:nvPr/>
        </p:nvSpPr>
        <p:spPr bwMode="auto">
          <a:xfrm>
            <a:off x="8001000" y="129381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pic>
        <p:nvPicPr>
          <p:cNvPr id="4096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575" y="3429000"/>
            <a:ext cx="3240088"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258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en-US" altLang="en-US" sz="4000" smtClean="0"/>
              <a:t>Boîte à moustaches (“Box plot” ou “Box-and-whisker plot”)</a:t>
            </a:r>
          </a:p>
        </p:txBody>
      </p:sp>
      <p:sp>
        <p:nvSpPr>
          <p:cNvPr id="41987" name="Rectangle 3"/>
          <p:cNvSpPr>
            <a:spLocks noGrp="1"/>
          </p:cNvSpPr>
          <p:nvPr>
            <p:ph type="body" idx="1"/>
          </p:nvPr>
        </p:nvSpPr>
        <p:spPr/>
        <p:txBody>
          <a:bodyPr/>
          <a:lstStyle/>
          <a:p>
            <a:pPr>
              <a:lnSpc>
                <a:spcPct val="90000"/>
              </a:lnSpc>
            </a:pPr>
            <a:r>
              <a:rPr lang="en-US" altLang="en-US" sz="2800" smtClean="0"/>
              <a:t>Inventé par John Tukey (1915-2000, qui inventa aussi le mot “bit”, et co-inventa la transformation de Fourrier rapide (Fast Fourrier Transform ou FFT))</a:t>
            </a:r>
          </a:p>
          <a:p>
            <a:pPr>
              <a:lnSpc>
                <a:spcPct val="90000"/>
              </a:lnSpc>
            </a:pPr>
            <a:r>
              <a:rPr lang="en-US" altLang="en-US" sz="2800" smtClean="0"/>
              <a:t>Une sorte de glyphe qui sert à résumer une distribution</a:t>
            </a:r>
          </a:p>
          <a:p>
            <a:pPr lvl="1">
              <a:lnSpc>
                <a:spcPct val="90000"/>
              </a:lnSpc>
            </a:pPr>
            <a:r>
              <a:rPr lang="fr-FR" altLang="en-US" sz="2400" smtClean="0"/>
              <a:t>Moyenne ou médiane</a:t>
            </a:r>
          </a:p>
          <a:p>
            <a:pPr lvl="1">
              <a:lnSpc>
                <a:spcPct val="90000"/>
              </a:lnSpc>
            </a:pPr>
            <a:r>
              <a:rPr lang="fr-FR" altLang="en-US" sz="2400" smtClean="0"/>
              <a:t>Écart type ou quartiles (25% et 75% de la distribution) ou percentiles (exemple: 10% et 90% de la distribution)</a:t>
            </a:r>
          </a:p>
          <a:p>
            <a:pPr lvl="1">
              <a:lnSpc>
                <a:spcPct val="90000"/>
              </a:lnSpc>
            </a:pPr>
            <a:r>
              <a:rPr lang="fr-FR" altLang="en-US" sz="2400" smtClean="0"/>
              <a:t>“Outliers” (données aberrantes), par exemple: les valuers en dehors des 10ième et 90ième percentiles, ou en dehors de 3 écarts types</a:t>
            </a:r>
          </a:p>
          <a:p>
            <a:pPr lvl="1">
              <a:lnSpc>
                <a:spcPct val="90000"/>
              </a:lnSpc>
            </a:pPr>
            <a:r>
              <a:rPr lang="fr-FR" altLang="en-US" sz="2400" smtClean="0"/>
              <a:t>Peut aussi montrer minimum, maximum</a:t>
            </a:r>
            <a:endParaRPr lang="en-US" altLang="en-US" sz="2400" smtClean="0"/>
          </a:p>
        </p:txBody>
      </p:sp>
    </p:spTree>
    <p:extLst>
      <p:ext uri="{BB962C8B-B14F-4D97-AF65-F5344CB8AC3E}">
        <p14:creationId xmlns:p14="http://schemas.microsoft.com/office/powerpoint/2010/main" val="104682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fr-CA" altLang="en-US" smtClean="0"/>
              <a:t>6200 ans avant J. C. :</a:t>
            </a:r>
            <a:br>
              <a:rPr lang="fr-CA" altLang="en-US" smtClean="0"/>
            </a:br>
            <a:r>
              <a:rPr lang="fr-CA" altLang="en-US" smtClean="0"/>
              <a:t>Çatalhöyük (en Turquie)</a:t>
            </a:r>
          </a:p>
        </p:txBody>
      </p:sp>
      <p:grpSp>
        <p:nvGrpSpPr>
          <p:cNvPr id="4099" name="Groupe 4"/>
          <p:cNvGrpSpPr>
            <a:grpSpLocks/>
          </p:cNvGrpSpPr>
          <p:nvPr/>
        </p:nvGrpSpPr>
        <p:grpSpPr bwMode="auto">
          <a:xfrm>
            <a:off x="101600" y="2643188"/>
            <a:ext cx="8940800" cy="2700337"/>
            <a:chOff x="0" y="2571744"/>
            <a:chExt cx="8941838" cy="2700000"/>
          </a:xfrm>
        </p:grpSpPr>
        <p:pic>
          <p:nvPicPr>
            <p:cNvPr id="4101" name="Picture 2" descr="C:\Users\mjm\Desktop\SAT_talk\source\oldest-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0" y="2571744"/>
              <a:ext cx="4727028" cy="27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3" descr="C:\Users\mjm\Desktop\SAT_talk\source\oldest-ma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1744"/>
              <a:ext cx="4176363" cy="27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0" name="ZoneTexte 5"/>
          <p:cNvSpPr txBox="1">
            <a:spLocks noChangeArrowheads="1"/>
          </p:cNvSpPr>
          <p:nvPr/>
        </p:nvSpPr>
        <p:spPr bwMode="auto">
          <a:xfrm>
            <a:off x="2143125" y="5857875"/>
            <a:ext cx="5143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Premier plan de ville</a:t>
            </a:r>
          </a:p>
        </p:txBody>
      </p:sp>
    </p:spTree>
    <p:extLst>
      <p:ext uri="{BB962C8B-B14F-4D97-AF65-F5344CB8AC3E}">
        <p14:creationId xmlns:p14="http://schemas.microsoft.com/office/powerpoint/2010/main" val="34273761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500px-Michelsonmorley-boxp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96975"/>
            <a:ext cx="47529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8"/>
          <p:cNvSpPr txBox="1">
            <a:spLocks noChangeArrowheads="1"/>
          </p:cNvSpPr>
          <p:nvPr/>
        </p:nvSpPr>
        <p:spPr bwMode="auto">
          <a:xfrm>
            <a:off x="2339975" y="6237288"/>
            <a:ext cx="525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http://en.wikipedia.org/wiki/Box_plot</a:t>
            </a:r>
          </a:p>
        </p:txBody>
      </p:sp>
      <p:pic>
        <p:nvPicPr>
          <p:cNvPr id="4301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088" y="1052513"/>
            <a:ext cx="31861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0851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en-US" altLang="en-US" sz="4000" smtClean="0"/>
              <a:t>Bullet graphs (Stephen Few, </a:t>
            </a:r>
            <a:r>
              <a:rPr lang="en-US" altLang="en-US" sz="2800" smtClean="0">
                <a:hlinkClick r:id="rId2"/>
              </a:rPr>
              <a:t>http://www.perceptualedge.com/blog/?p=217</a:t>
            </a:r>
            <a:r>
              <a:rPr lang="en-US" altLang="en-US" sz="2800" smtClean="0"/>
              <a:t> </a:t>
            </a:r>
            <a:r>
              <a:rPr lang="en-US" altLang="en-US" sz="4000" smtClean="0"/>
              <a:t> )</a:t>
            </a:r>
          </a:p>
        </p:txBody>
      </p:sp>
      <p:pic>
        <p:nvPicPr>
          <p:cNvPr id="44035" name="Picture 5" descr="Bullet Graphs for Not-to-Exceed Target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73238"/>
            <a:ext cx="5616575"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7"/>
          <p:cNvSpPr>
            <a:spLocks noGrp="1"/>
          </p:cNvSpPr>
          <p:nvPr>
            <p:ph type="body" idx="1"/>
          </p:nvPr>
        </p:nvSpPr>
        <p:spPr>
          <a:xfrm>
            <a:off x="179388" y="2133600"/>
            <a:ext cx="3097212" cy="3629025"/>
          </a:xfrm>
          <a:noFill/>
        </p:spPr>
        <p:txBody>
          <a:bodyPr/>
          <a:lstStyle/>
          <a:p>
            <a:pPr>
              <a:buFont typeface="Arial" panose="020B0604020202020204" pitchFamily="34" charset="0"/>
              <a:buNone/>
            </a:pPr>
            <a:r>
              <a:rPr lang="en-US" altLang="en-US" sz="2800" smtClean="0"/>
              <a:t>Montrent</a:t>
            </a:r>
          </a:p>
          <a:p>
            <a:r>
              <a:rPr lang="en-US" altLang="en-US" sz="2800" smtClean="0"/>
              <a:t>Valeur actuelle</a:t>
            </a:r>
          </a:p>
          <a:p>
            <a:r>
              <a:rPr lang="en-US" altLang="en-US" sz="2800" smtClean="0"/>
              <a:t>Valeur ciblée</a:t>
            </a:r>
          </a:p>
          <a:p>
            <a:r>
              <a:rPr lang="en-US" altLang="en-US" sz="2800" smtClean="0"/>
              <a:t>3 zones: bon, moyen, mauvais</a:t>
            </a:r>
          </a:p>
        </p:txBody>
      </p:sp>
    </p:spTree>
    <p:extLst>
      <p:ext uri="{BB962C8B-B14F-4D97-AF65-F5344CB8AC3E}">
        <p14:creationId xmlns:p14="http://schemas.microsoft.com/office/powerpoint/2010/main" val="2234838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candlestick-anatomy-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357563"/>
            <a:ext cx="3960812"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Grp="1"/>
          </p:cNvSpPr>
          <p:nvPr>
            <p:ph type="title"/>
          </p:nvPr>
        </p:nvSpPr>
        <p:spPr/>
        <p:txBody>
          <a:bodyPr/>
          <a:lstStyle/>
          <a:p>
            <a:r>
              <a:rPr lang="en-US" altLang="en-US" sz="4000" smtClean="0"/>
              <a:t>Les chandeliers japonais</a:t>
            </a:r>
            <a:br>
              <a:rPr lang="en-US" altLang="en-US" sz="4000" smtClean="0"/>
            </a:br>
            <a:r>
              <a:rPr lang="en-US" altLang="en-US" sz="4000" smtClean="0"/>
              <a:t>(“candlestick charts”)</a:t>
            </a:r>
          </a:p>
        </p:txBody>
      </p:sp>
      <p:sp>
        <p:nvSpPr>
          <p:cNvPr id="45060" name="Rectangle 3"/>
          <p:cNvSpPr>
            <a:spLocks noGrp="1"/>
          </p:cNvSpPr>
          <p:nvPr>
            <p:ph type="body" idx="1"/>
          </p:nvPr>
        </p:nvSpPr>
        <p:spPr/>
        <p:txBody>
          <a:bodyPr/>
          <a:lstStyle/>
          <a:p>
            <a:r>
              <a:rPr lang="en-US" altLang="en-US" sz="2000" smtClean="0"/>
              <a:t>Inventés par Homma Munehisa (1724-1803), qui “a amassé une immense fortune en jouant sur le prix du riz” (</a:t>
            </a:r>
            <a:r>
              <a:rPr lang="en-US" altLang="en-US" sz="1400" smtClean="0">
                <a:hlinkClick r:id="rId3"/>
              </a:rPr>
              <a:t>http://fr.wikipedia.org/wiki/Munehisa_Homma</a:t>
            </a:r>
            <a:r>
              <a:rPr lang="en-US" altLang="en-US" sz="2000" smtClean="0"/>
              <a:t>)</a:t>
            </a:r>
          </a:p>
          <a:p>
            <a:r>
              <a:rPr lang="en-US" altLang="en-US" sz="2000" smtClean="0"/>
              <a:t>Utilisés dan l’</a:t>
            </a:r>
            <a:r>
              <a:rPr lang="en-US" altLang="en-US" sz="2000" i="1" smtClean="0"/>
              <a:t>analyse technique</a:t>
            </a:r>
            <a:r>
              <a:rPr lang="en-US" altLang="en-US" sz="2000" smtClean="0"/>
              <a:t> de l’évolution des cours ou marchés financiers (actions, etc.)</a:t>
            </a:r>
          </a:p>
          <a:p>
            <a:r>
              <a:rPr lang="en-US" altLang="en-US" sz="2000" smtClean="0"/>
              <a:t>On peut le voir comme une sorte de glyphe qui montre une évolution à travers le temps</a:t>
            </a:r>
          </a:p>
        </p:txBody>
      </p:sp>
      <p:sp>
        <p:nvSpPr>
          <p:cNvPr id="45061" name="Text Box 6"/>
          <p:cNvSpPr txBox="1">
            <a:spLocks noChangeArrowheads="1"/>
          </p:cNvSpPr>
          <p:nvPr/>
        </p:nvSpPr>
        <p:spPr bwMode="auto">
          <a:xfrm>
            <a:off x="2016125" y="6521450"/>
            <a:ext cx="7127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http://goodasgoeldi.com/wordpress/2009/06/26/reading-a-candlestick-graph/</a:t>
            </a:r>
          </a:p>
        </p:txBody>
      </p:sp>
    </p:spTree>
    <p:extLst>
      <p:ext uri="{BB962C8B-B14F-4D97-AF65-F5344CB8AC3E}">
        <p14:creationId xmlns:p14="http://schemas.microsoft.com/office/powerpoint/2010/main" val="152007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candlestick-chart2-l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864235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6"/>
          <p:cNvSpPr txBox="1">
            <a:spLocks noChangeArrowheads="1"/>
          </p:cNvSpPr>
          <p:nvPr/>
        </p:nvSpPr>
        <p:spPr bwMode="auto">
          <a:xfrm>
            <a:off x="2016125" y="6521450"/>
            <a:ext cx="7127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http://goodasgoeldi.com/wordpress/2009/06/26/reading-a-candlestick-graph/</a:t>
            </a:r>
          </a:p>
        </p:txBody>
      </p:sp>
    </p:spTree>
    <p:extLst>
      <p:ext uri="{BB962C8B-B14F-4D97-AF65-F5344CB8AC3E}">
        <p14:creationId xmlns:p14="http://schemas.microsoft.com/office/powerpoint/2010/main" val="13499452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Engulf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476250"/>
            <a:ext cx="18256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5" descr="Hammer - Hanging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547688"/>
            <a:ext cx="2139950"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7" descr="Hara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203450"/>
            <a:ext cx="18176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9" descr="Morning Star - Evening St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2203450"/>
            <a:ext cx="2238375"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1" descr="Inverted Hammer - Shooting St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1175" y="3932238"/>
            <a:ext cx="21653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13" descr="Piercing Line - Dark Cloud 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125" y="3932238"/>
            <a:ext cx="22320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14"/>
          <p:cNvSpPr txBox="1">
            <a:spLocks noChangeArrowheads="1"/>
          </p:cNvSpPr>
          <p:nvPr/>
        </p:nvSpPr>
        <p:spPr bwMode="auto">
          <a:xfrm>
            <a:off x="2916238" y="5949950"/>
            <a:ext cx="62277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http://goodasgoeldi.com/wordpress/2009/06/26/reading-a-candlestick-graph/</a:t>
            </a:r>
          </a:p>
        </p:txBody>
      </p:sp>
      <p:pic>
        <p:nvPicPr>
          <p:cNvPr id="47113" name="Picture 16" descr="File:Basiccandlesticks.GIF">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620713"/>
            <a:ext cx="4000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Text Box 17"/>
          <p:cNvSpPr txBox="1">
            <a:spLocks noChangeArrowheads="1"/>
          </p:cNvSpPr>
          <p:nvPr/>
        </p:nvSpPr>
        <p:spPr bwMode="auto">
          <a:xfrm>
            <a:off x="900113" y="981075"/>
            <a:ext cx="2665412"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 White candlestick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 Black candlestick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3 Long lower shadow</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4 Long upper shadow</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5 Hammer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6 Inverted hammer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7 Spinning top white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8 Spinning top black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9 Doji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10 Long legged doji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11 Dragonfly doji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12 Gravestone doji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13 Marubozu white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14 Marubozu black</a:t>
            </a:r>
          </a:p>
        </p:txBody>
      </p:sp>
      <p:sp>
        <p:nvSpPr>
          <p:cNvPr id="47115" name="Text Box 18"/>
          <p:cNvSpPr txBox="1">
            <a:spLocks noChangeArrowheads="1"/>
          </p:cNvSpPr>
          <p:nvPr/>
        </p:nvSpPr>
        <p:spPr bwMode="auto">
          <a:xfrm>
            <a:off x="179388" y="5445125"/>
            <a:ext cx="3744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http://en.wikipedia.org/wiki/Candlestick_chart</a:t>
            </a:r>
          </a:p>
        </p:txBody>
      </p:sp>
    </p:spTree>
    <p:extLst>
      <p:ext uri="{BB962C8B-B14F-4D97-AF65-F5344CB8AC3E}">
        <p14:creationId xmlns:p14="http://schemas.microsoft.com/office/powerpoint/2010/main" val="36058820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a:xfrm>
            <a:off x="428625" y="0"/>
            <a:ext cx="8229600" cy="1143000"/>
          </a:xfrm>
        </p:spPr>
        <p:txBody>
          <a:bodyPr/>
          <a:lstStyle/>
          <a:p>
            <a:r>
              <a:rPr lang="fr-CA" altLang="en-US" smtClean="0"/>
              <a:t>Présentation interactive d</a:t>
            </a:r>
            <a:r>
              <a:rPr lang="en-CA" altLang="en-US" smtClean="0"/>
              <a:t>e </a:t>
            </a:r>
            <a:r>
              <a:rPr lang="fr-CA" altLang="en-US" smtClean="0"/>
              <a:t>l’ONU</a:t>
            </a:r>
            <a:br>
              <a:rPr lang="fr-CA" altLang="en-US" smtClean="0"/>
            </a:br>
            <a:r>
              <a:rPr lang="fr-CA" altLang="en-US" sz="2000" smtClean="0"/>
              <a:t>(</a:t>
            </a:r>
            <a:r>
              <a:rPr lang="en-US" altLang="en-US" sz="2000" smtClean="0"/>
              <a:t>United Nations Development Programme, Human Development Report</a:t>
            </a:r>
            <a:r>
              <a:rPr lang="fr-CA" altLang="en-US" sz="2000" smtClean="0"/>
              <a:t>)</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268413"/>
            <a:ext cx="6954838"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7"/>
          <p:cNvSpPr txBox="1">
            <a:spLocks noChangeArrowheads="1"/>
          </p:cNvSpPr>
          <p:nvPr/>
        </p:nvSpPr>
        <p:spPr bwMode="auto">
          <a:xfrm>
            <a:off x="1474788" y="6237288"/>
            <a:ext cx="669766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Voir les présentations de Hans Rosling sur http://www.ted.com</a:t>
            </a:r>
          </a:p>
        </p:txBody>
      </p:sp>
      <p:sp>
        <p:nvSpPr>
          <p:cNvPr id="48133" name="Text Box 8"/>
          <p:cNvSpPr txBox="1">
            <a:spLocks noChangeArrowheads="1"/>
          </p:cNvSpPr>
          <p:nvPr/>
        </p:nvSpPr>
        <p:spPr bwMode="auto">
          <a:xfrm>
            <a:off x="7205663" y="2060575"/>
            <a:ext cx="1687512"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Remarque:</a:t>
            </a:r>
            <a:b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les points sont des glyphes, ayant chacun un diamètre (montrant la population) et une couleur (montrant la région).</a:t>
            </a:r>
          </a:p>
        </p:txBody>
      </p:sp>
    </p:spTree>
    <p:extLst>
      <p:ext uri="{BB962C8B-B14F-4D97-AF65-F5344CB8AC3E}">
        <p14:creationId xmlns:p14="http://schemas.microsoft.com/office/powerpoint/2010/main" val="10412430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p:txBody>
          <a:bodyPr/>
          <a:lstStyle/>
          <a:p>
            <a:r>
              <a:rPr lang="en-US" altLang="en-US" smtClean="0"/>
              <a:t>Quelles sont les dimensions et les mesures dans ces données ?</a:t>
            </a:r>
          </a:p>
        </p:txBody>
      </p:sp>
      <p:sp>
        <p:nvSpPr>
          <p:cNvPr id="45059" name="Espace réservé du contenu 2"/>
          <p:cNvSpPr>
            <a:spLocks noGrp="1"/>
          </p:cNvSpPr>
          <p:nvPr>
            <p:ph idx="1"/>
          </p:nvPr>
        </p:nvSpPr>
        <p:spPr/>
        <p:txBody>
          <a:bodyPr/>
          <a:lstStyle/>
          <a:p>
            <a:r>
              <a:rPr lang="en-US" altLang="en-US" smtClean="0"/>
              <a:t>Dimensions: nom de pays (ou identifiant de pays), année</a:t>
            </a:r>
          </a:p>
          <a:p>
            <a:r>
              <a:rPr lang="en-US" altLang="en-US" smtClean="0"/>
              <a:t>Mesures: population (diamètre), région du monde (couleur), revenus (x), espérance de vie (y)</a:t>
            </a:r>
          </a:p>
        </p:txBody>
      </p:sp>
      <p:sp>
        <p:nvSpPr>
          <p:cNvPr id="4" name="Flèche droite 3"/>
          <p:cNvSpPr/>
          <p:nvPr/>
        </p:nvSpPr>
        <p:spPr>
          <a:xfrm rot="10800000">
            <a:off x="8534400" y="836613"/>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157" name="ZoneTexte 4"/>
          <p:cNvSpPr txBox="1">
            <a:spLocks noChangeArrowheads="1"/>
          </p:cNvSpPr>
          <p:nvPr/>
        </p:nvSpPr>
        <p:spPr bwMode="auto">
          <a:xfrm>
            <a:off x="8001000" y="129381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875948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a:xfrm>
            <a:off x="0" y="274638"/>
            <a:ext cx="9144000" cy="1143000"/>
          </a:xfrm>
        </p:spPr>
        <p:txBody>
          <a:bodyPr/>
          <a:lstStyle/>
          <a:p>
            <a:pPr eaLnBrk="1" hangingPunct="1"/>
            <a:r>
              <a:rPr lang="fr-CA" altLang="en-US" sz="3200" smtClean="0"/>
              <a:t>Tableau: logiciel pour visualiser des bases de données</a:t>
            </a:r>
            <a:br>
              <a:rPr lang="fr-CA" altLang="en-US" sz="3200" smtClean="0"/>
            </a:br>
            <a:r>
              <a:rPr lang="fr-CA" altLang="en-US" sz="3200" smtClean="0"/>
              <a:t>(Mackinlay et al. 2007, tableausoftware.com)</a:t>
            </a:r>
          </a:p>
        </p:txBody>
      </p:sp>
      <p:pic>
        <p:nvPicPr>
          <p:cNvPr id="50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428750"/>
            <a:ext cx="78771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3327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104900"/>
            <a:ext cx="6686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49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104900"/>
            <a:ext cx="6686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858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528638" y="4763"/>
            <a:ext cx="8229600" cy="1143000"/>
          </a:xfrm>
        </p:spPr>
        <p:txBody>
          <a:bodyPr/>
          <a:lstStyle/>
          <a:p>
            <a:pPr eaLnBrk="1" hangingPunct="1"/>
            <a:r>
              <a:rPr lang="fr-CA" altLang="en-US" smtClean="0"/>
              <a:t>≈1000 après J. C.</a:t>
            </a:r>
          </a:p>
        </p:txBody>
      </p:sp>
      <p:pic>
        <p:nvPicPr>
          <p:cNvPr id="5123" name="Picture 2" descr="C:\Users\mjm\Desktop\SAT_talk\source\earlyPlanetGrap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63" y="981075"/>
            <a:ext cx="7473950"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ZoneTexte 3"/>
          <p:cNvSpPr txBox="1">
            <a:spLocks noChangeArrowheads="1"/>
          </p:cNvSpPr>
          <p:nvPr/>
        </p:nvSpPr>
        <p:spPr bwMode="auto">
          <a:xfrm>
            <a:off x="1143000" y="5357813"/>
            <a:ext cx="70008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Premier graphique sur un plan cartésien avec le temps en axe horizontal (et ce, quelques siècles avant René Descartes (1596-1650; nom Latin: </a:t>
            </a:r>
            <a:r>
              <a:rPr kumimoji="0" lang="fr-CA" altLang="en-US" sz="1800" b="0" i="1"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Renatus Cartesius</a:t>
            </a: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pour qui on a nommé le plan cartésien)</a:t>
            </a:r>
          </a:p>
        </p:txBody>
      </p:sp>
    </p:spTree>
    <p:extLst>
      <p:ext uri="{BB962C8B-B14F-4D97-AF65-F5344CB8AC3E}">
        <p14:creationId xmlns:p14="http://schemas.microsoft.com/office/powerpoint/2010/main" val="42671941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104900"/>
            <a:ext cx="6686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2127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104900"/>
            <a:ext cx="6686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8438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 y="376238"/>
            <a:ext cx="8950325" cy="622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954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avec flèche 2"/>
          <p:cNvCxnSpPr/>
          <p:nvPr/>
        </p:nvCxnSpPr>
        <p:spPr>
          <a:xfrm>
            <a:off x="2428875" y="5870575"/>
            <a:ext cx="135731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rot="16200000" flipV="1">
            <a:off x="1785938" y="5227637"/>
            <a:ext cx="1295400" cy="9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rot="5400000" flipH="1" flipV="1">
            <a:off x="141288" y="4441825"/>
            <a:ext cx="3716338"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2000250" y="6299200"/>
            <a:ext cx="4572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350" name="ZoneTexte 17"/>
          <p:cNvSpPr txBox="1">
            <a:spLocks noChangeArrowheads="1"/>
          </p:cNvSpPr>
          <p:nvPr/>
        </p:nvSpPr>
        <p:spPr bwMode="auto">
          <a:xfrm>
            <a:off x="3786188" y="572770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p>
        </p:txBody>
      </p:sp>
      <p:sp>
        <p:nvSpPr>
          <p:cNvPr id="57351" name="ZoneTexte 18"/>
          <p:cNvSpPr txBox="1">
            <a:spLocks noChangeArrowheads="1"/>
          </p:cNvSpPr>
          <p:nvPr/>
        </p:nvSpPr>
        <p:spPr bwMode="auto">
          <a:xfrm>
            <a:off x="2214563" y="429895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y</a:t>
            </a:r>
          </a:p>
        </p:txBody>
      </p:sp>
      <p:sp>
        <p:nvSpPr>
          <p:cNvPr id="57352" name="ZoneTexte 20"/>
          <p:cNvSpPr txBox="1">
            <a:spLocks noChangeArrowheads="1"/>
          </p:cNvSpPr>
          <p:nvPr/>
        </p:nvSpPr>
        <p:spPr bwMode="auto">
          <a:xfrm>
            <a:off x="1714500" y="229870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a:t>
            </a:r>
          </a:p>
        </p:txBody>
      </p:sp>
      <p:sp>
        <p:nvSpPr>
          <p:cNvPr id="57353" name="ZoneTexte 21"/>
          <p:cNvSpPr txBox="1">
            <a:spLocks noChangeArrowheads="1"/>
          </p:cNvSpPr>
          <p:nvPr/>
        </p:nvSpPr>
        <p:spPr bwMode="auto">
          <a:xfrm>
            <a:off x="6572250" y="6156325"/>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a:t>
            </a:r>
          </a:p>
        </p:txBody>
      </p:sp>
      <p:cxnSp>
        <p:nvCxnSpPr>
          <p:cNvPr id="23" name="Connecteur droit avec flèche 22"/>
          <p:cNvCxnSpPr/>
          <p:nvPr/>
        </p:nvCxnSpPr>
        <p:spPr>
          <a:xfrm>
            <a:off x="4429125" y="5870575"/>
            <a:ext cx="1357313"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rot="16200000" flipV="1">
            <a:off x="3786188" y="5227637"/>
            <a:ext cx="1295400" cy="9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356" name="ZoneTexte 24"/>
          <p:cNvSpPr txBox="1">
            <a:spLocks noChangeArrowheads="1"/>
          </p:cNvSpPr>
          <p:nvPr/>
        </p:nvSpPr>
        <p:spPr bwMode="auto">
          <a:xfrm>
            <a:off x="5786438" y="572770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p>
        </p:txBody>
      </p:sp>
      <p:sp>
        <p:nvSpPr>
          <p:cNvPr id="57357" name="ZoneTexte 25"/>
          <p:cNvSpPr txBox="1">
            <a:spLocks noChangeArrowheads="1"/>
          </p:cNvSpPr>
          <p:nvPr/>
        </p:nvSpPr>
        <p:spPr bwMode="auto">
          <a:xfrm>
            <a:off x="4214813" y="4298950"/>
            <a:ext cx="285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y</a:t>
            </a:r>
          </a:p>
        </p:txBody>
      </p:sp>
      <p:cxnSp>
        <p:nvCxnSpPr>
          <p:cNvPr id="27" name="Connecteur droit avec flèche 26"/>
          <p:cNvCxnSpPr/>
          <p:nvPr/>
        </p:nvCxnSpPr>
        <p:spPr>
          <a:xfrm>
            <a:off x="2428875" y="4084638"/>
            <a:ext cx="1357313"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rot="16200000" flipV="1">
            <a:off x="1785938" y="3441700"/>
            <a:ext cx="1295400" cy="9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360" name="ZoneTexte 28"/>
          <p:cNvSpPr txBox="1">
            <a:spLocks noChangeArrowheads="1"/>
          </p:cNvSpPr>
          <p:nvPr/>
        </p:nvSpPr>
        <p:spPr bwMode="auto">
          <a:xfrm>
            <a:off x="3786188" y="3941763"/>
            <a:ext cx="28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p>
        </p:txBody>
      </p:sp>
      <p:sp>
        <p:nvSpPr>
          <p:cNvPr id="57361" name="ZoneTexte 29"/>
          <p:cNvSpPr txBox="1">
            <a:spLocks noChangeArrowheads="1"/>
          </p:cNvSpPr>
          <p:nvPr/>
        </p:nvSpPr>
        <p:spPr bwMode="auto">
          <a:xfrm>
            <a:off x="2214563" y="2513013"/>
            <a:ext cx="28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y</a:t>
            </a:r>
          </a:p>
        </p:txBody>
      </p:sp>
      <p:cxnSp>
        <p:nvCxnSpPr>
          <p:cNvPr id="31" name="Connecteur droit avec flèche 30"/>
          <p:cNvCxnSpPr/>
          <p:nvPr/>
        </p:nvCxnSpPr>
        <p:spPr>
          <a:xfrm>
            <a:off x="4429125" y="4084638"/>
            <a:ext cx="1357313"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rot="16200000" flipV="1">
            <a:off x="3786188" y="3441700"/>
            <a:ext cx="1295400" cy="9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364" name="ZoneTexte 32"/>
          <p:cNvSpPr txBox="1">
            <a:spLocks noChangeArrowheads="1"/>
          </p:cNvSpPr>
          <p:nvPr/>
        </p:nvSpPr>
        <p:spPr bwMode="auto">
          <a:xfrm>
            <a:off x="5786438" y="3941763"/>
            <a:ext cx="28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x</a:t>
            </a:r>
          </a:p>
        </p:txBody>
      </p:sp>
      <p:sp>
        <p:nvSpPr>
          <p:cNvPr id="57365" name="ZoneTexte 33"/>
          <p:cNvSpPr txBox="1">
            <a:spLocks noChangeArrowheads="1"/>
          </p:cNvSpPr>
          <p:nvPr/>
        </p:nvSpPr>
        <p:spPr bwMode="auto">
          <a:xfrm>
            <a:off x="4214813" y="2513013"/>
            <a:ext cx="285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y</a:t>
            </a:r>
          </a:p>
        </p:txBody>
      </p:sp>
      <p:sp>
        <p:nvSpPr>
          <p:cNvPr id="57366" name="ZoneTexte 38"/>
          <p:cNvSpPr txBox="1">
            <a:spLocks noChangeArrowheads="1"/>
          </p:cNvSpPr>
          <p:nvPr/>
        </p:nvSpPr>
        <p:spPr bwMode="auto">
          <a:xfrm>
            <a:off x="1928813" y="1628775"/>
            <a:ext cx="4786312" cy="3698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Rangées: b, y</a:t>
            </a:r>
          </a:p>
        </p:txBody>
      </p:sp>
      <p:sp>
        <p:nvSpPr>
          <p:cNvPr id="57367" name="ZoneTexte 39"/>
          <p:cNvSpPr txBox="1">
            <a:spLocks noChangeArrowheads="1"/>
          </p:cNvSpPr>
          <p:nvPr/>
        </p:nvSpPr>
        <p:spPr bwMode="auto">
          <a:xfrm>
            <a:off x="1928813" y="1057275"/>
            <a:ext cx="4786312" cy="3698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Colonnes: a, x</a:t>
            </a:r>
          </a:p>
        </p:txBody>
      </p:sp>
      <p:sp>
        <p:nvSpPr>
          <p:cNvPr id="25"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369"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
        <p:nvSpPr>
          <p:cNvPr id="57370" name="TextBox 1"/>
          <p:cNvSpPr txBox="1">
            <a:spLocks noChangeArrowheads="1"/>
          </p:cNvSpPr>
          <p:nvPr/>
        </p:nvSpPr>
        <p:spPr bwMode="auto">
          <a:xfrm>
            <a:off x="107950" y="115888"/>
            <a:ext cx="6480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"Empilage dimensionnel"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(dimensional stacking) dans Tableau:</a:t>
            </a:r>
          </a:p>
        </p:txBody>
      </p:sp>
    </p:spTree>
    <p:extLst>
      <p:ext uri="{BB962C8B-B14F-4D97-AF65-F5344CB8AC3E}">
        <p14:creationId xmlns:p14="http://schemas.microsoft.com/office/powerpoint/2010/main" val="17907041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104900"/>
            <a:ext cx="66865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6548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p:cNvSpPr>
            <a:spLocks noGrp="1"/>
          </p:cNvSpPr>
          <p:nvPr>
            <p:ph type="title" idx="4294967295"/>
          </p:nvPr>
        </p:nvSpPr>
        <p:spPr/>
        <p:txBody>
          <a:bodyPr/>
          <a:lstStyle/>
          <a:p>
            <a:r>
              <a:rPr lang="fr-CA" altLang="en-US" smtClean="0"/>
              <a:t>Tableau</a:t>
            </a:r>
          </a:p>
        </p:txBody>
      </p:sp>
      <p:sp>
        <p:nvSpPr>
          <p:cNvPr id="59395" name="Espace réservé du contenu 2"/>
          <p:cNvSpPr>
            <a:spLocks noGrp="1"/>
          </p:cNvSpPr>
          <p:nvPr>
            <p:ph idx="4294967295"/>
          </p:nvPr>
        </p:nvSpPr>
        <p:spPr/>
        <p:txBody>
          <a:bodyPr/>
          <a:lstStyle/>
          <a:p>
            <a:r>
              <a:rPr lang="fr-CA" altLang="en-US" smtClean="0"/>
              <a:t>Pour plus d’informations:</a:t>
            </a:r>
            <a:br>
              <a:rPr lang="fr-CA" altLang="en-US" smtClean="0"/>
            </a:br>
            <a:r>
              <a:rPr lang="fr-CA" altLang="en-US" sz="2400" smtClean="0">
                <a:hlinkClick r:id="rId2"/>
              </a:rPr>
              <a:t>http://www.tableausoftware.com/products/tour</a:t>
            </a:r>
            <a:r>
              <a:rPr lang="fr-CA" altLang="en-US" sz="2400" smtClean="0"/>
              <a:t/>
            </a:r>
            <a:br>
              <a:rPr lang="fr-CA" altLang="en-US" sz="2400" smtClean="0"/>
            </a:br>
            <a:r>
              <a:rPr lang="fr-CA" altLang="en-US" sz="2400" smtClean="0"/>
              <a:t/>
            </a:r>
            <a:br>
              <a:rPr lang="fr-CA" altLang="en-US" sz="2400" smtClean="0"/>
            </a:br>
            <a:r>
              <a:rPr lang="fr-CA" altLang="en-US" sz="2400" smtClean="0">
                <a:hlinkClick r:id="rId3"/>
              </a:rPr>
              <a:t>http://www.tableausoftware.com/products/desktop/demo</a:t>
            </a:r>
            <a:r>
              <a:rPr lang="fr-CA" altLang="en-US" sz="2400" smtClean="0"/>
              <a:t/>
            </a:r>
            <a:br>
              <a:rPr lang="fr-CA" altLang="en-US" sz="2400" smtClean="0"/>
            </a:br>
            <a:endParaRPr lang="fr-CA" altLang="en-US" smtClean="0"/>
          </a:p>
          <a:p>
            <a:endParaRPr lang="fr-CA" altLang="en-US" smtClean="0"/>
          </a:p>
        </p:txBody>
      </p:sp>
    </p:spTree>
    <p:extLst>
      <p:ext uri="{BB962C8B-B14F-4D97-AF65-F5344CB8AC3E}">
        <p14:creationId xmlns:p14="http://schemas.microsoft.com/office/powerpoint/2010/main" val="26909710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p:cNvSpPr>
            <a:spLocks noGrp="1"/>
          </p:cNvSpPr>
          <p:nvPr>
            <p:ph type="title"/>
          </p:nvPr>
        </p:nvSpPr>
        <p:spPr>
          <a:xfrm>
            <a:off x="468313" y="0"/>
            <a:ext cx="8229600" cy="765175"/>
          </a:xfrm>
        </p:spPr>
        <p:txBody>
          <a:bodyPr/>
          <a:lstStyle/>
          <a:p>
            <a:r>
              <a:rPr lang="fr-CA" altLang="en-US" smtClean="0"/>
              <a:t>Sortes de variables</a:t>
            </a:r>
          </a:p>
        </p:txBody>
      </p:sp>
      <p:sp>
        <p:nvSpPr>
          <p:cNvPr id="60419" name="Espace réservé du contenu 2"/>
          <p:cNvSpPr>
            <a:spLocks noGrp="1"/>
          </p:cNvSpPr>
          <p:nvPr>
            <p:ph idx="1"/>
          </p:nvPr>
        </p:nvSpPr>
        <p:spPr>
          <a:xfrm>
            <a:off x="250825" y="836613"/>
            <a:ext cx="8893175" cy="5289550"/>
          </a:xfrm>
        </p:spPr>
        <p:txBody>
          <a:bodyPr/>
          <a:lstStyle/>
          <a:p>
            <a:r>
              <a:rPr lang="fr-CA" altLang="en-US" sz="2400" smtClean="0"/>
              <a:t>Quantitative (ou continue ou métrique)</a:t>
            </a:r>
          </a:p>
          <a:p>
            <a:pPr lvl="1"/>
            <a:r>
              <a:rPr lang="fr-CA" altLang="en-US" sz="2000" smtClean="0"/>
              <a:t>Exemple: x, y, temps, température, argent</a:t>
            </a:r>
          </a:p>
          <a:p>
            <a:r>
              <a:rPr lang="fr-CA" altLang="en-US" sz="2400" smtClean="0"/>
              <a:t>Ordinale</a:t>
            </a:r>
          </a:p>
          <a:p>
            <a:pPr lvl="1"/>
            <a:r>
              <a:rPr lang="fr-CA" altLang="en-US" sz="2000" smtClean="0"/>
              <a:t>On peut mettre les valeurs en ordre, mais on ne peut pas dire qu’une telle valeur est N fois plus grande qu’une autre valeur</a:t>
            </a:r>
          </a:p>
          <a:p>
            <a:pPr lvl="1"/>
            <a:r>
              <a:rPr lang="fr-CA" altLang="en-US" sz="2000" smtClean="0"/>
              <a:t>Exemple: D.E.S., D.E.C., Baccalauréat (en ordre d’années de scolarité)</a:t>
            </a:r>
          </a:p>
          <a:p>
            <a:r>
              <a:rPr lang="fr-CA" altLang="en-US" sz="2400" smtClean="0"/>
              <a:t>Catégorique (ou nominale)</a:t>
            </a:r>
          </a:p>
          <a:p>
            <a:pPr lvl="1"/>
            <a:r>
              <a:rPr lang="fr-CA" altLang="en-US" sz="2000" smtClean="0"/>
              <a:t>Il n’y a pas d’ordre naturel (sauf peut-être alphabétique, mais cela est arbitraire et dépend de la langue)</a:t>
            </a:r>
          </a:p>
          <a:p>
            <a:pPr lvl="1"/>
            <a:r>
              <a:rPr lang="fr-CA" altLang="en-US" sz="2000" smtClean="0"/>
              <a:t>Exemple: groupe d’aliments (viandes, lait, légumes et fruits, produits céréaliers)</a:t>
            </a:r>
          </a:p>
          <a:p>
            <a:pPr lvl="1"/>
            <a:r>
              <a:rPr lang="fr-CA" altLang="en-US" sz="2000" smtClean="0"/>
              <a:t>Exemple: bacc en génie mécanique, bacc en génie de construction, etc.</a:t>
            </a:r>
          </a:p>
          <a:p>
            <a:pPr lvl="1"/>
            <a:r>
              <a:rPr lang="fr-CA" altLang="en-US" sz="2000" smtClean="0"/>
              <a:t>Exemple: Honda, Toyota, GM, Chrysler, etc.</a:t>
            </a:r>
          </a:p>
          <a:p>
            <a:r>
              <a:rPr lang="fr-CA" altLang="en-US" sz="2400" smtClean="0"/>
              <a:t>Binaires</a:t>
            </a:r>
          </a:p>
          <a:p>
            <a:pPr lvl="1"/>
            <a:r>
              <a:rPr lang="fr-CA" altLang="en-US" sz="2000" smtClean="0"/>
              <a:t>Une sorte de dimension nominale (ou ordinale) ayant deux valeurs possibles</a:t>
            </a:r>
          </a:p>
        </p:txBody>
      </p:sp>
      <p:sp>
        <p:nvSpPr>
          <p:cNvPr id="4"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421"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28256978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1"/>
          <p:cNvSpPr>
            <a:spLocks noGrp="1"/>
          </p:cNvSpPr>
          <p:nvPr>
            <p:ph type="title"/>
          </p:nvPr>
        </p:nvSpPr>
        <p:spPr>
          <a:xfrm>
            <a:off x="0" y="44450"/>
            <a:ext cx="9144000" cy="1143000"/>
          </a:xfrm>
        </p:spPr>
        <p:txBody>
          <a:bodyPr/>
          <a:lstStyle/>
          <a:p>
            <a:r>
              <a:rPr lang="en-CA" altLang="en-US" sz="4000" smtClean="0"/>
              <a:t>Rappel: la visualisation est un mappage</a:t>
            </a:r>
          </a:p>
        </p:txBody>
      </p:sp>
      <p:sp>
        <p:nvSpPr>
          <p:cNvPr id="61443" name="Line 3"/>
          <p:cNvSpPr>
            <a:spLocks noChangeShapeType="1"/>
          </p:cNvSpPr>
          <p:nvPr/>
        </p:nvSpPr>
        <p:spPr bwMode="auto">
          <a:xfrm flipV="1">
            <a:off x="2276475" y="3371850"/>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44" name="Line 4"/>
          <p:cNvSpPr>
            <a:spLocks noChangeShapeType="1"/>
          </p:cNvSpPr>
          <p:nvPr/>
        </p:nvSpPr>
        <p:spPr bwMode="auto">
          <a:xfrm flipV="1">
            <a:off x="1411288" y="3371850"/>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45" name="Line 5"/>
          <p:cNvSpPr>
            <a:spLocks noChangeShapeType="1"/>
          </p:cNvSpPr>
          <p:nvPr/>
        </p:nvSpPr>
        <p:spPr bwMode="auto">
          <a:xfrm flipV="1">
            <a:off x="2563813" y="3082925"/>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46" name="Line 6"/>
          <p:cNvSpPr>
            <a:spLocks noChangeShapeType="1"/>
          </p:cNvSpPr>
          <p:nvPr/>
        </p:nvSpPr>
        <p:spPr bwMode="auto">
          <a:xfrm flipV="1">
            <a:off x="1698625" y="3082925"/>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47" name="Line 7"/>
          <p:cNvSpPr>
            <a:spLocks noChangeShapeType="1"/>
          </p:cNvSpPr>
          <p:nvPr/>
        </p:nvSpPr>
        <p:spPr bwMode="auto">
          <a:xfrm flipV="1">
            <a:off x="2276475" y="2508250"/>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48" name="Line 8"/>
          <p:cNvSpPr>
            <a:spLocks noChangeShapeType="1"/>
          </p:cNvSpPr>
          <p:nvPr/>
        </p:nvSpPr>
        <p:spPr bwMode="auto">
          <a:xfrm flipV="1">
            <a:off x="1411288" y="2508250"/>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49" name="Line 9"/>
          <p:cNvSpPr>
            <a:spLocks noChangeShapeType="1"/>
          </p:cNvSpPr>
          <p:nvPr/>
        </p:nvSpPr>
        <p:spPr bwMode="auto">
          <a:xfrm flipV="1">
            <a:off x="2563813" y="2219325"/>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0" name="Line 10"/>
          <p:cNvSpPr>
            <a:spLocks noChangeShapeType="1"/>
          </p:cNvSpPr>
          <p:nvPr/>
        </p:nvSpPr>
        <p:spPr bwMode="auto">
          <a:xfrm flipV="1">
            <a:off x="1698625" y="2219325"/>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1" name="Line 11"/>
          <p:cNvSpPr>
            <a:spLocks noChangeShapeType="1"/>
          </p:cNvSpPr>
          <p:nvPr/>
        </p:nvSpPr>
        <p:spPr bwMode="auto">
          <a:xfrm flipV="1">
            <a:off x="1844675" y="2940050"/>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2" name="Line 12"/>
          <p:cNvSpPr>
            <a:spLocks noChangeShapeType="1"/>
          </p:cNvSpPr>
          <p:nvPr/>
        </p:nvSpPr>
        <p:spPr bwMode="auto">
          <a:xfrm flipV="1">
            <a:off x="979488" y="2940050"/>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3" name="Line 13"/>
          <p:cNvSpPr>
            <a:spLocks noChangeShapeType="1"/>
          </p:cNvSpPr>
          <p:nvPr/>
        </p:nvSpPr>
        <p:spPr bwMode="auto">
          <a:xfrm flipV="1">
            <a:off x="2132013" y="2651125"/>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4" name="Line 14"/>
          <p:cNvSpPr>
            <a:spLocks noChangeShapeType="1"/>
          </p:cNvSpPr>
          <p:nvPr/>
        </p:nvSpPr>
        <p:spPr bwMode="auto">
          <a:xfrm flipV="1">
            <a:off x="1266825" y="2651125"/>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5" name="Line 15"/>
          <p:cNvSpPr>
            <a:spLocks noChangeShapeType="1"/>
          </p:cNvSpPr>
          <p:nvPr/>
        </p:nvSpPr>
        <p:spPr bwMode="auto">
          <a:xfrm flipV="1">
            <a:off x="1844675" y="2076450"/>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6" name="Line 16"/>
          <p:cNvSpPr>
            <a:spLocks noChangeShapeType="1"/>
          </p:cNvSpPr>
          <p:nvPr/>
        </p:nvSpPr>
        <p:spPr bwMode="auto">
          <a:xfrm flipV="1">
            <a:off x="979488" y="2076450"/>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7" name="Line 17"/>
          <p:cNvSpPr>
            <a:spLocks noChangeShapeType="1"/>
          </p:cNvSpPr>
          <p:nvPr/>
        </p:nvSpPr>
        <p:spPr bwMode="auto">
          <a:xfrm flipV="1">
            <a:off x="2132013" y="1787525"/>
            <a:ext cx="576262"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8" name="Line 18"/>
          <p:cNvSpPr>
            <a:spLocks noChangeShapeType="1"/>
          </p:cNvSpPr>
          <p:nvPr/>
        </p:nvSpPr>
        <p:spPr bwMode="auto">
          <a:xfrm flipV="1">
            <a:off x="1266825" y="1787525"/>
            <a:ext cx="576263" cy="2159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59" name="Rectangle 19"/>
          <p:cNvSpPr>
            <a:spLocks noChangeArrowheads="1"/>
          </p:cNvSpPr>
          <p:nvPr/>
        </p:nvSpPr>
        <p:spPr bwMode="auto">
          <a:xfrm>
            <a:off x="1989138" y="2506663"/>
            <a:ext cx="863600" cy="863600"/>
          </a:xfrm>
          <a:prstGeom prst="rect">
            <a:avLst/>
          </a:prstGeom>
          <a:noFill/>
          <a:ln w="254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0" name="Line 20"/>
          <p:cNvSpPr>
            <a:spLocks noChangeShapeType="1"/>
          </p:cNvSpPr>
          <p:nvPr/>
        </p:nvSpPr>
        <p:spPr bwMode="auto">
          <a:xfrm flipH="1">
            <a:off x="1989138" y="22193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1" name="Line 21"/>
          <p:cNvSpPr>
            <a:spLocks noChangeShapeType="1"/>
          </p:cNvSpPr>
          <p:nvPr/>
        </p:nvSpPr>
        <p:spPr bwMode="auto">
          <a:xfrm flipH="1">
            <a:off x="1989138" y="30829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2" name="Line 22"/>
          <p:cNvSpPr>
            <a:spLocks noChangeShapeType="1"/>
          </p:cNvSpPr>
          <p:nvPr/>
        </p:nvSpPr>
        <p:spPr bwMode="auto">
          <a:xfrm flipH="1">
            <a:off x="2852738" y="22193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3" name="Line 23"/>
          <p:cNvSpPr>
            <a:spLocks noChangeShapeType="1"/>
          </p:cNvSpPr>
          <p:nvPr/>
        </p:nvSpPr>
        <p:spPr bwMode="auto">
          <a:xfrm flipH="1">
            <a:off x="2852738" y="30829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4" name="Rectangle 24"/>
          <p:cNvSpPr>
            <a:spLocks noChangeArrowheads="1"/>
          </p:cNvSpPr>
          <p:nvPr/>
        </p:nvSpPr>
        <p:spPr bwMode="auto">
          <a:xfrm>
            <a:off x="2276475" y="2219325"/>
            <a:ext cx="863600" cy="863600"/>
          </a:xfrm>
          <a:prstGeom prst="rect">
            <a:avLst/>
          </a:prstGeom>
          <a:noFill/>
          <a:ln w="254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5" name="Line 25"/>
          <p:cNvSpPr>
            <a:spLocks noChangeShapeType="1"/>
          </p:cNvSpPr>
          <p:nvPr/>
        </p:nvSpPr>
        <p:spPr bwMode="auto">
          <a:xfrm>
            <a:off x="1557338" y="2938463"/>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6" name="Line 26"/>
          <p:cNvSpPr>
            <a:spLocks noChangeShapeType="1"/>
          </p:cNvSpPr>
          <p:nvPr/>
        </p:nvSpPr>
        <p:spPr bwMode="auto">
          <a:xfrm>
            <a:off x="2420938" y="2938463"/>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7" name="Line 27"/>
          <p:cNvSpPr>
            <a:spLocks noChangeShapeType="1"/>
          </p:cNvSpPr>
          <p:nvPr/>
        </p:nvSpPr>
        <p:spPr bwMode="auto">
          <a:xfrm>
            <a:off x="1846263" y="2651125"/>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8" name="Line 28"/>
          <p:cNvSpPr>
            <a:spLocks noChangeShapeType="1"/>
          </p:cNvSpPr>
          <p:nvPr/>
        </p:nvSpPr>
        <p:spPr bwMode="auto">
          <a:xfrm>
            <a:off x="2709863" y="2651125"/>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69" name="Line 29"/>
          <p:cNvSpPr>
            <a:spLocks noChangeShapeType="1"/>
          </p:cNvSpPr>
          <p:nvPr/>
        </p:nvSpPr>
        <p:spPr bwMode="auto">
          <a:xfrm>
            <a:off x="1557338" y="2074863"/>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0" name="Line 30"/>
          <p:cNvSpPr>
            <a:spLocks noChangeShapeType="1"/>
          </p:cNvSpPr>
          <p:nvPr/>
        </p:nvSpPr>
        <p:spPr bwMode="auto">
          <a:xfrm>
            <a:off x="2420938" y="2074863"/>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1" name="Line 31"/>
          <p:cNvSpPr>
            <a:spLocks noChangeShapeType="1"/>
          </p:cNvSpPr>
          <p:nvPr/>
        </p:nvSpPr>
        <p:spPr bwMode="auto">
          <a:xfrm>
            <a:off x="1846263" y="1787525"/>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2" name="Line 32"/>
          <p:cNvSpPr>
            <a:spLocks noChangeShapeType="1"/>
          </p:cNvSpPr>
          <p:nvPr/>
        </p:nvSpPr>
        <p:spPr bwMode="auto">
          <a:xfrm>
            <a:off x="2709863" y="1787525"/>
            <a:ext cx="431800" cy="431800"/>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3" name="Rectangle 33"/>
          <p:cNvSpPr>
            <a:spLocks noChangeArrowheads="1"/>
          </p:cNvSpPr>
          <p:nvPr/>
        </p:nvSpPr>
        <p:spPr bwMode="auto">
          <a:xfrm>
            <a:off x="1557338" y="2074863"/>
            <a:ext cx="863600" cy="863600"/>
          </a:xfrm>
          <a:prstGeom prst="rect">
            <a:avLst/>
          </a:prstGeom>
          <a:noFill/>
          <a:ln w="254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4" name="Line 34"/>
          <p:cNvSpPr>
            <a:spLocks noChangeShapeType="1"/>
          </p:cNvSpPr>
          <p:nvPr/>
        </p:nvSpPr>
        <p:spPr bwMode="auto">
          <a:xfrm flipH="1">
            <a:off x="1557338" y="17875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5" name="Line 35"/>
          <p:cNvSpPr>
            <a:spLocks noChangeShapeType="1"/>
          </p:cNvSpPr>
          <p:nvPr/>
        </p:nvSpPr>
        <p:spPr bwMode="auto">
          <a:xfrm flipH="1">
            <a:off x="1557338" y="26511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6" name="Line 36"/>
          <p:cNvSpPr>
            <a:spLocks noChangeShapeType="1"/>
          </p:cNvSpPr>
          <p:nvPr/>
        </p:nvSpPr>
        <p:spPr bwMode="auto">
          <a:xfrm flipH="1">
            <a:off x="2420938" y="17875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7" name="Line 37"/>
          <p:cNvSpPr>
            <a:spLocks noChangeShapeType="1"/>
          </p:cNvSpPr>
          <p:nvPr/>
        </p:nvSpPr>
        <p:spPr bwMode="auto">
          <a:xfrm flipH="1">
            <a:off x="2420938" y="2651125"/>
            <a:ext cx="287337" cy="287338"/>
          </a:xfrm>
          <a:prstGeom prst="line">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8" name="Rectangle 38"/>
          <p:cNvSpPr>
            <a:spLocks noChangeArrowheads="1"/>
          </p:cNvSpPr>
          <p:nvPr/>
        </p:nvSpPr>
        <p:spPr bwMode="auto">
          <a:xfrm>
            <a:off x="1844675" y="1787525"/>
            <a:ext cx="863600" cy="863600"/>
          </a:xfrm>
          <a:prstGeom prst="rect">
            <a:avLst/>
          </a:prstGeom>
          <a:noFill/>
          <a:ln w="25400">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79" name="Rectangle 39"/>
          <p:cNvSpPr>
            <a:spLocks noChangeArrowheads="1"/>
          </p:cNvSpPr>
          <p:nvPr/>
        </p:nvSpPr>
        <p:spPr bwMode="auto">
          <a:xfrm>
            <a:off x="1412875" y="2722563"/>
            <a:ext cx="863600" cy="863600"/>
          </a:xfrm>
          <a:prstGeom prst="rect">
            <a:avLst/>
          </a:prstGeom>
          <a:noFill/>
          <a:ln w="3810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0" name="Line 40"/>
          <p:cNvSpPr>
            <a:spLocks noChangeShapeType="1"/>
          </p:cNvSpPr>
          <p:nvPr/>
        </p:nvSpPr>
        <p:spPr bwMode="auto">
          <a:xfrm flipH="1">
            <a:off x="1412875" y="2435225"/>
            <a:ext cx="287338" cy="287338"/>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1" name="Line 41"/>
          <p:cNvSpPr>
            <a:spLocks noChangeShapeType="1"/>
          </p:cNvSpPr>
          <p:nvPr/>
        </p:nvSpPr>
        <p:spPr bwMode="auto">
          <a:xfrm flipH="1">
            <a:off x="1412875" y="3298825"/>
            <a:ext cx="287338" cy="287338"/>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2" name="Line 42"/>
          <p:cNvSpPr>
            <a:spLocks noChangeShapeType="1"/>
          </p:cNvSpPr>
          <p:nvPr/>
        </p:nvSpPr>
        <p:spPr bwMode="auto">
          <a:xfrm flipH="1">
            <a:off x="2276475" y="2435225"/>
            <a:ext cx="287338" cy="287338"/>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3" name="Line 43"/>
          <p:cNvSpPr>
            <a:spLocks noChangeShapeType="1"/>
          </p:cNvSpPr>
          <p:nvPr/>
        </p:nvSpPr>
        <p:spPr bwMode="auto">
          <a:xfrm flipH="1">
            <a:off x="2276475" y="3298825"/>
            <a:ext cx="287338" cy="287338"/>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4" name="Rectangle 44"/>
          <p:cNvSpPr>
            <a:spLocks noChangeArrowheads="1"/>
          </p:cNvSpPr>
          <p:nvPr/>
        </p:nvSpPr>
        <p:spPr bwMode="auto">
          <a:xfrm>
            <a:off x="1700213" y="2435225"/>
            <a:ext cx="863600" cy="863600"/>
          </a:xfrm>
          <a:prstGeom prst="rect">
            <a:avLst/>
          </a:prstGeom>
          <a:noFill/>
          <a:ln w="3810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5" name="Line 45"/>
          <p:cNvSpPr>
            <a:spLocks noChangeShapeType="1"/>
          </p:cNvSpPr>
          <p:nvPr/>
        </p:nvSpPr>
        <p:spPr bwMode="auto">
          <a:xfrm>
            <a:off x="981075" y="3154363"/>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6" name="Line 46"/>
          <p:cNvSpPr>
            <a:spLocks noChangeShapeType="1"/>
          </p:cNvSpPr>
          <p:nvPr/>
        </p:nvSpPr>
        <p:spPr bwMode="auto">
          <a:xfrm>
            <a:off x="1844675" y="3154363"/>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7" name="Line 47"/>
          <p:cNvSpPr>
            <a:spLocks noChangeShapeType="1"/>
          </p:cNvSpPr>
          <p:nvPr/>
        </p:nvSpPr>
        <p:spPr bwMode="auto">
          <a:xfrm>
            <a:off x="1270000" y="2867025"/>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8" name="Line 48"/>
          <p:cNvSpPr>
            <a:spLocks noChangeShapeType="1"/>
          </p:cNvSpPr>
          <p:nvPr/>
        </p:nvSpPr>
        <p:spPr bwMode="auto">
          <a:xfrm>
            <a:off x="2133600" y="2867025"/>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89" name="Line 49"/>
          <p:cNvSpPr>
            <a:spLocks noChangeShapeType="1"/>
          </p:cNvSpPr>
          <p:nvPr/>
        </p:nvSpPr>
        <p:spPr bwMode="auto">
          <a:xfrm>
            <a:off x="981075" y="2290763"/>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0" name="Line 50"/>
          <p:cNvSpPr>
            <a:spLocks noChangeShapeType="1"/>
          </p:cNvSpPr>
          <p:nvPr/>
        </p:nvSpPr>
        <p:spPr bwMode="auto">
          <a:xfrm>
            <a:off x="1844675" y="2290763"/>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1" name="Line 51"/>
          <p:cNvSpPr>
            <a:spLocks noChangeShapeType="1"/>
          </p:cNvSpPr>
          <p:nvPr/>
        </p:nvSpPr>
        <p:spPr bwMode="auto">
          <a:xfrm>
            <a:off x="1270000" y="2003425"/>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2" name="Line 52"/>
          <p:cNvSpPr>
            <a:spLocks noChangeShapeType="1"/>
          </p:cNvSpPr>
          <p:nvPr/>
        </p:nvSpPr>
        <p:spPr bwMode="auto">
          <a:xfrm>
            <a:off x="2133600" y="2003425"/>
            <a:ext cx="431800" cy="431800"/>
          </a:xfrm>
          <a:prstGeom prst="line">
            <a:avLst/>
          </a:prstGeom>
          <a:noFill/>
          <a:ln w="381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3" name="Rectangle 53"/>
          <p:cNvSpPr>
            <a:spLocks noChangeArrowheads="1"/>
          </p:cNvSpPr>
          <p:nvPr/>
        </p:nvSpPr>
        <p:spPr bwMode="auto">
          <a:xfrm>
            <a:off x="981075" y="2290763"/>
            <a:ext cx="863600" cy="86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4" name="Line 54"/>
          <p:cNvSpPr>
            <a:spLocks noChangeShapeType="1"/>
          </p:cNvSpPr>
          <p:nvPr/>
        </p:nvSpPr>
        <p:spPr bwMode="auto">
          <a:xfrm flipH="1">
            <a:off x="981075" y="20034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5" name="Line 55"/>
          <p:cNvSpPr>
            <a:spLocks noChangeShapeType="1"/>
          </p:cNvSpPr>
          <p:nvPr/>
        </p:nvSpPr>
        <p:spPr bwMode="auto">
          <a:xfrm flipH="1">
            <a:off x="981075" y="28670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6" name="Line 56"/>
          <p:cNvSpPr>
            <a:spLocks noChangeShapeType="1"/>
          </p:cNvSpPr>
          <p:nvPr/>
        </p:nvSpPr>
        <p:spPr bwMode="auto">
          <a:xfrm flipH="1">
            <a:off x="1844675" y="20034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7" name="Line 57"/>
          <p:cNvSpPr>
            <a:spLocks noChangeShapeType="1"/>
          </p:cNvSpPr>
          <p:nvPr/>
        </p:nvSpPr>
        <p:spPr bwMode="auto">
          <a:xfrm flipH="1">
            <a:off x="1844675" y="28670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8" name="Rectangle 58"/>
          <p:cNvSpPr>
            <a:spLocks noChangeArrowheads="1"/>
          </p:cNvSpPr>
          <p:nvPr/>
        </p:nvSpPr>
        <p:spPr bwMode="auto">
          <a:xfrm>
            <a:off x="1268413" y="2003425"/>
            <a:ext cx="863600" cy="86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99" name="AutoShape 60"/>
          <p:cNvSpPr>
            <a:spLocks noChangeArrowheads="1"/>
          </p:cNvSpPr>
          <p:nvPr/>
        </p:nvSpPr>
        <p:spPr bwMode="auto">
          <a:xfrm>
            <a:off x="3789363" y="2290763"/>
            <a:ext cx="1439862" cy="503237"/>
          </a:xfrm>
          <a:prstGeom prst="rightArrow">
            <a:avLst>
              <a:gd name="adj1" fmla="val 50000"/>
              <a:gd name="adj2" fmla="val 71530"/>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00" name="Rectangle 61"/>
          <p:cNvSpPr>
            <a:spLocks noChangeArrowheads="1"/>
          </p:cNvSpPr>
          <p:nvPr/>
        </p:nvSpPr>
        <p:spPr bwMode="auto">
          <a:xfrm>
            <a:off x="6238875" y="2290763"/>
            <a:ext cx="863600" cy="86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01" name="Line 62"/>
          <p:cNvSpPr>
            <a:spLocks noChangeShapeType="1"/>
          </p:cNvSpPr>
          <p:nvPr/>
        </p:nvSpPr>
        <p:spPr bwMode="auto">
          <a:xfrm flipH="1">
            <a:off x="6238875" y="20034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02" name="Line 63"/>
          <p:cNvSpPr>
            <a:spLocks noChangeShapeType="1"/>
          </p:cNvSpPr>
          <p:nvPr/>
        </p:nvSpPr>
        <p:spPr bwMode="auto">
          <a:xfrm flipH="1">
            <a:off x="6238875" y="28670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03" name="Line 64"/>
          <p:cNvSpPr>
            <a:spLocks noChangeShapeType="1"/>
          </p:cNvSpPr>
          <p:nvPr/>
        </p:nvSpPr>
        <p:spPr bwMode="auto">
          <a:xfrm flipH="1">
            <a:off x="7102475" y="20034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04" name="Line 65"/>
          <p:cNvSpPr>
            <a:spLocks noChangeShapeType="1"/>
          </p:cNvSpPr>
          <p:nvPr/>
        </p:nvSpPr>
        <p:spPr bwMode="auto">
          <a:xfrm flipH="1">
            <a:off x="7102475" y="2867025"/>
            <a:ext cx="287338" cy="2873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05" name="Rectangle 66"/>
          <p:cNvSpPr>
            <a:spLocks noChangeArrowheads="1"/>
          </p:cNvSpPr>
          <p:nvPr/>
        </p:nvSpPr>
        <p:spPr bwMode="auto">
          <a:xfrm>
            <a:off x="6526213" y="2003425"/>
            <a:ext cx="863600" cy="863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06" name="ZoneTexte 66"/>
          <p:cNvSpPr txBox="1">
            <a:spLocks noChangeArrowheads="1"/>
          </p:cNvSpPr>
          <p:nvPr/>
        </p:nvSpPr>
        <p:spPr bwMode="auto">
          <a:xfrm>
            <a:off x="179388" y="4103688"/>
            <a:ext cx="36099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Données en entrée:</a:t>
            </a:r>
            <a:br>
              <a:rPr kumimoji="0" lang="fr-FR"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fr-FR"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chaque variable peut être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{indépendente (dimension),</a:t>
            </a:r>
            <a:br>
              <a:rPr kumimoji="0" lang="fr-FR"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fr-FR"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dépendente (mesure)}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et</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{quantitative, ordinale, catégorique}</a:t>
            </a:r>
          </a:p>
        </p:txBody>
      </p:sp>
      <p:sp>
        <p:nvSpPr>
          <p:cNvPr id="61507" name="ZoneTexte 67"/>
          <p:cNvSpPr txBox="1">
            <a:spLocks noChangeArrowheads="1"/>
          </p:cNvSpPr>
          <p:nvPr/>
        </p:nvSpPr>
        <p:spPr bwMode="auto">
          <a:xfrm>
            <a:off x="4356100" y="3825875"/>
            <a:ext cx="46799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Représentation graphique en sortie:</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au maximum 3 dimensions spatiales (souvent juste 2),</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et au maximum 1 dimension temporelle</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(dans le cas d’animations)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et aussi plusieurs </a:t>
            </a:r>
            <a:r>
              <a:rPr kumimoji="0" lang="en-CA"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variables graphiques</a:t>
            </a:r>
          </a:p>
        </p:txBody>
      </p:sp>
    </p:spTree>
    <p:extLst>
      <p:ext uri="{BB962C8B-B14F-4D97-AF65-F5344CB8AC3E}">
        <p14:creationId xmlns:p14="http://schemas.microsoft.com/office/powerpoint/2010/main" val="5167037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1"/>
          <p:cNvSpPr>
            <a:spLocks noGrp="1"/>
          </p:cNvSpPr>
          <p:nvPr>
            <p:ph type="title"/>
          </p:nvPr>
        </p:nvSpPr>
        <p:spPr>
          <a:xfrm>
            <a:off x="457200" y="414338"/>
            <a:ext cx="8229600" cy="1143000"/>
          </a:xfrm>
        </p:spPr>
        <p:txBody>
          <a:bodyPr/>
          <a:lstStyle/>
          <a:p>
            <a:pPr eaLnBrk="1" hangingPunct="1"/>
            <a:r>
              <a:rPr lang="fr-CA" altLang="en-US" sz="4000" smtClean="0"/>
              <a:t>Hiérarchie des variables graphiques</a:t>
            </a:r>
          </a:p>
        </p:txBody>
      </p:sp>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643063"/>
            <a:ext cx="7329487"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469"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34618957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oneTexte 5"/>
          <p:cNvSpPr txBox="1">
            <a:spLocks noChangeArrowheads="1"/>
          </p:cNvSpPr>
          <p:nvPr/>
        </p:nvSpPr>
        <p:spPr bwMode="auto">
          <a:xfrm>
            <a:off x="179388" y="476250"/>
            <a:ext cx="3384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Comparaison de </a:t>
            </a:r>
            <a:r>
              <a:rPr kumimoji="0" lang="en-US"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positions</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(origine commune) dans un diagramme en rectangles:</a:t>
            </a:r>
          </a:p>
        </p:txBody>
      </p:sp>
      <p:cxnSp>
        <p:nvCxnSpPr>
          <p:cNvPr id="8" name="Connecteur droit avec flèche 7"/>
          <p:cNvCxnSpPr/>
          <p:nvPr/>
        </p:nvCxnSpPr>
        <p:spPr>
          <a:xfrm flipV="1">
            <a:off x="3635375" y="836613"/>
            <a:ext cx="0" cy="720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3635375" y="1557338"/>
            <a:ext cx="12239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779838" y="981075"/>
            <a:ext cx="360362" cy="576263"/>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4284663" y="476250"/>
            <a:ext cx="358775" cy="1081088"/>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495" name="ZoneTexte 11"/>
          <p:cNvSpPr txBox="1">
            <a:spLocks noChangeArrowheads="1"/>
          </p:cNvSpPr>
          <p:nvPr/>
        </p:nvSpPr>
        <p:spPr bwMode="auto">
          <a:xfrm>
            <a:off x="179388" y="3452813"/>
            <a:ext cx="3240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Comparaison de </a:t>
            </a:r>
            <a:r>
              <a:rPr kumimoji="0" lang="en-US"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longueurs</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(origine différente) dans un diagramme en rectangles empilés:</a:t>
            </a:r>
          </a:p>
        </p:txBody>
      </p:sp>
      <p:cxnSp>
        <p:nvCxnSpPr>
          <p:cNvPr id="13" name="Connecteur droit avec flèche 12"/>
          <p:cNvCxnSpPr/>
          <p:nvPr/>
        </p:nvCxnSpPr>
        <p:spPr>
          <a:xfrm flipV="1">
            <a:off x="3635375" y="3813175"/>
            <a:ext cx="0" cy="7191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3635375" y="4532313"/>
            <a:ext cx="12239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779838" y="3813175"/>
            <a:ext cx="360362" cy="431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4284663" y="3381375"/>
            <a:ext cx="358775" cy="503238"/>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3779838" y="4244975"/>
            <a:ext cx="360362" cy="2873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4284663" y="3884613"/>
            <a:ext cx="358775" cy="6477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502" name="ZoneTexte 18"/>
          <p:cNvSpPr txBox="1">
            <a:spLocks noChangeArrowheads="1"/>
          </p:cNvSpPr>
          <p:nvPr/>
        </p:nvSpPr>
        <p:spPr bwMode="auto">
          <a:xfrm>
            <a:off x="179388" y="1868488"/>
            <a:ext cx="3384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Comparaison de </a:t>
            </a:r>
            <a:r>
              <a:rPr kumimoji="0" lang="en-US"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positions</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(origine commune) dans un diagramme en rectangles groupés:</a:t>
            </a:r>
          </a:p>
        </p:txBody>
      </p:sp>
      <p:cxnSp>
        <p:nvCxnSpPr>
          <p:cNvPr id="20" name="Connecteur droit avec flèche 19"/>
          <p:cNvCxnSpPr/>
          <p:nvPr/>
        </p:nvCxnSpPr>
        <p:spPr>
          <a:xfrm flipV="1">
            <a:off x="3635375" y="2012950"/>
            <a:ext cx="0" cy="7191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3635375" y="2732088"/>
            <a:ext cx="12239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995738" y="2300288"/>
            <a:ext cx="144462" cy="431800"/>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4427538" y="2228850"/>
            <a:ext cx="144462" cy="503238"/>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3851275" y="2444750"/>
            <a:ext cx="144463" cy="2873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4284663" y="2084388"/>
            <a:ext cx="142875" cy="6477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509" name="ZoneTexte 25"/>
          <p:cNvSpPr txBox="1">
            <a:spLocks noChangeArrowheads="1"/>
          </p:cNvSpPr>
          <p:nvPr/>
        </p:nvSpPr>
        <p:spPr bwMode="auto">
          <a:xfrm>
            <a:off x="5724525" y="3530600"/>
            <a:ext cx="341947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Remarque: Les diagrammes en rectangles empilés sont mieux que les diagrammes en rectangles groupés pour les comparaisons “partie-tout” (partie vs total), même si ça implique une comparaison de longueurs, car les totaux ne sont même pas visibles dans un diagramme en rectangles groupés.</a:t>
            </a:r>
          </a:p>
        </p:txBody>
      </p:sp>
      <p:sp>
        <p:nvSpPr>
          <p:cNvPr id="27" name="Flèche droite 26"/>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511"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3846684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93713" y="0"/>
            <a:ext cx="8229600" cy="1143000"/>
          </a:xfrm>
        </p:spPr>
        <p:txBody>
          <a:bodyPr/>
          <a:lstStyle/>
          <a:p>
            <a:pPr eaLnBrk="1" hangingPunct="1"/>
            <a:r>
              <a:rPr lang="fr-CA" altLang="en-US" smtClean="0"/>
              <a:t>William Playfair, 1786</a:t>
            </a:r>
          </a:p>
        </p:txBody>
      </p:sp>
      <p:pic>
        <p:nvPicPr>
          <p:cNvPr id="6147" name="Picture 2" descr="C:\Users\mjm\Desktop\SAT_talk\source\Playfair-barchar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5550" y="1038225"/>
            <a:ext cx="3497263"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C:\Users\mjm\Desktop\SAT_talk\source\Playfair-timeSeri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844675"/>
            <a:ext cx="477837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ZoneTexte 5"/>
          <p:cNvSpPr txBox="1">
            <a:spLocks noChangeArrowheads="1"/>
          </p:cNvSpPr>
          <p:nvPr/>
        </p:nvSpPr>
        <p:spPr bwMode="auto">
          <a:xfrm>
            <a:off x="1428750" y="5715000"/>
            <a:ext cx="6357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 premier à publier beaucoup de graphiques de données statistiques.  À droit: le premier diagramme en rectangle</a:t>
            </a:r>
            <a:b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bar chart »), quoiqu’il n’était pas un histogramme.</a:t>
            </a:r>
          </a:p>
        </p:txBody>
      </p:sp>
    </p:spTree>
    <p:extLst>
      <p:ext uri="{BB962C8B-B14F-4D97-AF65-F5344CB8AC3E}">
        <p14:creationId xmlns:p14="http://schemas.microsoft.com/office/powerpoint/2010/main" val="15522695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oneTexte 5"/>
          <p:cNvSpPr txBox="1">
            <a:spLocks noChangeArrowheads="1"/>
          </p:cNvSpPr>
          <p:nvPr/>
        </p:nvSpPr>
        <p:spPr bwMode="auto">
          <a:xfrm>
            <a:off x="179388" y="476250"/>
            <a:ext cx="3384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Comparaison d’</a:t>
            </a:r>
            <a:r>
              <a:rPr kumimoji="0" lang="en-US"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angles</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(origine commune, origine différente):</a:t>
            </a:r>
          </a:p>
        </p:txBody>
      </p:sp>
      <p:sp>
        <p:nvSpPr>
          <p:cNvPr id="64515" name="ZoneTexte 18"/>
          <p:cNvSpPr txBox="1">
            <a:spLocks noChangeArrowheads="1"/>
          </p:cNvSpPr>
          <p:nvPr/>
        </p:nvSpPr>
        <p:spPr bwMode="auto">
          <a:xfrm>
            <a:off x="179388" y="3357563"/>
            <a:ext cx="33845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Comparaison de "</a:t>
            </a:r>
            <a:r>
              <a:rPr kumimoji="0" lang="en-US"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densités</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(valeur de couleur,</a:t>
            </a:r>
            <a:b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ou teinture de gris) :</a:t>
            </a:r>
          </a:p>
        </p:txBody>
      </p:sp>
      <p:sp>
        <p:nvSpPr>
          <p:cNvPr id="2" name="Secteurs 1"/>
          <p:cNvSpPr/>
          <p:nvPr/>
        </p:nvSpPr>
        <p:spPr>
          <a:xfrm>
            <a:off x="6588125" y="404813"/>
            <a:ext cx="1728788" cy="1728787"/>
          </a:xfrm>
          <a:prstGeom prst="pie">
            <a:avLst>
              <a:gd name="adj1" fmla="val 8550440"/>
              <a:gd name="adj2" fmla="val 14444580"/>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Secteurs 26"/>
          <p:cNvSpPr/>
          <p:nvPr/>
        </p:nvSpPr>
        <p:spPr>
          <a:xfrm>
            <a:off x="7308850" y="404813"/>
            <a:ext cx="1727200" cy="1728787"/>
          </a:xfrm>
          <a:prstGeom prst="pie">
            <a:avLst>
              <a:gd name="adj1" fmla="val 14519630"/>
              <a:gd name="adj2" fmla="val 16599700"/>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Secteurs 27"/>
          <p:cNvSpPr/>
          <p:nvPr/>
        </p:nvSpPr>
        <p:spPr>
          <a:xfrm>
            <a:off x="3563938" y="404813"/>
            <a:ext cx="1728787" cy="1728787"/>
          </a:xfrm>
          <a:prstGeom prst="pie">
            <a:avLst>
              <a:gd name="adj1" fmla="val 10813298"/>
              <a:gd name="adj2" fmla="val 14903433"/>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Secteurs 28"/>
          <p:cNvSpPr/>
          <p:nvPr/>
        </p:nvSpPr>
        <p:spPr>
          <a:xfrm>
            <a:off x="4643438" y="404813"/>
            <a:ext cx="1728787" cy="1728787"/>
          </a:xfrm>
          <a:prstGeom prst="pie">
            <a:avLst>
              <a:gd name="adj1" fmla="val 10809928"/>
              <a:gd name="adj2" fmla="val 13162075"/>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520" name="ZoneTexte 29"/>
          <p:cNvSpPr txBox="1">
            <a:spLocks noChangeArrowheads="1"/>
          </p:cNvSpPr>
          <p:nvPr/>
        </p:nvSpPr>
        <p:spPr bwMode="auto">
          <a:xfrm>
            <a:off x="179388" y="4835525"/>
            <a:ext cx="33845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Comparaison de "</a:t>
            </a:r>
            <a:r>
              <a:rPr kumimoji="0" lang="en-US"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color hue</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(teinture de couleur</a:t>
            </a:r>
            <a:b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de l’arc en ciel) :</a:t>
            </a:r>
          </a:p>
        </p:txBody>
      </p:sp>
      <p:sp>
        <p:nvSpPr>
          <p:cNvPr id="64521" name="ZoneTexte 30"/>
          <p:cNvSpPr txBox="1">
            <a:spLocks noChangeArrowheads="1"/>
          </p:cNvSpPr>
          <p:nvPr/>
        </p:nvSpPr>
        <p:spPr bwMode="auto">
          <a:xfrm>
            <a:off x="179388" y="1954213"/>
            <a:ext cx="3384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Comparaison de </a:t>
            </a:r>
            <a:r>
              <a:rPr kumimoji="0" lang="en-US" altLang="en-US" sz="1800" b="1"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aire</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(superficie) :</a:t>
            </a:r>
          </a:p>
        </p:txBody>
      </p:sp>
      <p:sp>
        <p:nvSpPr>
          <p:cNvPr id="3" name="Ellipse 2"/>
          <p:cNvSpPr/>
          <p:nvPr/>
        </p:nvSpPr>
        <p:spPr>
          <a:xfrm>
            <a:off x="3492500" y="1773238"/>
            <a:ext cx="1008063" cy="1008062"/>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Ellipse 31"/>
          <p:cNvSpPr/>
          <p:nvPr/>
        </p:nvSpPr>
        <p:spPr>
          <a:xfrm>
            <a:off x="4859338" y="1952625"/>
            <a:ext cx="649287" cy="647700"/>
          </a:xfrm>
          <a:prstGeom prst="ellipse">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Ellipse 32"/>
          <p:cNvSpPr/>
          <p:nvPr/>
        </p:nvSpPr>
        <p:spPr>
          <a:xfrm>
            <a:off x="3743325" y="3427413"/>
            <a:ext cx="504825" cy="504825"/>
          </a:xfrm>
          <a:prstGeom prst="ellipse">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Ellipse 33"/>
          <p:cNvSpPr/>
          <p:nvPr/>
        </p:nvSpPr>
        <p:spPr>
          <a:xfrm>
            <a:off x="4932363" y="3427413"/>
            <a:ext cx="503237" cy="504825"/>
          </a:xfrm>
          <a:prstGeom prst="ellipse">
            <a:avLst/>
          </a:prstGeom>
          <a:solidFill>
            <a:schemeClr val="bg1">
              <a:lumMod val="5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Ellipse 34"/>
          <p:cNvSpPr/>
          <p:nvPr/>
        </p:nvSpPr>
        <p:spPr>
          <a:xfrm>
            <a:off x="3743325" y="4905375"/>
            <a:ext cx="504825" cy="504825"/>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Ellipse 35"/>
          <p:cNvSpPr/>
          <p:nvPr/>
        </p:nvSpPr>
        <p:spPr>
          <a:xfrm>
            <a:off x="4932363" y="4905375"/>
            <a:ext cx="503237" cy="504825"/>
          </a:xfrm>
          <a:prstGeom prst="ellipse">
            <a:avLst/>
          </a:prstGeom>
          <a:solidFill>
            <a:srgbClr val="7030A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45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4724400"/>
            <a:ext cx="2159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rot="10800000">
            <a:off x="6443663" y="3141663"/>
            <a:ext cx="215900" cy="863600"/>
          </a:xfrm>
          <a:prstGeom prst="rect">
            <a:avLst/>
          </a:prstGeom>
          <a:gradFill>
            <a:gsLst>
              <a:gs pos="0">
                <a:schemeClr val="tx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7" name="Connecteur droit avec flèche 36"/>
          <p:cNvCxnSpPr/>
          <p:nvPr/>
        </p:nvCxnSpPr>
        <p:spPr>
          <a:xfrm flipV="1">
            <a:off x="6372225" y="3284538"/>
            <a:ext cx="0" cy="7207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6372225" y="4814888"/>
            <a:ext cx="0" cy="7191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32" name="ZoneTexte 38"/>
          <p:cNvSpPr txBox="1">
            <a:spLocks noChangeArrowheads="1"/>
          </p:cNvSpPr>
          <p:nvPr/>
        </p:nvSpPr>
        <p:spPr bwMode="auto">
          <a:xfrm>
            <a:off x="6659563" y="3644900"/>
            <a:ext cx="1081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échelle</a:t>
            </a:r>
          </a:p>
        </p:txBody>
      </p:sp>
      <p:sp>
        <p:nvSpPr>
          <p:cNvPr id="64533" name="ZoneTexte 39"/>
          <p:cNvSpPr txBox="1">
            <a:spLocks noChangeArrowheads="1"/>
          </p:cNvSpPr>
          <p:nvPr/>
        </p:nvSpPr>
        <p:spPr bwMode="auto">
          <a:xfrm>
            <a:off x="6659563" y="5157788"/>
            <a:ext cx="1081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échelle</a:t>
            </a:r>
          </a:p>
        </p:txBody>
      </p:sp>
      <p:sp>
        <p:nvSpPr>
          <p:cNvPr id="41" name="Flèche droite 40"/>
          <p:cNvSpPr/>
          <p:nvPr/>
        </p:nvSpPr>
        <p:spPr>
          <a:xfrm rot="10800000">
            <a:off x="8534400" y="2170113"/>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535" name="ZoneTexte 4"/>
          <p:cNvSpPr txBox="1">
            <a:spLocks noChangeArrowheads="1"/>
          </p:cNvSpPr>
          <p:nvPr/>
        </p:nvSpPr>
        <p:spPr bwMode="auto">
          <a:xfrm>
            <a:off x="8001000" y="2627313"/>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14405558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stacked bar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644900"/>
            <a:ext cx="3581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39" name="Picture 3" descr="multiple bar ch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068638"/>
            <a:ext cx="18288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540" name="Rectangle 4"/>
          <p:cNvSpPr>
            <a:spLocks noGrp="1"/>
          </p:cNvSpPr>
          <p:nvPr>
            <p:ph type="title"/>
          </p:nvPr>
        </p:nvSpPr>
        <p:spPr/>
        <p:txBody>
          <a:bodyPr/>
          <a:lstStyle/>
          <a:p>
            <a:r>
              <a:rPr lang="en-US" altLang="en-US" sz="4000" smtClean="0"/>
              <a:t>Exemple tiré d’un cours de Marilyn Ostergren à l’U de Washington</a:t>
            </a:r>
            <a:br>
              <a:rPr lang="en-US" altLang="en-US" sz="4000" smtClean="0"/>
            </a:br>
            <a:r>
              <a:rPr lang="en-US" altLang="en-US" sz="2000" smtClean="0"/>
              <a:t>( http://courses.washington.edu/info424/Week3Practice_ExcelGraphs.html )</a:t>
            </a:r>
          </a:p>
        </p:txBody>
      </p:sp>
      <p:pic>
        <p:nvPicPr>
          <p:cNvPr id="65541" name="Picture 5" descr="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844675"/>
            <a:ext cx="50419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2926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re 1"/>
          <p:cNvSpPr>
            <a:spLocks noGrp="1"/>
          </p:cNvSpPr>
          <p:nvPr>
            <p:ph type="title"/>
          </p:nvPr>
        </p:nvSpPr>
        <p:spPr>
          <a:xfrm>
            <a:off x="0" y="274638"/>
            <a:ext cx="9144000" cy="1143000"/>
          </a:xfrm>
        </p:spPr>
        <p:txBody>
          <a:bodyPr/>
          <a:lstStyle/>
          <a:p>
            <a:pPr eaLnBrk="1" hangingPunct="1"/>
            <a:r>
              <a:rPr lang="fr-CA" altLang="en-US" smtClean="0"/>
              <a:t>Hiérarchie des variables graphiques (Mackinlay, 1986)</a:t>
            </a:r>
          </a:p>
        </p:txBody>
      </p:sp>
      <p:pic>
        <p:nvPicPr>
          <p:cNvPr id="665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714500"/>
            <a:ext cx="7091363"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3118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1"/>
          <p:cNvSpPr>
            <a:spLocks noGrp="1"/>
          </p:cNvSpPr>
          <p:nvPr>
            <p:ph type="title"/>
          </p:nvPr>
        </p:nvSpPr>
        <p:spPr>
          <a:xfrm>
            <a:off x="466725" y="0"/>
            <a:ext cx="8229600" cy="1143000"/>
          </a:xfrm>
        </p:spPr>
        <p:txBody>
          <a:bodyPr/>
          <a:lstStyle/>
          <a:p>
            <a:r>
              <a:rPr lang="en-CA" altLang="en-US" sz="3200" smtClean="0"/>
              <a:t>Des tests pour confirmer l’hiérarchie</a:t>
            </a:r>
            <a:r>
              <a:rPr lang="en-CA" altLang="en-US" sz="2000" smtClean="0"/>
              <a:t/>
            </a:r>
            <a:br>
              <a:rPr lang="en-CA" altLang="en-US" sz="2000" smtClean="0"/>
            </a:br>
            <a:r>
              <a:rPr lang="en-CA" altLang="en-US" sz="2000" smtClean="0"/>
              <a:t>(Jeffrey Heer et Michael Bostock, "Crowdsourcing Graphical Perception: Using Mechanical Turk to Assess Visualization Design", CHI 2010)</a:t>
            </a:r>
          </a:p>
        </p:txBody>
      </p:sp>
      <p:pic>
        <p:nvPicPr>
          <p:cNvPr id="675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241425"/>
            <a:ext cx="4448175" cy="542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5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484313"/>
            <a:ext cx="125095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589" name="ZoneTexte 3"/>
          <p:cNvSpPr txBox="1">
            <a:spLocks noChangeArrowheads="1"/>
          </p:cNvSpPr>
          <p:nvPr/>
        </p:nvSpPr>
        <p:spPr bwMode="auto">
          <a:xfrm>
            <a:off x="541338" y="2205038"/>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Positions</a:t>
            </a:r>
          </a:p>
        </p:txBody>
      </p:sp>
      <p:sp>
        <p:nvSpPr>
          <p:cNvPr id="67590" name="ZoneTexte 6"/>
          <p:cNvSpPr txBox="1">
            <a:spLocks noChangeArrowheads="1"/>
          </p:cNvSpPr>
          <p:nvPr/>
        </p:nvSpPr>
        <p:spPr bwMode="auto">
          <a:xfrm>
            <a:off x="452438" y="3500438"/>
            <a:ext cx="1330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Longueurs</a:t>
            </a:r>
          </a:p>
        </p:txBody>
      </p:sp>
      <p:sp>
        <p:nvSpPr>
          <p:cNvPr id="67591" name="ZoneTexte 7"/>
          <p:cNvSpPr txBox="1">
            <a:spLocks noChangeArrowheads="1"/>
          </p:cNvSpPr>
          <p:nvPr/>
        </p:nvSpPr>
        <p:spPr bwMode="auto">
          <a:xfrm>
            <a:off x="541338" y="4329113"/>
            <a:ext cx="1152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Angles</a:t>
            </a:r>
          </a:p>
        </p:txBody>
      </p:sp>
      <p:sp>
        <p:nvSpPr>
          <p:cNvPr id="67592" name="ZoneTexte 8"/>
          <p:cNvSpPr txBox="1">
            <a:spLocks noChangeArrowheads="1"/>
          </p:cNvSpPr>
          <p:nvPr/>
        </p:nvSpPr>
        <p:spPr bwMode="auto">
          <a:xfrm>
            <a:off x="498475" y="4727575"/>
            <a:ext cx="1238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Aires circulaires</a:t>
            </a:r>
          </a:p>
        </p:txBody>
      </p:sp>
      <p:sp>
        <p:nvSpPr>
          <p:cNvPr id="67593" name="ZoneTexte 4"/>
          <p:cNvSpPr txBox="1">
            <a:spLocks noChangeArrowheads="1"/>
          </p:cNvSpPr>
          <p:nvPr/>
        </p:nvSpPr>
        <p:spPr bwMode="auto">
          <a:xfrm>
            <a:off x="-17463" y="5610225"/>
            <a:ext cx="223520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Aires</a:t>
            </a:r>
            <a:b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rectangulaires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(alignés, ou dans un treemap)</a:t>
            </a:r>
          </a:p>
        </p:txBody>
      </p:sp>
      <p:cxnSp>
        <p:nvCxnSpPr>
          <p:cNvPr id="10" name="Connecteur droit 9"/>
          <p:cNvCxnSpPr/>
          <p:nvPr/>
        </p:nvCxnSpPr>
        <p:spPr>
          <a:xfrm>
            <a:off x="3662363" y="1484313"/>
            <a:ext cx="1270000" cy="20161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662363" y="5445125"/>
            <a:ext cx="1270000" cy="10874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411413" y="1484313"/>
            <a:ext cx="1250950" cy="50482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4427538" y="3500438"/>
            <a:ext cx="504825" cy="19446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Accolade ouvrante 21"/>
          <p:cNvSpPr/>
          <p:nvPr/>
        </p:nvSpPr>
        <p:spPr>
          <a:xfrm>
            <a:off x="2109788" y="1484313"/>
            <a:ext cx="215900" cy="1657350"/>
          </a:xfrm>
          <a:prstGeom prst="leftBrace">
            <a:avLst>
              <a:gd name="adj1" fmla="val 24867"/>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Accolade ouvrante 24"/>
          <p:cNvSpPr/>
          <p:nvPr/>
        </p:nvSpPr>
        <p:spPr>
          <a:xfrm>
            <a:off x="2109788" y="3213100"/>
            <a:ext cx="215900" cy="1008063"/>
          </a:xfrm>
          <a:prstGeom prst="leftBrace">
            <a:avLst>
              <a:gd name="adj1" fmla="val 24867"/>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Accolade ouvrante 26"/>
          <p:cNvSpPr/>
          <p:nvPr/>
        </p:nvSpPr>
        <p:spPr>
          <a:xfrm>
            <a:off x="2109788" y="5364163"/>
            <a:ext cx="215900" cy="1143000"/>
          </a:xfrm>
          <a:prstGeom prst="leftBrace">
            <a:avLst>
              <a:gd name="adj1" fmla="val 24867"/>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84767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1"/>
          <p:cNvSpPr>
            <a:spLocks noGrp="1"/>
          </p:cNvSpPr>
          <p:nvPr>
            <p:ph type="title"/>
          </p:nvPr>
        </p:nvSpPr>
        <p:spPr>
          <a:xfrm>
            <a:off x="466725" y="0"/>
            <a:ext cx="8229600" cy="1143000"/>
          </a:xfrm>
        </p:spPr>
        <p:txBody>
          <a:bodyPr/>
          <a:lstStyle/>
          <a:p>
            <a:r>
              <a:rPr lang="fr-CA" altLang="en-US" smtClean="0"/>
              <a:t>Tableau</a:t>
            </a:r>
          </a:p>
        </p:txBody>
      </p:sp>
      <p:sp>
        <p:nvSpPr>
          <p:cNvPr id="68611" name="Espace réservé du contenu 2"/>
          <p:cNvSpPr>
            <a:spLocks noGrp="1"/>
          </p:cNvSpPr>
          <p:nvPr>
            <p:ph idx="1"/>
          </p:nvPr>
        </p:nvSpPr>
        <p:spPr>
          <a:xfrm>
            <a:off x="466725" y="1123950"/>
            <a:ext cx="8229600" cy="2017713"/>
          </a:xfrm>
        </p:spPr>
        <p:txBody>
          <a:bodyPr/>
          <a:lstStyle/>
          <a:p>
            <a:r>
              <a:rPr lang="fr-CA" altLang="en-US" sz="2000" smtClean="0"/>
              <a:t>Détermine de façon automatique quelles colonnes dans la base de données sont des « dimensions » (variables indépendantes), quelles sont des « mesures » (variables dépendantes), et quelles sont « quantitatives » (continues) ou « catégoriques » (nominales)</a:t>
            </a:r>
          </a:p>
          <a:p>
            <a:r>
              <a:rPr lang="fr-CA" altLang="en-US" sz="2000" smtClean="0"/>
              <a:t>Choisit une sorte de graphique de façon automatique, selon la nature des données</a:t>
            </a:r>
          </a:p>
        </p:txBody>
      </p:sp>
      <p:pic>
        <p:nvPicPr>
          <p:cNvPr id="686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4143375"/>
            <a:ext cx="450373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3643313"/>
            <a:ext cx="41433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4572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468313" y="0"/>
            <a:ext cx="8229600" cy="981075"/>
          </a:xfrm>
        </p:spPr>
        <p:txBody>
          <a:bodyPr/>
          <a:lstStyle/>
          <a:p>
            <a:r>
              <a:rPr lang="en-US" altLang="en-US" smtClean="0"/>
              <a:t>Tableau</a:t>
            </a:r>
          </a:p>
        </p:txBody>
      </p:sp>
      <p:graphicFrame>
        <p:nvGraphicFramePr>
          <p:cNvPr id="117887" name="Group 127"/>
          <p:cNvGraphicFramePr>
            <a:graphicFrameLocks noGrp="1"/>
          </p:cNvGraphicFramePr>
          <p:nvPr>
            <p:ph idx="1"/>
          </p:nvPr>
        </p:nvGraphicFramePr>
        <p:xfrm>
          <a:off x="179388" y="1989138"/>
          <a:ext cx="5545137" cy="4054475"/>
        </p:xfrm>
        <a:graphic>
          <a:graphicData uri="http://schemas.openxmlformats.org/drawingml/2006/table">
            <a:tbl>
              <a:tblPr/>
              <a:tblGrid>
                <a:gridCol w="3456709">
                  <a:extLst>
                    <a:ext uri="{9D8B030D-6E8A-4147-A177-3AD203B41FA5}">
                      <a16:colId xmlns:a16="http://schemas.microsoft.com/office/drawing/2014/main" val="20000"/>
                    </a:ext>
                  </a:extLst>
                </a:gridCol>
                <a:gridCol w="2088428">
                  <a:extLst>
                    <a:ext uri="{9D8B030D-6E8A-4147-A177-3AD203B41FA5}">
                      <a16:colId xmlns:a16="http://schemas.microsoft.com/office/drawing/2014/main" val="20001"/>
                    </a:ext>
                  </a:extLst>
                </a:gridCol>
              </a:tblGrid>
              <a:tr h="57916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Quantitative variable as a function of a categorical variable</a:t>
                      </a:r>
                    </a:p>
                  </a:txBody>
                  <a:tcPr marL="91446" marR="9144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Bar chart</a:t>
                      </a:r>
                      <a:br>
                        <a:rPr kumimoji="0" lang="en-US" sz="1600" b="0" i="0" u="none" strike="noStrike" cap="none" normalizeH="0" baseline="0" dirty="0" smtClean="0">
                          <a:ln>
                            <a:noFill/>
                          </a:ln>
                          <a:solidFill>
                            <a:schemeClr val="tx1"/>
                          </a:solidFill>
                          <a:effectLst/>
                          <a:latin typeface="Calibri" pitchFamily="34" charset="0"/>
                        </a:rPr>
                      </a:br>
                      <a:r>
                        <a:rPr kumimoji="0" lang="en-US" sz="1600" b="0" i="0" u="none" strike="noStrike" cap="none" normalizeH="0" baseline="0" dirty="0" smtClean="0">
                          <a:ln>
                            <a:noFill/>
                          </a:ln>
                          <a:solidFill>
                            <a:schemeClr val="tx1"/>
                          </a:solidFill>
                          <a:effectLst/>
                          <a:latin typeface="Calibri" pitchFamily="34" charset="0"/>
                        </a:rPr>
                        <a:t>(</a:t>
                      </a:r>
                      <a:r>
                        <a:rPr kumimoji="0" lang="en-US" sz="1600" b="0" i="0" u="none" strike="noStrike" cap="none" normalizeH="0" baseline="0" dirty="0" err="1" smtClean="0">
                          <a:ln>
                            <a:noFill/>
                          </a:ln>
                          <a:solidFill>
                            <a:schemeClr val="tx1"/>
                          </a:solidFill>
                          <a:effectLst/>
                          <a:latin typeface="Calibri" pitchFamily="34" charset="0"/>
                        </a:rPr>
                        <a:t>diagramme</a:t>
                      </a:r>
                      <a:r>
                        <a:rPr kumimoji="0" lang="en-US" sz="1600" b="0" i="0" u="none" strike="noStrike" cap="none" normalizeH="0" baseline="0" dirty="0" smtClean="0">
                          <a:ln>
                            <a:noFill/>
                          </a:ln>
                          <a:solidFill>
                            <a:schemeClr val="tx1"/>
                          </a:solidFill>
                          <a:effectLst/>
                          <a:latin typeface="Calibri" pitchFamily="34" charset="0"/>
                        </a:rPr>
                        <a:t> à </a:t>
                      </a:r>
                      <a:r>
                        <a:rPr kumimoji="0" lang="en-US" sz="1600" b="0" i="0" u="none" strike="noStrike" cap="none" normalizeH="0" baseline="0" dirty="0" err="1" smtClean="0">
                          <a:ln>
                            <a:noFill/>
                          </a:ln>
                          <a:solidFill>
                            <a:schemeClr val="tx1"/>
                          </a:solidFill>
                          <a:effectLst/>
                          <a:latin typeface="Calibri" pitchFamily="34" charset="0"/>
                        </a:rPr>
                        <a:t>barres</a:t>
                      </a:r>
                      <a:r>
                        <a:rPr kumimoji="0" lang="en-US" sz="1600" b="0" i="0" u="none" strike="noStrike" cap="none" normalizeH="0" baseline="0" dirty="0" smtClean="0">
                          <a:ln>
                            <a:noFill/>
                          </a:ln>
                          <a:solidFill>
                            <a:schemeClr val="tx1"/>
                          </a:solidFill>
                          <a:effectLst/>
                          <a:latin typeface="Calibri" pitchFamily="34" charset="0"/>
                        </a:rPr>
                        <a:t>)</a:t>
                      </a:r>
                    </a:p>
                  </a:txBody>
                  <a:tcPr marL="91446" marR="91446"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16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Quantitative variable as a function of a quantitative variable</a:t>
                      </a:r>
                    </a:p>
                  </a:txBody>
                  <a:tcPr marL="91446" marR="9144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Line graph (</a:t>
                      </a:r>
                      <a:r>
                        <a:rPr kumimoji="0" lang="en-US" sz="1600" b="0" i="0" u="none" strike="noStrike" cap="none" normalizeH="0" baseline="0" dirty="0" err="1" smtClean="0">
                          <a:ln>
                            <a:noFill/>
                          </a:ln>
                          <a:solidFill>
                            <a:schemeClr val="tx1"/>
                          </a:solidFill>
                          <a:effectLst/>
                          <a:latin typeface="Calibri" pitchFamily="34" charset="0"/>
                        </a:rPr>
                        <a:t>diagramme</a:t>
                      </a:r>
                      <a:r>
                        <a:rPr kumimoji="0" lang="en-US" sz="1600" b="0" i="0" u="none" strike="noStrike" cap="none" normalizeH="0" baseline="0" dirty="0" smtClean="0">
                          <a:ln>
                            <a:noFill/>
                          </a:ln>
                          <a:solidFill>
                            <a:schemeClr val="tx1"/>
                          </a:solidFill>
                          <a:effectLst/>
                          <a:latin typeface="Calibri" pitchFamily="34" charset="0"/>
                        </a:rPr>
                        <a:t> à </a:t>
                      </a:r>
                      <a:r>
                        <a:rPr kumimoji="0" lang="en-US" sz="1600" b="0" i="0" u="none" strike="noStrike" cap="none" normalizeH="0" baseline="0" dirty="0" err="1" smtClean="0">
                          <a:ln>
                            <a:noFill/>
                          </a:ln>
                          <a:solidFill>
                            <a:schemeClr val="tx1"/>
                          </a:solidFill>
                          <a:effectLst/>
                          <a:latin typeface="Calibri" pitchFamily="34" charset="0"/>
                        </a:rPr>
                        <a:t>ligne</a:t>
                      </a:r>
                      <a:r>
                        <a:rPr kumimoji="0" lang="en-US" sz="1600" b="0" i="0" u="none" strike="noStrike" cap="none" normalizeH="0" baseline="0" dirty="0" smtClean="0">
                          <a:ln>
                            <a:noFill/>
                          </a:ln>
                          <a:solidFill>
                            <a:schemeClr val="tx1"/>
                          </a:solidFill>
                          <a:effectLst/>
                          <a:latin typeface="Calibri" pitchFamily="34" charset="0"/>
                        </a:rPr>
                        <a:t> </a:t>
                      </a:r>
                      <a:r>
                        <a:rPr kumimoji="0" lang="en-US" sz="1600" b="0" i="0" u="none" strike="noStrike" cap="none" normalizeH="0" baseline="0" dirty="0" err="1" smtClean="0">
                          <a:ln>
                            <a:noFill/>
                          </a:ln>
                          <a:solidFill>
                            <a:schemeClr val="tx1"/>
                          </a:solidFill>
                          <a:effectLst/>
                          <a:latin typeface="Calibri" pitchFamily="34" charset="0"/>
                        </a:rPr>
                        <a:t>brisée</a:t>
                      </a:r>
                      <a:r>
                        <a:rPr kumimoji="0" lang="en-US" sz="1600" b="0" i="0" u="none" strike="noStrike" cap="none" normalizeH="0" baseline="0" dirty="0" smtClean="0">
                          <a:ln>
                            <a:noFill/>
                          </a:ln>
                          <a:solidFill>
                            <a:schemeClr val="tx1"/>
                          </a:solidFill>
                          <a:effectLst/>
                          <a:latin typeface="Calibri" pitchFamily="34" charset="0"/>
                        </a:rPr>
                        <a:t>)</a:t>
                      </a:r>
                    </a:p>
                  </a:txBody>
                  <a:tcPr marL="91446" marR="91446"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16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Quantitative variable as a function of (ordinal) time</a:t>
                      </a:r>
                    </a:p>
                  </a:txBody>
                  <a:tcPr marL="91446" marR="9144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579483">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Two dependent quantitative variables</a:t>
                      </a:r>
                    </a:p>
                  </a:txBody>
                  <a:tcPr marL="91446" marR="9144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Scatter plot</a:t>
                      </a:r>
                      <a:br>
                        <a:rPr kumimoji="0" lang="en-US" sz="1600" b="0" i="0" u="none" strike="noStrike" cap="none" normalizeH="0" baseline="0" dirty="0" smtClean="0">
                          <a:ln>
                            <a:noFill/>
                          </a:ln>
                          <a:solidFill>
                            <a:schemeClr val="tx1"/>
                          </a:solidFill>
                          <a:effectLst/>
                          <a:latin typeface="Calibri" pitchFamily="34" charset="0"/>
                        </a:rPr>
                      </a:br>
                      <a:r>
                        <a:rPr kumimoji="0" lang="en-US" sz="1600" b="0" i="0" u="none" strike="noStrike" cap="none" normalizeH="0" baseline="0" dirty="0" smtClean="0">
                          <a:ln>
                            <a:noFill/>
                          </a:ln>
                          <a:solidFill>
                            <a:schemeClr val="tx1"/>
                          </a:solidFill>
                          <a:effectLst/>
                          <a:latin typeface="Calibri" pitchFamily="34" charset="0"/>
                        </a:rPr>
                        <a:t>(</a:t>
                      </a:r>
                      <a:r>
                        <a:rPr kumimoji="0" lang="en-US" sz="1600" b="0" i="0" u="none" strike="noStrike" cap="none" normalizeH="0" baseline="0" dirty="0" err="1" smtClean="0">
                          <a:ln>
                            <a:noFill/>
                          </a:ln>
                          <a:solidFill>
                            <a:schemeClr val="tx1"/>
                          </a:solidFill>
                          <a:effectLst/>
                          <a:latin typeface="Calibri" pitchFamily="34" charset="0"/>
                        </a:rPr>
                        <a:t>nuage</a:t>
                      </a:r>
                      <a:r>
                        <a:rPr kumimoji="0" lang="en-US" sz="1600" b="0" i="0" u="none" strike="noStrike" cap="none" normalizeH="0" baseline="0" dirty="0" smtClean="0">
                          <a:ln>
                            <a:noFill/>
                          </a:ln>
                          <a:solidFill>
                            <a:schemeClr val="tx1"/>
                          </a:solidFill>
                          <a:effectLst/>
                          <a:latin typeface="Calibri" pitchFamily="34" charset="0"/>
                        </a:rPr>
                        <a:t> de points)</a:t>
                      </a:r>
                    </a:p>
                  </a:txBody>
                  <a:tcPr marL="91446" marR="91446"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16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Categorical variable as a function of a quantitative variable</a:t>
                      </a:r>
                    </a:p>
                  </a:txBody>
                  <a:tcPr marL="91446" marR="9144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Gantt chart</a:t>
                      </a:r>
                    </a:p>
                  </a:txBody>
                  <a:tcPr marL="91446" marR="91446"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16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Categorical independent variable with quantitative independent variable</a:t>
                      </a:r>
                    </a:p>
                  </a:txBody>
                  <a:tcPr marL="91446" marR="9144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5"/>
                  </a:ext>
                </a:extLst>
              </a:tr>
              <a:tr h="579165">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Two independent categorical variables</a:t>
                      </a:r>
                    </a:p>
                  </a:txBody>
                  <a:tcPr marL="91446" marR="9144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en-US" sz="1600" b="0" i="0" u="none" strike="noStrike" cap="none" normalizeH="0" baseline="0" dirty="0" smtClean="0">
                          <a:ln>
                            <a:noFill/>
                          </a:ln>
                          <a:solidFill>
                            <a:schemeClr val="tx1"/>
                          </a:solidFill>
                          <a:effectLst/>
                          <a:latin typeface="Calibri" pitchFamily="34" charset="0"/>
                        </a:rPr>
                        <a:t>Cross tabulation (“cross tab”)</a:t>
                      </a:r>
                    </a:p>
                  </a:txBody>
                  <a:tcPr marL="91446" marR="91446"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9659" name="Text Box 122"/>
          <p:cNvSpPr txBox="1">
            <a:spLocks noChangeArrowheads="1"/>
          </p:cNvSpPr>
          <p:nvPr/>
        </p:nvSpPr>
        <p:spPr bwMode="auto">
          <a:xfrm>
            <a:off x="827088" y="1052513"/>
            <a:ext cx="4895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Des exemples résultants de l’application des règles sur le diapo précédent:</a:t>
            </a:r>
          </a:p>
        </p:txBody>
      </p:sp>
      <p:grpSp>
        <p:nvGrpSpPr>
          <p:cNvPr id="69660" name="Group 128"/>
          <p:cNvGrpSpPr>
            <a:grpSpLocks/>
          </p:cNvGrpSpPr>
          <p:nvPr/>
        </p:nvGrpSpPr>
        <p:grpSpPr bwMode="auto">
          <a:xfrm>
            <a:off x="6516688" y="692150"/>
            <a:ext cx="1081087" cy="1079500"/>
            <a:chOff x="657" y="1117"/>
            <a:chExt cx="681" cy="680"/>
          </a:xfrm>
        </p:grpSpPr>
        <p:sp>
          <p:nvSpPr>
            <p:cNvPr id="69713" name="Line 129"/>
            <p:cNvSpPr>
              <a:spLocks noChangeShapeType="1"/>
            </p:cNvSpPr>
            <p:nvPr/>
          </p:nvSpPr>
          <p:spPr bwMode="auto">
            <a:xfrm>
              <a:off x="657"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4" name="Line 130"/>
            <p:cNvSpPr>
              <a:spLocks noChangeShapeType="1"/>
            </p:cNvSpPr>
            <p:nvPr/>
          </p:nvSpPr>
          <p:spPr bwMode="auto">
            <a:xfrm>
              <a:off x="657"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5" name="Rectangle 131"/>
            <p:cNvSpPr>
              <a:spLocks noChangeArrowheads="1"/>
            </p:cNvSpPr>
            <p:nvPr/>
          </p:nvSpPr>
          <p:spPr bwMode="auto">
            <a:xfrm>
              <a:off x="703" y="1389"/>
              <a:ext cx="90" cy="36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6" name="Rectangle 132"/>
            <p:cNvSpPr>
              <a:spLocks noChangeArrowheads="1"/>
            </p:cNvSpPr>
            <p:nvPr/>
          </p:nvSpPr>
          <p:spPr bwMode="auto">
            <a:xfrm>
              <a:off x="839" y="1298"/>
              <a:ext cx="90" cy="4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7" name="Rectangle 133"/>
            <p:cNvSpPr>
              <a:spLocks noChangeArrowheads="1"/>
            </p:cNvSpPr>
            <p:nvPr/>
          </p:nvSpPr>
          <p:spPr bwMode="auto">
            <a:xfrm>
              <a:off x="975" y="1480"/>
              <a:ext cx="90" cy="27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8" name="Rectangle 134"/>
            <p:cNvSpPr>
              <a:spLocks noChangeArrowheads="1"/>
            </p:cNvSpPr>
            <p:nvPr/>
          </p:nvSpPr>
          <p:spPr bwMode="auto">
            <a:xfrm>
              <a:off x="1111" y="1434"/>
              <a:ext cx="90" cy="31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9" name="Rectangle 135"/>
            <p:cNvSpPr>
              <a:spLocks noChangeArrowheads="1"/>
            </p:cNvSpPr>
            <p:nvPr/>
          </p:nvSpPr>
          <p:spPr bwMode="auto">
            <a:xfrm>
              <a:off x="1247" y="1344"/>
              <a:ext cx="90" cy="4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9661" name="Group 136"/>
          <p:cNvGrpSpPr>
            <a:grpSpLocks/>
          </p:cNvGrpSpPr>
          <p:nvPr/>
        </p:nvGrpSpPr>
        <p:grpSpPr bwMode="auto">
          <a:xfrm>
            <a:off x="6516688" y="1916113"/>
            <a:ext cx="1081087" cy="1079500"/>
            <a:chOff x="1519" y="1117"/>
            <a:chExt cx="681" cy="680"/>
          </a:xfrm>
        </p:grpSpPr>
        <p:sp>
          <p:nvSpPr>
            <p:cNvPr id="69707" name="Line 137"/>
            <p:cNvSpPr>
              <a:spLocks noChangeShapeType="1"/>
            </p:cNvSpPr>
            <p:nvPr/>
          </p:nvSpPr>
          <p:spPr bwMode="auto">
            <a:xfrm>
              <a:off x="1519"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08" name="Line 138"/>
            <p:cNvSpPr>
              <a:spLocks noChangeShapeType="1"/>
            </p:cNvSpPr>
            <p:nvPr/>
          </p:nvSpPr>
          <p:spPr bwMode="auto">
            <a:xfrm>
              <a:off x="1519"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09" name="Line 139"/>
            <p:cNvSpPr>
              <a:spLocks noChangeShapeType="1"/>
            </p:cNvSpPr>
            <p:nvPr/>
          </p:nvSpPr>
          <p:spPr bwMode="auto">
            <a:xfrm flipV="1">
              <a:off x="1610" y="1298"/>
              <a:ext cx="136" cy="9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0" name="Line 140"/>
            <p:cNvSpPr>
              <a:spLocks noChangeShapeType="1"/>
            </p:cNvSpPr>
            <p:nvPr/>
          </p:nvSpPr>
          <p:spPr bwMode="auto">
            <a:xfrm>
              <a:off x="1746" y="1298"/>
              <a:ext cx="136" cy="18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1" name="Line 141"/>
            <p:cNvSpPr>
              <a:spLocks noChangeShapeType="1"/>
            </p:cNvSpPr>
            <p:nvPr/>
          </p:nvSpPr>
          <p:spPr bwMode="auto">
            <a:xfrm flipV="1">
              <a:off x="1882" y="1434"/>
              <a:ext cx="136" cy="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12" name="Line 142"/>
            <p:cNvSpPr>
              <a:spLocks noChangeShapeType="1"/>
            </p:cNvSpPr>
            <p:nvPr/>
          </p:nvSpPr>
          <p:spPr bwMode="auto">
            <a:xfrm flipV="1">
              <a:off x="2018" y="1344"/>
              <a:ext cx="136" cy="9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9662" name="Group 143"/>
          <p:cNvGrpSpPr>
            <a:grpSpLocks/>
          </p:cNvGrpSpPr>
          <p:nvPr/>
        </p:nvGrpSpPr>
        <p:grpSpPr bwMode="auto">
          <a:xfrm>
            <a:off x="6516688" y="4365625"/>
            <a:ext cx="1081087" cy="1079500"/>
            <a:chOff x="3152" y="1117"/>
            <a:chExt cx="681" cy="680"/>
          </a:xfrm>
        </p:grpSpPr>
        <p:sp>
          <p:nvSpPr>
            <p:cNvPr id="69700" name="Line 144"/>
            <p:cNvSpPr>
              <a:spLocks noChangeShapeType="1"/>
            </p:cNvSpPr>
            <p:nvPr/>
          </p:nvSpPr>
          <p:spPr bwMode="auto">
            <a:xfrm>
              <a:off x="3152"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01" name="Line 145"/>
            <p:cNvSpPr>
              <a:spLocks noChangeShapeType="1"/>
            </p:cNvSpPr>
            <p:nvPr/>
          </p:nvSpPr>
          <p:spPr bwMode="auto">
            <a:xfrm>
              <a:off x="3152"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02" name="Rectangle 146"/>
            <p:cNvSpPr>
              <a:spLocks noChangeArrowheads="1"/>
            </p:cNvSpPr>
            <p:nvPr/>
          </p:nvSpPr>
          <p:spPr bwMode="auto">
            <a:xfrm rot="5400000">
              <a:off x="3198" y="1116"/>
              <a:ext cx="90" cy="9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03" name="Rectangle 147"/>
            <p:cNvSpPr>
              <a:spLocks noChangeArrowheads="1"/>
            </p:cNvSpPr>
            <p:nvPr/>
          </p:nvSpPr>
          <p:spPr bwMode="auto">
            <a:xfrm rot="5400000">
              <a:off x="3447" y="1094"/>
              <a:ext cx="90" cy="4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04" name="Rectangle 148"/>
            <p:cNvSpPr>
              <a:spLocks noChangeArrowheads="1"/>
            </p:cNvSpPr>
            <p:nvPr/>
          </p:nvSpPr>
          <p:spPr bwMode="auto">
            <a:xfrm rot="5400000">
              <a:off x="3425" y="1343"/>
              <a:ext cx="90" cy="18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05" name="Rectangle 149"/>
            <p:cNvSpPr>
              <a:spLocks noChangeArrowheads="1"/>
            </p:cNvSpPr>
            <p:nvPr/>
          </p:nvSpPr>
          <p:spPr bwMode="auto">
            <a:xfrm rot="5400000">
              <a:off x="3493" y="1502"/>
              <a:ext cx="90" cy="13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06" name="Rectangle 150"/>
            <p:cNvSpPr>
              <a:spLocks noChangeArrowheads="1"/>
            </p:cNvSpPr>
            <p:nvPr/>
          </p:nvSpPr>
          <p:spPr bwMode="auto">
            <a:xfrm rot="5400000">
              <a:off x="3675" y="1592"/>
              <a:ext cx="90" cy="227"/>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9663" name="Group 151"/>
          <p:cNvGrpSpPr>
            <a:grpSpLocks/>
          </p:cNvGrpSpPr>
          <p:nvPr/>
        </p:nvGrpSpPr>
        <p:grpSpPr bwMode="auto">
          <a:xfrm>
            <a:off x="6516688" y="3141663"/>
            <a:ext cx="1081087" cy="1079500"/>
            <a:chOff x="2336" y="1117"/>
            <a:chExt cx="681" cy="680"/>
          </a:xfrm>
        </p:grpSpPr>
        <p:sp>
          <p:nvSpPr>
            <p:cNvPr id="69685" name="Line 152"/>
            <p:cNvSpPr>
              <a:spLocks noChangeShapeType="1"/>
            </p:cNvSpPr>
            <p:nvPr/>
          </p:nvSpPr>
          <p:spPr bwMode="auto">
            <a:xfrm>
              <a:off x="2336"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6" name="Line 153"/>
            <p:cNvSpPr>
              <a:spLocks noChangeShapeType="1"/>
            </p:cNvSpPr>
            <p:nvPr/>
          </p:nvSpPr>
          <p:spPr bwMode="auto">
            <a:xfrm>
              <a:off x="2336"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7" name="Oval 154"/>
            <p:cNvSpPr>
              <a:spLocks noChangeArrowheads="1"/>
            </p:cNvSpPr>
            <p:nvPr/>
          </p:nvSpPr>
          <p:spPr bwMode="auto">
            <a:xfrm>
              <a:off x="2562" y="148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8" name="Oval 155"/>
            <p:cNvSpPr>
              <a:spLocks noChangeArrowheads="1"/>
            </p:cNvSpPr>
            <p:nvPr/>
          </p:nvSpPr>
          <p:spPr bwMode="auto">
            <a:xfrm>
              <a:off x="2699" y="1253"/>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9" name="Oval 156"/>
            <p:cNvSpPr>
              <a:spLocks noChangeArrowheads="1"/>
            </p:cNvSpPr>
            <p:nvPr/>
          </p:nvSpPr>
          <p:spPr bwMode="auto">
            <a:xfrm>
              <a:off x="2653" y="1525"/>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0" name="Oval 157"/>
            <p:cNvSpPr>
              <a:spLocks noChangeArrowheads="1"/>
            </p:cNvSpPr>
            <p:nvPr/>
          </p:nvSpPr>
          <p:spPr bwMode="auto">
            <a:xfrm>
              <a:off x="2744" y="143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1" name="Oval 158"/>
            <p:cNvSpPr>
              <a:spLocks noChangeArrowheads="1"/>
            </p:cNvSpPr>
            <p:nvPr/>
          </p:nvSpPr>
          <p:spPr bwMode="auto">
            <a:xfrm>
              <a:off x="2517" y="1616"/>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2" name="Oval 159"/>
            <p:cNvSpPr>
              <a:spLocks noChangeArrowheads="1"/>
            </p:cNvSpPr>
            <p:nvPr/>
          </p:nvSpPr>
          <p:spPr bwMode="auto">
            <a:xfrm>
              <a:off x="2744" y="134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3" name="Oval 160"/>
            <p:cNvSpPr>
              <a:spLocks noChangeArrowheads="1"/>
            </p:cNvSpPr>
            <p:nvPr/>
          </p:nvSpPr>
          <p:spPr bwMode="auto">
            <a:xfrm>
              <a:off x="2835" y="1298"/>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4" name="Oval 161"/>
            <p:cNvSpPr>
              <a:spLocks noChangeArrowheads="1"/>
            </p:cNvSpPr>
            <p:nvPr/>
          </p:nvSpPr>
          <p:spPr bwMode="auto">
            <a:xfrm>
              <a:off x="2926" y="134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5" name="Oval 162"/>
            <p:cNvSpPr>
              <a:spLocks noChangeArrowheads="1"/>
            </p:cNvSpPr>
            <p:nvPr/>
          </p:nvSpPr>
          <p:spPr bwMode="auto">
            <a:xfrm>
              <a:off x="2381" y="1706"/>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6" name="Oval 163"/>
            <p:cNvSpPr>
              <a:spLocks noChangeArrowheads="1"/>
            </p:cNvSpPr>
            <p:nvPr/>
          </p:nvSpPr>
          <p:spPr bwMode="auto">
            <a:xfrm>
              <a:off x="2472" y="157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7" name="Oval 164"/>
            <p:cNvSpPr>
              <a:spLocks noChangeArrowheads="1"/>
            </p:cNvSpPr>
            <p:nvPr/>
          </p:nvSpPr>
          <p:spPr bwMode="auto">
            <a:xfrm>
              <a:off x="2880" y="148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8" name="Oval 165"/>
            <p:cNvSpPr>
              <a:spLocks noChangeArrowheads="1"/>
            </p:cNvSpPr>
            <p:nvPr/>
          </p:nvSpPr>
          <p:spPr bwMode="auto">
            <a:xfrm>
              <a:off x="2925" y="1253"/>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99" name="Oval 166"/>
            <p:cNvSpPr>
              <a:spLocks noChangeArrowheads="1"/>
            </p:cNvSpPr>
            <p:nvPr/>
          </p:nvSpPr>
          <p:spPr bwMode="auto">
            <a:xfrm>
              <a:off x="2608" y="1389"/>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69664" name="Group 167"/>
          <p:cNvGrpSpPr>
            <a:grpSpLocks/>
          </p:cNvGrpSpPr>
          <p:nvPr/>
        </p:nvGrpSpPr>
        <p:grpSpPr bwMode="auto">
          <a:xfrm>
            <a:off x="6516688" y="5589588"/>
            <a:ext cx="1081087" cy="1079500"/>
            <a:chOff x="3969" y="1117"/>
            <a:chExt cx="681" cy="680"/>
          </a:xfrm>
        </p:grpSpPr>
        <p:sp>
          <p:nvSpPr>
            <p:cNvPr id="69673" name="Line 168"/>
            <p:cNvSpPr>
              <a:spLocks noChangeShapeType="1"/>
            </p:cNvSpPr>
            <p:nvPr/>
          </p:nvSpPr>
          <p:spPr bwMode="auto">
            <a:xfrm>
              <a:off x="3969" y="1253"/>
              <a:ext cx="0" cy="5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74" name="Line 169"/>
            <p:cNvSpPr>
              <a:spLocks noChangeShapeType="1"/>
            </p:cNvSpPr>
            <p:nvPr/>
          </p:nvSpPr>
          <p:spPr bwMode="auto">
            <a:xfrm>
              <a:off x="3969"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75" name="Line 170"/>
            <p:cNvSpPr>
              <a:spLocks noChangeShapeType="1"/>
            </p:cNvSpPr>
            <p:nvPr/>
          </p:nvSpPr>
          <p:spPr bwMode="auto">
            <a:xfrm>
              <a:off x="4105"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76" name="Line 171"/>
            <p:cNvSpPr>
              <a:spLocks noChangeShapeType="1"/>
            </p:cNvSpPr>
            <p:nvPr/>
          </p:nvSpPr>
          <p:spPr bwMode="auto">
            <a:xfrm>
              <a:off x="4241"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77" name="Line 172"/>
            <p:cNvSpPr>
              <a:spLocks noChangeShapeType="1"/>
            </p:cNvSpPr>
            <p:nvPr/>
          </p:nvSpPr>
          <p:spPr bwMode="auto">
            <a:xfrm>
              <a:off x="4377"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78" name="Line 173"/>
            <p:cNvSpPr>
              <a:spLocks noChangeShapeType="1"/>
            </p:cNvSpPr>
            <p:nvPr/>
          </p:nvSpPr>
          <p:spPr bwMode="auto">
            <a:xfrm>
              <a:off x="4513"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79" name="Line 174"/>
            <p:cNvSpPr>
              <a:spLocks noChangeShapeType="1"/>
            </p:cNvSpPr>
            <p:nvPr/>
          </p:nvSpPr>
          <p:spPr bwMode="auto">
            <a:xfrm>
              <a:off x="4649"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0" name="Line 175"/>
            <p:cNvSpPr>
              <a:spLocks noChangeShapeType="1"/>
            </p:cNvSpPr>
            <p:nvPr/>
          </p:nvSpPr>
          <p:spPr bwMode="auto">
            <a:xfrm>
              <a:off x="4105" y="1117"/>
              <a:ext cx="54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1" name="Line 176"/>
            <p:cNvSpPr>
              <a:spLocks noChangeShapeType="1"/>
            </p:cNvSpPr>
            <p:nvPr/>
          </p:nvSpPr>
          <p:spPr bwMode="auto">
            <a:xfrm>
              <a:off x="3969" y="1253"/>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2" name="Line 177"/>
            <p:cNvSpPr>
              <a:spLocks noChangeShapeType="1"/>
            </p:cNvSpPr>
            <p:nvPr/>
          </p:nvSpPr>
          <p:spPr bwMode="auto">
            <a:xfrm>
              <a:off x="3969" y="1389"/>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3" name="Line 178"/>
            <p:cNvSpPr>
              <a:spLocks noChangeShapeType="1"/>
            </p:cNvSpPr>
            <p:nvPr/>
          </p:nvSpPr>
          <p:spPr bwMode="auto">
            <a:xfrm>
              <a:off x="3969" y="1525"/>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84" name="Line 179"/>
            <p:cNvSpPr>
              <a:spLocks noChangeShapeType="1"/>
            </p:cNvSpPr>
            <p:nvPr/>
          </p:nvSpPr>
          <p:spPr bwMode="auto">
            <a:xfrm>
              <a:off x="3969" y="1661"/>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9665" name="AutoShape 182"/>
          <p:cNvSpPr>
            <a:spLocks noChangeArrowheads="1"/>
          </p:cNvSpPr>
          <p:nvPr/>
        </p:nvSpPr>
        <p:spPr bwMode="auto">
          <a:xfrm rot="-2196042">
            <a:off x="5502275" y="1806575"/>
            <a:ext cx="935038" cy="287338"/>
          </a:xfrm>
          <a:prstGeom prst="rightArrow">
            <a:avLst>
              <a:gd name="adj1" fmla="val 50000"/>
              <a:gd name="adj2" fmla="val 81353"/>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66" name="AutoShape 183"/>
          <p:cNvSpPr>
            <a:spLocks noChangeArrowheads="1"/>
          </p:cNvSpPr>
          <p:nvPr/>
        </p:nvSpPr>
        <p:spPr bwMode="auto">
          <a:xfrm rot="-1505542">
            <a:off x="5524500" y="2820988"/>
            <a:ext cx="935038" cy="287337"/>
          </a:xfrm>
          <a:prstGeom prst="rightArrow">
            <a:avLst>
              <a:gd name="adj1" fmla="val 50000"/>
              <a:gd name="adj2" fmla="val 81354"/>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67" name="AutoShape 184"/>
          <p:cNvSpPr>
            <a:spLocks noChangeArrowheads="1"/>
          </p:cNvSpPr>
          <p:nvPr/>
        </p:nvSpPr>
        <p:spPr bwMode="auto">
          <a:xfrm rot="-949826">
            <a:off x="5580063" y="3716338"/>
            <a:ext cx="935037" cy="287337"/>
          </a:xfrm>
          <a:prstGeom prst="rightArrow">
            <a:avLst>
              <a:gd name="adj1" fmla="val 50000"/>
              <a:gd name="adj2" fmla="val 81354"/>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68" name="AutoShape 185"/>
          <p:cNvSpPr>
            <a:spLocks noChangeArrowheads="1"/>
          </p:cNvSpPr>
          <p:nvPr/>
        </p:nvSpPr>
        <p:spPr bwMode="auto">
          <a:xfrm>
            <a:off x="5508625" y="4797425"/>
            <a:ext cx="935038" cy="287338"/>
          </a:xfrm>
          <a:prstGeom prst="rightArrow">
            <a:avLst>
              <a:gd name="adj1" fmla="val 50000"/>
              <a:gd name="adj2" fmla="val 81353"/>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69" name="AutoShape 186"/>
          <p:cNvSpPr>
            <a:spLocks noChangeArrowheads="1"/>
          </p:cNvSpPr>
          <p:nvPr/>
        </p:nvSpPr>
        <p:spPr bwMode="auto">
          <a:xfrm rot="1308578">
            <a:off x="5435600" y="5734050"/>
            <a:ext cx="935038" cy="287338"/>
          </a:xfrm>
          <a:prstGeom prst="rightArrow">
            <a:avLst>
              <a:gd name="adj1" fmla="val 50000"/>
              <a:gd name="adj2" fmla="val 81353"/>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 name="Flèche droite 3"/>
          <p:cNvSpPr/>
          <p:nvPr/>
        </p:nvSpPr>
        <p:spPr>
          <a:xfrm rot="10800000">
            <a:off x="8243888" y="2205038"/>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671" name="ZoneTexte 4"/>
          <p:cNvSpPr txBox="1">
            <a:spLocks noChangeArrowheads="1"/>
          </p:cNvSpPr>
          <p:nvPr/>
        </p:nvSpPr>
        <p:spPr bwMode="auto">
          <a:xfrm>
            <a:off x="8108950" y="2636838"/>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
        <p:nvSpPr>
          <p:cNvPr id="2" name="Accolade fermante 1"/>
          <p:cNvSpPr/>
          <p:nvPr/>
        </p:nvSpPr>
        <p:spPr>
          <a:xfrm>
            <a:off x="7740650" y="549275"/>
            <a:ext cx="431800" cy="3743325"/>
          </a:xfrm>
          <a:prstGeom prst="rightBrace">
            <a:avLst>
              <a:gd name="adj1" fmla="val 28383"/>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19245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0"/>
            <a:ext cx="6985000" cy="680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2546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oneTexte 3"/>
          <p:cNvSpPr txBox="1">
            <a:spLocks noChangeArrowheads="1"/>
          </p:cNvSpPr>
          <p:nvPr/>
        </p:nvSpPr>
        <p:spPr bwMode="auto">
          <a:xfrm>
            <a:off x="0" y="5380038"/>
            <a:ext cx="9144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hlinkClick r:id="rId2"/>
              </a:rPr>
              <a:t>http://en.wikipedia.org/wiki/File:Piecharts.svg</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hlinkClick r:id="rId3"/>
              </a:rPr>
              <a:t>http://en.wikipedia.org/wiki/Pie_chart</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hlinkClick r:id="rId4"/>
              </a:rPr>
              <a:t>http://www.businessinsider.com/pie-charts-are-the-worst-2013-6</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hlinkClick r:id="rId5"/>
              </a:rPr>
              <a:t>http://www.quora.com/Data-Visualization/What-should-everyone-know-about-making-good-charts-and-graphs-to-represent-data</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7168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150" y="0"/>
            <a:ext cx="7505700" cy="537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18163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9144000"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3117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a:xfrm>
            <a:off x="0" y="274638"/>
            <a:ext cx="9144000" cy="1143000"/>
          </a:xfrm>
        </p:spPr>
        <p:txBody>
          <a:bodyPr/>
          <a:lstStyle/>
          <a:p>
            <a:r>
              <a:rPr lang="en-US" altLang="en-US" sz="3200" smtClean="0"/>
              <a:t>Diagramme à barres vs diagramme en ligne brisée</a:t>
            </a:r>
            <a:br>
              <a:rPr lang="en-US" altLang="en-US" sz="3200" smtClean="0"/>
            </a:br>
            <a:r>
              <a:rPr lang="en-US" altLang="en-US" sz="3200" smtClean="0"/>
              <a:t>(Bar chart vs line graph)</a:t>
            </a:r>
          </a:p>
        </p:txBody>
      </p:sp>
      <p:grpSp>
        <p:nvGrpSpPr>
          <p:cNvPr id="73731" name="Group 58"/>
          <p:cNvGrpSpPr>
            <a:grpSpLocks/>
          </p:cNvGrpSpPr>
          <p:nvPr/>
        </p:nvGrpSpPr>
        <p:grpSpPr bwMode="auto">
          <a:xfrm>
            <a:off x="827088" y="2420938"/>
            <a:ext cx="3168650" cy="2879725"/>
            <a:chOff x="521" y="1525"/>
            <a:chExt cx="1996" cy="1814"/>
          </a:xfrm>
        </p:grpSpPr>
        <p:sp>
          <p:nvSpPr>
            <p:cNvPr id="73749" name="Line 4"/>
            <p:cNvSpPr>
              <a:spLocks noChangeShapeType="1"/>
            </p:cNvSpPr>
            <p:nvPr/>
          </p:nvSpPr>
          <p:spPr bwMode="auto">
            <a:xfrm>
              <a:off x="521" y="1525"/>
              <a:ext cx="0" cy="18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50" name="Line 5"/>
            <p:cNvSpPr>
              <a:spLocks noChangeShapeType="1"/>
            </p:cNvSpPr>
            <p:nvPr/>
          </p:nvSpPr>
          <p:spPr bwMode="auto">
            <a:xfrm>
              <a:off x="521" y="3339"/>
              <a:ext cx="19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51" name="Rectangle 7"/>
            <p:cNvSpPr>
              <a:spLocks noChangeArrowheads="1"/>
            </p:cNvSpPr>
            <p:nvPr/>
          </p:nvSpPr>
          <p:spPr bwMode="auto">
            <a:xfrm>
              <a:off x="588" y="2008"/>
              <a:ext cx="200" cy="1271"/>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52" name="Rectangle 8"/>
            <p:cNvSpPr>
              <a:spLocks noChangeArrowheads="1"/>
            </p:cNvSpPr>
            <p:nvPr/>
          </p:nvSpPr>
          <p:spPr bwMode="auto">
            <a:xfrm>
              <a:off x="854" y="2251"/>
              <a:ext cx="199" cy="102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53" name="Rectangle 9"/>
            <p:cNvSpPr>
              <a:spLocks noChangeArrowheads="1"/>
            </p:cNvSpPr>
            <p:nvPr/>
          </p:nvSpPr>
          <p:spPr bwMode="auto">
            <a:xfrm>
              <a:off x="1121" y="2492"/>
              <a:ext cx="199" cy="787"/>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54" name="Rectangle 10"/>
            <p:cNvSpPr>
              <a:spLocks noChangeArrowheads="1"/>
            </p:cNvSpPr>
            <p:nvPr/>
          </p:nvSpPr>
          <p:spPr bwMode="auto">
            <a:xfrm>
              <a:off x="1386" y="2673"/>
              <a:ext cx="200" cy="606"/>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55" name="Rectangle 11"/>
            <p:cNvSpPr>
              <a:spLocks noChangeArrowheads="1"/>
            </p:cNvSpPr>
            <p:nvPr/>
          </p:nvSpPr>
          <p:spPr bwMode="auto">
            <a:xfrm>
              <a:off x="1653" y="2856"/>
              <a:ext cx="200" cy="42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56" name="Rectangle 12"/>
            <p:cNvSpPr>
              <a:spLocks noChangeArrowheads="1"/>
            </p:cNvSpPr>
            <p:nvPr/>
          </p:nvSpPr>
          <p:spPr bwMode="auto">
            <a:xfrm>
              <a:off x="1919" y="2976"/>
              <a:ext cx="199" cy="30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57" name="Rectangle 13"/>
            <p:cNvSpPr>
              <a:spLocks noChangeArrowheads="1"/>
            </p:cNvSpPr>
            <p:nvPr/>
          </p:nvSpPr>
          <p:spPr bwMode="auto">
            <a:xfrm>
              <a:off x="2184" y="3038"/>
              <a:ext cx="200" cy="241"/>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73732" name="Group 56"/>
          <p:cNvGrpSpPr>
            <a:grpSpLocks/>
          </p:cNvGrpSpPr>
          <p:nvPr/>
        </p:nvGrpSpPr>
        <p:grpSpPr bwMode="auto">
          <a:xfrm>
            <a:off x="4643438" y="2420938"/>
            <a:ext cx="3168650" cy="2879725"/>
            <a:chOff x="3198" y="1616"/>
            <a:chExt cx="1361" cy="1360"/>
          </a:xfrm>
        </p:grpSpPr>
        <p:sp>
          <p:nvSpPr>
            <p:cNvPr id="73734" name="Line 14"/>
            <p:cNvSpPr>
              <a:spLocks noChangeShapeType="1"/>
            </p:cNvSpPr>
            <p:nvPr/>
          </p:nvSpPr>
          <p:spPr bwMode="auto">
            <a:xfrm>
              <a:off x="3198" y="1616"/>
              <a:ext cx="0" cy="136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35" name="Line 15"/>
            <p:cNvSpPr>
              <a:spLocks noChangeShapeType="1"/>
            </p:cNvSpPr>
            <p:nvPr/>
          </p:nvSpPr>
          <p:spPr bwMode="auto">
            <a:xfrm>
              <a:off x="3198" y="2976"/>
              <a:ext cx="136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36" name="Line 25"/>
            <p:cNvSpPr>
              <a:spLocks noChangeShapeType="1"/>
            </p:cNvSpPr>
            <p:nvPr/>
          </p:nvSpPr>
          <p:spPr bwMode="auto">
            <a:xfrm>
              <a:off x="3334" y="1979"/>
              <a:ext cx="181"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37" name="Line 35"/>
            <p:cNvSpPr>
              <a:spLocks noChangeShapeType="1"/>
            </p:cNvSpPr>
            <p:nvPr/>
          </p:nvSpPr>
          <p:spPr bwMode="auto">
            <a:xfrm>
              <a:off x="3515" y="2160"/>
              <a:ext cx="181" cy="18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38" name="Line 36"/>
            <p:cNvSpPr>
              <a:spLocks noChangeShapeType="1"/>
            </p:cNvSpPr>
            <p:nvPr/>
          </p:nvSpPr>
          <p:spPr bwMode="auto">
            <a:xfrm>
              <a:off x="3696" y="2341"/>
              <a:ext cx="182" cy="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39" name="Line 37"/>
            <p:cNvSpPr>
              <a:spLocks noChangeShapeType="1"/>
            </p:cNvSpPr>
            <p:nvPr/>
          </p:nvSpPr>
          <p:spPr bwMode="auto">
            <a:xfrm>
              <a:off x="3878" y="2478"/>
              <a:ext cx="182" cy="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0" name="Line 38"/>
            <p:cNvSpPr>
              <a:spLocks noChangeShapeType="1"/>
            </p:cNvSpPr>
            <p:nvPr/>
          </p:nvSpPr>
          <p:spPr bwMode="auto">
            <a:xfrm>
              <a:off x="4059" y="2614"/>
              <a:ext cx="182" cy="9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1" name="Line 39"/>
            <p:cNvSpPr>
              <a:spLocks noChangeShapeType="1"/>
            </p:cNvSpPr>
            <p:nvPr/>
          </p:nvSpPr>
          <p:spPr bwMode="auto">
            <a:xfrm>
              <a:off x="4241" y="2704"/>
              <a:ext cx="181" cy="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2" name="Oval 40"/>
            <p:cNvSpPr>
              <a:spLocks noChangeArrowheads="1"/>
            </p:cNvSpPr>
            <p:nvPr/>
          </p:nvSpPr>
          <p:spPr bwMode="auto">
            <a:xfrm>
              <a:off x="3324" y="1969"/>
              <a:ext cx="23" cy="2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3" name="Oval 49"/>
            <p:cNvSpPr>
              <a:spLocks noChangeArrowheads="1"/>
            </p:cNvSpPr>
            <p:nvPr/>
          </p:nvSpPr>
          <p:spPr bwMode="auto">
            <a:xfrm>
              <a:off x="3504" y="2148"/>
              <a:ext cx="23" cy="2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4" name="Oval 50"/>
            <p:cNvSpPr>
              <a:spLocks noChangeArrowheads="1"/>
            </p:cNvSpPr>
            <p:nvPr/>
          </p:nvSpPr>
          <p:spPr bwMode="auto">
            <a:xfrm>
              <a:off x="3685" y="2329"/>
              <a:ext cx="23" cy="2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5" name="Oval 51"/>
            <p:cNvSpPr>
              <a:spLocks noChangeArrowheads="1"/>
            </p:cNvSpPr>
            <p:nvPr/>
          </p:nvSpPr>
          <p:spPr bwMode="auto">
            <a:xfrm>
              <a:off x="3865" y="2467"/>
              <a:ext cx="23" cy="2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6" name="Oval 52"/>
            <p:cNvSpPr>
              <a:spLocks noChangeArrowheads="1"/>
            </p:cNvSpPr>
            <p:nvPr/>
          </p:nvSpPr>
          <p:spPr bwMode="auto">
            <a:xfrm>
              <a:off x="4046" y="2603"/>
              <a:ext cx="23" cy="2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7" name="Oval 53"/>
            <p:cNvSpPr>
              <a:spLocks noChangeArrowheads="1"/>
            </p:cNvSpPr>
            <p:nvPr/>
          </p:nvSpPr>
          <p:spPr bwMode="auto">
            <a:xfrm>
              <a:off x="4230" y="2694"/>
              <a:ext cx="23" cy="2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748" name="Oval 54"/>
            <p:cNvSpPr>
              <a:spLocks noChangeArrowheads="1"/>
            </p:cNvSpPr>
            <p:nvPr/>
          </p:nvSpPr>
          <p:spPr bwMode="auto">
            <a:xfrm>
              <a:off x="4408" y="2738"/>
              <a:ext cx="23" cy="2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73733" name="Text Box 57"/>
          <p:cNvSpPr txBox="1">
            <a:spLocks noChangeArrowheads="1"/>
          </p:cNvSpPr>
          <p:nvPr/>
        </p:nvSpPr>
        <p:spPr bwMode="auto">
          <a:xfrm>
            <a:off x="682625" y="5805488"/>
            <a:ext cx="7921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Lequel permet de voir des changements de pente plus facilement ?</a:t>
            </a:r>
          </a:p>
        </p:txBody>
      </p:sp>
    </p:spTree>
    <p:extLst>
      <p:ext uri="{BB962C8B-B14F-4D97-AF65-F5344CB8AC3E}">
        <p14:creationId xmlns:p14="http://schemas.microsoft.com/office/powerpoint/2010/main" val="3296086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eaLnBrk="1" hangingPunct="1"/>
            <a:r>
              <a:rPr lang="fr-CA" altLang="en-US" smtClean="0"/>
              <a:t>William Playfair, 1801</a:t>
            </a:r>
          </a:p>
        </p:txBody>
      </p:sp>
      <p:pic>
        <p:nvPicPr>
          <p:cNvPr id="7171" name="Picture 2" descr="C:\Users\mjm\Desktop\SAT_talk\source\Playfair-glyp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2320925"/>
            <a:ext cx="54483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C:\Users\mjm\Desktop\SAT_talk\source\Playfair-glyphs_zo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2613" y="1928813"/>
            <a:ext cx="33909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cteurs 6"/>
          <p:cNvSpPr/>
          <p:nvPr/>
        </p:nvSpPr>
        <p:spPr>
          <a:xfrm>
            <a:off x="6011863" y="2519363"/>
            <a:ext cx="2555875" cy="2555875"/>
          </a:xfrm>
          <a:prstGeom prst="pie">
            <a:avLst>
              <a:gd name="adj1" fmla="val 21553071"/>
              <a:gd name="adj2" fmla="val 12409749"/>
            </a:avLst>
          </a:prstGeom>
          <a:solidFill>
            <a:srgbClr val="92D050">
              <a:alpha val="5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ecteurs 8"/>
          <p:cNvSpPr/>
          <p:nvPr/>
        </p:nvSpPr>
        <p:spPr>
          <a:xfrm>
            <a:off x="6011863" y="2519363"/>
            <a:ext cx="2555875" cy="2555875"/>
          </a:xfrm>
          <a:prstGeom prst="pie">
            <a:avLst>
              <a:gd name="adj1" fmla="val 16316359"/>
              <a:gd name="adj2" fmla="val 21530962"/>
            </a:avLst>
          </a:prstGeom>
          <a:solidFill>
            <a:srgbClr val="FF0000">
              <a:alpha val="5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Secteurs 9"/>
          <p:cNvSpPr/>
          <p:nvPr/>
        </p:nvSpPr>
        <p:spPr>
          <a:xfrm>
            <a:off x="6011863" y="2519363"/>
            <a:ext cx="2555875" cy="2555875"/>
          </a:xfrm>
          <a:prstGeom prst="pie">
            <a:avLst>
              <a:gd name="adj1" fmla="val 12455549"/>
              <a:gd name="adj2" fmla="val 16226685"/>
            </a:avLst>
          </a:prstGeom>
          <a:solidFill>
            <a:srgbClr val="FFFF00">
              <a:alpha val="50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p:cNvSpPr/>
          <p:nvPr/>
        </p:nvSpPr>
        <p:spPr>
          <a:xfrm>
            <a:off x="1643063" y="4071938"/>
            <a:ext cx="714375" cy="7143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3" name="Connecteur droit 12"/>
          <p:cNvCxnSpPr/>
          <p:nvPr/>
        </p:nvCxnSpPr>
        <p:spPr>
          <a:xfrm flipV="1">
            <a:off x="1643063" y="2000250"/>
            <a:ext cx="4000500" cy="20716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643063" y="4786313"/>
            <a:ext cx="4000500" cy="857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643563" y="2000250"/>
            <a:ext cx="3357562" cy="364331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a:ea typeface="+mn-ea"/>
              <a:cs typeface="+mn-cs"/>
            </a:endParaRPr>
          </a:p>
        </p:txBody>
      </p:sp>
      <p:sp>
        <p:nvSpPr>
          <p:cNvPr id="7180" name="ZoneTexte 11"/>
          <p:cNvSpPr txBox="1">
            <a:spLocks noChangeArrowheads="1"/>
          </p:cNvSpPr>
          <p:nvPr/>
        </p:nvSpPr>
        <p:spPr bwMode="auto">
          <a:xfrm>
            <a:off x="1331913" y="5805488"/>
            <a:ext cx="6600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 premier camembert (« pie chart » ou diagramme en tarte).  Remarquez aussi le diagramme de Venn,</a:t>
            </a:r>
            <a:b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qui précède John Venn de quelques décennies.</a:t>
            </a:r>
          </a:p>
        </p:txBody>
      </p:sp>
    </p:spTree>
    <p:extLst>
      <p:ext uri="{BB962C8B-B14F-4D97-AF65-F5344CB8AC3E}">
        <p14:creationId xmlns:p14="http://schemas.microsoft.com/office/powerpoint/2010/main" val="812808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5135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 Box 7"/>
          <p:cNvSpPr txBox="1">
            <a:spLocks noChangeArrowheads="1"/>
          </p:cNvSpPr>
          <p:nvPr/>
        </p:nvSpPr>
        <p:spPr bwMode="auto">
          <a:xfrm>
            <a:off x="5432425" y="5373688"/>
            <a:ext cx="33877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Tiré de Tufte (1983)</a:t>
            </a:r>
          </a:p>
        </p:txBody>
      </p:sp>
      <p:sp>
        <p:nvSpPr>
          <p:cNvPr id="76804" name="Text Box 8"/>
          <p:cNvSpPr txBox="1">
            <a:spLocks noChangeArrowheads="1"/>
          </p:cNvSpPr>
          <p:nvPr/>
        </p:nvSpPr>
        <p:spPr bwMode="auto">
          <a:xfrm>
            <a:off x="5292725" y="404813"/>
            <a:ext cx="3600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Longueur vs aire</a:t>
            </a:r>
            <a:br>
              <a:rPr kumimoji="0" lang="en-US" altLang="en-US" sz="3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3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(Length vs area)</a:t>
            </a:r>
          </a:p>
        </p:txBody>
      </p:sp>
    </p:spTree>
    <p:extLst>
      <p:ext uri="{BB962C8B-B14F-4D97-AF65-F5344CB8AC3E}">
        <p14:creationId xmlns:p14="http://schemas.microsoft.com/office/powerpoint/2010/main" val="14815150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7774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7047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badBarChart_IEEECanadianReview_2009_No60_p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3" y="260350"/>
            <a:ext cx="5719762"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5"/>
          <p:cNvSpPr txBox="1">
            <a:spLocks noChangeArrowheads="1"/>
          </p:cNvSpPr>
          <p:nvPr/>
        </p:nvSpPr>
        <p:spPr bwMode="auto">
          <a:xfrm>
            <a:off x="1692275" y="6165850"/>
            <a:ext cx="575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Tiré de IEEE Canadian Review, 2009, No. 60, page 31</a:t>
            </a:r>
          </a:p>
        </p:txBody>
      </p:sp>
    </p:spTree>
    <p:extLst>
      <p:ext uri="{BB962C8B-B14F-4D97-AF65-F5344CB8AC3E}">
        <p14:creationId xmlns:p14="http://schemas.microsoft.com/office/powerpoint/2010/main" val="14320066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1" descr="stacked bar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644900"/>
            <a:ext cx="3581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899" name="Picture 13" descr="multiple bar ch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068638"/>
            <a:ext cx="1828800" cy="3524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0900" name="Rectangle 2"/>
          <p:cNvSpPr>
            <a:spLocks noGrp="1"/>
          </p:cNvSpPr>
          <p:nvPr>
            <p:ph type="title"/>
          </p:nvPr>
        </p:nvSpPr>
        <p:spPr/>
        <p:txBody>
          <a:bodyPr/>
          <a:lstStyle/>
          <a:p>
            <a:r>
              <a:rPr lang="en-US" altLang="en-US" sz="4000" smtClean="0"/>
              <a:t>Exemple tiré d’un cours de Marilyn Ostergren à l’U de Washington</a:t>
            </a:r>
            <a:br>
              <a:rPr lang="en-US" altLang="en-US" sz="4000" smtClean="0"/>
            </a:br>
            <a:r>
              <a:rPr lang="en-US" altLang="en-US" sz="2000" smtClean="0"/>
              <a:t>( http://courses.washington.edu/info424/Week3Practice_ExcelGraphs.html )</a:t>
            </a:r>
          </a:p>
        </p:txBody>
      </p:sp>
      <p:pic>
        <p:nvPicPr>
          <p:cNvPr id="80901" name="Picture 5" descr="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844675"/>
            <a:ext cx="50419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7" descr="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4005263"/>
            <a:ext cx="318135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9" descr="bar ch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1844675"/>
            <a:ext cx="3429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595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91440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390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descr="fig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6"/>
          <p:cNvSpPr txBox="1">
            <a:spLocks noChangeArrowheads="1"/>
          </p:cNvSpPr>
          <p:nvPr/>
        </p:nvSpPr>
        <p:spPr bwMode="auto">
          <a:xfrm>
            <a:off x="1331913" y="5084763"/>
            <a:ext cx="6985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http://www.research.ibm.com/people/l/lloydt/color/color.HTM</a:t>
            </a:r>
            <a:b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Rogowitz and Treinish, “Why Should Engineers and Scientists Be Worried About Color?”</a:t>
            </a:r>
          </a:p>
        </p:txBody>
      </p:sp>
    </p:spTree>
    <p:extLst>
      <p:ext uri="{BB962C8B-B14F-4D97-AF65-F5344CB8AC3E}">
        <p14:creationId xmlns:p14="http://schemas.microsoft.com/office/powerpoint/2010/main" val="11032034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1258888" y="5949950"/>
            <a:ext cx="698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Borland and Taylor, “Rainbow Color Map (Still) Considered Harmful”, IEEE CG&amp;A, 27(2):14-17, 2007</a:t>
            </a:r>
          </a:p>
        </p:txBody>
      </p:sp>
      <p:pic>
        <p:nvPicPr>
          <p:cNvPr id="839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3889375"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708275"/>
            <a:ext cx="3960813"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188" y="333375"/>
            <a:ext cx="4373562"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9426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14400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0750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a:xfrm>
            <a:off x="457200" y="0"/>
            <a:ext cx="8686800" cy="1600200"/>
          </a:xfrm>
        </p:spPr>
        <p:txBody>
          <a:bodyPr/>
          <a:lstStyle/>
          <a:p>
            <a:r>
              <a:rPr lang="en-US" altLang="en-US" sz="3200" smtClean="0"/>
              <a:t>Exercise en classe:</a:t>
            </a:r>
            <a:br>
              <a:rPr lang="en-US" altLang="en-US" sz="3200" smtClean="0"/>
            </a:br>
            <a:r>
              <a:rPr lang="en-US" altLang="en-US" sz="3200" smtClean="0"/>
              <a:t>Concevoir un ou des graphiques pour visualiser</a:t>
            </a:r>
            <a:br>
              <a:rPr lang="en-US" altLang="en-US" sz="3200" smtClean="0"/>
            </a:br>
            <a:r>
              <a:rPr lang="en-US" altLang="en-US" sz="3200" smtClean="0"/>
              <a:t>un jeu de données ayant les variables suivantes:</a:t>
            </a:r>
          </a:p>
        </p:txBody>
      </p:sp>
      <p:sp>
        <p:nvSpPr>
          <p:cNvPr id="98307" name="Rectangle 3"/>
          <p:cNvSpPr>
            <a:spLocks noGrp="1"/>
          </p:cNvSpPr>
          <p:nvPr>
            <p:ph type="body" idx="1"/>
          </p:nvPr>
        </p:nvSpPr>
        <p:spPr>
          <a:xfrm>
            <a:off x="457200" y="1676400"/>
            <a:ext cx="8229600" cy="4953000"/>
          </a:xfrm>
        </p:spPr>
        <p:txBody>
          <a:bodyPr/>
          <a:lstStyle/>
          <a:p>
            <a:r>
              <a:rPr lang="en-US" altLang="en-US" smtClean="0"/>
              <a:t>Modèle d’auto: {Accord, AMC Pacer, Audi 5000, BMW 320i, Champ, Chev Nova, …}</a:t>
            </a:r>
            <a:br>
              <a:rPr lang="en-US" altLang="en-US" smtClean="0"/>
            </a:br>
            <a:r>
              <a:rPr lang="en-US" altLang="en-US" smtClean="0"/>
              <a:t>(19 modèles en tout, un modèle par tuple;</a:t>
            </a:r>
            <a:br>
              <a:rPr lang="en-US" altLang="en-US" smtClean="0"/>
            </a:br>
            <a:r>
              <a:rPr lang="en-US" altLang="en-US" smtClean="0"/>
              <a:t>c.-à-d. 19 tuples)</a:t>
            </a:r>
          </a:p>
          <a:p>
            <a:r>
              <a:rPr lang="en-US" altLang="en-US" smtClean="0"/>
              <a:t>Prix d’auto: [$0, $13500]</a:t>
            </a:r>
          </a:p>
          <a:p>
            <a:r>
              <a:rPr lang="en-US" altLang="en-US" smtClean="0"/>
              <a:t>Consommation: [0,40]</a:t>
            </a:r>
          </a:p>
          <a:p>
            <a:r>
              <a:rPr lang="en-US" altLang="en-US" smtClean="0"/>
              <a:t>Niveau d’entretien (fiabilité):</a:t>
            </a:r>
            <a:br>
              <a:rPr lang="en-US" altLang="en-US" smtClean="0"/>
            </a:br>
            <a:r>
              <a:rPr lang="en-US" altLang="en-US" smtClean="0"/>
              <a:t>{Excellent, Bon, Moyen, Mauvais, Terrible}</a:t>
            </a:r>
          </a:p>
          <a:p>
            <a:r>
              <a:rPr lang="en-US" altLang="en-US" smtClean="0"/>
              <a:t>Poids: [0,5500]</a:t>
            </a:r>
          </a:p>
        </p:txBody>
      </p:sp>
      <p:sp>
        <p:nvSpPr>
          <p:cNvPr id="98308" name="Text Box 4"/>
          <p:cNvSpPr txBox="1">
            <a:spLocks noChangeArrowheads="1"/>
          </p:cNvSpPr>
          <p:nvPr/>
        </p:nvSpPr>
        <p:spPr bwMode="auto">
          <a:xfrm>
            <a:off x="5486400" y="4170363"/>
            <a:ext cx="3657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Variables les plus importantes</a:t>
            </a:r>
          </a:p>
        </p:txBody>
      </p:sp>
      <p:sp>
        <p:nvSpPr>
          <p:cNvPr id="98309" name="AutoShape 5"/>
          <p:cNvSpPr>
            <a:spLocks/>
          </p:cNvSpPr>
          <p:nvPr/>
        </p:nvSpPr>
        <p:spPr bwMode="auto">
          <a:xfrm>
            <a:off x="5105400" y="3789363"/>
            <a:ext cx="304800" cy="1066800"/>
          </a:xfrm>
          <a:prstGeom prst="rightBrace">
            <a:avLst>
              <a:gd name="adj1" fmla="val 2916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86427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lstStyle/>
          <a:p>
            <a:pPr eaLnBrk="1" hangingPunct="1"/>
            <a:r>
              <a:rPr lang="fr-CA" altLang="en-US" smtClean="0"/>
              <a:t>Charles Joseph Minard, 1869</a:t>
            </a:r>
          </a:p>
        </p:txBody>
      </p:sp>
      <p:grpSp>
        <p:nvGrpSpPr>
          <p:cNvPr id="8195" name="Groupe 5"/>
          <p:cNvGrpSpPr>
            <a:grpSpLocks/>
          </p:cNvGrpSpPr>
          <p:nvPr/>
        </p:nvGrpSpPr>
        <p:grpSpPr bwMode="auto">
          <a:xfrm>
            <a:off x="214313" y="1357313"/>
            <a:ext cx="7246937" cy="3071812"/>
            <a:chOff x="182563" y="1643063"/>
            <a:chExt cx="8780462" cy="4197350"/>
          </a:xfrm>
        </p:grpSpPr>
        <p:pic>
          <p:nvPicPr>
            <p:cNvPr id="8197" name="Picture 2" descr="C:\Users\mjm\Desktop\SAT_talk\source\Min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563" y="1643063"/>
              <a:ext cx="8780462"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èche droite 3"/>
            <p:cNvSpPr/>
            <p:nvPr/>
          </p:nvSpPr>
          <p:spPr>
            <a:xfrm rot="21275761">
              <a:off x="2456058" y="2000976"/>
              <a:ext cx="4608541" cy="778734"/>
            </a:xfrm>
            <a:prstGeom prst="rightArrow">
              <a:avLst>
                <a:gd name="adj1" fmla="val 41419"/>
                <a:gd name="adj2" fmla="val 7569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lèche droite 4"/>
            <p:cNvSpPr/>
            <p:nvPr/>
          </p:nvSpPr>
          <p:spPr>
            <a:xfrm rot="9778431">
              <a:off x="4537211" y="3712454"/>
              <a:ext cx="3556423" cy="433835"/>
            </a:xfrm>
            <a:prstGeom prst="rightArrow">
              <a:avLst>
                <a:gd name="adj1" fmla="val 28049"/>
                <a:gd name="adj2" fmla="val 8132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8196" name="ZoneTexte 6"/>
          <p:cNvSpPr txBox="1">
            <a:spLocks noChangeArrowheads="1"/>
          </p:cNvSpPr>
          <p:nvPr/>
        </p:nvSpPr>
        <p:spPr bwMode="auto">
          <a:xfrm>
            <a:off x="214313" y="4643438"/>
            <a:ext cx="85725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L’armée de Napoléon. 400 000 hommes sont partis de la Pologne en 1812.  Arrivés à Moscou en septembre, ils ont vu que la ville était pillée et desertée.  Seulement 10 000 homes sont revenus, les autres tués ou morts de fain ou froid.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5 variables sont montrées dans le diagramme:</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Position de l’armée (latitude et longitude)</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Temps et température (voir le petit graphique en dessous de la carte)</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fr-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Taille de l’armée (épaisseur de la bande brune ou noire)</a:t>
            </a:r>
          </a:p>
        </p:txBody>
      </p:sp>
    </p:spTree>
    <p:extLst>
      <p:ext uri="{BB962C8B-B14F-4D97-AF65-F5344CB8AC3E}">
        <p14:creationId xmlns:p14="http://schemas.microsoft.com/office/powerpoint/2010/main" val="12849448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3573463"/>
            <a:ext cx="2605088"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p:cNvSpPr txBox="1">
            <a:spLocks/>
          </p:cNvSpPr>
          <p:nvPr/>
        </p:nvSpPr>
        <p:spPr bwMode="auto">
          <a:xfrm>
            <a:off x="25400" y="703263"/>
            <a:ext cx="467995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Modèle d’auto: {Accord, AMC Pacer, Audi 5000, BMW 320i, Champ, Chev Nova, …} (19 modèles en tout, un modèle par tuple;</a:t>
            </a:r>
            <a:b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c.-à-d. 19 tuples)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Prix d’auto: [$0, $13500]</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Consommation: [0,40]</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Niveau d’entretien (fiabilité):</a:t>
            </a:r>
            <a:b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{Excellent, Bon, Moyen, Mauvais, Terrible}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Poids: [0,5500]</a:t>
            </a:r>
          </a:p>
        </p:txBody>
      </p:sp>
      <p:sp>
        <p:nvSpPr>
          <p:cNvPr id="99332" name="Text Box 4"/>
          <p:cNvSpPr txBox="1">
            <a:spLocks noChangeArrowheads="1"/>
          </p:cNvSpPr>
          <p:nvPr/>
        </p:nvSpPr>
        <p:spPr bwMode="auto">
          <a:xfrm>
            <a:off x="4394200" y="3584575"/>
            <a:ext cx="3657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Variables les</a:t>
            </a:r>
            <a:b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plus importantes</a:t>
            </a:r>
          </a:p>
        </p:txBody>
      </p:sp>
      <p:sp>
        <p:nvSpPr>
          <p:cNvPr id="99333" name="AutoShape 5"/>
          <p:cNvSpPr>
            <a:spLocks/>
          </p:cNvSpPr>
          <p:nvPr/>
        </p:nvSpPr>
        <p:spPr bwMode="auto">
          <a:xfrm>
            <a:off x="4013200" y="3317875"/>
            <a:ext cx="304800" cy="1066800"/>
          </a:xfrm>
          <a:prstGeom prst="rightBrace">
            <a:avLst>
              <a:gd name="adj1" fmla="val 29167"/>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9933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0"/>
            <a:ext cx="4105275" cy="340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8178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oneTexte 3"/>
          <p:cNvSpPr txBox="1">
            <a:spLocks noChangeArrowheads="1"/>
          </p:cNvSpPr>
          <p:nvPr/>
        </p:nvSpPr>
        <p:spPr bwMode="auto">
          <a:xfrm>
            <a:off x="190500" y="331788"/>
            <a:ext cx="87122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Les diagrammes à barres, diagrammes à lignes brisées, nuages de points, et d’autres diagrammes simples servent seulement à montrer 2 ou quelques variables à la fois.  Pour montrer beaucoup de variables en même temps, la seule approche que nous avons vu à date est par glyphes.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Nous allons maintenant voir deux autres approches graphiques permettant de visualiser plusieurs variables en même temps: les matrices de nuages de points ("scatterplot matrices", ou SPLOMs) et les coordonnées parallèles.</a:t>
            </a:r>
            <a:endParaRPr kumimoji="0" lang="en-CA" altLang="en-US" sz="2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7390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p:txBody>
          <a:bodyPr/>
          <a:lstStyle/>
          <a:p>
            <a:pPr eaLnBrk="1" hangingPunct="1"/>
            <a:r>
              <a:rPr lang="en-US" altLang="en-US" smtClean="0"/>
              <a:t>Données mdmv</a:t>
            </a:r>
          </a:p>
        </p:txBody>
      </p:sp>
      <p:sp>
        <p:nvSpPr>
          <p:cNvPr id="106499" name="Rectangle 3"/>
          <p:cNvSpPr>
            <a:spLocks noGrp="1" noChangeArrowheads="1"/>
          </p:cNvSpPr>
          <p:nvPr>
            <p:ph type="body" idx="4294967295"/>
          </p:nvPr>
        </p:nvSpPr>
        <p:spPr/>
        <p:txBody>
          <a:bodyPr/>
          <a:lstStyle/>
          <a:p>
            <a:pPr eaLnBrk="1" hangingPunct="1">
              <a:lnSpc>
                <a:spcPct val="90000"/>
              </a:lnSpc>
              <a:buFontTx/>
              <a:buNone/>
            </a:pPr>
            <a:r>
              <a:rPr lang="en-US" altLang="en-US" sz="2800" smtClean="0"/>
              <a:t>Voici les notes d’un étudiant dans 4 cours:</a:t>
            </a:r>
          </a:p>
          <a:p>
            <a:pPr eaLnBrk="1" hangingPunct="1">
              <a:lnSpc>
                <a:spcPct val="90000"/>
              </a:lnSpc>
            </a:pPr>
            <a:r>
              <a:rPr lang="en-US" altLang="en-US" sz="2800" smtClean="0"/>
              <a:t>Physiques: 90%</a:t>
            </a:r>
          </a:p>
          <a:p>
            <a:pPr eaLnBrk="1" hangingPunct="1">
              <a:lnSpc>
                <a:spcPct val="90000"/>
              </a:lnSpc>
            </a:pPr>
            <a:r>
              <a:rPr lang="en-US" altLang="en-US" sz="2800" smtClean="0"/>
              <a:t>Mathématiques: 95%</a:t>
            </a:r>
          </a:p>
          <a:p>
            <a:pPr eaLnBrk="1" hangingPunct="1">
              <a:lnSpc>
                <a:spcPct val="90000"/>
              </a:lnSpc>
            </a:pPr>
            <a:r>
              <a:rPr lang="en-US" altLang="en-US" sz="2800" smtClean="0"/>
              <a:t>Litérature française: 65%</a:t>
            </a:r>
          </a:p>
          <a:p>
            <a:pPr eaLnBrk="1" hangingPunct="1">
              <a:lnSpc>
                <a:spcPct val="90000"/>
              </a:lnSpc>
            </a:pPr>
            <a:r>
              <a:rPr lang="en-US" altLang="en-US" sz="2800" smtClean="0"/>
              <a:t>Histoire: 70%</a:t>
            </a:r>
          </a:p>
          <a:p>
            <a:pPr eaLnBrk="1" hangingPunct="1">
              <a:lnSpc>
                <a:spcPct val="90000"/>
              </a:lnSpc>
            </a:pPr>
            <a:endParaRPr lang="en-US" altLang="en-US" sz="2800" smtClean="0"/>
          </a:p>
          <a:p>
            <a:pPr eaLnBrk="1" hangingPunct="1">
              <a:lnSpc>
                <a:spcPct val="90000"/>
              </a:lnSpc>
              <a:buFontTx/>
              <a:buNone/>
            </a:pPr>
            <a:r>
              <a:rPr lang="en-US" altLang="en-US" sz="2800" smtClean="0"/>
              <a:t>Chaque étudiant est comme un N-uplet:</a:t>
            </a:r>
          </a:p>
          <a:p>
            <a:pPr eaLnBrk="1" hangingPunct="1">
              <a:lnSpc>
                <a:spcPct val="90000"/>
              </a:lnSpc>
            </a:pPr>
            <a:r>
              <a:rPr lang="en-US" altLang="en-US" sz="2800" smtClean="0"/>
              <a:t>(90%, 95%, 65%, 70%)</a:t>
            </a:r>
          </a:p>
          <a:p>
            <a:pPr eaLnBrk="1" hangingPunct="1">
              <a:lnSpc>
                <a:spcPct val="90000"/>
              </a:lnSpc>
            </a:pPr>
            <a:r>
              <a:rPr lang="en-US" altLang="en-US" sz="2800" smtClean="0"/>
              <a:t>Etc.</a:t>
            </a:r>
          </a:p>
        </p:txBody>
      </p:sp>
    </p:spTree>
    <p:extLst>
      <p:ext uri="{BB962C8B-B14F-4D97-AF65-F5344CB8AC3E}">
        <p14:creationId xmlns:p14="http://schemas.microsoft.com/office/powerpoint/2010/main" val="7044318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p:txBody>
          <a:bodyPr/>
          <a:lstStyle/>
          <a:p>
            <a:pPr eaLnBrk="1" hangingPunct="1"/>
            <a:r>
              <a:rPr lang="en-US" altLang="en-US" smtClean="0"/>
              <a:t>Parallel Coordinates</a:t>
            </a:r>
          </a:p>
        </p:txBody>
      </p:sp>
      <p:sp>
        <p:nvSpPr>
          <p:cNvPr id="107523" name="Line 4"/>
          <p:cNvSpPr>
            <a:spLocks noChangeShapeType="1"/>
          </p:cNvSpPr>
          <p:nvPr/>
        </p:nvSpPr>
        <p:spPr bwMode="auto">
          <a:xfrm flipV="1">
            <a:off x="1908175" y="2349500"/>
            <a:ext cx="0" cy="34559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24" name="Line 15"/>
          <p:cNvSpPr>
            <a:spLocks noChangeShapeType="1"/>
          </p:cNvSpPr>
          <p:nvPr/>
        </p:nvSpPr>
        <p:spPr bwMode="auto">
          <a:xfrm>
            <a:off x="1547813" y="270986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25" name="Line 16"/>
          <p:cNvSpPr>
            <a:spLocks noChangeShapeType="1"/>
          </p:cNvSpPr>
          <p:nvPr/>
        </p:nvSpPr>
        <p:spPr bwMode="auto">
          <a:xfrm>
            <a:off x="1547813" y="2997200"/>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26" name="Line 17"/>
          <p:cNvSpPr>
            <a:spLocks noChangeShapeType="1"/>
          </p:cNvSpPr>
          <p:nvPr/>
        </p:nvSpPr>
        <p:spPr bwMode="auto">
          <a:xfrm>
            <a:off x="1547813" y="32861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27" name="Line 18"/>
          <p:cNvSpPr>
            <a:spLocks noChangeShapeType="1"/>
          </p:cNvSpPr>
          <p:nvPr/>
        </p:nvSpPr>
        <p:spPr bwMode="auto">
          <a:xfrm>
            <a:off x="1547813" y="357346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28" name="Line 19"/>
          <p:cNvSpPr>
            <a:spLocks noChangeShapeType="1"/>
          </p:cNvSpPr>
          <p:nvPr/>
        </p:nvSpPr>
        <p:spPr bwMode="auto">
          <a:xfrm>
            <a:off x="1547813" y="3862388"/>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29" name="Line 20"/>
          <p:cNvSpPr>
            <a:spLocks noChangeShapeType="1"/>
          </p:cNvSpPr>
          <p:nvPr/>
        </p:nvSpPr>
        <p:spPr bwMode="auto">
          <a:xfrm>
            <a:off x="1547813" y="41497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30" name="Line 21"/>
          <p:cNvSpPr>
            <a:spLocks noChangeShapeType="1"/>
          </p:cNvSpPr>
          <p:nvPr/>
        </p:nvSpPr>
        <p:spPr bwMode="auto">
          <a:xfrm>
            <a:off x="1547813" y="4438650"/>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31" name="Line 22"/>
          <p:cNvSpPr>
            <a:spLocks noChangeShapeType="1"/>
          </p:cNvSpPr>
          <p:nvPr/>
        </p:nvSpPr>
        <p:spPr bwMode="auto">
          <a:xfrm>
            <a:off x="1547813" y="4725988"/>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32" name="Line 23"/>
          <p:cNvSpPr>
            <a:spLocks noChangeShapeType="1"/>
          </p:cNvSpPr>
          <p:nvPr/>
        </p:nvSpPr>
        <p:spPr bwMode="auto">
          <a:xfrm>
            <a:off x="1547813" y="50133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33" name="Line 24"/>
          <p:cNvSpPr>
            <a:spLocks noChangeShapeType="1"/>
          </p:cNvSpPr>
          <p:nvPr/>
        </p:nvSpPr>
        <p:spPr bwMode="auto">
          <a:xfrm>
            <a:off x="1547813" y="5302250"/>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34" name="Line 25"/>
          <p:cNvSpPr>
            <a:spLocks noChangeShapeType="1"/>
          </p:cNvSpPr>
          <p:nvPr/>
        </p:nvSpPr>
        <p:spPr bwMode="auto">
          <a:xfrm>
            <a:off x="1547813" y="5589588"/>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35" name="Text Box 37"/>
          <p:cNvSpPr txBox="1">
            <a:spLocks noChangeArrowheads="1"/>
          </p:cNvSpPr>
          <p:nvPr/>
        </p:nvSpPr>
        <p:spPr bwMode="auto">
          <a:xfrm>
            <a:off x="755650" y="2493963"/>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100%</a:t>
            </a:r>
          </a:p>
        </p:txBody>
      </p:sp>
      <p:sp>
        <p:nvSpPr>
          <p:cNvPr id="107536" name="Text Box 38"/>
          <p:cNvSpPr txBox="1">
            <a:spLocks noChangeArrowheads="1"/>
          </p:cNvSpPr>
          <p:nvPr/>
        </p:nvSpPr>
        <p:spPr bwMode="auto">
          <a:xfrm>
            <a:off x="1044575" y="5373688"/>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0%</a:t>
            </a:r>
          </a:p>
        </p:txBody>
      </p:sp>
      <p:sp>
        <p:nvSpPr>
          <p:cNvPr id="107537" name="Line 39"/>
          <p:cNvSpPr>
            <a:spLocks noChangeShapeType="1"/>
          </p:cNvSpPr>
          <p:nvPr/>
        </p:nvSpPr>
        <p:spPr bwMode="auto">
          <a:xfrm flipV="1">
            <a:off x="5581650" y="2349500"/>
            <a:ext cx="0" cy="34559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38" name="Line 40"/>
          <p:cNvSpPr>
            <a:spLocks noChangeShapeType="1"/>
          </p:cNvSpPr>
          <p:nvPr/>
        </p:nvSpPr>
        <p:spPr bwMode="auto">
          <a:xfrm flipV="1">
            <a:off x="4356100" y="2349500"/>
            <a:ext cx="0" cy="34559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39" name="Line 41"/>
          <p:cNvSpPr>
            <a:spLocks noChangeShapeType="1"/>
          </p:cNvSpPr>
          <p:nvPr/>
        </p:nvSpPr>
        <p:spPr bwMode="auto">
          <a:xfrm flipV="1">
            <a:off x="3132138" y="2349500"/>
            <a:ext cx="0" cy="34559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40" name="Line 45"/>
          <p:cNvSpPr>
            <a:spLocks noChangeShapeType="1"/>
          </p:cNvSpPr>
          <p:nvPr/>
        </p:nvSpPr>
        <p:spPr bwMode="auto">
          <a:xfrm flipV="1">
            <a:off x="1908175" y="2854325"/>
            <a:ext cx="1223963" cy="1428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41" name="Line 46"/>
          <p:cNvSpPr>
            <a:spLocks noChangeShapeType="1"/>
          </p:cNvSpPr>
          <p:nvPr/>
        </p:nvSpPr>
        <p:spPr bwMode="auto">
          <a:xfrm>
            <a:off x="3132138" y="2854325"/>
            <a:ext cx="1223962" cy="863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42" name="Line 47"/>
          <p:cNvSpPr>
            <a:spLocks noChangeShapeType="1"/>
          </p:cNvSpPr>
          <p:nvPr/>
        </p:nvSpPr>
        <p:spPr bwMode="auto">
          <a:xfrm flipV="1">
            <a:off x="4356100" y="3573463"/>
            <a:ext cx="122555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7543" name="Text Box 48"/>
          <p:cNvSpPr txBox="1">
            <a:spLocks noChangeArrowheads="1"/>
          </p:cNvSpPr>
          <p:nvPr/>
        </p:nvSpPr>
        <p:spPr bwMode="auto">
          <a:xfrm>
            <a:off x="1476375" y="1917700"/>
            <a:ext cx="100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Physics</a:t>
            </a:r>
          </a:p>
        </p:txBody>
      </p:sp>
      <p:sp>
        <p:nvSpPr>
          <p:cNvPr id="107544" name="Text Box 49"/>
          <p:cNvSpPr txBox="1">
            <a:spLocks noChangeArrowheads="1"/>
          </p:cNvSpPr>
          <p:nvPr/>
        </p:nvSpPr>
        <p:spPr bwMode="auto">
          <a:xfrm>
            <a:off x="2773363" y="1917700"/>
            <a:ext cx="79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Math</a:t>
            </a:r>
          </a:p>
        </p:txBody>
      </p:sp>
      <p:sp>
        <p:nvSpPr>
          <p:cNvPr id="107545" name="Text Box 50"/>
          <p:cNvSpPr txBox="1">
            <a:spLocks noChangeArrowheads="1"/>
          </p:cNvSpPr>
          <p:nvPr/>
        </p:nvSpPr>
        <p:spPr bwMode="auto">
          <a:xfrm>
            <a:off x="3852863" y="1630363"/>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French</a:t>
            </a:r>
            <a:b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b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Literature</a:t>
            </a:r>
          </a:p>
        </p:txBody>
      </p:sp>
      <p:sp>
        <p:nvSpPr>
          <p:cNvPr id="107546" name="Text Box 51"/>
          <p:cNvSpPr txBox="1">
            <a:spLocks noChangeArrowheads="1"/>
          </p:cNvSpPr>
          <p:nvPr/>
        </p:nvSpPr>
        <p:spPr bwMode="auto">
          <a:xfrm>
            <a:off x="5221288" y="1917700"/>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History</a:t>
            </a:r>
          </a:p>
        </p:txBody>
      </p:sp>
      <p:sp>
        <p:nvSpPr>
          <p:cNvPr id="107547" name="Text Box 52"/>
          <p:cNvSpPr txBox="1">
            <a:spLocks noChangeArrowheads="1"/>
          </p:cNvSpPr>
          <p:nvPr/>
        </p:nvSpPr>
        <p:spPr bwMode="auto">
          <a:xfrm>
            <a:off x="6300788" y="34290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(90%, 95%, 65%, 70%)</a:t>
            </a:r>
          </a:p>
        </p:txBody>
      </p:sp>
    </p:spTree>
    <p:extLst>
      <p:ext uri="{BB962C8B-B14F-4D97-AF65-F5344CB8AC3E}">
        <p14:creationId xmlns:p14="http://schemas.microsoft.com/office/powerpoint/2010/main" val="8564875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p:txBody>
          <a:bodyPr/>
          <a:lstStyle/>
          <a:p>
            <a:pPr eaLnBrk="1" hangingPunct="1"/>
            <a:r>
              <a:rPr lang="en-US" altLang="en-US" smtClean="0"/>
              <a:t>Parallel Coordinates</a:t>
            </a:r>
          </a:p>
        </p:txBody>
      </p:sp>
      <p:sp>
        <p:nvSpPr>
          <p:cNvPr id="108547" name="Line 4"/>
          <p:cNvSpPr>
            <a:spLocks noChangeShapeType="1"/>
          </p:cNvSpPr>
          <p:nvPr/>
        </p:nvSpPr>
        <p:spPr bwMode="auto">
          <a:xfrm flipV="1">
            <a:off x="1908175" y="2349500"/>
            <a:ext cx="0" cy="34559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48" name="Line 15"/>
          <p:cNvSpPr>
            <a:spLocks noChangeShapeType="1"/>
          </p:cNvSpPr>
          <p:nvPr/>
        </p:nvSpPr>
        <p:spPr bwMode="auto">
          <a:xfrm>
            <a:off x="1547813" y="270986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49" name="Line 16"/>
          <p:cNvSpPr>
            <a:spLocks noChangeShapeType="1"/>
          </p:cNvSpPr>
          <p:nvPr/>
        </p:nvSpPr>
        <p:spPr bwMode="auto">
          <a:xfrm>
            <a:off x="1547813" y="2997200"/>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0" name="Line 17"/>
          <p:cNvSpPr>
            <a:spLocks noChangeShapeType="1"/>
          </p:cNvSpPr>
          <p:nvPr/>
        </p:nvSpPr>
        <p:spPr bwMode="auto">
          <a:xfrm>
            <a:off x="1547813" y="32861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1" name="Line 18"/>
          <p:cNvSpPr>
            <a:spLocks noChangeShapeType="1"/>
          </p:cNvSpPr>
          <p:nvPr/>
        </p:nvSpPr>
        <p:spPr bwMode="auto">
          <a:xfrm>
            <a:off x="1547813" y="3573463"/>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2" name="Line 19"/>
          <p:cNvSpPr>
            <a:spLocks noChangeShapeType="1"/>
          </p:cNvSpPr>
          <p:nvPr/>
        </p:nvSpPr>
        <p:spPr bwMode="auto">
          <a:xfrm>
            <a:off x="1547813" y="3862388"/>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3" name="Line 20"/>
          <p:cNvSpPr>
            <a:spLocks noChangeShapeType="1"/>
          </p:cNvSpPr>
          <p:nvPr/>
        </p:nvSpPr>
        <p:spPr bwMode="auto">
          <a:xfrm>
            <a:off x="1547813" y="41497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4" name="Line 21"/>
          <p:cNvSpPr>
            <a:spLocks noChangeShapeType="1"/>
          </p:cNvSpPr>
          <p:nvPr/>
        </p:nvSpPr>
        <p:spPr bwMode="auto">
          <a:xfrm>
            <a:off x="1547813" y="4438650"/>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5" name="Line 22"/>
          <p:cNvSpPr>
            <a:spLocks noChangeShapeType="1"/>
          </p:cNvSpPr>
          <p:nvPr/>
        </p:nvSpPr>
        <p:spPr bwMode="auto">
          <a:xfrm>
            <a:off x="1547813" y="4725988"/>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6" name="Line 23"/>
          <p:cNvSpPr>
            <a:spLocks noChangeShapeType="1"/>
          </p:cNvSpPr>
          <p:nvPr/>
        </p:nvSpPr>
        <p:spPr bwMode="auto">
          <a:xfrm>
            <a:off x="1547813" y="5013325"/>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7" name="Line 24"/>
          <p:cNvSpPr>
            <a:spLocks noChangeShapeType="1"/>
          </p:cNvSpPr>
          <p:nvPr/>
        </p:nvSpPr>
        <p:spPr bwMode="auto">
          <a:xfrm>
            <a:off x="1547813" y="5302250"/>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8" name="Line 25"/>
          <p:cNvSpPr>
            <a:spLocks noChangeShapeType="1"/>
          </p:cNvSpPr>
          <p:nvPr/>
        </p:nvSpPr>
        <p:spPr bwMode="auto">
          <a:xfrm>
            <a:off x="1547813" y="5589588"/>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9" name="Text Box 37"/>
          <p:cNvSpPr txBox="1">
            <a:spLocks noChangeArrowheads="1"/>
          </p:cNvSpPr>
          <p:nvPr/>
        </p:nvSpPr>
        <p:spPr bwMode="auto">
          <a:xfrm>
            <a:off x="755650" y="2493963"/>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100%</a:t>
            </a:r>
          </a:p>
        </p:txBody>
      </p:sp>
      <p:sp>
        <p:nvSpPr>
          <p:cNvPr id="108560" name="Text Box 38"/>
          <p:cNvSpPr txBox="1">
            <a:spLocks noChangeArrowheads="1"/>
          </p:cNvSpPr>
          <p:nvPr/>
        </p:nvSpPr>
        <p:spPr bwMode="auto">
          <a:xfrm>
            <a:off x="1044575" y="5373688"/>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0%</a:t>
            </a:r>
          </a:p>
        </p:txBody>
      </p:sp>
      <p:sp>
        <p:nvSpPr>
          <p:cNvPr id="108561" name="Line 39"/>
          <p:cNvSpPr>
            <a:spLocks noChangeShapeType="1"/>
          </p:cNvSpPr>
          <p:nvPr/>
        </p:nvSpPr>
        <p:spPr bwMode="auto">
          <a:xfrm flipV="1">
            <a:off x="5581650" y="2349500"/>
            <a:ext cx="0" cy="34559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62" name="Line 40"/>
          <p:cNvSpPr>
            <a:spLocks noChangeShapeType="1"/>
          </p:cNvSpPr>
          <p:nvPr/>
        </p:nvSpPr>
        <p:spPr bwMode="auto">
          <a:xfrm flipV="1">
            <a:off x="4356100" y="2349500"/>
            <a:ext cx="0" cy="34559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63" name="Line 41"/>
          <p:cNvSpPr>
            <a:spLocks noChangeShapeType="1"/>
          </p:cNvSpPr>
          <p:nvPr/>
        </p:nvSpPr>
        <p:spPr bwMode="auto">
          <a:xfrm flipV="1">
            <a:off x="3132138" y="2349500"/>
            <a:ext cx="0" cy="34559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64" name="Line 45"/>
          <p:cNvSpPr>
            <a:spLocks noChangeShapeType="1"/>
          </p:cNvSpPr>
          <p:nvPr/>
        </p:nvSpPr>
        <p:spPr bwMode="auto">
          <a:xfrm flipV="1">
            <a:off x="1908175" y="2854325"/>
            <a:ext cx="1223963" cy="1428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65" name="Line 46"/>
          <p:cNvSpPr>
            <a:spLocks noChangeShapeType="1"/>
          </p:cNvSpPr>
          <p:nvPr/>
        </p:nvSpPr>
        <p:spPr bwMode="auto">
          <a:xfrm>
            <a:off x="3132138" y="2854325"/>
            <a:ext cx="1223962" cy="863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66" name="Line 47"/>
          <p:cNvSpPr>
            <a:spLocks noChangeShapeType="1"/>
          </p:cNvSpPr>
          <p:nvPr/>
        </p:nvSpPr>
        <p:spPr bwMode="auto">
          <a:xfrm flipV="1">
            <a:off x="4356100" y="3573463"/>
            <a:ext cx="1225550" cy="1444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67" name="Text Box 48"/>
          <p:cNvSpPr txBox="1">
            <a:spLocks noChangeArrowheads="1"/>
          </p:cNvSpPr>
          <p:nvPr/>
        </p:nvSpPr>
        <p:spPr bwMode="auto">
          <a:xfrm>
            <a:off x="1476375" y="1917700"/>
            <a:ext cx="100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Physics</a:t>
            </a:r>
          </a:p>
        </p:txBody>
      </p:sp>
      <p:sp>
        <p:nvSpPr>
          <p:cNvPr id="108568" name="Text Box 49"/>
          <p:cNvSpPr txBox="1">
            <a:spLocks noChangeArrowheads="1"/>
          </p:cNvSpPr>
          <p:nvPr/>
        </p:nvSpPr>
        <p:spPr bwMode="auto">
          <a:xfrm>
            <a:off x="2773363" y="1917700"/>
            <a:ext cx="790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Math</a:t>
            </a:r>
          </a:p>
        </p:txBody>
      </p:sp>
      <p:sp>
        <p:nvSpPr>
          <p:cNvPr id="108569" name="Text Box 50"/>
          <p:cNvSpPr txBox="1">
            <a:spLocks noChangeArrowheads="1"/>
          </p:cNvSpPr>
          <p:nvPr/>
        </p:nvSpPr>
        <p:spPr bwMode="auto">
          <a:xfrm>
            <a:off x="3852863" y="1630363"/>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French</a:t>
            </a:r>
            <a:b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b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Literature</a:t>
            </a:r>
          </a:p>
        </p:txBody>
      </p:sp>
      <p:sp>
        <p:nvSpPr>
          <p:cNvPr id="108570" name="Text Box 51"/>
          <p:cNvSpPr txBox="1">
            <a:spLocks noChangeArrowheads="1"/>
          </p:cNvSpPr>
          <p:nvPr/>
        </p:nvSpPr>
        <p:spPr bwMode="auto">
          <a:xfrm>
            <a:off x="5221288" y="1917700"/>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History</a:t>
            </a:r>
          </a:p>
        </p:txBody>
      </p:sp>
      <p:sp>
        <p:nvSpPr>
          <p:cNvPr id="108571" name="Text Box 52"/>
          <p:cNvSpPr txBox="1">
            <a:spLocks noChangeArrowheads="1"/>
          </p:cNvSpPr>
          <p:nvPr/>
        </p:nvSpPr>
        <p:spPr bwMode="auto">
          <a:xfrm>
            <a:off x="6300788" y="34290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(90%, 95%, 65%, 70%)</a:t>
            </a:r>
          </a:p>
        </p:txBody>
      </p:sp>
      <p:sp>
        <p:nvSpPr>
          <p:cNvPr id="108572" name="Line 28"/>
          <p:cNvSpPr>
            <a:spLocks noChangeShapeType="1"/>
          </p:cNvSpPr>
          <p:nvPr/>
        </p:nvSpPr>
        <p:spPr bwMode="auto">
          <a:xfrm>
            <a:off x="1908175" y="4724400"/>
            <a:ext cx="1223963" cy="288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73" name="Line 29"/>
          <p:cNvSpPr>
            <a:spLocks noChangeShapeType="1"/>
          </p:cNvSpPr>
          <p:nvPr/>
        </p:nvSpPr>
        <p:spPr bwMode="auto">
          <a:xfrm flipV="1">
            <a:off x="3132138" y="2997200"/>
            <a:ext cx="1223962" cy="20161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74" name="Line 30"/>
          <p:cNvSpPr>
            <a:spLocks noChangeShapeType="1"/>
          </p:cNvSpPr>
          <p:nvPr/>
        </p:nvSpPr>
        <p:spPr bwMode="auto">
          <a:xfrm>
            <a:off x="4356100" y="2997200"/>
            <a:ext cx="12239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75" name="Text Box 52"/>
          <p:cNvSpPr txBox="1">
            <a:spLocks noChangeArrowheads="1"/>
          </p:cNvSpPr>
          <p:nvPr/>
        </p:nvSpPr>
        <p:spPr bwMode="auto">
          <a:xfrm>
            <a:off x="6300788" y="27813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FF0000"/>
                </a:solidFill>
                <a:effectLst/>
                <a:uLnTx/>
                <a:uFillTx/>
                <a:latin typeface="Arial" panose="020B0604020202020204" pitchFamily="34" charset="0"/>
                <a:ea typeface="新細明體" pitchFamily="18" charset="-120"/>
                <a:cs typeface="Arial" panose="020B0604020202020204" pitchFamily="34" charset="0"/>
              </a:rPr>
              <a:t>(30%, 20%, 90%, 90%)</a:t>
            </a:r>
          </a:p>
        </p:txBody>
      </p:sp>
      <p:sp>
        <p:nvSpPr>
          <p:cNvPr id="32"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8577"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11199845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468313" y="0"/>
            <a:ext cx="8229600" cy="765175"/>
          </a:xfrm>
        </p:spPr>
        <p:txBody>
          <a:bodyPr/>
          <a:lstStyle/>
          <a:p>
            <a:pPr eaLnBrk="1" hangingPunct="1"/>
            <a:r>
              <a:rPr lang="en-US" altLang="en-US" smtClean="0"/>
              <a:t>Scatterplot Matrix (SPLOM)</a:t>
            </a:r>
          </a:p>
        </p:txBody>
      </p:sp>
      <p:sp>
        <p:nvSpPr>
          <p:cNvPr id="109571" name="Text Box 48"/>
          <p:cNvSpPr txBox="1">
            <a:spLocks noChangeArrowheads="1"/>
          </p:cNvSpPr>
          <p:nvPr/>
        </p:nvSpPr>
        <p:spPr bwMode="auto">
          <a:xfrm>
            <a:off x="1763713" y="6361113"/>
            <a:ext cx="1008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Physics</a:t>
            </a:r>
          </a:p>
        </p:txBody>
      </p:sp>
      <p:sp>
        <p:nvSpPr>
          <p:cNvPr id="109572" name="Text Box 49"/>
          <p:cNvSpPr txBox="1">
            <a:spLocks noChangeArrowheads="1"/>
          </p:cNvSpPr>
          <p:nvPr/>
        </p:nvSpPr>
        <p:spPr bwMode="auto">
          <a:xfrm>
            <a:off x="357188" y="1535113"/>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Math</a:t>
            </a:r>
          </a:p>
        </p:txBody>
      </p:sp>
      <p:sp>
        <p:nvSpPr>
          <p:cNvPr id="109573" name="Text Box 50"/>
          <p:cNvSpPr txBox="1">
            <a:spLocks noChangeArrowheads="1"/>
          </p:cNvSpPr>
          <p:nvPr/>
        </p:nvSpPr>
        <p:spPr bwMode="auto">
          <a:xfrm>
            <a:off x="106363" y="3192463"/>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French</a:t>
            </a:r>
            <a:b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b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Literature</a:t>
            </a:r>
          </a:p>
        </p:txBody>
      </p:sp>
      <p:sp>
        <p:nvSpPr>
          <p:cNvPr id="109574" name="Text Box 51"/>
          <p:cNvSpPr txBox="1">
            <a:spLocks noChangeArrowheads="1"/>
          </p:cNvSpPr>
          <p:nvPr/>
        </p:nvSpPr>
        <p:spPr bwMode="auto">
          <a:xfrm>
            <a:off x="179388" y="5064125"/>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History</a:t>
            </a:r>
          </a:p>
        </p:txBody>
      </p:sp>
      <p:sp>
        <p:nvSpPr>
          <p:cNvPr id="109575" name="Text Box 52"/>
          <p:cNvSpPr txBox="1">
            <a:spLocks noChangeArrowheads="1"/>
          </p:cNvSpPr>
          <p:nvPr/>
        </p:nvSpPr>
        <p:spPr bwMode="auto">
          <a:xfrm>
            <a:off x="6553200" y="1773238"/>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(90%, 95%, 65%, 70%)</a:t>
            </a:r>
          </a:p>
        </p:txBody>
      </p:sp>
      <p:grpSp>
        <p:nvGrpSpPr>
          <p:cNvPr id="109576" name="Group 88"/>
          <p:cNvGrpSpPr>
            <a:grpSpLocks/>
          </p:cNvGrpSpPr>
          <p:nvPr/>
        </p:nvGrpSpPr>
        <p:grpSpPr bwMode="auto">
          <a:xfrm>
            <a:off x="1258888" y="744538"/>
            <a:ext cx="146050" cy="1728787"/>
            <a:chOff x="748" y="618"/>
            <a:chExt cx="92" cy="1089"/>
          </a:xfrm>
        </p:grpSpPr>
        <p:sp>
          <p:nvSpPr>
            <p:cNvPr id="109631" name="Line 4"/>
            <p:cNvSpPr>
              <a:spLocks noChangeShapeType="1"/>
            </p:cNvSpPr>
            <p:nvPr/>
          </p:nvSpPr>
          <p:spPr bwMode="auto">
            <a:xfrm flipV="1">
              <a:off x="839" y="618"/>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32" name="Line 25"/>
            <p:cNvSpPr>
              <a:spLocks noChangeShapeType="1"/>
            </p:cNvSpPr>
            <p:nvPr/>
          </p:nvSpPr>
          <p:spPr bwMode="auto">
            <a:xfrm>
              <a:off x="748" y="170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33" name="Line 25"/>
            <p:cNvSpPr>
              <a:spLocks noChangeShapeType="1"/>
            </p:cNvSpPr>
            <p:nvPr/>
          </p:nvSpPr>
          <p:spPr bwMode="auto">
            <a:xfrm>
              <a:off x="748" y="1525"/>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34" name="Line 25"/>
            <p:cNvSpPr>
              <a:spLocks noChangeShapeType="1"/>
            </p:cNvSpPr>
            <p:nvPr/>
          </p:nvSpPr>
          <p:spPr bwMode="auto">
            <a:xfrm>
              <a:off x="748" y="1343"/>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35" name="Line 25"/>
            <p:cNvSpPr>
              <a:spLocks noChangeShapeType="1"/>
            </p:cNvSpPr>
            <p:nvPr/>
          </p:nvSpPr>
          <p:spPr bwMode="auto">
            <a:xfrm>
              <a:off x="748" y="1162"/>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36" name="Line 25"/>
            <p:cNvSpPr>
              <a:spLocks noChangeShapeType="1"/>
            </p:cNvSpPr>
            <p:nvPr/>
          </p:nvSpPr>
          <p:spPr bwMode="auto">
            <a:xfrm>
              <a:off x="748" y="980"/>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37" name="Line 25"/>
            <p:cNvSpPr>
              <a:spLocks noChangeShapeType="1"/>
            </p:cNvSpPr>
            <p:nvPr/>
          </p:nvSpPr>
          <p:spPr bwMode="auto">
            <a:xfrm>
              <a:off x="748" y="799"/>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09577" name="Group 89"/>
          <p:cNvGrpSpPr>
            <a:grpSpLocks/>
          </p:cNvGrpSpPr>
          <p:nvPr/>
        </p:nvGrpSpPr>
        <p:grpSpPr bwMode="auto">
          <a:xfrm>
            <a:off x="1258888" y="2544763"/>
            <a:ext cx="146050" cy="1728787"/>
            <a:chOff x="748" y="618"/>
            <a:chExt cx="92" cy="1089"/>
          </a:xfrm>
        </p:grpSpPr>
        <p:sp>
          <p:nvSpPr>
            <p:cNvPr id="109624" name="Line 4"/>
            <p:cNvSpPr>
              <a:spLocks noChangeShapeType="1"/>
            </p:cNvSpPr>
            <p:nvPr/>
          </p:nvSpPr>
          <p:spPr bwMode="auto">
            <a:xfrm flipV="1">
              <a:off x="839" y="618"/>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5" name="Line 25"/>
            <p:cNvSpPr>
              <a:spLocks noChangeShapeType="1"/>
            </p:cNvSpPr>
            <p:nvPr/>
          </p:nvSpPr>
          <p:spPr bwMode="auto">
            <a:xfrm>
              <a:off x="748" y="170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6" name="Line 25"/>
            <p:cNvSpPr>
              <a:spLocks noChangeShapeType="1"/>
            </p:cNvSpPr>
            <p:nvPr/>
          </p:nvSpPr>
          <p:spPr bwMode="auto">
            <a:xfrm>
              <a:off x="748" y="1525"/>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7" name="Line 25"/>
            <p:cNvSpPr>
              <a:spLocks noChangeShapeType="1"/>
            </p:cNvSpPr>
            <p:nvPr/>
          </p:nvSpPr>
          <p:spPr bwMode="auto">
            <a:xfrm>
              <a:off x="748" y="1343"/>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8" name="Line 25"/>
            <p:cNvSpPr>
              <a:spLocks noChangeShapeType="1"/>
            </p:cNvSpPr>
            <p:nvPr/>
          </p:nvSpPr>
          <p:spPr bwMode="auto">
            <a:xfrm>
              <a:off x="748" y="1162"/>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9" name="Line 25"/>
            <p:cNvSpPr>
              <a:spLocks noChangeShapeType="1"/>
            </p:cNvSpPr>
            <p:nvPr/>
          </p:nvSpPr>
          <p:spPr bwMode="auto">
            <a:xfrm>
              <a:off x="748" y="980"/>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30" name="Line 25"/>
            <p:cNvSpPr>
              <a:spLocks noChangeShapeType="1"/>
            </p:cNvSpPr>
            <p:nvPr/>
          </p:nvSpPr>
          <p:spPr bwMode="auto">
            <a:xfrm>
              <a:off x="748" y="799"/>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09578" name="Group 97"/>
          <p:cNvGrpSpPr>
            <a:grpSpLocks/>
          </p:cNvGrpSpPr>
          <p:nvPr/>
        </p:nvGrpSpPr>
        <p:grpSpPr bwMode="auto">
          <a:xfrm>
            <a:off x="1258888" y="4344988"/>
            <a:ext cx="146050" cy="1728787"/>
            <a:chOff x="748" y="618"/>
            <a:chExt cx="92" cy="1089"/>
          </a:xfrm>
        </p:grpSpPr>
        <p:sp>
          <p:nvSpPr>
            <p:cNvPr id="109617" name="Line 4"/>
            <p:cNvSpPr>
              <a:spLocks noChangeShapeType="1"/>
            </p:cNvSpPr>
            <p:nvPr/>
          </p:nvSpPr>
          <p:spPr bwMode="auto">
            <a:xfrm flipV="1">
              <a:off x="839" y="618"/>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18" name="Line 25"/>
            <p:cNvSpPr>
              <a:spLocks noChangeShapeType="1"/>
            </p:cNvSpPr>
            <p:nvPr/>
          </p:nvSpPr>
          <p:spPr bwMode="auto">
            <a:xfrm>
              <a:off x="748" y="170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19" name="Line 25"/>
            <p:cNvSpPr>
              <a:spLocks noChangeShapeType="1"/>
            </p:cNvSpPr>
            <p:nvPr/>
          </p:nvSpPr>
          <p:spPr bwMode="auto">
            <a:xfrm>
              <a:off x="748" y="1525"/>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0" name="Line 25"/>
            <p:cNvSpPr>
              <a:spLocks noChangeShapeType="1"/>
            </p:cNvSpPr>
            <p:nvPr/>
          </p:nvSpPr>
          <p:spPr bwMode="auto">
            <a:xfrm>
              <a:off x="748" y="1343"/>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1" name="Line 25"/>
            <p:cNvSpPr>
              <a:spLocks noChangeShapeType="1"/>
            </p:cNvSpPr>
            <p:nvPr/>
          </p:nvSpPr>
          <p:spPr bwMode="auto">
            <a:xfrm>
              <a:off x="748" y="1162"/>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2" name="Line 25"/>
            <p:cNvSpPr>
              <a:spLocks noChangeShapeType="1"/>
            </p:cNvSpPr>
            <p:nvPr/>
          </p:nvSpPr>
          <p:spPr bwMode="auto">
            <a:xfrm>
              <a:off x="748" y="980"/>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23" name="Line 25"/>
            <p:cNvSpPr>
              <a:spLocks noChangeShapeType="1"/>
            </p:cNvSpPr>
            <p:nvPr/>
          </p:nvSpPr>
          <p:spPr bwMode="auto">
            <a:xfrm>
              <a:off x="748" y="799"/>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09579" name="Group 113"/>
          <p:cNvGrpSpPr>
            <a:grpSpLocks/>
          </p:cNvGrpSpPr>
          <p:nvPr/>
        </p:nvGrpSpPr>
        <p:grpSpPr bwMode="auto">
          <a:xfrm>
            <a:off x="1403350" y="6072188"/>
            <a:ext cx="1728788" cy="146050"/>
            <a:chOff x="2562" y="2840"/>
            <a:chExt cx="1089" cy="92"/>
          </a:xfrm>
        </p:grpSpPr>
        <p:sp>
          <p:nvSpPr>
            <p:cNvPr id="109610" name="Line 4"/>
            <p:cNvSpPr>
              <a:spLocks noChangeShapeType="1"/>
            </p:cNvSpPr>
            <p:nvPr/>
          </p:nvSpPr>
          <p:spPr bwMode="auto">
            <a:xfrm rot="5400000" flipV="1">
              <a:off x="3107" y="2296"/>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11" name="Line 25"/>
            <p:cNvSpPr>
              <a:spLocks noChangeShapeType="1"/>
            </p:cNvSpPr>
            <p:nvPr/>
          </p:nvSpPr>
          <p:spPr bwMode="auto">
            <a:xfrm rot="5400000">
              <a:off x="2516"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12" name="Line 25"/>
            <p:cNvSpPr>
              <a:spLocks noChangeShapeType="1"/>
            </p:cNvSpPr>
            <p:nvPr/>
          </p:nvSpPr>
          <p:spPr bwMode="auto">
            <a:xfrm rot="5400000">
              <a:off x="2697"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13" name="Line 25"/>
            <p:cNvSpPr>
              <a:spLocks noChangeShapeType="1"/>
            </p:cNvSpPr>
            <p:nvPr/>
          </p:nvSpPr>
          <p:spPr bwMode="auto">
            <a:xfrm rot="5400000">
              <a:off x="2879"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14" name="Line 25"/>
            <p:cNvSpPr>
              <a:spLocks noChangeShapeType="1"/>
            </p:cNvSpPr>
            <p:nvPr/>
          </p:nvSpPr>
          <p:spPr bwMode="auto">
            <a:xfrm rot="5400000">
              <a:off x="3060"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15" name="Line 25"/>
            <p:cNvSpPr>
              <a:spLocks noChangeShapeType="1"/>
            </p:cNvSpPr>
            <p:nvPr/>
          </p:nvSpPr>
          <p:spPr bwMode="auto">
            <a:xfrm rot="5400000">
              <a:off x="3242"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16" name="Line 25"/>
            <p:cNvSpPr>
              <a:spLocks noChangeShapeType="1"/>
            </p:cNvSpPr>
            <p:nvPr/>
          </p:nvSpPr>
          <p:spPr bwMode="auto">
            <a:xfrm rot="5400000">
              <a:off x="3423"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09580" name="Line 4"/>
          <p:cNvSpPr>
            <a:spLocks noChangeShapeType="1"/>
          </p:cNvSpPr>
          <p:nvPr/>
        </p:nvSpPr>
        <p:spPr bwMode="auto">
          <a:xfrm flipV="1">
            <a:off x="3203575" y="4344988"/>
            <a:ext cx="0" cy="1728787"/>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09581" name="Group 122"/>
          <p:cNvGrpSpPr>
            <a:grpSpLocks/>
          </p:cNvGrpSpPr>
          <p:nvPr/>
        </p:nvGrpSpPr>
        <p:grpSpPr bwMode="auto">
          <a:xfrm>
            <a:off x="3203575" y="6072188"/>
            <a:ext cx="1728788" cy="146050"/>
            <a:chOff x="2562" y="2840"/>
            <a:chExt cx="1089" cy="92"/>
          </a:xfrm>
        </p:grpSpPr>
        <p:sp>
          <p:nvSpPr>
            <p:cNvPr id="109603" name="Line 4"/>
            <p:cNvSpPr>
              <a:spLocks noChangeShapeType="1"/>
            </p:cNvSpPr>
            <p:nvPr/>
          </p:nvSpPr>
          <p:spPr bwMode="auto">
            <a:xfrm rot="5400000" flipV="1">
              <a:off x="3107" y="2296"/>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4" name="Line 25"/>
            <p:cNvSpPr>
              <a:spLocks noChangeShapeType="1"/>
            </p:cNvSpPr>
            <p:nvPr/>
          </p:nvSpPr>
          <p:spPr bwMode="auto">
            <a:xfrm rot="5400000">
              <a:off x="2516"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5" name="Line 25"/>
            <p:cNvSpPr>
              <a:spLocks noChangeShapeType="1"/>
            </p:cNvSpPr>
            <p:nvPr/>
          </p:nvSpPr>
          <p:spPr bwMode="auto">
            <a:xfrm rot="5400000">
              <a:off x="2697"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6" name="Line 25"/>
            <p:cNvSpPr>
              <a:spLocks noChangeShapeType="1"/>
            </p:cNvSpPr>
            <p:nvPr/>
          </p:nvSpPr>
          <p:spPr bwMode="auto">
            <a:xfrm rot="5400000">
              <a:off x="2879"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7" name="Line 25"/>
            <p:cNvSpPr>
              <a:spLocks noChangeShapeType="1"/>
            </p:cNvSpPr>
            <p:nvPr/>
          </p:nvSpPr>
          <p:spPr bwMode="auto">
            <a:xfrm rot="5400000">
              <a:off x="3060"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8" name="Line 25"/>
            <p:cNvSpPr>
              <a:spLocks noChangeShapeType="1"/>
            </p:cNvSpPr>
            <p:nvPr/>
          </p:nvSpPr>
          <p:spPr bwMode="auto">
            <a:xfrm rot="5400000">
              <a:off x="3242"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9" name="Line 25"/>
            <p:cNvSpPr>
              <a:spLocks noChangeShapeType="1"/>
            </p:cNvSpPr>
            <p:nvPr/>
          </p:nvSpPr>
          <p:spPr bwMode="auto">
            <a:xfrm rot="5400000">
              <a:off x="3423"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09582" name="Line 4"/>
          <p:cNvSpPr>
            <a:spLocks noChangeShapeType="1"/>
          </p:cNvSpPr>
          <p:nvPr/>
        </p:nvSpPr>
        <p:spPr bwMode="auto">
          <a:xfrm rot="5400000" flipV="1">
            <a:off x="2267744" y="3407569"/>
            <a:ext cx="0" cy="17287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583" name="Line 4"/>
          <p:cNvSpPr>
            <a:spLocks noChangeShapeType="1"/>
          </p:cNvSpPr>
          <p:nvPr/>
        </p:nvSpPr>
        <p:spPr bwMode="auto">
          <a:xfrm rot="5400000" flipV="1">
            <a:off x="4067969" y="3407569"/>
            <a:ext cx="0" cy="17287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584" name="Line 4"/>
          <p:cNvSpPr>
            <a:spLocks noChangeShapeType="1"/>
          </p:cNvSpPr>
          <p:nvPr/>
        </p:nvSpPr>
        <p:spPr bwMode="auto">
          <a:xfrm flipV="1">
            <a:off x="3203575" y="2544763"/>
            <a:ext cx="0" cy="1728787"/>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585" name="Line 4"/>
          <p:cNvSpPr>
            <a:spLocks noChangeShapeType="1"/>
          </p:cNvSpPr>
          <p:nvPr/>
        </p:nvSpPr>
        <p:spPr bwMode="auto">
          <a:xfrm rot="5400000" flipV="1">
            <a:off x="2267744" y="1607344"/>
            <a:ext cx="0" cy="17287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586" name="Line 4"/>
          <p:cNvSpPr>
            <a:spLocks noChangeShapeType="1"/>
          </p:cNvSpPr>
          <p:nvPr/>
        </p:nvSpPr>
        <p:spPr bwMode="auto">
          <a:xfrm flipV="1">
            <a:off x="5003800" y="4344988"/>
            <a:ext cx="0" cy="1728787"/>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09587" name="Group 142"/>
          <p:cNvGrpSpPr>
            <a:grpSpLocks/>
          </p:cNvGrpSpPr>
          <p:nvPr/>
        </p:nvGrpSpPr>
        <p:grpSpPr bwMode="auto">
          <a:xfrm>
            <a:off x="5003800" y="6072188"/>
            <a:ext cx="1728788" cy="146050"/>
            <a:chOff x="2562" y="2840"/>
            <a:chExt cx="1089" cy="92"/>
          </a:xfrm>
        </p:grpSpPr>
        <p:sp>
          <p:nvSpPr>
            <p:cNvPr id="109596" name="Line 4"/>
            <p:cNvSpPr>
              <a:spLocks noChangeShapeType="1"/>
            </p:cNvSpPr>
            <p:nvPr/>
          </p:nvSpPr>
          <p:spPr bwMode="auto">
            <a:xfrm rot="5400000" flipV="1">
              <a:off x="3107" y="2296"/>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597" name="Line 25"/>
            <p:cNvSpPr>
              <a:spLocks noChangeShapeType="1"/>
            </p:cNvSpPr>
            <p:nvPr/>
          </p:nvSpPr>
          <p:spPr bwMode="auto">
            <a:xfrm rot="5400000">
              <a:off x="2516"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598" name="Line 25"/>
            <p:cNvSpPr>
              <a:spLocks noChangeShapeType="1"/>
            </p:cNvSpPr>
            <p:nvPr/>
          </p:nvSpPr>
          <p:spPr bwMode="auto">
            <a:xfrm rot="5400000">
              <a:off x="2697"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599" name="Line 25"/>
            <p:cNvSpPr>
              <a:spLocks noChangeShapeType="1"/>
            </p:cNvSpPr>
            <p:nvPr/>
          </p:nvSpPr>
          <p:spPr bwMode="auto">
            <a:xfrm rot="5400000">
              <a:off x="2879"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0" name="Line 25"/>
            <p:cNvSpPr>
              <a:spLocks noChangeShapeType="1"/>
            </p:cNvSpPr>
            <p:nvPr/>
          </p:nvSpPr>
          <p:spPr bwMode="auto">
            <a:xfrm rot="5400000">
              <a:off x="3060"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1" name="Line 25"/>
            <p:cNvSpPr>
              <a:spLocks noChangeShapeType="1"/>
            </p:cNvSpPr>
            <p:nvPr/>
          </p:nvSpPr>
          <p:spPr bwMode="auto">
            <a:xfrm rot="5400000">
              <a:off x="3242"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9602" name="Line 25"/>
            <p:cNvSpPr>
              <a:spLocks noChangeShapeType="1"/>
            </p:cNvSpPr>
            <p:nvPr/>
          </p:nvSpPr>
          <p:spPr bwMode="auto">
            <a:xfrm rot="5400000">
              <a:off x="3423"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09588" name="Text Box 50"/>
          <p:cNvSpPr txBox="1">
            <a:spLocks noChangeArrowheads="1"/>
          </p:cNvSpPr>
          <p:nvPr/>
        </p:nvSpPr>
        <p:spPr bwMode="auto">
          <a:xfrm>
            <a:off x="5219700" y="62166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French</a:t>
            </a:r>
            <a:b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b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Literature</a:t>
            </a:r>
          </a:p>
        </p:txBody>
      </p:sp>
      <p:sp>
        <p:nvSpPr>
          <p:cNvPr id="109589" name="Text Box 49"/>
          <p:cNvSpPr txBox="1">
            <a:spLocks noChangeArrowheads="1"/>
          </p:cNvSpPr>
          <p:nvPr/>
        </p:nvSpPr>
        <p:spPr bwMode="auto">
          <a:xfrm>
            <a:off x="3635375" y="6361113"/>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Math</a:t>
            </a:r>
          </a:p>
        </p:txBody>
      </p:sp>
      <p:sp>
        <p:nvSpPr>
          <p:cNvPr id="109590" name="Oval 160"/>
          <p:cNvSpPr>
            <a:spLocks noChangeArrowheads="1"/>
          </p:cNvSpPr>
          <p:nvPr/>
        </p:nvSpPr>
        <p:spPr bwMode="auto">
          <a:xfrm>
            <a:off x="2700338" y="1052513"/>
            <a:ext cx="71437"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09591" name="Oval 161"/>
          <p:cNvSpPr>
            <a:spLocks noChangeArrowheads="1"/>
          </p:cNvSpPr>
          <p:nvPr/>
        </p:nvSpPr>
        <p:spPr bwMode="auto">
          <a:xfrm>
            <a:off x="4572000" y="5084763"/>
            <a:ext cx="71438"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09592" name="Oval 162"/>
          <p:cNvSpPr>
            <a:spLocks noChangeArrowheads="1"/>
          </p:cNvSpPr>
          <p:nvPr/>
        </p:nvSpPr>
        <p:spPr bwMode="auto">
          <a:xfrm>
            <a:off x="5940425" y="5084763"/>
            <a:ext cx="71438"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09593" name="Oval 163"/>
          <p:cNvSpPr>
            <a:spLocks noChangeArrowheads="1"/>
          </p:cNvSpPr>
          <p:nvPr/>
        </p:nvSpPr>
        <p:spPr bwMode="auto">
          <a:xfrm>
            <a:off x="4572000" y="3357563"/>
            <a:ext cx="71438"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09594" name="Oval 164"/>
          <p:cNvSpPr>
            <a:spLocks noChangeArrowheads="1"/>
          </p:cNvSpPr>
          <p:nvPr/>
        </p:nvSpPr>
        <p:spPr bwMode="auto">
          <a:xfrm>
            <a:off x="2700338" y="5084763"/>
            <a:ext cx="71437"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09595" name="Oval 165"/>
          <p:cNvSpPr>
            <a:spLocks noChangeArrowheads="1"/>
          </p:cNvSpPr>
          <p:nvPr/>
        </p:nvSpPr>
        <p:spPr bwMode="auto">
          <a:xfrm>
            <a:off x="2700338" y="3357563"/>
            <a:ext cx="71437"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Tree>
    <p:extLst>
      <p:ext uri="{BB962C8B-B14F-4D97-AF65-F5344CB8AC3E}">
        <p14:creationId xmlns:p14="http://schemas.microsoft.com/office/powerpoint/2010/main" val="25191764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468313" y="0"/>
            <a:ext cx="8229600" cy="765175"/>
          </a:xfrm>
        </p:spPr>
        <p:txBody>
          <a:bodyPr/>
          <a:lstStyle/>
          <a:p>
            <a:pPr eaLnBrk="1" hangingPunct="1"/>
            <a:r>
              <a:rPr lang="en-US" altLang="en-US" smtClean="0"/>
              <a:t>Scatterplot Matrix (SPLOM)</a:t>
            </a:r>
          </a:p>
        </p:txBody>
      </p:sp>
      <p:sp>
        <p:nvSpPr>
          <p:cNvPr id="110595" name="Text Box 48"/>
          <p:cNvSpPr txBox="1">
            <a:spLocks noChangeArrowheads="1"/>
          </p:cNvSpPr>
          <p:nvPr/>
        </p:nvSpPr>
        <p:spPr bwMode="auto">
          <a:xfrm>
            <a:off x="1763713" y="6361113"/>
            <a:ext cx="1008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Physics</a:t>
            </a:r>
          </a:p>
        </p:txBody>
      </p:sp>
      <p:sp>
        <p:nvSpPr>
          <p:cNvPr id="110596" name="Text Box 49"/>
          <p:cNvSpPr txBox="1">
            <a:spLocks noChangeArrowheads="1"/>
          </p:cNvSpPr>
          <p:nvPr/>
        </p:nvSpPr>
        <p:spPr bwMode="auto">
          <a:xfrm>
            <a:off x="357188" y="1535113"/>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Math</a:t>
            </a:r>
          </a:p>
        </p:txBody>
      </p:sp>
      <p:sp>
        <p:nvSpPr>
          <p:cNvPr id="110597" name="Text Box 50"/>
          <p:cNvSpPr txBox="1">
            <a:spLocks noChangeArrowheads="1"/>
          </p:cNvSpPr>
          <p:nvPr/>
        </p:nvSpPr>
        <p:spPr bwMode="auto">
          <a:xfrm>
            <a:off x="106363" y="3192463"/>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French</a:t>
            </a:r>
            <a:b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b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Literature</a:t>
            </a:r>
          </a:p>
        </p:txBody>
      </p:sp>
      <p:sp>
        <p:nvSpPr>
          <p:cNvPr id="110598" name="Text Box 51"/>
          <p:cNvSpPr txBox="1">
            <a:spLocks noChangeArrowheads="1"/>
          </p:cNvSpPr>
          <p:nvPr/>
        </p:nvSpPr>
        <p:spPr bwMode="auto">
          <a:xfrm>
            <a:off x="179388" y="5064125"/>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History</a:t>
            </a:r>
          </a:p>
        </p:txBody>
      </p:sp>
      <p:sp>
        <p:nvSpPr>
          <p:cNvPr id="110599" name="Text Box 52"/>
          <p:cNvSpPr txBox="1">
            <a:spLocks noChangeArrowheads="1"/>
          </p:cNvSpPr>
          <p:nvPr/>
        </p:nvSpPr>
        <p:spPr bwMode="auto">
          <a:xfrm>
            <a:off x="6553200" y="1773238"/>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(90%, 95%, 65%, 70%)</a:t>
            </a:r>
          </a:p>
        </p:txBody>
      </p:sp>
      <p:sp>
        <p:nvSpPr>
          <p:cNvPr id="110600" name="Text Box 52"/>
          <p:cNvSpPr txBox="1">
            <a:spLocks noChangeArrowheads="1"/>
          </p:cNvSpPr>
          <p:nvPr/>
        </p:nvSpPr>
        <p:spPr bwMode="auto">
          <a:xfrm>
            <a:off x="6553200" y="25654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FF0000"/>
                </a:solidFill>
                <a:effectLst/>
                <a:uLnTx/>
                <a:uFillTx/>
                <a:latin typeface="Arial" panose="020B0604020202020204" pitchFamily="34" charset="0"/>
                <a:ea typeface="新細明體" pitchFamily="18" charset="-120"/>
                <a:cs typeface="Arial" panose="020B0604020202020204" pitchFamily="34" charset="0"/>
              </a:rPr>
              <a:t>(30%, 20%, 90%, 90%)</a:t>
            </a:r>
          </a:p>
        </p:txBody>
      </p:sp>
      <p:grpSp>
        <p:nvGrpSpPr>
          <p:cNvPr id="110601" name="Group 9"/>
          <p:cNvGrpSpPr>
            <a:grpSpLocks/>
          </p:cNvGrpSpPr>
          <p:nvPr/>
        </p:nvGrpSpPr>
        <p:grpSpPr bwMode="auto">
          <a:xfrm>
            <a:off x="1258888" y="744538"/>
            <a:ext cx="146050" cy="1728787"/>
            <a:chOff x="748" y="618"/>
            <a:chExt cx="92" cy="1089"/>
          </a:xfrm>
        </p:grpSpPr>
        <p:sp>
          <p:nvSpPr>
            <p:cNvPr id="110664" name="Line 4"/>
            <p:cNvSpPr>
              <a:spLocks noChangeShapeType="1"/>
            </p:cNvSpPr>
            <p:nvPr/>
          </p:nvSpPr>
          <p:spPr bwMode="auto">
            <a:xfrm flipV="1">
              <a:off x="839" y="618"/>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5" name="Line 25"/>
            <p:cNvSpPr>
              <a:spLocks noChangeShapeType="1"/>
            </p:cNvSpPr>
            <p:nvPr/>
          </p:nvSpPr>
          <p:spPr bwMode="auto">
            <a:xfrm>
              <a:off x="748" y="170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6" name="Line 25"/>
            <p:cNvSpPr>
              <a:spLocks noChangeShapeType="1"/>
            </p:cNvSpPr>
            <p:nvPr/>
          </p:nvSpPr>
          <p:spPr bwMode="auto">
            <a:xfrm>
              <a:off x="748" y="1525"/>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7" name="Line 25"/>
            <p:cNvSpPr>
              <a:spLocks noChangeShapeType="1"/>
            </p:cNvSpPr>
            <p:nvPr/>
          </p:nvSpPr>
          <p:spPr bwMode="auto">
            <a:xfrm>
              <a:off x="748" y="1343"/>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8" name="Line 25"/>
            <p:cNvSpPr>
              <a:spLocks noChangeShapeType="1"/>
            </p:cNvSpPr>
            <p:nvPr/>
          </p:nvSpPr>
          <p:spPr bwMode="auto">
            <a:xfrm>
              <a:off x="748" y="1162"/>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9" name="Line 25"/>
            <p:cNvSpPr>
              <a:spLocks noChangeShapeType="1"/>
            </p:cNvSpPr>
            <p:nvPr/>
          </p:nvSpPr>
          <p:spPr bwMode="auto">
            <a:xfrm>
              <a:off x="748" y="980"/>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70" name="Line 25"/>
            <p:cNvSpPr>
              <a:spLocks noChangeShapeType="1"/>
            </p:cNvSpPr>
            <p:nvPr/>
          </p:nvSpPr>
          <p:spPr bwMode="auto">
            <a:xfrm>
              <a:off x="748" y="799"/>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10602" name="Group 17"/>
          <p:cNvGrpSpPr>
            <a:grpSpLocks/>
          </p:cNvGrpSpPr>
          <p:nvPr/>
        </p:nvGrpSpPr>
        <p:grpSpPr bwMode="auto">
          <a:xfrm>
            <a:off x="1258888" y="2544763"/>
            <a:ext cx="146050" cy="1728787"/>
            <a:chOff x="748" y="618"/>
            <a:chExt cx="92" cy="1089"/>
          </a:xfrm>
        </p:grpSpPr>
        <p:sp>
          <p:nvSpPr>
            <p:cNvPr id="110657" name="Line 4"/>
            <p:cNvSpPr>
              <a:spLocks noChangeShapeType="1"/>
            </p:cNvSpPr>
            <p:nvPr/>
          </p:nvSpPr>
          <p:spPr bwMode="auto">
            <a:xfrm flipV="1">
              <a:off x="839" y="618"/>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58" name="Line 25"/>
            <p:cNvSpPr>
              <a:spLocks noChangeShapeType="1"/>
            </p:cNvSpPr>
            <p:nvPr/>
          </p:nvSpPr>
          <p:spPr bwMode="auto">
            <a:xfrm>
              <a:off x="748" y="170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59" name="Line 25"/>
            <p:cNvSpPr>
              <a:spLocks noChangeShapeType="1"/>
            </p:cNvSpPr>
            <p:nvPr/>
          </p:nvSpPr>
          <p:spPr bwMode="auto">
            <a:xfrm>
              <a:off x="748" y="1525"/>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0" name="Line 25"/>
            <p:cNvSpPr>
              <a:spLocks noChangeShapeType="1"/>
            </p:cNvSpPr>
            <p:nvPr/>
          </p:nvSpPr>
          <p:spPr bwMode="auto">
            <a:xfrm>
              <a:off x="748" y="1343"/>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1" name="Line 25"/>
            <p:cNvSpPr>
              <a:spLocks noChangeShapeType="1"/>
            </p:cNvSpPr>
            <p:nvPr/>
          </p:nvSpPr>
          <p:spPr bwMode="auto">
            <a:xfrm>
              <a:off x="748" y="1162"/>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2" name="Line 25"/>
            <p:cNvSpPr>
              <a:spLocks noChangeShapeType="1"/>
            </p:cNvSpPr>
            <p:nvPr/>
          </p:nvSpPr>
          <p:spPr bwMode="auto">
            <a:xfrm>
              <a:off x="748" y="980"/>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63" name="Line 25"/>
            <p:cNvSpPr>
              <a:spLocks noChangeShapeType="1"/>
            </p:cNvSpPr>
            <p:nvPr/>
          </p:nvSpPr>
          <p:spPr bwMode="auto">
            <a:xfrm>
              <a:off x="748" y="799"/>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10603" name="Group 25"/>
          <p:cNvGrpSpPr>
            <a:grpSpLocks/>
          </p:cNvGrpSpPr>
          <p:nvPr/>
        </p:nvGrpSpPr>
        <p:grpSpPr bwMode="auto">
          <a:xfrm>
            <a:off x="1258888" y="4344988"/>
            <a:ext cx="146050" cy="1728787"/>
            <a:chOff x="748" y="618"/>
            <a:chExt cx="92" cy="1089"/>
          </a:xfrm>
        </p:grpSpPr>
        <p:sp>
          <p:nvSpPr>
            <p:cNvPr id="110650" name="Line 4"/>
            <p:cNvSpPr>
              <a:spLocks noChangeShapeType="1"/>
            </p:cNvSpPr>
            <p:nvPr/>
          </p:nvSpPr>
          <p:spPr bwMode="auto">
            <a:xfrm flipV="1">
              <a:off x="839" y="618"/>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51" name="Line 25"/>
            <p:cNvSpPr>
              <a:spLocks noChangeShapeType="1"/>
            </p:cNvSpPr>
            <p:nvPr/>
          </p:nvSpPr>
          <p:spPr bwMode="auto">
            <a:xfrm>
              <a:off x="748" y="170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52" name="Line 25"/>
            <p:cNvSpPr>
              <a:spLocks noChangeShapeType="1"/>
            </p:cNvSpPr>
            <p:nvPr/>
          </p:nvSpPr>
          <p:spPr bwMode="auto">
            <a:xfrm>
              <a:off x="748" y="1525"/>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53" name="Line 25"/>
            <p:cNvSpPr>
              <a:spLocks noChangeShapeType="1"/>
            </p:cNvSpPr>
            <p:nvPr/>
          </p:nvSpPr>
          <p:spPr bwMode="auto">
            <a:xfrm>
              <a:off x="748" y="1343"/>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54" name="Line 25"/>
            <p:cNvSpPr>
              <a:spLocks noChangeShapeType="1"/>
            </p:cNvSpPr>
            <p:nvPr/>
          </p:nvSpPr>
          <p:spPr bwMode="auto">
            <a:xfrm>
              <a:off x="748" y="1162"/>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55" name="Line 25"/>
            <p:cNvSpPr>
              <a:spLocks noChangeShapeType="1"/>
            </p:cNvSpPr>
            <p:nvPr/>
          </p:nvSpPr>
          <p:spPr bwMode="auto">
            <a:xfrm>
              <a:off x="748" y="980"/>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56" name="Line 25"/>
            <p:cNvSpPr>
              <a:spLocks noChangeShapeType="1"/>
            </p:cNvSpPr>
            <p:nvPr/>
          </p:nvSpPr>
          <p:spPr bwMode="auto">
            <a:xfrm>
              <a:off x="748" y="799"/>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10604" name="Group 33"/>
          <p:cNvGrpSpPr>
            <a:grpSpLocks/>
          </p:cNvGrpSpPr>
          <p:nvPr/>
        </p:nvGrpSpPr>
        <p:grpSpPr bwMode="auto">
          <a:xfrm>
            <a:off x="1403350" y="6072188"/>
            <a:ext cx="1728788" cy="146050"/>
            <a:chOff x="2562" y="2840"/>
            <a:chExt cx="1089" cy="92"/>
          </a:xfrm>
        </p:grpSpPr>
        <p:sp>
          <p:nvSpPr>
            <p:cNvPr id="110643" name="Line 4"/>
            <p:cNvSpPr>
              <a:spLocks noChangeShapeType="1"/>
            </p:cNvSpPr>
            <p:nvPr/>
          </p:nvSpPr>
          <p:spPr bwMode="auto">
            <a:xfrm rot="5400000" flipV="1">
              <a:off x="3107" y="2296"/>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4" name="Line 25"/>
            <p:cNvSpPr>
              <a:spLocks noChangeShapeType="1"/>
            </p:cNvSpPr>
            <p:nvPr/>
          </p:nvSpPr>
          <p:spPr bwMode="auto">
            <a:xfrm rot="5400000">
              <a:off x="2516"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5" name="Line 25"/>
            <p:cNvSpPr>
              <a:spLocks noChangeShapeType="1"/>
            </p:cNvSpPr>
            <p:nvPr/>
          </p:nvSpPr>
          <p:spPr bwMode="auto">
            <a:xfrm rot="5400000">
              <a:off x="2697"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6" name="Line 25"/>
            <p:cNvSpPr>
              <a:spLocks noChangeShapeType="1"/>
            </p:cNvSpPr>
            <p:nvPr/>
          </p:nvSpPr>
          <p:spPr bwMode="auto">
            <a:xfrm rot="5400000">
              <a:off x="2879"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7" name="Line 25"/>
            <p:cNvSpPr>
              <a:spLocks noChangeShapeType="1"/>
            </p:cNvSpPr>
            <p:nvPr/>
          </p:nvSpPr>
          <p:spPr bwMode="auto">
            <a:xfrm rot="5400000">
              <a:off x="3060"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8" name="Line 25"/>
            <p:cNvSpPr>
              <a:spLocks noChangeShapeType="1"/>
            </p:cNvSpPr>
            <p:nvPr/>
          </p:nvSpPr>
          <p:spPr bwMode="auto">
            <a:xfrm rot="5400000">
              <a:off x="3242"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9" name="Line 25"/>
            <p:cNvSpPr>
              <a:spLocks noChangeShapeType="1"/>
            </p:cNvSpPr>
            <p:nvPr/>
          </p:nvSpPr>
          <p:spPr bwMode="auto">
            <a:xfrm rot="5400000">
              <a:off x="3423"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10605" name="Line 4"/>
          <p:cNvSpPr>
            <a:spLocks noChangeShapeType="1"/>
          </p:cNvSpPr>
          <p:nvPr/>
        </p:nvSpPr>
        <p:spPr bwMode="auto">
          <a:xfrm flipV="1">
            <a:off x="3203575" y="4344988"/>
            <a:ext cx="0" cy="1728787"/>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10606" name="Group 42"/>
          <p:cNvGrpSpPr>
            <a:grpSpLocks/>
          </p:cNvGrpSpPr>
          <p:nvPr/>
        </p:nvGrpSpPr>
        <p:grpSpPr bwMode="auto">
          <a:xfrm>
            <a:off x="3203575" y="6072188"/>
            <a:ext cx="1728788" cy="146050"/>
            <a:chOff x="2562" y="2840"/>
            <a:chExt cx="1089" cy="92"/>
          </a:xfrm>
        </p:grpSpPr>
        <p:sp>
          <p:nvSpPr>
            <p:cNvPr id="110636" name="Line 4"/>
            <p:cNvSpPr>
              <a:spLocks noChangeShapeType="1"/>
            </p:cNvSpPr>
            <p:nvPr/>
          </p:nvSpPr>
          <p:spPr bwMode="auto">
            <a:xfrm rot="5400000" flipV="1">
              <a:off x="3107" y="2296"/>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7" name="Line 25"/>
            <p:cNvSpPr>
              <a:spLocks noChangeShapeType="1"/>
            </p:cNvSpPr>
            <p:nvPr/>
          </p:nvSpPr>
          <p:spPr bwMode="auto">
            <a:xfrm rot="5400000">
              <a:off x="2516"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8" name="Line 25"/>
            <p:cNvSpPr>
              <a:spLocks noChangeShapeType="1"/>
            </p:cNvSpPr>
            <p:nvPr/>
          </p:nvSpPr>
          <p:spPr bwMode="auto">
            <a:xfrm rot="5400000">
              <a:off x="2697"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9" name="Line 25"/>
            <p:cNvSpPr>
              <a:spLocks noChangeShapeType="1"/>
            </p:cNvSpPr>
            <p:nvPr/>
          </p:nvSpPr>
          <p:spPr bwMode="auto">
            <a:xfrm rot="5400000">
              <a:off x="2879"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0" name="Line 25"/>
            <p:cNvSpPr>
              <a:spLocks noChangeShapeType="1"/>
            </p:cNvSpPr>
            <p:nvPr/>
          </p:nvSpPr>
          <p:spPr bwMode="auto">
            <a:xfrm rot="5400000">
              <a:off x="3060"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1" name="Line 25"/>
            <p:cNvSpPr>
              <a:spLocks noChangeShapeType="1"/>
            </p:cNvSpPr>
            <p:nvPr/>
          </p:nvSpPr>
          <p:spPr bwMode="auto">
            <a:xfrm rot="5400000">
              <a:off x="3242"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42" name="Line 25"/>
            <p:cNvSpPr>
              <a:spLocks noChangeShapeType="1"/>
            </p:cNvSpPr>
            <p:nvPr/>
          </p:nvSpPr>
          <p:spPr bwMode="auto">
            <a:xfrm rot="5400000">
              <a:off x="3423"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10607" name="Line 4"/>
          <p:cNvSpPr>
            <a:spLocks noChangeShapeType="1"/>
          </p:cNvSpPr>
          <p:nvPr/>
        </p:nvSpPr>
        <p:spPr bwMode="auto">
          <a:xfrm rot="5400000" flipV="1">
            <a:off x="2267744" y="3407569"/>
            <a:ext cx="0" cy="17287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08" name="Line 4"/>
          <p:cNvSpPr>
            <a:spLocks noChangeShapeType="1"/>
          </p:cNvSpPr>
          <p:nvPr/>
        </p:nvSpPr>
        <p:spPr bwMode="auto">
          <a:xfrm rot="5400000" flipV="1">
            <a:off x="4067969" y="3407569"/>
            <a:ext cx="0" cy="17287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09" name="Line 4"/>
          <p:cNvSpPr>
            <a:spLocks noChangeShapeType="1"/>
          </p:cNvSpPr>
          <p:nvPr/>
        </p:nvSpPr>
        <p:spPr bwMode="auto">
          <a:xfrm flipV="1">
            <a:off x="3203575" y="2544763"/>
            <a:ext cx="0" cy="1728787"/>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10" name="Line 4"/>
          <p:cNvSpPr>
            <a:spLocks noChangeShapeType="1"/>
          </p:cNvSpPr>
          <p:nvPr/>
        </p:nvSpPr>
        <p:spPr bwMode="auto">
          <a:xfrm rot="5400000" flipV="1">
            <a:off x="2267744" y="1607344"/>
            <a:ext cx="0" cy="1728788"/>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11" name="Line 4"/>
          <p:cNvSpPr>
            <a:spLocks noChangeShapeType="1"/>
          </p:cNvSpPr>
          <p:nvPr/>
        </p:nvSpPr>
        <p:spPr bwMode="auto">
          <a:xfrm flipV="1">
            <a:off x="5003800" y="4344988"/>
            <a:ext cx="0" cy="1728787"/>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10612" name="Group 55"/>
          <p:cNvGrpSpPr>
            <a:grpSpLocks/>
          </p:cNvGrpSpPr>
          <p:nvPr/>
        </p:nvGrpSpPr>
        <p:grpSpPr bwMode="auto">
          <a:xfrm>
            <a:off x="5003800" y="6072188"/>
            <a:ext cx="1728788" cy="146050"/>
            <a:chOff x="2562" y="2840"/>
            <a:chExt cx="1089" cy="92"/>
          </a:xfrm>
        </p:grpSpPr>
        <p:sp>
          <p:nvSpPr>
            <p:cNvPr id="110629" name="Line 4"/>
            <p:cNvSpPr>
              <a:spLocks noChangeShapeType="1"/>
            </p:cNvSpPr>
            <p:nvPr/>
          </p:nvSpPr>
          <p:spPr bwMode="auto">
            <a:xfrm rot="5400000" flipV="1">
              <a:off x="3107" y="2296"/>
              <a:ext cx="0" cy="1089"/>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0" name="Line 25"/>
            <p:cNvSpPr>
              <a:spLocks noChangeShapeType="1"/>
            </p:cNvSpPr>
            <p:nvPr/>
          </p:nvSpPr>
          <p:spPr bwMode="auto">
            <a:xfrm rot="5400000">
              <a:off x="2516"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1" name="Line 25"/>
            <p:cNvSpPr>
              <a:spLocks noChangeShapeType="1"/>
            </p:cNvSpPr>
            <p:nvPr/>
          </p:nvSpPr>
          <p:spPr bwMode="auto">
            <a:xfrm rot="5400000">
              <a:off x="2697"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2" name="Line 25"/>
            <p:cNvSpPr>
              <a:spLocks noChangeShapeType="1"/>
            </p:cNvSpPr>
            <p:nvPr/>
          </p:nvSpPr>
          <p:spPr bwMode="auto">
            <a:xfrm rot="5400000">
              <a:off x="2879"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3" name="Line 25"/>
            <p:cNvSpPr>
              <a:spLocks noChangeShapeType="1"/>
            </p:cNvSpPr>
            <p:nvPr/>
          </p:nvSpPr>
          <p:spPr bwMode="auto">
            <a:xfrm rot="5400000">
              <a:off x="3060"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4" name="Line 25"/>
            <p:cNvSpPr>
              <a:spLocks noChangeShapeType="1"/>
            </p:cNvSpPr>
            <p:nvPr/>
          </p:nvSpPr>
          <p:spPr bwMode="auto">
            <a:xfrm rot="5400000">
              <a:off x="3242"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0635" name="Line 25"/>
            <p:cNvSpPr>
              <a:spLocks noChangeShapeType="1"/>
            </p:cNvSpPr>
            <p:nvPr/>
          </p:nvSpPr>
          <p:spPr bwMode="auto">
            <a:xfrm rot="5400000">
              <a:off x="3423" y="2886"/>
              <a:ext cx="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10613" name="Text Box 50"/>
          <p:cNvSpPr txBox="1">
            <a:spLocks noChangeArrowheads="1"/>
          </p:cNvSpPr>
          <p:nvPr/>
        </p:nvSpPr>
        <p:spPr bwMode="auto">
          <a:xfrm>
            <a:off x="5219700" y="6216650"/>
            <a:ext cx="1152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French</a:t>
            </a:r>
            <a:b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b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Literature</a:t>
            </a:r>
          </a:p>
        </p:txBody>
      </p:sp>
      <p:sp>
        <p:nvSpPr>
          <p:cNvPr id="110614" name="Text Box 49"/>
          <p:cNvSpPr txBox="1">
            <a:spLocks noChangeArrowheads="1"/>
          </p:cNvSpPr>
          <p:nvPr/>
        </p:nvSpPr>
        <p:spPr bwMode="auto">
          <a:xfrm>
            <a:off x="3635375" y="6361113"/>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Math</a:t>
            </a:r>
          </a:p>
        </p:txBody>
      </p:sp>
      <p:sp>
        <p:nvSpPr>
          <p:cNvPr id="110615" name="Oval 65"/>
          <p:cNvSpPr>
            <a:spLocks noChangeArrowheads="1"/>
          </p:cNvSpPr>
          <p:nvPr/>
        </p:nvSpPr>
        <p:spPr bwMode="auto">
          <a:xfrm>
            <a:off x="2700338" y="1052513"/>
            <a:ext cx="71437"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16" name="Oval 66"/>
          <p:cNvSpPr>
            <a:spLocks noChangeArrowheads="1"/>
          </p:cNvSpPr>
          <p:nvPr/>
        </p:nvSpPr>
        <p:spPr bwMode="auto">
          <a:xfrm>
            <a:off x="4572000" y="5084763"/>
            <a:ext cx="71438"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17" name="Oval 67"/>
          <p:cNvSpPr>
            <a:spLocks noChangeArrowheads="1"/>
          </p:cNvSpPr>
          <p:nvPr/>
        </p:nvSpPr>
        <p:spPr bwMode="auto">
          <a:xfrm>
            <a:off x="5940425" y="5084763"/>
            <a:ext cx="71438"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18" name="Oval 68"/>
          <p:cNvSpPr>
            <a:spLocks noChangeArrowheads="1"/>
          </p:cNvSpPr>
          <p:nvPr/>
        </p:nvSpPr>
        <p:spPr bwMode="auto">
          <a:xfrm>
            <a:off x="4572000" y="3357563"/>
            <a:ext cx="71438"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19" name="Oval 69"/>
          <p:cNvSpPr>
            <a:spLocks noChangeArrowheads="1"/>
          </p:cNvSpPr>
          <p:nvPr/>
        </p:nvSpPr>
        <p:spPr bwMode="auto">
          <a:xfrm>
            <a:off x="2700338" y="5084763"/>
            <a:ext cx="71437"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20" name="Oval 70"/>
          <p:cNvSpPr>
            <a:spLocks noChangeArrowheads="1"/>
          </p:cNvSpPr>
          <p:nvPr/>
        </p:nvSpPr>
        <p:spPr bwMode="auto">
          <a:xfrm>
            <a:off x="2700338" y="3357563"/>
            <a:ext cx="71437" cy="7143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21" name="Oval 71"/>
          <p:cNvSpPr>
            <a:spLocks noChangeArrowheads="1"/>
          </p:cNvSpPr>
          <p:nvPr/>
        </p:nvSpPr>
        <p:spPr bwMode="auto">
          <a:xfrm>
            <a:off x="3492500" y="2997200"/>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22" name="Oval 72"/>
          <p:cNvSpPr>
            <a:spLocks noChangeArrowheads="1"/>
          </p:cNvSpPr>
          <p:nvPr/>
        </p:nvSpPr>
        <p:spPr bwMode="auto">
          <a:xfrm>
            <a:off x="1835150" y="2205038"/>
            <a:ext cx="71438" cy="7143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23" name="Oval 73"/>
          <p:cNvSpPr>
            <a:spLocks noChangeArrowheads="1"/>
          </p:cNvSpPr>
          <p:nvPr/>
        </p:nvSpPr>
        <p:spPr bwMode="auto">
          <a:xfrm>
            <a:off x="1835150" y="2997200"/>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24" name="Oval 74"/>
          <p:cNvSpPr>
            <a:spLocks noChangeArrowheads="1"/>
          </p:cNvSpPr>
          <p:nvPr/>
        </p:nvSpPr>
        <p:spPr bwMode="auto">
          <a:xfrm>
            <a:off x="1835150" y="4797425"/>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25" name="Oval 75"/>
          <p:cNvSpPr>
            <a:spLocks noChangeArrowheads="1"/>
          </p:cNvSpPr>
          <p:nvPr/>
        </p:nvSpPr>
        <p:spPr bwMode="auto">
          <a:xfrm>
            <a:off x="3492500" y="4797425"/>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110626" name="Oval 76"/>
          <p:cNvSpPr>
            <a:spLocks noChangeArrowheads="1"/>
          </p:cNvSpPr>
          <p:nvPr/>
        </p:nvSpPr>
        <p:spPr bwMode="auto">
          <a:xfrm>
            <a:off x="6300788" y="4797425"/>
            <a:ext cx="71437"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endParaRPr>
          </a:p>
        </p:txBody>
      </p:sp>
      <p:sp>
        <p:nvSpPr>
          <p:cNvPr id="77"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0628"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33568635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4" descr="multidimensionalDataExample-composit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144000"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èche droite 3"/>
          <p:cNvSpPr/>
          <p:nvPr/>
        </p:nvSpPr>
        <p:spPr>
          <a:xfrm rot="10800000">
            <a:off x="8534400" y="562610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1620" name="ZoneTexte 4"/>
          <p:cNvSpPr txBox="1">
            <a:spLocks noChangeArrowheads="1"/>
          </p:cNvSpPr>
          <p:nvPr/>
        </p:nvSpPr>
        <p:spPr bwMode="auto">
          <a:xfrm>
            <a:off x="8001000" y="60833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12486397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314325"/>
            <a:ext cx="8486775"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2644"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5921500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p:nvPr>
        </p:nvSpPr>
        <p:spPr/>
        <p:txBody>
          <a:bodyPr/>
          <a:lstStyle/>
          <a:p>
            <a:r>
              <a:rPr lang="en-US" altLang="en-US" sz="4000" smtClean="0"/>
              <a:t>Matrice de nuages de points</a:t>
            </a:r>
            <a:br>
              <a:rPr lang="en-US" altLang="en-US" sz="4000" smtClean="0"/>
            </a:br>
            <a:r>
              <a:rPr lang="en-US" altLang="en-US" sz="4000" smtClean="0"/>
              <a:t>(“scatter plot matrix” ou “SPLOM”)</a:t>
            </a:r>
          </a:p>
        </p:txBody>
      </p:sp>
      <p:pic>
        <p:nvPicPr>
          <p:cNvPr id="1136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628775"/>
            <a:ext cx="5400675"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 Box 6"/>
          <p:cNvSpPr txBox="1">
            <a:spLocks noChangeArrowheads="1"/>
          </p:cNvSpPr>
          <p:nvPr/>
        </p:nvSpPr>
        <p:spPr bwMode="auto">
          <a:xfrm rot="-5400000">
            <a:off x="5859463" y="3725863"/>
            <a:ext cx="52133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Niklas Elmqvist, Pierre Dragicevic, Jean-Daniel Fekete (2008). “Rolling the Dice: Multidimensional Visual Exploration using Scatterplot Matrix Navigation”.  Proceedings of InfoVis 2008.</a:t>
            </a:r>
          </a:p>
        </p:txBody>
      </p:sp>
      <p:sp>
        <p:nvSpPr>
          <p:cNvPr id="113669" name="Text Box 7"/>
          <p:cNvSpPr txBox="1">
            <a:spLocks noChangeArrowheads="1"/>
          </p:cNvSpPr>
          <p:nvPr/>
        </p:nvSpPr>
        <p:spPr bwMode="auto">
          <a:xfrm>
            <a:off x="228600" y="2209800"/>
            <a:ext cx="23622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Within each scatterplot, we could be interested in seeing outliers, correlations, etc.</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Notice: the upper triangular half is the same as the lower triangular half, and the diagonal is not very interesting.</a:t>
            </a:r>
          </a:p>
        </p:txBody>
      </p:sp>
    </p:spTree>
    <p:extLst>
      <p:ext uri="{BB962C8B-B14F-4D97-AF65-F5344CB8AC3E}">
        <p14:creationId xmlns:p14="http://schemas.microsoft.com/office/powerpoint/2010/main" val="4256962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457200" y="274638"/>
            <a:ext cx="8229600" cy="4306887"/>
          </a:xfrm>
        </p:spPr>
        <p:txBody>
          <a:bodyPr/>
          <a:lstStyle/>
          <a:p>
            <a:r>
              <a:rPr lang="en-US" altLang="en-US" smtClean="0"/>
              <a:t>Pourquoi visualiser des données?</a:t>
            </a:r>
          </a:p>
        </p:txBody>
      </p:sp>
    </p:spTree>
    <p:extLst>
      <p:ext uri="{BB962C8B-B14F-4D97-AF65-F5344CB8AC3E}">
        <p14:creationId xmlns:p14="http://schemas.microsoft.com/office/powerpoint/2010/main" val="6940828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p:txBody>
          <a:bodyPr/>
          <a:lstStyle/>
          <a:p>
            <a:r>
              <a:rPr lang="en-US" altLang="en-US" sz="4000" smtClean="0"/>
              <a:t>Matrice de nuages de points</a:t>
            </a:r>
            <a:br>
              <a:rPr lang="en-US" altLang="en-US" sz="4000" smtClean="0"/>
            </a:br>
            <a:r>
              <a:rPr lang="en-US" altLang="en-US" sz="4000" smtClean="0"/>
              <a:t>(“scatter plot matrix” ou “SPLOM”)</a:t>
            </a:r>
          </a:p>
        </p:txBody>
      </p:sp>
      <p:pic>
        <p:nvPicPr>
          <p:cNvPr id="1157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555750"/>
            <a:ext cx="4319587"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5"/>
          <p:cNvSpPr txBox="1">
            <a:spLocks noChangeArrowheads="1"/>
          </p:cNvSpPr>
          <p:nvPr/>
        </p:nvSpPr>
        <p:spPr bwMode="auto">
          <a:xfrm>
            <a:off x="4932363" y="6308725"/>
            <a:ext cx="338455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Wilkinson, Anand, Grossman,</a:t>
            </a:r>
            <a:b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“Graph-Theoretic Scagnostics”, 2005</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717" name="Text Box 6"/>
          <p:cNvSpPr txBox="1">
            <a:spLocks noChangeArrowheads="1"/>
          </p:cNvSpPr>
          <p:nvPr/>
        </p:nvSpPr>
        <p:spPr bwMode="auto">
          <a:xfrm>
            <a:off x="539750" y="3213100"/>
            <a:ext cx="28797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Remarque: le diagonal est utilisé pour montrer les noms des dimensions </a:t>
            </a:r>
          </a:p>
        </p:txBody>
      </p:sp>
    </p:spTree>
    <p:extLst>
      <p:ext uri="{BB962C8B-B14F-4D97-AF65-F5344CB8AC3E}">
        <p14:creationId xmlns:p14="http://schemas.microsoft.com/office/powerpoint/2010/main" val="34323303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a:xfrm>
            <a:off x="0" y="0"/>
            <a:ext cx="7956550" cy="1143000"/>
          </a:xfrm>
        </p:spPr>
        <p:txBody>
          <a:bodyPr/>
          <a:lstStyle/>
          <a:p>
            <a:r>
              <a:rPr lang="en-US" altLang="en-US" sz="4000" smtClean="0"/>
              <a:t>Matrice de coéfficients de corrélation</a:t>
            </a:r>
          </a:p>
        </p:txBody>
      </p:sp>
      <p:sp>
        <p:nvSpPr>
          <p:cNvPr id="117763" name="Text Box 5"/>
          <p:cNvSpPr txBox="1">
            <a:spLocks noChangeArrowheads="1"/>
          </p:cNvSpPr>
          <p:nvPr/>
        </p:nvSpPr>
        <p:spPr bwMode="auto">
          <a:xfrm>
            <a:off x="503238" y="5805488"/>
            <a:ext cx="81375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Jinwook Seo and Ben Shneiderman, “A Rank-by-Feature Framework for …”, Proceedings of InfoVis 2004.</a:t>
            </a:r>
            <a:b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Implemented in HCE ( </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hlinkClick r:id="rId3"/>
              </a:rPr>
              <a:t>http://www.cs.umd.edu/hcil/hce/</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17764" name="Rectangle 6"/>
          <p:cNvSpPr>
            <a:spLocks/>
          </p:cNvSpPr>
          <p:nvPr/>
        </p:nvSpPr>
        <p:spPr bwMode="auto">
          <a:xfrm>
            <a:off x="466725" y="908050"/>
            <a:ext cx="82296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t>When we have many measures, we can summarize each scatterplot by computing its correlation coefficient and displaying only that, instead of displaying all the individual data points.  The below interface also allows the user to select one scatterplot and see a zoomed-in view for details.</a:t>
            </a:r>
          </a:p>
        </p:txBody>
      </p:sp>
      <p:pic>
        <p:nvPicPr>
          <p:cNvPr id="11776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2590800"/>
            <a:ext cx="90185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7767"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22738829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p:nvPr>
        </p:nvSpPr>
        <p:spPr>
          <a:xfrm>
            <a:off x="0" y="274638"/>
            <a:ext cx="8172450" cy="1143000"/>
          </a:xfrm>
        </p:spPr>
        <p:txBody>
          <a:bodyPr/>
          <a:lstStyle/>
          <a:p>
            <a:r>
              <a:rPr lang="en-US" altLang="en-US" smtClean="0"/>
              <a:t>Corrgrams (Michael Friendly, 2002)</a:t>
            </a:r>
          </a:p>
        </p:txBody>
      </p:sp>
      <p:pic>
        <p:nvPicPr>
          <p:cNvPr id="119811" name="Picture 5" descr="corrgram2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488" y="1628775"/>
            <a:ext cx="412273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852738"/>
            <a:ext cx="4008437"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3" name="Text Box 7"/>
          <p:cNvSpPr txBox="1">
            <a:spLocks noChangeArrowheads="1"/>
          </p:cNvSpPr>
          <p:nvPr/>
        </p:nvSpPr>
        <p:spPr bwMode="auto">
          <a:xfrm>
            <a:off x="3995738" y="6237288"/>
            <a:ext cx="50403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http://www.math.yorku.ca/SCS/Gallery/images/corrgram2t.gif</a:t>
            </a:r>
          </a:p>
        </p:txBody>
      </p:sp>
      <p:sp>
        <p:nvSpPr>
          <p:cNvPr id="6"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9815"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12588425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p:nvPr>
        </p:nvSpPr>
        <p:spPr/>
        <p:txBody>
          <a:bodyPr/>
          <a:lstStyle/>
          <a:p>
            <a:r>
              <a:rPr lang="en-US" altLang="en-US" smtClean="0"/>
              <a:t>ScatterDice (Elmqvist et al. 2008)</a:t>
            </a:r>
            <a:br>
              <a:rPr lang="en-US" altLang="en-US" smtClean="0"/>
            </a:br>
            <a:r>
              <a:rPr lang="en-US" altLang="en-US" sz="2800" smtClean="0">
                <a:hlinkClick r:id="rId3"/>
              </a:rPr>
              <a:t>https://www.youtube.com/watch?v=2bYIRcO-gwg</a:t>
            </a:r>
            <a:r>
              <a:rPr lang="en-US" altLang="en-US" sz="2800" smtClean="0"/>
              <a:t> </a:t>
            </a:r>
            <a:endParaRPr lang="en-US" altLang="en-US" smtClean="0"/>
          </a:p>
        </p:txBody>
      </p:sp>
      <p:pic>
        <p:nvPicPr>
          <p:cNvPr id="1208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773238"/>
            <a:ext cx="8604250"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5349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14500"/>
            <a:ext cx="85693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Rectangle 2"/>
          <p:cNvSpPr>
            <a:spLocks noGrp="1"/>
          </p:cNvSpPr>
          <p:nvPr>
            <p:ph type="title"/>
          </p:nvPr>
        </p:nvSpPr>
        <p:spPr/>
        <p:txBody>
          <a:bodyPr/>
          <a:lstStyle/>
          <a:p>
            <a:r>
              <a:rPr lang="en-US" altLang="en-US" smtClean="0"/>
              <a:t>ScatterDice (Elmqvist et al. 2008)</a:t>
            </a:r>
            <a:br>
              <a:rPr lang="en-US" altLang="en-US" smtClean="0"/>
            </a:br>
            <a:r>
              <a:rPr lang="en-US" altLang="en-US" sz="2800" smtClean="0">
                <a:hlinkClick r:id="rId4"/>
              </a:rPr>
              <a:t>https://www.youtube.com/watch?v=2bYIRcO-gwg</a:t>
            </a:r>
            <a:r>
              <a:rPr lang="en-US" altLang="en-US" sz="2800" smtClean="0"/>
              <a:t> </a:t>
            </a:r>
            <a:endParaRPr lang="en-US" altLang="en-US" smtClean="0"/>
          </a:p>
        </p:txBody>
      </p:sp>
    </p:spTree>
    <p:extLst>
      <p:ext uri="{BB962C8B-B14F-4D97-AF65-F5344CB8AC3E}">
        <p14:creationId xmlns:p14="http://schemas.microsoft.com/office/powerpoint/2010/main" val="12813709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p:nvPr>
        </p:nvSpPr>
        <p:spPr/>
        <p:txBody>
          <a:bodyPr/>
          <a:lstStyle/>
          <a:p>
            <a:r>
              <a:rPr lang="en-US" altLang="en-US" smtClean="0"/>
              <a:t>Coordonnées parallèles</a:t>
            </a:r>
          </a:p>
        </p:txBody>
      </p:sp>
      <p:pic>
        <p:nvPicPr>
          <p:cNvPr id="1249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8575675" cy="444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Text Box 5"/>
          <p:cNvSpPr txBox="1">
            <a:spLocks noChangeArrowheads="1"/>
          </p:cNvSpPr>
          <p:nvPr/>
        </p:nvSpPr>
        <p:spPr bwMode="auto">
          <a:xfrm>
            <a:off x="1979613" y="6165850"/>
            <a:ext cx="46085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Johansson et al. 2005</a:t>
            </a:r>
          </a:p>
        </p:txBody>
      </p:sp>
    </p:spTree>
    <p:extLst>
      <p:ext uri="{BB962C8B-B14F-4D97-AF65-F5344CB8AC3E}">
        <p14:creationId xmlns:p14="http://schemas.microsoft.com/office/powerpoint/2010/main" val="34623392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p:cNvSpPr>
          <p:nvPr>
            <p:ph type="title"/>
          </p:nvPr>
        </p:nvSpPr>
        <p:spPr/>
        <p:txBody>
          <a:bodyPr/>
          <a:lstStyle/>
          <a:p>
            <a:r>
              <a:rPr lang="en-US" altLang="en-US" smtClean="0"/>
              <a:t>Coordonnées parallèles</a:t>
            </a:r>
          </a:p>
        </p:txBody>
      </p:sp>
      <p:pic>
        <p:nvPicPr>
          <p:cNvPr id="1269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989138"/>
            <a:ext cx="3671887"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628775"/>
            <a:ext cx="37242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Text Box 7"/>
          <p:cNvSpPr txBox="1">
            <a:spLocks noChangeArrowheads="1"/>
          </p:cNvSpPr>
          <p:nvPr/>
        </p:nvSpPr>
        <p:spPr bwMode="auto">
          <a:xfrm>
            <a:off x="1331913" y="6021388"/>
            <a:ext cx="66246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Ellis, Bertini, Dix, “The Sampling Lens …”, 2005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Ellis, Dix, “Enabling Automatic Clutter Reduction …”, 2006</a:t>
            </a:r>
          </a:p>
        </p:txBody>
      </p:sp>
    </p:spTree>
    <p:extLst>
      <p:ext uri="{BB962C8B-B14F-4D97-AF65-F5344CB8AC3E}">
        <p14:creationId xmlns:p14="http://schemas.microsoft.com/office/powerpoint/2010/main" val="152427023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5" descr="sat-sc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88913"/>
            <a:ext cx="6191250" cy="590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Text Box 6"/>
          <p:cNvSpPr txBox="1">
            <a:spLocks noChangeArrowheads="1"/>
          </p:cNvSpPr>
          <p:nvPr/>
        </p:nvSpPr>
        <p:spPr bwMode="auto">
          <a:xfrm>
            <a:off x="1403350" y="6237288"/>
            <a:ext cx="7200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http://flowingdata.com/2009/11/10/do-we-need-more-teachers/</a:t>
            </a:r>
          </a:p>
        </p:txBody>
      </p:sp>
    </p:spTree>
    <p:extLst>
      <p:ext uri="{BB962C8B-B14F-4D97-AF65-F5344CB8AC3E}">
        <p14:creationId xmlns:p14="http://schemas.microsoft.com/office/powerpoint/2010/main" val="14359303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p:txBody>
          <a:bodyPr/>
          <a:lstStyle/>
          <a:p>
            <a:r>
              <a:rPr lang="en-US" altLang="en-US" sz="4000" smtClean="0"/>
              <a:t>Une variante polaire des</a:t>
            </a:r>
            <a:br>
              <a:rPr lang="en-US" altLang="en-US" sz="4000" smtClean="0"/>
            </a:br>
            <a:r>
              <a:rPr lang="en-US" altLang="en-US" sz="4000" smtClean="0"/>
              <a:t>coordonnées parallèles</a:t>
            </a:r>
          </a:p>
        </p:txBody>
      </p:sp>
      <p:sp>
        <p:nvSpPr>
          <p:cNvPr id="130051" name="Text Box 8"/>
          <p:cNvSpPr txBox="1">
            <a:spLocks noChangeArrowheads="1"/>
          </p:cNvSpPr>
          <p:nvPr/>
        </p:nvSpPr>
        <p:spPr bwMode="auto">
          <a:xfrm>
            <a:off x="4572000" y="5229225"/>
            <a:ext cx="424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http://en.wikipedia.org/wiki/Radar_chart</a:t>
            </a:r>
          </a:p>
        </p:txBody>
      </p:sp>
      <p:pic>
        <p:nvPicPr>
          <p:cNvPr id="130052" name="Picture 10" descr="File:Spider Char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060575"/>
            <a:ext cx="51244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ext Box 11"/>
          <p:cNvSpPr txBox="1">
            <a:spLocks noChangeArrowheads="1"/>
          </p:cNvSpPr>
          <p:nvPr/>
        </p:nvSpPr>
        <p:spPr bwMode="auto">
          <a:xfrm>
            <a:off x="323850" y="2708275"/>
            <a:ext cx="3240088"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Noms: star plots, star glyphs, star coordinates, spider chart, radar chart, polar chart, kiviat diagram.</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lèche droite 3"/>
          <p:cNvSpPr/>
          <p:nvPr/>
        </p:nvSpPr>
        <p:spPr>
          <a:xfrm rot="10800000">
            <a:off x="8534400" y="19050"/>
            <a:ext cx="533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0055" name="ZoneTexte 4"/>
          <p:cNvSpPr txBox="1">
            <a:spLocks noChangeArrowheads="1"/>
          </p:cNvSpPr>
          <p:nvPr/>
        </p:nvSpPr>
        <p:spPr bwMode="auto">
          <a:xfrm>
            <a:off x="8001000" y="47625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À retenir!</a:t>
            </a:r>
          </a:p>
        </p:txBody>
      </p:sp>
    </p:spTree>
    <p:extLst>
      <p:ext uri="{BB962C8B-B14F-4D97-AF65-F5344CB8AC3E}">
        <p14:creationId xmlns:p14="http://schemas.microsoft.com/office/powerpoint/2010/main" val="19942167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p:txBody>
          <a:bodyPr/>
          <a:lstStyle/>
          <a:p>
            <a:r>
              <a:rPr lang="en-US" altLang="en-US" sz="4000" smtClean="0"/>
              <a:t>Une variante polaire des</a:t>
            </a:r>
            <a:br>
              <a:rPr lang="en-US" altLang="en-US" sz="4000" smtClean="0"/>
            </a:br>
            <a:r>
              <a:rPr lang="en-US" altLang="en-US" sz="4000" smtClean="0"/>
              <a:t>coordonnées parallèles</a:t>
            </a:r>
          </a:p>
        </p:txBody>
      </p:sp>
      <p:pic>
        <p:nvPicPr>
          <p:cNvPr id="131075" name="Picture 3" descr="Design Example #4 Pro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1700213"/>
            <a:ext cx="4529137"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4" descr="Design Example #4 S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755900"/>
            <a:ext cx="38163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Text Box 5"/>
          <p:cNvSpPr txBox="1">
            <a:spLocks noChangeArrowheads="1"/>
          </p:cNvSpPr>
          <p:nvPr/>
        </p:nvSpPr>
        <p:spPr bwMode="auto">
          <a:xfrm>
            <a:off x="1403350" y="6165850"/>
            <a:ext cx="7127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Stephen Few; http://www.perceptualedge.com/example4.php</a:t>
            </a:r>
          </a:p>
        </p:txBody>
      </p:sp>
    </p:spTree>
    <p:extLst>
      <p:ext uri="{BB962C8B-B14F-4D97-AF65-F5344CB8AC3E}">
        <p14:creationId xmlns:p14="http://schemas.microsoft.com/office/powerpoint/2010/main" val="3621767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r>
              <a:rPr lang="en-US" altLang="en-US" smtClean="0"/>
              <a:t>Le quartet d’Anscombe</a:t>
            </a:r>
          </a:p>
        </p:txBody>
      </p:sp>
      <p:pic>
        <p:nvPicPr>
          <p:cNvPr id="1024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35004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276475"/>
            <a:ext cx="4465637"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9"/>
          <p:cNvSpPr txBox="1">
            <a:spLocks noChangeArrowheads="1"/>
          </p:cNvSpPr>
          <p:nvPr/>
        </p:nvSpPr>
        <p:spPr bwMode="auto">
          <a:xfrm>
            <a:off x="1979613" y="5876925"/>
            <a:ext cx="56880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http://fr.wikipedia.org/wiki/Quartet_d%27Anscombe</a:t>
            </a:r>
          </a:p>
        </p:txBody>
      </p:sp>
    </p:spTree>
    <p:extLst>
      <p:ext uri="{BB962C8B-B14F-4D97-AF65-F5344CB8AC3E}">
        <p14:creationId xmlns:p14="http://schemas.microsoft.com/office/powerpoint/2010/main" val="2364471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8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title"/>
          </p:nvPr>
        </p:nvSpPr>
        <p:spPr/>
        <p:txBody>
          <a:bodyPr/>
          <a:lstStyle/>
          <a:p>
            <a:r>
              <a:rPr lang="en-US" altLang="en-US" sz="4000" smtClean="0"/>
              <a:t>Une variante polaire des</a:t>
            </a:r>
            <a:br>
              <a:rPr lang="en-US" altLang="en-US" sz="4000" smtClean="0"/>
            </a:br>
            <a:r>
              <a:rPr lang="en-US" altLang="en-US" sz="4000" smtClean="0"/>
              <a:t>coordonnées parallèles</a:t>
            </a:r>
          </a:p>
        </p:txBody>
      </p:sp>
      <p:sp>
        <p:nvSpPr>
          <p:cNvPr id="132099" name="Text Box 5"/>
          <p:cNvSpPr txBox="1">
            <a:spLocks noChangeArrowheads="1"/>
          </p:cNvSpPr>
          <p:nvPr/>
        </p:nvSpPr>
        <p:spPr bwMode="auto">
          <a:xfrm>
            <a:off x="2627313" y="6308725"/>
            <a:ext cx="39608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http://www.onscale.de/specbrowser/</a:t>
            </a:r>
          </a:p>
        </p:txBody>
      </p:sp>
      <p:pic>
        <p:nvPicPr>
          <p:cNvPr id="1321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557338"/>
            <a:ext cx="380206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0330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p:cNvSpPr>
          <p:nvPr>
            <p:ph type="title"/>
          </p:nvPr>
        </p:nvSpPr>
        <p:spPr/>
        <p:txBody>
          <a:bodyPr/>
          <a:lstStyle/>
          <a:p>
            <a:r>
              <a:rPr lang="en-US" altLang="en-US" smtClean="0"/>
              <a:t>Exemple de Matlab “carbig.mat”</a:t>
            </a:r>
          </a:p>
        </p:txBody>
      </p:sp>
      <p:pic>
        <p:nvPicPr>
          <p:cNvPr id="133123" name="Picture 5" descr="mvplotdemo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628775"/>
            <a:ext cx="5334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Text Box 8"/>
          <p:cNvSpPr txBox="1">
            <a:spLocks noChangeArrowheads="1"/>
          </p:cNvSpPr>
          <p:nvPr/>
        </p:nvSpPr>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http://www.mathworks.com/products/statistics/demos.html?file=/products/demos/shipping/stats/mvplotdemo.html</a:t>
            </a:r>
          </a:p>
        </p:txBody>
      </p:sp>
      <p:sp>
        <p:nvSpPr>
          <p:cNvPr id="133125" name="Text Box 9"/>
          <p:cNvSpPr txBox="1">
            <a:spLocks noChangeArrowheads="1"/>
          </p:cNvSpPr>
          <p:nvPr/>
        </p:nvSpPr>
        <p:spPr bwMode="auto">
          <a:xfrm>
            <a:off x="179388" y="2924175"/>
            <a:ext cx="3097212"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SPLOM avec histogrammes sur le diagonal.  Les couleurs indiquent le nombre de cylindres de chaque automobile.</a:t>
            </a:r>
          </a:p>
        </p:txBody>
      </p:sp>
    </p:spTree>
    <p:extLst>
      <p:ext uri="{BB962C8B-B14F-4D97-AF65-F5344CB8AC3E}">
        <p14:creationId xmlns:p14="http://schemas.microsoft.com/office/powerpoint/2010/main" val="3599979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idx="4294967295"/>
          </p:nvPr>
        </p:nvSpPr>
        <p:spPr/>
        <p:txBody>
          <a:bodyPr/>
          <a:lstStyle/>
          <a:p>
            <a:pPr eaLnBrk="1" hangingPunct="1"/>
            <a:r>
              <a:rPr lang="en-US" altLang="en-US" smtClean="0"/>
              <a:t>Exemple de Matlab “carbig.mat”</a:t>
            </a:r>
          </a:p>
        </p:txBody>
      </p:sp>
      <p:pic>
        <p:nvPicPr>
          <p:cNvPr id="134147" name="Picture 3" descr="mvplotdemo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4392613"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Text Box 4"/>
          <p:cNvSpPr txBox="1">
            <a:spLocks noChangeArrowheads="1"/>
          </p:cNvSpPr>
          <p:nvPr/>
        </p:nvSpPr>
        <p:spPr bwMode="auto">
          <a:xfrm>
            <a:off x="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新細明體" pitchFamily="18" charset="-120"/>
                <a:cs typeface="Arial" panose="020B0604020202020204" pitchFamily="34" charset="0"/>
              </a:rPr>
              <a:t>http://www.mathworks.com/products/statistics/demos.html?file=/products/demos/shipping/stats/mvplotdemo.html</a:t>
            </a:r>
          </a:p>
        </p:txBody>
      </p:sp>
      <p:pic>
        <p:nvPicPr>
          <p:cNvPr id="134149" name="Picture 6" descr="mvplotdemo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773238"/>
            <a:ext cx="453707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7586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p:nvPr>
        </p:nvSpPr>
        <p:spPr/>
        <p:txBody>
          <a:bodyPr/>
          <a:lstStyle/>
          <a:p>
            <a:r>
              <a:rPr lang="en-US" altLang="en-US" smtClean="0"/>
              <a:t>Exemple de Matlab “carbig.mat”</a:t>
            </a:r>
          </a:p>
        </p:txBody>
      </p:sp>
      <p:pic>
        <p:nvPicPr>
          <p:cNvPr id="135171" name="Picture 4" descr="mvplotdemo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453707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2" name="Picture 6" descr="mvplotdemo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925" y="1341438"/>
            <a:ext cx="453707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3" name="Text Box 7"/>
          <p:cNvSpPr txBox="1">
            <a:spLocks noChangeArrowheads="1"/>
          </p:cNvSpPr>
          <p:nvPr/>
        </p:nvSpPr>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http://www.mathworks.com/products/statistics/demos.html?file=/products/demos/shipping/stats/mvplotdemo.html</a:t>
            </a:r>
          </a:p>
        </p:txBody>
      </p:sp>
      <p:sp>
        <p:nvSpPr>
          <p:cNvPr id="135174" name="Text Box 8"/>
          <p:cNvSpPr txBox="1">
            <a:spLocks noChangeArrowheads="1"/>
          </p:cNvSpPr>
          <p:nvPr/>
        </p:nvSpPr>
        <p:spPr bwMode="auto">
          <a:xfrm>
            <a:off x="1692275" y="5157788"/>
            <a:ext cx="62642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Coordonnées parallèles.  Les couleurs indiquent le nombre de cylindres.  À droite: on montre juste la moyenne et les quartiles (25% et 75%) de chaque groupe.</a:t>
            </a:r>
          </a:p>
        </p:txBody>
      </p:sp>
    </p:spTree>
    <p:extLst>
      <p:ext uri="{BB962C8B-B14F-4D97-AF65-F5344CB8AC3E}">
        <p14:creationId xmlns:p14="http://schemas.microsoft.com/office/powerpoint/2010/main" val="221717894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p:nvPr>
        </p:nvSpPr>
        <p:spPr/>
        <p:txBody>
          <a:bodyPr/>
          <a:lstStyle/>
          <a:p>
            <a:r>
              <a:rPr lang="en-US" altLang="en-US" smtClean="0"/>
              <a:t>Exemple de Matlab “carbig.mat”</a:t>
            </a:r>
          </a:p>
        </p:txBody>
      </p:sp>
      <p:sp>
        <p:nvSpPr>
          <p:cNvPr id="136195" name="Text Box 7"/>
          <p:cNvSpPr txBox="1">
            <a:spLocks noChangeArrowheads="1"/>
          </p:cNvSpPr>
          <p:nvPr/>
        </p:nvSpPr>
        <p:spPr bwMode="auto">
          <a:xfrm>
            <a:off x="0" y="65532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http://www.mathworks.com/products/statistics/demos.html?file=/products/demos/shipping/stats/mvplotdemo.html</a:t>
            </a:r>
          </a:p>
        </p:txBody>
      </p:sp>
      <p:pic>
        <p:nvPicPr>
          <p:cNvPr id="13619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700" y="1412875"/>
            <a:ext cx="45116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Text Box 9"/>
          <p:cNvSpPr txBox="1">
            <a:spLocks noChangeArrowheads="1"/>
          </p:cNvSpPr>
          <p:nvPr/>
        </p:nvSpPr>
        <p:spPr bwMode="auto">
          <a:xfrm>
            <a:off x="1187450" y="3429000"/>
            <a:ext cx="23764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“Star glyphs”.  On aurait pu aussi utiliser des visages de Chernoff.</a:t>
            </a:r>
          </a:p>
        </p:txBody>
      </p:sp>
    </p:spTree>
    <p:extLst>
      <p:ext uri="{BB962C8B-B14F-4D97-AF65-F5344CB8AC3E}">
        <p14:creationId xmlns:p14="http://schemas.microsoft.com/office/powerpoint/2010/main" val="148936923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re 1"/>
          <p:cNvSpPr>
            <a:spLocks noGrp="1"/>
          </p:cNvSpPr>
          <p:nvPr>
            <p:ph type="title"/>
          </p:nvPr>
        </p:nvSpPr>
        <p:spPr>
          <a:xfrm>
            <a:off x="34925" y="115888"/>
            <a:ext cx="8066088" cy="1143000"/>
          </a:xfrm>
        </p:spPr>
        <p:txBody>
          <a:bodyPr/>
          <a:lstStyle/>
          <a:p>
            <a:r>
              <a:rPr lang="en-CA" altLang="en-US" smtClean="0"/>
              <a:t>Résumé de manières principales</a:t>
            </a:r>
            <a:br>
              <a:rPr lang="en-CA" altLang="en-US" smtClean="0"/>
            </a:br>
            <a:r>
              <a:rPr lang="en-CA" altLang="en-US" smtClean="0"/>
              <a:t>de visualiser les données mdmv</a:t>
            </a:r>
          </a:p>
        </p:txBody>
      </p:sp>
      <p:sp>
        <p:nvSpPr>
          <p:cNvPr id="148483" name="Espace réservé du contenu 2"/>
          <p:cNvSpPr>
            <a:spLocks noGrp="1"/>
          </p:cNvSpPr>
          <p:nvPr>
            <p:ph idx="1"/>
          </p:nvPr>
        </p:nvSpPr>
        <p:spPr>
          <a:xfrm>
            <a:off x="107950" y="1341438"/>
            <a:ext cx="3959225" cy="4525962"/>
          </a:xfrm>
        </p:spPr>
        <p:txBody>
          <a:bodyPr/>
          <a:lstStyle/>
          <a:p>
            <a:r>
              <a:rPr lang="en-CA" altLang="en-US" sz="1600" smtClean="0"/>
              <a:t>1 dimension + 1 mesure :</a:t>
            </a:r>
            <a:br>
              <a:rPr lang="en-CA" altLang="en-US" sz="1600" smtClean="0"/>
            </a:br>
            <a:r>
              <a:rPr lang="en-CA" altLang="en-US" sz="1600" smtClean="0"/>
              <a:t>diagramme en rectangles, en ligne brisée</a:t>
            </a:r>
          </a:p>
          <a:p>
            <a:endParaRPr lang="en-CA" altLang="en-US" sz="1600" smtClean="0"/>
          </a:p>
          <a:p>
            <a:endParaRPr lang="en-CA" altLang="en-US" sz="1600" smtClean="0"/>
          </a:p>
          <a:p>
            <a:endParaRPr lang="en-CA" altLang="en-US" sz="1600" smtClean="0"/>
          </a:p>
          <a:p>
            <a:r>
              <a:rPr lang="en-CA" altLang="en-US" sz="1600" smtClean="0"/>
              <a:t>0 dimensions + 2 mesures :</a:t>
            </a:r>
            <a:br>
              <a:rPr lang="en-CA" altLang="en-US" sz="1600" smtClean="0"/>
            </a:br>
            <a:r>
              <a:rPr lang="en-CA" altLang="en-US" sz="1600" smtClean="0"/>
              <a:t>nuage de points</a:t>
            </a:r>
          </a:p>
          <a:p>
            <a:endParaRPr lang="en-CA" altLang="en-US" sz="1600" smtClean="0"/>
          </a:p>
          <a:p>
            <a:endParaRPr lang="en-CA" altLang="en-US" sz="1600" smtClean="0"/>
          </a:p>
          <a:p>
            <a:r>
              <a:rPr lang="en-CA" altLang="en-US" sz="1600" smtClean="0"/>
              <a:t>2 dimensions + 1 mesure : diagrammes en rectangles parallèles, carte thermique</a:t>
            </a:r>
          </a:p>
        </p:txBody>
      </p:sp>
      <p:grpSp>
        <p:nvGrpSpPr>
          <p:cNvPr id="148484" name="Group 151"/>
          <p:cNvGrpSpPr>
            <a:grpSpLocks noChangeAspect="1"/>
          </p:cNvGrpSpPr>
          <p:nvPr/>
        </p:nvGrpSpPr>
        <p:grpSpPr bwMode="auto">
          <a:xfrm>
            <a:off x="2268538" y="3213100"/>
            <a:ext cx="647700" cy="646113"/>
            <a:chOff x="2336" y="1117"/>
            <a:chExt cx="681" cy="680"/>
          </a:xfrm>
        </p:grpSpPr>
        <p:sp>
          <p:nvSpPr>
            <p:cNvPr id="148511" name="Line 152"/>
            <p:cNvSpPr>
              <a:spLocks noChangeShapeType="1"/>
            </p:cNvSpPr>
            <p:nvPr/>
          </p:nvSpPr>
          <p:spPr bwMode="auto">
            <a:xfrm>
              <a:off x="2336"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512" name="Line 153"/>
            <p:cNvSpPr>
              <a:spLocks noChangeShapeType="1"/>
            </p:cNvSpPr>
            <p:nvPr/>
          </p:nvSpPr>
          <p:spPr bwMode="auto">
            <a:xfrm>
              <a:off x="2336"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513" name="Oval 154"/>
            <p:cNvSpPr>
              <a:spLocks noChangeArrowheads="1"/>
            </p:cNvSpPr>
            <p:nvPr/>
          </p:nvSpPr>
          <p:spPr bwMode="auto">
            <a:xfrm>
              <a:off x="2562" y="148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14" name="Oval 155"/>
            <p:cNvSpPr>
              <a:spLocks noChangeArrowheads="1"/>
            </p:cNvSpPr>
            <p:nvPr/>
          </p:nvSpPr>
          <p:spPr bwMode="auto">
            <a:xfrm>
              <a:off x="2699" y="1253"/>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15" name="Oval 156"/>
            <p:cNvSpPr>
              <a:spLocks noChangeArrowheads="1"/>
            </p:cNvSpPr>
            <p:nvPr/>
          </p:nvSpPr>
          <p:spPr bwMode="auto">
            <a:xfrm>
              <a:off x="2653" y="1525"/>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16" name="Oval 157"/>
            <p:cNvSpPr>
              <a:spLocks noChangeArrowheads="1"/>
            </p:cNvSpPr>
            <p:nvPr/>
          </p:nvSpPr>
          <p:spPr bwMode="auto">
            <a:xfrm>
              <a:off x="2744" y="143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17" name="Oval 158"/>
            <p:cNvSpPr>
              <a:spLocks noChangeArrowheads="1"/>
            </p:cNvSpPr>
            <p:nvPr/>
          </p:nvSpPr>
          <p:spPr bwMode="auto">
            <a:xfrm>
              <a:off x="2517" y="1616"/>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18" name="Oval 159"/>
            <p:cNvSpPr>
              <a:spLocks noChangeArrowheads="1"/>
            </p:cNvSpPr>
            <p:nvPr/>
          </p:nvSpPr>
          <p:spPr bwMode="auto">
            <a:xfrm>
              <a:off x="2744" y="134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19" name="Oval 160"/>
            <p:cNvSpPr>
              <a:spLocks noChangeArrowheads="1"/>
            </p:cNvSpPr>
            <p:nvPr/>
          </p:nvSpPr>
          <p:spPr bwMode="auto">
            <a:xfrm>
              <a:off x="2835" y="1298"/>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20" name="Oval 161"/>
            <p:cNvSpPr>
              <a:spLocks noChangeArrowheads="1"/>
            </p:cNvSpPr>
            <p:nvPr/>
          </p:nvSpPr>
          <p:spPr bwMode="auto">
            <a:xfrm>
              <a:off x="2926" y="1344"/>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21" name="Oval 162"/>
            <p:cNvSpPr>
              <a:spLocks noChangeArrowheads="1"/>
            </p:cNvSpPr>
            <p:nvPr/>
          </p:nvSpPr>
          <p:spPr bwMode="auto">
            <a:xfrm>
              <a:off x="2381" y="1706"/>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22" name="Oval 163"/>
            <p:cNvSpPr>
              <a:spLocks noChangeArrowheads="1"/>
            </p:cNvSpPr>
            <p:nvPr/>
          </p:nvSpPr>
          <p:spPr bwMode="auto">
            <a:xfrm>
              <a:off x="2472" y="157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23" name="Oval 164"/>
            <p:cNvSpPr>
              <a:spLocks noChangeArrowheads="1"/>
            </p:cNvSpPr>
            <p:nvPr/>
          </p:nvSpPr>
          <p:spPr bwMode="auto">
            <a:xfrm>
              <a:off x="2880" y="1480"/>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24" name="Oval 165"/>
            <p:cNvSpPr>
              <a:spLocks noChangeArrowheads="1"/>
            </p:cNvSpPr>
            <p:nvPr/>
          </p:nvSpPr>
          <p:spPr bwMode="auto">
            <a:xfrm>
              <a:off x="2925" y="1253"/>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25" name="Oval 166"/>
            <p:cNvSpPr>
              <a:spLocks noChangeArrowheads="1"/>
            </p:cNvSpPr>
            <p:nvPr/>
          </p:nvSpPr>
          <p:spPr bwMode="auto">
            <a:xfrm>
              <a:off x="2608" y="1389"/>
              <a:ext cx="45" cy="45"/>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48485" name="Group 128"/>
          <p:cNvGrpSpPr>
            <a:grpSpLocks noChangeAspect="1"/>
          </p:cNvGrpSpPr>
          <p:nvPr/>
        </p:nvGrpSpPr>
        <p:grpSpPr bwMode="auto">
          <a:xfrm>
            <a:off x="1331913" y="1989138"/>
            <a:ext cx="647700" cy="646112"/>
            <a:chOff x="657" y="1117"/>
            <a:chExt cx="681" cy="680"/>
          </a:xfrm>
        </p:grpSpPr>
        <p:sp>
          <p:nvSpPr>
            <p:cNvPr id="148504" name="Line 129"/>
            <p:cNvSpPr>
              <a:spLocks noChangeShapeType="1"/>
            </p:cNvSpPr>
            <p:nvPr/>
          </p:nvSpPr>
          <p:spPr bwMode="auto">
            <a:xfrm>
              <a:off x="657"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505" name="Line 130"/>
            <p:cNvSpPr>
              <a:spLocks noChangeShapeType="1"/>
            </p:cNvSpPr>
            <p:nvPr/>
          </p:nvSpPr>
          <p:spPr bwMode="auto">
            <a:xfrm>
              <a:off x="657"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506" name="Rectangle 131"/>
            <p:cNvSpPr>
              <a:spLocks noChangeArrowheads="1"/>
            </p:cNvSpPr>
            <p:nvPr/>
          </p:nvSpPr>
          <p:spPr bwMode="auto">
            <a:xfrm>
              <a:off x="703" y="1389"/>
              <a:ext cx="90" cy="36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07" name="Rectangle 132"/>
            <p:cNvSpPr>
              <a:spLocks noChangeArrowheads="1"/>
            </p:cNvSpPr>
            <p:nvPr/>
          </p:nvSpPr>
          <p:spPr bwMode="auto">
            <a:xfrm>
              <a:off x="839" y="1298"/>
              <a:ext cx="90" cy="4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08" name="Rectangle 133"/>
            <p:cNvSpPr>
              <a:spLocks noChangeArrowheads="1"/>
            </p:cNvSpPr>
            <p:nvPr/>
          </p:nvSpPr>
          <p:spPr bwMode="auto">
            <a:xfrm>
              <a:off x="975" y="1480"/>
              <a:ext cx="90" cy="27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09" name="Rectangle 134"/>
            <p:cNvSpPr>
              <a:spLocks noChangeArrowheads="1"/>
            </p:cNvSpPr>
            <p:nvPr/>
          </p:nvSpPr>
          <p:spPr bwMode="auto">
            <a:xfrm>
              <a:off x="1111" y="1434"/>
              <a:ext cx="90" cy="31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510" name="Rectangle 135"/>
            <p:cNvSpPr>
              <a:spLocks noChangeArrowheads="1"/>
            </p:cNvSpPr>
            <p:nvPr/>
          </p:nvSpPr>
          <p:spPr bwMode="auto">
            <a:xfrm>
              <a:off x="1247" y="1344"/>
              <a:ext cx="90" cy="40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48486" name="Group 136"/>
          <p:cNvGrpSpPr>
            <a:grpSpLocks noChangeAspect="1"/>
          </p:cNvGrpSpPr>
          <p:nvPr/>
        </p:nvGrpSpPr>
        <p:grpSpPr bwMode="auto">
          <a:xfrm>
            <a:off x="2484438" y="1989138"/>
            <a:ext cx="647700" cy="646112"/>
            <a:chOff x="1519" y="1117"/>
            <a:chExt cx="681" cy="680"/>
          </a:xfrm>
        </p:grpSpPr>
        <p:sp>
          <p:nvSpPr>
            <p:cNvPr id="148498" name="Line 137"/>
            <p:cNvSpPr>
              <a:spLocks noChangeShapeType="1"/>
            </p:cNvSpPr>
            <p:nvPr/>
          </p:nvSpPr>
          <p:spPr bwMode="auto">
            <a:xfrm>
              <a:off x="1519" y="1117"/>
              <a:ext cx="0" cy="6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499" name="Line 138"/>
            <p:cNvSpPr>
              <a:spLocks noChangeShapeType="1"/>
            </p:cNvSpPr>
            <p:nvPr/>
          </p:nvSpPr>
          <p:spPr bwMode="auto">
            <a:xfrm>
              <a:off x="1519" y="1797"/>
              <a:ext cx="681"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500" name="Line 139"/>
            <p:cNvSpPr>
              <a:spLocks noChangeShapeType="1"/>
            </p:cNvSpPr>
            <p:nvPr/>
          </p:nvSpPr>
          <p:spPr bwMode="auto">
            <a:xfrm flipV="1">
              <a:off x="1610" y="1298"/>
              <a:ext cx="136" cy="9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501" name="Line 140"/>
            <p:cNvSpPr>
              <a:spLocks noChangeShapeType="1"/>
            </p:cNvSpPr>
            <p:nvPr/>
          </p:nvSpPr>
          <p:spPr bwMode="auto">
            <a:xfrm>
              <a:off x="1746" y="1298"/>
              <a:ext cx="136" cy="18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502" name="Line 141"/>
            <p:cNvSpPr>
              <a:spLocks noChangeShapeType="1"/>
            </p:cNvSpPr>
            <p:nvPr/>
          </p:nvSpPr>
          <p:spPr bwMode="auto">
            <a:xfrm flipV="1">
              <a:off x="1882" y="1434"/>
              <a:ext cx="136" cy="4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8503" name="Line 142"/>
            <p:cNvSpPr>
              <a:spLocks noChangeShapeType="1"/>
            </p:cNvSpPr>
            <p:nvPr/>
          </p:nvSpPr>
          <p:spPr bwMode="auto">
            <a:xfrm flipV="1">
              <a:off x="2018" y="1344"/>
              <a:ext cx="136" cy="9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48487" name="Espace réservé du contenu 2"/>
          <p:cNvSpPr txBox="1">
            <a:spLocks/>
          </p:cNvSpPr>
          <p:nvPr/>
        </p:nvSpPr>
        <p:spPr bwMode="auto">
          <a:xfrm>
            <a:off x="4006850" y="1341438"/>
            <a:ext cx="51371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Jusqu’à ≈6 dimensions + ≈4 mesures:</a:t>
            </a:r>
            <a:b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b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empilage dimensionnel</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Jusqu’à ≈2 dimensions + ≈20 mesures : glyphes,</a:t>
            </a:r>
            <a:b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b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coordonnées parallèles, matrice de nuages de points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16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t>Comment visualiser plusieurs dimensions à la fois ?</a:t>
            </a:r>
          </a:p>
        </p:txBody>
      </p:sp>
      <p:pic>
        <p:nvPicPr>
          <p:cNvPr id="1484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433763"/>
            <a:ext cx="1223962"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950" y="3389313"/>
            <a:ext cx="1203325"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9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424238"/>
            <a:ext cx="1697038"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849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213" y="1484313"/>
            <a:ext cx="13970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8492" name="Groupe 1"/>
          <p:cNvGrpSpPr>
            <a:grpSpLocks noChangeAspect="1"/>
          </p:cNvGrpSpPr>
          <p:nvPr/>
        </p:nvGrpSpPr>
        <p:grpSpPr bwMode="auto">
          <a:xfrm>
            <a:off x="539750" y="4581525"/>
            <a:ext cx="3335338" cy="1871663"/>
            <a:chOff x="-2773020" y="1196690"/>
            <a:chExt cx="4897410" cy="2748873"/>
          </a:xfrm>
        </p:grpSpPr>
        <p:pic>
          <p:nvPicPr>
            <p:cNvPr id="148494" name="Picture 5" descr="2d1v-ba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3020" y="1196690"/>
              <a:ext cx="23050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5" name="Picture 6" descr="2d1v-heatma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660" y="1196690"/>
              <a:ext cx="23050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6" name="Picture 8" descr="2d1v-pivotTable-backba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3020" y="2708900"/>
              <a:ext cx="230505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7" name="Picture 9" descr="2d1v-pivotTable-heatma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0660" y="2708900"/>
              <a:ext cx="230346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8493" name="ZoneTexte 1"/>
          <p:cNvSpPr txBox="1">
            <a:spLocks noChangeArrowheads="1"/>
          </p:cNvSpPr>
          <p:nvPr/>
        </p:nvSpPr>
        <p:spPr bwMode="auto">
          <a:xfrm>
            <a:off x="6084888" y="5084763"/>
            <a:ext cx="10080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800" b="1"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75991027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re 1"/>
          <p:cNvSpPr>
            <a:spLocks noGrp="1"/>
          </p:cNvSpPr>
          <p:nvPr>
            <p:ph type="title"/>
          </p:nvPr>
        </p:nvSpPr>
        <p:spPr/>
        <p:txBody>
          <a:bodyPr/>
          <a:lstStyle/>
          <a:p>
            <a:r>
              <a:rPr lang="en-CA" altLang="en-US" smtClean="0"/>
              <a:t>Jeu de données “Nuts and Bolts” (Boulons et écrous)</a:t>
            </a:r>
          </a:p>
        </p:txBody>
      </p:sp>
      <p:sp>
        <p:nvSpPr>
          <p:cNvPr id="149507" name="Espace réservé du contenu 2"/>
          <p:cNvSpPr>
            <a:spLocks noGrp="1"/>
          </p:cNvSpPr>
          <p:nvPr>
            <p:ph idx="1"/>
          </p:nvPr>
        </p:nvSpPr>
        <p:spPr/>
        <p:txBody>
          <a:bodyPr/>
          <a:lstStyle/>
          <a:p>
            <a:r>
              <a:rPr lang="en-CA" altLang="en-US" smtClean="0"/>
              <a:t>3 dimensions:</a:t>
            </a:r>
          </a:p>
          <a:p>
            <a:pPr lvl="1"/>
            <a:r>
              <a:rPr lang="en-CA" altLang="en-US" smtClean="0"/>
              <a:t>Région {North, Central, South}</a:t>
            </a:r>
          </a:p>
          <a:p>
            <a:pPr lvl="1"/>
            <a:r>
              <a:rPr lang="en-CA" altLang="en-US" smtClean="0"/>
              <a:t>Mois {janvier, …, décembre}</a:t>
            </a:r>
          </a:p>
          <a:p>
            <a:pPr lvl="1"/>
            <a:r>
              <a:rPr lang="en-CA" altLang="en-US" smtClean="0"/>
              <a:t>Produit {Nut, Bolt}</a:t>
            </a:r>
          </a:p>
          <a:p>
            <a:r>
              <a:rPr lang="en-CA" altLang="en-US" smtClean="0"/>
              <a:t>3 mesures:</a:t>
            </a:r>
          </a:p>
          <a:p>
            <a:pPr lvl="1"/>
            <a:r>
              <a:rPr lang="en-CA" altLang="en-US" smtClean="0"/>
              <a:t>Ventes (“Sales”)</a:t>
            </a:r>
          </a:p>
          <a:p>
            <a:pPr lvl="1"/>
            <a:r>
              <a:rPr lang="en-CA" altLang="en-US" smtClean="0"/>
              <a:t>Coûts d’équipments (“Equipment costs”)</a:t>
            </a:r>
          </a:p>
          <a:p>
            <a:pPr lvl="1"/>
            <a:r>
              <a:rPr lang="en-CA" altLang="en-US" smtClean="0"/>
              <a:t>Coûts de main d’oeuvre (“Labor costs”)</a:t>
            </a:r>
          </a:p>
        </p:txBody>
      </p:sp>
    </p:spTree>
    <p:extLst>
      <p:ext uri="{BB962C8B-B14F-4D97-AF65-F5344CB8AC3E}">
        <p14:creationId xmlns:p14="http://schemas.microsoft.com/office/powerpoint/2010/main" val="14793463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re 1"/>
          <p:cNvSpPr>
            <a:spLocks noGrp="1"/>
          </p:cNvSpPr>
          <p:nvPr>
            <p:ph type="title"/>
          </p:nvPr>
        </p:nvSpPr>
        <p:spPr>
          <a:xfrm>
            <a:off x="466725" y="6350"/>
            <a:ext cx="8229600" cy="1406525"/>
          </a:xfrm>
        </p:spPr>
        <p:txBody>
          <a:bodyPr/>
          <a:lstStyle/>
          <a:p>
            <a:r>
              <a:rPr lang="en-CA" altLang="en-US" smtClean="0"/>
              <a:t>Nuts and Bolts (Boulons et écrous)</a:t>
            </a:r>
            <a:br>
              <a:rPr lang="en-CA" altLang="en-US" smtClean="0"/>
            </a:br>
            <a:r>
              <a:rPr lang="en-CA" altLang="en-US" smtClean="0"/>
              <a:t>Fichier .csv complet (72 rangées):</a:t>
            </a:r>
          </a:p>
        </p:txBody>
      </p:sp>
      <p:sp>
        <p:nvSpPr>
          <p:cNvPr id="150531" name="ZoneTexte 3"/>
          <p:cNvSpPr txBox="1">
            <a:spLocks noChangeArrowheads="1"/>
          </p:cNvSpPr>
          <p:nvPr/>
        </p:nvSpPr>
        <p:spPr bwMode="auto">
          <a:xfrm rot="-5400000">
            <a:off x="3936206" y="-1694656"/>
            <a:ext cx="3976688" cy="1163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Region,Month,Product,Sales,Equipment_costs,Labor_costs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0,0,0,2.76,0.92,4.3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0,0,1,4.9199996,1.64,4.3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0,1,0,4.2000003,1.0,4.3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0,1,1,8.400001,2.0,4.3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0,2,0,5.28,9.6,4.3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0,2,1,14.5199995,26.4,4.3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0,3,0,5.0160003,0.88000005,4.3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0,3,1,8.436,1.48,4.3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0,4,0,5.1940002,0.98,4.3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0,4,1,9.54,1.8000001,4.3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0,5,0,4.44,1.48,4.9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0,5,1,6.12,2.04,4.9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0,6,0,3.128,1.36,4.9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0,6,1,4.048,1.7600001,4.9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0,7,0,3.8280003,1.32,4.9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0,7,1,4.524,1.5600001,4.9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0,8,0,8.580001,15.6,7.3500004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0,8,1,11.0,20.0,7.3500004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0,9,0,16.348,2.68,7.3500004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0,9,1,11.956,1.96,7.3500004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0,10,0,11.759999,1.68,7.3500004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0,10,1,12.208,1.7440001,7.3500004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0,11,0,7.5400004,1.1600001,5.2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0,11,1,12.662,1.948,5.2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1,0,0,2.07,0.69,4.3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1,0,1,3.6899998,1.23,4.3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1,1,0,3.15,0.75,4.3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1,1,1,6.3,1.5,4.3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1,2,0,3.9600003,0.72,4.3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1,2,1,10.89,1.98,4.3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1,3,0,3.762,0.66,4.3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1,3,1,6.327,1.11,4.3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1,4,0,3.8955004,0.735,4.3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1,4,1,7.155,1.35,4.3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1,5,0,3.3300002,1.11,4.9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1,5,1,4.59,1.5300001,4.9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1,6,0,2.3460002,1.0200001,4.9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1,6,1,3.036,1.32,4.9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1,7,0,2.8710003,12.87,4.9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1,7,1,3.3930004,15.210001,4.9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1,8,0,6.4350004,1.1700001,4.9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1,8,1,8.25,1.5,4.9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1,9,0,12.261001,2.01,4.9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1,9,1,8.967,1.47,4.9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1,10,0,8.82,1.26,4.9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1,10,1,9.156,1.3080001,4.9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1,11,0,5.655,0.87000006,5.2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1,11,1,9.4965,1.461,5.2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2,0,0,2.07,1.15,4.3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2,0,1,3.6899998,2.05,4.3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2,1,0,3.15,1.25,4.3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2,1,1,6.3,2.5,4.3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2,2,0,3.9600003,1.2,4.3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2,2,1,10.89,3.3,4.3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2,3,0,0.62700003,1.1,4.3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2,3,1,1.0545,1.85,4.3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2,4,0,0.64925003,1.225,4.3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2,4,1,1.1925,2.25,4.3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2,5,0,3.3300002,1.85,4.9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2,5,1,4.59,2.55,4.9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2,6,0,2.3460002,15.3,4.9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2,6,1,3.036,19.800001,4.9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2,7,0,2.8710003,1.65,4.9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2,7,1,3.3930004,1.95,4.9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2,8,0,6.4350004,1.95,4.9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2,8,1,8.25,2.5,4.9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2,9,0,12.261001,3.35,4.9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2,9,1,8.967,2.45,4.9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2,10,0,8.82,2.1,4.9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2,10,1,9.156,2.18,4.9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2,11,0,5.655,1.45,5.2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2,11,1,9.4965,2.435,5.2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1550605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re 1"/>
          <p:cNvSpPr>
            <a:spLocks noGrp="1"/>
          </p:cNvSpPr>
          <p:nvPr>
            <p:ph type="title"/>
          </p:nvPr>
        </p:nvSpPr>
        <p:spPr>
          <a:xfrm>
            <a:off x="466725" y="6350"/>
            <a:ext cx="8229600" cy="1190625"/>
          </a:xfrm>
        </p:spPr>
        <p:txBody>
          <a:bodyPr/>
          <a:lstStyle/>
          <a:p>
            <a:r>
              <a:rPr lang="en-CA" altLang="en-US" sz="4000" smtClean="0"/>
              <a:t>Nuts and Bolts (Boulons et écrous)</a:t>
            </a:r>
            <a:br>
              <a:rPr lang="en-CA" altLang="en-US" sz="4000" smtClean="0"/>
            </a:br>
            <a:r>
              <a:rPr lang="en-CA" altLang="en-US" sz="4000" smtClean="0"/>
              <a:t>Fichier .csv complet (72 rangées):</a:t>
            </a:r>
          </a:p>
        </p:txBody>
      </p:sp>
      <p:sp>
        <p:nvSpPr>
          <p:cNvPr id="151555" name="ZoneTexte 3"/>
          <p:cNvSpPr txBox="1">
            <a:spLocks noChangeArrowheads="1"/>
          </p:cNvSpPr>
          <p:nvPr/>
        </p:nvSpPr>
        <p:spPr bwMode="auto">
          <a:xfrm>
            <a:off x="466725" y="1277938"/>
            <a:ext cx="835342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Region,Month,Product,Sales,Equipment_costs,Labor_costs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0,0,0,2.76,0.92,4.3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0,0,1,4.9199996,1.64,4.3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0,1,0,4.2000003,1.0,4.3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0,1,1,8.400001,2.0,4.3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0,2,0,5.28,9.6,4.3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0,2,1,14.5199995,26.4,4.3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0,3,0,5.0160003,0.88000005,4.3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0,3,1,8.436,1.48,4.3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2,10,0,8.82,2.1,4.9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2,10,1,9.156,2.18,4.9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2,11,0,5.655,1.45,5.2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2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2,11,1,9.4965,2.435,5.2</a:t>
            </a:r>
          </a:p>
        </p:txBody>
      </p:sp>
    </p:spTree>
    <p:extLst>
      <p:ext uri="{BB962C8B-B14F-4D97-AF65-F5344CB8AC3E}">
        <p14:creationId xmlns:p14="http://schemas.microsoft.com/office/powerpoint/2010/main" val="22399392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re 1"/>
          <p:cNvSpPr>
            <a:spLocks noGrp="1"/>
          </p:cNvSpPr>
          <p:nvPr>
            <p:ph type="title"/>
          </p:nvPr>
        </p:nvSpPr>
        <p:spPr>
          <a:xfrm>
            <a:off x="466725" y="6350"/>
            <a:ext cx="8229600" cy="1190625"/>
          </a:xfrm>
        </p:spPr>
        <p:txBody>
          <a:bodyPr/>
          <a:lstStyle/>
          <a:p>
            <a:r>
              <a:rPr lang="en-CA" altLang="en-US" sz="4000" smtClean="0"/>
              <a:t>Nuts and Bolts (Boulons et écrous)</a:t>
            </a:r>
            <a:br>
              <a:rPr lang="en-CA" altLang="en-US" sz="4000" smtClean="0"/>
            </a:br>
            <a:r>
              <a:rPr lang="en-CA" altLang="en-US" sz="4000" smtClean="0"/>
              <a:t>(72 rangées):</a:t>
            </a:r>
          </a:p>
        </p:txBody>
      </p:sp>
      <p:graphicFrame>
        <p:nvGraphicFramePr>
          <p:cNvPr id="3" name="Tableau 2"/>
          <p:cNvGraphicFramePr>
            <a:graphicFrameLocks noGrp="1"/>
          </p:cNvGraphicFramePr>
          <p:nvPr/>
        </p:nvGraphicFramePr>
        <p:xfrm>
          <a:off x="395288" y="2060575"/>
          <a:ext cx="8281987" cy="4537075"/>
        </p:xfrm>
        <a:graphic>
          <a:graphicData uri="http://schemas.openxmlformats.org/drawingml/2006/table">
            <a:tbl>
              <a:tblPr/>
              <a:tblGrid>
                <a:gridCol w="1224293">
                  <a:extLst>
                    <a:ext uri="{9D8B030D-6E8A-4147-A177-3AD203B41FA5}">
                      <a16:colId xmlns:a16="http://schemas.microsoft.com/office/drawing/2014/main" val="20000"/>
                    </a:ext>
                  </a:extLst>
                </a:gridCol>
                <a:gridCol w="1080259">
                  <a:extLst>
                    <a:ext uri="{9D8B030D-6E8A-4147-A177-3AD203B41FA5}">
                      <a16:colId xmlns:a16="http://schemas.microsoft.com/office/drawing/2014/main" val="20001"/>
                    </a:ext>
                  </a:extLst>
                </a:gridCol>
                <a:gridCol w="1080259">
                  <a:extLst>
                    <a:ext uri="{9D8B030D-6E8A-4147-A177-3AD203B41FA5}">
                      <a16:colId xmlns:a16="http://schemas.microsoft.com/office/drawing/2014/main" val="20002"/>
                    </a:ext>
                  </a:extLst>
                </a:gridCol>
                <a:gridCol w="1368328">
                  <a:extLst>
                    <a:ext uri="{9D8B030D-6E8A-4147-A177-3AD203B41FA5}">
                      <a16:colId xmlns:a16="http://schemas.microsoft.com/office/drawing/2014/main" val="20003"/>
                    </a:ext>
                  </a:extLst>
                </a:gridCol>
                <a:gridCol w="1728414">
                  <a:extLst>
                    <a:ext uri="{9D8B030D-6E8A-4147-A177-3AD203B41FA5}">
                      <a16:colId xmlns:a16="http://schemas.microsoft.com/office/drawing/2014/main" val="20004"/>
                    </a:ext>
                  </a:extLst>
                </a:gridCol>
                <a:gridCol w="1800434">
                  <a:extLst>
                    <a:ext uri="{9D8B030D-6E8A-4147-A177-3AD203B41FA5}">
                      <a16:colId xmlns:a16="http://schemas.microsoft.com/office/drawing/2014/main" val="20005"/>
                    </a:ext>
                  </a:extLst>
                </a:gridCol>
              </a:tblGrid>
              <a:tr h="554498">
                <a:tc>
                  <a:txBody>
                    <a:bodyPr/>
                    <a:lstStyle/>
                    <a:p>
                      <a:pPr algn="ctr" fontAlgn="b"/>
                      <a:r>
                        <a:rPr lang="en-CA" sz="1800" b="1" i="0" u="none" strike="noStrike" dirty="0">
                          <a:solidFill>
                            <a:srgbClr val="000000"/>
                          </a:solidFill>
                          <a:effectLst/>
                          <a:latin typeface="Calibri"/>
                        </a:rPr>
                        <a:t>Region</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a:rPr>
                        <a:t>Month</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a:rPr>
                        <a:t>Product</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800" b="1" i="0" u="none" strike="noStrike" dirty="0">
                          <a:solidFill>
                            <a:srgbClr val="000000"/>
                          </a:solidFill>
                          <a:effectLst/>
                          <a:latin typeface="Calibri"/>
                        </a:rPr>
                        <a:t>Sales</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800" b="1" i="0" u="none" strike="noStrike" dirty="0" err="1">
                          <a:solidFill>
                            <a:srgbClr val="000000"/>
                          </a:solidFill>
                          <a:effectLst/>
                          <a:latin typeface="Calibri"/>
                        </a:rPr>
                        <a:t>Equipment_costs</a:t>
                      </a:r>
                      <a:endParaRPr lang="en-CA" sz="1800" b="1"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800" b="1" i="0" u="none" strike="noStrike" dirty="0" err="1">
                          <a:solidFill>
                            <a:srgbClr val="000000"/>
                          </a:solidFill>
                          <a:effectLst/>
                          <a:latin typeface="Calibri"/>
                        </a:rPr>
                        <a:t>Labor_costs</a:t>
                      </a:r>
                      <a:endParaRPr lang="en-CA" sz="1800" b="1"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6352">
                <a:tc>
                  <a:txBody>
                    <a:bodyPr/>
                    <a:lstStyle/>
                    <a:p>
                      <a:pPr algn="ctr" fontAlgn="b"/>
                      <a:r>
                        <a:rPr lang="en-CA" sz="1600" b="0" i="0" u="none" strike="noStrike" dirty="0">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2.76</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0.92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4.3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6352">
                <a:tc>
                  <a:txBody>
                    <a:bodyPr/>
                    <a:lstStyle/>
                    <a:p>
                      <a:pPr algn="ctr" fontAlgn="b"/>
                      <a:r>
                        <a:rPr lang="en-CA" sz="1600" b="0" i="0" u="none" strike="noStrike" dirty="0">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4.92</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1.64</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4.3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6352">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4.2</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4.3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6352">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8.4</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4.3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6352">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5.28</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9.6</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4.3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6352">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14.52</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26.4</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4.3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6352">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5.016</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0.88</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4.3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06352">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8.436</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1.48</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4.3</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06352">
                <a:tc>
                  <a:txBody>
                    <a:bodyPr/>
                    <a:lstStyle/>
                    <a:p>
                      <a:pPr algn="ctr" fontAlgn="b"/>
                      <a:r>
                        <a:rPr lang="en-CA" sz="1600" b="0" i="0" u="none" strike="noStrike">
                          <a:solidFill>
                            <a:srgbClr val="000000"/>
                          </a:solidFill>
                          <a:effectLst/>
                          <a:latin typeface="Calibri"/>
                        </a:rPr>
                        <a:t>…</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smtClean="0">
                          <a:solidFill>
                            <a:srgbClr val="000000"/>
                          </a:solidFill>
                          <a:effectLst/>
                          <a:latin typeface="Calibri"/>
                        </a:rPr>
                        <a:t>…</a:t>
                      </a:r>
                      <a:endParaRPr lang="en-CA" sz="1600" b="0" i="0" u="none" strike="noStrike" dirty="0">
                        <a:solidFill>
                          <a:srgbClr val="000000"/>
                        </a:solidFill>
                        <a:effectLst/>
                        <a:latin typeface="Calibri"/>
                      </a:endParaRP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6352">
                <a:tc>
                  <a:txBody>
                    <a:bodyPr/>
                    <a:lstStyle/>
                    <a:p>
                      <a:pPr algn="ctr" fontAlgn="b"/>
                      <a:r>
                        <a:rPr lang="en-CA" sz="1600" b="0" i="0" u="none" strike="noStrike">
                          <a:solidFill>
                            <a:srgbClr val="000000"/>
                          </a:solidFill>
                          <a:effectLst/>
                          <a:latin typeface="Calibri"/>
                        </a:rPr>
                        <a:t>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8.82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2.1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4.9</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06352">
                <a:tc>
                  <a:txBody>
                    <a:bodyPr/>
                    <a:lstStyle/>
                    <a:p>
                      <a:pPr algn="ctr" fontAlgn="b"/>
                      <a:r>
                        <a:rPr lang="en-CA" sz="1600" b="0" i="0" u="none" strike="noStrike">
                          <a:solidFill>
                            <a:srgbClr val="000000"/>
                          </a:solidFill>
                          <a:effectLst/>
                          <a:latin typeface="Calibri"/>
                        </a:rPr>
                        <a:t>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9.156</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2.18</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4.9</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06352">
                <a:tc>
                  <a:txBody>
                    <a:bodyPr/>
                    <a:lstStyle/>
                    <a:p>
                      <a:pPr algn="ctr" fontAlgn="b"/>
                      <a:r>
                        <a:rPr lang="en-CA" sz="1600" b="0" i="0" u="none" strike="noStrike">
                          <a:solidFill>
                            <a:srgbClr val="000000"/>
                          </a:solidFill>
                          <a:effectLst/>
                          <a:latin typeface="Calibri"/>
                        </a:rPr>
                        <a:t>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0</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5.655</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1.45</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5.2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06352">
                <a:tc>
                  <a:txBody>
                    <a:bodyPr/>
                    <a:lstStyle/>
                    <a:p>
                      <a:pPr algn="ctr" fontAlgn="b"/>
                      <a:r>
                        <a:rPr lang="en-CA" sz="1600" b="0" i="0" u="none" strike="noStrike">
                          <a:solidFill>
                            <a:srgbClr val="000000"/>
                          </a:solidFill>
                          <a:effectLst/>
                          <a:latin typeface="Calibri"/>
                        </a:rPr>
                        <a:t>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1</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9.4965</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a:solidFill>
                            <a:srgbClr val="000000"/>
                          </a:solidFill>
                          <a:effectLst/>
                          <a:latin typeface="Calibri"/>
                        </a:rPr>
                        <a:t>2.435</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0" i="0" u="none" strike="noStrike" dirty="0">
                          <a:solidFill>
                            <a:srgbClr val="000000"/>
                          </a:solidFill>
                          <a:effectLst/>
                          <a:latin typeface="Calibri"/>
                        </a:rPr>
                        <a:t>5.2</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152686" name="ZoneTexte 4"/>
          <p:cNvSpPr txBox="1">
            <a:spLocks noChangeArrowheads="1"/>
          </p:cNvSpPr>
          <p:nvPr/>
        </p:nvSpPr>
        <p:spPr bwMode="auto">
          <a:xfrm>
            <a:off x="1258888" y="1196975"/>
            <a:ext cx="1728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Dimensions</a:t>
            </a:r>
          </a:p>
        </p:txBody>
      </p:sp>
      <p:sp>
        <p:nvSpPr>
          <p:cNvPr id="152687" name="ZoneTexte 5"/>
          <p:cNvSpPr txBox="1">
            <a:spLocks noChangeArrowheads="1"/>
          </p:cNvSpPr>
          <p:nvPr/>
        </p:nvSpPr>
        <p:spPr bwMode="auto">
          <a:xfrm>
            <a:off x="5435600" y="1189038"/>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Mesures</a:t>
            </a:r>
          </a:p>
        </p:txBody>
      </p:sp>
      <p:sp>
        <p:nvSpPr>
          <p:cNvPr id="7" name="Accolade fermante 6"/>
          <p:cNvSpPr/>
          <p:nvPr/>
        </p:nvSpPr>
        <p:spPr>
          <a:xfrm rot="16200000">
            <a:off x="1955800" y="214313"/>
            <a:ext cx="334963" cy="3024187"/>
          </a:xfrm>
          <a:prstGeom prst="rightBrace">
            <a:avLst>
              <a:gd name="adj1" fmla="val 20427"/>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Accolade fermante 7"/>
          <p:cNvSpPr/>
          <p:nvPr/>
        </p:nvSpPr>
        <p:spPr>
          <a:xfrm rot="16200000">
            <a:off x="6060281" y="-434181"/>
            <a:ext cx="334963" cy="4321175"/>
          </a:xfrm>
          <a:prstGeom prst="rightBrace">
            <a:avLst>
              <a:gd name="adj1" fmla="val 20427"/>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8848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hème Office">
  <a:themeElements>
    <a:clrScheme name="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hème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hème Office">
  <a:themeElements>
    <a:clrScheme name="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Thème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3203</Words>
  <Application>Microsoft Office PowerPoint</Application>
  <PresentationFormat>On-screen Show (4:3)</PresentationFormat>
  <Paragraphs>659</Paragraphs>
  <Slides>111</Slides>
  <Notes>11</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111</vt:i4>
      </vt:variant>
    </vt:vector>
  </HeadingPairs>
  <TitlesOfParts>
    <vt:vector size="124" baseType="lpstr">
      <vt:lpstr>新細明體</vt:lpstr>
      <vt:lpstr>Arial</vt:lpstr>
      <vt:lpstr>Calibri</vt:lpstr>
      <vt:lpstr>Courier New</vt:lpstr>
      <vt:lpstr>1_Thème Office</vt:lpstr>
      <vt:lpstr>Thème Office</vt:lpstr>
      <vt:lpstr>4_Thème Office</vt:lpstr>
      <vt:lpstr>5_Thème Office</vt:lpstr>
      <vt:lpstr>2_Thème Office</vt:lpstr>
      <vt:lpstr>Default Design</vt:lpstr>
      <vt:lpstr>3_Default Design</vt:lpstr>
      <vt:lpstr>3_Thème Office</vt:lpstr>
      <vt:lpstr>6_Thème Office</vt:lpstr>
      <vt:lpstr>La visualisation de l’information</vt:lpstr>
      <vt:lpstr>Survol historique très bref</vt:lpstr>
      <vt:lpstr>6200 ans avant J. C. : Çatalhöyük (en Turquie)</vt:lpstr>
      <vt:lpstr>≈1000 après J. C.</vt:lpstr>
      <vt:lpstr>William Playfair, 1786</vt:lpstr>
      <vt:lpstr>William Playfair, 1801</vt:lpstr>
      <vt:lpstr>Charles Joseph Minard, 1869</vt:lpstr>
      <vt:lpstr>Pourquoi visualiser des données?</vt:lpstr>
      <vt:lpstr>Le quartet d’Anscombe</vt:lpstr>
      <vt:lpstr>Le quartet d’Anscombe</vt:lpstr>
      <vt:lpstr>Deux sortes de données qu’on discutera</vt:lpstr>
      <vt:lpstr>La visualisation de données multidimensionnelles multivariées (mdmv, ou simplement des relations, ou fonctions, ou tableaux)</vt:lpstr>
      <vt:lpstr>Rappel de mathématiques élémentaires</vt:lpstr>
      <vt:lpstr>PowerPoint Presentation</vt:lpstr>
      <vt:lpstr>Base de données relationnelles “foodmart”</vt:lpstr>
      <vt:lpstr>Attention au synonymes !</vt:lpstr>
      <vt:lpstr>Données mdmv</vt:lpstr>
      <vt:lpstr>Une vidéo</vt:lpstr>
      <vt:lpstr>Pour visualiser des données, il faut choisir un mappage</vt:lpstr>
      <vt:lpstr>1 dimension + 1 mesure: diagramme en rectangles (“barchart”)</vt:lpstr>
      <vt:lpstr>2 mesures: nuage de points (“scatterplot”)</vt:lpstr>
      <vt:lpstr>2 dimensions + 1 mesure: heatmap</vt:lpstr>
      <vt:lpstr>Simulation et visualisation de fluide</vt:lpstr>
      <vt:lpstr>Réponse</vt:lpstr>
      <vt:lpstr>Les visages de Chernoff (1973) (un exemple d’un « glyphe »)</vt:lpstr>
      <vt:lpstr>D’autres exemples de glyphes</vt:lpstr>
      <vt:lpstr>D’autres exemples de glyphes</vt:lpstr>
      <vt:lpstr>Quelles sont les dimensions et les mesures dans ces données ?</vt:lpstr>
      <vt:lpstr>Boîte à moustaches (“Box plot” ou “Box-and-whisker plot”)</vt:lpstr>
      <vt:lpstr>PowerPoint Presentation</vt:lpstr>
      <vt:lpstr>Bullet graphs (Stephen Few, http://www.perceptualedge.com/blog/?p=217  )</vt:lpstr>
      <vt:lpstr>Les chandeliers japonais (“candlestick charts”)</vt:lpstr>
      <vt:lpstr>PowerPoint Presentation</vt:lpstr>
      <vt:lpstr>PowerPoint Presentation</vt:lpstr>
      <vt:lpstr>Présentation interactive de l’ONU (United Nations Development Programme, Human Development Report)</vt:lpstr>
      <vt:lpstr>Quelles sont les dimensions et les mesures dans ces données ?</vt:lpstr>
      <vt:lpstr>Tableau: logiciel pour visualiser des bases de données (Mackinlay et al. 2007, tableausoftware.com)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Tableau</vt:lpstr>
      <vt:lpstr>Sortes de variables</vt:lpstr>
      <vt:lpstr>Rappel: la visualisation est un mappage</vt:lpstr>
      <vt:lpstr>Hiérarchie des variables graphiques</vt:lpstr>
      <vt:lpstr>PowerPoint Presentation</vt:lpstr>
      <vt:lpstr>PowerPoint Presentation</vt:lpstr>
      <vt:lpstr>Exemple tiré d’un cours de Marilyn Ostergren à l’U de Washington ( http://courses.washington.edu/info424/Week3Practice_ExcelGraphs.html )</vt:lpstr>
      <vt:lpstr>Hiérarchie des variables graphiques (Mackinlay, 1986)</vt:lpstr>
      <vt:lpstr>Des tests pour confirmer l’hiérarchie (Jeffrey Heer et Michael Bostock, "Crowdsourcing Graphical Perception: Using Mechanical Turk to Assess Visualization Design", CHI 2010)</vt:lpstr>
      <vt:lpstr>Tableau</vt:lpstr>
      <vt:lpstr>Tableau</vt:lpstr>
      <vt:lpstr>PowerPoint Presentation</vt:lpstr>
      <vt:lpstr>PowerPoint Presentation</vt:lpstr>
      <vt:lpstr>PowerPoint Presentation</vt:lpstr>
      <vt:lpstr>Diagramme à barres vs diagramme en ligne brisée (Bar chart vs line graph)</vt:lpstr>
      <vt:lpstr>PowerPoint Presentation</vt:lpstr>
      <vt:lpstr>PowerPoint Presentation</vt:lpstr>
      <vt:lpstr>PowerPoint Presentation</vt:lpstr>
      <vt:lpstr>PowerPoint Presentation</vt:lpstr>
      <vt:lpstr>Exemple tiré d’un cours de Marilyn Ostergren à l’U de Washington ( http://courses.washington.edu/info424/Week3Practice_ExcelGraphs.html )</vt:lpstr>
      <vt:lpstr>PowerPoint Presentation</vt:lpstr>
      <vt:lpstr>PowerPoint Presentation</vt:lpstr>
      <vt:lpstr>PowerPoint Presentation</vt:lpstr>
      <vt:lpstr>PowerPoint Presentation</vt:lpstr>
      <vt:lpstr>Exercise en classe: Concevoir un ou des graphiques pour visualiser un jeu de données ayant les variables suivantes:</vt:lpstr>
      <vt:lpstr>PowerPoint Presentation</vt:lpstr>
      <vt:lpstr>PowerPoint Presentation</vt:lpstr>
      <vt:lpstr>Données mdmv</vt:lpstr>
      <vt:lpstr>Parallel Coordinates</vt:lpstr>
      <vt:lpstr>Parallel Coordinates</vt:lpstr>
      <vt:lpstr>Scatterplot Matrix (SPLOM)</vt:lpstr>
      <vt:lpstr>Scatterplot Matrix (SPLOM)</vt:lpstr>
      <vt:lpstr>PowerPoint Presentation</vt:lpstr>
      <vt:lpstr>PowerPoint Presentation</vt:lpstr>
      <vt:lpstr>Matrice de nuages de points (“scatter plot matrix” ou “SPLOM”)</vt:lpstr>
      <vt:lpstr>Matrice de nuages de points (“scatter plot matrix” ou “SPLOM”)</vt:lpstr>
      <vt:lpstr>Matrice de coéfficients de corrélation</vt:lpstr>
      <vt:lpstr>Corrgrams (Michael Friendly, 2002)</vt:lpstr>
      <vt:lpstr>ScatterDice (Elmqvist et al. 2008) https://www.youtube.com/watch?v=2bYIRcO-gwg </vt:lpstr>
      <vt:lpstr>ScatterDice (Elmqvist et al. 2008) https://www.youtube.com/watch?v=2bYIRcO-gwg </vt:lpstr>
      <vt:lpstr>Coordonnées parallèles</vt:lpstr>
      <vt:lpstr>Coordonnées parallèles</vt:lpstr>
      <vt:lpstr>PowerPoint Presentation</vt:lpstr>
      <vt:lpstr>Une variante polaire des coordonnées parallèles</vt:lpstr>
      <vt:lpstr>Une variante polaire des coordonnées parallèles</vt:lpstr>
      <vt:lpstr>Une variante polaire des coordonnées parallèles</vt:lpstr>
      <vt:lpstr>Exemple de Matlab “carbig.mat”</vt:lpstr>
      <vt:lpstr>Exemple de Matlab “carbig.mat”</vt:lpstr>
      <vt:lpstr>Exemple de Matlab “carbig.mat”</vt:lpstr>
      <vt:lpstr>Exemple de Matlab “carbig.mat”</vt:lpstr>
      <vt:lpstr>Résumé de manières principales de visualiser les données mdmv</vt:lpstr>
      <vt:lpstr>Jeu de données “Nuts and Bolts” (Boulons et écrous)</vt:lpstr>
      <vt:lpstr>Nuts and Bolts (Boulons et écrous) Fichier .csv complet (72 rangées):</vt:lpstr>
      <vt:lpstr>Nuts and Bolts (Boulons et écrous) Fichier .csv complet (72 rangées):</vt:lpstr>
      <vt:lpstr>Nuts and Bolts (Boulons et écrous) (72 rangées):</vt:lpstr>
      <vt:lpstr>Jeu de données “Nuts and Bolts”</vt:lpstr>
      <vt:lpstr>Jeu de données “Nuts and Bolts”</vt:lpstr>
      <vt:lpstr>Jeu de données “Nuts and Bolts”</vt:lpstr>
      <vt:lpstr>Jeu de données “Nuts and Bolts”</vt:lpstr>
      <vt:lpstr>Jeu de données “Nuts and Bolts”</vt:lpstr>
      <vt:lpstr>Jeu de données “Nuts and Bolts”</vt:lpstr>
      <vt:lpstr>Glyphes</vt:lpstr>
      <vt:lpstr>PowerPoint Presentation</vt:lpstr>
      <vt:lpstr>Generalized PLOt Matrix (GPLOM) of the “Nuts and Bolts” dataset</vt:lpstr>
      <vt:lpstr>Generalized PLOt Matrix (GPLOM) [Im, McGuffin, Leung, IEEE InfoVis 2013]</vt:lpstr>
      <vt:lpstr>Barchart Matrix of “Nuts and Bolts” data</vt:lpstr>
      <vt:lpstr>Résumé de manières principales de visualiser les données mdmv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mjm</dc:creator>
  <cp:lastModifiedBy>Michael McGuffin</cp:lastModifiedBy>
  <cp:revision>9</cp:revision>
  <dcterms:created xsi:type="dcterms:W3CDTF">2013-02-27T15:15:49Z</dcterms:created>
  <dcterms:modified xsi:type="dcterms:W3CDTF">2018-02-20T16:18:37Z</dcterms:modified>
</cp:coreProperties>
</file>