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2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3.xml" ContentType="application/vnd.openxmlformats-officedocument.presentationml.notesSlid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notesSlides/notesSlide4.xml" ContentType="application/vnd.openxmlformats-officedocument.presentationml.notesSlide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notesSlides/notesSlide5.xml" ContentType="application/vnd.openxmlformats-officedocument.presentationml.notesSlide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notesSlides/notesSlide6.xml" ContentType="application/vnd.openxmlformats-officedocument.presentationml.notesSlide+xml"/>
  <Override PartName="/ppt/tags/tag69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notesSlides/notesSlide9.xml" ContentType="application/vnd.openxmlformats-officedocument.presentationml.notesSlide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notesSlides/notesSlide10.xml" ContentType="application/vnd.openxmlformats-officedocument.presentationml.notesSlide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notesSlides/notesSlide11.xml" ContentType="application/vnd.openxmlformats-officedocument.presentationml.notesSlide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notesSlides/notesSlide12.xml" ContentType="application/vnd.openxmlformats-officedocument.presentationml.notesSlide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notesSlides/notesSlide13.xml" ContentType="application/vnd.openxmlformats-officedocument.presentationml.notesSlide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notesSlides/notesSlide14.xml" ContentType="application/vnd.openxmlformats-officedocument.presentationml.notesSlide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notesSlides/notesSlide15.xml" ContentType="application/vnd.openxmlformats-officedocument.presentationml.notesSlide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notesSlides/notesSlide16.xml" ContentType="application/vnd.openxmlformats-officedocument.presentationml.notesSlide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notesSlides/notesSlide17.xml" ContentType="application/vnd.openxmlformats-officedocument.presentationml.notesSlide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notesSlides/notesSlide18.xml" ContentType="application/vnd.openxmlformats-officedocument.presentationml.notesSlide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notesSlides/notesSlide19.xml" ContentType="application/vnd.openxmlformats-officedocument.presentationml.notesSlide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notesSlides/notesSlide20.xml" ContentType="application/vnd.openxmlformats-officedocument.presentationml.notesSlide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notesSlides/notesSlide21.xml" ContentType="application/vnd.openxmlformats-officedocument.presentationml.notesSlide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notesSlides/notesSlide22.xml" ContentType="application/vnd.openxmlformats-officedocument.presentationml.notesSlide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notesSlides/notesSlide23.xml" ContentType="application/vnd.openxmlformats-officedocument.presentationml.notesSlide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notesSlides/notesSlide24.xml" ContentType="application/vnd.openxmlformats-officedocument.presentationml.notesSlide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notesSlides/notesSlide25.xml" ContentType="application/vnd.openxmlformats-officedocument.presentationml.notesSlide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notesSlides/notesSlide26.xml" ContentType="application/vnd.openxmlformats-officedocument.presentationml.notesSlide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notesSlides/notesSlide27.xml" ContentType="application/vnd.openxmlformats-officedocument.presentationml.notesSlide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notesSlides/notesSlide28.xml" ContentType="application/vnd.openxmlformats-officedocument.presentationml.notesSlide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notesSlides/notesSlide29.xml" ContentType="application/vnd.openxmlformats-officedocument.presentationml.notesSlide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notesSlides/notesSlide30.xml" ContentType="application/vnd.openxmlformats-officedocument.presentationml.notesSlide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notesSlides/notesSlide31.xml" ContentType="application/vnd.openxmlformats-officedocument.presentationml.notesSlide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notesSlides/notesSlide32.xml" ContentType="application/vnd.openxmlformats-officedocument.presentationml.notesSlide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notesSlides/notesSlide33.xml" ContentType="application/vnd.openxmlformats-officedocument.presentationml.notesSlide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notesSlides/notesSlide34.xml" ContentType="application/vnd.openxmlformats-officedocument.presentationml.notesSlide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notesSlides/notesSlide35.xml" ContentType="application/vnd.openxmlformats-officedocument.presentationml.notesSlide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4"/>
  </p:notesMasterIdLst>
  <p:sldIdLst>
    <p:sldId id="256" r:id="rId2"/>
    <p:sldId id="257" r:id="rId3"/>
    <p:sldId id="258" r:id="rId4"/>
    <p:sldId id="359" r:id="rId5"/>
    <p:sldId id="360" r:id="rId6"/>
    <p:sldId id="362" r:id="rId7"/>
    <p:sldId id="364" r:id="rId8"/>
    <p:sldId id="363" r:id="rId9"/>
    <p:sldId id="365" r:id="rId10"/>
    <p:sldId id="366" r:id="rId11"/>
    <p:sldId id="368" r:id="rId12"/>
    <p:sldId id="429" r:id="rId13"/>
    <p:sldId id="378" r:id="rId14"/>
    <p:sldId id="379" r:id="rId15"/>
    <p:sldId id="498" r:id="rId16"/>
    <p:sldId id="367" r:id="rId17"/>
    <p:sldId id="483" r:id="rId18"/>
    <p:sldId id="475" r:id="rId19"/>
    <p:sldId id="518" r:id="rId20"/>
    <p:sldId id="479" r:id="rId21"/>
    <p:sldId id="480" r:id="rId22"/>
    <p:sldId id="476" r:id="rId23"/>
    <p:sldId id="481" r:id="rId24"/>
    <p:sldId id="482" r:id="rId25"/>
    <p:sldId id="477" r:id="rId26"/>
    <p:sldId id="484" r:id="rId27"/>
    <p:sldId id="517" r:id="rId28"/>
    <p:sldId id="499" r:id="rId29"/>
    <p:sldId id="503" r:id="rId30"/>
    <p:sldId id="500" r:id="rId31"/>
    <p:sldId id="501" r:id="rId32"/>
    <p:sldId id="502" r:id="rId33"/>
    <p:sldId id="485" r:id="rId34"/>
    <p:sldId id="369" r:id="rId35"/>
    <p:sldId id="370" r:id="rId36"/>
    <p:sldId id="372" r:id="rId37"/>
    <p:sldId id="380" r:id="rId38"/>
    <p:sldId id="373" r:id="rId39"/>
    <p:sldId id="374" r:id="rId40"/>
    <p:sldId id="376" r:id="rId41"/>
    <p:sldId id="382" r:id="rId42"/>
    <p:sldId id="402" r:id="rId43"/>
    <p:sldId id="371" r:id="rId44"/>
    <p:sldId id="384" r:id="rId45"/>
    <p:sldId id="385" r:id="rId46"/>
    <p:sldId id="492" r:id="rId47"/>
    <p:sldId id="493" r:id="rId48"/>
    <p:sldId id="383" r:id="rId49"/>
    <p:sldId id="377" r:id="rId50"/>
    <p:sldId id="386" r:id="rId51"/>
    <p:sldId id="262" r:id="rId52"/>
    <p:sldId id="519" r:id="rId53"/>
    <p:sldId id="520" r:id="rId54"/>
    <p:sldId id="387" r:id="rId55"/>
    <p:sldId id="388" r:id="rId56"/>
    <p:sldId id="390" r:id="rId57"/>
    <p:sldId id="392" r:id="rId58"/>
    <p:sldId id="394" r:id="rId59"/>
    <p:sldId id="391" r:id="rId60"/>
    <p:sldId id="397" r:id="rId61"/>
    <p:sldId id="433" r:id="rId62"/>
    <p:sldId id="434" r:id="rId63"/>
    <p:sldId id="396" r:id="rId64"/>
    <p:sldId id="398" r:id="rId65"/>
    <p:sldId id="399" r:id="rId66"/>
    <p:sldId id="491" r:id="rId67"/>
    <p:sldId id="400" r:id="rId68"/>
    <p:sldId id="401" r:id="rId69"/>
    <p:sldId id="404" r:id="rId70"/>
    <p:sldId id="468" r:id="rId71"/>
    <p:sldId id="469" r:id="rId72"/>
    <p:sldId id="470" r:id="rId73"/>
    <p:sldId id="471" r:id="rId74"/>
    <p:sldId id="435" r:id="rId75"/>
    <p:sldId id="456" r:id="rId76"/>
    <p:sldId id="405" r:id="rId77"/>
    <p:sldId id="467" r:id="rId78"/>
    <p:sldId id="452" r:id="rId79"/>
    <p:sldId id="455" r:id="rId80"/>
    <p:sldId id="457" r:id="rId81"/>
    <p:sldId id="406" r:id="rId82"/>
    <p:sldId id="407" r:id="rId83"/>
    <p:sldId id="430" r:id="rId84"/>
    <p:sldId id="414" r:id="rId85"/>
    <p:sldId id="415" r:id="rId86"/>
    <p:sldId id="417" r:id="rId87"/>
    <p:sldId id="418" r:id="rId88"/>
    <p:sldId id="408" r:id="rId89"/>
    <p:sldId id="409" r:id="rId90"/>
    <p:sldId id="410" r:id="rId91"/>
    <p:sldId id="412" r:id="rId92"/>
    <p:sldId id="472" r:id="rId93"/>
    <p:sldId id="473" r:id="rId94"/>
    <p:sldId id="474" r:id="rId95"/>
    <p:sldId id="411" r:id="rId96"/>
    <p:sldId id="494" r:id="rId97"/>
    <p:sldId id="495" r:id="rId98"/>
    <p:sldId id="419" r:id="rId99"/>
    <p:sldId id="453" r:id="rId100"/>
    <p:sldId id="425" r:id="rId101"/>
    <p:sldId id="496" r:id="rId102"/>
    <p:sldId id="497" r:id="rId103"/>
    <p:sldId id="420" r:id="rId104"/>
    <p:sldId id="454" r:id="rId105"/>
    <p:sldId id="504" r:id="rId106"/>
    <p:sldId id="505" r:id="rId107"/>
    <p:sldId id="506" r:id="rId108"/>
    <p:sldId id="507" r:id="rId109"/>
    <p:sldId id="508" r:id="rId110"/>
    <p:sldId id="509" r:id="rId111"/>
    <p:sldId id="510" r:id="rId112"/>
    <p:sldId id="511" r:id="rId113"/>
    <p:sldId id="512" r:id="rId114"/>
    <p:sldId id="513" r:id="rId115"/>
    <p:sldId id="514" r:id="rId116"/>
    <p:sldId id="515" r:id="rId117"/>
    <p:sldId id="516" r:id="rId118"/>
    <p:sldId id="263" r:id="rId119"/>
    <p:sldId id="422" r:id="rId120"/>
    <p:sldId id="428" r:id="rId121"/>
    <p:sldId id="426" r:id="rId122"/>
    <p:sldId id="427" r:id="rId123"/>
    <p:sldId id="431" r:id="rId124"/>
    <p:sldId id="432" r:id="rId125"/>
    <p:sldId id="451" r:id="rId126"/>
    <p:sldId id="445" r:id="rId127"/>
    <p:sldId id="447" r:id="rId128"/>
    <p:sldId id="448" r:id="rId129"/>
    <p:sldId id="449" r:id="rId130"/>
    <p:sldId id="450" r:id="rId131"/>
    <p:sldId id="423" r:id="rId132"/>
    <p:sldId id="521" r:id="rId133"/>
    <p:sldId id="421" r:id="rId134"/>
    <p:sldId id="424" r:id="rId135"/>
    <p:sldId id="438" r:id="rId136"/>
    <p:sldId id="439" r:id="rId137"/>
    <p:sldId id="440" r:id="rId138"/>
    <p:sldId id="441" r:id="rId139"/>
    <p:sldId id="442" r:id="rId140"/>
    <p:sldId id="443" r:id="rId141"/>
    <p:sldId id="444" r:id="rId142"/>
    <p:sldId id="437" r:id="rId1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1FF67"/>
    <a:srgbClr val="95D957"/>
    <a:srgbClr val="00ABF0"/>
    <a:srgbClr val="FF3131"/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18" autoAdjust="0"/>
    <p:restoredTop sz="83586" autoAdjust="0"/>
  </p:normalViewPr>
  <p:slideViewPr>
    <p:cSldViewPr snapToGrid="0">
      <p:cViewPr varScale="1">
        <p:scale>
          <a:sx n="95" d="100"/>
          <a:sy n="95" d="100"/>
        </p:scale>
        <p:origin x="2202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D7889F-A4A0-4A1C-BAFE-DC58F004F3A7}" type="datetimeFigureOut">
              <a:rPr lang="fr-CA" smtClean="0"/>
              <a:t>2018-02-14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59567C-A479-4FDD-A319-416E1EE8C157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960052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Source : http://www.onlineeducation.net/videogame_timeline/video-game-timeline.jpg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59567C-A479-4FDD-A319-416E1EE8C157}" type="slidenum">
              <a:rPr lang="fr-CA" smtClean="0"/>
              <a:t>2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2488062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59567C-A479-4FDD-A319-416E1EE8C157}" type="slidenum">
              <a:rPr lang="fr-CA" smtClean="0"/>
              <a:t>26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987293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59567C-A479-4FDD-A319-416E1EE8C157}" type="slidenum">
              <a:rPr lang="fr-CA" smtClean="0"/>
              <a:t>27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825193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Ratan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Rabindra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Young June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"Leveling up on stereotype threat: The role of avatar customization and avatar embodiment." 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Computers in Human Behavior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50 (2015): 367-374.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59567C-A479-4FDD-A319-416E1EE8C157}" type="slidenum">
              <a:rPr lang="fr-CA" smtClean="0"/>
              <a:t>28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192424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Ratan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Rabindra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Young June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"Leveling up on stereotype threat: The role of avatar customization and avatar embodiment." 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Computers in Human Behavior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50 (2015): 367-374.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59567C-A479-4FDD-A319-416E1EE8C157}" type="slidenum">
              <a:rPr lang="fr-CA" smtClean="0"/>
              <a:t>30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741980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Ratan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Rabindra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Young June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"Leveling up on stereotype threat: The role of avatar customization and avatar embodiment." 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Computers in Human Behavior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50 (2015): 367-374.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59567C-A479-4FDD-A319-416E1EE8C157}" type="slidenum">
              <a:rPr lang="fr-CA" smtClean="0"/>
              <a:t>31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777081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Ratan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Rabindra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Young June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"Leveling up on stereotype threat: The role of avatar customization and avatar embodiment." 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Computers in Human Behavior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50 (2015): 367-374.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59567C-A479-4FDD-A319-416E1EE8C157}" type="slidenum">
              <a:rPr lang="fr-CA" smtClean="0"/>
              <a:t>32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944143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59567C-A479-4FDD-A319-416E1EE8C157}" type="slidenum">
              <a:rPr lang="fr-CA" smtClean="0"/>
              <a:t>41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404537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59567C-A479-4FDD-A319-416E1EE8C157}" type="slidenum">
              <a:rPr lang="fr-CA" smtClean="0"/>
              <a:t>42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145987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59567C-A479-4FDD-A319-416E1EE8C157}" type="slidenum">
              <a:rPr lang="fr-CA" smtClean="0"/>
              <a:t>44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573151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59567C-A479-4FDD-A319-416E1EE8C157}" type="slidenum">
              <a:rPr lang="fr-CA" smtClean="0"/>
              <a:t>46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963608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59567C-A479-4FDD-A319-416E1EE8C157}" type="slidenum">
              <a:rPr lang="fr-CA" smtClean="0"/>
              <a:t>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091298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59567C-A479-4FDD-A319-416E1EE8C157}" type="slidenum">
              <a:rPr lang="fr-CA" smtClean="0"/>
              <a:t>50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418075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59567C-A479-4FDD-A319-416E1EE8C157}" type="slidenum">
              <a:rPr lang="fr-CA" smtClean="0"/>
              <a:t>63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243897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59567C-A479-4FDD-A319-416E1EE8C157}" type="slidenum">
              <a:rPr lang="fr-CA" smtClean="0"/>
              <a:t>66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006667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59567C-A479-4FDD-A319-416E1EE8C157}" type="slidenum">
              <a:rPr lang="fr-CA" smtClean="0"/>
              <a:t>75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615572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59567C-A479-4FDD-A319-416E1EE8C157}" type="slidenum">
              <a:rPr lang="fr-CA" smtClean="0"/>
              <a:t>85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725368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59567C-A479-4FDD-A319-416E1EE8C157}" type="slidenum">
              <a:rPr lang="fr-CA" smtClean="0"/>
              <a:t>86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226874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59567C-A479-4FDD-A319-416E1EE8C157}" type="slidenum">
              <a:rPr lang="fr-CA" smtClean="0"/>
              <a:t>87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26706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59567C-A479-4FDD-A319-416E1EE8C157}" type="slidenum">
              <a:rPr lang="fr-CA" smtClean="0"/>
              <a:t>96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9793890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59567C-A479-4FDD-A319-416E1EE8C157}" type="slidenum">
              <a:rPr lang="fr-CA" smtClean="0"/>
              <a:t>97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9608916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59567C-A479-4FDD-A319-416E1EE8C157}" type="slidenum">
              <a:rPr lang="fr-CA" smtClean="0"/>
              <a:t>101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975045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59567C-A479-4FDD-A319-416E1EE8C157}" type="slidenum">
              <a:rPr lang="fr-CA" smtClean="0"/>
              <a:t>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8775890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59567C-A479-4FDD-A319-416E1EE8C157}" type="slidenum">
              <a:rPr lang="fr-CA" smtClean="0"/>
              <a:t>102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6497806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59567C-A479-4FDD-A319-416E1EE8C157}" type="slidenum">
              <a:rPr lang="fr-CA" smtClean="0"/>
              <a:t>114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5557279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59567C-A479-4FDD-A319-416E1EE8C157}" type="slidenum">
              <a:rPr lang="fr-CA" smtClean="0"/>
              <a:t>115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0598922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59567C-A479-4FDD-A319-416E1EE8C157}" type="slidenum">
              <a:rPr lang="fr-CA" smtClean="0"/>
              <a:t>116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4441047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59567C-A479-4FDD-A319-416E1EE8C157}" type="slidenum">
              <a:rPr lang="fr-CA" smtClean="0"/>
              <a:t>117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6014972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59567C-A479-4FDD-A319-416E1EE8C157}" type="slidenum">
              <a:rPr lang="fr-CA" smtClean="0"/>
              <a:t>132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837717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59567C-A479-4FDD-A319-416E1EE8C157}" type="slidenum">
              <a:rPr lang="fr-CA" smtClean="0"/>
              <a:t>10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279203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59567C-A479-4FDD-A319-416E1EE8C157}" type="slidenum">
              <a:rPr lang="fr-CA" smtClean="0"/>
              <a:t>12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316965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Source : http://www.onlineeducation.net/videogame_timeline/video-game-timeline.jpg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59567C-A479-4FDD-A319-416E1EE8C157}" type="slidenum">
              <a:rPr lang="fr-CA" smtClean="0"/>
              <a:t>13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9215805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/>
              <a:t>Source : http://www.onlineeducation.net/videogame_timeline/video-game-timeline.jpg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59567C-A479-4FDD-A319-416E1EE8C157}" type="slidenum">
              <a:rPr lang="fr-CA" smtClean="0"/>
              <a:t>14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591300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/>
              <a:t>Source : http://www.onlineeducation.net/videogame_timeline/video-game-timeline.jpg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59567C-A479-4FDD-A319-416E1EE8C157}" type="slidenum">
              <a:rPr lang="fr-CA" smtClean="0"/>
              <a:t>15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627705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McCreery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M.P., Schrader, P.G.,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Krach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S.K. and Boone, R., 2013. A sense of self: The role of presence in virtual environments. 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Computers in Human Behavior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29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(4), pp.1635-1640.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59567C-A479-4FDD-A319-416E1EE8C157}" type="slidenum">
              <a:rPr lang="fr-CA" smtClean="0"/>
              <a:t>25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629394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B98C-7B71-4BDF-8655-444B15A66D8F}" type="datetimeFigureOut">
              <a:rPr lang="fr-CA" smtClean="0"/>
              <a:t>2018-02-14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482AB-755C-41BD-807D-67BF53D4E825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762020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B98C-7B71-4BDF-8655-444B15A66D8F}" type="datetimeFigureOut">
              <a:rPr lang="fr-CA" smtClean="0"/>
              <a:t>2018-02-14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482AB-755C-41BD-807D-67BF53D4E825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09326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B98C-7B71-4BDF-8655-444B15A66D8F}" type="datetimeFigureOut">
              <a:rPr lang="fr-CA" smtClean="0"/>
              <a:t>2018-02-14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482AB-755C-41BD-807D-67BF53D4E825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49221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B98C-7B71-4BDF-8655-444B15A66D8F}" type="datetimeFigureOut">
              <a:rPr lang="fr-CA" smtClean="0"/>
              <a:t>2018-02-14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482AB-755C-41BD-807D-67BF53D4E825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8958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B98C-7B71-4BDF-8655-444B15A66D8F}" type="datetimeFigureOut">
              <a:rPr lang="fr-CA" smtClean="0"/>
              <a:t>2018-02-14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482AB-755C-41BD-807D-67BF53D4E825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86924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B98C-7B71-4BDF-8655-444B15A66D8F}" type="datetimeFigureOut">
              <a:rPr lang="fr-CA" smtClean="0"/>
              <a:t>2018-02-14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482AB-755C-41BD-807D-67BF53D4E825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41039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B98C-7B71-4BDF-8655-444B15A66D8F}" type="datetimeFigureOut">
              <a:rPr lang="fr-CA" smtClean="0"/>
              <a:t>2018-02-14</a:t>
            </a:fld>
            <a:endParaRPr lang="fr-CA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482AB-755C-41BD-807D-67BF53D4E825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97100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B98C-7B71-4BDF-8655-444B15A66D8F}" type="datetimeFigureOut">
              <a:rPr lang="fr-CA" smtClean="0"/>
              <a:t>2018-02-14</a:t>
            </a:fld>
            <a:endParaRPr lang="fr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482AB-755C-41BD-807D-67BF53D4E825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33659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B98C-7B71-4BDF-8655-444B15A66D8F}" type="datetimeFigureOut">
              <a:rPr lang="fr-CA" smtClean="0"/>
              <a:t>2018-02-14</a:t>
            </a:fld>
            <a:endParaRPr lang="fr-CA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482AB-755C-41BD-807D-67BF53D4E825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34847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B98C-7B71-4BDF-8655-444B15A66D8F}" type="datetimeFigureOut">
              <a:rPr lang="fr-CA" smtClean="0"/>
              <a:t>2018-02-14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482AB-755C-41BD-807D-67BF53D4E825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7867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B98C-7B71-4BDF-8655-444B15A66D8F}" type="datetimeFigureOut">
              <a:rPr lang="fr-CA" smtClean="0"/>
              <a:t>2018-02-14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482AB-755C-41BD-807D-67BF53D4E825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994643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7B98C-7B71-4BDF-8655-444B15A66D8F}" type="datetimeFigureOut">
              <a:rPr lang="fr-CA" smtClean="0"/>
              <a:t>2018-02-14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F482AB-755C-41BD-807D-67BF53D4E825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13749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1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5.xml"/><Relationship Id="rId4" Type="http://schemas.openxmlformats.org/officeDocument/2006/relationships/tags" Target="../tags/tag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3" Type="http://schemas.openxmlformats.org/officeDocument/2006/relationships/tags" Target="../tags/tag43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10" Type="http://schemas.openxmlformats.org/officeDocument/2006/relationships/image" Target="../media/image20.jpeg"/><Relationship Id="rId4" Type="http://schemas.openxmlformats.org/officeDocument/2006/relationships/tags" Target="../tags/tag44.xml"/><Relationship Id="rId9" Type="http://schemas.openxmlformats.org/officeDocument/2006/relationships/image" Target="../media/image19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tags" Target="../tags/tag344.xml"/><Relationship Id="rId2" Type="http://schemas.openxmlformats.org/officeDocument/2006/relationships/tags" Target="../tags/tag343.xml"/><Relationship Id="rId1" Type="http://schemas.openxmlformats.org/officeDocument/2006/relationships/tags" Target="../tags/tag342.xml"/><Relationship Id="rId6" Type="http://schemas.openxmlformats.org/officeDocument/2006/relationships/hyperlink" Target="https://www.youtube.com/watch?v=CB54cAJL_Cc" TargetMode="External"/><Relationship Id="rId5" Type="http://schemas.openxmlformats.org/officeDocument/2006/relationships/image" Target="../media/image158.png"/><Relationship Id="rId4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46.xml"/><Relationship Id="rId1" Type="http://schemas.openxmlformats.org/officeDocument/2006/relationships/tags" Target="../tags/tag345.xml"/><Relationship Id="rId6" Type="http://schemas.openxmlformats.org/officeDocument/2006/relationships/image" Target="../media/image159.jpeg"/><Relationship Id="rId5" Type="http://schemas.openxmlformats.org/officeDocument/2006/relationships/hyperlink" Target="https://youtu.be/OMBxuWzfyko" TargetMode="External"/><Relationship Id="rId4" Type="http://schemas.openxmlformats.org/officeDocument/2006/relationships/notesSlide" Target="../notesSlides/notesSlide29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48.xml"/><Relationship Id="rId1" Type="http://schemas.openxmlformats.org/officeDocument/2006/relationships/tags" Target="../tags/tag347.xml"/><Relationship Id="rId6" Type="http://schemas.openxmlformats.org/officeDocument/2006/relationships/image" Target="../media/image160.jpeg"/><Relationship Id="rId5" Type="http://schemas.openxmlformats.org/officeDocument/2006/relationships/hyperlink" Target="https://youtu.be/gHE6H62GHoM" TargetMode="External"/><Relationship Id="rId4" Type="http://schemas.openxmlformats.org/officeDocument/2006/relationships/notesSlide" Target="../notesSlides/notesSlide30.xml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3" Type="http://schemas.openxmlformats.org/officeDocument/2006/relationships/tags" Target="../tags/tag351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65.jpeg"/><Relationship Id="rId2" Type="http://schemas.openxmlformats.org/officeDocument/2006/relationships/tags" Target="../tags/tag350.xml"/><Relationship Id="rId1" Type="http://schemas.openxmlformats.org/officeDocument/2006/relationships/tags" Target="../tags/tag349.xml"/><Relationship Id="rId6" Type="http://schemas.openxmlformats.org/officeDocument/2006/relationships/tags" Target="../tags/tag354.xml"/><Relationship Id="rId11" Type="http://schemas.openxmlformats.org/officeDocument/2006/relationships/image" Target="../media/image164.png"/><Relationship Id="rId5" Type="http://schemas.openxmlformats.org/officeDocument/2006/relationships/tags" Target="../tags/tag353.xml"/><Relationship Id="rId10" Type="http://schemas.openxmlformats.org/officeDocument/2006/relationships/image" Target="../media/image163.png"/><Relationship Id="rId4" Type="http://schemas.openxmlformats.org/officeDocument/2006/relationships/tags" Target="../tags/tag352.xml"/><Relationship Id="rId9" Type="http://schemas.openxmlformats.org/officeDocument/2006/relationships/image" Target="../media/image162.png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tags" Target="../tags/tag362.xml"/><Relationship Id="rId13" Type="http://schemas.openxmlformats.org/officeDocument/2006/relationships/tags" Target="../tags/tag367.xml"/><Relationship Id="rId3" Type="http://schemas.openxmlformats.org/officeDocument/2006/relationships/tags" Target="../tags/tag357.xml"/><Relationship Id="rId7" Type="http://schemas.openxmlformats.org/officeDocument/2006/relationships/tags" Target="../tags/tag361.xml"/><Relationship Id="rId12" Type="http://schemas.openxmlformats.org/officeDocument/2006/relationships/tags" Target="../tags/tag366.xml"/><Relationship Id="rId2" Type="http://schemas.openxmlformats.org/officeDocument/2006/relationships/tags" Target="../tags/tag356.xml"/><Relationship Id="rId1" Type="http://schemas.openxmlformats.org/officeDocument/2006/relationships/tags" Target="../tags/tag355.xml"/><Relationship Id="rId6" Type="http://schemas.openxmlformats.org/officeDocument/2006/relationships/tags" Target="../tags/tag360.xml"/><Relationship Id="rId11" Type="http://schemas.openxmlformats.org/officeDocument/2006/relationships/tags" Target="../tags/tag365.xml"/><Relationship Id="rId5" Type="http://schemas.openxmlformats.org/officeDocument/2006/relationships/tags" Target="../tags/tag359.xml"/><Relationship Id="rId15" Type="http://schemas.openxmlformats.org/officeDocument/2006/relationships/image" Target="../media/image166.png"/><Relationship Id="rId10" Type="http://schemas.openxmlformats.org/officeDocument/2006/relationships/tags" Target="../tags/tag364.xml"/><Relationship Id="rId4" Type="http://schemas.openxmlformats.org/officeDocument/2006/relationships/tags" Target="../tags/tag358.xml"/><Relationship Id="rId9" Type="http://schemas.openxmlformats.org/officeDocument/2006/relationships/tags" Target="../tags/tag363.xml"/><Relationship Id="rId14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8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70.xml"/><Relationship Id="rId1" Type="http://schemas.openxmlformats.org/officeDocument/2006/relationships/tags" Target="../tags/tag369.xml"/><Relationship Id="rId4" Type="http://schemas.openxmlformats.org/officeDocument/2006/relationships/image" Target="../media/image168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72.xml"/><Relationship Id="rId1" Type="http://schemas.openxmlformats.org/officeDocument/2006/relationships/tags" Target="../tags/tag371.xml"/><Relationship Id="rId4" Type="http://schemas.openxmlformats.org/officeDocument/2006/relationships/image" Target="../media/image168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74.xml"/><Relationship Id="rId1" Type="http://schemas.openxmlformats.org/officeDocument/2006/relationships/tags" Target="../tags/tag373.xml"/><Relationship Id="rId4" Type="http://schemas.openxmlformats.org/officeDocument/2006/relationships/image" Target="../media/image169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25.jpeg"/><Relationship Id="rId3" Type="http://schemas.openxmlformats.org/officeDocument/2006/relationships/tags" Target="../tags/tag49.xml"/><Relationship Id="rId7" Type="http://schemas.openxmlformats.org/officeDocument/2006/relationships/tags" Target="../tags/tag53.xml"/><Relationship Id="rId12" Type="http://schemas.openxmlformats.org/officeDocument/2006/relationships/image" Target="../media/image24.jpeg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tags" Target="../tags/tag52.xml"/><Relationship Id="rId11" Type="http://schemas.openxmlformats.org/officeDocument/2006/relationships/image" Target="../media/image23.jpeg"/><Relationship Id="rId5" Type="http://schemas.openxmlformats.org/officeDocument/2006/relationships/tags" Target="../tags/tag51.xml"/><Relationship Id="rId10" Type="http://schemas.openxmlformats.org/officeDocument/2006/relationships/image" Target="../media/image22.jpeg"/><Relationship Id="rId4" Type="http://schemas.openxmlformats.org/officeDocument/2006/relationships/tags" Target="../tags/tag50.xml"/><Relationship Id="rId9" Type="http://schemas.openxmlformats.org/officeDocument/2006/relationships/image" Target="../media/image21.jpeg"/><Relationship Id="rId14" Type="http://schemas.openxmlformats.org/officeDocument/2006/relationships/image" Target="../media/image26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6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8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80.xml"/><Relationship Id="rId1" Type="http://schemas.openxmlformats.org/officeDocument/2006/relationships/tags" Target="../tags/tag379.xml"/><Relationship Id="rId4" Type="http://schemas.openxmlformats.org/officeDocument/2006/relationships/image" Target="../media/image171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82.xml"/><Relationship Id="rId1" Type="http://schemas.openxmlformats.org/officeDocument/2006/relationships/tags" Target="../tags/tag381.xml"/><Relationship Id="rId5" Type="http://schemas.openxmlformats.org/officeDocument/2006/relationships/image" Target="../media/image174.png"/><Relationship Id="rId4" Type="http://schemas.openxmlformats.org/officeDocument/2006/relationships/notesSlide" Target="../notesSlides/notesSlide31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84.xml"/><Relationship Id="rId1" Type="http://schemas.openxmlformats.org/officeDocument/2006/relationships/tags" Target="../tags/tag383.xml"/><Relationship Id="rId5" Type="http://schemas.openxmlformats.org/officeDocument/2006/relationships/image" Target="../media/image175.png"/><Relationship Id="rId4" Type="http://schemas.openxmlformats.org/officeDocument/2006/relationships/notesSlide" Target="../notesSlides/notesSlide3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86.xml"/><Relationship Id="rId1" Type="http://schemas.openxmlformats.org/officeDocument/2006/relationships/tags" Target="../tags/tag385.xml"/><Relationship Id="rId5" Type="http://schemas.openxmlformats.org/officeDocument/2006/relationships/image" Target="../media/image176.png"/><Relationship Id="rId4" Type="http://schemas.openxmlformats.org/officeDocument/2006/relationships/notesSlide" Target="../notesSlides/notesSlide33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88.xml"/><Relationship Id="rId1" Type="http://schemas.openxmlformats.org/officeDocument/2006/relationships/tags" Target="../tags/tag387.xml"/><Relationship Id="rId5" Type="http://schemas.openxmlformats.org/officeDocument/2006/relationships/image" Target="../media/image177.png"/><Relationship Id="rId4" Type="http://schemas.openxmlformats.org/officeDocument/2006/relationships/notesSlide" Target="../notesSlides/notesSlide34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9.xml"/></Relationships>
</file>

<file path=ppt/slides/_rels/slide1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3" Type="http://schemas.openxmlformats.org/officeDocument/2006/relationships/tags" Target="../tags/tag392.xml"/><Relationship Id="rId7" Type="http://schemas.openxmlformats.org/officeDocument/2006/relationships/image" Target="../media/image179.jpeg"/><Relationship Id="rId2" Type="http://schemas.openxmlformats.org/officeDocument/2006/relationships/tags" Target="../tags/tag391.xml"/><Relationship Id="rId1" Type="http://schemas.openxmlformats.org/officeDocument/2006/relationships/tags" Target="../tags/tag390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394.xml"/><Relationship Id="rId10" Type="http://schemas.openxmlformats.org/officeDocument/2006/relationships/image" Target="../media/image182.jpeg"/><Relationship Id="rId4" Type="http://schemas.openxmlformats.org/officeDocument/2006/relationships/tags" Target="../tags/tag393.xml"/><Relationship Id="rId9" Type="http://schemas.openxmlformats.org/officeDocument/2006/relationships/image" Target="../media/image18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61.xml"/><Relationship Id="rId13" Type="http://schemas.openxmlformats.org/officeDocument/2006/relationships/slideLayout" Target="../slideLayouts/slideLayout2.xml"/><Relationship Id="rId3" Type="http://schemas.openxmlformats.org/officeDocument/2006/relationships/tags" Target="../tags/tag56.xml"/><Relationship Id="rId7" Type="http://schemas.openxmlformats.org/officeDocument/2006/relationships/tags" Target="../tags/tag60.xml"/><Relationship Id="rId12" Type="http://schemas.openxmlformats.org/officeDocument/2006/relationships/tags" Target="../tags/tag65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tags" Target="../tags/tag59.xml"/><Relationship Id="rId11" Type="http://schemas.openxmlformats.org/officeDocument/2006/relationships/tags" Target="../tags/tag64.xml"/><Relationship Id="rId5" Type="http://schemas.openxmlformats.org/officeDocument/2006/relationships/tags" Target="../tags/tag58.xml"/><Relationship Id="rId15" Type="http://schemas.openxmlformats.org/officeDocument/2006/relationships/image" Target="../media/image27.png"/><Relationship Id="rId10" Type="http://schemas.openxmlformats.org/officeDocument/2006/relationships/tags" Target="../tags/tag63.xml"/><Relationship Id="rId4" Type="http://schemas.openxmlformats.org/officeDocument/2006/relationships/tags" Target="../tags/tag57.xml"/><Relationship Id="rId9" Type="http://schemas.openxmlformats.org/officeDocument/2006/relationships/tags" Target="../tags/tag62.xml"/><Relationship Id="rId14" Type="http://schemas.openxmlformats.org/officeDocument/2006/relationships/notesSlide" Target="../notesSlides/notesSlide5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tags" Target="../tags/tag397.xml"/><Relationship Id="rId7" Type="http://schemas.openxmlformats.org/officeDocument/2006/relationships/image" Target="../media/image184.png"/><Relationship Id="rId2" Type="http://schemas.openxmlformats.org/officeDocument/2006/relationships/tags" Target="../tags/tag396.xml"/><Relationship Id="rId1" Type="http://schemas.openxmlformats.org/officeDocument/2006/relationships/tags" Target="../tags/tag395.xml"/><Relationship Id="rId6" Type="http://schemas.openxmlformats.org/officeDocument/2006/relationships/image" Target="../media/image183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398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00.xml"/><Relationship Id="rId1" Type="http://schemas.openxmlformats.org/officeDocument/2006/relationships/tags" Target="../tags/tag399.xml"/><Relationship Id="rId4" Type="http://schemas.openxmlformats.org/officeDocument/2006/relationships/image" Target="../media/image185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tags" Target="../tags/tag403.xml"/><Relationship Id="rId2" Type="http://schemas.openxmlformats.org/officeDocument/2006/relationships/tags" Target="../tags/tag402.xml"/><Relationship Id="rId1" Type="http://schemas.openxmlformats.org/officeDocument/2006/relationships/tags" Target="../tags/tag401.xml"/><Relationship Id="rId5" Type="http://schemas.openxmlformats.org/officeDocument/2006/relationships/image" Target="../media/image186.jpeg"/><Relationship Id="rId4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tags" Target="../tags/tag406.xml"/><Relationship Id="rId7" Type="http://schemas.openxmlformats.org/officeDocument/2006/relationships/image" Target="../media/image188.png"/><Relationship Id="rId2" Type="http://schemas.openxmlformats.org/officeDocument/2006/relationships/tags" Target="../tags/tag405.xml"/><Relationship Id="rId1" Type="http://schemas.openxmlformats.org/officeDocument/2006/relationships/tags" Target="../tags/tag404.xml"/><Relationship Id="rId6" Type="http://schemas.openxmlformats.org/officeDocument/2006/relationships/image" Target="../media/image187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0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09.xml"/><Relationship Id="rId1" Type="http://schemas.openxmlformats.org/officeDocument/2006/relationships/tags" Target="../tags/tag408.xml"/><Relationship Id="rId4" Type="http://schemas.openxmlformats.org/officeDocument/2006/relationships/image" Target="../media/image189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11.xml"/><Relationship Id="rId1" Type="http://schemas.openxmlformats.org/officeDocument/2006/relationships/tags" Target="../tags/tag410.xml"/><Relationship Id="rId4" Type="http://schemas.openxmlformats.org/officeDocument/2006/relationships/image" Target="../media/image190.jpe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tags" Target="../tags/tag414.xml"/><Relationship Id="rId7" Type="http://schemas.openxmlformats.org/officeDocument/2006/relationships/hyperlink" Target="http://amzn.com/1933952458" TargetMode="External"/><Relationship Id="rId2" Type="http://schemas.openxmlformats.org/officeDocument/2006/relationships/tags" Target="../tags/tag413.xml"/><Relationship Id="rId1" Type="http://schemas.openxmlformats.org/officeDocument/2006/relationships/tags" Target="../tags/tag412.xml"/><Relationship Id="rId6" Type="http://schemas.openxmlformats.org/officeDocument/2006/relationships/image" Target="../media/image191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15.xml"/></Relationships>
</file>

<file path=ppt/slides/_rels/slide1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jpg"/><Relationship Id="rId3" Type="http://schemas.openxmlformats.org/officeDocument/2006/relationships/tags" Target="../tags/tag418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417.xml"/><Relationship Id="rId1" Type="http://schemas.openxmlformats.org/officeDocument/2006/relationships/tags" Target="../tags/tag416.xml"/><Relationship Id="rId6" Type="http://schemas.openxmlformats.org/officeDocument/2006/relationships/tags" Target="../tags/tag421.xml"/><Relationship Id="rId5" Type="http://schemas.openxmlformats.org/officeDocument/2006/relationships/tags" Target="../tags/tag420.xml"/><Relationship Id="rId4" Type="http://schemas.openxmlformats.org/officeDocument/2006/relationships/tags" Target="../tags/tag419.xml"/><Relationship Id="rId9" Type="http://schemas.openxmlformats.org/officeDocument/2006/relationships/image" Target="../media/image193.png"/></Relationships>
</file>

<file path=ppt/slides/_rels/slide1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4.jpg"/><Relationship Id="rId3" Type="http://schemas.openxmlformats.org/officeDocument/2006/relationships/tags" Target="../tags/tag424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423.xml"/><Relationship Id="rId1" Type="http://schemas.openxmlformats.org/officeDocument/2006/relationships/tags" Target="../tags/tag422.xml"/><Relationship Id="rId6" Type="http://schemas.openxmlformats.org/officeDocument/2006/relationships/tags" Target="../tags/tag427.xml"/><Relationship Id="rId5" Type="http://schemas.openxmlformats.org/officeDocument/2006/relationships/tags" Target="../tags/tag426.xml"/><Relationship Id="rId4" Type="http://schemas.openxmlformats.org/officeDocument/2006/relationships/tags" Target="../tags/tag425.xml"/><Relationship Id="rId9" Type="http://schemas.openxmlformats.org/officeDocument/2006/relationships/image" Target="../media/image195.png"/></Relationships>
</file>

<file path=ppt/slides/_rels/slide1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6.png"/><Relationship Id="rId3" Type="http://schemas.openxmlformats.org/officeDocument/2006/relationships/tags" Target="../tags/tag430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429.xml"/><Relationship Id="rId1" Type="http://schemas.openxmlformats.org/officeDocument/2006/relationships/tags" Target="../tags/tag428.xml"/><Relationship Id="rId6" Type="http://schemas.openxmlformats.org/officeDocument/2006/relationships/tags" Target="../tags/tag433.xml"/><Relationship Id="rId5" Type="http://schemas.openxmlformats.org/officeDocument/2006/relationships/tags" Target="../tags/tag432.xml"/><Relationship Id="rId4" Type="http://schemas.openxmlformats.org/officeDocument/2006/relationships/tags" Target="../tags/tag431.xml"/><Relationship Id="rId9" Type="http://schemas.openxmlformats.org/officeDocument/2006/relationships/image" Target="../media/image19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image" Target="../media/image2.jpe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tags" Target="../tags/tag436.xml"/><Relationship Id="rId2" Type="http://schemas.openxmlformats.org/officeDocument/2006/relationships/tags" Target="../tags/tag435.xml"/><Relationship Id="rId1" Type="http://schemas.openxmlformats.org/officeDocument/2006/relationships/tags" Target="../tags/tag434.xml"/><Relationship Id="rId6" Type="http://schemas.openxmlformats.org/officeDocument/2006/relationships/image" Target="../media/image196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37.xml"/></Relationships>
</file>

<file path=ppt/slides/_rels/slide1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png"/><Relationship Id="rId3" Type="http://schemas.openxmlformats.org/officeDocument/2006/relationships/tags" Target="../tags/tag440.xml"/><Relationship Id="rId7" Type="http://schemas.openxmlformats.org/officeDocument/2006/relationships/hyperlink" Target="https://youtu.be/KdK_C0Kr8Wo" TargetMode="External"/><Relationship Id="rId2" Type="http://schemas.openxmlformats.org/officeDocument/2006/relationships/tags" Target="../tags/tag439.xml"/><Relationship Id="rId1" Type="http://schemas.openxmlformats.org/officeDocument/2006/relationships/tags" Target="../tags/tag438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442.xml"/><Relationship Id="rId4" Type="http://schemas.openxmlformats.org/officeDocument/2006/relationships/tags" Target="../tags/tag441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44.xml"/><Relationship Id="rId1" Type="http://schemas.openxmlformats.org/officeDocument/2006/relationships/tags" Target="../tags/tag443.xml"/><Relationship Id="rId6" Type="http://schemas.openxmlformats.org/officeDocument/2006/relationships/hyperlink" Target="https://youtu.be/tCeRS1ObPA8" TargetMode="External"/><Relationship Id="rId5" Type="http://schemas.openxmlformats.org/officeDocument/2006/relationships/image" Target="../media/image199.png"/><Relationship Id="rId4" Type="http://schemas.openxmlformats.org/officeDocument/2006/relationships/notesSlide" Target="../notesSlides/notesSlide35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46.xml"/><Relationship Id="rId1" Type="http://schemas.openxmlformats.org/officeDocument/2006/relationships/tags" Target="../tags/tag445.xml"/><Relationship Id="rId4" Type="http://schemas.openxmlformats.org/officeDocument/2006/relationships/image" Target="../media/image200.jpe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48.xml"/><Relationship Id="rId1" Type="http://schemas.openxmlformats.org/officeDocument/2006/relationships/tags" Target="../tags/tag447.xml"/><Relationship Id="rId4" Type="http://schemas.openxmlformats.org/officeDocument/2006/relationships/image" Target="../media/image201.jpe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50.xml"/><Relationship Id="rId1" Type="http://schemas.openxmlformats.org/officeDocument/2006/relationships/tags" Target="../tags/tag449.xml"/><Relationship Id="rId4" Type="http://schemas.openxmlformats.org/officeDocument/2006/relationships/image" Target="../media/image202.jpe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tags" Target="../tags/tag453.xml"/><Relationship Id="rId2" Type="http://schemas.openxmlformats.org/officeDocument/2006/relationships/tags" Target="../tags/tag452.xml"/><Relationship Id="rId1" Type="http://schemas.openxmlformats.org/officeDocument/2006/relationships/tags" Target="../tags/tag451.xml"/><Relationship Id="rId5" Type="http://schemas.openxmlformats.org/officeDocument/2006/relationships/image" Target="../media/image203.jpeg"/><Relationship Id="rId4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tags" Target="../tags/tag456.xml"/><Relationship Id="rId2" Type="http://schemas.openxmlformats.org/officeDocument/2006/relationships/tags" Target="../tags/tag455.xml"/><Relationship Id="rId1" Type="http://schemas.openxmlformats.org/officeDocument/2006/relationships/tags" Target="../tags/tag454.xml"/><Relationship Id="rId5" Type="http://schemas.openxmlformats.org/officeDocument/2006/relationships/image" Target="../media/image204.jpeg"/><Relationship Id="rId4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tags" Target="../tags/tag459.xml"/><Relationship Id="rId2" Type="http://schemas.openxmlformats.org/officeDocument/2006/relationships/tags" Target="../tags/tag458.xml"/><Relationship Id="rId1" Type="http://schemas.openxmlformats.org/officeDocument/2006/relationships/tags" Target="../tags/tag457.xml"/><Relationship Id="rId5" Type="http://schemas.openxmlformats.org/officeDocument/2006/relationships/image" Target="../media/image205.png"/><Relationship Id="rId4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tags" Target="../tags/tag462.xml"/><Relationship Id="rId2" Type="http://schemas.openxmlformats.org/officeDocument/2006/relationships/tags" Target="../tags/tag461.xml"/><Relationship Id="rId1" Type="http://schemas.openxmlformats.org/officeDocument/2006/relationships/tags" Target="../tags/tag460.xml"/><Relationship Id="rId5" Type="http://schemas.openxmlformats.org/officeDocument/2006/relationships/image" Target="../media/image206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9.xml"/><Relationship Id="rId4" Type="http://schemas.openxmlformats.org/officeDocument/2006/relationships/image" Target="../media/image28.pn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tags" Target="../tags/tag465.xml"/><Relationship Id="rId2" Type="http://schemas.openxmlformats.org/officeDocument/2006/relationships/tags" Target="../tags/tag464.xml"/><Relationship Id="rId1" Type="http://schemas.openxmlformats.org/officeDocument/2006/relationships/tags" Target="../tags/tag463.xml"/><Relationship Id="rId5" Type="http://schemas.openxmlformats.org/officeDocument/2006/relationships/image" Target="../media/image207.jpeg"/><Relationship Id="rId4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67.xml"/><Relationship Id="rId1" Type="http://schemas.openxmlformats.org/officeDocument/2006/relationships/tags" Target="../tags/tag466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tags" Target="../tags/tag470.xml"/><Relationship Id="rId2" Type="http://schemas.openxmlformats.org/officeDocument/2006/relationships/tags" Target="../tags/tag469.xml"/><Relationship Id="rId1" Type="http://schemas.openxmlformats.org/officeDocument/2006/relationships/tags" Target="../tags/tag468.xml"/><Relationship Id="rId5" Type="http://schemas.openxmlformats.org/officeDocument/2006/relationships/image" Target="../media/image208.jpe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6" Type="http://schemas.openxmlformats.org/officeDocument/2006/relationships/image" Target="../media/image30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7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7.xml"/><Relationship Id="rId1" Type="http://schemas.openxmlformats.org/officeDocument/2006/relationships/tags" Target="../tags/tag76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sploid.gizmodo.com/walking-around-this-interactive-room-is-a-nightmarish-d-1796140715/amp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8.xml"/><Relationship Id="rId4" Type="http://schemas.openxmlformats.org/officeDocument/2006/relationships/image" Target="../media/image35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7" Type="http://schemas.openxmlformats.org/officeDocument/2006/relationships/image" Target="../media/image2.jpe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hyperlink" Target="https://immersivelifeblog.files.wordpress.com/2015/04/vr_history.jpg" TargetMode="External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9.xml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0.xml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5" Type="http://schemas.openxmlformats.org/officeDocument/2006/relationships/image" Target="../media/image42.jpeg"/><Relationship Id="rId4" Type="http://schemas.openxmlformats.org/officeDocument/2006/relationships/notesSlide" Target="../notesSlides/notesSlide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6" Type="http://schemas.openxmlformats.org/officeDocument/2006/relationships/image" Target="../media/image43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tags" Target="../tags/tag94.xml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6" Type="http://schemas.openxmlformats.org/officeDocument/2006/relationships/image" Target="../media/image45.jpe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7" Type="http://schemas.openxmlformats.org/officeDocument/2006/relationships/image" Target="../media/image4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tags" Target="../tags/tag95.xml"/><Relationship Id="rId6" Type="http://schemas.openxmlformats.org/officeDocument/2006/relationships/image" Target="../media/image47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tags" Target="../tags/tag100.xml"/><Relationship Id="rId2" Type="http://schemas.openxmlformats.org/officeDocument/2006/relationships/tags" Target="../tags/tag99.xml"/><Relationship Id="rId1" Type="http://schemas.openxmlformats.org/officeDocument/2006/relationships/tags" Target="../tags/tag98.xml"/><Relationship Id="rId6" Type="http://schemas.openxmlformats.org/officeDocument/2006/relationships/image" Target="../media/image48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tags" Target="../tags/tag103.xml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6" Type="http://schemas.openxmlformats.org/officeDocument/2006/relationships/image" Target="../media/image49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tags" Target="../tags/tag106.xml"/><Relationship Id="rId2" Type="http://schemas.openxmlformats.org/officeDocument/2006/relationships/tags" Target="../tags/tag105.xml"/><Relationship Id="rId1" Type="http://schemas.openxmlformats.org/officeDocument/2006/relationships/tags" Target="../tags/tag104.xml"/><Relationship Id="rId5" Type="http://schemas.openxmlformats.org/officeDocument/2006/relationships/image" Target="../media/image51.jpeg"/><Relationship Id="rId4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Relationship Id="rId5" Type="http://schemas.openxmlformats.org/officeDocument/2006/relationships/image" Target="../media/image52.png"/><Relationship Id="rId4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tags" Target="../tags/tag112.xml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6" Type="http://schemas.openxmlformats.org/officeDocument/2006/relationships/image" Target="../media/image53.jpe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tags" Target="../tags/tag116.xml"/><Relationship Id="rId2" Type="http://schemas.openxmlformats.org/officeDocument/2006/relationships/tags" Target="../tags/tag115.xml"/><Relationship Id="rId1" Type="http://schemas.openxmlformats.org/officeDocument/2006/relationships/tags" Target="../tags/tag114.xml"/><Relationship Id="rId5" Type="http://schemas.openxmlformats.org/officeDocument/2006/relationships/image" Target="../media/image54.png"/><Relationship Id="rId4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tags" Target="../tags/tag119.xml"/><Relationship Id="rId2" Type="http://schemas.openxmlformats.org/officeDocument/2006/relationships/tags" Target="../tags/tag118.xml"/><Relationship Id="rId1" Type="http://schemas.openxmlformats.org/officeDocument/2006/relationships/tags" Target="../tags/tag117.xml"/><Relationship Id="rId5" Type="http://schemas.openxmlformats.org/officeDocument/2006/relationships/image" Target="../media/image55.jpeg"/><Relationship Id="rId4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tags" Target="../tags/tag122.xml"/><Relationship Id="rId7" Type="http://schemas.openxmlformats.org/officeDocument/2006/relationships/image" Target="../media/image56.png"/><Relationship Id="rId2" Type="http://schemas.openxmlformats.org/officeDocument/2006/relationships/tags" Target="../tags/tag121.xml"/><Relationship Id="rId1" Type="http://schemas.openxmlformats.org/officeDocument/2006/relationships/tags" Target="../tags/tag120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4.xml"/><Relationship Id="rId4" Type="http://schemas.openxmlformats.org/officeDocument/2006/relationships/tags" Target="../tags/tag123.xml"/><Relationship Id="rId9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7" Type="http://schemas.openxmlformats.org/officeDocument/2006/relationships/image" Target="../media/image6.jpe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5.jpe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tags" Target="../tags/tag127.xml"/><Relationship Id="rId7" Type="http://schemas.openxmlformats.org/officeDocument/2006/relationships/image" Target="../media/image60.png"/><Relationship Id="rId2" Type="http://schemas.openxmlformats.org/officeDocument/2006/relationships/tags" Target="../tags/tag126.xml"/><Relationship Id="rId1" Type="http://schemas.openxmlformats.org/officeDocument/2006/relationships/tags" Target="../tags/tag125.xml"/><Relationship Id="rId6" Type="http://schemas.openxmlformats.org/officeDocument/2006/relationships/image" Target="../media/image59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8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6.xml"/><Relationship Id="rId3" Type="http://schemas.openxmlformats.org/officeDocument/2006/relationships/tags" Target="../tags/tag131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30.xml"/><Relationship Id="rId1" Type="http://schemas.openxmlformats.org/officeDocument/2006/relationships/tags" Target="../tags/tag129.xml"/><Relationship Id="rId6" Type="http://schemas.openxmlformats.org/officeDocument/2006/relationships/tags" Target="../tags/tag134.xml"/><Relationship Id="rId11" Type="http://schemas.openxmlformats.org/officeDocument/2006/relationships/image" Target="../media/image63.png"/><Relationship Id="rId5" Type="http://schemas.openxmlformats.org/officeDocument/2006/relationships/tags" Target="../tags/tag133.xml"/><Relationship Id="rId10" Type="http://schemas.openxmlformats.org/officeDocument/2006/relationships/image" Target="../media/image62.png"/><Relationship Id="rId4" Type="http://schemas.openxmlformats.org/officeDocument/2006/relationships/tags" Target="../tags/tag132.xml"/><Relationship Id="rId9" Type="http://schemas.openxmlformats.org/officeDocument/2006/relationships/image" Target="../media/image6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tags" Target="../tags/tag137.xml"/><Relationship Id="rId2" Type="http://schemas.openxmlformats.org/officeDocument/2006/relationships/tags" Target="../tags/tag136.xml"/><Relationship Id="rId1" Type="http://schemas.openxmlformats.org/officeDocument/2006/relationships/tags" Target="../tags/tag135.xml"/><Relationship Id="rId6" Type="http://schemas.openxmlformats.org/officeDocument/2006/relationships/image" Target="../media/image64.pn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tags" Target="../tags/tag140.xml"/><Relationship Id="rId2" Type="http://schemas.openxmlformats.org/officeDocument/2006/relationships/tags" Target="../tags/tag139.xml"/><Relationship Id="rId1" Type="http://schemas.openxmlformats.org/officeDocument/2006/relationships/tags" Target="../tags/tag138.xml"/><Relationship Id="rId5" Type="http://schemas.openxmlformats.org/officeDocument/2006/relationships/image" Target="../media/image65.png"/><Relationship Id="rId4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tags" Target="../tags/tag143.xml"/><Relationship Id="rId7" Type="http://schemas.openxmlformats.org/officeDocument/2006/relationships/image" Target="../media/image66.jpeg"/><Relationship Id="rId2" Type="http://schemas.openxmlformats.org/officeDocument/2006/relationships/tags" Target="../tags/tag142.xml"/><Relationship Id="rId1" Type="http://schemas.openxmlformats.org/officeDocument/2006/relationships/tags" Target="../tags/tag141.xml"/><Relationship Id="rId6" Type="http://schemas.openxmlformats.org/officeDocument/2006/relationships/hyperlink" Target="https://youtu.be/7PT6Ni2tNNo" TargetMode="External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tags" Target="../tags/tag146.xml"/><Relationship Id="rId7" Type="http://schemas.openxmlformats.org/officeDocument/2006/relationships/image" Target="../media/image68.png"/><Relationship Id="rId2" Type="http://schemas.openxmlformats.org/officeDocument/2006/relationships/tags" Target="../tags/tag145.xml"/><Relationship Id="rId1" Type="http://schemas.openxmlformats.org/officeDocument/2006/relationships/tags" Target="../tags/tag144.xml"/><Relationship Id="rId6" Type="http://schemas.openxmlformats.org/officeDocument/2006/relationships/image" Target="../media/image67.jpe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7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tags" Target="../tags/tag150.xml"/><Relationship Id="rId7" Type="http://schemas.openxmlformats.org/officeDocument/2006/relationships/notesSlide" Target="../notesSlides/notesSlide19.xml"/><Relationship Id="rId2" Type="http://schemas.openxmlformats.org/officeDocument/2006/relationships/tags" Target="../tags/tag149.xml"/><Relationship Id="rId1" Type="http://schemas.openxmlformats.org/officeDocument/2006/relationships/tags" Target="../tags/tag148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52.xml"/><Relationship Id="rId10" Type="http://schemas.openxmlformats.org/officeDocument/2006/relationships/image" Target="../media/image71.jpeg"/><Relationship Id="rId4" Type="http://schemas.openxmlformats.org/officeDocument/2006/relationships/tags" Target="../tags/tag151.xml"/><Relationship Id="rId9" Type="http://schemas.openxmlformats.org/officeDocument/2006/relationships/hyperlink" Target="https://youtu.be/UtZCe0zRUMU?t=1m20s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3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tags" Target="../tags/tag156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55.xml"/><Relationship Id="rId1" Type="http://schemas.openxmlformats.org/officeDocument/2006/relationships/tags" Target="../tags/tag154.xml"/><Relationship Id="rId6" Type="http://schemas.openxmlformats.org/officeDocument/2006/relationships/tags" Target="../tags/tag159.xml"/><Relationship Id="rId5" Type="http://schemas.openxmlformats.org/officeDocument/2006/relationships/tags" Target="../tags/tag158.xml"/><Relationship Id="rId10" Type="http://schemas.openxmlformats.org/officeDocument/2006/relationships/image" Target="../media/image75.png"/><Relationship Id="rId4" Type="http://schemas.openxmlformats.org/officeDocument/2006/relationships/tags" Target="../tags/tag157.xml"/><Relationship Id="rId9" Type="http://schemas.openxmlformats.org/officeDocument/2006/relationships/image" Target="../media/image7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tags" Target="../tags/tag162.xml"/><Relationship Id="rId7" Type="http://schemas.openxmlformats.org/officeDocument/2006/relationships/image" Target="../media/image77.png"/><Relationship Id="rId2" Type="http://schemas.openxmlformats.org/officeDocument/2006/relationships/tags" Target="../tags/tag161.xml"/><Relationship Id="rId1" Type="http://schemas.openxmlformats.org/officeDocument/2006/relationships/tags" Target="../tags/tag160.xml"/><Relationship Id="rId6" Type="http://schemas.openxmlformats.org/officeDocument/2006/relationships/image" Target="../media/image76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6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tags" Target="../tags/tag19.xml"/><Relationship Id="rId7" Type="http://schemas.openxmlformats.org/officeDocument/2006/relationships/notesSlide" Target="../notesSlides/notesSlide2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21.xml"/><Relationship Id="rId10" Type="http://schemas.openxmlformats.org/officeDocument/2006/relationships/image" Target="../media/image9.jpeg"/><Relationship Id="rId4" Type="http://schemas.openxmlformats.org/officeDocument/2006/relationships/tags" Target="../tags/tag20.xml"/><Relationship Id="rId9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65.xml"/><Relationship Id="rId1" Type="http://schemas.openxmlformats.org/officeDocument/2006/relationships/tags" Target="../tags/tag164.xml"/><Relationship Id="rId6" Type="http://schemas.openxmlformats.org/officeDocument/2006/relationships/image" Target="../media/image79.png"/><Relationship Id="rId5" Type="http://schemas.openxmlformats.org/officeDocument/2006/relationships/image" Target="../media/image78.jpeg"/><Relationship Id="rId4" Type="http://schemas.openxmlformats.org/officeDocument/2006/relationships/notesSlide" Target="../notesSlides/notesSlide2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67.xml"/><Relationship Id="rId1" Type="http://schemas.openxmlformats.org/officeDocument/2006/relationships/tags" Target="../tags/tag16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69.xml"/><Relationship Id="rId1" Type="http://schemas.openxmlformats.org/officeDocument/2006/relationships/tags" Target="../tags/tag16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0.xml"/><Relationship Id="rId4" Type="http://schemas.openxmlformats.org/officeDocument/2006/relationships/hyperlink" Target="https://youtu.be/Vj79OLcxnDk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72.xml"/><Relationship Id="rId1" Type="http://schemas.openxmlformats.org/officeDocument/2006/relationships/tags" Target="../tags/tag171.xml"/><Relationship Id="rId4" Type="http://schemas.openxmlformats.org/officeDocument/2006/relationships/image" Target="../media/image81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74.xml"/><Relationship Id="rId1" Type="http://schemas.openxmlformats.org/officeDocument/2006/relationships/tags" Target="../tags/tag17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tags" Target="../tags/tag177.xml"/><Relationship Id="rId2" Type="http://schemas.openxmlformats.org/officeDocument/2006/relationships/tags" Target="../tags/tag176.xml"/><Relationship Id="rId1" Type="http://schemas.openxmlformats.org/officeDocument/2006/relationships/tags" Target="../tags/tag175.xml"/><Relationship Id="rId5" Type="http://schemas.openxmlformats.org/officeDocument/2006/relationships/image" Target="../media/image82.png"/><Relationship Id="rId4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tags" Target="../tags/tag180.xml"/><Relationship Id="rId7" Type="http://schemas.openxmlformats.org/officeDocument/2006/relationships/image" Target="../media/image84.png"/><Relationship Id="rId2" Type="http://schemas.openxmlformats.org/officeDocument/2006/relationships/tags" Target="../tags/tag179.xml"/><Relationship Id="rId1" Type="http://schemas.openxmlformats.org/officeDocument/2006/relationships/tags" Target="../tags/tag178.xml"/><Relationship Id="rId6" Type="http://schemas.openxmlformats.org/officeDocument/2006/relationships/image" Target="../media/image83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8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83.xml"/><Relationship Id="rId1" Type="http://schemas.openxmlformats.org/officeDocument/2006/relationships/tags" Target="../tags/tag182.xml"/><Relationship Id="rId4" Type="http://schemas.openxmlformats.org/officeDocument/2006/relationships/image" Target="../media/image8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tags" Target="../tags/tag186.xml"/><Relationship Id="rId7" Type="http://schemas.openxmlformats.org/officeDocument/2006/relationships/image" Target="../media/image86.jpeg"/><Relationship Id="rId2" Type="http://schemas.openxmlformats.org/officeDocument/2006/relationships/tags" Target="../tags/tag185.xml"/><Relationship Id="rId1" Type="http://schemas.openxmlformats.org/officeDocument/2006/relationships/tags" Target="../tags/tag184.xml"/><Relationship Id="rId6" Type="http://schemas.openxmlformats.org/officeDocument/2006/relationships/image" Target="../media/image55.jpe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8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yd98RGxad0U?t=27s" TargetMode="External"/><Relationship Id="rId3" Type="http://schemas.openxmlformats.org/officeDocument/2006/relationships/tags" Target="../tags/tag24.xml"/><Relationship Id="rId7" Type="http://schemas.openxmlformats.org/officeDocument/2006/relationships/image" Target="../media/image11.jpe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image" Target="../media/image10.jpe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89.xml"/><Relationship Id="rId1" Type="http://schemas.openxmlformats.org/officeDocument/2006/relationships/tags" Target="../tags/tag188.xml"/><Relationship Id="rId4" Type="http://schemas.openxmlformats.org/officeDocument/2006/relationships/image" Target="../media/image8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tags" Target="../tags/tag192.xml"/><Relationship Id="rId7" Type="http://schemas.openxmlformats.org/officeDocument/2006/relationships/image" Target="../media/image89.jpeg"/><Relationship Id="rId2" Type="http://schemas.openxmlformats.org/officeDocument/2006/relationships/tags" Target="../tags/tag191.xml"/><Relationship Id="rId1" Type="http://schemas.openxmlformats.org/officeDocument/2006/relationships/tags" Target="../tags/tag190.xml"/><Relationship Id="rId6" Type="http://schemas.openxmlformats.org/officeDocument/2006/relationships/image" Target="../media/image88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9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tags" Target="../tags/tag196.xml"/><Relationship Id="rId2" Type="http://schemas.openxmlformats.org/officeDocument/2006/relationships/tags" Target="../tags/tag195.xml"/><Relationship Id="rId1" Type="http://schemas.openxmlformats.org/officeDocument/2006/relationships/tags" Target="../tags/tag194.xml"/><Relationship Id="rId5" Type="http://schemas.openxmlformats.org/officeDocument/2006/relationships/image" Target="../media/image90.png"/><Relationship Id="rId4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tags" Target="../tags/tag199.xml"/><Relationship Id="rId7" Type="http://schemas.openxmlformats.org/officeDocument/2006/relationships/notesSlide" Target="../notesSlides/notesSlide21.xml"/><Relationship Id="rId2" Type="http://schemas.openxmlformats.org/officeDocument/2006/relationships/tags" Target="../tags/tag198.xml"/><Relationship Id="rId1" Type="http://schemas.openxmlformats.org/officeDocument/2006/relationships/tags" Target="../tags/tag197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94.png"/><Relationship Id="rId5" Type="http://schemas.openxmlformats.org/officeDocument/2006/relationships/tags" Target="../tags/tag201.xml"/><Relationship Id="rId10" Type="http://schemas.openxmlformats.org/officeDocument/2006/relationships/image" Target="../media/image93.png"/><Relationship Id="rId4" Type="http://schemas.openxmlformats.org/officeDocument/2006/relationships/tags" Target="../tags/tag200.xml"/><Relationship Id="rId9" Type="http://schemas.openxmlformats.org/officeDocument/2006/relationships/image" Target="../media/image9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tags" Target="../tags/tag204.xml"/><Relationship Id="rId7" Type="http://schemas.openxmlformats.org/officeDocument/2006/relationships/image" Target="../media/image96.png"/><Relationship Id="rId2" Type="http://schemas.openxmlformats.org/officeDocument/2006/relationships/tags" Target="../tags/tag203.xml"/><Relationship Id="rId1" Type="http://schemas.openxmlformats.org/officeDocument/2006/relationships/tags" Target="../tags/tag202.xml"/><Relationship Id="rId6" Type="http://schemas.openxmlformats.org/officeDocument/2006/relationships/image" Target="../media/image95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0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07.xml"/><Relationship Id="rId1" Type="http://schemas.openxmlformats.org/officeDocument/2006/relationships/tags" Target="../tags/tag206.xml"/><Relationship Id="rId4" Type="http://schemas.openxmlformats.org/officeDocument/2006/relationships/image" Target="../media/image9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8.xml"/><Relationship Id="rId4" Type="http://schemas.openxmlformats.org/officeDocument/2006/relationships/image" Target="../media/image98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tags" Target="../tags/tag211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210.xml"/><Relationship Id="rId1" Type="http://schemas.openxmlformats.org/officeDocument/2006/relationships/tags" Target="../tags/tag209.xml"/><Relationship Id="rId6" Type="http://schemas.openxmlformats.org/officeDocument/2006/relationships/tags" Target="../tags/tag214.xml"/><Relationship Id="rId5" Type="http://schemas.openxmlformats.org/officeDocument/2006/relationships/tags" Target="../tags/tag213.xml"/><Relationship Id="rId4" Type="http://schemas.openxmlformats.org/officeDocument/2006/relationships/tags" Target="../tags/tag212.xml"/><Relationship Id="rId9" Type="http://schemas.openxmlformats.org/officeDocument/2006/relationships/image" Target="../media/image100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tags" Target="../tags/tag217.xml"/><Relationship Id="rId2" Type="http://schemas.openxmlformats.org/officeDocument/2006/relationships/tags" Target="../tags/tag216.xml"/><Relationship Id="rId1" Type="http://schemas.openxmlformats.org/officeDocument/2006/relationships/tags" Target="../tags/tag215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tags" Target="../tags/tag220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219.xml"/><Relationship Id="rId1" Type="http://schemas.openxmlformats.org/officeDocument/2006/relationships/tags" Target="../tags/tag218.xml"/><Relationship Id="rId6" Type="http://schemas.openxmlformats.org/officeDocument/2006/relationships/tags" Target="../tags/tag223.xml"/><Relationship Id="rId5" Type="http://schemas.openxmlformats.org/officeDocument/2006/relationships/tags" Target="../tags/tag222.xml"/><Relationship Id="rId10" Type="http://schemas.openxmlformats.org/officeDocument/2006/relationships/hyperlink" Target="https://youtu.be/yCvjsfEg0nQ" TargetMode="External"/><Relationship Id="rId4" Type="http://schemas.openxmlformats.org/officeDocument/2006/relationships/tags" Target="../tags/tag221.xml"/><Relationship Id="rId9" Type="http://schemas.openxmlformats.org/officeDocument/2006/relationships/image" Target="../media/image10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tags" Target="../tags/tag28.xml"/><Relationship Id="rId7" Type="http://schemas.openxmlformats.org/officeDocument/2006/relationships/hyperlink" Target="https://youtu.be/OyVAp0tOk5A?t=1m36s" TargetMode="Externa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9.xml"/><Relationship Id="rId9" Type="http://schemas.openxmlformats.org/officeDocument/2006/relationships/image" Target="../media/image13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5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7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tags" Target="../tags/tag230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229.xml"/><Relationship Id="rId1" Type="http://schemas.openxmlformats.org/officeDocument/2006/relationships/tags" Target="../tags/tag228.xml"/><Relationship Id="rId6" Type="http://schemas.openxmlformats.org/officeDocument/2006/relationships/tags" Target="../tags/tag233.xml"/><Relationship Id="rId5" Type="http://schemas.openxmlformats.org/officeDocument/2006/relationships/tags" Target="../tags/tag232.xml"/><Relationship Id="rId10" Type="http://schemas.openxmlformats.org/officeDocument/2006/relationships/image" Target="../media/image84.png"/><Relationship Id="rId4" Type="http://schemas.openxmlformats.org/officeDocument/2006/relationships/tags" Target="../tags/tag231.xml"/><Relationship Id="rId9" Type="http://schemas.openxmlformats.org/officeDocument/2006/relationships/image" Target="../media/image110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tags" Target="../tags/tag241.xml"/><Relationship Id="rId3" Type="http://schemas.openxmlformats.org/officeDocument/2006/relationships/tags" Target="../tags/tag236.xml"/><Relationship Id="rId7" Type="http://schemas.openxmlformats.org/officeDocument/2006/relationships/tags" Target="../tags/tag240.xml"/><Relationship Id="rId12" Type="http://schemas.openxmlformats.org/officeDocument/2006/relationships/image" Target="../media/image112.png"/><Relationship Id="rId2" Type="http://schemas.openxmlformats.org/officeDocument/2006/relationships/tags" Target="../tags/tag235.xml"/><Relationship Id="rId1" Type="http://schemas.openxmlformats.org/officeDocument/2006/relationships/tags" Target="../tags/tag234.xml"/><Relationship Id="rId6" Type="http://schemas.openxmlformats.org/officeDocument/2006/relationships/tags" Target="../tags/tag239.xml"/><Relationship Id="rId11" Type="http://schemas.openxmlformats.org/officeDocument/2006/relationships/image" Target="../media/image111.png"/><Relationship Id="rId5" Type="http://schemas.openxmlformats.org/officeDocument/2006/relationships/tags" Target="../tags/tag238.xml"/><Relationship Id="rId10" Type="http://schemas.openxmlformats.org/officeDocument/2006/relationships/notesSlide" Target="../notesSlides/notesSlide23.xml"/><Relationship Id="rId4" Type="http://schemas.openxmlformats.org/officeDocument/2006/relationships/tags" Target="../tags/tag237.xml"/><Relationship Id="rId9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tags" Target="../tags/tag244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243.xml"/><Relationship Id="rId1" Type="http://schemas.openxmlformats.org/officeDocument/2006/relationships/tags" Target="../tags/tag242.xml"/><Relationship Id="rId6" Type="http://schemas.openxmlformats.org/officeDocument/2006/relationships/tags" Target="../tags/tag247.xml"/><Relationship Id="rId5" Type="http://schemas.openxmlformats.org/officeDocument/2006/relationships/tags" Target="../tags/tag246.xml"/><Relationship Id="rId4" Type="http://schemas.openxmlformats.org/officeDocument/2006/relationships/tags" Target="../tags/tag245.xml"/><Relationship Id="rId9" Type="http://schemas.openxmlformats.org/officeDocument/2006/relationships/image" Target="../media/image114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tags" Target="../tags/tag250.xml"/><Relationship Id="rId7" Type="http://schemas.openxmlformats.org/officeDocument/2006/relationships/image" Target="../media/image115.png"/><Relationship Id="rId2" Type="http://schemas.openxmlformats.org/officeDocument/2006/relationships/tags" Target="../tags/tag249.xml"/><Relationship Id="rId1" Type="http://schemas.openxmlformats.org/officeDocument/2006/relationships/tags" Target="../tags/tag248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252.xml"/><Relationship Id="rId4" Type="http://schemas.openxmlformats.org/officeDocument/2006/relationships/tags" Target="../tags/tag25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tags" Target="../tags/tag255.xml"/><Relationship Id="rId2" Type="http://schemas.openxmlformats.org/officeDocument/2006/relationships/tags" Target="../tags/tag254.xml"/><Relationship Id="rId1" Type="http://schemas.openxmlformats.org/officeDocument/2006/relationships/tags" Target="../tags/tag253.xml"/><Relationship Id="rId6" Type="http://schemas.openxmlformats.org/officeDocument/2006/relationships/image" Target="../media/image117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56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tags" Target="../tags/tag259.xml"/><Relationship Id="rId7" Type="http://schemas.openxmlformats.org/officeDocument/2006/relationships/hyperlink" Target="http://blog.leapmotion.com/world-design-setting-stage/" TargetMode="External"/><Relationship Id="rId2" Type="http://schemas.openxmlformats.org/officeDocument/2006/relationships/tags" Target="../tags/tag258.xml"/><Relationship Id="rId1" Type="http://schemas.openxmlformats.org/officeDocument/2006/relationships/tags" Target="../tags/tag257.xml"/><Relationship Id="rId6" Type="http://schemas.openxmlformats.org/officeDocument/2006/relationships/image" Target="../media/image118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6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tags" Target="../tags/tag32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tags" Target="../tags/tag35.xml"/><Relationship Id="rId5" Type="http://schemas.openxmlformats.org/officeDocument/2006/relationships/tags" Target="../tags/tag34.xml"/><Relationship Id="rId4" Type="http://schemas.openxmlformats.org/officeDocument/2006/relationships/tags" Target="../tags/tag33.xml"/><Relationship Id="rId9" Type="http://schemas.openxmlformats.org/officeDocument/2006/relationships/image" Target="../media/image15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62.xml"/><Relationship Id="rId1" Type="http://schemas.openxmlformats.org/officeDocument/2006/relationships/tags" Target="../tags/tag261.xml"/><Relationship Id="rId4" Type="http://schemas.openxmlformats.org/officeDocument/2006/relationships/image" Target="../media/image120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64.xml"/><Relationship Id="rId1" Type="http://schemas.openxmlformats.org/officeDocument/2006/relationships/tags" Target="../tags/tag263.xml"/><Relationship Id="rId4" Type="http://schemas.openxmlformats.org/officeDocument/2006/relationships/image" Target="../media/image121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tags" Target="../tags/tag267.xml"/><Relationship Id="rId2" Type="http://schemas.openxmlformats.org/officeDocument/2006/relationships/tags" Target="../tags/tag266.xml"/><Relationship Id="rId1" Type="http://schemas.openxmlformats.org/officeDocument/2006/relationships/tags" Target="../tags/tag265.xml"/><Relationship Id="rId5" Type="http://schemas.openxmlformats.org/officeDocument/2006/relationships/image" Target="../media/image122.png"/><Relationship Id="rId4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eg"/><Relationship Id="rId3" Type="http://schemas.openxmlformats.org/officeDocument/2006/relationships/tags" Target="../tags/tag270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269.xml"/><Relationship Id="rId1" Type="http://schemas.openxmlformats.org/officeDocument/2006/relationships/tags" Target="../tags/tag268.xml"/><Relationship Id="rId6" Type="http://schemas.openxmlformats.org/officeDocument/2006/relationships/tags" Target="../tags/tag273.xml"/><Relationship Id="rId5" Type="http://schemas.openxmlformats.org/officeDocument/2006/relationships/tags" Target="../tags/tag272.xml"/><Relationship Id="rId10" Type="http://schemas.openxmlformats.org/officeDocument/2006/relationships/image" Target="../media/image125.png"/><Relationship Id="rId4" Type="http://schemas.openxmlformats.org/officeDocument/2006/relationships/tags" Target="../tags/tag271.xml"/><Relationship Id="rId9" Type="http://schemas.openxmlformats.org/officeDocument/2006/relationships/image" Target="../media/image124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75.xml"/><Relationship Id="rId1" Type="http://schemas.openxmlformats.org/officeDocument/2006/relationships/tags" Target="../tags/tag274.xm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4.xml"/><Relationship Id="rId3" Type="http://schemas.openxmlformats.org/officeDocument/2006/relationships/tags" Target="../tags/tag278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277.xml"/><Relationship Id="rId1" Type="http://schemas.openxmlformats.org/officeDocument/2006/relationships/tags" Target="../tags/tag276.xml"/><Relationship Id="rId6" Type="http://schemas.openxmlformats.org/officeDocument/2006/relationships/tags" Target="../tags/tag281.xml"/><Relationship Id="rId11" Type="http://schemas.openxmlformats.org/officeDocument/2006/relationships/image" Target="../media/image128.png"/><Relationship Id="rId5" Type="http://schemas.openxmlformats.org/officeDocument/2006/relationships/tags" Target="../tags/tag280.xml"/><Relationship Id="rId10" Type="http://schemas.openxmlformats.org/officeDocument/2006/relationships/image" Target="../media/image127.png"/><Relationship Id="rId4" Type="http://schemas.openxmlformats.org/officeDocument/2006/relationships/tags" Target="../tags/tag279.xml"/><Relationship Id="rId9" Type="http://schemas.openxmlformats.org/officeDocument/2006/relationships/image" Target="../media/image126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tags" Target="../tags/tag284.xml"/><Relationship Id="rId2" Type="http://schemas.openxmlformats.org/officeDocument/2006/relationships/tags" Target="../tags/tag283.xml"/><Relationship Id="rId1" Type="http://schemas.openxmlformats.org/officeDocument/2006/relationships/tags" Target="../tags/tag282.xml"/><Relationship Id="rId6" Type="http://schemas.openxmlformats.org/officeDocument/2006/relationships/image" Target="../media/image129.png"/><Relationship Id="rId5" Type="http://schemas.openxmlformats.org/officeDocument/2006/relationships/notesSlide" Target="../notesSlides/notesSlide25.xml"/><Relationship Id="rId4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tags" Target="../tags/tag287.xml"/><Relationship Id="rId2" Type="http://schemas.openxmlformats.org/officeDocument/2006/relationships/tags" Target="../tags/tag286.xml"/><Relationship Id="rId1" Type="http://schemas.openxmlformats.org/officeDocument/2006/relationships/tags" Target="../tags/tag285.xml"/><Relationship Id="rId6" Type="http://schemas.openxmlformats.org/officeDocument/2006/relationships/image" Target="../media/image130.png"/><Relationship Id="rId5" Type="http://schemas.openxmlformats.org/officeDocument/2006/relationships/notesSlide" Target="../notesSlides/notesSlide26.xml"/><Relationship Id="rId4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tags" Target="../tags/tag290.xml"/><Relationship Id="rId7" Type="http://schemas.openxmlformats.org/officeDocument/2006/relationships/image" Target="../media/image131.png"/><Relationship Id="rId2" Type="http://schemas.openxmlformats.org/officeDocument/2006/relationships/tags" Target="../tags/tag289.xml"/><Relationship Id="rId1" Type="http://schemas.openxmlformats.org/officeDocument/2006/relationships/tags" Target="../tags/tag288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292.xml"/><Relationship Id="rId4" Type="http://schemas.openxmlformats.org/officeDocument/2006/relationships/tags" Target="../tags/tag291.xml"/><Relationship Id="rId9" Type="http://schemas.openxmlformats.org/officeDocument/2006/relationships/image" Target="../media/image133.pn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295.xml"/><Relationship Id="rId7" Type="http://schemas.openxmlformats.org/officeDocument/2006/relationships/tags" Target="../tags/tag299.xml"/><Relationship Id="rId2" Type="http://schemas.openxmlformats.org/officeDocument/2006/relationships/tags" Target="../tags/tag294.xml"/><Relationship Id="rId1" Type="http://schemas.openxmlformats.org/officeDocument/2006/relationships/tags" Target="../tags/tag293.xml"/><Relationship Id="rId6" Type="http://schemas.openxmlformats.org/officeDocument/2006/relationships/tags" Target="../tags/tag298.xml"/><Relationship Id="rId11" Type="http://schemas.openxmlformats.org/officeDocument/2006/relationships/image" Target="../media/image136.png"/><Relationship Id="rId5" Type="http://schemas.openxmlformats.org/officeDocument/2006/relationships/tags" Target="../tags/tag297.xml"/><Relationship Id="rId10" Type="http://schemas.openxmlformats.org/officeDocument/2006/relationships/image" Target="../media/image135.jpeg"/><Relationship Id="rId4" Type="http://schemas.openxmlformats.org/officeDocument/2006/relationships/tags" Target="../tags/tag296.xml"/><Relationship Id="rId9" Type="http://schemas.openxmlformats.org/officeDocument/2006/relationships/image" Target="../media/image1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tags" Target="../tags/tag38.xml"/><Relationship Id="rId7" Type="http://schemas.openxmlformats.org/officeDocument/2006/relationships/image" Target="../media/image16.png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9" Type="http://schemas.openxmlformats.org/officeDocument/2006/relationships/image" Target="../media/image18.jpe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302.xml"/><Relationship Id="rId7" Type="http://schemas.openxmlformats.org/officeDocument/2006/relationships/tags" Target="../tags/tag306.xml"/><Relationship Id="rId2" Type="http://schemas.openxmlformats.org/officeDocument/2006/relationships/tags" Target="../tags/tag301.xml"/><Relationship Id="rId1" Type="http://schemas.openxmlformats.org/officeDocument/2006/relationships/tags" Target="../tags/tag300.xml"/><Relationship Id="rId6" Type="http://schemas.openxmlformats.org/officeDocument/2006/relationships/tags" Target="../tags/tag305.xml"/><Relationship Id="rId11" Type="http://schemas.openxmlformats.org/officeDocument/2006/relationships/image" Target="../media/image139.jpeg"/><Relationship Id="rId5" Type="http://schemas.openxmlformats.org/officeDocument/2006/relationships/tags" Target="../tags/tag304.xml"/><Relationship Id="rId10" Type="http://schemas.openxmlformats.org/officeDocument/2006/relationships/image" Target="../media/image138.png"/><Relationship Id="rId4" Type="http://schemas.openxmlformats.org/officeDocument/2006/relationships/tags" Target="../tags/tag303.xml"/><Relationship Id="rId9" Type="http://schemas.openxmlformats.org/officeDocument/2006/relationships/image" Target="../media/image137.jpe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tags" Target="../tags/tag309.xml"/><Relationship Id="rId7" Type="http://schemas.openxmlformats.org/officeDocument/2006/relationships/image" Target="../media/image140.png"/><Relationship Id="rId2" Type="http://schemas.openxmlformats.org/officeDocument/2006/relationships/tags" Target="../tags/tag308.xml"/><Relationship Id="rId1" Type="http://schemas.openxmlformats.org/officeDocument/2006/relationships/tags" Target="../tags/tag307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311.xml"/><Relationship Id="rId10" Type="http://schemas.openxmlformats.org/officeDocument/2006/relationships/image" Target="../media/image143.png"/><Relationship Id="rId4" Type="http://schemas.openxmlformats.org/officeDocument/2006/relationships/tags" Target="../tags/tag310.xml"/><Relationship Id="rId9" Type="http://schemas.openxmlformats.org/officeDocument/2006/relationships/image" Target="../media/image142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13.xml"/><Relationship Id="rId1" Type="http://schemas.openxmlformats.org/officeDocument/2006/relationships/tags" Target="../tags/tag312.xml"/><Relationship Id="rId4" Type="http://schemas.openxmlformats.org/officeDocument/2006/relationships/image" Target="../media/image144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15.xml"/><Relationship Id="rId1" Type="http://schemas.openxmlformats.org/officeDocument/2006/relationships/tags" Target="../tags/tag314.xml"/><Relationship Id="rId4" Type="http://schemas.openxmlformats.org/officeDocument/2006/relationships/image" Target="../media/image145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17.xml"/><Relationship Id="rId1" Type="http://schemas.openxmlformats.org/officeDocument/2006/relationships/tags" Target="../tags/tag316.xml"/><Relationship Id="rId4" Type="http://schemas.openxmlformats.org/officeDocument/2006/relationships/image" Target="../media/image146.png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3" Type="http://schemas.openxmlformats.org/officeDocument/2006/relationships/tags" Target="../tags/tag320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319.xml"/><Relationship Id="rId1" Type="http://schemas.openxmlformats.org/officeDocument/2006/relationships/tags" Target="../tags/tag318.xml"/><Relationship Id="rId6" Type="http://schemas.openxmlformats.org/officeDocument/2006/relationships/tags" Target="../tags/tag323.xml"/><Relationship Id="rId5" Type="http://schemas.openxmlformats.org/officeDocument/2006/relationships/tags" Target="../tags/tag322.xml"/><Relationship Id="rId10" Type="http://schemas.openxmlformats.org/officeDocument/2006/relationships/image" Target="../media/image149.png"/><Relationship Id="rId4" Type="http://schemas.openxmlformats.org/officeDocument/2006/relationships/tags" Target="../tags/tag321.xml"/><Relationship Id="rId9" Type="http://schemas.openxmlformats.org/officeDocument/2006/relationships/image" Target="../media/image148.png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7.xml"/><Relationship Id="rId3" Type="http://schemas.openxmlformats.org/officeDocument/2006/relationships/tags" Target="../tags/tag326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325.xml"/><Relationship Id="rId1" Type="http://schemas.openxmlformats.org/officeDocument/2006/relationships/tags" Target="../tags/tag324.xml"/><Relationship Id="rId6" Type="http://schemas.openxmlformats.org/officeDocument/2006/relationships/tags" Target="../tags/tag329.xml"/><Relationship Id="rId11" Type="http://schemas.openxmlformats.org/officeDocument/2006/relationships/image" Target="../media/image151.png"/><Relationship Id="rId5" Type="http://schemas.openxmlformats.org/officeDocument/2006/relationships/tags" Target="../tags/tag328.xml"/><Relationship Id="rId10" Type="http://schemas.openxmlformats.org/officeDocument/2006/relationships/image" Target="../media/image150.png"/><Relationship Id="rId4" Type="http://schemas.openxmlformats.org/officeDocument/2006/relationships/tags" Target="../tags/tag327.xml"/><Relationship Id="rId9" Type="http://schemas.openxmlformats.org/officeDocument/2006/relationships/hyperlink" Target="http://bit.ly/2nYhP5V" TargetMode="External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7uO8Z34f0xE" TargetMode="External"/><Relationship Id="rId3" Type="http://schemas.openxmlformats.org/officeDocument/2006/relationships/tags" Target="../tags/tag332.xml"/><Relationship Id="rId7" Type="http://schemas.openxmlformats.org/officeDocument/2006/relationships/image" Target="../media/image153.jpeg"/><Relationship Id="rId2" Type="http://schemas.openxmlformats.org/officeDocument/2006/relationships/tags" Target="../tags/tag331.xml"/><Relationship Id="rId1" Type="http://schemas.openxmlformats.org/officeDocument/2006/relationships/tags" Target="../tags/tag330.xml"/><Relationship Id="rId6" Type="http://schemas.openxmlformats.org/officeDocument/2006/relationships/image" Target="../media/image152.jpeg"/><Relationship Id="rId5" Type="http://schemas.openxmlformats.org/officeDocument/2006/relationships/notesSlide" Target="../notesSlides/notesSlide28.xml"/><Relationship Id="rId4" Type="http://schemas.openxmlformats.org/officeDocument/2006/relationships/slideLayout" Target="../slideLayouts/slideLayout2.xml"/><Relationship Id="rId9" Type="http://schemas.openxmlformats.org/officeDocument/2006/relationships/hyperlink" Target="https://youtu.be/fbu8OUq1CUE" TargetMode="External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3" Type="http://schemas.openxmlformats.org/officeDocument/2006/relationships/tags" Target="../tags/tag335.xml"/><Relationship Id="rId7" Type="http://schemas.openxmlformats.org/officeDocument/2006/relationships/image" Target="../media/image154.png"/><Relationship Id="rId2" Type="http://schemas.openxmlformats.org/officeDocument/2006/relationships/tags" Target="../tags/tag334.xml"/><Relationship Id="rId1" Type="http://schemas.openxmlformats.org/officeDocument/2006/relationships/tags" Target="../tags/tag333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337.xml"/><Relationship Id="rId4" Type="http://schemas.openxmlformats.org/officeDocument/2006/relationships/tags" Target="../tags/tag336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tags" Target="../tags/tag340.xml"/><Relationship Id="rId7" Type="http://schemas.openxmlformats.org/officeDocument/2006/relationships/image" Target="../media/image157.jpeg"/><Relationship Id="rId2" Type="http://schemas.openxmlformats.org/officeDocument/2006/relationships/tags" Target="../tags/tag339.xml"/><Relationship Id="rId1" Type="http://schemas.openxmlformats.org/officeDocument/2006/relationships/tags" Target="../tags/tag338.xml"/><Relationship Id="rId6" Type="http://schemas.openxmlformats.org/officeDocument/2006/relationships/image" Target="../media/image156.jpe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3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347186" y="134276"/>
            <a:ext cx="6858000" cy="2387600"/>
          </a:xfrm>
        </p:spPr>
        <p:txBody>
          <a:bodyPr>
            <a:normAutofit fontScale="90000"/>
          </a:bodyPr>
          <a:lstStyle/>
          <a:p>
            <a:r>
              <a:rPr lang="fr-CA" dirty="0"/>
              <a:t>Interfaces et interactions avec la réalité virtuelle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4184712" y="2474348"/>
            <a:ext cx="1182950" cy="384036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00000"/>
              </a:lnSpc>
            </a:pPr>
            <a:r>
              <a:rPr lang="fr-CA" dirty="0"/>
              <a:t>GTI745</a:t>
            </a: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013937" y="3648075"/>
            <a:ext cx="5524500" cy="3209925"/>
          </a:xfrm>
          <a:prstGeom prst="rect">
            <a:avLst/>
          </a:prstGeom>
        </p:spPr>
      </p:pic>
      <p:sp>
        <p:nvSpPr>
          <p:cNvPr id="5" name="Sous-titre 2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3996617" y="2867262"/>
            <a:ext cx="1559140" cy="38403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fr-CA" dirty="0"/>
              <a:t>Hiver 2018</a:t>
            </a:r>
          </a:p>
        </p:txBody>
      </p:sp>
      <p:sp>
        <p:nvSpPr>
          <p:cNvPr id="6" name="Sous-titre 2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3627361" y="3248355"/>
            <a:ext cx="2297651" cy="38403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fr-CA" dirty="0"/>
              <a:t>Patrice Robitaille</a:t>
            </a:r>
          </a:p>
        </p:txBody>
      </p:sp>
    </p:spTree>
    <p:extLst>
      <p:ext uri="{BB962C8B-B14F-4D97-AF65-F5344CB8AC3E}">
        <p14:creationId xmlns:p14="http://schemas.microsoft.com/office/powerpoint/2010/main" val="19598811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24464" y="374003"/>
            <a:ext cx="8240142" cy="1325563"/>
          </a:xfrm>
        </p:spPr>
        <p:txBody>
          <a:bodyPr/>
          <a:lstStyle/>
          <a:p>
            <a:r>
              <a:rPr lang="fr-CA" dirty="0"/>
              <a:t>Facebook achète Oculus (2014)</a:t>
            </a:r>
          </a:p>
        </p:txBody>
      </p:sp>
      <p:sp>
        <p:nvSpPr>
          <p:cNvPr id="6" name="TextBox 5"/>
          <p:cNvSpPr txBox="1"/>
          <p:nvPr>
            <p:custDataLst>
              <p:tags r:id="rId2"/>
            </p:custDataLst>
          </p:nvPr>
        </p:nvSpPr>
        <p:spPr>
          <a:xfrm>
            <a:off x="313530" y="4549676"/>
            <a:ext cx="84620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Zuckerberg adore le prototype de Valve/Oculus </a:t>
            </a:r>
            <a:r>
              <a:rPr lang="fr-CA" dirty="0">
                <a:sym typeface="Wingdings" panose="05000000000000000000" pitchFamily="2" charset="2"/>
              </a:rPr>
              <a:t> Achète la compagnie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>
                <a:sym typeface="Wingdings" panose="05000000000000000000" pitchFamily="2" charset="2"/>
              </a:rPr>
              <a:t>Oculus et Valve ne s’entendent plus à cause de la nouvelle politique de Facebook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A" dirty="0">
                <a:sym typeface="Wingdings" panose="05000000000000000000" pitchFamily="2" charset="2"/>
              </a:rPr>
              <a:t>https://uploadvr.com/valve-shared-vr-oculus/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>
                <a:sym typeface="Wingdings" panose="05000000000000000000" pitchFamily="2" charset="2"/>
              </a:rPr>
              <a:t>HTC et Valve décide de collaborer pour faire leur propre casque.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>
                <a:sym typeface="Wingdings" panose="05000000000000000000" pitchFamily="2" charset="2"/>
              </a:rPr>
              <a:t>Aujourd’hui, les applications Oculus contiennent toujours du code de Valve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>
                <a:sym typeface="Wingdings" panose="05000000000000000000" pitchFamily="2" charset="2"/>
              </a:rPr>
              <a:t>La plateforme de Valve (Steam) support l’Oculus et plusieurs autres casques, mais…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>
                <a:sym typeface="Wingdings" panose="05000000000000000000" pitchFamily="2" charset="2"/>
              </a:rPr>
              <a:t>La plateforme d’Oculus </a:t>
            </a:r>
            <a:r>
              <a:rPr lang="fr-CA" strike="sngStrike" dirty="0">
                <a:sym typeface="Wingdings" panose="05000000000000000000" pitchFamily="2" charset="2"/>
              </a:rPr>
              <a:t>ne support aucun autre casque</a:t>
            </a:r>
            <a:r>
              <a:rPr lang="fr-CA" dirty="0">
                <a:sym typeface="Wingdings" panose="05000000000000000000" pitchFamily="2" charset="2"/>
              </a:rPr>
              <a:t> (ils ont changé </a:t>
            </a:r>
            <a:r>
              <a:rPr lang="fr-CA">
                <a:sym typeface="Wingdings" panose="05000000000000000000" pitchFamily="2" charset="2"/>
              </a:rPr>
              <a:t>d’idées)</a:t>
            </a:r>
            <a:endParaRPr lang="fr-CA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8194" name="Picture 2" descr="Image result for Mark Zuckerberg trying the “Valve prototype”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10" y="1615746"/>
            <a:ext cx="4011746" cy="2255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Image result for facebook oculus rift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856" y="1615746"/>
            <a:ext cx="4009270" cy="2255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>
            <p:custDataLst>
              <p:tags r:id="rId5"/>
            </p:custDataLst>
          </p:nvPr>
        </p:nvSpPr>
        <p:spPr>
          <a:xfrm>
            <a:off x="1276721" y="3870960"/>
            <a:ext cx="2593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Valve Room chez Oculus</a:t>
            </a:r>
            <a:endParaRPr lang="en-US" dirty="0"/>
          </a:p>
        </p:txBody>
      </p:sp>
      <p:sp>
        <p:nvSpPr>
          <p:cNvPr id="10" name="TextBox 9"/>
          <p:cNvSpPr txBox="1"/>
          <p:nvPr>
            <p:custDataLst>
              <p:tags r:id="rId6"/>
            </p:custDataLst>
          </p:nvPr>
        </p:nvSpPr>
        <p:spPr>
          <a:xfrm>
            <a:off x="5926182" y="3870960"/>
            <a:ext cx="2593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Facebook</a:t>
            </a:r>
            <a:endParaRPr lang="en-US" strike="sngStrike" dirty="0"/>
          </a:p>
        </p:txBody>
      </p:sp>
    </p:spTree>
    <p:extLst>
      <p:ext uri="{BB962C8B-B14F-4D97-AF65-F5344CB8AC3E}">
        <p14:creationId xmlns:p14="http://schemas.microsoft.com/office/powerpoint/2010/main" val="172426716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66505" y="0"/>
            <a:ext cx="8488717" cy="1325563"/>
          </a:xfrm>
        </p:spPr>
        <p:txBody>
          <a:bodyPr/>
          <a:lstStyle/>
          <a:p>
            <a:r>
              <a:rPr lang="fr-CA" dirty="0"/>
              <a:t>Locomotion: Plein de possibilités…</a:t>
            </a: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48281" y="1094744"/>
            <a:ext cx="8906941" cy="5015052"/>
          </a:xfrm>
          <a:prstGeom prst="rect">
            <a:avLst/>
          </a:prstGeom>
        </p:spPr>
      </p:pic>
      <p:sp>
        <p:nvSpPr>
          <p:cNvPr id="8" name="TextBox 7"/>
          <p:cNvSpPr txBox="1"/>
          <p:nvPr>
            <p:custDataLst>
              <p:tags r:id="rId3"/>
            </p:custDataLst>
          </p:nvPr>
        </p:nvSpPr>
        <p:spPr>
          <a:xfrm>
            <a:off x="115888" y="6198573"/>
            <a:ext cx="84620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Projet de David </a:t>
            </a:r>
            <a:r>
              <a:rPr lang="fr-CA" dirty="0" err="1"/>
              <a:t>Labbé</a:t>
            </a:r>
            <a:r>
              <a:rPr lang="fr-CA" dirty="0"/>
              <a:t>, professeur </a:t>
            </a:r>
            <a:r>
              <a:rPr lang="fr-CA"/>
              <a:t>à l’ÉTS: </a:t>
            </a:r>
            <a:r>
              <a:rPr lang="fr-CA">
                <a:hlinkClick r:id="rId6"/>
              </a:rPr>
              <a:t>https://www.youtube.com/watch?v=CB54cAJL_Cc</a:t>
            </a:r>
            <a:endParaRPr lang="fr-CA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31967071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66505" y="0"/>
            <a:ext cx="8488717" cy="1325563"/>
          </a:xfrm>
        </p:spPr>
        <p:txBody>
          <a:bodyPr/>
          <a:lstStyle/>
          <a:p>
            <a:r>
              <a:rPr lang="fr-CA" dirty="0"/>
              <a:t>Locomotion: Plein de possibilités…</a:t>
            </a:r>
          </a:p>
        </p:txBody>
      </p:sp>
      <p:sp>
        <p:nvSpPr>
          <p:cNvPr id="8" name="TextBox 7"/>
          <p:cNvSpPr txBox="1"/>
          <p:nvPr>
            <p:custDataLst>
              <p:tags r:id="rId2"/>
            </p:custDataLst>
          </p:nvPr>
        </p:nvSpPr>
        <p:spPr>
          <a:xfrm>
            <a:off x="115888" y="6198573"/>
            <a:ext cx="84620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Icaros</a:t>
            </a:r>
            <a:r>
              <a:rPr lang="en-US" dirty="0"/>
              <a:t> flying simulator: </a:t>
            </a:r>
            <a:r>
              <a:rPr lang="fr-CA" dirty="0">
                <a:hlinkClick r:id="rId5"/>
              </a:rPr>
              <a:t>https://youtu.be/OMBxuWzfyko</a:t>
            </a:r>
            <a:endParaRPr lang="fr-CA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dirty="0"/>
          </a:p>
        </p:txBody>
      </p:sp>
      <p:pic>
        <p:nvPicPr>
          <p:cNvPr id="2050" name="Picture 2" descr="http://www.fitness-gaming.com/images/Markets/Fitness_and_Sports/1334_icaros_to_be_featured_among_most_innovative_products_of_the_year_at_fibo/044_icaros_flying_simulator_fitnes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1128504"/>
            <a:ext cx="8842549" cy="4992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169085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66505" y="0"/>
            <a:ext cx="8488717" cy="1325563"/>
          </a:xfrm>
        </p:spPr>
        <p:txBody>
          <a:bodyPr/>
          <a:lstStyle/>
          <a:p>
            <a:r>
              <a:rPr lang="fr-CA" dirty="0"/>
              <a:t>Locomotion: Plein de possibilités…</a:t>
            </a:r>
          </a:p>
        </p:txBody>
      </p:sp>
      <p:sp>
        <p:nvSpPr>
          <p:cNvPr id="8" name="TextBox 7"/>
          <p:cNvSpPr txBox="1"/>
          <p:nvPr>
            <p:custDataLst>
              <p:tags r:id="rId2"/>
            </p:custDataLst>
          </p:nvPr>
        </p:nvSpPr>
        <p:spPr>
          <a:xfrm>
            <a:off x="115888" y="6198573"/>
            <a:ext cx="84620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Somniacs</a:t>
            </a:r>
            <a:r>
              <a:rPr lang="en-US" dirty="0"/>
              <a:t> </a:t>
            </a:r>
            <a:r>
              <a:rPr lang="en-US" dirty="0" err="1"/>
              <a:t>Birdly</a:t>
            </a:r>
            <a:r>
              <a:rPr lang="en-US" dirty="0"/>
              <a:t>, flying simulator: </a:t>
            </a:r>
            <a:r>
              <a:rPr lang="fr-CA" dirty="0">
                <a:hlinkClick r:id="rId5"/>
              </a:rPr>
              <a:t>https://youtu.be/gHE6H62GHoM</a:t>
            </a:r>
            <a:endParaRPr lang="fr-CA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dirty="0"/>
          </a:p>
        </p:txBody>
      </p:sp>
      <p:pic>
        <p:nvPicPr>
          <p:cNvPr id="3074" name="Picture 2" descr="https://i.ytimg.com/vi/gWLHIusLWOc/maxresdefaul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7782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761362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 flipH="1">
            <a:off x="2034983" y="3769494"/>
            <a:ext cx="3051921" cy="310222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66505" y="0"/>
            <a:ext cx="8488717" cy="1325563"/>
          </a:xfrm>
        </p:spPr>
        <p:txBody>
          <a:bodyPr/>
          <a:lstStyle/>
          <a:p>
            <a:r>
              <a:rPr lang="fr-CA" dirty="0"/>
              <a:t>Locomotion: Plein de possibilités…</a:t>
            </a: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-415212" y="1171128"/>
            <a:ext cx="5025475" cy="25983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/>
          <a:stretch>
            <a:fillRect/>
          </a:stretch>
        </p:blipFill>
        <p:spPr>
          <a:xfrm flipH="1">
            <a:off x="4610263" y="1082350"/>
            <a:ext cx="4345265" cy="29534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4494329" y="4035823"/>
            <a:ext cx="4800688" cy="2822177"/>
          </a:xfrm>
          <a:prstGeom prst="rect">
            <a:avLst/>
          </a:prstGeom>
        </p:spPr>
      </p:pic>
      <p:pic>
        <p:nvPicPr>
          <p:cNvPr id="1026" name="Picture 2" descr="Image result for 360 image virtual reality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408" y="3769494"/>
            <a:ext cx="2231164" cy="3089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229311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0" y="5407"/>
            <a:ext cx="9286874" cy="1325563"/>
          </a:xfrm>
        </p:spPr>
        <p:txBody>
          <a:bodyPr>
            <a:normAutofit/>
          </a:bodyPr>
          <a:lstStyle/>
          <a:p>
            <a:pPr algn="ctr"/>
            <a:r>
              <a:rPr lang="fr-CA" sz="3600" dirty="0"/>
              <a:t>Le naturalisme des interactions</a:t>
            </a: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0" y="995372"/>
            <a:ext cx="9144000" cy="4867256"/>
          </a:xfrm>
          <a:prstGeom prst="rect">
            <a:avLst/>
          </a:prstGeom>
        </p:spPr>
      </p:pic>
      <p:sp>
        <p:nvSpPr>
          <p:cNvPr id="7" name="TextBox 6"/>
          <p:cNvSpPr txBox="1"/>
          <p:nvPr>
            <p:custDataLst>
              <p:tags r:id="rId3"/>
            </p:custDataLst>
          </p:nvPr>
        </p:nvSpPr>
        <p:spPr>
          <a:xfrm>
            <a:off x="373277" y="5974672"/>
            <a:ext cx="85403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Bowman, Doug A, Ryan P McMahan et Eric D Ragan. 2012. « Questioning naturalism in 3D user interfaces ». </a:t>
            </a:r>
            <a:r>
              <a:rPr lang="en-US" sz="1400" i="1" dirty="0"/>
              <a:t>Communications of the ACM</a:t>
            </a:r>
            <a:r>
              <a:rPr lang="en-US" sz="1400" dirty="0"/>
              <a:t>, vol. 55, n</a:t>
            </a:r>
            <a:r>
              <a:rPr lang="en-US" sz="1400" baseline="30000" dirty="0"/>
              <a:t>o</a:t>
            </a:r>
            <a:r>
              <a:rPr lang="en-US" sz="1400" dirty="0"/>
              <a:t> 9, p. 78‑88.</a:t>
            </a:r>
          </a:p>
          <a:p>
            <a:endParaRPr lang="en-US" sz="1400" dirty="0"/>
          </a:p>
        </p:txBody>
      </p:sp>
      <p:sp>
        <p:nvSpPr>
          <p:cNvPr id="4" name="Star: 5 Points 3"/>
          <p:cNvSpPr/>
          <p:nvPr>
            <p:custDataLst>
              <p:tags r:id="rId4"/>
            </p:custDataLst>
          </p:nvPr>
        </p:nvSpPr>
        <p:spPr>
          <a:xfrm>
            <a:off x="1677879" y="2271530"/>
            <a:ext cx="195309" cy="195309"/>
          </a:xfrm>
          <a:prstGeom prst="star5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tar: 5 Points 7"/>
          <p:cNvSpPr/>
          <p:nvPr>
            <p:custDataLst>
              <p:tags r:id="rId5"/>
            </p:custDataLst>
          </p:nvPr>
        </p:nvSpPr>
        <p:spPr>
          <a:xfrm>
            <a:off x="1677878" y="2667663"/>
            <a:ext cx="195309" cy="195309"/>
          </a:xfrm>
          <a:prstGeom prst="star5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tar: 5 Points 8"/>
          <p:cNvSpPr/>
          <p:nvPr>
            <p:custDataLst>
              <p:tags r:id="rId6"/>
            </p:custDataLst>
          </p:nvPr>
        </p:nvSpPr>
        <p:spPr>
          <a:xfrm>
            <a:off x="8879563" y="3015374"/>
            <a:ext cx="195309" cy="195309"/>
          </a:xfrm>
          <a:prstGeom prst="star5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tar: 5 Points 9"/>
          <p:cNvSpPr/>
          <p:nvPr>
            <p:custDataLst>
              <p:tags r:id="rId7"/>
            </p:custDataLst>
          </p:nvPr>
        </p:nvSpPr>
        <p:spPr>
          <a:xfrm>
            <a:off x="1677877" y="3401489"/>
            <a:ext cx="195309" cy="195309"/>
          </a:xfrm>
          <a:prstGeom prst="star5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tar: 5 Points 10"/>
          <p:cNvSpPr/>
          <p:nvPr>
            <p:custDataLst>
              <p:tags r:id="rId8"/>
            </p:custDataLst>
          </p:nvPr>
        </p:nvSpPr>
        <p:spPr>
          <a:xfrm>
            <a:off x="8870686" y="3401488"/>
            <a:ext cx="195309" cy="195309"/>
          </a:xfrm>
          <a:prstGeom prst="star5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tar: 5 Points 11"/>
          <p:cNvSpPr/>
          <p:nvPr>
            <p:custDataLst>
              <p:tags r:id="rId9"/>
            </p:custDataLst>
          </p:nvPr>
        </p:nvSpPr>
        <p:spPr>
          <a:xfrm>
            <a:off x="1677876" y="3987180"/>
            <a:ext cx="195309" cy="195309"/>
          </a:xfrm>
          <a:prstGeom prst="star5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tar: 5 Points 12"/>
          <p:cNvSpPr/>
          <p:nvPr>
            <p:custDataLst>
              <p:tags r:id="rId10"/>
            </p:custDataLst>
          </p:nvPr>
        </p:nvSpPr>
        <p:spPr>
          <a:xfrm>
            <a:off x="1677876" y="4339213"/>
            <a:ext cx="195309" cy="195309"/>
          </a:xfrm>
          <a:prstGeom prst="star5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tar: 5 Points 13"/>
          <p:cNvSpPr/>
          <p:nvPr>
            <p:custDataLst>
              <p:tags r:id="rId11"/>
            </p:custDataLst>
          </p:nvPr>
        </p:nvSpPr>
        <p:spPr>
          <a:xfrm>
            <a:off x="1677876" y="4717393"/>
            <a:ext cx="195309" cy="195309"/>
          </a:xfrm>
          <a:prstGeom prst="star5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tar: 5 Points 14"/>
          <p:cNvSpPr/>
          <p:nvPr>
            <p:custDataLst>
              <p:tags r:id="rId12"/>
            </p:custDataLst>
          </p:nvPr>
        </p:nvSpPr>
        <p:spPr>
          <a:xfrm>
            <a:off x="8870685" y="5057238"/>
            <a:ext cx="195309" cy="195309"/>
          </a:xfrm>
          <a:prstGeom prst="star5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tar: 5 Points 15"/>
          <p:cNvSpPr/>
          <p:nvPr>
            <p:custDataLst>
              <p:tags r:id="rId13"/>
            </p:custDataLst>
          </p:nvPr>
        </p:nvSpPr>
        <p:spPr>
          <a:xfrm>
            <a:off x="1686754" y="5421527"/>
            <a:ext cx="195309" cy="195309"/>
          </a:xfrm>
          <a:prstGeom prst="star5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14565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66505" y="0"/>
            <a:ext cx="8488717" cy="1325563"/>
          </a:xfrm>
        </p:spPr>
        <p:txBody>
          <a:bodyPr/>
          <a:lstStyle/>
          <a:p>
            <a:r>
              <a:rPr lang="fr-CA" dirty="0"/>
              <a:t>Interaction VR: Étude de cas</a:t>
            </a:r>
          </a:p>
        </p:txBody>
      </p:sp>
      <p:pic>
        <p:nvPicPr>
          <p:cNvPr id="1026" name="Picture 2" descr="Image result for arizona sunsh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31695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268570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66505" y="0"/>
            <a:ext cx="8488717" cy="1325563"/>
          </a:xfrm>
        </p:spPr>
        <p:txBody>
          <a:bodyPr/>
          <a:lstStyle/>
          <a:p>
            <a:r>
              <a:rPr lang="fr-CA" dirty="0"/>
              <a:t>Interaction VR: Sniper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744058" y="4856085"/>
            <a:ext cx="8346674" cy="2046305"/>
          </a:xfrm>
        </p:spPr>
        <p:txBody>
          <a:bodyPr>
            <a:normAutofit/>
          </a:bodyPr>
          <a:lstStyle/>
          <a:p>
            <a:r>
              <a:rPr lang="fr-FR" sz="2000" dirty="0"/>
              <a:t>Utilisation d’un système de lentille pour regarder avec un œil</a:t>
            </a:r>
          </a:p>
          <a:p>
            <a:r>
              <a:rPr lang="fr-FR" sz="2000" dirty="0"/>
              <a:t>Une forme d’interaction qui permet de tester la précision des joueurs</a:t>
            </a:r>
          </a:p>
          <a:p>
            <a:r>
              <a:rPr lang="fr-FR" sz="2000" dirty="0"/>
              <a:t>Permet d’explorer des environnements éloignés pour contrer la faible résolution des casques actuels</a:t>
            </a:r>
          </a:p>
          <a:p>
            <a:pPr lvl="1"/>
            <a:r>
              <a:rPr lang="fr-FR" sz="1600" dirty="0"/>
              <a:t>Il est impossible de voir des objets éloignés avec détails à cause de la faible densité de pixels</a:t>
            </a:r>
          </a:p>
          <a:p>
            <a:endParaRPr lang="fr-FR" sz="2000" dirty="0"/>
          </a:p>
          <a:p>
            <a:endParaRPr lang="fr-FR" sz="2000" dirty="0"/>
          </a:p>
          <a:p>
            <a:endParaRPr lang="fr-CA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369" y="939150"/>
            <a:ext cx="7117720" cy="3783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464076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66505" y="0"/>
            <a:ext cx="8488717" cy="1325563"/>
          </a:xfrm>
        </p:spPr>
        <p:txBody>
          <a:bodyPr/>
          <a:lstStyle/>
          <a:p>
            <a:r>
              <a:rPr lang="fr-CA" dirty="0"/>
              <a:t>Interaction VR: Sniper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797326" y="4811695"/>
            <a:ext cx="8346674" cy="2046305"/>
          </a:xfrm>
        </p:spPr>
        <p:txBody>
          <a:bodyPr>
            <a:normAutofit fontScale="92500"/>
          </a:bodyPr>
          <a:lstStyle/>
          <a:p>
            <a:r>
              <a:rPr lang="fr-FR" dirty="0"/>
              <a:t>Le joueur doit tenir cette arme avec les deux manettes mais…</a:t>
            </a:r>
          </a:p>
          <a:p>
            <a:r>
              <a:rPr lang="fr-FR" dirty="0"/>
              <a:t>Lorsque le joueur prend l’arme, les mains disparaissent!</a:t>
            </a:r>
          </a:p>
          <a:p>
            <a:r>
              <a:rPr lang="fr-FR" dirty="0"/>
              <a:t>La proprioception que le joueur aura acquis sera perdu.</a:t>
            </a:r>
          </a:p>
          <a:p>
            <a:endParaRPr lang="fr-FR" sz="1200" dirty="0"/>
          </a:p>
          <a:p>
            <a:endParaRPr lang="fr-FR" sz="2000" dirty="0"/>
          </a:p>
          <a:p>
            <a:endParaRPr lang="fr-FR" sz="2000" dirty="0"/>
          </a:p>
          <a:p>
            <a:endParaRPr lang="fr-CA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7514" y="1143336"/>
            <a:ext cx="6683522" cy="3552951"/>
          </a:xfrm>
          <a:prstGeom prst="rect">
            <a:avLst/>
          </a:prstGeom>
        </p:spPr>
      </p:pic>
      <p:sp>
        <p:nvSpPr>
          <p:cNvPr id="5" name="Arrow: Right 4"/>
          <p:cNvSpPr/>
          <p:nvPr/>
        </p:nvSpPr>
        <p:spPr>
          <a:xfrm>
            <a:off x="1963281" y="3543584"/>
            <a:ext cx="3633483" cy="665826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3179843"/>
            <a:ext cx="23424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dirty="0"/>
              <a:t>Où est la main du joueur?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1244669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66505" y="0"/>
            <a:ext cx="8488717" cy="1325563"/>
          </a:xfrm>
        </p:spPr>
        <p:txBody>
          <a:bodyPr/>
          <a:lstStyle/>
          <a:p>
            <a:r>
              <a:rPr lang="fr-CA" dirty="0"/>
              <a:t>Interaction VR: Sniper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708548" y="5521043"/>
            <a:ext cx="8346674" cy="1261498"/>
          </a:xfrm>
        </p:spPr>
        <p:txBody>
          <a:bodyPr>
            <a:normAutofit fontScale="92500" lnSpcReduction="20000"/>
          </a:bodyPr>
          <a:lstStyle/>
          <a:p>
            <a:r>
              <a:rPr lang="fr-FR" dirty="0"/>
              <a:t>Le joueur ne peut pas sentir l’appuie de la lentille</a:t>
            </a:r>
          </a:p>
          <a:p>
            <a:r>
              <a:rPr lang="fr-FR" dirty="0"/>
              <a:t>Difficile d’évaluer la proximité de l’objet sans contact</a:t>
            </a:r>
          </a:p>
          <a:p>
            <a:r>
              <a:rPr lang="fr-FR" dirty="0"/>
              <a:t>Problème de proximité de la caméra virtuelle et les objets</a:t>
            </a:r>
          </a:p>
          <a:p>
            <a:endParaRPr lang="fr-FR" dirty="0"/>
          </a:p>
          <a:p>
            <a:endParaRPr lang="fr-FR" dirty="0"/>
          </a:p>
          <a:p>
            <a:endParaRPr lang="fr-FR" sz="1200" dirty="0"/>
          </a:p>
          <a:p>
            <a:endParaRPr lang="fr-FR" sz="2000" dirty="0"/>
          </a:p>
          <a:p>
            <a:endParaRPr lang="fr-FR" sz="2000" dirty="0"/>
          </a:p>
          <a:p>
            <a:endParaRPr lang="fr-CA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1043450" y="1519832"/>
            <a:ext cx="23424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dirty="0"/>
              <a:t>Problème de proximité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0422" y="1099957"/>
            <a:ext cx="4773262" cy="4159771"/>
          </a:xfrm>
          <a:prstGeom prst="rect">
            <a:avLst/>
          </a:prstGeom>
        </p:spPr>
      </p:pic>
      <p:sp>
        <p:nvSpPr>
          <p:cNvPr id="5" name="Arrow: Right 4"/>
          <p:cNvSpPr/>
          <p:nvPr/>
        </p:nvSpPr>
        <p:spPr>
          <a:xfrm>
            <a:off x="3198884" y="1586877"/>
            <a:ext cx="3633483" cy="665826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26927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66505" y="0"/>
            <a:ext cx="8488717" cy="1325563"/>
          </a:xfrm>
        </p:spPr>
        <p:txBody>
          <a:bodyPr/>
          <a:lstStyle/>
          <a:p>
            <a:r>
              <a:rPr lang="fr-CA" dirty="0"/>
              <a:t>Interaction VR: Manger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270" y="1047565"/>
            <a:ext cx="7565516" cy="5810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0030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364182" y="34174"/>
            <a:ext cx="8240142" cy="1325563"/>
          </a:xfrm>
        </p:spPr>
        <p:txBody>
          <a:bodyPr/>
          <a:lstStyle/>
          <a:p>
            <a:r>
              <a:rPr lang="fr-CA" dirty="0"/>
              <a:t>Commercialisation en 2016</a:t>
            </a:r>
          </a:p>
        </p:txBody>
      </p:sp>
      <p:pic>
        <p:nvPicPr>
          <p:cNvPr id="10242" name="Picture 2" descr="Image result for fove vr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780" y="4922520"/>
            <a:ext cx="2903220" cy="193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Image result for oculus rift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38" y="1398054"/>
            <a:ext cx="2255544" cy="1311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Related image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82" y="3566414"/>
            <a:ext cx="2478900" cy="16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Image result for daydream vr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145" y="4916549"/>
            <a:ext cx="2947427" cy="1819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Image result for htc vive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0580" y="1870810"/>
            <a:ext cx="3626298" cy="2768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Image result for playstation vr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243" y="1398054"/>
            <a:ext cx="2726293" cy="1818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1629198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66505" y="0"/>
            <a:ext cx="8488717" cy="1325563"/>
          </a:xfrm>
        </p:spPr>
        <p:txBody>
          <a:bodyPr/>
          <a:lstStyle/>
          <a:p>
            <a:r>
              <a:rPr lang="fr-CA" dirty="0"/>
              <a:t>Interaction VR: Manger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1270" y="1029208"/>
            <a:ext cx="7299186" cy="5828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14086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66505" y="0"/>
            <a:ext cx="8488717" cy="1325563"/>
          </a:xfrm>
        </p:spPr>
        <p:txBody>
          <a:bodyPr/>
          <a:lstStyle/>
          <a:p>
            <a:r>
              <a:rPr lang="fr-CA" dirty="0"/>
              <a:t>Interaction VR: Manger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581" y="1042389"/>
            <a:ext cx="8220563" cy="5815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22999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66505" y="0"/>
            <a:ext cx="8488717" cy="1325563"/>
          </a:xfrm>
        </p:spPr>
        <p:txBody>
          <a:bodyPr/>
          <a:lstStyle/>
          <a:p>
            <a:r>
              <a:rPr lang="fr-CA" dirty="0"/>
              <a:t>Interaction VR: Manger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6466" y="1047542"/>
            <a:ext cx="6748793" cy="5810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948988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66505" y="0"/>
            <a:ext cx="8488717" cy="1325563"/>
          </a:xfrm>
        </p:spPr>
        <p:txBody>
          <a:bodyPr/>
          <a:lstStyle/>
          <a:p>
            <a:r>
              <a:rPr lang="fr-CA" dirty="0"/>
              <a:t>Interaction VR: Manger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708548" y="5147587"/>
            <a:ext cx="8346674" cy="1639392"/>
          </a:xfrm>
        </p:spPr>
        <p:txBody>
          <a:bodyPr>
            <a:normAutofit/>
          </a:bodyPr>
          <a:lstStyle/>
          <a:p>
            <a:r>
              <a:rPr lang="fr-FR" sz="2400" dirty="0"/>
              <a:t>Le joueur peut gagner des points de santé avec de la nourriture</a:t>
            </a:r>
          </a:p>
          <a:p>
            <a:r>
              <a:rPr lang="fr-FR" sz="2400" dirty="0"/>
              <a:t>Le joueur doit effectuer le geste de porter quelque chose à sa bouche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8499" y="878889"/>
            <a:ext cx="5123737" cy="4091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204092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66505" y="0"/>
            <a:ext cx="8488717" cy="1325563"/>
          </a:xfrm>
        </p:spPr>
        <p:txBody>
          <a:bodyPr/>
          <a:lstStyle/>
          <a:p>
            <a:r>
              <a:rPr lang="fr-CA" dirty="0"/>
              <a:t>Interaction VR: Recharger une arme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081627"/>
            <a:ext cx="9144000" cy="4835422"/>
          </a:xfrm>
          <a:prstGeom prst="rect">
            <a:avLst/>
          </a:prstGeom>
        </p:spPr>
      </p:pic>
      <p:sp>
        <p:nvSpPr>
          <p:cNvPr id="8" name="Espace réservé du conten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98662" y="5917049"/>
            <a:ext cx="8745337" cy="1639392"/>
          </a:xfrm>
        </p:spPr>
        <p:txBody>
          <a:bodyPr>
            <a:normAutofit/>
          </a:bodyPr>
          <a:lstStyle/>
          <a:p>
            <a:r>
              <a:rPr lang="en-US" sz="2400" dirty="0"/>
              <a:t>L</a:t>
            </a:r>
            <a:r>
              <a:rPr lang="fr-CA" sz="2400" dirty="0"/>
              <a:t>’arme de droite n’a plus de munitions dans le chargeur</a:t>
            </a:r>
          </a:p>
          <a:p>
            <a:r>
              <a:rPr lang="fr-CA" sz="2400" dirty="0"/>
              <a:t>Le joueur doit alors exécuter une séquence d’action pour recharger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3342143383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66505" y="0"/>
            <a:ext cx="8488717" cy="1325563"/>
          </a:xfrm>
        </p:spPr>
        <p:txBody>
          <a:bodyPr/>
          <a:lstStyle/>
          <a:p>
            <a:r>
              <a:rPr lang="fr-CA" dirty="0"/>
              <a:t>Interaction VR: Recharger une arme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408712" y="5657222"/>
            <a:ext cx="8346674" cy="1639392"/>
          </a:xfrm>
        </p:spPr>
        <p:txBody>
          <a:bodyPr>
            <a:normAutofit/>
          </a:bodyPr>
          <a:lstStyle/>
          <a:p>
            <a:r>
              <a:rPr lang="fr-FR" sz="2400" dirty="0"/>
              <a:t>Pr</a:t>
            </a:r>
            <a:r>
              <a:rPr lang="fr-CA" sz="2400" dirty="0" err="1"/>
              <a:t>ésenter</a:t>
            </a:r>
            <a:r>
              <a:rPr lang="fr-CA" sz="2400" dirty="0"/>
              <a:t> le bouton à appuyer sur la manette pour exécuter l’action </a:t>
            </a:r>
            <a:r>
              <a:rPr lang="fr-CA" sz="2400" dirty="0">
                <a:sym typeface="Wingdings" panose="05000000000000000000" pitchFamily="2" charset="2"/>
              </a:rPr>
              <a:t></a:t>
            </a:r>
            <a:r>
              <a:rPr lang="fr-CA" sz="2400" dirty="0"/>
              <a:t> Remplace l’arme pour afficher la manette</a:t>
            </a:r>
          </a:p>
          <a:p>
            <a:r>
              <a:rPr lang="fr-FR" sz="2400" dirty="0"/>
              <a:t>Permets de guider l’utilisateur dans les actions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993" y="984885"/>
            <a:ext cx="8776229" cy="467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080493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66505" y="0"/>
            <a:ext cx="8488717" cy="1325563"/>
          </a:xfrm>
        </p:spPr>
        <p:txBody>
          <a:bodyPr/>
          <a:lstStyle/>
          <a:p>
            <a:r>
              <a:rPr lang="fr-CA" dirty="0"/>
              <a:t>Interaction VR: Recharger une arme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98663" y="5844641"/>
            <a:ext cx="8346674" cy="1639392"/>
          </a:xfrm>
        </p:spPr>
        <p:txBody>
          <a:bodyPr>
            <a:normAutofit/>
          </a:bodyPr>
          <a:lstStyle/>
          <a:p>
            <a:r>
              <a:rPr lang="fr-CA" sz="2400" dirty="0"/>
              <a:t>Une fois le chargeur vidé, le joueur doit apporter son arme à sa ceinture pour insérer automatiquement un autre chargeur</a:t>
            </a:r>
            <a:endParaRPr lang="fr-FR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013359"/>
            <a:ext cx="9144000" cy="483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639548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66505" y="0"/>
            <a:ext cx="8488717" cy="1325563"/>
          </a:xfrm>
        </p:spPr>
        <p:txBody>
          <a:bodyPr/>
          <a:lstStyle/>
          <a:p>
            <a:r>
              <a:rPr lang="fr-CA" dirty="0"/>
              <a:t>UI VR: Inventaire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98663" y="5844641"/>
            <a:ext cx="8346674" cy="1639392"/>
          </a:xfrm>
        </p:spPr>
        <p:txBody>
          <a:bodyPr>
            <a:normAutofit/>
          </a:bodyPr>
          <a:lstStyle/>
          <a:p>
            <a:r>
              <a:rPr lang="fr-CA" sz="2400" dirty="0"/>
              <a:t>Le joueur doit regarder sa ceinture pour connaître la quantité de munitions qu’il transporte</a:t>
            </a:r>
            <a:endParaRPr lang="fr-FR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007700"/>
            <a:ext cx="9144000" cy="484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111727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mage result for virtual reality teleport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49102" y="-6658"/>
            <a:ext cx="12203837" cy="6864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0071174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66505" y="0"/>
            <a:ext cx="8488717" cy="1325563"/>
          </a:xfrm>
        </p:spPr>
        <p:txBody>
          <a:bodyPr/>
          <a:lstStyle/>
          <a:p>
            <a:r>
              <a:rPr lang="fr-CA" dirty="0"/>
              <a:t>Contraintes d’espace</a:t>
            </a:r>
          </a:p>
        </p:txBody>
      </p:sp>
      <p:pic>
        <p:nvPicPr>
          <p:cNvPr id="3074" name="Picture 2" descr="Related image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50" y="973954"/>
            <a:ext cx="4026415" cy="2844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329008" y="1118585"/>
            <a:ext cx="4397741" cy="2699724"/>
          </a:xfrm>
          <a:prstGeom prst="rect">
            <a:avLst/>
          </a:prstGeom>
        </p:spPr>
      </p:pic>
      <p:pic>
        <p:nvPicPr>
          <p:cNvPr id="3078" name="Picture 6" descr="Related image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8722" y="3818309"/>
            <a:ext cx="4738311" cy="3075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Image result for htc vive space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53" y="4074851"/>
            <a:ext cx="4641925" cy="24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4434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28650" y="365126"/>
            <a:ext cx="8240142" cy="1325563"/>
          </a:xfrm>
        </p:spPr>
        <p:txBody>
          <a:bodyPr>
            <a:normAutofit/>
          </a:bodyPr>
          <a:lstStyle/>
          <a:p>
            <a:r>
              <a:rPr lang="fr-CA" sz="4000" dirty="0"/>
              <a:t>Le pic du « </a:t>
            </a:r>
            <a:r>
              <a:rPr lang="fr-CA" sz="4000" dirty="0" err="1"/>
              <a:t>Hype</a:t>
            </a:r>
            <a:r>
              <a:rPr lang="fr-CA" sz="4000" dirty="0"/>
              <a:t> Cycle » avant le creux</a:t>
            </a:r>
          </a:p>
        </p:txBody>
      </p:sp>
      <p:pic>
        <p:nvPicPr>
          <p:cNvPr id="2050" name="Picture 2" descr="Image result for hype cycle gartner 2016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28" y="1530288"/>
            <a:ext cx="7805137" cy="520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rrow: Right 1"/>
          <p:cNvSpPr/>
          <p:nvPr>
            <p:custDataLst>
              <p:tags r:id="rId3"/>
            </p:custDataLst>
          </p:nvPr>
        </p:nvSpPr>
        <p:spPr>
          <a:xfrm rot="8422606">
            <a:off x="3389920" y="1533836"/>
            <a:ext cx="621437" cy="33735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>
            <p:custDataLst>
              <p:tags r:id="rId4"/>
            </p:custDataLst>
          </p:nvPr>
        </p:nvSpPr>
        <p:spPr>
          <a:xfrm>
            <a:off x="4047542" y="1295687"/>
            <a:ext cx="2760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b="1" dirty="0"/>
              <a:t>1990</a:t>
            </a:r>
            <a:endParaRPr lang="en-US" b="1" dirty="0"/>
          </a:p>
        </p:txBody>
      </p:sp>
      <p:sp>
        <p:nvSpPr>
          <p:cNvPr id="10" name="Arrow: Right 9"/>
          <p:cNvSpPr/>
          <p:nvPr>
            <p:custDataLst>
              <p:tags r:id="rId5"/>
            </p:custDataLst>
          </p:nvPr>
        </p:nvSpPr>
        <p:spPr>
          <a:xfrm rot="8422606">
            <a:off x="4230181" y="4061333"/>
            <a:ext cx="621437" cy="33735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>
            <p:custDataLst>
              <p:tags r:id="rId6"/>
            </p:custDataLst>
          </p:nvPr>
        </p:nvSpPr>
        <p:spPr>
          <a:xfrm>
            <a:off x="4727359" y="3777809"/>
            <a:ext cx="2760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b="1" dirty="0"/>
              <a:t>1996</a:t>
            </a:r>
            <a:endParaRPr lang="en-US" b="1" dirty="0"/>
          </a:p>
        </p:txBody>
      </p:sp>
      <p:sp>
        <p:nvSpPr>
          <p:cNvPr id="12" name="Arrow: Right 11"/>
          <p:cNvSpPr/>
          <p:nvPr>
            <p:custDataLst>
              <p:tags r:id="rId7"/>
            </p:custDataLst>
          </p:nvPr>
        </p:nvSpPr>
        <p:spPr>
          <a:xfrm rot="8422606">
            <a:off x="5450215" y="3733253"/>
            <a:ext cx="621437" cy="33735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>
            <p:custDataLst>
              <p:tags r:id="rId8"/>
            </p:custDataLst>
          </p:nvPr>
        </p:nvSpPr>
        <p:spPr>
          <a:xfrm>
            <a:off x="6107837" y="3495104"/>
            <a:ext cx="2760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b="1" dirty="0"/>
              <a:t>2018</a:t>
            </a:r>
            <a:endParaRPr lang="en-US" b="1" dirty="0"/>
          </a:p>
        </p:txBody>
      </p:sp>
      <p:sp>
        <p:nvSpPr>
          <p:cNvPr id="14" name="Arrow: Right 13"/>
          <p:cNvSpPr/>
          <p:nvPr>
            <p:custDataLst>
              <p:tags r:id="rId9"/>
            </p:custDataLst>
          </p:nvPr>
        </p:nvSpPr>
        <p:spPr>
          <a:xfrm rot="2265036">
            <a:off x="1920443" y="2565572"/>
            <a:ext cx="1042308" cy="33735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>
            <p:custDataLst>
              <p:tags r:id="rId10"/>
            </p:custDataLst>
          </p:nvPr>
        </p:nvSpPr>
        <p:spPr>
          <a:xfrm>
            <a:off x="1286587" y="2097148"/>
            <a:ext cx="2760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b="1" dirty="0"/>
              <a:t>1985</a:t>
            </a:r>
            <a:endParaRPr lang="en-US" b="1" dirty="0"/>
          </a:p>
        </p:txBody>
      </p:sp>
      <p:sp>
        <p:nvSpPr>
          <p:cNvPr id="16" name="Arrow: Right 15"/>
          <p:cNvSpPr/>
          <p:nvPr>
            <p:custDataLst>
              <p:tags r:id="rId11"/>
            </p:custDataLst>
          </p:nvPr>
        </p:nvSpPr>
        <p:spPr>
          <a:xfrm rot="20894112">
            <a:off x="1792295" y="4547205"/>
            <a:ext cx="621437" cy="33735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>
            <p:custDataLst>
              <p:tags r:id="rId12"/>
            </p:custDataLst>
          </p:nvPr>
        </p:nvSpPr>
        <p:spPr>
          <a:xfrm>
            <a:off x="592780" y="4710848"/>
            <a:ext cx="2760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b="1" dirty="0"/>
              <a:t>1960-1970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75701010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66505" y="0"/>
            <a:ext cx="8488717" cy="1325563"/>
          </a:xfrm>
        </p:spPr>
        <p:txBody>
          <a:bodyPr/>
          <a:lstStyle/>
          <a:p>
            <a:r>
              <a:rPr lang="fr-CA" dirty="0"/>
              <a:t>Contraintes d’espace</a:t>
            </a:r>
          </a:p>
        </p:txBody>
      </p:sp>
      <p:sp>
        <p:nvSpPr>
          <p:cNvPr id="8" name="Espace réservé du conten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28650" y="1198484"/>
            <a:ext cx="8187708" cy="5566299"/>
          </a:xfrm>
        </p:spPr>
        <p:txBody>
          <a:bodyPr>
            <a:normAutofit/>
          </a:bodyPr>
          <a:lstStyle/>
          <a:p>
            <a:r>
              <a:rPr lang="fr-CA" sz="2000" dirty="0"/>
              <a:t>Chaque utilisateur peut avoir un espace différent</a:t>
            </a:r>
          </a:p>
          <a:p>
            <a:r>
              <a:rPr lang="fr-CA" sz="2000" dirty="0"/>
              <a:t>Il faut prévoir l’accessibilité des interfaces en fonction des espaces pouvant avoir des dimensions variables</a:t>
            </a:r>
          </a:p>
          <a:p>
            <a:r>
              <a:rPr lang="fr-CA" sz="2000" dirty="0"/>
              <a:t>Les interfaces ne doivent pas dépasser les limites et entrer dans le sol si l’utilisateur se penche</a:t>
            </a:r>
          </a:p>
          <a:p>
            <a:r>
              <a:rPr lang="fr-CA" sz="2000" dirty="0"/>
              <a:t>Certains utilisateurs peuvent être dans le mode « standing </a:t>
            </a:r>
            <a:r>
              <a:rPr lang="fr-CA" sz="2000" dirty="0" err="1"/>
              <a:t>only</a:t>
            </a:r>
            <a:r>
              <a:rPr lang="fr-CA" sz="2000" dirty="0"/>
              <a:t> »</a:t>
            </a:r>
          </a:p>
          <a:p>
            <a:pPr marL="457200" lvl="1" indent="0">
              <a:buNone/>
            </a:pPr>
            <a:r>
              <a:rPr lang="fr-CA" sz="1600" dirty="0">
                <a:sym typeface="Wingdings" panose="05000000000000000000" pitchFamily="2" charset="2"/>
              </a:rPr>
              <a:t> Ces utilisateurs ne peuvent pas se déplacer physiquement (très petite zone)</a:t>
            </a:r>
            <a:endParaRPr lang="fr-CA" sz="1600" dirty="0"/>
          </a:p>
          <a:p>
            <a:endParaRPr lang="fr-CA" sz="2000" dirty="0"/>
          </a:p>
          <a:p>
            <a:endParaRPr lang="fr-CA" sz="2000" dirty="0"/>
          </a:p>
          <a:p>
            <a:endParaRPr lang="fr-FR" sz="2000" dirty="0"/>
          </a:p>
          <a:p>
            <a:endParaRPr lang="fr-FR" sz="2000" dirty="0"/>
          </a:p>
          <a:p>
            <a:endParaRPr lang="fr-CA" sz="2000" dirty="0"/>
          </a:p>
        </p:txBody>
      </p:sp>
      <p:pic>
        <p:nvPicPr>
          <p:cNvPr id="4098" name="Picture 2" descr="Image result for htc vive space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646" y="3705178"/>
            <a:ext cx="3574712" cy="341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80465" y="3833188"/>
            <a:ext cx="3765797" cy="2406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262900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66505" y="0"/>
            <a:ext cx="8488717" cy="1325563"/>
          </a:xfrm>
        </p:spPr>
        <p:txBody>
          <a:bodyPr/>
          <a:lstStyle/>
          <a:p>
            <a:r>
              <a:rPr lang="fr-CA" dirty="0"/>
              <a:t>Contraintes visuelles</a:t>
            </a:r>
          </a:p>
        </p:txBody>
      </p:sp>
      <p:pic>
        <p:nvPicPr>
          <p:cNvPr id="1026" name="Picture 2" descr="Image result for champ de vision de l'humain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05" y="787385"/>
            <a:ext cx="7966128" cy="598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2676115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66505" y="0"/>
            <a:ext cx="8488717" cy="1325563"/>
          </a:xfrm>
        </p:spPr>
        <p:txBody>
          <a:bodyPr/>
          <a:lstStyle/>
          <a:p>
            <a:r>
              <a:rPr lang="fr-CA" dirty="0"/>
              <a:t>Contraintes visuelles</a:t>
            </a:r>
          </a:p>
        </p:txBody>
      </p:sp>
      <p:sp>
        <p:nvSpPr>
          <p:cNvPr id="4" name="Espace réservé du conten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28650" y="1198484"/>
            <a:ext cx="8187708" cy="5566299"/>
          </a:xfrm>
        </p:spPr>
        <p:txBody>
          <a:bodyPr>
            <a:normAutofit/>
          </a:bodyPr>
          <a:lstStyle/>
          <a:p>
            <a:r>
              <a:rPr lang="fr-CA" sz="2000" dirty="0"/>
              <a:t>Le champ visuel (2 yeux combinés) de l’humain est environ 200</a:t>
            </a:r>
            <a:r>
              <a:rPr lang="en-US" sz="2000" dirty="0"/>
              <a:t>°</a:t>
            </a:r>
          </a:p>
          <a:p>
            <a:r>
              <a:rPr lang="fr-CA" sz="2000" dirty="0"/>
              <a:t>Le champ visuel de lecture est limité à 3</a:t>
            </a:r>
            <a:r>
              <a:rPr lang="en-US" sz="2000" dirty="0"/>
              <a:t>°</a:t>
            </a:r>
          </a:p>
          <a:p>
            <a:r>
              <a:rPr lang="fr-CA" sz="2000" dirty="0">
                <a:sym typeface="Wingdings" panose="05000000000000000000" pitchFamily="2" charset="2"/>
              </a:rPr>
              <a:t>Le système visuel peut traiter des images jusqu’à 13ms pour certaines personnes</a:t>
            </a:r>
          </a:p>
          <a:p>
            <a:r>
              <a:rPr lang="fr-FR" sz="2000" dirty="0"/>
              <a:t>La perception des yeux est très rapide </a:t>
            </a:r>
            <a:r>
              <a:rPr lang="fr-FR" sz="2000" dirty="0">
                <a:sym typeface="Wingdings" panose="05000000000000000000" pitchFamily="2" charset="2"/>
              </a:rPr>
              <a:t></a:t>
            </a:r>
            <a:r>
              <a:rPr lang="en-US" sz="2000" dirty="0">
                <a:sym typeface="Wingdings" panose="05000000000000000000" pitchFamily="2" charset="2"/>
              </a:rPr>
              <a:t> </a:t>
            </a:r>
            <a:r>
              <a:rPr lang="en-US" sz="2000" dirty="0" err="1">
                <a:sym typeface="Wingdings" panose="05000000000000000000" pitchFamily="2" charset="2"/>
              </a:rPr>
              <a:t>Tr</a:t>
            </a:r>
            <a:r>
              <a:rPr lang="fr-CA" sz="2000" dirty="0">
                <a:sym typeface="Wingdings" panose="05000000000000000000" pitchFamily="2" charset="2"/>
              </a:rPr>
              <a:t>ès sensible à la latence</a:t>
            </a:r>
          </a:p>
          <a:p>
            <a:pPr lvl="1"/>
            <a:r>
              <a:rPr lang="fr-CA" sz="1600" dirty="0">
                <a:sym typeface="Wingdings" panose="05000000000000000000" pitchFamily="2" charset="2"/>
              </a:rPr>
              <a:t>Une latence </a:t>
            </a:r>
            <a:r>
              <a:rPr lang="en-US" sz="1600" dirty="0">
                <a:sym typeface="Wingdings" panose="05000000000000000000" pitchFamily="2" charset="2"/>
              </a:rPr>
              <a:t>&lt;25ms = </a:t>
            </a:r>
            <a:r>
              <a:rPr lang="en-US" sz="1600" dirty="0" err="1">
                <a:sym typeface="Wingdings" panose="05000000000000000000" pitchFamily="2" charset="2"/>
              </a:rPr>
              <a:t>Exp</a:t>
            </a:r>
            <a:r>
              <a:rPr lang="fr-CA" sz="1600" dirty="0" err="1">
                <a:sym typeface="Wingdings" panose="05000000000000000000" pitchFamily="2" charset="2"/>
              </a:rPr>
              <a:t>érience</a:t>
            </a:r>
            <a:r>
              <a:rPr lang="fr-CA" sz="1600" dirty="0">
                <a:sym typeface="Wingdings" panose="05000000000000000000" pitchFamily="2" charset="2"/>
              </a:rPr>
              <a:t> agréable et réaliste</a:t>
            </a:r>
          </a:p>
          <a:p>
            <a:pPr lvl="1"/>
            <a:r>
              <a:rPr lang="fr-CA" sz="1600" dirty="0">
                <a:sym typeface="Wingdings" panose="05000000000000000000" pitchFamily="2" charset="2"/>
              </a:rPr>
              <a:t>Une latence </a:t>
            </a:r>
            <a:r>
              <a:rPr lang="en-US" sz="1600" dirty="0">
                <a:sym typeface="Wingdings" panose="05000000000000000000" pitchFamily="2" charset="2"/>
              </a:rPr>
              <a:t>&lt;50ms = </a:t>
            </a:r>
            <a:r>
              <a:rPr lang="en-US" sz="1600" dirty="0" err="1">
                <a:sym typeface="Wingdings" panose="05000000000000000000" pitchFamily="2" charset="2"/>
              </a:rPr>
              <a:t>Effets</a:t>
            </a:r>
            <a:r>
              <a:rPr lang="en-US" sz="1600" dirty="0">
                <a:sym typeface="Wingdings" panose="05000000000000000000" pitchFamily="2" charset="2"/>
              </a:rPr>
              <a:t> n</a:t>
            </a:r>
            <a:r>
              <a:rPr lang="fr-CA" sz="1600" dirty="0" err="1">
                <a:sym typeface="Wingdings" panose="05000000000000000000" pitchFamily="2" charset="2"/>
              </a:rPr>
              <a:t>égatifs</a:t>
            </a:r>
            <a:r>
              <a:rPr lang="fr-CA" sz="1600" dirty="0">
                <a:sym typeface="Wingdings" panose="05000000000000000000" pitchFamily="2" charset="2"/>
              </a:rPr>
              <a:t> limités</a:t>
            </a:r>
          </a:p>
          <a:p>
            <a:pPr lvl="1"/>
            <a:r>
              <a:rPr lang="en-CA" sz="1600" dirty="0">
                <a:sym typeface="Wingdings" panose="05000000000000000000" pitchFamily="2" charset="2"/>
              </a:rPr>
              <a:t>Une </a:t>
            </a:r>
            <a:r>
              <a:rPr lang="en-CA" sz="1600" dirty="0" err="1">
                <a:sym typeface="Wingdings" panose="05000000000000000000" pitchFamily="2" charset="2"/>
              </a:rPr>
              <a:t>latence</a:t>
            </a:r>
            <a:r>
              <a:rPr lang="en-CA" sz="1600" dirty="0">
                <a:sym typeface="Wingdings" panose="05000000000000000000" pitchFamily="2" charset="2"/>
              </a:rPr>
              <a:t> </a:t>
            </a:r>
            <a:r>
              <a:rPr lang="en-US" sz="1600" dirty="0">
                <a:sym typeface="Wingdings" panose="05000000000000000000" pitchFamily="2" charset="2"/>
              </a:rPr>
              <a:t>&gt;50ms = Un </a:t>
            </a:r>
            <a:r>
              <a:rPr lang="en-US" sz="1600" dirty="0" err="1">
                <a:sym typeface="Wingdings" panose="05000000000000000000" pitchFamily="2" charset="2"/>
              </a:rPr>
              <a:t>inconfort</a:t>
            </a:r>
            <a:r>
              <a:rPr lang="en-US" sz="1600" dirty="0">
                <a:sym typeface="Wingdings" panose="05000000000000000000" pitchFamily="2" charset="2"/>
              </a:rPr>
              <a:t> </a:t>
            </a:r>
            <a:r>
              <a:rPr lang="en-US" sz="1600" dirty="0" err="1">
                <a:sym typeface="Wingdings" panose="05000000000000000000" pitchFamily="2" charset="2"/>
              </a:rPr>
              <a:t>peut</a:t>
            </a:r>
            <a:r>
              <a:rPr lang="en-US" sz="1600" dirty="0">
                <a:sym typeface="Wingdings" panose="05000000000000000000" pitchFamily="2" charset="2"/>
              </a:rPr>
              <a:t> </a:t>
            </a:r>
            <a:r>
              <a:rPr lang="en-US" sz="1600" dirty="0" err="1">
                <a:sym typeface="Wingdings" panose="05000000000000000000" pitchFamily="2" charset="2"/>
              </a:rPr>
              <a:t>survenir</a:t>
            </a:r>
            <a:r>
              <a:rPr lang="en-US" sz="1600" dirty="0">
                <a:sym typeface="Wingdings" panose="05000000000000000000" pitchFamily="2" charset="2"/>
              </a:rPr>
              <a:t>  </a:t>
            </a:r>
            <a:r>
              <a:rPr lang="fr-CA" sz="1600" dirty="0">
                <a:sym typeface="Wingdings" panose="05000000000000000000" pitchFamily="2" charset="2"/>
              </a:rPr>
              <a:t>« Motion </a:t>
            </a:r>
            <a:r>
              <a:rPr lang="fr-CA" sz="1600" dirty="0" err="1">
                <a:sym typeface="Wingdings" panose="05000000000000000000" pitchFamily="2" charset="2"/>
              </a:rPr>
              <a:t>sickness</a:t>
            </a:r>
            <a:r>
              <a:rPr lang="fr-CA" sz="1600" dirty="0">
                <a:sym typeface="Wingdings" panose="05000000000000000000" pitchFamily="2" charset="2"/>
              </a:rPr>
              <a:t> »</a:t>
            </a:r>
          </a:p>
          <a:p>
            <a:endParaRPr lang="fr-FR" sz="2000" dirty="0"/>
          </a:p>
          <a:p>
            <a:endParaRPr lang="fr-FR" sz="2000" dirty="0"/>
          </a:p>
          <a:p>
            <a:endParaRPr lang="fr-CA" sz="2000" dirty="0"/>
          </a:p>
        </p:txBody>
      </p:sp>
      <p:pic>
        <p:nvPicPr>
          <p:cNvPr id="2050" name="Picture 2" descr="Related image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518" y="4046552"/>
            <a:ext cx="4998129" cy="2811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8482437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66505" y="0"/>
            <a:ext cx="8488717" cy="1325563"/>
          </a:xfrm>
        </p:spPr>
        <p:txBody>
          <a:bodyPr/>
          <a:lstStyle/>
          <a:p>
            <a:r>
              <a:rPr lang="fr-CA" dirty="0"/>
              <a:t>Contraintes visuelles</a:t>
            </a:r>
          </a:p>
        </p:txBody>
      </p:sp>
      <p:sp>
        <p:nvSpPr>
          <p:cNvPr id="4" name="Espace réservé du conten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28650" y="1198484"/>
            <a:ext cx="8187708" cy="2485749"/>
          </a:xfrm>
        </p:spPr>
        <p:txBody>
          <a:bodyPr>
            <a:normAutofit/>
          </a:bodyPr>
          <a:lstStyle/>
          <a:p>
            <a:r>
              <a:rPr lang="fr-CA" sz="2000" dirty="0"/>
              <a:t>L’humain pour orienter la tête horizontalement</a:t>
            </a:r>
          </a:p>
          <a:p>
            <a:pPr lvl="1"/>
            <a:r>
              <a:rPr lang="fr-CA" sz="1600" dirty="0"/>
              <a:t>Zone confortable =  30</a:t>
            </a:r>
            <a:r>
              <a:rPr lang="en-US" sz="1600" dirty="0"/>
              <a:t>°</a:t>
            </a:r>
          </a:p>
          <a:p>
            <a:pPr lvl="1"/>
            <a:r>
              <a:rPr lang="fr-CA" sz="1600" dirty="0"/>
              <a:t>Z</a:t>
            </a:r>
            <a:r>
              <a:rPr lang="en-US" sz="1600" dirty="0"/>
              <a:t>one </a:t>
            </a:r>
            <a:r>
              <a:rPr lang="en-US" sz="1600" dirty="0" err="1"/>
              <a:t>limite</a:t>
            </a:r>
            <a:r>
              <a:rPr lang="en-US" sz="1600" dirty="0"/>
              <a:t> = </a:t>
            </a:r>
            <a:r>
              <a:rPr lang="fr-CA" sz="1600" dirty="0"/>
              <a:t>55</a:t>
            </a:r>
            <a:r>
              <a:rPr lang="en-US" sz="1600" dirty="0"/>
              <a:t>°</a:t>
            </a:r>
          </a:p>
          <a:p>
            <a:r>
              <a:rPr lang="fr-CA" sz="2000" dirty="0"/>
              <a:t>L’humain pour orienter la tête verticalement</a:t>
            </a:r>
          </a:p>
          <a:p>
            <a:pPr lvl="1"/>
            <a:r>
              <a:rPr lang="fr-CA" sz="1600" dirty="0"/>
              <a:t>Zone confortable vers le haut = 20</a:t>
            </a:r>
            <a:r>
              <a:rPr lang="en-US" sz="1600" dirty="0"/>
              <a:t>°</a:t>
            </a:r>
          </a:p>
          <a:p>
            <a:pPr lvl="1"/>
            <a:r>
              <a:rPr lang="fr-CA" sz="1600" dirty="0"/>
              <a:t>Z</a:t>
            </a:r>
            <a:r>
              <a:rPr lang="en-US" sz="1600" dirty="0"/>
              <a:t>one </a:t>
            </a:r>
            <a:r>
              <a:rPr lang="en-US" sz="1600" dirty="0" err="1"/>
              <a:t>limite</a:t>
            </a:r>
            <a:r>
              <a:rPr lang="en-US" sz="1600" dirty="0"/>
              <a:t> </a:t>
            </a:r>
            <a:r>
              <a:rPr lang="en-US" sz="1600" dirty="0" err="1"/>
              <a:t>vers</a:t>
            </a:r>
            <a:r>
              <a:rPr lang="en-US" sz="1600" dirty="0"/>
              <a:t> le </a:t>
            </a:r>
            <a:r>
              <a:rPr lang="en-US" sz="1600" dirty="0" err="1"/>
              <a:t>haut</a:t>
            </a:r>
            <a:r>
              <a:rPr lang="en-US" sz="1600" dirty="0"/>
              <a:t> = </a:t>
            </a:r>
            <a:r>
              <a:rPr lang="fr-CA" sz="1600" dirty="0"/>
              <a:t>20</a:t>
            </a:r>
            <a:r>
              <a:rPr lang="en-US" sz="1600" dirty="0"/>
              <a:t>°</a:t>
            </a:r>
          </a:p>
          <a:p>
            <a:pPr lvl="1"/>
            <a:r>
              <a:rPr lang="fr-CA" sz="1600" dirty="0"/>
              <a:t>Zone confortable vers le bas = 12</a:t>
            </a:r>
            <a:r>
              <a:rPr lang="en-US" sz="1600" dirty="0"/>
              <a:t>°</a:t>
            </a:r>
          </a:p>
          <a:p>
            <a:pPr lvl="1"/>
            <a:r>
              <a:rPr lang="fr-CA" sz="1600" dirty="0"/>
              <a:t>Zone limite vers le bas = 40</a:t>
            </a:r>
            <a:r>
              <a:rPr lang="en-US" sz="1600" dirty="0"/>
              <a:t>°</a:t>
            </a:r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endParaRPr lang="fr-FR" sz="2000" dirty="0"/>
          </a:p>
          <a:p>
            <a:endParaRPr lang="fr-CA" sz="2000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3748365"/>
            <a:ext cx="4490468" cy="31096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490468" y="2754487"/>
            <a:ext cx="4653532" cy="4103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615370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66505" y="0"/>
            <a:ext cx="8488717" cy="1325563"/>
          </a:xfrm>
        </p:spPr>
        <p:txBody>
          <a:bodyPr/>
          <a:lstStyle/>
          <a:p>
            <a:r>
              <a:rPr lang="fr-CA" dirty="0"/>
              <a:t>Contraintes visuelles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43076" y="925415"/>
            <a:ext cx="7562709" cy="5923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308706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Image result for 360 image virtual reality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30896" y="0"/>
            <a:ext cx="12974896" cy="6933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5563692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66505" y="0"/>
            <a:ext cx="8488717" cy="1325563"/>
          </a:xfrm>
        </p:spPr>
        <p:txBody>
          <a:bodyPr/>
          <a:lstStyle/>
          <a:p>
            <a:r>
              <a:rPr lang="fr-CA" dirty="0"/>
              <a:t>Les panoramas 360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37528" y="1063271"/>
            <a:ext cx="8187708" cy="5566299"/>
          </a:xfrm>
        </p:spPr>
        <p:txBody>
          <a:bodyPr>
            <a:normAutofit/>
          </a:bodyPr>
          <a:lstStyle/>
          <a:p>
            <a:r>
              <a:rPr lang="fr-CA" sz="2000" dirty="0"/>
              <a:t>Il existe 3 types d’images/panoramas possibles à visualiser avec la réalité virtuelle</a:t>
            </a:r>
          </a:p>
          <a:p>
            <a:r>
              <a:rPr lang="fr-CA" sz="2000" dirty="0"/>
              <a:t>Le mot « panorama » provient du grec: </a:t>
            </a:r>
            <a:r>
              <a:rPr lang="en" sz="2000" dirty="0"/>
              <a:t>Pân (tout) hòrama (voir);</a:t>
            </a:r>
          </a:p>
          <a:p>
            <a:pPr marL="0" indent="0">
              <a:buNone/>
            </a:pPr>
            <a:endParaRPr lang="en-US" sz="2000" dirty="0"/>
          </a:p>
          <a:p>
            <a:endParaRPr lang="fr-FR" sz="2000" dirty="0"/>
          </a:p>
          <a:p>
            <a:endParaRPr lang="fr-FR" sz="2000" dirty="0"/>
          </a:p>
          <a:p>
            <a:endParaRPr lang="fr-CA" sz="2000" dirty="0"/>
          </a:p>
        </p:txBody>
      </p:sp>
      <p:pic>
        <p:nvPicPr>
          <p:cNvPr id="8" name="Shape 80"/>
          <p:cNvPicPr preferRelativeResize="0"/>
          <p:nvPr>
            <p:custDataLst>
              <p:tags r:id="rId3"/>
            </p:custDataLst>
          </p:nvPr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7542" y="2323308"/>
            <a:ext cx="8044835" cy="342675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hape 81"/>
          <p:cNvSpPr txBox="1"/>
          <p:nvPr>
            <p:custDataLst>
              <p:tags r:id="rId4"/>
            </p:custDataLst>
          </p:nvPr>
        </p:nvSpPr>
        <p:spPr>
          <a:xfrm>
            <a:off x="2179265" y="5836116"/>
            <a:ext cx="5797500" cy="235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1100" dirty="0"/>
              <a:t> Copyright 2009. </a:t>
            </a:r>
            <a:r>
              <a:rPr lang="en" sz="1100" dirty="0">
                <a:hlinkClick r:id="rId7"/>
              </a:rPr>
              <a:t>Mastering Digital Panoramic Photography</a:t>
            </a:r>
            <a:r>
              <a:rPr lang="en" sz="1100" dirty="0"/>
              <a:t> by Harald Woeste.</a:t>
            </a:r>
          </a:p>
        </p:txBody>
      </p:sp>
    </p:spTree>
    <p:extLst>
      <p:ext uri="{BB962C8B-B14F-4D97-AF65-F5344CB8AC3E}">
        <p14:creationId xmlns:p14="http://schemas.microsoft.com/office/powerpoint/2010/main" val="1619347885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66505" y="0"/>
            <a:ext cx="8488717" cy="1325563"/>
          </a:xfrm>
        </p:spPr>
        <p:txBody>
          <a:bodyPr/>
          <a:lstStyle/>
          <a:p>
            <a:r>
              <a:rPr lang="fr-CA" dirty="0"/>
              <a:t>Le panorama partiel</a:t>
            </a:r>
          </a:p>
        </p:txBody>
      </p:sp>
      <p:pic>
        <p:nvPicPr>
          <p:cNvPr id="10" name="Shape 55"/>
          <p:cNvPicPr preferRelativeResize="0"/>
          <p:nvPr>
            <p:custDataLst>
              <p:tags r:id="rId2"/>
            </p:custDataLst>
          </p:nvPr>
        </p:nvPicPr>
        <p:blipFill>
          <a:blip r:embed="rId8">
            <a:alphaModFix/>
          </a:blip>
          <a:stretch>
            <a:fillRect/>
          </a:stretch>
        </p:blipFill>
        <p:spPr>
          <a:xfrm>
            <a:off x="455603" y="3243140"/>
            <a:ext cx="8339325" cy="242537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hape 56"/>
          <p:cNvSpPr txBox="1"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455603" y="5668514"/>
            <a:ext cx="2482906" cy="46127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ct val="91666"/>
              <a:buFont typeface="Arial"/>
              <a:buNone/>
            </a:pPr>
            <a:r>
              <a:rPr lang="en" sz="1200" dirty="0">
                <a:solidFill>
                  <a:schemeClr val="dk1"/>
                </a:solidFill>
              </a:rPr>
              <a:t>Mount Gibbs, Californie, USA</a:t>
            </a:r>
          </a:p>
          <a:p>
            <a:pPr>
              <a:spcBef>
                <a:spcPts val="0"/>
              </a:spcBef>
              <a:buNone/>
            </a:pPr>
            <a:endParaRPr sz="1200" dirty="0"/>
          </a:p>
        </p:txBody>
      </p:sp>
      <p:sp>
        <p:nvSpPr>
          <p:cNvPr id="12" name="Shape 57"/>
          <p:cNvSpPr txBox="1"/>
          <p:nvPr>
            <p:custDataLst>
              <p:tags r:id="rId4"/>
            </p:custDataLst>
          </p:nvPr>
        </p:nvSpPr>
        <p:spPr>
          <a:xfrm>
            <a:off x="6271028" y="5668514"/>
            <a:ext cx="2523900" cy="281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r" rtl="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" sz="1200" dirty="0">
                <a:solidFill>
                  <a:schemeClr val="dk1"/>
                </a:solidFill>
              </a:rPr>
              <a:t>Source: Wikipédia</a:t>
            </a:r>
          </a:p>
          <a:p>
            <a:pPr lvl="0" rtl="0">
              <a:spcBef>
                <a:spcPts val="0"/>
              </a:spcBef>
              <a:buNone/>
            </a:pPr>
            <a:endParaRPr sz="1200" dirty="0"/>
          </a:p>
        </p:txBody>
      </p:sp>
      <p:sp>
        <p:nvSpPr>
          <p:cNvPr id="14" name="Espace réservé du contenu 2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637528" y="1063271"/>
            <a:ext cx="8187708" cy="55662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sz="2000" dirty="0"/>
              <a:t>Aucune/faible distorsion dans l’image</a:t>
            </a:r>
          </a:p>
          <a:p>
            <a:r>
              <a:rPr lang="fr-CA" sz="2000" dirty="0"/>
              <a:t>Assemblage de plusieurs images 2D</a:t>
            </a:r>
          </a:p>
          <a:p>
            <a:r>
              <a:rPr lang="fr-CA" sz="2000" dirty="0"/>
              <a:t>Ne permets pas de voir tout autour de soi</a:t>
            </a:r>
          </a:p>
          <a:p>
            <a:r>
              <a:rPr lang="fr-CA" sz="2000" dirty="0"/>
              <a:t>Ne permets pas de voir directement le sol/ciel</a:t>
            </a: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6599528" y="637941"/>
            <a:ext cx="18669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744452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66505" y="0"/>
            <a:ext cx="8488717" cy="1325563"/>
          </a:xfrm>
        </p:spPr>
        <p:txBody>
          <a:bodyPr/>
          <a:lstStyle/>
          <a:p>
            <a:r>
              <a:rPr lang="fr-CA" dirty="0"/>
              <a:t>Le panorama </a:t>
            </a:r>
            <a:r>
              <a:rPr lang="en" dirty="0"/>
              <a:t>360° (cylindrique)</a:t>
            </a:r>
            <a:endParaRPr lang="fr-CA" dirty="0"/>
          </a:p>
        </p:txBody>
      </p:sp>
      <p:sp>
        <p:nvSpPr>
          <p:cNvPr id="11" name="Shape 56"/>
          <p:cNvSpPr txBox="1"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420092" y="6296995"/>
            <a:ext cx="2482906" cy="46127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" sz="1200" dirty="0">
                <a:solidFill>
                  <a:schemeClr val="dk1"/>
                </a:solidFill>
              </a:rPr>
              <a:t>Lake District, Cumbria, Angleterre</a:t>
            </a:r>
          </a:p>
          <a:p>
            <a:pPr>
              <a:spcBef>
                <a:spcPts val="0"/>
              </a:spcBef>
              <a:buNone/>
            </a:pPr>
            <a:endParaRPr sz="1200" dirty="0"/>
          </a:p>
        </p:txBody>
      </p:sp>
      <p:sp>
        <p:nvSpPr>
          <p:cNvPr id="12" name="Shape 57"/>
          <p:cNvSpPr txBox="1"/>
          <p:nvPr>
            <p:custDataLst>
              <p:tags r:id="rId3"/>
            </p:custDataLst>
          </p:nvPr>
        </p:nvSpPr>
        <p:spPr>
          <a:xfrm>
            <a:off x="6235517" y="6296995"/>
            <a:ext cx="2523900" cy="281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r" rtl="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" sz="1200" dirty="0">
                <a:solidFill>
                  <a:schemeClr val="dk1"/>
                </a:solidFill>
              </a:rPr>
              <a:t>Source: Wikipédia</a:t>
            </a:r>
          </a:p>
          <a:p>
            <a:pPr lvl="0" rtl="0">
              <a:spcBef>
                <a:spcPts val="0"/>
              </a:spcBef>
              <a:buNone/>
            </a:pPr>
            <a:endParaRPr sz="1200" dirty="0"/>
          </a:p>
        </p:txBody>
      </p:sp>
      <p:sp>
        <p:nvSpPr>
          <p:cNvPr id="14" name="Espace réservé du contenu 2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637528" y="1063271"/>
            <a:ext cx="8187708" cy="55662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sz="2000" dirty="0"/>
              <a:t>Faible distorsion dans l’image</a:t>
            </a:r>
          </a:p>
          <a:p>
            <a:r>
              <a:rPr lang="fr-CA" sz="2000" dirty="0"/>
              <a:t>Assemblage de plusieurs images 2D horizontalement </a:t>
            </a:r>
            <a:br>
              <a:rPr lang="fr-CA" sz="2000" dirty="0"/>
            </a:br>
            <a:r>
              <a:rPr lang="fr-CA" sz="2000" dirty="0"/>
              <a:t>dans tous les angles</a:t>
            </a:r>
          </a:p>
          <a:p>
            <a:r>
              <a:rPr lang="fr-CA" sz="2000" dirty="0"/>
              <a:t>Permets de voir tout autour de soi</a:t>
            </a:r>
          </a:p>
          <a:p>
            <a:r>
              <a:rPr lang="fr-CA" sz="2000" dirty="0"/>
              <a:t>Ne permets pas de voir directement le sol/ciel</a:t>
            </a:r>
          </a:p>
          <a:p>
            <a:endParaRPr lang="fr-CA" sz="2000" dirty="0"/>
          </a:p>
          <a:p>
            <a:endParaRPr lang="fr-CA" sz="1600" dirty="0"/>
          </a:p>
        </p:txBody>
      </p:sp>
      <p:pic>
        <p:nvPicPr>
          <p:cNvPr id="7" name="Shape 66"/>
          <p:cNvPicPr preferRelativeResize="0"/>
          <p:nvPr>
            <p:custDataLst>
              <p:tags r:id="rId5"/>
            </p:custDataLst>
          </p:nvPr>
        </p:nvPicPr>
        <p:blipFill>
          <a:blip r:embed="rId8">
            <a:alphaModFix/>
          </a:blip>
          <a:stretch>
            <a:fillRect/>
          </a:stretch>
        </p:blipFill>
        <p:spPr>
          <a:xfrm>
            <a:off x="372031" y="3772398"/>
            <a:ext cx="8339325" cy="2524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6824416" y="1102963"/>
            <a:ext cx="1935001" cy="2540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249150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66505" y="0"/>
            <a:ext cx="8488717" cy="1325563"/>
          </a:xfrm>
        </p:spPr>
        <p:txBody>
          <a:bodyPr/>
          <a:lstStyle/>
          <a:p>
            <a:r>
              <a:rPr lang="fr-CA" dirty="0"/>
              <a:t>Le panorama </a:t>
            </a:r>
            <a:r>
              <a:rPr lang="en-US" dirty="0" err="1"/>
              <a:t>sphérique</a:t>
            </a:r>
            <a:endParaRPr lang="fr-CA" dirty="0"/>
          </a:p>
        </p:txBody>
      </p:sp>
      <p:sp>
        <p:nvSpPr>
          <p:cNvPr id="11" name="Shape 56"/>
          <p:cNvSpPr txBox="1"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1864309" y="6522742"/>
            <a:ext cx="2482906" cy="46127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" sz="1200" dirty="0">
                <a:solidFill>
                  <a:schemeClr val="dk1"/>
                </a:solidFill>
              </a:rPr>
              <a:t>Ekaterinburg, Russie</a:t>
            </a:r>
          </a:p>
          <a:p>
            <a:pPr>
              <a:spcBef>
                <a:spcPts val="0"/>
              </a:spcBef>
              <a:buNone/>
            </a:pPr>
            <a:endParaRPr sz="1200" dirty="0"/>
          </a:p>
        </p:txBody>
      </p:sp>
      <p:sp>
        <p:nvSpPr>
          <p:cNvPr id="12" name="Shape 57"/>
          <p:cNvSpPr txBox="1"/>
          <p:nvPr>
            <p:custDataLst>
              <p:tags r:id="rId3"/>
            </p:custDataLst>
          </p:nvPr>
        </p:nvSpPr>
        <p:spPr>
          <a:xfrm>
            <a:off x="4770873" y="6522742"/>
            <a:ext cx="2523900" cy="281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r">
              <a:lnSpc>
                <a:spcPct val="130000"/>
              </a:lnSpc>
              <a:spcAft>
                <a:spcPts val="600"/>
              </a:spcAft>
            </a:pPr>
            <a:r>
              <a:rPr lang="en" sz="1200" dirty="0">
                <a:solidFill>
                  <a:schemeClr val="dk1"/>
                </a:solidFill>
              </a:rPr>
              <a:t>Source: geolocation.ws</a:t>
            </a:r>
          </a:p>
          <a:p>
            <a:pPr lvl="0" rtl="0">
              <a:spcBef>
                <a:spcPts val="0"/>
              </a:spcBef>
              <a:buNone/>
            </a:pPr>
            <a:endParaRPr sz="1200" dirty="0"/>
          </a:p>
        </p:txBody>
      </p:sp>
      <p:sp>
        <p:nvSpPr>
          <p:cNvPr id="14" name="Espace réservé du contenu 2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637528" y="1063271"/>
            <a:ext cx="8187708" cy="55662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sz="2000" dirty="0"/>
              <a:t>Distorsion dans l’image, particulièrement dans les</a:t>
            </a:r>
            <a:br>
              <a:rPr lang="fr-CA" sz="2000" dirty="0"/>
            </a:br>
            <a:r>
              <a:rPr lang="fr-CA" sz="2000" dirty="0"/>
              <a:t>2 p</a:t>
            </a:r>
            <a:r>
              <a:rPr lang="en-CA" sz="2000" dirty="0" err="1"/>
              <a:t>ôles</a:t>
            </a:r>
            <a:endParaRPr lang="fr-CA" sz="2000" dirty="0"/>
          </a:p>
          <a:p>
            <a:r>
              <a:rPr lang="fr-CA" sz="2000" dirty="0"/>
              <a:t>Assemblage de plusieurs images 2D horizontalement</a:t>
            </a:r>
            <a:br>
              <a:rPr lang="fr-CA" sz="2000" dirty="0"/>
            </a:br>
            <a:r>
              <a:rPr lang="fr-CA" sz="2000" dirty="0"/>
              <a:t>et verticalement dans tous les angles</a:t>
            </a:r>
          </a:p>
          <a:p>
            <a:r>
              <a:rPr lang="fr-CA" sz="2000" dirty="0"/>
              <a:t>Permets de voir tout autour de soi</a:t>
            </a:r>
          </a:p>
          <a:p>
            <a:r>
              <a:rPr lang="fr-CA" sz="2000" dirty="0"/>
              <a:t>Permets de voir directement le sol/ciel (p</a:t>
            </a:r>
            <a:r>
              <a:rPr lang="en-CA" sz="2000" dirty="0" err="1"/>
              <a:t>ôle</a:t>
            </a:r>
            <a:r>
              <a:rPr lang="en-CA" sz="2000" dirty="0"/>
              <a:t>)</a:t>
            </a:r>
          </a:p>
          <a:p>
            <a:r>
              <a:rPr lang="en-CA" sz="2000" dirty="0" err="1"/>
              <a:t>Enveloppe</a:t>
            </a:r>
            <a:r>
              <a:rPr lang="en-CA" sz="2000" dirty="0"/>
              <a:t> </a:t>
            </a:r>
            <a:r>
              <a:rPr lang="fr-CA" sz="2000" dirty="0"/>
              <a:t>complètement</a:t>
            </a:r>
            <a:r>
              <a:rPr lang="en-CA" sz="2000" dirty="0"/>
              <a:t> </a:t>
            </a:r>
            <a:r>
              <a:rPr lang="en-CA" sz="2000" dirty="0" err="1"/>
              <a:t>l’utilisateur</a:t>
            </a:r>
            <a:endParaRPr lang="en-CA" sz="2000" dirty="0"/>
          </a:p>
          <a:p>
            <a:r>
              <a:rPr lang="en-CA" sz="2000" dirty="0"/>
              <a:t>Format de 2:1</a:t>
            </a:r>
            <a:endParaRPr lang="fr-CA" sz="2000" dirty="0"/>
          </a:p>
          <a:p>
            <a:endParaRPr lang="fr-CA" sz="2000" dirty="0"/>
          </a:p>
          <a:p>
            <a:endParaRPr lang="fr-CA" sz="1600" dirty="0"/>
          </a:p>
        </p:txBody>
      </p:sp>
      <p:pic>
        <p:nvPicPr>
          <p:cNvPr id="8" name="Shape 74"/>
          <p:cNvPicPr preferRelativeResize="0"/>
          <p:nvPr>
            <p:custDataLst>
              <p:tags r:id="rId5"/>
            </p:custDataLst>
          </p:nvPr>
        </p:nvPicPr>
        <p:blipFill>
          <a:blip r:embed="rId8">
            <a:alphaModFix/>
          </a:blip>
          <a:stretch>
            <a:fillRect/>
          </a:stretch>
        </p:blipFill>
        <p:spPr>
          <a:xfrm>
            <a:off x="1935332" y="4005380"/>
            <a:ext cx="5288418" cy="2624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6720904" y="933474"/>
            <a:ext cx="2219325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792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mersivelifeblog.files.wordpress.com/2015/04/vr_history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2296"/>
            <a:ext cx="8209999" cy="447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19773" y="0"/>
            <a:ext cx="7886700" cy="1325563"/>
          </a:xfrm>
        </p:spPr>
        <p:txBody>
          <a:bodyPr/>
          <a:lstStyle/>
          <a:p>
            <a:r>
              <a:rPr lang="fr-CA" dirty="0"/>
              <a:t>Histoire à suivre...</a:t>
            </a:r>
          </a:p>
        </p:txBody>
      </p:sp>
      <p:sp>
        <p:nvSpPr>
          <p:cNvPr id="3" name="Rectangle 2"/>
          <p:cNvSpPr/>
          <p:nvPr>
            <p:custDataLst>
              <p:tags r:id="rId3"/>
            </p:custDataLst>
          </p:nvPr>
        </p:nvSpPr>
        <p:spPr>
          <a:xfrm flipV="1">
            <a:off x="7998524" y="3668180"/>
            <a:ext cx="2141220" cy="45719"/>
          </a:xfrm>
          <a:prstGeom prst="rect">
            <a:avLst/>
          </a:prstGeom>
          <a:solidFill>
            <a:srgbClr val="00ABF0"/>
          </a:solidFill>
          <a:ln>
            <a:solidFill>
              <a:srgbClr val="00AB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583637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66505" y="0"/>
            <a:ext cx="8488717" cy="1325563"/>
          </a:xfrm>
        </p:spPr>
        <p:txBody>
          <a:bodyPr/>
          <a:lstStyle/>
          <a:p>
            <a:r>
              <a:rPr lang="fr-CA" dirty="0"/>
              <a:t>Le panorama </a:t>
            </a:r>
            <a:r>
              <a:rPr lang="en-US" dirty="0" err="1"/>
              <a:t>sphérique</a:t>
            </a:r>
            <a:endParaRPr lang="fr-CA" dirty="0"/>
          </a:p>
        </p:txBody>
      </p:sp>
      <p:sp>
        <p:nvSpPr>
          <p:cNvPr id="11" name="Shape 56"/>
          <p:cNvSpPr txBox="1"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218382" y="5742796"/>
            <a:ext cx="2482906" cy="46127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" sz="1200" dirty="0">
                <a:solidFill>
                  <a:schemeClr val="dk1"/>
                </a:solidFill>
              </a:rPr>
              <a:t>Ekaterinburg, Russie</a:t>
            </a:r>
          </a:p>
          <a:p>
            <a:pPr>
              <a:spcBef>
                <a:spcPts val="0"/>
              </a:spcBef>
              <a:buNone/>
            </a:pPr>
            <a:endParaRPr sz="1200" dirty="0"/>
          </a:p>
        </p:txBody>
      </p:sp>
      <p:sp>
        <p:nvSpPr>
          <p:cNvPr id="12" name="Shape 57"/>
          <p:cNvSpPr txBox="1"/>
          <p:nvPr>
            <p:custDataLst>
              <p:tags r:id="rId3"/>
            </p:custDataLst>
          </p:nvPr>
        </p:nvSpPr>
        <p:spPr>
          <a:xfrm>
            <a:off x="6386279" y="5742796"/>
            <a:ext cx="2523900" cy="281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r">
              <a:lnSpc>
                <a:spcPct val="130000"/>
              </a:lnSpc>
              <a:spcAft>
                <a:spcPts val="600"/>
              </a:spcAft>
            </a:pPr>
            <a:r>
              <a:rPr lang="en" sz="1200" dirty="0">
                <a:solidFill>
                  <a:schemeClr val="dk1"/>
                </a:solidFill>
              </a:rPr>
              <a:t>Source: geolocation.ws</a:t>
            </a:r>
          </a:p>
          <a:p>
            <a:pPr lvl="0" rtl="0">
              <a:spcBef>
                <a:spcPts val="0"/>
              </a:spcBef>
              <a:buNone/>
            </a:pPr>
            <a:endParaRPr sz="1200" dirty="0"/>
          </a:p>
        </p:txBody>
      </p:sp>
      <p:pic>
        <p:nvPicPr>
          <p:cNvPr id="8" name="Shape 74"/>
          <p:cNvPicPr preferRelativeResize="0"/>
          <p:nvPr>
            <p:custDataLst>
              <p:tags r:id="rId4"/>
            </p:custDataLst>
          </p:nvPr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8382" y="1492999"/>
            <a:ext cx="8691797" cy="43129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4960264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66505" y="0"/>
            <a:ext cx="8488717" cy="1325563"/>
          </a:xfrm>
        </p:spPr>
        <p:txBody>
          <a:bodyPr/>
          <a:lstStyle/>
          <a:p>
            <a:r>
              <a:rPr lang="fr-CA" dirty="0"/>
              <a:t>Les vidéos 360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37528" y="1063271"/>
            <a:ext cx="8187708" cy="5566299"/>
          </a:xfrm>
        </p:spPr>
        <p:txBody>
          <a:bodyPr>
            <a:normAutofit/>
          </a:bodyPr>
          <a:lstStyle/>
          <a:p>
            <a:r>
              <a:rPr lang="fr-CA" sz="2000" dirty="0"/>
              <a:t>Les vidéos 360 ne permettent pas le déplacement de la tête, seulement la rotation</a:t>
            </a:r>
          </a:p>
          <a:p>
            <a:r>
              <a:rPr lang="fr-CA" sz="2000" dirty="0"/>
              <a:t>Le contenu entier du vidéo doit être chargé même si seulement une portion peut être visionné à la fois </a:t>
            </a:r>
            <a:r>
              <a:rPr lang="fr-CA" sz="2000" dirty="0">
                <a:sym typeface="Wingdings" panose="05000000000000000000" pitchFamily="2" charset="2"/>
              </a:rPr>
              <a:t></a:t>
            </a:r>
            <a:r>
              <a:rPr lang="en-US" sz="2000" dirty="0">
                <a:sym typeface="Wingdings" panose="05000000000000000000" pitchFamily="2" charset="2"/>
              </a:rPr>
              <a:t> Champ </a:t>
            </a:r>
            <a:r>
              <a:rPr lang="en-US" sz="2000" dirty="0" err="1">
                <a:sym typeface="Wingdings" panose="05000000000000000000" pitchFamily="2" charset="2"/>
              </a:rPr>
              <a:t>visuel</a:t>
            </a:r>
            <a:r>
              <a:rPr lang="en-US" sz="2000" dirty="0">
                <a:sym typeface="Wingdings" panose="05000000000000000000" pitchFamily="2" charset="2"/>
              </a:rPr>
              <a:t> limit</a:t>
            </a:r>
            <a:r>
              <a:rPr lang="fr-CA" sz="2000" dirty="0">
                <a:sym typeface="Wingdings" panose="05000000000000000000" pitchFamily="2" charset="2"/>
              </a:rPr>
              <a:t>é</a:t>
            </a:r>
          </a:p>
          <a:p>
            <a:r>
              <a:rPr lang="fr-CA" sz="2000" dirty="0">
                <a:sym typeface="Wingdings" panose="05000000000000000000" pitchFamily="2" charset="2"/>
              </a:rPr>
              <a:t>Nécessite d’avoir du son binaural	(son 3D) pour situer les éléments dans le vidéo</a:t>
            </a:r>
          </a:p>
          <a:p>
            <a:r>
              <a:rPr lang="fr-CA" sz="2000" dirty="0">
                <a:sym typeface="Wingdings" panose="05000000000000000000" pitchFamily="2" charset="2"/>
              </a:rPr>
              <a:t>On ne contrôle pas l’utilisateur </a:t>
            </a:r>
            <a:r>
              <a:rPr lang="en-US" sz="2000" dirty="0">
                <a:sym typeface="Wingdings" panose="05000000000000000000" pitchFamily="2" charset="2"/>
              </a:rPr>
              <a:t> Il </a:t>
            </a:r>
            <a:r>
              <a:rPr lang="en-US" sz="2000" dirty="0" err="1">
                <a:sym typeface="Wingdings" panose="05000000000000000000" pitchFamily="2" charset="2"/>
              </a:rPr>
              <a:t>peut</a:t>
            </a:r>
            <a:r>
              <a:rPr lang="en-US" sz="2000" dirty="0">
                <a:sym typeface="Wingdings" panose="05000000000000000000" pitchFamily="2" charset="2"/>
              </a:rPr>
              <a:t> </a:t>
            </a:r>
            <a:r>
              <a:rPr lang="en-US" sz="2000" dirty="0" err="1">
                <a:sym typeface="Wingdings" panose="05000000000000000000" pitchFamily="2" charset="2"/>
              </a:rPr>
              <a:t>manquer</a:t>
            </a:r>
            <a:r>
              <a:rPr lang="en-US" sz="2000" dirty="0">
                <a:sym typeface="Wingdings" panose="05000000000000000000" pitchFamily="2" charset="2"/>
              </a:rPr>
              <a:t> l</a:t>
            </a:r>
            <a:r>
              <a:rPr lang="fr-CA" sz="2000">
                <a:sym typeface="Wingdings" panose="05000000000000000000" pitchFamily="2" charset="2"/>
              </a:rPr>
              <a:t>’action principale</a:t>
            </a:r>
            <a:endParaRPr lang="fr-CA" sz="2000" dirty="0">
              <a:sym typeface="Wingdings" panose="05000000000000000000" pitchFamily="2" charset="2"/>
            </a:endParaRPr>
          </a:p>
          <a:p>
            <a:r>
              <a:rPr lang="en-US" sz="2000" dirty="0">
                <a:hlinkClick r:id="rId7"/>
              </a:rPr>
              <a:t>https://youtu.be/KdK_C0Kr8Wo</a:t>
            </a:r>
            <a:endParaRPr lang="en-US" sz="2000" dirty="0"/>
          </a:p>
          <a:p>
            <a:endParaRPr lang="en-US" sz="2000" dirty="0"/>
          </a:p>
          <a:p>
            <a:endParaRPr lang="fr-FR" sz="2000" dirty="0"/>
          </a:p>
          <a:p>
            <a:endParaRPr lang="fr-FR" sz="2000" dirty="0"/>
          </a:p>
          <a:p>
            <a:endParaRPr lang="fr-CA" sz="2000" dirty="0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2617735" y="3939638"/>
            <a:ext cx="6526265" cy="2918362"/>
          </a:xfrm>
          <a:prstGeom prst="rect">
            <a:avLst/>
          </a:prstGeom>
        </p:spPr>
      </p:pic>
      <p:sp>
        <p:nvSpPr>
          <p:cNvPr id="6" name="TextBox 5"/>
          <p:cNvSpPr txBox="1"/>
          <p:nvPr>
            <p:custDataLst>
              <p:tags r:id="rId4"/>
            </p:custDataLst>
          </p:nvPr>
        </p:nvSpPr>
        <p:spPr>
          <a:xfrm>
            <a:off x="52922" y="4937154"/>
            <a:ext cx="23348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Les vidéos ne sont plus dans un cadre traditionnel</a:t>
            </a:r>
            <a:endParaRPr lang="en-US" dirty="0"/>
          </a:p>
        </p:txBody>
      </p:sp>
      <p:sp>
        <p:nvSpPr>
          <p:cNvPr id="7" name="Arrow: Right 6"/>
          <p:cNvSpPr/>
          <p:nvPr>
            <p:custDataLst>
              <p:tags r:id="rId5"/>
            </p:custDataLst>
          </p:nvPr>
        </p:nvSpPr>
        <p:spPr>
          <a:xfrm>
            <a:off x="1669004" y="5291091"/>
            <a:ext cx="789768" cy="39119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588162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336519" y="189781"/>
            <a:ext cx="8666804" cy="1328468"/>
          </a:xfrm>
        </p:spPr>
        <p:txBody>
          <a:bodyPr>
            <a:normAutofit fontScale="90000"/>
          </a:bodyPr>
          <a:lstStyle/>
          <a:p>
            <a:r>
              <a:rPr lang="en-US" dirty="0"/>
              <a:t>Outside-In: </a:t>
            </a:r>
            <a:r>
              <a:rPr lang="en-US" dirty="0" err="1"/>
              <a:t>Visualiser</a:t>
            </a:r>
            <a:r>
              <a:rPr lang="en-US" dirty="0"/>
              <a:t> des points </a:t>
            </a:r>
            <a:r>
              <a:rPr lang="en-US" dirty="0" err="1"/>
              <a:t>d’intérêts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dehors</a:t>
            </a:r>
            <a:r>
              <a:rPr lang="en-US" dirty="0"/>
              <a:t> du champs de vision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37528" y="1063271"/>
            <a:ext cx="8187708" cy="5566299"/>
          </a:xfrm>
        </p:spPr>
        <p:txBody>
          <a:bodyPr>
            <a:normAutofit/>
          </a:bodyPr>
          <a:lstStyle/>
          <a:p>
            <a:endParaRPr lang="en-US" sz="2000" dirty="0"/>
          </a:p>
          <a:p>
            <a:endParaRPr lang="fr-FR" sz="2000" dirty="0"/>
          </a:p>
          <a:p>
            <a:endParaRPr lang="fr-FR" sz="2000" dirty="0"/>
          </a:p>
          <a:p>
            <a:endParaRPr lang="fr-CA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86FC3E-8C46-46B4-A580-3D39FB546D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625" y="1456512"/>
            <a:ext cx="8544611" cy="47798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668BA28-AFFA-4224-83C7-97FEAE3642F7}"/>
              </a:ext>
            </a:extLst>
          </p:cNvPr>
          <p:cNvSpPr txBox="1"/>
          <p:nvPr/>
        </p:nvSpPr>
        <p:spPr>
          <a:xfrm>
            <a:off x="336519" y="6276674"/>
            <a:ext cx="475732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hlinkClick r:id="rId6"/>
              </a:rPr>
              <a:t>https://youtu.be/tCeRS1ObPA8</a:t>
            </a:r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22101711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Related image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6462" y="0"/>
            <a:ext cx="10279655" cy="685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>
            <p:custDataLst>
              <p:tags r:id="rId2"/>
            </p:custDataLst>
          </p:nvPr>
        </p:nvSpPr>
        <p:spPr>
          <a:xfrm>
            <a:off x="124287" y="5007006"/>
            <a:ext cx="4971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/>
              <a:t>Les </a:t>
            </a:r>
            <a:r>
              <a:rPr lang="en-CA" sz="3600" dirty="0" err="1"/>
              <a:t>domaines</a:t>
            </a:r>
            <a:r>
              <a:rPr lang="en-CA" sz="3600" dirty="0"/>
              <a:t> </a:t>
            </a:r>
            <a:r>
              <a:rPr lang="en-CA" sz="3600" dirty="0" err="1"/>
              <a:t>d’affaires</a:t>
            </a:r>
            <a:r>
              <a:rPr lang="en-CA" sz="3600" dirty="0"/>
              <a:t> </a:t>
            </a:r>
            <a:br>
              <a:rPr lang="en-CA" sz="3600" dirty="0"/>
            </a:br>
            <a:r>
              <a:rPr lang="en-CA" sz="3600" dirty="0"/>
              <a:t>de la </a:t>
            </a:r>
            <a:r>
              <a:rPr lang="en-CA" sz="3600" dirty="0" err="1"/>
              <a:t>réalité</a:t>
            </a:r>
            <a:r>
              <a:rPr lang="en-CA" sz="3600" dirty="0"/>
              <a:t> </a:t>
            </a:r>
            <a:r>
              <a:rPr lang="en-CA" sz="3600" dirty="0" err="1"/>
              <a:t>virtuelle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886246400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66505" y="0"/>
            <a:ext cx="8488717" cy="1325563"/>
          </a:xfrm>
        </p:spPr>
        <p:txBody>
          <a:bodyPr/>
          <a:lstStyle/>
          <a:p>
            <a:r>
              <a:rPr lang="fr-CA" dirty="0"/>
              <a:t>Domaines d’affaires: Jeu vidéo</a:t>
            </a:r>
          </a:p>
        </p:txBody>
      </p:sp>
      <p:pic>
        <p:nvPicPr>
          <p:cNvPr id="3" name="Picture 2" descr="http://imagescdn.tweaktown.com/news/4/6/46652_01_vr-expert-think-video-games-appropriate-market_full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467" y="1045550"/>
            <a:ext cx="7749932" cy="581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7228503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66505" y="0"/>
            <a:ext cx="8488717" cy="1325563"/>
          </a:xfrm>
        </p:spPr>
        <p:txBody>
          <a:bodyPr/>
          <a:lstStyle/>
          <a:p>
            <a:r>
              <a:rPr lang="fr-CA" dirty="0"/>
              <a:t>Domaines d’affaires: Détaillants</a:t>
            </a:r>
          </a:p>
        </p:txBody>
      </p:sp>
      <p:pic>
        <p:nvPicPr>
          <p:cNvPr id="4" name="Picture 2" descr="https://www.jwtintelligence.com/wp-content/uploads/2015/11/01_Model-Wearing-Virtual-Reality-Headset-in-TH-5th-Avenue-Flagship-Store_MAIN-940x500.jpg?ratio=1.88"/>
          <p:cNvPicPr>
            <a:picLocks noGrp="1" noChangeAspect="1" noChangeArrowheads="1"/>
          </p:cNvPicPr>
          <p:nvPr>
            <p:ph idx="1"/>
            <p:custDataLst>
              <p:tags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8" y="1148933"/>
            <a:ext cx="9130702" cy="4856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3556296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66505" y="0"/>
            <a:ext cx="8488717" cy="1325563"/>
          </a:xfrm>
        </p:spPr>
        <p:txBody>
          <a:bodyPr/>
          <a:lstStyle/>
          <a:p>
            <a:r>
              <a:rPr lang="fr-CA" dirty="0"/>
              <a:t>Domaines d’affaires: Tourisme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2" descr="http://wwwen.zte.com.cn/endata/magazine/mobileworld/2015/3/articles/201506/W020150629634730653947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38497"/>
            <a:ext cx="9174583" cy="5160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2652667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66505" y="0"/>
            <a:ext cx="8488717" cy="1325563"/>
          </a:xfrm>
        </p:spPr>
        <p:txBody>
          <a:bodyPr/>
          <a:lstStyle/>
          <a:p>
            <a:r>
              <a:rPr lang="fr-CA" dirty="0"/>
              <a:t>Domaines d’affaires: Éducation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2" descr="http://www.roadtovr.com/wp-content/uploads/2014/10/virtual_realita_14_of_34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33" y="985943"/>
            <a:ext cx="8805333" cy="5872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9171096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66505" y="0"/>
            <a:ext cx="8488717" cy="1325563"/>
          </a:xfrm>
        </p:spPr>
        <p:txBody>
          <a:bodyPr/>
          <a:lstStyle/>
          <a:p>
            <a:r>
              <a:rPr lang="fr-CA" dirty="0"/>
              <a:t>Domaines d’affaires: Santé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2" descr="http://www.openbiomedical.org/wordpress/wp-content/uploads/2015/09/563.pn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9299"/>
            <a:ext cx="9155276" cy="5154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5314326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66505" y="0"/>
            <a:ext cx="8488717" cy="1325563"/>
          </a:xfrm>
        </p:spPr>
        <p:txBody>
          <a:bodyPr/>
          <a:lstStyle/>
          <a:p>
            <a:r>
              <a:rPr lang="fr-CA" dirty="0"/>
              <a:t>Domaines d’affaires: Immobilier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2" descr="https://johnamardeil.files.wordpress.com/2015/04/untitled.pn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66" y="1010356"/>
            <a:ext cx="8771467" cy="5847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61284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398000" cy="685800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2689086" y="5963479"/>
            <a:ext cx="40198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400" dirty="0" err="1">
                <a:solidFill>
                  <a:schemeClr val="bg1"/>
                </a:solidFill>
              </a:rPr>
              <a:t>Simpsons</a:t>
            </a:r>
            <a:r>
              <a:rPr lang="fr-CA" sz="4400" dirty="0">
                <a:solidFill>
                  <a:schemeClr val="bg1"/>
                </a:solidFill>
              </a:rPr>
              <a:t> (1998)</a:t>
            </a:r>
          </a:p>
        </p:txBody>
      </p:sp>
    </p:spTree>
    <p:extLst>
      <p:ext uri="{BB962C8B-B14F-4D97-AF65-F5344CB8AC3E}">
        <p14:creationId xmlns:p14="http://schemas.microsoft.com/office/powerpoint/2010/main" val="1067125533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66505" y="0"/>
            <a:ext cx="8488717" cy="1325563"/>
          </a:xfrm>
        </p:spPr>
        <p:txBody>
          <a:bodyPr/>
          <a:lstStyle/>
          <a:p>
            <a:r>
              <a:rPr lang="fr-CA" dirty="0"/>
              <a:t>Domaines d’affaires: Industrie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2" descr="http://gfxspeak.com/wp-content/uploads/2015/10/Elizabeth-Baron-Ford-VRED-2-e1444071985460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89" y="1060692"/>
            <a:ext cx="8703733" cy="5797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0246736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66505" y="0"/>
            <a:ext cx="8488717" cy="1325563"/>
          </a:xfrm>
        </p:spPr>
        <p:txBody>
          <a:bodyPr/>
          <a:lstStyle/>
          <a:p>
            <a:r>
              <a:rPr lang="fr-CA" dirty="0"/>
              <a:t>Domaines d’affaires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28650" y="1228724"/>
            <a:ext cx="7886700" cy="5267325"/>
          </a:xfrm>
        </p:spPr>
        <p:txBody>
          <a:bodyPr>
            <a:normAutofit/>
          </a:bodyPr>
          <a:lstStyle/>
          <a:p>
            <a:r>
              <a:rPr lang="fr-CA" dirty="0"/>
              <a:t>Le journalisme</a:t>
            </a:r>
          </a:p>
          <a:p>
            <a:r>
              <a:rPr lang="fr-CA" dirty="0"/>
              <a:t>Le cinéma</a:t>
            </a:r>
          </a:p>
          <a:p>
            <a:r>
              <a:rPr lang="fr-CA" dirty="0"/>
              <a:t>La communication</a:t>
            </a:r>
          </a:p>
          <a:p>
            <a:r>
              <a:rPr lang="fr-CA" dirty="0"/>
              <a:t>Le sport</a:t>
            </a:r>
          </a:p>
          <a:p>
            <a:r>
              <a:rPr lang="fr-CA" dirty="0"/>
              <a:t>La politique</a:t>
            </a:r>
          </a:p>
          <a:p>
            <a:r>
              <a:rPr lang="fr-CA" dirty="0"/>
              <a:t>La construction</a:t>
            </a:r>
          </a:p>
          <a:p>
            <a:r>
              <a:rPr lang="fr-CA" dirty="0"/>
              <a:t>L’ingénierie</a:t>
            </a:r>
          </a:p>
          <a:p>
            <a:r>
              <a:rPr lang="fr-CA" dirty="0"/>
              <a:t>Les parcs d’attractions</a:t>
            </a:r>
          </a:p>
          <a:p>
            <a:r>
              <a:rPr lang="fr-CA" dirty="0"/>
              <a:t>Les musées</a:t>
            </a:r>
          </a:p>
          <a:p>
            <a:r>
              <a:rPr lang="fr-CA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104580782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66505" y="0"/>
            <a:ext cx="8488717" cy="1325563"/>
          </a:xfrm>
        </p:spPr>
        <p:txBody>
          <a:bodyPr/>
          <a:lstStyle/>
          <a:p>
            <a:r>
              <a:rPr lang="fr-CA" dirty="0"/>
              <a:t>Les domaines d’affaires</a:t>
            </a:r>
          </a:p>
        </p:txBody>
      </p:sp>
      <p:pic>
        <p:nvPicPr>
          <p:cNvPr id="2050" name="Picture 2" descr="Related image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>
            <p:custDataLst>
              <p:tags r:id="rId3"/>
            </p:custDataLst>
          </p:nvPr>
        </p:nvSpPr>
        <p:spPr>
          <a:xfrm>
            <a:off x="3823222" y="-122049"/>
            <a:ext cx="19752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96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</a:rPr>
              <a:t>FIN</a:t>
            </a:r>
            <a:endParaRPr lang="en-US" sz="9600" b="1" dirty="0">
              <a:ln w="22225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4912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job simula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8864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54825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67613" y="0"/>
            <a:ext cx="8240142" cy="1325563"/>
          </a:xfrm>
        </p:spPr>
        <p:txBody>
          <a:bodyPr/>
          <a:lstStyle/>
          <a:p>
            <a:r>
              <a:rPr lang="fr-CA" dirty="0"/>
              <a:t>Continuum de la virtualité</a:t>
            </a:r>
          </a:p>
        </p:txBody>
      </p:sp>
      <p:pic>
        <p:nvPicPr>
          <p:cNvPr id="13" name="Picture 12" descr="Image result for le continuum de la virtualité"/>
          <p:cNvPicPr/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520" y="1470342"/>
            <a:ext cx="5252720" cy="16160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>
            <p:custDataLst>
              <p:tags r:id="rId3"/>
            </p:custDataLst>
          </p:nvPr>
        </p:nvSpPr>
        <p:spPr>
          <a:xfrm>
            <a:off x="1082040" y="3086417"/>
            <a:ext cx="67894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Milgram, Paul et Fumio </a:t>
            </a:r>
            <a:r>
              <a:rPr lang="en-US" sz="1100" dirty="0" err="1"/>
              <a:t>Kishino</a:t>
            </a:r>
            <a:r>
              <a:rPr lang="en-US" sz="1100" dirty="0"/>
              <a:t>. 1994. « A taxonomy of mixed reality visual displays ». </a:t>
            </a:r>
            <a:r>
              <a:rPr lang="en-US" sz="1100" i="1" dirty="0"/>
              <a:t>IEICE TRANSACTIONS on Information and Systems</a:t>
            </a:r>
            <a:r>
              <a:rPr lang="en-US" sz="1100" dirty="0"/>
              <a:t>, vol. 77, n</a:t>
            </a:r>
            <a:r>
              <a:rPr lang="en-US" sz="1100" baseline="30000" dirty="0"/>
              <a:t>o</a:t>
            </a:r>
            <a:r>
              <a:rPr lang="en-US" sz="1100" dirty="0"/>
              <a:t> 12, p. 1321‑1329.</a:t>
            </a:r>
          </a:p>
        </p:txBody>
      </p:sp>
      <p:sp>
        <p:nvSpPr>
          <p:cNvPr id="15" name="TextBox 14"/>
          <p:cNvSpPr txBox="1"/>
          <p:nvPr>
            <p:custDataLst>
              <p:tags r:id="rId4"/>
            </p:custDataLst>
          </p:nvPr>
        </p:nvSpPr>
        <p:spPr>
          <a:xfrm>
            <a:off x="245745" y="3842326"/>
            <a:ext cx="846201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1600" b="1" dirty="0"/>
              <a:t>L’environnement réel</a:t>
            </a:r>
            <a:r>
              <a:rPr lang="fr-CA" sz="1600" dirty="0"/>
              <a:t>: </a:t>
            </a:r>
            <a:r>
              <a:rPr lang="fr-FR" sz="1600" dirty="0"/>
              <a:t>L’environnement réel représente l’environnement dans lequel on se trouve tous les jours</a:t>
            </a:r>
            <a:br>
              <a:rPr lang="fr-FR" sz="1600" dirty="0"/>
            </a:br>
            <a:endParaRPr lang="fr-F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b="1" dirty="0"/>
              <a:t>La réalité augmentée</a:t>
            </a:r>
            <a:r>
              <a:rPr lang="fr-FR" sz="1600" dirty="0"/>
              <a:t>: </a:t>
            </a:r>
            <a:r>
              <a:rPr lang="fr-CA" sz="1600" dirty="0"/>
              <a:t>La réalité augmentée permet à l’utilisateur de percevoir l’environnement réel, mais en y superposant des éléments virtuels</a:t>
            </a:r>
            <a:br>
              <a:rPr lang="fr-CA" sz="1600" dirty="0"/>
            </a:br>
            <a:endParaRPr lang="fr-CA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1600" b="1" dirty="0"/>
              <a:t>La virtualité augmentée</a:t>
            </a:r>
            <a:r>
              <a:rPr lang="fr-CA" sz="1600" dirty="0"/>
              <a:t>: L’inverse de la réalité augmentée </a:t>
            </a:r>
            <a:r>
              <a:rPr lang="fr-CA" sz="1600" dirty="0">
                <a:sym typeface="Wingdings" panose="05000000000000000000" pitchFamily="2" charset="2"/>
              </a:rPr>
              <a:t> </a:t>
            </a:r>
            <a:r>
              <a:rPr lang="fr-CA" sz="1600" dirty="0"/>
              <a:t>un environnement virtuel où l’on ajoute des éléments de l’environnement réel</a:t>
            </a:r>
            <a:br>
              <a:rPr lang="fr-CA" sz="1600" dirty="0"/>
            </a:br>
            <a:endParaRPr lang="fr-CA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1600" b="1" dirty="0"/>
              <a:t>L’environnement virtuel</a:t>
            </a:r>
            <a:r>
              <a:rPr lang="fr-CA" sz="1600" dirty="0"/>
              <a:t>: Créé de toute pièce par ordinateur, sans intégré de contenu de l’environnement réel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479360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67613" y="0"/>
            <a:ext cx="8240142" cy="1325563"/>
          </a:xfrm>
        </p:spPr>
        <p:txBody>
          <a:bodyPr/>
          <a:lstStyle/>
          <a:p>
            <a:r>
              <a:rPr lang="fr-CA" dirty="0"/>
              <a:t>L’immersion</a:t>
            </a:r>
          </a:p>
        </p:txBody>
      </p:sp>
      <p:sp>
        <p:nvSpPr>
          <p:cNvPr id="15" name="TextBox 14"/>
          <p:cNvSpPr txBox="1"/>
          <p:nvPr>
            <p:custDataLst>
              <p:tags r:id="rId2"/>
            </p:custDataLst>
          </p:nvPr>
        </p:nvSpPr>
        <p:spPr>
          <a:xfrm>
            <a:off x="97248" y="4452182"/>
            <a:ext cx="90467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2000" dirty="0"/>
              <a:t>L'immersion est la capacité du système de réalité virtuelle de vous tromper en donnant l’impression que vous êtes ailleurs.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2000" dirty="0"/>
              <a:t>L'immersion est réalisée en supprimant la perception du monde réel et en les substituant aux sensations correspondant à l’environnement virtuel.</a:t>
            </a:r>
          </a:p>
        </p:txBody>
      </p:sp>
      <p:pic>
        <p:nvPicPr>
          <p:cNvPr id="1026" name="Picture 2" descr="Image result for matrix chai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1292"/>
            <a:ext cx="4408383" cy="3019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immersion technolog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383" y="961293"/>
            <a:ext cx="5368431" cy="3019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276972" y="3989581"/>
            <a:ext cx="1854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Film: The Matrix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4999991" y="3989581"/>
            <a:ext cx="3793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Système d’environnement virtuel CAVE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0" y="6211668"/>
            <a:ext cx="92983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Mestre, D., Fuchs, P., </a:t>
            </a:r>
            <a:r>
              <a:rPr lang="fr-CA" dirty="0" err="1"/>
              <a:t>Berthoz</a:t>
            </a:r>
            <a:r>
              <a:rPr lang="fr-CA" dirty="0"/>
              <a:t>, A. and </a:t>
            </a:r>
            <a:r>
              <a:rPr lang="fr-CA" dirty="0" err="1"/>
              <a:t>Vercher</a:t>
            </a:r>
            <a:r>
              <a:rPr lang="fr-CA" dirty="0"/>
              <a:t>, J.L., 2006. Immersion et présence. </a:t>
            </a:r>
            <a:r>
              <a:rPr lang="fr-CA" i="1" dirty="0"/>
              <a:t>Le traité de la réalité virtuelle. Paris: </a:t>
            </a:r>
            <a:r>
              <a:rPr lang="fr-CA" i="1" dirty="0" err="1"/>
              <a:t>Ecole</a:t>
            </a:r>
            <a:r>
              <a:rPr lang="fr-CA" i="1" dirty="0"/>
              <a:t> des Mines de Paris</a:t>
            </a:r>
            <a:r>
              <a:rPr lang="fr-CA" dirty="0"/>
              <a:t>, pp.309-38.</a:t>
            </a:r>
          </a:p>
        </p:txBody>
      </p:sp>
    </p:spTree>
    <p:extLst>
      <p:ext uri="{BB962C8B-B14F-4D97-AF65-F5344CB8AC3E}">
        <p14:creationId xmlns:p14="http://schemas.microsoft.com/office/powerpoint/2010/main" val="31582399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67613" y="0"/>
            <a:ext cx="8240142" cy="1325563"/>
          </a:xfrm>
        </p:spPr>
        <p:txBody>
          <a:bodyPr/>
          <a:lstStyle/>
          <a:p>
            <a:r>
              <a:rPr lang="fr-CA" dirty="0"/>
              <a:t>L’immersion</a:t>
            </a:r>
          </a:p>
        </p:txBody>
      </p:sp>
      <p:sp>
        <p:nvSpPr>
          <p:cNvPr id="15" name="TextBox 14"/>
          <p:cNvSpPr txBox="1"/>
          <p:nvPr>
            <p:custDataLst>
              <p:tags r:id="rId2"/>
            </p:custDataLst>
          </p:nvPr>
        </p:nvSpPr>
        <p:spPr>
          <a:xfrm>
            <a:off x="97248" y="4452182"/>
            <a:ext cx="90467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2000" dirty="0"/>
              <a:t>Les informations sensorielles envoyés au cerveau donnent l’impression d’être dans un autre endroit.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2000" dirty="0"/>
              <a:t>Ces informations sensorielles peuvent être visuelles, audio, </a:t>
            </a:r>
            <a:r>
              <a:rPr lang="fr-CA" sz="2000" dirty="0" err="1"/>
              <a:t>haptiques</a:t>
            </a:r>
            <a:r>
              <a:rPr lang="fr-CA" sz="2000" dirty="0"/>
              <a:t>, etc.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569462" y="3928238"/>
            <a:ext cx="3548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Simulateur de vol avec Oculus Rift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4999991" y="3989581"/>
            <a:ext cx="3793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Système d’environnement virtuel CAVE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0" y="621166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Mestre, D., Fuchs, P., </a:t>
            </a:r>
            <a:r>
              <a:rPr lang="fr-CA" dirty="0" err="1"/>
              <a:t>Berthoz</a:t>
            </a:r>
            <a:r>
              <a:rPr lang="fr-CA" dirty="0"/>
              <a:t>, A. and </a:t>
            </a:r>
            <a:r>
              <a:rPr lang="fr-CA" dirty="0" err="1"/>
              <a:t>Vercher</a:t>
            </a:r>
            <a:r>
              <a:rPr lang="fr-CA" dirty="0"/>
              <a:t>, J.L., 2006. Immersion et présence. </a:t>
            </a:r>
            <a:r>
              <a:rPr lang="fr-CA" i="1" dirty="0"/>
              <a:t>Le traité de la réalité virtuelle. Paris: </a:t>
            </a:r>
            <a:r>
              <a:rPr lang="fr-CA" i="1" dirty="0" err="1"/>
              <a:t>Ecole</a:t>
            </a:r>
            <a:r>
              <a:rPr lang="fr-CA" i="1" dirty="0"/>
              <a:t> des Mines de Paris</a:t>
            </a:r>
            <a:r>
              <a:rPr lang="fr-CA" dirty="0"/>
              <a:t>, pp.309-38.</a:t>
            </a:r>
          </a:p>
        </p:txBody>
      </p:sp>
      <p:pic>
        <p:nvPicPr>
          <p:cNvPr id="1032" name="Picture 8" descr="Image result for Htc Vive fligh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2079" y="937542"/>
            <a:ext cx="5312070" cy="2990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Système d’environnement virtuel CAV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623" y="936590"/>
            <a:ext cx="4523376" cy="300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17006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67613" y="0"/>
            <a:ext cx="8240142" cy="1325563"/>
          </a:xfrm>
        </p:spPr>
        <p:txBody>
          <a:bodyPr/>
          <a:lstStyle/>
          <a:p>
            <a:r>
              <a:rPr lang="fr-CA" dirty="0"/>
              <a:t>L’immersion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2986683" y="5361979"/>
            <a:ext cx="3793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Système d’environnement immersif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311499" y="6177089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hlinkClick r:id="rId3"/>
              </a:rPr>
              <a:t>http://sploid.gizmodo.com/walking-around-this-interactive-room-is-a-nightmarish-d-1796140715/amp</a:t>
            </a:r>
            <a:endParaRPr lang="fr-CA" dirty="0"/>
          </a:p>
          <a:p>
            <a:endParaRPr lang="fr-CA" dirty="0"/>
          </a:p>
        </p:txBody>
      </p:sp>
      <p:pic>
        <p:nvPicPr>
          <p:cNvPr id="1026" name="Picture 2" descr="null">
            <a:extLst>
              <a:ext uri="{FF2B5EF4-FFF2-40B4-BE49-F238E27FC236}">
                <a16:creationId xmlns:a16="http://schemas.microsoft.com/office/drawing/2014/main" id="{A52003AE-FAFB-4E11-92E0-52ED6FE3D5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13" y="1025473"/>
            <a:ext cx="8353061" cy="4260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33090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 dirty="0"/>
              <a:t>D’abord un peu d’histoire…</a:t>
            </a:r>
          </a:p>
        </p:txBody>
      </p:sp>
      <p:sp>
        <p:nvSpPr>
          <p:cNvPr id="5" name="ZoneTexte 4"/>
          <p:cNvSpPr txBox="1"/>
          <p:nvPr>
            <p:custDataLst>
              <p:tags r:id="rId2"/>
            </p:custDataLst>
          </p:nvPr>
        </p:nvSpPr>
        <p:spPr>
          <a:xfrm>
            <a:off x="253132" y="5852160"/>
            <a:ext cx="8744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hlinkClick r:id="rId6"/>
              </a:rPr>
              <a:t>https://immersivelifeblog.files.wordpress.com/2015/04/vr_history.jpg</a:t>
            </a:r>
            <a:endParaRPr lang="fr-CA" dirty="0"/>
          </a:p>
        </p:txBody>
      </p:sp>
      <p:pic>
        <p:nvPicPr>
          <p:cNvPr id="1026" name="Picture 2" descr="https://immersivelifeblog.files.wordpress.com/2015/04/vr_history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92" y="1376742"/>
            <a:ext cx="8371643" cy="456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01166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67613" y="0"/>
            <a:ext cx="8240142" cy="1325563"/>
          </a:xfrm>
        </p:spPr>
        <p:txBody>
          <a:bodyPr/>
          <a:lstStyle/>
          <a:p>
            <a:r>
              <a:rPr lang="fr-CA" dirty="0"/>
              <a:t>L’immersion</a:t>
            </a:r>
          </a:p>
        </p:txBody>
      </p:sp>
      <p:pic>
        <p:nvPicPr>
          <p:cNvPr id="5122" name="Picture 2" descr="Image result for oculus dk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55" y="1381247"/>
            <a:ext cx="3383480" cy="2537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624507" y="4000787"/>
            <a:ext cx="2849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/>
              <a:t>Oculus DK1 </a:t>
            </a:r>
            <a:br>
              <a:rPr lang="fr-CA"/>
            </a:br>
            <a:endParaRPr lang="fr-CA" dirty="0"/>
          </a:p>
        </p:txBody>
      </p:sp>
      <p:sp>
        <p:nvSpPr>
          <p:cNvPr id="4" name="AutoShape 4" descr="Image result for oculus CV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6" name="AutoShape 6" descr="Image result for oculus CV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7" name="AutoShape 8" descr="Image result for oculus CV1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pic>
        <p:nvPicPr>
          <p:cNvPr id="5130" name="Picture 10" descr="http://www.vestibulus.com/wp-content/uploads/2016/05/oculusriftcv1pack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863" y="1293608"/>
            <a:ext cx="4797631" cy="2707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oneTexte 13"/>
          <p:cNvSpPr txBox="1"/>
          <p:nvPr/>
        </p:nvSpPr>
        <p:spPr>
          <a:xfrm>
            <a:off x="4108862" y="4046953"/>
            <a:ext cx="4797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dirty="0"/>
              <a:t>Oculus CV1 + </a:t>
            </a:r>
            <a:r>
              <a:rPr lang="fr-CA" dirty="0" err="1"/>
              <a:t>XboxOne</a:t>
            </a:r>
            <a:r>
              <a:rPr lang="fr-CA" dirty="0"/>
              <a:t> Controller </a:t>
            </a:r>
            <a:br>
              <a:rPr lang="fr-CA" dirty="0"/>
            </a:br>
            <a:endParaRPr lang="fr-CA" dirty="0"/>
          </a:p>
        </p:txBody>
      </p:sp>
      <p:sp>
        <p:nvSpPr>
          <p:cNvPr id="16" name="ZoneTexte 15"/>
          <p:cNvSpPr txBox="1"/>
          <p:nvPr/>
        </p:nvSpPr>
        <p:spPr>
          <a:xfrm>
            <a:off x="765175" y="5198216"/>
            <a:ext cx="2849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200" dirty="0"/>
              <a:t>Immersion +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5082990" y="5198216"/>
            <a:ext cx="2849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200" dirty="0"/>
              <a:t>Immersion ++</a:t>
            </a:r>
          </a:p>
        </p:txBody>
      </p:sp>
    </p:spTree>
    <p:extLst>
      <p:ext uri="{BB962C8B-B14F-4D97-AF65-F5344CB8AC3E}">
        <p14:creationId xmlns:p14="http://schemas.microsoft.com/office/powerpoint/2010/main" val="10382143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67613" y="0"/>
            <a:ext cx="8240142" cy="1325563"/>
          </a:xfrm>
        </p:spPr>
        <p:txBody>
          <a:bodyPr/>
          <a:lstStyle/>
          <a:p>
            <a:r>
              <a:rPr lang="fr-CA" dirty="0"/>
              <a:t>L’immersion</a:t>
            </a:r>
          </a:p>
        </p:txBody>
      </p:sp>
      <p:sp>
        <p:nvSpPr>
          <p:cNvPr id="4" name="AutoShape 4" descr="Image result for oculus CV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6" name="AutoShape 6" descr="Image result for oculus CV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7" name="AutoShape 8" descr="Image result for oculus CV1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14" name="ZoneTexte 13"/>
          <p:cNvSpPr txBox="1"/>
          <p:nvPr/>
        </p:nvSpPr>
        <p:spPr>
          <a:xfrm>
            <a:off x="424494" y="3871245"/>
            <a:ext cx="40610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dirty="0"/>
              <a:t>Oculus CV1 + Oculus </a:t>
            </a:r>
            <a:r>
              <a:rPr lang="fr-CA" dirty="0" err="1"/>
              <a:t>Touch</a:t>
            </a:r>
            <a:r>
              <a:rPr lang="fr-CA" dirty="0"/>
              <a:t> + Sons</a:t>
            </a:r>
            <a:br>
              <a:rPr lang="fr-CA" dirty="0"/>
            </a:br>
            <a:endParaRPr lang="fr-CA" dirty="0"/>
          </a:p>
        </p:txBody>
      </p:sp>
      <p:pic>
        <p:nvPicPr>
          <p:cNvPr id="6146" name="Picture 2" descr="Image result for oculus CV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9371"/>
            <a:ext cx="4909998" cy="2761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4825576" y="4181123"/>
            <a:ext cx="40610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dirty="0"/>
              <a:t>Oculus CV1 + Oculus </a:t>
            </a:r>
            <a:r>
              <a:rPr lang="fr-CA" dirty="0" err="1"/>
              <a:t>Touch</a:t>
            </a:r>
            <a:r>
              <a:rPr lang="fr-CA" dirty="0"/>
              <a:t> + Sons + Retour </a:t>
            </a:r>
            <a:r>
              <a:rPr lang="fr-CA" dirty="0" err="1"/>
              <a:t>haptique</a:t>
            </a:r>
            <a:endParaRPr lang="fr-CA" dirty="0"/>
          </a:p>
        </p:txBody>
      </p:sp>
      <p:sp>
        <p:nvSpPr>
          <p:cNvPr id="13" name="ZoneTexte 12"/>
          <p:cNvSpPr txBox="1"/>
          <p:nvPr/>
        </p:nvSpPr>
        <p:spPr>
          <a:xfrm>
            <a:off x="765175" y="5198216"/>
            <a:ext cx="2849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200" dirty="0"/>
              <a:t>Immersion +++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5254477" y="5255614"/>
            <a:ext cx="3333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200" dirty="0"/>
              <a:t>Immersion ++++</a:t>
            </a:r>
          </a:p>
        </p:txBody>
      </p:sp>
      <p:pic>
        <p:nvPicPr>
          <p:cNvPr id="6148" name="Picture 4" descr="Image result for subpac ocul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576" y="-144463"/>
            <a:ext cx="4318424" cy="431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00723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67613" y="0"/>
            <a:ext cx="8240142" cy="1325563"/>
          </a:xfrm>
        </p:spPr>
        <p:txBody>
          <a:bodyPr/>
          <a:lstStyle/>
          <a:p>
            <a:r>
              <a:rPr lang="fr-CA" dirty="0"/>
              <a:t>La présence</a:t>
            </a:r>
          </a:p>
        </p:txBody>
      </p:sp>
      <p:sp>
        <p:nvSpPr>
          <p:cNvPr id="15" name="TextBox 14"/>
          <p:cNvSpPr txBox="1"/>
          <p:nvPr>
            <p:custDataLst>
              <p:tags r:id="rId2"/>
            </p:custDataLst>
          </p:nvPr>
        </p:nvSpPr>
        <p:spPr>
          <a:xfrm>
            <a:off x="245744" y="4652623"/>
            <a:ext cx="889825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2000" dirty="0"/>
              <a:t>La présence est le sentiment psychologique de se retrouver dans le monde virtuel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2000" dirty="0"/>
              <a:t>Des interactions faciles et naturels vont augmenter la présence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2000" dirty="0"/>
              <a:t>Des interactions sociales avec d’autres avatars vont augmenter la présence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2000" dirty="0"/>
              <a:t>Un bon environnement et la perception de l’utilisateur peuvent augmenter la présence</a:t>
            </a:r>
          </a:p>
        </p:txBody>
      </p:sp>
      <p:pic>
        <p:nvPicPr>
          <p:cNvPr id="3074" name="Picture 2" descr="Image result for presence in virtual realit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210" y="1022688"/>
            <a:ext cx="6096000" cy="337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99386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987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28273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67613" y="0"/>
            <a:ext cx="8240142" cy="1325563"/>
          </a:xfrm>
        </p:spPr>
        <p:txBody>
          <a:bodyPr/>
          <a:lstStyle/>
          <a:p>
            <a:r>
              <a:rPr lang="fr-CA" dirty="0"/>
              <a:t>Immersion VS Présence</a:t>
            </a:r>
          </a:p>
        </p:txBody>
      </p:sp>
      <p:sp>
        <p:nvSpPr>
          <p:cNvPr id="15" name="TextBox 14"/>
          <p:cNvSpPr txBox="1"/>
          <p:nvPr>
            <p:custDataLst>
              <p:tags r:id="rId2"/>
            </p:custDataLst>
          </p:nvPr>
        </p:nvSpPr>
        <p:spPr>
          <a:xfrm>
            <a:off x="245744" y="4818877"/>
            <a:ext cx="889825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2000" dirty="0"/>
              <a:t>Les deux concepts sont liés entre eux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2000" dirty="0"/>
              <a:t>Il n’existe pas de frontière clair délimitant les deux concepts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2000" dirty="0"/>
              <a:t>L’immersion va favoriser l’effet de présence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2000" dirty="0"/>
              <a:t>L’immersion est généralement associé à la technologie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2000" dirty="0"/>
              <a:t>L’effet de présence est généralement associé à une perception personnelle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394" y="1116279"/>
            <a:ext cx="4553289" cy="3401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14974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67613" y="0"/>
            <a:ext cx="8240142" cy="1325563"/>
          </a:xfrm>
        </p:spPr>
        <p:txBody>
          <a:bodyPr/>
          <a:lstStyle/>
          <a:p>
            <a:r>
              <a:rPr lang="fr-CA" dirty="0"/>
              <a:t>L’incarnation </a:t>
            </a:r>
            <a:r>
              <a:rPr lang="fr-CA" sz="2800" dirty="0"/>
              <a:t>(</a:t>
            </a:r>
            <a:r>
              <a:rPr lang="fr-FR" sz="2800" dirty="0"/>
              <a:t>Illusion de transfert de corps)</a:t>
            </a:r>
            <a:endParaRPr lang="fr-CA" dirty="0"/>
          </a:p>
        </p:txBody>
      </p:sp>
      <p:sp>
        <p:nvSpPr>
          <p:cNvPr id="15" name="TextBox 14"/>
          <p:cNvSpPr txBox="1"/>
          <p:nvPr>
            <p:custDataLst>
              <p:tags r:id="rId2"/>
            </p:custDataLst>
          </p:nvPr>
        </p:nvSpPr>
        <p:spPr>
          <a:xfrm>
            <a:off x="400124" y="4865292"/>
            <a:ext cx="87438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2000" dirty="0"/>
              <a:t>On peut aussi parler de l’illusion du transfert du corps « Body </a:t>
            </a:r>
            <a:r>
              <a:rPr lang="fr-CA" sz="2000" dirty="0" err="1"/>
              <a:t>transfer</a:t>
            </a:r>
            <a:r>
              <a:rPr lang="fr-CA" sz="2000" dirty="0"/>
              <a:t> illusion 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2000" dirty="0"/>
              <a:t>C’est s’approprié une partie ou un corps complet qui nous appartient pas réellement. Ex: Un avatar virtuel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2000" dirty="0"/>
              <a:t>Un avatar virtuel est une forme d'identité dans laquelle le joueur peut se lier psychologiquement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2000" dirty="0"/>
              <a:t>L’avatar peut agir comme un pont entre le monde physique et le monde réel.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3631715" y="4525168"/>
            <a:ext cx="1379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Film: Avatar</a:t>
            </a:r>
          </a:p>
        </p:txBody>
      </p:sp>
      <p:pic>
        <p:nvPicPr>
          <p:cNvPr id="2050" name="Picture 2" descr="Image result for human and avata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96" y="905836"/>
            <a:ext cx="7567908" cy="366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888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67613" y="0"/>
            <a:ext cx="8240142" cy="1325563"/>
          </a:xfrm>
        </p:spPr>
        <p:txBody>
          <a:bodyPr/>
          <a:lstStyle/>
          <a:p>
            <a:r>
              <a:rPr lang="fr-CA" dirty="0"/>
              <a:t>L’incarnation </a:t>
            </a:r>
            <a:r>
              <a:rPr lang="fr-CA" sz="2800" dirty="0"/>
              <a:t>(</a:t>
            </a:r>
            <a:r>
              <a:rPr lang="fr-FR" sz="2800" dirty="0"/>
              <a:t>Illusion de transfert de corps)</a:t>
            </a:r>
            <a:endParaRPr lang="fr-CA" dirty="0"/>
          </a:p>
        </p:txBody>
      </p:sp>
      <p:sp>
        <p:nvSpPr>
          <p:cNvPr id="15" name="TextBox 14"/>
          <p:cNvSpPr txBox="1"/>
          <p:nvPr>
            <p:custDataLst>
              <p:tags r:id="rId2"/>
            </p:custDataLst>
          </p:nvPr>
        </p:nvSpPr>
        <p:spPr>
          <a:xfrm>
            <a:off x="3062883" y="6482420"/>
            <a:ext cx="32574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dirty="0"/>
              <a:t>https://youtu.be/IKyctCYtsh8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3607213" y="5046911"/>
            <a:ext cx="2329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err="1"/>
              <a:t>Rubber</a:t>
            </a:r>
            <a:r>
              <a:rPr lang="fr-CA" dirty="0"/>
              <a:t> Hand Illusion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284" y="976529"/>
            <a:ext cx="7159229" cy="404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4"/>
          <p:cNvSpPr txBox="1"/>
          <p:nvPr>
            <p:custDataLst>
              <p:tags r:id="rId3"/>
            </p:custDataLst>
          </p:nvPr>
        </p:nvSpPr>
        <p:spPr>
          <a:xfrm>
            <a:off x="400124" y="5441500"/>
            <a:ext cx="87438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2000" dirty="0"/>
              <a:t>Le sujet éprouve un sentiment de propriété et un déplacement proprioceptif vers une fausse main lorsque la stimulation tactile est appliquée de façon synchronisée aux deux mains.</a:t>
            </a:r>
          </a:p>
        </p:txBody>
      </p:sp>
    </p:spTree>
    <p:extLst>
      <p:ext uri="{BB962C8B-B14F-4D97-AF65-F5344CB8AC3E}">
        <p14:creationId xmlns:p14="http://schemas.microsoft.com/office/powerpoint/2010/main" val="18390150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67613" y="0"/>
            <a:ext cx="8240142" cy="1325563"/>
          </a:xfrm>
        </p:spPr>
        <p:txBody>
          <a:bodyPr/>
          <a:lstStyle/>
          <a:p>
            <a:r>
              <a:rPr lang="fr-CA" dirty="0"/>
              <a:t>L’incarnation </a:t>
            </a:r>
            <a:r>
              <a:rPr lang="fr-CA" sz="2800" dirty="0"/>
              <a:t>(</a:t>
            </a:r>
            <a:r>
              <a:rPr lang="fr-FR" sz="2800" dirty="0"/>
              <a:t>Illusion de transfert de corps)</a:t>
            </a:r>
            <a:endParaRPr lang="fr-C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3D165C-9624-4B25-8C3D-C047470705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356" y="962601"/>
            <a:ext cx="5319137" cy="5085663"/>
          </a:xfrm>
          <a:prstGeom prst="rect">
            <a:avLst/>
          </a:prstGeom>
        </p:spPr>
      </p:pic>
      <p:sp>
        <p:nvSpPr>
          <p:cNvPr id="10" name="TextBox 2">
            <a:extLst>
              <a:ext uri="{FF2B5EF4-FFF2-40B4-BE49-F238E27FC236}">
                <a16:creationId xmlns:a16="http://schemas.microsoft.com/office/drawing/2014/main" id="{4878D2B1-2BC6-4A8F-AD46-4B23ABFA9A1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920115" y="6166353"/>
            <a:ext cx="7787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MLA </a:t>
            </a:r>
            <a:r>
              <a:rPr lang="en-US" sz="1200" dirty="0" err="1"/>
              <a:t>Kilteni</a:t>
            </a:r>
            <a:r>
              <a:rPr lang="en-US" sz="1200" dirty="0"/>
              <a:t>, Konstantina, et al. "Over my fake body: body ownership illusions for studying the multisensory basis of own-body perception." Frontiers in human neuroscience 9 (2015): 141.</a:t>
            </a:r>
            <a:endParaRPr lang="fr-CA" sz="1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8EC2F8-2E43-429A-BFC7-690F9C5807B5}"/>
              </a:ext>
            </a:extLst>
          </p:cNvPr>
          <p:cNvSpPr txBox="1"/>
          <p:nvPr/>
        </p:nvSpPr>
        <p:spPr>
          <a:xfrm>
            <a:off x="5685346" y="1000754"/>
            <a:ext cx="325566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Different induction methods of Body Ownership Illusions. </a:t>
            </a:r>
            <a:br>
              <a:rPr lang="en-US" b="1" dirty="0"/>
            </a:br>
            <a:r>
              <a:rPr lang="en-US" dirty="0"/>
              <a:t>(A,D) </a:t>
            </a:r>
            <a:r>
              <a:rPr lang="en-US" dirty="0" err="1"/>
              <a:t>Visuotactile</a:t>
            </a:r>
            <a:r>
              <a:rPr lang="en-US" dirty="0"/>
              <a:t> triggers: the participant is watching the fake hand/body placed in a plausible posture and being touched, while receiving synchronous tactile stimulation in the real counter part that remains out of view.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(C,F) </a:t>
            </a:r>
            <a:r>
              <a:rPr lang="en-US" dirty="0" err="1"/>
              <a:t>Visuoproprioceptive</a:t>
            </a:r>
            <a:r>
              <a:rPr lang="en-US" dirty="0"/>
              <a:t> triggers: the participant is watching the fake hand/body placed in an overlapping position with the real counter part that remains out of view.</a:t>
            </a:r>
          </a:p>
        </p:txBody>
      </p:sp>
    </p:spTree>
    <p:extLst>
      <p:ext uri="{BB962C8B-B14F-4D97-AF65-F5344CB8AC3E}">
        <p14:creationId xmlns:p14="http://schemas.microsoft.com/office/powerpoint/2010/main" val="35245876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67613" y="0"/>
            <a:ext cx="8240142" cy="1325563"/>
          </a:xfrm>
        </p:spPr>
        <p:txBody>
          <a:bodyPr/>
          <a:lstStyle/>
          <a:p>
            <a:r>
              <a:rPr lang="fr-CA" dirty="0"/>
              <a:t>L’incarnation</a:t>
            </a:r>
          </a:p>
        </p:txBody>
      </p:sp>
      <p:sp>
        <p:nvSpPr>
          <p:cNvPr id="15" name="TextBox 14"/>
          <p:cNvSpPr txBox="1"/>
          <p:nvPr>
            <p:custDataLst>
              <p:tags r:id="rId2"/>
            </p:custDataLst>
          </p:nvPr>
        </p:nvSpPr>
        <p:spPr>
          <a:xfrm>
            <a:off x="400124" y="4865292"/>
            <a:ext cx="874387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2000" dirty="0"/>
              <a:t>L'information visuelle de l’environnement virtuel doit être synchronisée avec la stimulation sensorielle du corps pour obtenir l’incarnation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2000" dirty="0"/>
              <a:t>L’incarnation va influencer les mouvements du joueur: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A" sz="2000" dirty="0" err="1"/>
              <a:t>Role-related</a:t>
            </a:r>
            <a:r>
              <a:rPr lang="fr-CA" sz="2000" dirty="0"/>
              <a:t> body </a:t>
            </a:r>
            <a:r>
              <a:rPr lang="fr-CA" sz="2000" dirty="0" err="1"/>
              <a:t>movement</a:t>
            </a:r>
            <a:endParaRPr lang="fr-CA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sz="2000" dirty="0"/>
          </a:p>
        </p:txBody>
      </p:sp>
      <p:sp>
        <p:nvSpPr>
          <p:cNvPr id="2" name="ZoneTexte 1"/>
          <p:cNvSpPr txBox="1"/>
          <p:nvPr/>
        </p:nvSpPr>
        <p:spPr>
          <a:xfrm>
            <a:off x="3631715" y="4525168"/>
            <a:ext cx="1379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Film: Avatar</a:t>
            </a:r>
          </a:p>
        </p:txBody>
      </p:sp>
      <p:pic>
        <p:nvPicPr>
          <p:cNvPr id="3074" name="Picture 2" descr="Image result for virtual reality avata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383" y="1086642"/>
            <a:ext cx="5715000" cy="3438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2"/>
          <p:cNvSpPr txBox="1"/>
          <p:nvPr>
            <p:custDataLst>
              <p:tags r:id="rId3"/>
            </p:custDataLst>
          </p:nvPr>
        </p:nvSpPr>
        <p:spPr>
          <a:xfrm>
            <a:off x="920115" y="6265675"/>
            <a:ext cx="7787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Ratan</a:t>
            </a:r>
            <a:r>
              <a:rPr lang="en-US" sz="1200" dirty="0"/>
              <a:t>, </a:t>
            </a:r>
            <a:r>
              <a:rPr lang="en-US" sz="1200" dirty="0" err="1"/>
              <a:t>Rabindra</a:t>
            </a:r>
            <a:r>
              <a:rPr lang="en-US" sz="1200" dirty="0"/>
              <a:t>, and Young June </a:t>
            </a:r>
            <a:r>
              <a:rPr lang="en-US" sz="1200" dirty="0" err="1"/>
              <a:t>Sah</a:t>
            </a:r>
            <a:r>
              <a:rPr lang="en-US" sz="1200" dirty="0"/>
              <a:t>. "Leveling up on stereotype threat: The role of avatar customization and avatar embodiment." </a:t>
            </a:r>
            <a:r>
              <a:rPr lang="en-US" sz="1200" i="1" dirty="0"/>
              <a:t>Computers in Human Behavior</a:t>
            </a:r>
            <a:r>
              <a:rPr lang="en-US" sz="1200" dirty="0"/>
              <a:t> 50 (2015): 367-374.</a:t>
            </a:r>
            <a:endParaRPr lang="fr-CA" sz="1200" dirty="0"/>
          </a:p>
        </p:txBody>
      </p:sp>
    </p:spTree>
    <p:extLst>
      <p:ext uri="{BB962C8B-B14F-4D97-AF65-F5344CB8AC3E}">
        <p14:creationId xmlns:p14="http://schemas.microsoft.com/office/powerpoint/2010/main" val="9489660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C35B8B-8E02-470F-9DD7-9BBA2A0083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5724" y="0"/>
            <a:ext cx="1185544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6337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491422" y="1559152"/>
            <a:ext cx="2711545" cy="3595745"/>
          </a:xfrm>
          <a:prstGeom prst="rect">
            <a:avLst/>
          </a:prstGeom>
        </p:spPr>
      </p:pic>
      <p:sp>
        <p:nvSpPr>
          <p:cNvPr id="5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fr-CA" dirty="0"/>
              <a:t>Le </a:t>
            </a:r>
            <a:r>
              <a:rPr lang="fr-CA" dirty="0" err="1"/>
              <a:t>sensorama</a:t>
            </a:r>
            <a:r>
              <a:rPr lang="fr-CA" dirty="0"/>
              <a:t> (1965)</a:t>
            </a: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759872" y="1325304"/>
            <a:ext cx="3360154" cy="4063442"/>
          </a:xfrm>
          <a:prstGeom prst="rect">
            <a:avLst/>
          </a:prstGeom>
        </p:spPr>
      </p:pic>
      <p:sp>
        <p:nvSpPr>
          <p:cNvPr id="6" name="TextBox 5"/>
          <p:cNvSpPr txBox="1"/>
          <p:nvPr>
            <p:custDataLst>
              <p:tags r:id="rId4"/>
            </p:custDataLst>
          </p:nvPr>
        </p:nvSpPr>
        <p:spPr>
          <a:xfrm>
            <a:off x="628650" y="5308847"/>
            <a:ext cx="75743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Film d’un motocycliste se promenant à travers Brooklyn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Vision stéréo avec deux écrans (séparés pour chaque œil)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Siège qui bouge pour sentir les vibrations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Ventilateur pour envoyer du vent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Odeurs générées par des arômes artificiels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57610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67613" y="0"/>
            <a:ext cx="8240142" cy="1325563"/>
          </a:xfrm>
        </p:spPr>
        <p:txBody>
          <a:bodyPr/>
          <a:lstStyle/>
          <a:p>
            <a:r>
              <a:rPr lang="fr-CA" dirty="0"/>
              <a:t>Les mouvements du corps et l’engagement</a:t>
            </a:r>
          </a:p>
        </p:txBody>
      </p:sp>
      <p:sp>
        <p:nvSpPr>
          <p:cNvPr id="15" name="TextBox 14"/>
          <p:cNvSpPr txBox="1"/>
          <p:nvPr>
            <p:custDataLst>
              <p:tags r:id="rId2"/>
            </p:custDataLst>
          </p:nvPr>
        </p:nvSpPr>
        <p:spPr>
          <a:xfrm>
            <a:off x="467613" y="3015208"/>
            <a:ext cx="874387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2000" dirty="0"/>
              <a:t>5 catégories de mouvements du corps en lien avec l’engagement dans un monde virtuel: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A" sz="2000" dirty="0"/>
              <a:t>« </a:t>
            </a:r>
            <a:r>
              <a:rPr lang="fr-CA" sz="2000" dirty="0" err="1"/>
              <a:t>Task</a:t>
            </a:r>
            <a:r>
              <a:rPr lang="fr-CA" sz="2000" dirty="0"/>
              <a:t>-control body </a:t>
            </a:r>
            <a:r>
              <a:rPr lang="fr-CA" sz="2000" dirty="0" err="1"/>
              <a:t>movement</a:t>
            </a:r>
            <a:r>
              <a:rPr lang="fr-CA" sz="2000" dirty="0"/>
              <a:t> »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A" sz="2000" dirty="0"/>
              <a:t>« </a:t>
            </a:r>
            <a:r>
              <a:rPr lang="fr-CA" sz="2000" dirty="0" err="1"/>
              <a:t>Task-facilitating</a:t>
            </a:r>
            <a:r>
              <a:rPr lang="fr-CA" sz="2000" dirty="0"/>
              <a:t> body </a:t>
            </a:r>
            <a:r>
              <a:rPr lang="fr-CA" sz="2000" dirty="0" err="1"/>
              <a:t>movement</a:t>
            </a:r>
            <a:r>
              <a:rPr lang="fr-CA" sz="2000" dirty="0"/>
              <a:t> »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A" sz="2000" dirty="0"/>
              <a:t>« </a:t>
            </a:r>
            <a:r>
              <a:rPr lang="fr-CA" sz="2000" dirty="0" err="1"/>
              <a:t>Role-related</a:t>
            </a:r>
            <a:r>
              <a:rPr lang="fr-CA" sz="2000" dirty="0"/>
              <a:t> body </a:t>
            </a:r>
            <a:r>
              <a:rPr lang="fr-CA" sz="2000" dirty="0" err="1"/>
              <a:t>movement</a:t>
            </a:r>
            <a:r>
              <a:rPr lang="fr-CA" sz="2000" dirty="0"/>
              <a:t> »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A" sz="2000" dirty="0"/>
              <a:t>« Affective expression »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A" sz="2000" dirty="0"/>
              <a:t>« Expressions of social </a:t>
            </a:r>
            <a:r>
              <a:rPr lang="fr-CA" sz="2000" dirty="0" err="1"/>
              <a:t>behavior</a:t>
            </a:r>
            <a:r>
              <a:rPr lang="fr-CA" sz="2000" dirty="0"/>
              <a:t> 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CA" sz="2000" dirty="0"/>
          </a:p>
        </p:txBody>
      </p:sp>
      <p:sp>
        <p:nvSpPr>
          <p:cNvPr id="6" name="TextBox 2"/>
          <p:cNvSpPr txBox="1"/>
          <p:nvPr>
            <p:custDataLst>
              <p:tags r:id="rId3"/>
            </p:custDataLst>
          </p:nvPr>
        </p:nvSpPr>
        <p:spPr>
          <a:xfrm>
            <a:off x="920115" y="6265675"/>
            <a:ext cx="7787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Bianchi-</a:t>
            </a:r>
            <a:r>
              <a:rPr lang="en-US" sz="1200" dirty="0" err="1"/>
              <a:t>Berthouze</a:t>
            </a:r>
            <a:r>
              <a:rPr lang="en-US" sz="1200" dirty="0"/>
              <a:t>, Nadia. "Understanding the role of body movement in player engagement." </a:t>
            </a:r>
            <a:r>
              <a:rPr lang="en-US" sz="1200" i="1" dirty="0"/>
              <a:t>Human–Computer Interaction</a:t>
            </a:r>
            <a:r>
              <a:rPr lang="en-US" sz="1200" dirty="0"/>
              <a:t> 28.1 (2013): 40-75.</a:t>
            </a:r>
            <a:endParaRPr lang="en-US" sz="1000" dirty="0"/>
          </a:p>
        </p:txBody>
      </p:sp>
      <p:pic>
        <p:nvPicPr>
          <p:cNvPr id="4098" name="Picture 2" descr="Image result for body movement kinec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783" y="1325563"/>
            <a:ext cx="6096000" cy="161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66224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67613" y="0"/>
            <a:ext cx="8240142" cy="1325563"/>
          </a:xfrm>
        </p:spPr>
        <p:txBody>
          <a:bodyPr/>
          <a:lstStyle/>
          <a:p>
            <a:r>
              <a:rPr lang="fr-CA" dirty="0"/>
              <a:t>Les mouvements du corps et l’engagement</a:t>
            </a:r>
          </a:p>
        </p:txBody>
      </p:sp>
      <p:sp>
        <p:nvSpPr>
          <p:cNvPr id="15" name="TextBox 14"/>
          <p:cNvSpPr txBox="1"/>
          <p:nvPr>
            <p:custDataLst>
              <p:tags r:id="rId2"/>
            </p:custDataLst>
          </p:nvPr>
        </p:nvSpPr>
        <p:spPr>
          <a:xfrm>
            <a:off x="467613" y="2655241"/>
            <a:ext cx="874387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2000" dirty="0"/>
              <a:t>« </a:t>
            </a:r>
            <a:r>
              <a:rPr lang="fr-CA" sz="2000" dirty="0" err="1"/>
              <a:t>Task</a:t>
            </a:r>
            <a:r>
              <a:rPr lang="fr-CA" sz="2000" dirty="0"/>
              <a:t>-control body </a:t>
            </a:r>
            <a:r>
              <a:rPr lang="fr-CA" sz="2000" dirty="0" err="1"/>
              <a:t>movement</a:t>
            </a:r>
            <a:r>
              <a:rPr lang="fr-CA" sz="2000" dirty="0"/>
              <a:t> »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A" sz="2000" dirty="0"/>
              <a:t>Ces mouvements sont définie par l’interface et son nécessaire pour effectuer des actions prédéfinies</a:t>
            </a:r>
            <a:br>
              <a:rPr lang="fr-CA" sz="2000" dirty="0"/>
            </a:br>
            <a:endParaRPr lang="fr-CA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2000" dirty="0"/>
              <a:t>« </a:t>
            </a:r>
            <a:r>
              <a:rPr lang="fr-CA" sz="2000" dirty="0" err="1"/>
              <a:t>Task-facilitating</a:t>
            </a:r>
            <a:r>
              <a:rPr lang="fr-CA" sz="2000" dirty="0"/>
              <a:t> body </a:t>
            </a:r>
            <a:r>
              <a:rPr lang="fr-CA" sz="2000" dirty="0" err="1"/>
              <a:t>movement</a:t>
            </a:r>
            <a:r>
              <a:rPr lang="fr-CA" sz="2000" dirty="0"/>
              <a:t> »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A" sz="2000" dirty="0"/>
              <a:t>Ces mouvements ne sont pas définie par l’interface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A" sz="2000" dirty="0"/>
              <a:t>Peut être conscient ou inconscient pour faciliter le contrôle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A" sz="2000" dirty="0"/>
              <a:t>Plus fréquent avec les utilisateurs expérimentés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A" sz="2000" dirty="0"/>
              <a:t>Souvent utilisé pour explorer des stratégies pour « gagner » ou atteindre une plus grande performance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A" sz="2000" dirty="0"/>
              <a:t>Ex: Dans Guitare </a:t>
            </a:r>
            <a:r>
              <a:rPr lang="fr-CA" sz="2000" dirty="0" err="1"/>
              <a:t>Hero</a:t>
            </a:r>
            <a:r>
              <a:rPr lang="fr-CA" sz="2000" dirty="0"/>
              <a:t>, on bouge la tête/tape du pied pour suivre le beat de la musique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CA" sz="2000" dirty="0"/>
          </a:p>
        </p:txBody>
      </p:sp>
      <p:sp>
        <p:nvSpPr>
          <p:cNvPr id="6" name="TextBox 2"/>
          <p:cNvSpPr txBox="1"/>
          <p:nvPr>
            <p:custDataLst>
              <p:tags r:id="rId3"/>
            </p:custDataLst>
          </p:nvPr>
        </p:nvSpPr>
        <p:spPr>
          <a:xfrm>
            <a:off x="920115" y="6396335"/>
            <a:ext cx="7787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Bianchi-</a:t>
            </a:r>
            <a:r>
              <a:rPr lang="en-US" sz="1200" dirty="0" err="1"/>
              <a:t>Berthouze</a:t>
            </a:r>
            <a:r>
              <a:rPr lang="en-US" sz="1200" dirty="0"/>
              <a:t>, Nadia. "Understanding the role of body movement in player engagement." </a:t>
            </a:r>
            <a:r>
              <a:rPr lang="en-US" sz="1200" i="1" dirty="0"/>
              <a:t>Human–Computer Interaction</a:t>
            </a:r>
            <a:r>
              <a:rPr lang="en-US" sz="1200" dirty="0"/>
              <a:t> 28.1 (2013): 40-75.</a:t>
            </a:r>
            <a:endParaRPr lang="en-US" sz="1000" dirty="0"/>
          </a:p>
        </p:txBody>
      </p:sp>
      <p:pic>
        <p:nvPicPr>
          <p:cNvPr id="5122" name="Picture 2" descr="Image result for body movement kinec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918" y="1174095"/>
            <a:ext cx="4081532" cy="1632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2466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67613" y="0"/>
            <a:ext cx="8240142" cy="1325563"/>
          </a:xfrm>
        </p:spPr>
        <p:txBody>
          <a:bodyPr/>
          <a:lstStyle/>
          <a:p>
            <a:r>
              <a:rPr lang="fr-CA" dirty="0"/>
              <a:t>Les mouvements du corps et l’engagement</a:t>
            </a:r>
          </a:p>
        </p:txBody>
      </p:sp>
      <p:sp>
        <p:nvSpPr>
          <p:cNvPr id="15" name="TextBox 14"/>
          <p:cNvSpPr txBox="1"/>
          <p:nvPr>
            <p:custDataLst>
              <p:tags r:id="rId2"/>
            </p:custDataLst>
          </p:nvPr>
        </p:nvSpPr>
        <p:spPr>
          <a:xfrm>
            <a:off x="547126" y="1660346"/>
            <a:ext cx="874387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2000" dirty="0"/>
              <a:t>« </a:t>
            </a:r>
            <a:r>
              <a:rPr lang="fr-CA" sz="2000" dirty="0" err="1"/>
              <a:t>Role-related</a:t>
            </a:r>
            <a:r>
              <a:rPr lang="fr-CA" sz="2000" dirty="0"/>
              <a:t> body </a:t>
            </a:r>
            <a:r>
              <a:rPr lang="fr-CA" sz="2000" dirty="0" err="1"/>
              <a:t>movement</a:t>
            </a:r>
            <a:r>
              <a:rPr lang="fr-CA" sz="2000" dirty="0"/>
              <a:t> »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A" sz="2000" dirty="0"/>
              <a:t>Réalisé par une personne qui assume le rôle de son avatar et l’environnement virtuel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A" sz="2000" dirty="0"/>
              <a:t>Indique un haut degré de présence dans l’environnement virtuel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CA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2000" dirty="0"/>
              <a:t>« Affective expression »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A" sz="2000" dirty="0"/>
              <a:t>Gestes qui démontrent l’état émotionnelle de la personne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A" sz="2000" dirty="0"/>
              <a:t>Généralement spontané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A" sz="2000" dirty="0"/>
              <a:t>Ex: Expression de la frustration ou du triomphe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CA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2000" dirty="0"/>
              <a:t>« Expressions of social </a:t>
            </a:r>
            <a:r>
              <a:rPr lang="fr-CA" sz="2000" dirty="0" err="1"/>
              <a:t>behavior</a:t>
            </a:r>
            <a:r>
              <a:rPr lang="fr-CA" sz="2000" dirty="0"/>
              <a:t> »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A" sz="2000" dirty="0"/>
              <a:t>Gestes qui démontre l’interaction avec d’autres personnes (NPC ou réel)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A" sz="2000" dirty="0"/>
              <a:t>Indique le niveau de conscience des autres personnes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A" sz="2000" dirty="0"/>
              <a:t>Augmente l’engagement social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CA" sz="2000" dirty="0"/>
          </a:p>
        </p:txBody>
      </p:sp>
      <p:sp>
        <p:nvSpPr>
          <p:cNvPr id="6" name="TextBox 2"/>
          <p:cNvSpPr txBox="1"/>
          <p:nvPr>
            <p:custDataLst>
              <p:tags r:id="rId3"/>
            </p:custDataLst>
          </p:nvPr>
        </p:nvSpPr>
        <p:spPr>
          <a:xfrm>
            <a:off x="920115" y="6396335"/>
            <a:ext cx="7787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Bianchi-</a:t>
            </a:r>
            <a:r>
              <a:rPr lang="en-US" sz="1200" dirty="0" err="1"/>
              <a:t>Berthouze</a:t>
            </a:r>
            <a:r>
              <a:rPr lang="en-US" sz="1200" dirty="0"/>
              <a:t>, Nadia. "Understanding the role of body movement in player engagement." </a:t>
            </a:r>
            <a:r>
              <a:rPr lang="en-US" sz="1200" i="1" dirty="0"/>
              <a:t>Human–Computer Interaction</a:t>
            </a:r>
            <a:r>
              <a:rPr lang="en-US" sz="1200" dirty="0"/>
              <a:t> 28.1 (2013): 40-75.</a:t>
            </a:r>
            <a:endParaRPr lang="en-US" sz="1000" dirty="0"/>
          </a:p>
        </p:txBody>
      </p:sp>
      <p:pic>
        <p:nvPicPr>
          <p:cNvPr id="6146" name="Picture 2" descr="Image result for hand h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380" y="638671"/>
            <a:ext cx="2758218" cy="1400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62655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Image result for Happy VR Gu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4018"/>
            <a:ext cx="12087224" cy="6862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67868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24464" y="0"/>
            <a:ext cx="8240142" cy="1325563"/>
          </a:xfrm>
        </p:spPr>
        <p:txBody>
          <a:bodyPr>
            <a:normAutofit/>
          </a:bodyPr>
          <a:lstStyle/>
          <a:p>
            <a:r>
              <a:rPr lang="fr-CA" sz="3600" dirty="0"/>
              <a:t>Les tâches et manipulations de base en RV</a:t>
            </a:r>
          </a:p>
        </p:txBody>
      </p:sp>
      <p:sp>
        <p:nvSpPr>
          <p:cNvPr id="15" name="TextBox 14"/>
          <p:cNvSpPr txBox="1"/>
          <p:nvPr>
            <p:custDataLst>
              <p:tags r:id="rId2"/>
            </p:custDataLst>
          </p:nvPr>
        </p:nvSpPr>
        <p:spPr>
          <a:xfrm>
            <a:off x="313530" y="1179986"/>
            <a:ext cx="846201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1600" b="1" dirty="0"/>
              <a:t>La sélection</a:t>
            </a:r>
            <a:r>
              <a:rPr lang="fr-CA" sz="1600" dirty="0"/>
              <a:t>: </a:t>
            </a:r>
            <a:r>
              <a:rPr lang="fr-FR" sz="1600" dirty="0"/>
              <a:t>C’est la tâche qui consiste à acquérir ou identifier un objet.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600" dirty="0"/>
              <a:t>Paramètres: Distance et direction de la cible, taille, densité des objets près de la cible, nombre de cibles à sélectionner, occlusion sur la cible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b="1" dirty="0"/>
              <a:t>Le positionnement</a:t>
            </a:r>
            <a:r>
              <a:rPr lang="fr-FR" sz="1600" dirty="0"/>
              <a:t>: </a:t>
            </a:r>
            <a:r>
              <a:rPr lang="fr-CA" sz="1600" dirty="0"/>
              <a:t>C’est la tâche qui consiste à changer la position 3D d’un objet.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A" sz="1600" dirty="0"/>
              <a:t>Paramètres: Distance et direction de la position initiale, distance et direction de la position finale, distance de translation, précision du positionnement.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CA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1600" b="1" dirty="0"/>
              <a:t>La rotation</a:t>
            </a:r>
            <a:r>
              <a:rPr lang="fr-CA" sz="1600" dirty="0"/>
              <a:t>: Consiste à changer l’orientation d’un objet.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A" sz="1600" dirty="0"/>
              <a:t>Paramètres: Distance de la cible, orientation initiale et finale, degré de rotation, précision requise pour la rotation.</a:t>
            </a:r>
            <a:endParaRPr lang="en-US" sz="1600" dirty="0"/>
          </a:p>
        </p:txBody>
      </p:sp>
      <p:pic>
        <p:nvPicPr>
          <p:cNvPr id="3074" name="Picture 2" descr="Image result for VR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528" y="4190260"/>
            <a:ext cx="4738261" cy="2667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00529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24464" y="0"/>
            <a:ext cx="8240142" cy="1325563"/>
          </a:xfrm>
        </p:spPr>
        <p:txBody>
          <a:bodyPr>
            <a:normAutofit/>
          </a:bodyPr>
          <a:lstStyle/>
          <a:p>
            <a:r>
              <a:rPr lang="fr-CA" sz="3600" dirty="0"/>
              <a:t>Classification des techniques de sélection</a:t>
            </a:r>
          </a:p>
        </p:txBody>
      </p:sp>
      <p:sp>
        <p:nvSpPr>
          <p:cNvPr id="3" name="TextBox 2"/>
          <p:cNvSpPr txBox="1"/>
          <p:nvPr>
            <p:custDataLst>
              <p:tags r:id="rId2"/>
            </p:custDataLst>
          </p:nvPr>
        </p:nvSpPr>
        <p:spPr>
          <a:xfrm>
            <a:off x="969645" y="5989320"/>
            <a:ext cx="7787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Bowman, Doug, Ernst </a:t>
            </a:r>
            <a:r>
              <a:rPr lang="en-US" sz="1200" dirty="0" err="1"/>
              <a:t>Kruijff</a:t>
            </a:r>
            <a:r>
              <a:rPr lang="en-US" sz="1200" dirty="0"/>
              <a:t>, Joseph J </a:t>
            </a:r>
            <a:r>
              <a:rPr lang="en-US" sz="1200" dirty="0" err="1"/>
              <a:t>LaViola</a:t>
            </a:r>
            <a:r>
              <a:rPr lang="en-US" sz="1200" dirty="0"/>
              <a:t> Jr et Ivan </a:t>
            </a:r>
            <a:r>
              <a:rPr lang="en-US" sz="1200" dirty="0" err="1"/>
              <a:t>Poupyrev</a:t>
            </a:r>
            <a:r>
              <a:rPr lang="en-US" sz="1200" dirty="0"/>
              <a:t>. 2004. </a:t>
            </a:r>
            <a:r>
              <a:rPr lang="en-US" sz="1200" i="1" dirty="0"/>
              <a:t>3D User Interfaces: Theory and Practice, </a:t>
            </a:r>
            <a:r>
              <a:rPr lang="en-US" sz="1200" i="1" dirty="0" err="1"/>
              <a:t>CourseSmart</a:t>
            </a:r>
            <a:r>
              <a:rPr lang="en-US" sz="1200" i="1" dirty="0"/>
              <a:t> </a:t>
            </a:r>
            <a:r>
              <a:rPr lang="en-US" sz="1200" i="1" dirty="0" err="1"/>
              <a:t>eTextbook</a:t>
            </a:r>
            <a:r>
              <a:rPr lang="en-US" sz="1200" dirty="0"/>
              <a:t>. Addison-Wesley.</a:t>
            </a: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6330" y="1127655"/>
            <a:ext cx="8545247" cy="486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6235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24464" y="-8878"/>
            <a:ext cx="8240142" cy="1325563"/>
          </a:xfrm>
        </p:spPr>
        <p:txBody>
          <a:bodyPr>
            <a:normAutofit/>
          </a:bodyPr>
          <a:lstStyle/>
          <a:p>
            <a:r>
              <a:rPr lang="fr-CA" sz="3600" dirty="0"/>
              <a:t>Technique de sélection: Main virtuel</a:t>
            </a:r>
          </a:p>
        </p:txBody>
      </p:sp>
      <p:sp>
        <p:nvSpPr>
          <p:cNvPr id="6" name="TextBox 5"/>
          <p:cNvSpPr txBox="1"/>
          <p:nvPr>
            <p:custDataLst>
              <p:tags r:id="rId2"/>
            </p:custDataLst>
          </p:nvPr>
        </p:nvSpPr>
        <p:spPr>
          <a:xfrm>
            <a:off x="424464" y="5135821"/>
            <a:ext cx="84620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L’utilisateur peut sélectionner et manipuler direction des objets avec les mains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La main virtuelle est en fait un curseur 3D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La position et l’orientation du dispositif d’entré est « mappé » sur la position et l’orientation du curseur 3D (main virtuelle)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pic>
        <p:nvPicPr>
          <p:cNvPr id="11266" name="Picture 2" descr="http://jobsimulatorgame.com/images/screenshots/kitchen_02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567" y="987794"/>
            <a:ext cx="6726868" cy="378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>
            <p:custDataLst>
              <p:tags r:id="rId4"/>
            </p:custDataLst>
          </p:nvPr>
        </p:nvSpPr>
        <p:spPr>
          <a:xfrm>
            <a:off x="3945063" y="4789294"/>
            <a:ext cx="18651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Job Simulator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870615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0200443" cy="6870074"/>
          </a:xfrm>
          <a:prstGeom prst="rect">
            <a:avLst/>
          </a:prstGeom>
        </p:spPr>
      </p:pic>
      <p:sp>
        <p:nvSpPr>
          <p:cNvPr id="6" name="TextBox 5"/>
          <p:cNvSpPr txBox="1"/>
          <p:nvPr>
            <p:custDataLst>
              <p:tags r:id="rId3"/>
            </p:custDataLst>
          </p:nvPr>
        </p:nvSpPr>
        <p:spPr>
          <a:xfrm>
            <a:off x="838115" y="6316551"/>
            <a:ext cx="7476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dirty="0">
                <a:solidFill>
                  <a:schemeClr val="bg1"/>
                </a:solidFill>
              </a:rPr>
              <a:t>Exemple d’un curseur 3D dans l’expérience « </a:t>
            </a:r>
            <a:r>
              <a:rPr lang="fr-CA" sz="2400" dirty="0" err="1">
                <a:solidFill>
                  <a:schemeClr val="bg1"/>
                </a:solidFill>
              </a:rPr>
              <a:t>Accounting</a:t>
            </a:r>
            <a:r>
              <a:rPr lang="fr-CA" sz="2400" dirty="0">
                <a:solidFill>
                  <a:schemeClr val="bg1"/>
                </a:solidFill>
              </a:rPr>
              <a:t> »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3574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24464" y="0"/>
            <a:ext cx="8240142" cy="1325563"/>
          </a:xfrm>
        </p:spPr>
        <p:txBody>
          <a:bodyPr>
            <a:normAutofit/>
          </a:bodyPr>
          <a:lstStyle/>
          <a:p>
            <a:r>
              <a:rPr lang="fr-CA" sz="3600" dirty="0"/>
              <a:t>Technique de sélection: Ray-casting</a:t>
            </a:r>
          </a:p>
        </p:txBody>
      </p:sp>
      <p:sp>
        <p:nvSpPr>
          <p:cNvPr id="6" name="TextBox 5"/>
          <p:cNvSpPr txBox="1"/>
          <p:nvPr>
            <p:custDataLst>
              <p:tags r:id="rId2"/>
            </p:custDataLst>
          </p:nvPr>
        </p:nvSpPr>
        <p:spPr>
          <a:xfrm>
            <a:off x="424464" y="4954846"/>
            <a:ext cx="846201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L’utilisateur pointe un objet à sélectionner à l’aide d’un rayon virtuel qui définit la position du pointeur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Le rayon est généralement attaché directement sur la main virtuelle pour sélectionner des objets éloignés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Difficile d’être précis pour des objets éloignés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pic>
        <p:nvPicPr>
          <p:cNvPr id="15364" name="Picture 4" descr="https://www.vrheads.com/sites/vrheads.com/files/styles/larger_wm_blw/public/field/image/2016/07/Vive%20Background%20HowTo%20(2).jpg?itok=aA-Iw1Fd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000" y="964394"/>
            <a:ext cx="6650938" cy="3919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12811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24464" y="0"/>
            <a:ext cx="8240142" cy="1325563"/>
          </a:xfrm>
        </p:spPr>
        <p:txBody>
          <a:bodyPr>
            <a:normAutofit/>
          </a:bodyPr>
          <a:lstStyle/>
          <a:p>
            <a:r>
              <a:rPr lang="fr-CA" sz="3600" dirty="0"/>
              <a:t>Technique de sélection: </a:t>
            </a:r>
            <a:r>
              <a:rPr lang="fr-CA" sz="3600" dirty="0" err="1"/>
              <a:t>Flashlight</a:t>
            </a:r>
            <a:endParaRPr lang="fr-CA" sz="3600" dirty="0"/>
          </a:p>
        </p:txBody>
      </p:sp>
      <p:sp>
        <p:nvSpPr>
          <p:cNvPr id="6" name="TextBox 5"/>
          <p:cNvSpPr txBox="1"/>
          <p:nvPr>
            <p:custDataLst>
              <p:tags r:id="rId2"/>
            </p:custDataLst>
          </p:nvPr>
        </p:nvSpPr>
        <p:spPr>
          <a:xfrm>
            <a:off x="424464" y="4635250"/>
            <a:ext cx="84620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La direction du pointeur est définie de la même façon que la technique de « Ray-casting 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Le rayon de sélection est remplacé par un cône de sélection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L’objet le plus proche dans le cône peut être sélectionné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Difficile de choisir l’objet désiré lorsque la densité d’objets est élevée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Problème avec l’occlusion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5185695" y="1229050"/>
            <a:ext cx="3700779" cy="31522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924717" y="1994394"/>
            <a:ext cx="3146512" cy="11204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/>
          <a:stretch>
            <a:fillRect/>
          </a:stretch>
        </p:blipFill>
        <p:spPr>
          <a:xfrm rot="5400000">
            <a:off x="399567" y="1653825"/>
            <a:ext cx="1120153" cy="1919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7213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fr-CA" dirty="0" err="1"/>
              <a:t>Sword</a:t>
            </a:r>
            <a:r>
              <a:rPr lang="fr-CA" dirty="0"/>
              <a:t> of </a:t>
            </a:r>
            <a:r>
              <a:rPr lang="fr-CA" dirty="0" err="1"/>
              <a:t>Damocles</a:t>
            </a:r>
            <a:r>
              <a:rPr lang="fr-CA" dirty="0"/>
              <a:t> (1968)</a:t>
            </a:r>
          </a:p>
        </p:txBody>
      </p:sp>
      <p:pic>
        <p:nvPicPr>
          <p:cNvPr id="2050" name="Picture 2" descr="https://cs.stanford.edu/people/eroberts/cs181/projects/2010-11/VirtualWorlds/resources/images/ivan-sutherlands-sword-of-damocles-virtual-reality-head-mounted-viewer.jpe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633" y="1690689"/>
            <a:ext cx="3835153" cy="4838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sword of damocles virtual reality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903" y="1690689"/>
            <a:ext cx="4051347" cy="2285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>
            <p:custDataLst>
              <p:tags r:id="rId4"/>
            </p:custDataLst>
          </p:nvPr>
        </p:nvSpPr>
        <p:spPr>
          <a:xfrm>
            <a:off x="184767" y="4314548"/>
            <a:ext cx="423648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Visiocasque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Système de suivi de la tête mécanique et rétractable suspendu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Affichage stéréoscopique de graphiques primitifs selon la position de l’utilisateur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33279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24464" y="5407"/>
            <a:ext cx="8240142" cy="1325563"/>
          </a:xfrm>
        </p:spPr>
        <p:txBody>
          <a:bodyPr>
            <a:normAutofit/>
          </a:bodyPr>
          <a:lstStyle/>
          <a:p>
            <a:r>
              <a:rPr lang="fr-CA" sz="3600" dirty="0"/>
              <a:t>Technique de sélection: Aperture </a:t>
            </a:r>
            <a:r>
              <a:rPr lang="fr-CA" sz="3600" dirty="0" err="1"/>
              <a:t>selection</a:t>
            </a:r>
            <a:endParaRPr lang="fr-CA" sz="3600" dirty="0"/>
          </a:p>
        </p:txBody>
      </p:sp>
      <p:sp>
        <p:nvSpPr>
          <p:cNvPr id="6" name="TextBox 5"/>
          <p:cNvSpPr txBox="1"/>
          <p:nvPr>
            <p:custDataLst>
              <p:tags r:id="rId2"/>
            </p:custDataLst>
          </p:nvPr>
        </p:nvSpPr>
        <p:spPr>
          <a:xfrm>
            <a:off x="424464" y="4706272"/>
            <a:ext cx="846201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Modification de la technique de « </a:t>
            </a:r>
            <a:r>
              <a:rPr lang="fr-CA" dirty="0" err="1"/>
              <a:t>Flashlight</a:t>
            </a:r>
            <a:r>
              <a:rPr lang="fr-CA" dirty="0"/>
              <a:t> 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Le cône part du point de vue (yeux) de l’utilisateur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L’utilisateur peut contrôler l’angle du cône de sélection pour réduire/augmenter la précision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Permets d’être précis sur des objets proches et éloignés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Mais, est dépendant du mouvement de la tête </a:t>
            </a:r>
            <a:r>
              <a:rPr lang="fr-CA" dirty="0">
                <a:sym typeface="Wingdings" panose="05000000000000000000" pitchFamily="2" charset="2"/>
              </a:rPr>
              <a:t> Doit regarder pour sélectionner</a:t>
            </a:r>
            <a:endParaRPr lang="fr-CA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911024" y="1570458"/>
            <a:ext cx="5522763" cy="247127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537464" y="2056715"/>
            <a:ext cx="2444581" cy="2410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1974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24464" y="5407"/>
            <a:ext cx="8240142" cy="1325563"/>
          </a:xfrm>
        </p:spPr>
        <p:txBody>
          <a:bodyPr>
            <a:normAutofit/>
          </a:bodyPr>
          <a:lstStyle/>
          <a:p>
            <a:r>
              <a:rPr lang="fr-CA" sz="3600" dirty="0"/>
              <a:t>Technique de sélection: </a:t>
            </a:r>
            <a:r>
              <a:rPr lang="fr-CA" sz="3600" dirty="0" err="1"/>
              <a:t>Go-Go</a:t>
            </a:r>
            <a:r>
              <a:rPr lang="fr-CA" sz="3600" dirty="0"/>
              <a:t> Technique</a:t>
            </a:r>
          </a:p>
        </p:txBody>
      </p:sp>
      <p:sp>
        <p:nvSpPr>
          <p:cNvPr id="6" name="TextBox 5"/>
          <p:cNvSpPr txBox="1"/>
          <p:nvPr>
            <p:custDataLst>
              <p:tags r:id="rId2"/>
            </p:custDataLst>
          </p:nvPr>
        </p:nvSpPr>
        <p:spPr>
          <a:xfrm>
            <a:off x="149217" y="4768416"/>
            <a:ext cx="90125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Amélioration de la main virtuelle standard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Permets de changer la longueur du bras virtuel en rapprochant/éloignant le vrai bras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Le rayon virtuel (</a:t>
            </a:r>
            <a:r>
              <a:rPr lang="fr-CA" dirty="0" err="1"/>
              <a:t>rv</a:t>
            </a:r>
            <a:r>
              <a:rPr lang="fr-CA" dirty="0"/>
              <a:t>) est en fonction du rayon du bras réel (</a:t>
            </a:r>
            <a:r>
              <a:rPr lang="fr-CA" dirty="0" err="1"/>
              <a:t>rr</a:t>
            </a:r>
            <a:r>
              <a:rPr lang="fr-CA" dirty="0"/>
              <a:t>)</a:t>
            </a:r>
            <a:endParaRPr lang="en-US" sz="1600" dirty="0"/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-27465" y="1129683"/>
            <a:ext cx="9144000" cy="3178206"/>
          </a:xfrm>
          <a:prstGeom prst="rect">
            <a:avLst/>
          </a:prstGeom>
        </p:spPr>
      </p:pic>
      <p:sp>
        <p:nvSpPr>
          <p:cNvPr id="3" name="TextBox 2"/>
          <p:cNvSpPr txBox="1"/>
          <p:nvPr>
            <p:custDataLst>
              <p:tags r:id="rId4"/>
            </p:custDataLst>
          </p:nvPr>
        </p:nvSpPr>
        <p:spPr>
          <a:xfrm>
            <a:off x="505195" y="4122360"/>
            <a:ext cx="80786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/>
              <a:t>Poupyrev</a:t>
            </a:r>
            <a:r>
              <a:rPr lang="en-US" sz="1100" dirty="0"/>
              <a:t>, Ivan, Mark </a:t>
            </a:r>
            <a:r>
              <a:rPr lang="en-US" sz="1100" dirty="0" err="1"/>
              <a:t>Billinghurst</a:t>
            </a:r>
            <a:r>
              <a:rPr lang="en-US" sz="1100" dirty="0"/>
              <a:t>, Suzanne </a:t>
            </a:r>
            <a:r>
              <a:rPr lang="en-US" sz="1100" dirty="0" err="1"/>
              <a:t>Weghorst</a:t>
            </a:r>
            <a:r>
              <a:rPr lang="en-US" sz="1100" dirty="0"/>
              <a:t> et </a:t>
            </a:r>
            <a:r>
              <a:rPr lang="en-US" sz="1100" dirty="0" err="1"/>
              <a:t>Tadao</a:t>
            </a:r>
            <a:r>
              <a:rPr lang="en-US" sz="1100" dirty="0"/>
              <a:t> Ichikawa. 1996. « The go-go interaction technique: non-linear mapping for direct manipulation in VR ». In </a:t>
            </a:r>
            <a:r>
              <a:rPr lang="en-US" sz="1100" i="1" dirty="0"/>
              <a:t>Proceedings of the 9th annual ACM symposium on User interface software and technology</a:t>
            </a:r>
            <a:r>
              <a:rPr lang="en-US" sz="1100" dirty="0"/>
              <a:t>. (1996), p. 79‑80. ACM.</a:t>
            </a:r>
          </a:p>
          <a:p>
            <a:endParaRPr lang="en-US" sz="1100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4801987" y="1458473"/>
            <a:ext cx="2182825" cy="19935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755106" y="5691746"/>
            <a:ext cx="580072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3468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24464" y="5407"/>
            <a:ext cx="8240142" cy="1325563"/>
          </a:xfrm>
        </p:spPr>
        <p:txBody>
          <a:bodyPr>
            <a:normAutofit/>
          </a:bodyPr>
          <a:lstStyle/>
          <a:p>
            <a:r>
              <a:rPr lang="fr-CA" sz="3600" dirty="0"/>
              <a:t>D’autres techniques de sélection…</a:t>
            </a: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798586" y="1029809"/>
            <a:ext cx="5911682" cy="5357673"/>
          </a:xfrm>
          <a:prstGeom prst="rect">
            <a:avLst/>
          </a:prstGeom>
        </p:spPr>
      </p:pic>
      <p:sp>
        <p:nvSpPr>
          <p:cNvPr id="9" name="TextBox 8"/>
          <p:cNvSpPr txBox="1"/>
          <p:nvPr>
            <p:custDataLst>
              <p:tags r:id="rId3"/>
            </p:custDataLst>
          </p:nvPr>
        </p:nvSpPr>
        <p:spPr>
          <a:xfrm>
            <a:off x="156722" y="6387482"/>
            <a:ext cx="89872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200" dirty="0" err="1"/>
              <a:t>Argelaguet</a:t>
            </a:r>
            <a:r>
              <a:rPr lang="fr-CA" sz="1200" dirty="0"/>
              <a:t>, </a:t>
            </a:r>
            <a:r>
              <a:rPr lang="fr-CA" sz="1200" dirty="0" err="1"/>
              <a:t>Ferran</a:t>
            </a:r>
            <a:r>
              <a:rPr lang="fr-CA" sz="1200" dirty="0"/>
              <a:t> et Carlos Andujar. </a:t>
            </a:r>
            <a:r>
              <a:rPr lang="en-US" sz="1200" dirty="0"/>
              <a:t>2013. « A survey of 3D object selection techniques for virtual environments ». </a:t>
            </a:r>
            <a:r>
              <a:rPr lang="en-US" sz="1200" i="1" dirty="0"/>
              <a:t>Computers &amp; Graphics</a:t>
            </a:r>
            <a:r>
              <a:rPr lang="en-US" sz="1200" dirty="0"/>
              <a:t>, vol. 37, n</a:t>
            </a:r>
            <a:r>
              <a:rPr lang="en-US" sz="1200" baseline="30000" dirty="0"/>
              <a:t>o</a:t>
            </a:r>
            <a:r>
              <a:rPr lang="en-US" sz="1200" dirty="0"/>
              <a:t> 3, p. 121‑136.</a:t>
            </a:r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0113242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24462" y="0"/>
            <a:ext cx="8633811" cy="1325563"/>
          </a:xfrm>
        </p:spPr>
        <p:txBody>
          <a:bodyPr>
            <a:normAutofit/>
          </a:bodyPr>
          <a:lstStyle/>
          <a:p>
            <a:r>
              <a:rPr lang="fr-CA" sz="3600" dirty="0"/>
              <a:t>Classification des techniques de manipulation</a:t>
            </a:r>
          </a:p>
        </p:txBody>
      </p:sp>
      <p:sp>
        <p:nvSpPr>
          <p:cNvPr id="3" name="TextBox 2"/>
          <p:cNvSpPr txBox="1"/>
          <p:nvPr>
            <p:custDataLst>
              <p:tags r:id="rId2"/>
            </p:custDataLst>
          </p:nvPr>
        </p:nvSpPr>
        <p:spPr>
          <a:xfrm>
            <a:off x="969645" y="5989320"/>
            <a:ext cx="7787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Bowman, Doug, Ernst </a:t>
            </a:r>
            <a:r>
              <a:rPr lang="en-US" sz="1200" dirty="0" err="1"/>
              <a:t>Kruijff</a:t>
            </a:r>
            <a:r>
              <a:rPr lang="en-US" sz="1200" dirty="0"/>
              <a:t>, Joseph J </a:t>
            </a:r>
            <a:r>
              <a:rPr lang="en-US" sz="1200" dirty="0" err="1"/>
              <a:t>LaViola</a:t>
            </a:r>
            <a:r>
              <a:rPr lang="en-US" sz="1200" dirty="0"/>
              <a:t> Jr et Ivan </a:t>
            </a:r>
            <a:r>
              <a:rPr lang="en-US" sz="1200" dirty="0" err="1"/>
              <a:t>Poupyrev</a:t>
            </a:r>
            <a:r>
              <a:rPr lang="en-US" sz="1200" dirty="0"/>
              <a:t>. 2004. </a:t>
            </a:r>
            <a:r>
              <a:rPr lang="en-US" sz="1200" i="1" dirty="0"/>
              <a:t>3D User Interfaces: Theory and Practice, </a:t>
            </a:r>
            <a:r>
              <a:rPr lang="en-US" sz="1200" i="1" dirty="0" err="1"/>
              <a:t>CourseSmart</a:t>
            </a:r>
            <a:r>
              <a:rPr lang="en-US" sz="1200" i="1" dirty="0"/>
              <a:t> </a:t>
            </a:r>
            <a:r>
              <a:rPr lang="en-US" sz="1200" i="1" dirty="0" err="1"/>
              <a:t>eTextbook</a:t>
            </a:r>
            <a:r>
              <a:rPr lang="en-US" sz="1200" dirty="0"/>
              <a:t>. Addison-Wesley.</a:t>
            </a: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20609" y="968213"/>
            <a:ext cx="8094633" cy="5021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3948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24464" y="-8878"/>
            <a:ext cx="8240142" cy="1325563"/>
          </a:xfrm>
        </p:spPr>
        <p:txBody>
          <a:bodyPr>
            <a:normAutofit/>
          </a:bodyPr>
          <a:lstStyle/>
          <a:p>
            <a:r>
              <a:rPr lang="fr-CA" sz="3600" dirty="0"/>
              <a:t>Technique de manipulation: Main virtuelle</a:t>
            </a:r>
          </a:p>
        </p:txBody>
      </p:sp>
      <p:sp>
        <p:nvSpPr>
          <p:cNvPr id="6" name="TextBox 5"/>
          <p:cNvSpPr txBox="1"/>
          <p:nvPr>
            <p:custDataLst>
              <p:tags r:id="rId2"/>
            </p:custDataLst>
          </p:nvPr>
        </p:nvSpPr>
        <p:spPr>
          <a:xfrm>
            <a:off x="424464" y="4881720"/>
            <a:ext cx="846201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C’est la technique la plus intuitive </a:t>
            </a:r>
            <a:r>
              <a:rPr lang="fr-CA" dirty="0">
                <a:sym typeface="Wingdings" panose="05000000000000000000" pitchFamily="2" charset="2"/>
              </a:rPr>
              <a:t> Aucune formation nécessaire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>
                <a:sym typeface="Wingdings" panose="05000000000000000000" pitchFamily="2" charset="2"/>
              </a:rPr>
              <a:t>On reproduit le même type de manipulation que dans le vrai monde (environnement réel)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>
                <a:sym typeface="Wingdings" panose="05000000000000000000" pitchFamily="2" charset="2"/>
              </a:rPr>
              <a:t>On ne sent pas le toucher ni le poids des objets  Difficile d’évaluer la force à exercer pour lancer le ballon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A" sz="1600" dirty="0"/>
              <a:t>Ex: </a:t>
            </a:r>
            <a:r>
              <a:rPr lang="fr-CA" sz="1600" dirty="0">
                <a:hlinkClick r:id="rId6"/>
              </a:rPr>
              <a:t>https://youtu.be/7PT6Ni2tNNo</a:t>
            </a:r>
            <a:endParaRPr lang="fr-CA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CA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pic>
        <p:nvPicPr>
          <p:cNvPr id="2050" name="Picture 2" descr="http://images.nvidia.com/geforce-com/international/images/nvidia-vr-funhouse/nvidia-vr-funhouse-screenshot-001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671" y="945323"/>
            <a:ext cx="6833727" cy="3843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28620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24464" y="-8878"/>
            <a:ext cx="8240142" cy="1325563"/>
          </a:xfrm>
        </p:spPr>
        <p:txBody>
          <a:bodyPr>
            <a:normAutofit/>
          </a:bodyPr>
          <a:lstStyle/>
          <a:p>
            <a:r>
              <a:rPr lang="fr-CA" sz="3600" dirty="0"/>
              <a:t>Technique de manipulation: Main virtuelle</a:t>
            </a:r>
          </a:p>
        </p:txBody>
      </p:sp>
      <p:pic>
        <p:nvPicPr>
          <p:cNvPr id="3074" name="Picture 2" descr="Image result for vr funhouse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75612"/>
            <a:ext cx="5124246" cy="2882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616388" y="3835152"/>
            <a:ext cx="4574242" cy="33081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1038687"/>
            <a:ext cx="9190630" cy="293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3961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images.17173.com/2016/news/2016/03/07/l0307q302s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26" y="1340098"/>
            <a:ext cx="4970947" cy="279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5407"/>
            <a:ext cx="9286874" cy="1325563"/>
          </a:xfrm>
        </p:spPr>
        <p:txBody>
          <a:bodyPr>
            <a:normAutofit/>
          </a:bodyPr>
          <a:lstStyle/>
          <a:p>
            <a:pPr algn="ctr"/>
            <a:r>
              <a:rPr lang="fr-CA" sz="3600" dirty="0"/>
              <a:t>Technique de manipulation: World-in-miniature</a:t>
            </a:r>
          </a:p>
        </p:txBody>
      </p:sp>
      <p:sp>
        <p:nvSpPr>
          <p:cNvPr id="6" name="TextBox 5"/>
          <p:cNvSpPr txBox="1"/>
          <p:nvPr>
            <p:custDataLst>
              <p:tags r:id="rId3"/>
            </p:custDataLst>
          </p:nvPr>
        </p:nvSpPr>
        <p:spPr>
          <a:xfrm>
            <a:off x="424464" y="4954846"/>
            <a:ext cx="846201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L’univers virtuel est miniaturisé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Permet de sélectionner/manipuler des objets très éloignés avec précision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Permet de se téléporter sur tout l’environnement </a:t>
            </a:r>
            <a:br>
              <a:rPr lang="fr-CA" dirty="0"/>
            </a:br>
            <a:r>
              <a:rPr lang="fr-CA" dirty="0"/>
              <a:t>(changer entre taille réelle VS monde)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Permet de manipuler l’échelle du monde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>
                <a:hlinkClick r:id="rId9"/>
              </a:rPr>
              <a:t>https://youtu.be/UtZCe0zRUMU?t=1m20s</a:t>
            </a:r>
            <a:endParaRPr lang="fr-CA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pic>
        <p:nvPicPr>
          <p:cNvPr id="16388" name="Picture 4" descr="http://assets.vrfocus.com/uploads/2015/08/final_approach_2-1024x575.jp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071" y="1340098"/>
            <a:ext cx="4943227" cy="2775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>
            <p:custDataLst>
              <p:tags r:id="rId5"/>
            </p:custDataLst>
          </p:nvPr>
        </p:nvSpPr>
        <p:spPr>
          <a:xfrm>
            <a:off x="167289" y="4170015"/>
            <a:ext cx="8462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dirty="0"/>
              <a:t>Jeu: Final </a:t>
            </a:r>
            <a:r>
              <a:rPr lang="fr-CA" dirty="0" err="1"/>
              <a:t>Approach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9770142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0" y="5407"/>
            <a:ext cx="9286874" cy="1325563"/>
          </a:xfrm>
        </p:spPr>
        <p:txBody>
          <a:bodyPr>
            <a:normAutofit/>
          </a:bodyPr>
          <a:lstStyle/>
          <a:p>
            <a:pPr algn="ctr"/>
            <a:r>
              <a:rPr lang="fr-CA" sz="3600" dirty="0"/>
              <a:t>Technique de manipulation: World-in-miniature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86364"/>
            <a:ext cx="9144000" cy="48884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62062" y="6110344"/>
            <a:ext cx="3162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https://youtu.be/iDh90Rj68R4</a:t>
            </a:r>
          </a:p>
        </p:txBody>
      </p:sp>
    </p:spTree>
    <p:extLst>
      <p:ext uri="{BB962C8B-B14F-4D97-AF65-F5344CB8AC3E}">
        <p14:creationId xmlns:p14="http://schemas.microsoft.com/office/powerpoint/2010/main" val="189443123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0" y="5407"/>
            <a:ext cx="9286874" cy="1325563"/>
          </a:xfrm>
        </p:spPr>
        <p:txBody>
          <a:bodyPr>
            <a:normAutofit/>
          </a:bodyPr>
          <a:lstStyle/>
          <a:p>
            <a:pPr algn="ctr"/>
            <a:r>
              <a:rPr lang="fr-CA" sz="3600" dirty="0"/>
              <a:t>Technique de manipulation: Le lasso</a:t>
            </a:r>
          </a:p>
        </p:txBody>
      </p:sp>
      <p:sp>
        <p:nvSpPr>
          <p:cNvPr id="6" name="TextBox 5"/>
          <p:cNvSpPr txBox="1"/>
          <p:nvPr>
            <p:custDataLst>
              <p:tags r:id="rId2"/>
            </p:custDataLst>
          </p:nvPr>
        </p:nvSpPr>
        <p:spPr>
          <a:xfrm>
            <a:off x="412432" y="4580453"/>
            <a:ext cx="846201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Créé un lien visuel entre l’utilisateur et l’objet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Permets de manipuler un objet à distance (translation, rotation)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Peut être combiné avec la technique de sélection Ray-Casting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La translation X-Y se fait avec la rotation du corps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La translation Z (éloignement/rapprochement) peut se faire</a:t>
            </a:r>
            <a:br>
              <a:rPr lang="fr-CA" dirty="0"/>
            </a:br>
            <a:r>
              <a:rPr lang="fr-CA" dirty="0"/>
              <a:t>comme avec un « scroll » ou un « </a:t>
            </a:r>
            <a:r>
              <a:rPr lang="fr-CA" dirty="0" err="1"/>
              <a:t>swipe</a:t>
            </a:r>
            <a:r>
              <a:rPr lang="fr-CA" dirty="0"/>
              <a:t> 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Utile pour imiter des pouvoirs (télékinésie)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9" name="TextBox 8"/>
          <p:cNvSpPr txBox="1"/>
          <p:nvPr>
            <p:custDataLst>
              <p:tags r:id="rId3"/>
            </p:custDataLst>
          </p:nvPr>
        </p:nvSpPr>
        <p:spPr>
          <a:xfrm>
            <a:off x="5070736" y="4358943"/>
            <a:ext cx="3054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dirty="0"/>
              <a:t>Jeu: I </a:t>
            </a:r>
            <a:r>
              <a:rPr lang="fr-CA" dirty="0" err="1"/>
              <a:t>expect</a:t>
            </a:r>
            <a:r>
              <a:rPr lang="fr-CA" dirty="0"/>
              <a:t> </a:t>
            </a:r>
            <a:r>
              <a:rPr lang="fr-CA" dirty="0" err="1"/>
              <a:t>you</a:t>
            </a:r>
            <a:r>
              <a:rPr lang="fr-CA" dirty="0"/>
              <a:t> to die</a:t>
            </a:r>
            <a:endParaRPr lang="en-US" sz="1600" dirty="0"/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380068" y="1058332"/>
            <a:ext cx="4435458" cy="32998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524015" y="1131038"/>
            <a:ext cx="3584033" cy="3193140"/>
          </a:xfrm>
          <a:prstGeom prst="rect">
            <a:avLst/>
          </a:prstGeom>
        </p:spPr>
      </p:pic>
      <p:pic>
        <p:nvPicPr>
          <p:cNvPr id="1028" name="Picture 4" descr="Image result for x y z axis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2207" y="4980372"/>
            <a:ext cx="1901011" cy="1393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493528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0" y="5407"/>
            <a:ext cx="9286874" cy="1325563"/>
          </a:xfrm>
        </p:spPr>
        <p:txBody>
          <a:bodyPr>
            <a:normAutofit/>
          </a:bodyPr>
          <a:lstStyle/>
          <a:p>
            <a:pPr algn="ctr"/>
            <a:r>
              <a:rPr lang="fr-CA" sz="3600" dirty="0"/>
              <a:t>Technique de manipulation: Voodoo </a:t>
            </a:r>
            <a:r>
              <a:rPr lang="fr-CA" sz="3600" dirty="0" err="1"/>
              <a:t>Dolls</a:t>
            </a:r>
            <a:endParaRPr lang="fr-CA" sz="3600" dirty="0"/>
          </a:p>
        </p:txBody>
      </p:sp>
      <p:sp>
        <p:nvSpPr>
          <p:cNvPr id="6" name="TextBox 5"/>
          <p:cNvSpPr txBox="1"/>
          <p:nvPr>
            <p:custDataLst>
              <p:tags r:id="rId2"/>
            </p:custDataLst>
          </p:nvPr>
        </p:nvSpPr>
        <p:spPr>
          <a:xfrm>
            <a:off x="424464" y="4954846"/>
            <a:ext cx="846201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L’utilisateur doit d’abord sélectionner un objet pour en faire une copie manipulable (</a:t>
            </a:r>
            <a:r>
              <a:rPr lang="fr-CA" dirty="0" err="1"/>
              <a:t>voodoo</a:t>
            </a:r>
            <a:r>
              <a:rPr lang="fr-CA" dirty="0"/>
              <a:t> </a:t>
            </a:r>
            <a:r>
              <a:rPr lang="fr-CA" dirty="0" err="1"/>
              <a:t>doll</a:t>
            </a:r>
            <a:r>
              <a:rPr lang="fr-CA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La taille de la poupée est modifiée en fonction de la main virtuelle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Ne permets pas d’effectuer toutes les manipulations possibles sur un objet (translation, changement d’échelle, etc.)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189201" y="1044833"/>
            <a:ext cx="3697273" cy="39100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558933" y="1492895"/>
            <a:ext cx="4495800" cy="234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9218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28650" y="365126"/>
            <a:ext cx="8240142" cy="1325563"/>
          </a:xfrm>
        </p:spPr>
        <p:txBody>
          <a:bodyPr/>
          <a:lstStyle/>
          <a:p>
            <a:r>
              <a:rPr lang="fr-CA" dirty="0"/>
              <a:t>Data </a:t>
            </a:r>
            <a:r>
              <a:rPr lang="fr-CA" dirty="0" err="1"/>
              <a:t>glove</a:t>
            </a:r>
            <a:r>
              <a:rPr lang="fr-CA" dirty="0"/>
              <a:t> + </a:t>
            </a:r>
            <a:r>
              <a:rPr lang="fr-CA" dirty="0" err="1"/>
              <a:t>EyePhone</a:t>
            </a:r>
            <a:r>
              <a:rPr lang="fr-CA" dirty="0"/>
              <a:t> (1985-1987)</a:t>
            </a:r>
          </a:p>
        </p:txBody>
      </p:sp>
      <p:sp>
        <p:nvSpPr>
          <p:cNvPr id="7" name="TextBox 6"/>
          <p:cNvSpPr txBox="1"/>
          <p:nvPr>
            <p:custDataLst>
              <p:tags r:id="rId2"/>
            </p:custDataLst>
          </p:nvPr>
        </p:nvSpPr>
        <p:spPr>
          <a:xfrm>
            <a:off x="628650" y="4822295"/>
            <a:ext cx="510641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Gant mesurant 6 degrés de liberté + la flexion des doigts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Invention du terme « Réalité virtuelle » par </a:t>
            </a:r>
            <a:r>
              <a:rPr lang="fr-CA" dirty="0" err="1"/>
              <a:t>Jaron</a:t>
            </a:r>
            <a:r>
              <a:rPr lang="fr-CA" dirty="0"/>
              <a:t> Lanier (président de VPL </a:t>
            </a:r>
            <a:r>
              <a:rPr lang="fr-CA" dirty="0" err="1"/>
              <a:t>Research</a:t>
            </a:r>
            <a:r>
              <a:rPr lang="fr-CA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Création d’un premier casque VR commercial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Environ 9000$ chaque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3074" name="Picture 2" descr="Image result for data glove (1985)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721" y="1493415"/>
            <a:ext cx="4150796" cy="317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data glove (1985)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95" y="1493415"/>
            <a:ext cx="4051709" cy="317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Related image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7434" y="4822295"/>
            <a:ext cx="2857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737850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66505" y="0"/>
            <a:ext cx="8488717" cy="1325563"/>
          </a:xfrm>
        </p:spPr>
        <p:txBody>
          <a:bodyPr/>
          <a:lstStyle/>
          <a:p>
            <a:r>
              <a:rPr lang="fr-CA" dirty="0"/>
              <a:t>Critères de conception d’interactions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28650" y="1198485"/>
            <a:ext cx="7886700" cy="4978478"/>
          </a:xfrm>
        </p:spPr>
        <p:txBody>
          <a:bodyPr>
            <a:normAutofit/>
          </a:bodyPr>
          <a:lstStyle/>
          <a:p>
            <a:r>
              <a:rPr lang="fr-FR" dirty="0"/>
              <a:t>Utiliser les techniques de manipulation existantes, sauf s’il y a de nombreux avantages de créer une nouvelle technique spécifique à l'application</a:t>
            </a:r>
            <a:br>
              <a:rPr lang="fr-FR" dirty="0"/>
            </a:br>
            <a:endParaRPr lang="fr-FR" dirty="0"/>
          </a:p>
          <a:p>
            <a:r>
              <a:rPr lang="fr-FR" dirty="0"/>
              <a:t>Faire l'analyse des tâches lors du choix d'une technique de manipulation 3D</a:t>
            </a:r>
            <a:br>
              <a:rPr lang="fr-FR" dirty="0"/>
            </a:br>
            <a:endParaRPr lang="fr-FR" dirty="0"/>
          </a:p>
          <a:p>
            <a:r>
              <a:rPr lang="fr-FR" dirty="0"/>
              <a:t>Faire correspondre la technique d’interaction avec le dispositif utilisé (HTC </a:t>
            </a:r>
            <a:r>
              <a:rPr lang="fr-FR" dirty="0" err="1"/>
              <a:t>controller</a:t>
            </a:r>
            <a:r>
              <a:rPr lang="fr-FR" dirty="0"/>
              <a:t> VS </a:t>
            </a:r>
            <a:r>
              <a:rPr lang="fr-FR" dirty="0" err="1"/>
              <a:t>Leap</a:t>
            </a:r>
            <a:r>
              <a:rPr lang="fr-FR" dirty="0"/>
              <a:t> Motion)</a:t>
            </a:r>
          </a:p>
          <a:p>
            <a:endParaRPr lang="fr-FR" dirty="0"/>
          </a:p>
          <a:p>
            <a:endParaRPr lang="fr-CA" dirty="0"/>
          </a:p>
        </p:txBody>
      </p:sp>
      <p:pic>
        <p:nvPicPr>
          <p:cNvPr id="1026" name="Picture 2" descr="Résultats de recherche d'images pour « HTC controller »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87863"/>
            <a:ext cx="2505205" cy="167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5087" y="5082170"/>
            <a:ext cx="2728913" cy="1775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11566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66505" y="0"/>
            <a:ext cx="8488717" cy="1325563"/>
          </a:xfrm>
        </p:spPr>
        <p:txBody>
          <a:bodyPr/>
          <a:lstStyle/>
          <a:p>
            <a:r>
              <a:rPr lang="fr-CA" dirty="0"/>
              <a:t>Critères de conception d’interactions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28650" y="1198485"/>
            <a:ext cx="7886700" cy="4978478"/>
          </a:xfrm>
        </p:spPr>
        <p:txBody>
          <a:bodyPr>
            <a:normAutofit/>
          </a:bodyPr>
          <a:lstStyle/>
          <a:p>
            <a:r>
              <a:rPr lang="fr-FR" dirty="0"/>
              <a:t>Réduire les degrés de liberté lorsque possible </a:t>
            </a:r>
            <a:br>
              <a:rPr lang="fr-FR" dirty="0"/>
            </a:br>
            <a:r>
              <a:rPr lang="fr-FR" dirty="0"/>
              <a:t>(ex: tirer un levier vers le bas)</a:t>
            </a:r>
          </a:p>
          <a:p>
            <a:endParaRPr lang="fr-FR" dirty="0"/>
          </a:p>
          <a:p>
            <a:r>
              <a:rPr lang="fr-FR" dirty="0"/>
              <a:t>Considérez le compromis entre la conception technique et la conception de l'environnement</a:t>
            </a:r>
          </a:p>
          <a:p>
            <a:endParaRPr lang="fr-FR" dirty="0"/>
          </a:p>
          <a:p>
            <a:r>
              <a:rPr lang="fr-FR" dirty="0"/>
              <a:t>Il n’y a pas de « meilleure » méthode d’interaction</a:t>
            </a:r>
          </a:p>
          <a:p>
            <a:endParaRPr lang="fr-FR" dirty="0"/>
          </a:p>
          <a:p>
            <a:r>
              <a:rPr lang="fr-FR" dirty="0"/>
              <a:t>Une méthode peut fonctionner dans un contexte et être mauvaise dans un autre contexte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47968650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66505" y="0"/>
            <a:ext cx="8488717" cy="1325563"/>
          </a:xfrm>
        </p:spPr>
        <p:txBody>
          <a:bodyPr/>
          <a:lstStyle/>
          <a:p>
            <a:r>
              <a:rPr lang="fr-CA" dirty="0"/>
              <a:t>Retour haptique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28650" y="1198485"/>
            <a:ext cx="7886700" cy="4978478"/>
          </a:xfrm>
        </p:spPr>
        <p:txBody>
          <a:bodyPr>
            <a:normAutofit/>
          </a:bodyPr>
          <a:lstStyle/>
          <a:p>
            <a:r>
              <a:rPr lang="fr-FR" dirty="0"/>
              <a:t>Le sens du toucher transmet des informations supplémentaires:</a:t>
            </a:r>
          </a:p>
          <a:p>
            <a:pPr lvl="1"/>
            <a:r>
              <a:rPr lang="fr-FR" dirty="0"/>
              <a:t>Permet de confirmer des actions de l’utilisateur</a:t>
            </a:r>
          </a:p>
          <a:p>
            <a:pPr lvl="1"/>
            <a:r>
              <a:rPr lang="fr-FR" dirty="0"/>
              <a:t>Permet d’augmenter l’immersion</a:t>
            </a:r>
          </a:p>
          <a:p>
            <a:pPr lvl="1"/>
            <a:r>
              <a:rPr lang="fr-FR" dirty="0"/>
              <a:t>Interface supplémentaire pour la communication du système vers l’humain</a:t>
            </a:r>
          </a:p>
          <a:p>
            <a:endParaRPr lang="fr-FR" dirty="0"/>
          </a:p>
          <a:p>
            <a:endParaRPr lang="fr-FR" dirty="0"/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55903630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24861" y="0"/>
            <a:ext cx="8919139" cy="1325563"/>
          </a:xfrm>
        </p:spPr>
        <p:txBody>
          <a:bodyPr>
            <a:noAutofit/>
          </a:bodyPr>
          <a:lstStyle/>
          <a:p>
            <a:r>
              <a:rPr lang="en-US" sz="3200" dirty="0" err="1"/>
              <a:t>Grabity</a:t>
            </a:r>
            <a:r>
              <a:rPr lang="en-US" sz="3200" dirty="0"/>
              <a:t>: A Wearable Haptic Interface for Simulating Weight and Grasping in Virtual Reality</a:t>
            </a:r>
            <a:endParaRPr lang="fr-CA" sz="3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D728D3-9874-46E4-A4EA-D1B2B3E356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59004"/>
            <a:ext cx="9144000" cy="31964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8B6271-0709-4B44-ACF7-45B3699AF670}"/>
              </a:ext>
            </a:extLst>
          </p:cNvPr>
          <p:cNvSpPr txBox="1"/>
          <p:nvPr/>
        </p:nvSpPr>
        <p:spPr>
          <a:xfrm>
            <a:off x="0" y="4788858"/>
            <a:ext cx="30720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https://youtu.be/Vj79OLcxnDk</a:t>
            </a:r>
            <a:endParaRPr lang="en-US" dirty="0"/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B6408F-A5F2-4D80-BEB4-1109F20AF74D}"/>
              </a:ext>
            </a:extLst>
          </p:cNvPr>
          <p:cNvSpPr txBox="1"/>
          <p:nvPr/>
        </p:nvSpPr>
        <p:spPr>
          <a:xfrm>
            <a:off x="43583" y="6218960"/>
            <a:ext cx="9056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Choi, </a:t>
            </a:r>
            <a:r>
              <a:rPr lang="en-US" sz="1200" dirty="0" err="1"/>
              <a:t>Inrak</a:t>
            </a:r>
            <a:r>
              <a:rPr lang="en-US" sz="1200" dirty="0"/>
              <a:t>, Heather Culbertson, Mark R. Miller, Alex </a:t>
            </a:r>
            <a:r>
              <a:rPr lang="en-US" sz="1200" dirty="0" err="1"/>
              <a:t>Olwal</a:t>
            </a:r>
            <a:r>
              <a:rPr lang="en-US" sz="1200" dirty="0"/>
              <a:t>, Sean </a:t>
            </a:r>
            <a:r>
              <a:rPr lang="en-US" sz="1200" dirty="0" err="1"/>
              <a:t>Follmer</a:t>
            </a:r>
            <a:r>
              <a:rPr lang="en-US" sz="1200" dirty="0"/>
              <a:t>. 2017. «  </a:t>
            </a:r>
            <a:r>
              <a:rPr lang="en-US" sz="1200" dirty="0" err="1"/>
              <a:t>Grabity</a:t>
            </a:r>
            <a:r>
              <a:rPr lang="en-US" sz="1200" dirty="0"/>
              <a:t>: A Wearable Haptic Interface for Simulating Weight and Grasping in Virtual Reality ». </a:t>
            </a:r>
            <a:r>
              <a:rPr lang="en-US" sz="1200" i="1" dirty="0"/>
              <a:t>30</a:t>
            </a:r>
            <a:r>
              <a:rPr lang="en-US" sz="1200" i="1" baseline="30000" dirty="0"/>
              <a:t>th</a:t>
            </a:r>
            <a:r>
              <a:rPr lang="en-US" sz="1200" i="1" dirty="0"/>
              <a:t> ACM User Interface Software and Technology Symposium</a:t>
            </a:r>
            <a:r>
              <a:rPr lang="en-US" sz="1200" dirty="0"/>
              <a:t>. </a:t>
            </a:r>
            <a:r>
              <a:rPr lang="fr-CA" sz="1200" dirty="0"/>
              <a:t>(2017)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25049868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Related image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5041" y="1665"/>
            <a:ext cx="12189041" cy="6856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76499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66505" y="0"/>
            <a:ext cx="8488717" cy="1325563"/>
          </a:xfrm>
        </p:spPr>
        <p:txBody>
          <a:bodyPr/>
          <a:lstStyle/>
          <a:p>
            <a:r>
              <a:rPr lang="fr-CA" dirty="0"/>
              <a:t>Les interfaces utilisateurs RV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28650" y="1198485"/>
            <a:ext cx="7886700" cy="4978478"/>
          </a:xfrm>
        </p:spPr>
        <p:txBody>
          <a:bodyPr>
            <a:normAutofit/>
          </a:bodyPr>
          <a:lstStyle/>
          <a:p>
            <a:r>
              <a:rPr lang="fr-FR" dirty="0"/>
              <a:t>Très dépendant du dispositif d’entrée (input </a:t>
            </a:r>
            <a:r>
              <a:rPr lang="fr-FR" dirty="0" err="1"/>
              <a:t>device</a:t>
            </a:r>
            <a:r>
              <a:rPr lang="fr-FR" dirty="0"/>
              <a:t>)</a:t>
            </a:r>
          </a:p>
          <a:p>
            <a:endParaRPr lang="fr-FR" dirty="0"/>
          </a:p>
          <a:p>
            <a:r>
              <a:rPr lang="fr-FR" dirty="0"/>
              <a:t>Dépendant de la complexité de l’application</a:t>
            </a:r>
          </a:p>
          <a:p>
            <a:endParaRPr lang="fr-FR" dirty="0"/>
          </a:p>
          <a:p>
            <a:r>
              <a:rPr lang="fr-FR" dirty="0"/>
              <a:t>Nécessaire d’afficher l’information dans l’espace 3D</a:t>
            </a:r>
          </a:p>
          <a:p>
            <a:endParaRPr lang="fr-FR" dirty="0"/>
          </a:p>
          <a:p>
            <a:r>
              <a:rPr lang="fr-FR" dirty="0"/>
              <a:t>La plupart des utilisateurs sont débutants avec les interfaces dans la réalité virtuelle</a:t>
            </a:r>
          </a:p>
          <a:p>
            <a:endParaRPr lang="fr-FR" dirty="0"/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02468110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24462" y="0"/>
            <a:ext cx="8633811" cy="1325563"/>
          </a:xfrm>
        </p:spPr>
        <p:txBody>
          <a:bodyPr>
            <a:normAutofit/>
          </a:bodyPr>
          <a:lstStyle/>
          <a:p>
            <a:r>
              <a:rPr lang="fr-CA" sz="3600" dirty="0"/>
              <a:t>Classification des interfaces de contrôle</a:t>
            </a:r>
          </a:p>
        </p:txBody>
      </p:sp>
      <p:sp>
        <p:nvSpPr>
          <p:cNvPr id="3" name="TextBox 2"/>
          <p:cNvSpPr txBox="1"/>
          <p:nvPr>
            <p:custDataLst>
              <p:tags r:id="rId2"/>
            </p:custDataLst>
          </p:nvPr>
        </p:nvSpPr>
        <p:spPr>
          <a:xfrm>
            <a:off x="969645" y="5989320"/>
            <a:ext cx="7787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Bowman, Doug, Ernst </a:t>
            </a:r>
            <a:r>
              <a:rPr lang="en-US" sz="1200" dirty="0" err="1"/>
              <a:t>Kruijff</a:t>
            </a:r>
            <a:r>
              <a:rPr lang="en-US" sz="1200" dirty="0"/>
              <a:t>, Joseph J </a:t>
            </a:r>
            <a:r>
              <a:rPr lang="en-US" sz="1200" dirty="0" err="1"/>
              <a:t>LaViola</a:t>
            </a:r>
            <a:r>
              <a:rPr lang="en-US" sz="1200" dirty="0"/>
              <a:t> Jr et Ivan </a:t>
            </a:r>
            <a:r>
              <a:rPr lang="en-US" sz="1200" dirty="0" err="1"/>
              <a:t>Poupyrev</a:t>
            </a:r>
            <a:r>
              <a:rPr lang="en-US" sz="1200" dirty="0"/>
              <a:t>. 2004. </a:t>
            </a:r>
            <a:r>
              <a:rPr lang="en-US" sz="1200" i="1" dirty="0"/>
              <a:t>3D User Interfaces: Theory and Practice, </a:t>
            </a:r>
            <a:r>
              <a:rPr lang="en-US" sz="1200" i="1" dirty="0" err="1"/>
              <a:t>CourseSmart</a:t>
            </a:r>
            <a:r>
              <a:rPr lang="en-US" sz="1200" i="1" dirty="0"/>
              <a:t> </a:t>
            </a:r>
            <a:r>
              <a:rPr lang="en-US" sz="1200" i="1" dirty="0" err="1"/>
              <a:t>eTextbook</a:t>
            </a:r>
            <a:r>
              <a:rPr lang="en-US" sz="1200" dirty="0"/>
              <a:t>. Addison-Wesley.</a:t>
            </a: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520143" y="1056958"/>
            <a:ext cx="4442447" cy="493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25860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24462" y="0"/>
            <a:ext cx="8633811" cy="1325563"/>
          </a:xfrm>
        </p:spPr>
        <p:txBody>
          <a:bodyPr>
            <a:normAutofit/>
          </a:bodyPr>
          <a:lstStyle/>
          <a:p>
            <a:r>
              <a:rPr lang="fr-CA" sz="3600" dirty="0"/>
              <a:t>UI VR: 1-DOF menu</a:t>
            </a:r>
          </a:p>
        </p:txBody>
      </p:sp>
      <p:sp>
        <p:nvSpPr>
          <p:cNvPr id="7" name="TextBox 6"/>
          <p:cNvSpPr txBox="1"/>
          <p:nvPr>
            <p:custDataLst>
              <p:tags r:id="rId2"/>
            </p:custDataLst>
          </p:nvPr>
        </p:nvSpPr>
        <p:spPr>
          <a:xfrm>
            <a:off x="424462" y="4636736"/>
            <a:ext cx="846201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Souvent représenté par un « </a:t>
            </a:r>
            <a:r>
              <a:rPr lang="fr-CA" dirty="0" err="1"/>
              <a:t>Slider</a:t>
            </a:r>
            <a:r>
              <a:rPr lang="fr-CA" dirty="0"/>
              <a:t> » ou une liste d’options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L’utilisateur peut effectuer la rotation du menu pour voir d’autres options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La performance du menu dépend des mouvements de la main (utilisateur)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Généralement facile à utiliser, si le nombre d’items est limité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Le menu peut être attaché à un objet de l’environnement (bras, télévision, </a:t>
            </a:r>
            <a:r>
              <a:rPr lang="fr-CA" dirty="0" err="1"/>
              <a:t>etc</a:t>
            </a:r>
            <a:r>
              <a:rPr lang="fr-CA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pic>
        <p:nvPicPr>
          <p:cNvPr id="7170" name="Picture 2" descr="Image result for 3d ui vr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056" y="1037036"/>
            <a:ext cx="6529529" cy="3264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-587943" y="1037035"/>
            <a:ext cx="5243410" cy="3264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30308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24462" y="0"/>
            <a:ext cx="8633811" cy="1325563"/>
          </a:xfrm>
        </p:spPr>
        <p:txBody>
          <a:bodyPr>
            <a:normAutofit/>
          </a:bodyPr>
          <a:lstStyle/>
          <a:p>
            <a:r>
              <a:rPr lang="fr-CA" sz="3600" dirty="0"/>
              <a:t>UI VR: 1-DOF menu</a:t>
            </a: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-1" y="1325563"/>
            <a:ext cx="9147043" cy="4462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33718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24462" y="0"/>
            <a:ext cx="8633811" cy="1325563"/>
          </a:xfrm>
        </p:spPr>
        <p:txBody>
          <a:bodyPr>
            <a:normAutofit/>
          </a:bodyPr>
          <a:lstStyle/>
          <a:p>
            <a:r>
              <a:rPr lang="fr-CA" sz="3600" dirty="0"/>
              <a:t>UI VR: Menu 2D flottant</a:t>
            </a:r>
          </a:p>
        </p:txBody>
      </p:sp>
      <p:pic>
        <p:nvPicPr>
          <p:cNvPr id="6" name="Picture 4" descr="https://www.vrheads.com/sites/vrheads.com/files/styles/larger_wm_blw/public/field/image/2016/07/Vive%20Background%20HowTo%20(2).jpg?itok=aA-Iw1Fd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5117"/>
            <a:ext cx="5172666" cy="304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Related image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998" y="1225117"/>
            <a:ext cx="4600002" cy="304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>
            <p:custDataLst>
              <p:tags r:id="rId4"/>
            </p:custDataLst>
          </p:nvPr>
        </p:nvSpPr>
        <p:spPr>
          <a:xfrm>
            <a:off x="424462" y="4636736"/>
            <a:ext cx="846201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Permets de reprendre des concepts d’interfaces 2D (Pc, mobile)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Souvent composé de blocs et d’images représentant les options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Peut facilement devenir contre-intuitif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Il n’existe pas de menu 2D flottant standard (contrairement à iOS, Android, Windows)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Peut être représenté par un élément virtuel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A" dirty="0"/>
              <a:t>Ex: Afficher le menu dans un écran virtuel, sur un mur, sur un téléphone virtuel…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8036934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28650" y="365126"/>
            <a:ext cx="8240142" cy="1325563"/>
          </a:xfrm>
        </p:spPr>
        <p:txBody>
          <a:bodyPr/>
          <a:lstStyle/>
          <a:p>
            <a:r>
              <a:rPr lang="fr-CA" dirty="0"/>
              <a:t>Sega VR </a:t>
            </a:r>
            <a:r>
              <a:rPr lang="fr-CA" dirty="0" err="1"/>
              <a:t>Headset</a:t>
            </a:r>
            <a:r>
              <a:rPr lang="fr-CA" dirty="0"/>
              <a:t> (1993)</a:t>
            </a:r>
          </a:p>
        </p:txBody>
      </p:sp>
      <p:pic>
        <p:nvPicPr>
          <p:cNvPr id="4098" name="Picture 2" descr="Image result for Sega VR Headset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207" y="1690689"/>
            <a:ext cx="3706010" cy="2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result for Sega VR Headset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585965"/>
            <a:ext cx="3534977" cy="2651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>
            <p:custDataLst>
              <p:tags r:id="rId4"/>
            </p:custDataLst>
          </p:nvPr>
        </p:nvSpPr>
        <p:spPr>
          <a:xfrm>
            <a:off x="628650" y="4822295"/>
            <a:ext cx="94386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Premier système à faible coût (200$)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Mauvaise qualité de l’image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Faible nombre de jeux compatibles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Problèmes techniques importants = Échec catastrophique</a:t>
            </a:r>
            <a:br>
              <a:rPr lang="fr-CA" dirty="0"/>
            </a:br>
            <a:br>
              <a:rPr lang="fr-CA" dirty="0"/>
            </a:br>
            <a:r>
              <a:rPr lang="fr-CA" dirty="0">
                <a:hlinkClick r:id="rId8"/>
              </a:rPr>
              <a:t>https://youtu.be/yd98RGxad0U?t=27s</a:t>
            </a:r>
            <a:endParaRPr lang="fr-CA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32048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24462" y="0"/>
            <a:ext cx="8633811" cy="1325563"/>
          </a:xfrm>
        </p:spPr>
        <p:txBody>
          <a:bodyPr>
            <a:normAutofit/>
          </a:bodyPr>
          <a:lstStyle/>
          <a:p>
            <a:r>
              <a:rPr lang="fr-CA" sz="3600" dirty="0"/>
              <a:t>UI VR: Menu 2D flottant</a:t>
            </a: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1776176"/>
            <a:ext cx="9144000" cy="3589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3271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24462" y="0"/>
            <a:ext cx="8633811" cy="1325563"/>
          </a:xfrm>
        </p:spPr>
        <p:txBody>
          <a:bodyPr>
            <a:normAutofit/>
          </a:bodyPr>
          <a:lstStyle/>
          <a:p>
            <a:r>
              <a:rPr lang="fr-CA" sz="3600" dirty="0"/>
              <a:t>UI VR: Menu 2D flottant</a:t>
            </a: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10819" y="1110957"/>
            <a:ext cx="3930512" cy="3150906"/>
          </a:xfrm>
          <a:prstGeom prst="rect">
            <a:avLst/>
          </a:prstGeom>
        </p:spPr>
      </p:pic>
      <p:pic>
        <p:nvPicPr>
          <p:cNvPr id="1026" name="Picture 2" descr="Image result for finger in water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331" y="1110957"/>
            <a:ext cx="4205520" cy="315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>
            <p:custDataLst>
              <p:tags r:id="rId4"/>
            </p:custDataLst>
          </p:nvPr>
        </p:nvSpPr>
        <p:spPr>
          <a:xfrm>
            <a:off x="424462" y="4565715"/>
            <a:ext cx="846201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Il n’y a pas de vrai « contact » avec les menus 2D flottants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Il est possible de passer à travers le menu ou un bouton, ce qui n’est pas naturel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On s’attend à une force contre le doigt lorsque le bouton est pleinement enfoncé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La sensation est similaire à mettre son doigt dans l’eau, il n’y a pas de barrière physique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2326127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24462" y="0"/>
            <a:ext cx="8633811" cy="1325563"/>
          </a:xfrm>
        </p:spPr>
        <p:txBody>
          <a:bodyPr>
            <a:normAutofit/>
          </a:bodyPr>
          <a:lstStyle/>
          <a:p>
            <a:r>
              <a:rPr lang="fr-CA" sz="3600" dirty="0"/>
              <a:t>UI VR: Menu 2D flottant</a:t>
            </a:r>
          </a:p>
        </p:txBody>
      </p:sp>
      <p:sp>
        <p:nvSpPr>
          <p:cNvPr id="6" name="TextBox 5"/>
          <p:cNvSpPr txBox="1"/>
          <p:nvPr>
            <p:custDataLst>
              <p:tags r:id="rId2"/>
            </p:custDataLst>
          </p:nvPr>
        </p:nvSpPr>
        <p:spPr>
          <a:xfrm>
            <a:off x="424462" y="4565715"/>
            <a:ext cx="8462010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Solutions possibles: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A" dirty="0"/>
              <a:t>Changer la couleur du bouton, lorsque pleinement enfoncé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A" dirty="0"/>
              <a:t>Continuer à déplacer le bouton au-delà de la limite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A" dirty="0"/>
              <a:t>Ajouter une bordure statique de couleur pour situer l’emplacement du bouton initial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CA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0" y="1436072"/>
            <a:ext cx="9144000" cy="228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1747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Image result for tilt brush tool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684" y="4294046"/>
            <a:ext cx="4501615" cy="2605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tilt brush tool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112" y="4294047"/>
            <a:ext cx="4271871" cy="2605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r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424462" y="0"/>
            <a:ext cx="8633811" cy="1325563"/>
          </a:xfrm>
        </p:spPr>
        <p:txBody>
          <a:bodyPr>
            <a:normAutofit/>
          </a:bodyPr>
          <a:lstStyle/>
          <a:p>
            <a:r>
              <a:rPr lang="fr-CA" sz="3600" dirty="0"/>
              <a:t>UI VR: Menu 3D flottant</a:t>
            </a: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0" y="936486"/>
            <a:ext cx="9144000" cy="3357563"/>
          </a:xfrm>
          <a:prstGeom prst="rect">
            <a:avLst/>
          </a:prstGeom>
        </p:spPr>
      </p:pic>
      <p:pic>
        <p:nvPicPr>
          <p:cNvPr id="3074" name="Picture 2" descr="Image result for tilt brush tool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9495" y="4294047"/>
            <a:ext cx="3282255" cy="2605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491831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24462" y="0"/>
            <a:ext cx="8633811" cy="1325563"/>
          </a:xfrm>
        </p:spPr>
        <p:txBody>
          <a:bodyPr>
            <a:normAutofit/>
          </a:bodyPr>
          <a:lstStyle/>
          <a:p>
            <a:r>
              <a:rPr lang="fr-CA" sz="3600" dirty="0"/>
              <a:t>UI VR: Menu orbital</a:t>
            </a:r>
          </a:p>
        </p:txBody>
      </p:sp>
      <p:sp>
        <p:nvSpPr>
          <p:cNvPr id="7" name="TextBox 6"/>
          <p:cNvSpPr txBox="1"/>
          <p:nvPr>
            <p:custDataLst>
              <p:tags r:id="rId2"/>
            </p:custDataLst>
          </p:nvPr>
        </p:nvSpPr>
        <p:spPr>
          <a:xfrm>
            <a:off x="424462" y="4636736"/>
            <a:ext cx="846201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L’utilisateur est au centre du menu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Similaire au menu 2D flottant, celui-ci est courbé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Le rayon du menu ajuste la distance entre l’utilisateur (centre) et la position de l’interface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Permets d’afficher des options tout autour de l’utilisateur (profite du maximum d’espace)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Pas limité à un espace 2D défini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pic>
        <p:nvPicPr>
          <p:cNvPr id="8194" name="Picture 2" descr="Main Menu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1226"/>
            <a:ext cx="4494395" cy="2741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Related image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395" y="1191225"/>
            <a:ext cx="4873922" cy="2741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925512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24462" y="0"/>
            <a:ext cx="8633811" cy="1325563"/>
          </a:xfrm>
        </p:spPr>
        <p:txBody>
          <a:bodyPr>
            <a:normAutofit/>
          </a:bodyPr>
          <a:lstStyle/>
          <a:p>
            <a:r>
              <a:rPr lang="fr-CA" sz="3600" dirty="0"/>
              <a:t>UI VR: Menu orbital</a:t>
            </a: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-3204" y="1490431"/>
            <a:ext cx="9147204" cy="404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37455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24462" y="0"/>
            <a:ext cx="8633811" cy="1325563"/>
          </a:xfrm>
        </p:spPr>
        <p:txBody>
          <a:bodyPr>
            <a:normAutofit/>
          </a:bodyPr>
          <a:lstStyle/>
          <a:p>
            <a:r>
              <a:rPr lang="fr-CA" sz="3600" dirty="0"/>
              <a:t>UI VR: Menu orbital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94669"/>
            <a:ext cx="9144000" cy="514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57402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24462" y="0"/>
            <a:ext cx="8633811" cy="1325563"/>
          </a:xfrm>
        </p:spPr>
        <p:txBody>
          <a:bodyPr>
            <a:normAutofit/>
          </a:bodyPr>
          <a:lstStyle/>
          <a:p>
            <a:r>
              <a:rPr lang="fr-CA" sz="3600" dirty="0"/>
              <a:t>UI VR: HUD (Head User Display)</a:t>
            </a:r>
          </a:p>
        </p:txBody>
      </p:sp>
      <p:pic>
        <p:nvPicPr>
          <p:cNvPr id="15362" name="Picture 2" descr="Related image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452052"/>
            <a:ext cx="4789011" cy="2693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Image result for HUD virtual reality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830" y="1452053"/>
            <a:ext cx="4791968" cy="2693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>
            <p:custDataLst>
              <p:tags r:id="rId4"/>
            </p:custDataLst>
          </p:nvPr>
        </p:nvSpPr>
        <p:spPr>
          <a:xfrm>
            <a:off x="424462" y="4592348"/>
            <a:ext cx="84620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Le contenu affiché est attaché à la tête de l’utilisateur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Intéressant pour suivre des informations en tout temps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Peut être difficile à lire à cause du problème d’accommodation/convergence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Ne dois pas avoir une position statique (qui reste toujours au même endroit sur la lentille)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Plusieurs trouvent ce type de menu dérangeant (quelque chose qui reste toujours dans le champ de vision)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dirty="0"/>
          </a:p>
        </p:txBody>
      </p:sp>
      <p:sp>
        <p:nvSpPr>
          <p:cNvPr id="7" name="TextBox 6"/>
          <p:cNvSpPr txBox="1"/>
          <p:nvPr>
            <p:custDataLst>
              <p:tags r:id="rId5"/>
            </p:custDataLst>
          </p:nvPr>
        </p:nvSpPr>
        <p:spPr>
          <a:xfrm>
            <a:off x="867443" y="4145871"/>
            <a:ext cx="3054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dirty="0"/>
              <a:t>Jeu: ADR1FT</a:t>
            </a:r>
            <a:endParaRPr lang="en-US" sz="1600" dirty="0"/>
          </a:p>
        </p:txBody>
      </p:sp>
      <p:sp>
        <p:nvSpPr>
          <p:cNvPr id="8" name="TextBox 7"/>
          <p:cNvSpPr txBox="1"/>
          <p:nvPr>
            <p:custDataLst>
              <p:tags r:id="rId6"/>
            </p:custDataLst>
          </p:nvPr>
        </p:nvSpPr>
        <p:spPr>
          <a:xfrm>
            <a:off x="5564343" y="4145871"/>
            <a:ext cx="3054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dirty="0"/>
              <a:t>Film: </a:t>
            </a:r>
            <a:r>
              <a:rPr lang="fr-CA" dirty="0" err="1"/>
              <a:t>IronMan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9851334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24462" y="0"/>
            <a:ext cx="8633811" cy="1325563"/>
          </a:xfrm>
        </p:spPr>
        <p:txBody>
          <a:bodyPr>
            <a:normAutofit/>
          </a:bodyPr>
          <a:lstStyle/>
          <a:p>
            <a:r>
              <a:rPr lang="fr-CA" sz="3600" dirty="0"/>
              <a:t>UI VR: HUD (Head User Display)</a:t>
            </a: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550869" y="1325563"/>
            <a:ext cx="4410075" cy="43910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3237" y="1802166"/>
            <a:ext cx="4565085" cy="336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82068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24462" y="0"/>
            <a:ext cx="8633811" cy="1325563"/>
          </a:xfrm>
        </p:spPr>
        <p:txBody>
          <a:bodyPr>
            <a:normAutofit/>
          </a:bodyPr>
          <a:lstStyle/>
          <a:p>
            <a:r>
              <a:rPr lang="fr-CA" sz="3600" dirty="0"/>
              <a:t>UI VR: Menu radial</a:t>
            </a: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660760" y="1109709"/>
            <a:ext cx="3811881" cy="3114282"/>
          </a:xfrm>
          <a:prstGeom prst="rect">
            <a:avLst/>
          </a:prstGeom>
        </p:spPr>
      </p:pic>
      <p:pic>
        <p:nvPicPr>
          <p:cNvPr id="1026" name="Picture 2" descr="Image result for 3d radial menu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261" y="1109708"/>
            <a:ext cx="3427152" cy="3114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>
            <p:custDataLst>
              <p:tags r:id="rId4"/>
            </p:custDataLst>
          </p:nvPr>
        </p:nvSpPr>
        <p:spPr>
          <a:xfrm>
            <a:off x="761776" y="4223990"/>
            <a:ext cx="3054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dirty="0" err="1"/>
              <a:t>Unreal</a:t>
            </a:r>
            <a:r>
              <a:rPr lang="fr-CA" dirty="0"/>
              <a:t> Engine VR Editor</a:t>
            </a:r>
            <a:endParaRPr lang="en-US" sz="1600" dirty="0"/>
          </a:p>
        </p:txBody>
      </p:sp>
      <p:sp>
        <p:nvSpPr>
          <p:cNvPr id="7" name="TextBox 6"/>
          <p:cNvSpPr txBox="1"/>
          <p:nvPr>
            <p:custDataLst>
              <p:tags r:id="rId5"/>
            </p:custDataLst>
          </p:nvPr>
        </p:nvSpPr>
        <p:spPr>
          <a:xfrm>
            <a:off x="5039639" y="4201665"/>
            <a:ext cx="3054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dirty="0"/>
              <a:t>Jeu: </a:t>
            </a:r>
            <a:r>
              <a:rPr lang="fr-CA" dirty="0" err="1"/>
              <a:t>Hover</a:t>
            </a:r>
            <a:r>
              <a:rPr lang="fr-CA" dirty="0"/>
              <a:t> Junkers</a:t>
            </a:r>
            <a:endParaRPr lang="en-US" sz="1600" dirty="0"/>
          </a:p>
        </p:txBody>
      </p:sp>
      <p:sp>
        <p:nvSpPr>
          <p:cNvPr id="8" name="TextBox 7"/>
          <p:cNvSpPr txBox="1"/>
          <p:nvPr>
            <p:custDataLst>
              <p:tags r:id="rId6"/>
            </p:custDataLst>
          </p:nvPr>
        </p:nvSpPr>
        <p:spPr>
          <a:xfrm>
            <a:off x="424462" y="4791768"/>
            <a:ext cx="84620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Très rapide à utiliser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Dépends de la direction plutôt que la distance à parcourir pour choisir une option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Apparaît souvent comme « </a:t>
            </a:r>
            <a:r>
              <a:rPr lang="fr-CA" dirty="0" err="1"/>
              <a:t>Popup</a:t>
            </a:r>
            <a:r>
              <a:rPr lang="fr-CA" dirty="0"/>
              <a:t> » sur demande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Pas besoin de regarder pour choisir une option </a:t>
            </a:r>
            <a:r>
              <a:rPr lang="fr-CA" dirty="0">
                <a:sym typeface="Wingdings" panose="05000000000000000000" pitchFamily="2" charset="2"/>
              </a:rPr>
              <a:t> idéale durant une scène d’actions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>
                <a:sym typeface="Wingdings" panose="05000000000000000000" pitchFamily="2" charset="2"/>
              </a:rPr>
              <a:t>Présente un nombre limité d’options (environ 3 à 12)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>
                <a:sym typeface="Wingdings" panose="05000000000000000000" pitchFamily="2" charset="2"/>
              </a:rPr>
              <a:t>Démo: </a:t>
            </a:r>
            <a:r>
              <a:rPr lang="en-US" dirty="0">
                <a:hlinkClick r:id="rId10"/>
              </a:rPr>
              <a:t>https://youtu.be/yCvjsfEg0nQ</a:t>
            </a:r>
            <a:endParaRPr lang="fr-CA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5817050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28650" y="365126"/>
            <a:ext cx="8240142" cy="1325563"/>
          </a:xfrm>
        </p:spPr>
        <p:txBody>
          <a:bodyPr/>
          <a:lstStyle/>
          <a:p>
            <a:r>
              <a:rPr lang="fr-CA" dirty="0"/>
              <a:t>Nintendo Virtual Boy (1995)</a:t>
            </a:r>
          </a:p>
        </p:txBody>
      </p:sp>
      <p:sp>
        <p:nvSpPr>
          <p:cNvPr id="9" name="TextBox 8"/>
          <p:cNvSpPr txBox="1"/>
          <p:nvPr>
            <p:custDataLst>
              <p:tags r:id="rId2"/>
            </p:custDataLst>
          </p:nvPr>
        </p:nvSpPr>
        <p:spPr>
          <a:xfrm>
            <a:off x="628650" y="4822295"/>
            <a:ext cx="943862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Même histoire que Sega: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A" dirty="0"/>
              <a:t>Premier système à faible coût (200$)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A" dirty="0"/>
              <a:t>Mauvaise qualité de l’image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A" dirty="0"/>
              <a:t>Faible nombre de jeux compatibles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A" dirty="0"/>
              <a:t>Problèmes techniques importants = Échec catastrophique</a:t>
            </a:r>
            <a:br>
              <a:rPr lang="fr-CA" dirty="0"/>
            </a:br>
            <a:br>
              <a:rPr lang="fr-CA" dirty="0"/>
            </a:br>
            <a:r>
              <a:rPr lang="fr-CA" dirty="0">
                <a:hlinkClick r:id="rId7"/>
              </a:rPr>
              <a:t>https://youtu.be/OyVAp0tOk5A?t=1m36s</a:t>
            </a:r>
            <a:endParaRPr lang="fr-CA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CA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122" name="Picture 2" descr="Image result for Virtual boy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620" y="1690689"/>
            <a:ext cx="4560164" cy="2565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 result for Virtual boy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843" y="1690689"/>
            <a:ext cx="3854647" cy="2565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581042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24462" y="0"/>
            <a:ext cx="8633811" cy="1325563"/>
          </a:xfrm>
        </p:spPr>
        <p:txBody>
          <a:bodyPr>
            <a:normAutofit/>
          </a:bodyPr>
          <a:lstStyle/>
          <a:p>
            <a:r>
              <a:rPr lang="fr-CA" sz="3600" dirty="0"/>
              <a:t>UI VR: Menu radial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580" y="1020932"/>
            <a:ext cx="7926884" cy="5837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43209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24462" y="0"/>
            <a:ext cx="8633811" cy="1325563"/>
          </a:xfrm>
        </p:spPr>
        <p:txBody>
          <a:bodyPr>
            <a:normAutofit/>
          </a:bodyPr>
          <a:lstStyle/>
          <a:p>
            <a:r>
              <a:rPr lang="fr-CA" sz="3600" dirty="0"/>
              <a:t>UI VR: Menu radial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020930"/>
            <a:ext cx="9158957" cy="575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97639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24462" y="0"/>
            <a:ext cx="8633811" cy="1325563"/>
          </a:xfrm>
        </p:spPr>
        <p:txBody>
          <a:bodyPr>
            <a:normAutofit/>
          </a:bodyPr>
          <a:lstStyle/>
          <a:p>
            <a:r>
              <a:rPr lang="fr-CA" sz="3600" dirty="0"/>
              <a:t>UI VR: Menu radial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277" y="1005249"/>
            <a:ext cx="7990180" cy="5852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08154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24462" y="0"/>
            <a:ext cx="8633811" cy="1325563"/>
          </a:xfrm>
        </p:spPr>
        <p:txBody>
          <a:bodyPr>
            <a:normAutofit/>
          </a:bodyPr>
          <a:lstStyle/>
          <a:p>
            <a:r>
              <a:rPr lang="fr-CA" sz="3600" dirty="0"/>
              <a:t>UI VR: Menu radial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462" y="1053432"/>
            <a:ext cx="8536774" cy="580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21502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24462" y="0"/>
            <a:ext cx="8633811" cy="1325563"/>
          </a:xfrm>
        </p:spPr>
        <p:txBody>
          <a:bodyPr>
            <a:normAutofit/>
          </a:bodyPr>
          <a:lstStyle/>
          <a:p>
            <a:r>
              <a:rPr lang="fr-CA" sz="3600" dirty="0"/>
              <a:t>UI VR: Interfaces corporelles</a:t>
            </a:r>
          </a:p>
        </p:txBody>
      </p:sp>
      <p:sp>
        <p:nvSpPr>
          <p:cNvPr id="7" name="TextBox 6"/>
          <p:cNvSpPr txBox="1"/>
          <p:nvPr>
            <p:custDataLst>
              <p:tags r:id="rId2"/>
            </p:custDataLst>
          </p:nvPr>
        </p:nvSpPr>
        <p:spPr>
          <a:xfrm>
            <a:off x="5039639" y="4201665"/>
            <a:ext cx="3054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dirty="0"/>
              <a:t>Jeu: </a:t>
            </a:r>
            <a:r>
              <a:rPr lang="fr-CA" dirty="0" err="1"/>
              <a:t>Hover</a:t>
            </a:r>
            <a:r>
              <a:rPr lang="fr-CA" dirty="0"/>
              <a:t> Junkers</a:t>
            </a:r>
            <a:endParaRPr lang="en-US" sz="1600" dirty="0"/>
          </a:p>
        </p:txBody>
      </p:sp>
      <p:sp>
        <p:nvSpPr>
          <p:cNvPr id="8" name="TextBox 7"/>
          <p:cNvSpPr txBox="1"/>
          <p:nvPr>
            <p:custDataLst>
              <p:tags r:id="rId3"/>
            </p:custDataLst>
          </p:nvPr>
        </p:nvSpPr>
        <p:spPr>
          <a:xfrm>
            <a:off x="139951" y="4183751"/>
            <a:ext cx="397041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Utilisation des avant-bras pour afficher des interfaces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La consultation de l’interface est souvent similaire à regarder une montre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Nombre d’éléments limités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Nécessite l’utilisation des deux mains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dirty="0"/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1004964"/>
            <a:ext cx="4370957" cy="30205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4370958" y="1004964"/>
            <a:ext cx="4773043" cy="27657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4370957" y="3770723"/>
            <a:ext cx="4773043" cy="2971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23889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24462" y="0"/>
            <a:ext cx="8633811" cy="1325563"/>
          </a:xfrm>
        </p:spPr>
        <p:txBody>
          <a:bodyPr>
            <a:normAutofit/>
          </a:bodyPr>
          <a:lstStyle/>
          <a:p>
            <a:r>
              <a:rPr lang="fr-CA" sz="3600" dirty="0"/>
              <a:t>UI VR: Interfaces corporelles</a:t>
            </a:r>
          </a:p>
        </p:txBody>
      </p:sp>
      <p:sp>
        <p:nvSpPr>
          <p:cNvPr id="8" name="TextBox 7"/>
          <p:cNvSpPr txBox="1"/>
          <p:nvPr>
            <p:custDataLst>
              <p:tags r:id="rId2"/>
            </p:custDataLst>
          </p:nvPr>
        </p:nvSpPr>
        <p:spPr>
          <a:xfrm>
            <a:off x="347808" y="5200229"/>
            <a:ext cx="72369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Ex: Une montre qui présente le niveau de santé de l’avatar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Intègre l’information sur une montre que porte l’avatar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Le réalisme de l’interface permet d’augmenter le niveau de présence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Possibilité d’améliorer la proprioception si l’utilisateur porte également une montre présentant le rythme cardiaque (ex: Montre </a:t>
            </a:r>
            <a:r>
              <a:rPr lang="fr-CA" dirty="0" err="1"/>
              <a:t>Fitbit</a:t>
            </a:r>
            <a:r>
              <a:rPr lang="fr-CA" dirty="0"/>
              <a:t> Charge 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2516227" y="937618"/>
            <a:ext cx="5048618" cy="3907407"/>
          </a:xfrm>
          <a:prstGeom prst="rect">
            <a:avLst/>
          </a:prstGeom>
        </p:spPr>
      </p:pic>
      <p:sp>
        <p:nvSpPr>
          <p:cNvPr id="6" name="TextBox 5"/>
          <p:cNvSpPr txBox="1"/>
          <p:nvPr>
            <p:custDataLst>
              <p:tags r:id="rId4"/>
            </p:custDataLst>
          </p:nvPr>
        </p:nvSpPr>
        <p:spPr>
          <a:xfrm>
            <a:off x="113744" y="2568155"/>
            <a:ext cx="1413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dirty="0"/>
              <a:t>Indicateur de santé</a:t>
            </a:r>
            <a:endParaRPr lang="en-US" dirty="0"/>
          </a:p>
        </p:txBody>
      </p:sp>
      <p:sp>
        <p:nvSpPr>
          <p:cNvPr id="9" name="Arrow: Right 8"/>
          <p:cNvSpPr/>
          <p:nvPr>
            <p:custDataLst>
              <p:tags r:id="rId5"/>
            </p:custDataLst>
          </p:nvPr>
        </p:nvSpPr>
        <p:spPr>
          <a:xfrm>
            <a:off x="1679904" y="2691897"/>
            <a:ext cx="683581" cy="33859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7559775" y="4465468"/>
            <a:ext cx="2001793" cy="2392533"/>
          </a:xfrm>
          <a:prstGeom prst="rect">
            <a:avLst/>
          </a:prstGeom>
        </p:spPr>
      </p:pic>
      <p:sp>
        <p:nvSpPr>
          <p:cNvPr id="12" name="Arrow: Right 11"/>
          <p:cNvSpPr/>
          <p:nvPr>
            <p:custDataLst>
              <p:tags r:id="rId7"/>
            </p:custDataLst>
          </p:nvPr>
        </p:nvSpPr>
        <p:spPr>
          <a:xfrm rot="19800000" flipV="1">
            <a:off x="7354222" y="6434226"/>
            <a:ext cx="517832" cy="18214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>
            <p:custDataLst>
              <p:tags r:id="rId8"/>
            </p:custDataLst>
          </p:nvPr>
        </p:nvSpPr>
        <p:spPr>
          <a:xfrm>
            <a:off x="3536025" y="4789390"/>
            <a:ext cx="2530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dirty="0"/>
              <a:t>Jeu: Arizona Sunshine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888226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24462" y="0"/>
            <a:ext cx="8633811" cy="1325563"/>
          </a:xfrm>
        </p:spPr>
        <p:txBody>
          <a:bodyPr>
            <a:normAutofit/>
          </a:bodyPr>
          <a:lstStyle/>
          <a:p>
            <a:r>
              <a:rPr lang="fr-CA" sz="3600" dirty="0"/>
              <a:t>UI VR: Menu physique</a:t>
            </a: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-325819" y="1118585"/>
            <a:ext cx="4957220" cy="29046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4844659" y="1118585"/>
            <a:ext cx="4299341" cy="2904693"/>
          </a:xfrm>
          <a:prstGeom prst="rect">
            <a:avLst/>
          </a:prstGeom>
        </p:spPr>
      </p:pic>
      <p:sp>
        <p:nvSpPr>
          <p:cNvPr id="6" name="TextBox 5"/>
          <p:cNvSpPr txBox="1"/>
          <p:nvPr>
            <p:custDataLst>
              <p:tags r:id="rId4"/>
            </p:custDataLst>
          </p:nvPr>
        </p:nvSpPr>
        <p:spPr>
          <a:xfrm>
            <a:off x="300635" y="4755653"/>
            <a:ext cx="888146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Utilise les objets de l’environnement virtuel comme choix d’options d’un menu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Permet d’augmenter le niveau de présence dans l’environnement virtuel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A" dirty="0">
                <a:sym typeface="Wingdings" panose="05000000000000000000" pitchFamily="2" charset="2"/>
              </a:rPr>
              <a:t> On agit directement avec l’environnement plutôt qu’une interface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>
                <a:sym typeface="Wingdings" panose="05000000000000000000" pitchFamily="2" charset="2"/>
              </a:rPr>
              <a:t>Peu flexible pour ajouter de nouvelles options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>
                <a:sym typeface="Wingdings" panose="05000000000000000000" pitchFamily="2" charset="2"/>
              </a:rPr>
              <a:t>Peut être difficile à comprendre  Il faut savoir qu’on peut débrancher le câble (The </a:t>
            </a:r>
            <a:r>
              <a:rPr lang="fr-CA" dirty="0" err="1">
                <a:sym typeface="Wingdings" panose="05000000000000000000" pitchFamily="2" charset="2"/>
              </a:rPr>
              <a:t>Lab</a:t>
            </a:r>
            <a:r>
              <a:rPr lang="fr-CA" dirty="0">
                <a:sym typeface="Wingdings" panose="05000000000000000000" pitchFamily="2" charset="2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>
                <a:sym typeface="Wingdings" panose="05000000000000000000" pitchFamily="2" charset="2"/>
              </a:rPr>
              <a:t>Souvent spécifique à une seule application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dirty="0">
              <a:sym typeface="Wingdings" panose="05000000000000000000" pitchFamily="2" charset="2"/>
            </a:endParaRPr>
          </a:p>
        </p:txBody>
      </p:sp>
      <p:sp>
        <p:nvSpPr>
          <p:cNvPr id="7" name="TextBox 6"/>
          <p:cNvSpPr txBox="1"/>
          <p:nvPr>
            <p:custDataLst>
              <p:tags r:id="rId5"/>
            </p:custDataLst>
          </p:nvPr>
        </p:nvSpPr>
        <p:spPr>
          <a:xfrm>
            <a:off x="884889" y="4023278"/>
            <a:ext cx="3054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dirty="0"/>
              <a:t>Jeu: </a:t>
            </a:r>
            <a:r>
              <a:rPr lang="fr-CA" dirty="0" err="1"/>
              <a:t>Hover</a:t>
            </a:r>
            <a:r>
              <a:rPr lang="fr-CA" dirty="0"/>
              <a:t> Junkers</a:t>
            </a:r>
            <a:endParaRPr lang="en-US" sz="1600" dirty="0"/>
          </a:p>
        </p:txBody>
      </p:sp>
      <p:sp>
        <p:nvSpPr>
          <p:cNvPr id="8" name="TextBox 7"/>
          <p:cNvSpPr txBox="1"/>
          <p:nvPr>
            <p:custDataLst>
              <p:tags r:id="rId6"/>
            </p:custDataLst>
          </p:nvPr>
        </p:nvSpPr>
        <p:spPr>
          <a:xfrm>
            <a:off x="5467268" y="4022129"/>
            <a:ext cx="3054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dirty="0"/>
              <a:t>Jeu: The </a:t>
            </a:r>
            <a:r>
              <a:rPr lang="fr-CA" dirty="0" err="1"/>
              <a:t>Lab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82695628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24462" y="0"/>
            <a:ext cx="8633811" cy="1325563"/>
          </a:xfrm>
        </p:spPr>
        <p:txBody>
          <a:bodyPr>
            <a:normAutofit/>
          </a:bodyPr>
          <a:lstStyle/>
          <a:p>
            <a:r>
              <a:rPr lang="fr-CA" sz="3600" dirty="0"/>
              <a:t>UI VR: Menu physique</a:t>
            </a:r>
          </a:p>
        </p:txBody>
      </p:sp>
      <p:sp>
        <p:nvSpPr>
          <p:cNvPr id="6" name="TextBox 5"/>
          <p:cNvSpPr txBox="1"/>
          <p:nvPr>
            <p:custDataLst>
              <p:tags r:id="rId2"/>
            </p:custDataLst>
          </p:nvPr>
        </p:nvSpPr>
        <p:spPr>
          <a:xfrm>
            <a:off x="424462" y="4796648"/>
            <a:ext cx="886112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2400" dirty="0"/>
              <a:t>Un levier permet d’ouvrir au joueur de choisir entre 2 options ou 2 états d’un système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2400" dirty="0"/>
              <a:t>Remarquez l’indicateur contextuel: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A" sz="2000" dirty="0"/>
              <a:t>Indique au joueur que ce levier est un point d’intérêt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2400" dirty="0"/>
              <a:t>Mais qu’est-ce qui informe le joueur que le levier peut être activé?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sz="2400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sz="2400" dirty="0">
              <a:sym typeface="Wingdings" panose="05000000000000000000" pitchFamily="2" charset="2"/>
            </a:endParaRPr>
          </a:p>
        </p:txBody>
      </p:sp>
      <p:sp>
        <p:nvSpPr>
          <p:cNvPr id="8" name="TextBox 7"/>
          <p:cNvSpPr txBox="1"/>
          <p:nvPr>
            <p:custDataLst>
              <p:tags r:id="rId3"/>
            </p:custDataLst>
          </p:nvPr>
        </p:nvSpPr>
        <p:spPr>
          <a:xfrm>
            <a:off x="5107692" y="4230219"/>
            <a:ext cx="3054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dirty="0"/>
              <a:t>Jeu: Arizona Sunshine</a:t>
            </a:r>
            <a:endParaRPr lang="en-US" sz="1600" dirty="0"/>
          </a:p>
        </p:txBody>
      </p:sp>
      <p:sp>
        <p:nvSpPr>
          <p:cNvPr id="9" name="TextBox 8"/>
          <p:cNvSpPr txBox="1"/>
          <p:nvPr>
            <p:custDataLst>
              <p:tags r:id="rId4"/>
            </p:custDataLst>
          </p:nvPr>
        </p:nvSpPr>
        <p:spPr>
          <a:xfrm>
            <a:off x="1173649" y="1233574"/>
            <a:ext cx="21929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200" dirty="0"/>
              <a:t>Choix booléen</a:t>
            </a:r>
            <a:endParaRPr lang="en-US" sz="32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97554" y="928407"/>
            <a:ext cx="4074398" cy="3323997"/>
          </a:xfrm>
          <a:prstGeom prst="rect">
            <a:avLst/>
          </a:prstGeom>
        </p:spPr>
      </p:pic>
      <p:sp>
        <p:nvSpPr>
          <p:cNvPr id="10" name="Arrow: Right 9"/>
          <p:cNvSpPr/>
          <p:nvPr>
            <p:custDataLst>
              <p:tags r:id="rId5"/>
            </p:custDataLst>
          </p:nvPr>
        </p:nvSpPr>
        <p:spPr>
          <a:xfrm>
            <a:off x="3383329" y="1551690"/>
            <a:ext cx="1938364" cy="67786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6674" y="2507889"/>
            <a:ext cx="2231391" cy="1800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77368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24462" y="0"/>
            <a:ext cx="8633811" cy="1325563"/>
          </a:xfrm>
        </p:spPr>
        <p:txBody>
          <a:bodyPr>
            <a:normAutofit/>
          </a:bodyPr>
          <a:lstStyle/>
          <a:p>
            <a:r>
              <a:rPr lang="fr-CA" sz="3600" dirty="0"/>
              <a:t>UI VR: Interface intégrée à l’environnement</a:t>
            </a:r>
          </a:p>
        </p:txBody>
      </p:sp>
      <p:sp>
        <p:nvSpPr>
          <p:cNvPr id="6" name="TextBox 5"/>
          <p:cNvSpPr txBox="1"/>
          <p:nvPr>
            <p:custDataLst>
              <p:tags r:id="rId2"/>
            </p:custDataLst>
          </p:nvPr>
        </p:nvSpPr>
        <p:spPr>
          <a:xfrm>
            <a:off x="300633" y="5430357"/>
            <a:ext cx="88814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>
                <a:sym typeface="Wingdings" panose="05000000000000000000" pitchFamily="2" charset="2"/>
              </a:rPr>
              <a:t>Un menu 2D flottant qui est intégré dans l’environnement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>
                <a:sym typeface="Wingdings" panose="05000000000000000000" pitchFamily="2" charset="2"/>
              </a:rPr>
              <a:t>Pour l’utilisateur, c’est semblable à l’action de regarder un écran dans le monde réel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>
                <a:sym typeface="Wingdings" panose="05000000000000000000" pitchFamily="2" charset="2"/>
              </a:rPr>
              <a:t>Peut améliorer l’effet </a:t>
            </a:r>
            <a:r>
              <a:rPr lang="fr-CA">
                <a:sym typeface="Wingdings" panose="05000000000000000000" pitchFamily="2" charset="2"/>
              </a:rPr>
              <a:t>de présence </a:t>
            </a:r>
            <a:r>
              <a:rPr lang="fr-CA" dirty="0">
                <a:sym typeface="Wingdings" panose="05000000000000000000" pitchFamily="2" charset="2"/>
              </a:rPr>
              <a:t>si bien intégrée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>
                <a:sym typeface="Wingdings" panose="05000000000000000000" pitchFamily="2" charset="2"/>
              </a:rPr>
              <a:t>Permets d’utiliser des interfaces 2D traditionnelles dans un environnement 3D</a:t>
            </a:r>
          </a:p>
        </p:txBody>
      </p:sp>
      <p:sp>
        <p:nvSpPr>
          <p:cNvPr id="8" name="TextBox 7"/>
          <p:cNvSpPr txBox="1"/>
          <p:nvPr>
            <p:custDataLst>
              <p:tags r:id="rId3"/>
            </p:custDataLst>
          </p:nvPr>
        </p:nvSpPr>
        <p:spPr>
          <a:xfrm>
            <a:off x="3149580" y="4990271"/>
            <a:ext cx="3054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dirty="0"/>
              <a:t>Jeu: XCOM 2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29385" y="928987"/>
            <a:ext cx="7875887" cy="4132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15626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24462" y="0"/>
            <a:ext cx="8633811" cy="1325563"/>
          </a:xfrm>
        </p:spPr>
        <p:txBody>
          <a:bodyPr>
            <a:normAutofit/>
          </a:bodyPr>
          <a:lstStyle/>
          <a:p>
            <a:r>
              <a:rPr lang="fr-CA" sz="3600" dirty="0"/>
              <a:t>UI VR: Prototypes d’un Cockpit</a:t>
            </a: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00147" y="989820"/>
            <a:ext cx="4518160" cy="5545014"/>
          </a:xfrm>
          <a:prstGeom prst="rect">
            <a:avLst/>
          </a:prstGeom>
        </p:spPr>
      </p:pic>
      <p:sp>
        <p:nvSpPr>
          <p:cNvPr id="3" name="TextBox 2"/>
          <p:cNvSpPr txBox="1"/>
          <p:nvPr>
            <p:custDataLst>
              <p:tags r:id="rId3"/>
            </p:custDataLst>
          </p:nvPr>
        </p:nvSpPr>
        <p:spPr>
          <a:xfrm>
            <a:off x="124288" y="6534834"/>
            <a:ext cx="5557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7"/>
              </a:rPr>
              <a:t>http://blog.leapmotion.com/world-design-setting-stage/</a:t>
            </a:r>
            <a:endParaRPr lang="en-US" dirty="0"/>
          </a:p>
          <a:p>
            <a:endParaRPr lang="en-US" dirty="0"/>
          </a:p>
        </p:txBody>
      </p:sp>
      <p:sp>
        <p:nvSpPr>
          <p:cNvPr id="6" name="TextBox 5"/>
          <p:cNvSpPr txBox="1"/>
          <p:nvPr>
            <p:custDataLst>
              <p:tags r:id="rId4"/>
            </p:custDataLst>
          </p:nvPr>
        </p:nvSpPr>
        <p:spPr>
          <a:xfrm>
            <a:off x="5244618" y="970766"/>
            <a:ext cx="3899382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>
                <a:sym typeface="Wingdings" panose="05000000000000000000" pitchFamily="2" charset="2"/>
              </a:rPr>
              <a:t>Il est possible d’optimiser l’ergonomie et l’efficacité des interfaces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>
                <a:sym typeface="Wingdings" panose="05000000000000000000" pitchFamily="2" charset="2"/>
              </a:rPr>
              <a:t>Créer et tester plusieurs prototypes et valider celui qui performe le mieux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>
                <a:sym typeface="Wingdings" panose="05000000000000000000" pitchFamily="2" charset="2"/>
              </a:rPr>
              <a:t>Une interface adaptée va réduire les erreurs et augmenter la satisfaction des utilisateurs</a:t>
            </a:r>
            <a:br>
              <a:rPr lang="fr-CA" dirty="0">
                <a:sym typeface="Wingdings" panose="05000000000000000000" pitchFamily="2" charset="2"/>
              </a:rPr>
            </a:br>
            <a:br>
              <a:rPr lang="fr-CA" dirty="0">
                <a:sym typeface="Wingdings" panose="05000000000000000000" pitchFamily="2" charset="2"/>
              </a:rPr>
            </a:br>
            <a:br>
              <a:rPr lang="fr-CA" dirty="0">
                <a:sym typeface="Wingdings" panose="05000000000000000000" pitchFamily="2" charset="2"/>
              </a:rPr>
            </a:br>
            <a:br>
              <a:rPr lang="fr-CA" dirty="0">
                <a:sym typeface="Wingdings" panose="05000000000000000000" pitchFamily="2" charset="2"/>
              </a:rPr>
            </a:br>
            <a:br>
              <a:rPr lang="fr-CA" dirty="0">
                <a:sym typeface="Wingdings" panose="05000000000000000000" pitchFamily="2" charset="2"/>
              </a:rPr>
            </a:br>
            <a:endParaRPr lang="fr-CA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>
                <a:sym typeface="Wingdings" panose="05000000000000000000" pitchFamily="2" charset="2"/>
              </a:rPr>
              <a:t>Ex: Prototyper plusieurs variantes d’une interface holographique pour un cockpit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dirty="0">
              <a:sym typeface="Wingdings" panose="05000000000000000000" pitchFamily="2" charset="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70928" y="3551067"/>
            <a:ext cx="3246761" cy="2025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5158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24464" y="374003"/>
            <a:ext cx="8240142" cy="1325563"/>
          </a:xfrm>
        </p:spPr>
        <p:txBody>
          <a:bodyPr/>
          <a:lstStyle/>
          <a:p>
            <a:r>
              <a:rPr lang="fr-CA" dirty="0"/>
              <a:t>VR = Mauvais marché (1995-2012)</a:t>
            </a:r>
          </a:p>
        </p:txBody>
      </p:sp>
      <p:pic>
        <p:nvPicPr>
          <p:cNvPr id="6146" name="Picture 2" descr="Image result for scary cat memes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04" y="1699566"/>
            <a:ext cx="4160811" cy="310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>
            <p:custDataLst>
              <p:tags r:id="rId3"/>
            </p:custDataLst>
          </p:nvPr>
        </p:nvSpPr>
        <p:spPr>
          <a:xfrm>
            <a:off x="628650" y="5103674"/>
            <a:ext cx="79738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Les histoires de Sega et de Nintendo ont fait peur au marché et aux investisseurs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Plus personne ne veut investir dans ces technologies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Il faudra attendre l’évolution de la technologie pour revoir naître le VR, notamment la miniaturisation des composantes pour les téléphones intelligents</a:t>
            </a:r>
            <a:endParaRPr lang="en-US" dirty="0"/>
          </a:p>
        </p:txBody>
      </p:sp>
      <p:sp>
        <p:nvSpPr>
          <p:cNvPr id="2" name="Arrow: Right 1"/>
          <p:cNvSpPr/>
          <p:nvPr>
            <p:custDataLst>
              <p:tags r:id="rId4"/>
            </p:custDataLst>
          </p:nvPr>
        </p:nvSpPr>
        <p:spPr>
          <a:xfrm>
            <a:off x="5104659" y="1922816"/>
            <a:ext cx="683581" cy="31071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>
            <p:custDataLst>
              <p:tags r:id="rId5"/>
            </p:custDataLst>
          </p:nvPr>
        </p:nvSpPr>
        <p:spPr>
          <a:xfrm>
            <a:off x="5894587" y="1699566"/>
            <a:ext cx="27700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Investisseur qui a peur, il a perdu beaucoup d’argent dans ce marché</a:t>
            </a:r>
            <a:endParaRPr lang="en-US" dirty="0"/>
          </a:p>
        </p:txBody>
      </p:sp>
      <p:pic>
        <p:nvPicPr>
          <p:cNvPr id="4098" name="Picture 2" descr="Image result for money burn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5937" y="2633116"/>
            <a:ext cx="3491827" cy="2173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494708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24462" y="0"/>
            <a:ext cx="8633811" cy="1325563"/>
          </a:xfrm>
        </p:spPr>
        <p:txBody>
          <a:bodyPr>
            <a:normAutofit/>
          </a:bodyPr>
          <a:lstStyle/>
          <a:p>
            <a:r>
              <a:rPr lang="fr-CA" sz="3600" dirty="0"/>
              <a:t>UI VR: Virtual desktop</a:t>
            </a:r>
          </a:p>
        </p:txBody>
      </p:sp>
      <p:sp>
        <p:nvSpPr>
          <p:cNvPr id="3" name="TextBox 2"/>
          <p:cNvSpPr txBox="1"/>
          <p:nvPr>
            <p:custDataLst>
              <p:tags r:id="rId2"/>
            </p:custDataLst>
          </p:nvPr>
        </p:nvSpPr>
        <p:spPr>
          <a:xfrm>
            <a:off x="3031724" y="6277382"/>
            <a:ext cx="3080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https://youtu.be/bjE6qXd6Itw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51292"/>
            <a:ext cx="9144000" cy="5257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32660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Image result for Rick and Morty simulator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6938" y="0"/>
            <a:ext cx="12577677" cy="6884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007778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66505" y="0"/>
            <a:ext cx="8488717" cy="1325563"/>
          </a:xfrm>
        </p:spPr>
        <p:txBody>
          <a:bodyPr/>
          <a:lstStyle/>
          <a:p>
            <a:r>
              <a:rPr lang="fr-CA" dirty="0"/>
              <a:t>La locomotion dans le RV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28650" y="1198485"/>
            <a:ext cx="7886700" cy="4978478"/>
          </a:xfrm>
        </p:spPr>
        <p:txBody>
          <a:bodyPr>
            <a:normAutofit lnSpcReduction="10000"/>
          </a:bodyPr>
          <a:lstStyle/>
          <a:p>
            <a:r>
              <a:rPr lang="fr-FR" dirty="0"/>
              <a:t>C’est une énorme contrainte </a:t>
            </a:r>
            <a:br>
              <a:rPr lang="fr-FR" dirty="0"/>
            </a:br>
            <a:r>
              <a:rPr lang="fr-FR" dirty="0"/>
              <a:t>pour la réalité virtuelle</a:t>
            </a:r>
          </a:p>
          <a:p>
            <a:endParaRPr lang="fr-FR" dirty="0"/>
          </a:p>
          <a:p>
            <a:r>
              <a:rPr lang="fr-FR" dirty="0"/>
              <a:t>Difficile de parcourir une </a:t>
            </a:r>
            <a:br>
              <a:rPr lang="fr-FR" dirty="0"/>
            </a:br>
            <a:r>
              <a:rPr lang="fr-FR" dirty="0"/>
              <a:t>grande distance en restant </a:t>
            </a:r>
            <a:br>
              <a:rPr lang="fr-FR" dirty="0"/>
            </a:br>
            <a:r>
              <a:rPr lang="fr-FR" dirty="0"/>
              <a:t>dans la même pièce</a:t>
            </a:r>
          </a:p>
          <a:p>
            <a:endParaRPr lang="fr-FR" dirty="0"/>
          </a:p>
          <a:p>
            <a:r>
              <a:rPr lang="fr-FR" dirty="0"/>
              <a:t>Certains casques n’offrent pas le suivi de la tête</a:t>
            </a:r>
          </a:p>
          <a:p>
            <a:endParaRPr lang="fr-FR" dirty="0"/>
          </a:p>
          <a:p>
            <a:r>
              <a:rPr lang="fr-FR" dirty="0"/>
              <a:t>Certains environnements nécessitent le déplacement en hauteur (escalade, échelle, etc.)</a:t>
            </a:r>
          </a:p>
          <a:p>
            <a:endParaRPr lang="fr-FR" dirty="0"/>
          </a:p>
          <a:p>
            <a:endParaRPr lang="fr-CA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380787" y="1260629"/>
            <a:ext cx="3763213" cy="201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04093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66505" y="0"/>
            <a:ext cx="8488717" cy="1325563"/>
          </a:xfrm>
        </p:spPr>
        <p:txBody>
          <a:bodyPr/>
          <a:lstStyle/>
          <a:p>
            <a:r>
              <a:rPr lang="fr-CA" dirty="0"/>
              <a:t>La locomotion dans le RV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9468" y="4301230"/>
            <a:ext cx="4441975" cy="2459116"/>
          </a:xfrm>
        </p:spPr>
        <p:txBody>
          <a:bodyPr>
            <a:normAutofit lnSpcReduction="10000"/>
          </a:bodyPr>
          <a:lstStyle/>
          <a:p>
            <a:r>
              <a:rPr lang="fr-FR" dirty="0"/>
              <a:t>Est-ce qu’un jeu d’escalade</a:t>
            </a:r>
            <a:br>
              <a:rPr lang="fr-FR" dirty="0"/>
            </a:br>
            <a:r>
              <a:rPr lang="fr-FR" dirty="0"/>
              <a:t>est fonctionnel en VR?</a:t>
            </a:r>
            <a:br>
              <a:rPr lang="fr-FR" dirty="0"/>
            </a:br>
            <a:endParaRPr lang="fr-FR" dirty="0"/>
          </a:p>
          <a:p>
            <a:r>
              <a:rPr lang="fr-FR" dirty="0"/>
              <a:t>Seules les mains peuvent reproduire les mouvements actuellement</a:t>
            </a:r>
          </a:p>
          <a:p>
            <a:endParaRPr lang="fr-FR" dirty="0"/>
          </a:p>
          <a:p>
            <a:endParaRPr lang="fr-CA" dirty="0"/>
          </a:p>
        </p:txBody>
      </p:sp>
      <p:pic>
        <p:nvPicPr>
          <p:cNvPr id="4098" name="Picture 2" descr="Image result for vr the climb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3786"/>
            <a:ext cx="4580912" cy="2576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result for vr the climb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03787"/>
            <a:ext cx="4572000" cy="2576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4556569" y="3780549"/>
            <a:ext cx="4587431" cy="2667740"/>
          </a:xfrm>
          <a:prstGeom prst="rect">
            <a:avLst/>
          </a:prstGeom>
        </p:spPr>
      </p:pic>
      <p:sp>
        <p:nvSpPr>
          <p:cNvPr id="8" name="TextBox 7"/>
          <p:cNvSpPr txBox="1"/>
          <p:nvPr>
            <p:custDataLst>
              <p:tags r:id="rId6"/>
            </p:custDataLst>
          </p:nvPr>
        </p:nvSpPr>
        <p:spPr>
          <a:xfrm>
            <a:off x="893766" y="3780549"/>
            <a:ext cx="3054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dirty="0"/>
              <a:t>Jeu: The </a:t>
            </a:r>
            <a:r>
              <a:rPr lang="fr-CA" dirty="0" err="1"/>
              <a:t>climb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8496804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327641" y="0"/>
            <a:ext cx="8488717" cy="1325563"/>
          </a:xfrm>
        </p:spPr>
        <p:txBody>
          <a:bodyPr/>
          <a:lstStyle/>
          <a:p>
            <a:r>
              <a:rPr lang="fr-CA" dirty="0"/>
              <a:t>Les caractéristiques de la locomotion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28650" y="1198484"/>
            <a:ext cx="8187708" cy="5566299"/>
          </a:xfrm>
        </p:spPr>
        <p:txBody>
          <a:bodyPr>
            <a:normAutofit/>
          </a:bodyPr>
          <a:lstStyle/>
          <a:p>
            <a:r>
              <a:rPr lang="fr-FR" sz="2000" dirty="0"/>
              <a:t>Distance à parcourir: </a:t>
            </a:r>
          </a:p>
          <a:p>
            <a:pPr lvl="1"/>
            <a:r>
              <a:rPr lang="fr-FR" sz="1600" dirty="0"/>
              <a:t>Une courte distance </a:t>
            </a:r>
            <a:r>
              <a:rPr lang="fr-FR" sz="1600" dirty="0">
                <a:sym typeface="Wingdings" panose="05000000000000000000" pitchFamily="2" charset="2"/>
              </a:rPr>
              <a:t> D</a:t>
            </a:r>
            <a:r>
              <a:rPr lang="fr-CA" sz="1600" dirty="0" err="1">
                <a:sym typeface="Wingdings" panose="05000000000000000000" pitchFamily="2" charset="2"/>
              </a:rPr>
              <a:t>éplacement</a:t>
            </a:r>
            <a:r>
              <a:rPr lang="fr-CA" sz="1600" dirty="0">
                <a:sym typeface="Wingdings" panose="05000000000000000000" pitchFamily="2" charset="2"/>
              </a:rPr>
              <a:t> dans l’environnement physique</a:t>
            </a:r>
          </a:p>
          <a:p>
            <a:pPr lvl="1"/>
            <a:r>
              <a:rPr lang="fr-CA" sz="1600" dirty="0">
                <a:sym typeface="Wingdings" panose="05000000000000000000" pitchFamily="2" charset="2"/>
              </a:rPr>
              <a:t>Une moyenne distance  Technique de déplacement virtuel</a:t>
            </a:r>
          </a:p>
          <a:p>
            <a:pPr lvl="1"/>
            <a:r>
              <a:rPr lang="fr-CA" sz="1600" dirty="0">
                <a:sym typeface="Wingdings" panose="05000000000000000000" pitchFamily="2" charset="2"/>
              </a:rPr>
              <a:t>Une grande distance Déplacement avec contrôle de vitesse et saut d’un point à l’autre</a:t>
            </a:r>
            <a:endParaRPr lang="fr-FR" sz="1600" dirty="0"/>
          </a:p>
          <a:p>
            <a:endParaRPr lang="fr-FR" sz="2000" dirty="0"/>
          </a:p>
          <a:p>
            <a:r>
              <a:rPr lang="fr-FR" sz="2000" dirty="0"/>
              <a:t>La courbure du déplacement: </a:t>
            </a:r>
          </a:p>
          <a:p>
            <a:pPr lvl="1"/>
            <a:r>
              <a:rPr lang="fr-FR" sz="1600" dirty="0"/>
              <a:t>Les déplacements qui nécessitent plusieurs changements de direction seront différents d’un déplacement dans un espace ouvert</a:t>
            </a:r>
          </a:p>
          <a:p>
            <a:endParaRPr lang="fr-FR" sz="2000" dirty="0"/>
          </a:p>
          <a:p>
            <a:r>
              <a:rPr lang="fr-FR" sz="2000" dirty="0"/>
              <a:t>Visibilité du point d’arrivée:</a:t>
            </a:r>
          </a:p>
          <a:p>
            <a:pPr lvl="1"/>
            <a:r>
              <a:rPr lang="fr-FR" sz="1600" dirty="0"/>
              <a:t>Certaines techniques de déplacement nécessitent de voir le point d’arrivée</a:t>
            </a:r>
          </a:p>
          <a:p>
            <a:endParaRPr lang="fr-FR" sz="2000" dirty="0"/>
          </a:p>
          <a:p>
            <a:r>
              <a:rPr lang="fr-FR" sz="2000" dirty="0"/>
              <a:t>Nombre du degré de liberté:</a:t>
            </a:r>
          </a:p>
          <a:p>
            <a:pPr lvl="1"/>
            <a:r>
              <a:rPr lang="fr-FR" sz="1600" dirty="0"/>
              <a:t>Si le déplacement se fait sur un seul plan (ex: terrain), il ne faut pas donner la liberté de ce déplacement verticalement</a:t>
            </a:r>
            <a:br>
              <a:rPr lang="fr-FR" sz="1600" dirty="0"/>
            </a:br>
            <a:endParaRPr lang="fr-FR" sz="1600" dirty="0"/>
          </a:p>
          <a:p>
            <a:r>
              <a:rPr lang="fr-FR" sz="2000" dirty="0"/>
              <a:t>Les dispositifs d’entrés: Manette, Omni, suivi de la tête, corps, etc.</a:t>
            </a:r>
          </a:p>
          <a:p>
            <a:endParaRPr lang="fr-FR" sz="2000" dirty="0"/>
          </a:p>
          <a:p>
            <a:endParaRPr lang="fr-CA" sz="2000" dirty="0"/>
          </a:p>
        </p:txBody>
      </p:sp>
    </p:spTree>
    <p:extLst>
      <p:ext uri="{BB962C8B-B14F-4D97-AF65-F5344CB8AC3E}">
        <p14:creationId xmlns:p14="http://schemas.microsoft.com/office/powerpoint/2010/main" val="6707932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327641" y="0"/>
            <a:ext cx="8488717" cy="1325563"/>
          </a:xfrm>
        </p:spPr>
        <p:txBody>
          <a:bodyPr/>
          <a:lstStyle/>
          <a:p>
            <a:r>
              <a:rPr lang="fr-CA" dirty="0"/>
              <a:t>Les caractéristiques de la locomotion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28650" y="1198485"/>
            <a:ext cx="8187708" cy="4978478"/>
          </a:xfrm>
        </p:spPr>
        <p:txBody>
          <a:bodyPr>
            <a:normAutofit/>
          </a:bodyPr>
          <a:lstStyle/>
          <a:p>
            <a:r>
              <a:rPr lang="fr-CA" sz="2000" dirty="0"/>
              <a:t>Précision dans le déplacement:</a:t>
            </a:r>
          </a:p>
          <a:p>
            <a:pPr lvl="1"/>
            <a:r>
              <a:rPr lang="fr-CA" sz="1600" dirty="0"/>
              <a:t>Précision dans la vitesse de déplacement</a:t>
            </a:r>
          </a:p>
          <a:p>
            <a:pPr lvl="1"/>
            <a:r>
              <a:rPr lang="fr-CA" sz="1600" dirty="0"/>
              <a:t>Précision dans la direction à prendre</a:t>
            </a:r>
          </a:p>
          <a:p>
            <a:pPr lvl="1"/>
            <a:r>
              <a:rPr lang="fr-CA" sz="1600" dirty="0"/>
              <a:t>Précision du point d’arrivée</a:t>
            </a:r>
          </a:p>
          <a:p>
            <a:pPr lvl="1"/>
            <a:endParaRPr lang="fr-CA" sz="1600" dirty="0"/>
          </a:p>
          <a:p>
            <a:r>
              <a:rPr lang="fr-CA" sz="2000" dirty="0"/>
              <a:t>Le déplacement peut être une tâche secondaire:</a:t>
            </a:r>
          </a:p>
          <a:p>
            <a:pPr lvl="1"/>
            <a:r>
              <a:rPr lang="fr-CA" sz="1600" dirty="0"/>
              <a:t>Un utilisateur pour avoir à se déplacer tout en exécutant une tâche plus importante</a:t>
            </a:r>
          </a:p>
          <a:p>
            <a:pPr lvl="1"/>
            <a:r>
              <a:rPr lang="fr-CA" sz="1600" dirty="0"/>
              <a:t>Ex: Se déplacer dans sur une plateforme étroite tout en visant une cible qui bouge</a:t>
            </a:r>
          </a:p>
          <a:p>
            <a:pPr lvl="1"/>
            <a:endParaRPr lang="fr-CA" sz="1600" dirty="0"/>
          </a:p>
          <a:p>
            <a:pPr lvl="1"/>
            <a:endParaRPr lang="fr-FR" sz="1600" dirty="0"/>
          </a:p>
          <a:p>
            <a:endParaRPr lang="fr-FR" sz="2000" dirty="0"/>
          </a:p>
          <a:p>
            <a:endParaRPr lang="fr-CA" sz="2000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0" y="3924300"/>
            <a:ext cx="3076575" cy="2933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5390590" y="3924300"/>
            <a:ext cx="3753410" cy="2933700"/>
          </a:xfrm>
          <a:prstGeom prst="rect">
            <a:avLst/>
          </a:prstGeom>
        </p:spPr>
      </p:pic>
      <p:pic>
        <p:nvPicPr>
          <p:cNvPr id="11268" name="Picture 4" descr="Image result for jumping mario bros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273" y="4339374"/>
            <a:ext cx="1625462" cy="1628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rrow: Right 5"/>
          <p:cNvSpPr/>
          <p:nvPr>
            <p:custDataLst>
              <p:tags r:id="rId6"/>
            </p:custDataLst>
          </p:nvPr>
        </p:nvSpPr>
        <p:spPr>
          <a:xfrm>
            <a:off x="2790953" y="5153693"/>
            <a:ext cx="479394" cy="23745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39122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327641" y="0"/>
            <a:ext cx="8488717" cy="1325563"/>
          </a:xfrm>
        </p:spPr>
        <p:txBody>
          <a:bodyPr/>
          <a:lstStyle/>
          <a:p>
            <a:r>
              <a:rPr lang="fr-CA" dirty="0"/>
              <a:t>Les types de locomotion</a:t>
            </a: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704512" y="1203649"/>
            <a:ext cx="6045694" cy="5098588"/>
          </a:xfrm>
          <a:prstGeom prst="rect">
            <a:avLst/>
          </a:prstGeom>
        </p:spPr>
      </p:pic>
      <p:sp>
        <p:nvSpPr>
          <p:cNvPr id="10" name="TextBox 9"/>
          <p:cNvSpPr txBox="1"/>
          <p:nvPr>
            <p:custDataLst>
              <p:tags r:id="rId3"/>
            </p:custDataLst>
          </p:nvPr>
        </p:nvSpPr>
        <p:spPr>
          <a:xfrm>
            <a:off x="898623" y="6149118"/>
            <a:ext cx="7787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Bowman, Doug, Ernst </a:t>
            </a:r>
            <a:r>
              <a:rPr lang="en-US" sz="1200" dirty="0" err="1"/>
              <a:t>Kruijff</a:t>
            </a:r>
            <a:r>
              <a:rPr lang="en-US" sz="1200" dirty="0"/>
              <a:t>, Joseph J </a:t>
            </a:r>
            <a:r>
              <a:rPr lang="en-US" sz="1200" dirty="0" err="1"/>
              <a:t>LaViola</a:t>
            </a:r>
            <a:r>
              <a:rPr lang="en-US" sz="1200" dirty="0"/>
              <a:t> Jr et Ivan </a:t>
            </a:r>
            <a:r>
              <a:rPr lang="en-US" sz="1200" dirty="0" err="1"/>
              <a:t>Poupyrev</a:t>
            </a:r>
            <a:r>
              <a:rPr lang="en-US" sz="1200" dirty="0"/>
              <a:t>. 2004. </a:t>
            </a:r>
            <a:r>
              <a:rPr lang="en-US" sz="1200" i="1" dirty="0"/>
              <a:t>3D User Interfaces: Theory and Practice, </a:t>
            </a:r>
            <a:r>
              <a:rPr lang="en-US" sz="1200" i="1" dirty="0" err="1"/>
              <a:t>CourseSmart</a:t>
            </a:r>
            <a:r>
              <a:rPr lang="en-US" sz="1200" i="1" dirty="0"/>
              <a:t> </a:t>
            </a:r>
            <a:r>
              <a:rPr lang="en-US" sz="1200" i="1" dirty="0" err="1"/>
              <a:t>eTextbook</a:t>
            </a:r>
            <a:r>
              <a:rPr lang="en-US" sz="1200" dirty="0"/>
              <a:t>. Addison-Wesley.</a:t>
            </a:r>
          </a:p>
        </p:txBody>
      </p:sp>
    </p:spTree>
    <p:extLst>
      <p:ext uri="{BB962C8B-B14F-4D97-AF65-F5344CB8AC3E}">
        <p14:creationId xmlns:p14="http://schemas.microsoft.com/office/powerpoint/2010/main" val="417101491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327641" y="0"/>
            <a:ext cx="8488717" cy="1325563"/>
          </a:xfrm>
        </p:spPr>
        <p:txBody>
          <a:bodyPr/>
          <a:lstStyle/>
          <a:p>
            <a:r>
              <a:rPr lang="fr-CA" dirty="0"/>
              <a:t>Le contrôle de la locomotion</a:t>
            </a:r>
          </a:p>
        </p:txBody>
      </p:sp>
      <p:sp>
        <p:nvSpPr>
          <p:cNvPr id="10" name="TextBox 9"/>
          <p:cNvSpPr txBox="1"/>
          <p:nvPr>
            <p:custDataLst>
              <p:tags r:id="rId2"/>
            </p:custDataLst>
          </p:nvPr>
        </p:nvSpPr>
        <p:spPr>
          <a:xfrm>
            <a:off x="898623" y="6149118"/>
            <a:ext cx="7787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Bowman, Doug, Ernst </a:t>
            </a:r>
            <a:r>
              <a:rPr lang="en-US" sz="1200" dirty="0" err="1"/>
              <a:t>Kruijff</a:t>
            </a:r>
            <a:r>
              <a:rPr lang="en-US" sz="1200" dirty="0"/>
              <a:t>, Joseph J </a:t>
            </a:r>
            <a:r>
              <a:rPr lang="en-US" sz="1200" dirty="0" err="1"/>
              <a:t>LaViola</a:t>
            </a:r>
            <a:r>
              <a:rPr lang="en-US" sz="1200" dirty="0"/>
              <a:t> Jr et Ivan </a:t>
            </a:r>
            <a:r>
              <a:rPr lang="en-US" sz="1200" dirty="0" err="1"/>
              <a:t>Poupyrev</a:t>
            </a:r>
            <a:r>
              <a:rPr lang="en-US" sz="1200" dirty="0"/>
              <a:t>. 2004. </a:t>
            </a:r>
            <a:r>
              <a:rPr lang="en-US" sz="1200" i="1" dirty="0"/>
              <a:t>3D User Interfaces: Theory and Practice, </a:t>
            </a:r>
            <a:r>
              <a:rPr lang="en-US" sz="1200" i="1" dirty="0" err="1"/>
              <a:t>CourseSmart</a:t>
            </a:r>
            <a:r>
              <a:rPr lang="en-US" sz="1200" i="1" dirty="0"/>
              <a:t> </a:t>
            </a:r>
            <a:r>
              <a:rPr lang="en-US" sz="1200" i="1" dirty="0" err="1"/>
              <a:t>eTextbook</a:t>
            </a:r>
            <a:r>
              <a:rPr lang="en-US" sz="1200" dirty="0"/>
              <a:t>. Addison-Wesley.</a:t>
            </a: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09846" y="1188344"/>
            <a:ext cx="7678457" cy="492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99633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66505" y="0"/>
            <a:ext cx="8488717" cy="1325563"/>
          </a:xfrm>
        </p:spPr>
        <p:txBody>
          <a:bodyPr/>
          <a:lstStyle/>
          <a:p>
            <a:r>
              <a:rPr lang="fr-CA" dirty="0"/>
              <a:t>Locomotion: Marche physique </a:t>
            </a:r>
            <a:r>
              <a:rPr lang="fr-CA" sz="2400" dirty="0"/>
              <a:t>(real </a:t>
            </a:r>
            <a:r>
              <a:rPr lang="fr-CA" sz="2400" dirty="0" err="1"/>
              <a:t>walk</a:t>
            </a:r>
            <a:r>
              <a:rPr lang="fr-CA" sz="2400" dirty="0"/>
              <a:t>)</a:t>
            </a:r>
            <a:endParaRPr lang="fr-CA" dirty="0"/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619616" y="1112498"/>
            <a:ext cx="4435606" cy="3335235"/>
          </a:xfrm>
          <a:prstGeom prst="rect">
            <a:avLst/>
          </a:prstGeom>
        </p:spPr>
      </p:pic>
      <p:sp>
        <p:nvSpPr>
          <p:cNvPr id="8" name="TextBox 7"/>
          <p:cNvSpPr txBox="1"/>
          <p:nvPr>
            <p:custDataLst>
              <p:tags r:id="rId3"/>
            </p:custDataLst>
          </p:nvPr>
        </p:nvSpPr>
        <p:spPr>
          <a:xfrm>
            <a:off x="424462" y="4791768"/>
            <a:ext cx="84620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C’est la technique la plus simple </a:t>
            </a:r>
            <a:r>
              <a:rPr lang="fr-CA" dirty="0">
                <a:sym typeface="Wingdings" panose="05000000000000000000" pitchFamily="2" charset="2"/>
              </a:rPr>
              <a:t> Intuitif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>
                <a:sym typeface="Wingdings" panose="05000000000000000000" pitchFamily="2" charset="2"/>
              </a:rPr>
              <a:t>Reproduit le même mouvement que dans le monde réel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>
                <a:sym typeface="Wingdings" panose="05000000000000000000" pitchFamily="2" charset="2"/>
              </a:rPr>
              <a:t>Déplacement 1:1  La vitesse réelle = la vitesse virtuel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>
                <a:sym typeface="Wingdings" panose="05000000000000000000" pitchFamily="2" charset="2"/>
              </a:rPr>
              <a:t>Limité par l’espace physique de l’utilisateur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>
                <a:sym typeface="Wingdings" panose="05000000000000000000" pitchFamily="2" charset="2"/>
              </a:rPr>
              <a:t>La taille de l’espace peut changer d’un utilisateur à l’autre</a:t>
            </a:r>
          </a:p>
          <a:p>
            <a:pPr lvl="1"/>
            <a:r>
              <a:rPr lang="fr-CA" dirty="0">
                <a:sym typeface="Wingdings" panose="05000000000000000000" pitchFamily="2" charset="2"/>
              </a:rPr>
              <a:t> Difficile de satisfaire le meilleur scénario pour tous</a:t>
            </a: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-1065661" y="1112498"/>
            <a:ext cx="5685277" cy="31890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6235737" y="4791768"/>
            <a:ext cx="2908263" cy="1875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23960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66505" y="0"/>
            <a:ext cx="8488717" cy="1325563"/>
          </a:xfrm>
        </p:spPr>
        <p:txBody>
          <a:bodyPr/>
          <a:lstStyle/>
          <a:p>
            <a:r>
              <a:rPr lang="fr-CA" dirty="0"/>
              <a:t>Locomotion: Manette</a:t>
            </a:r>
          </a:p>
        </p:txBody>
      </p:sp>
      <p:sp>
        <p:nvSpPr>
          <p:cNvPr id="8" name="TextBox 7"/>
          <p:cNvSpPr txBox="1"/>
          <p:nvPr>
            <p:custDataLst>
              <p:tags r:id="rId2"/>
            </p:custDataLst>
          </p:nvPr>
        </p:nvSpPr>
        <p:spPr>
          <a:xfrm>
            <a:off x="295683" y="4804764"/>
            <a:ext cx="846201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Identique à la méthode des jeux vidéos sur console (utilise une manette/contrôleur)</a:t>
            </a:r>
            <a:endParaRPr lang="fr-CA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>
                <a:sym typeface="Wingdings" panose="05000000000000000000" pitchFamily="2" charset="2"/>
              </a:rPr>
              <a:t>Permets de se déplacer virtuellement sans bouger physiquement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>
                <a:sym typeface="Wingdings" panose="05000000000000000000" pitchFamily="2" charset="2"/>
              </a:rPr>
              <a:t>Permets d’adapter facilement un jeu existant à la réalité virtuelle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>
                <a:sym typeface="Wingdings" panose="05000000000000000000" pitchFamily="2" charset="2"/>
              </a:rPr>
              <a:t>Peut provoquer énormément de « motion </a:t>
            </a:r>
            <a:r>
              <a:rPr lang="fr-CA" dirty="0" err="1">
                <a:sym typeface="Wingdings" panose="05000000000000000000" pitchFamily="2" charset="2"/>
              </a:rPr>
              <a:t>sickness</a:t>
            </a:r>
            <a:r>
              <a:rPr lang="fr-CA" dirty="0">
                <a:sym typeface="Wingdings" panose="05000000000000000000" pitchFamily="2" charset="2"/>
              </a:rPr>
              <a:t> »</a:t>
            </a:r>
          </a:p>
          <a:p>
            <a:pPr marL="742950" lvl="1" indent="-285750">
              <a:buFont typeface="Wingdings" panose="05000000000000000000" pitchFamily="2" charset="2"/>
              <a:buChar char="à"/>
            </a:pPr>
            <a:r>
              <a:rPr lang="fr-CA" dirty="0">
                <a:sym typeface="Wingdings" panose="05000000000000000000" pitchFamily="2" charset="2"/>
              </a:rPr>
              <a:t>C’est un grave problème pour les concepteurs</a:t>
            </a: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4526688" y="1076988"/>
            <a:ext cx="4481865" cy="3228683"/>
          </a:xfrm>
          <a:prstGeom prst="rect">
            <a:avLst/>
          </a:prstGeom>
        </p:spPr>
      </p:pic>
      <p:pic>
        <p:nvPicPr>
          <p:cNvPr id="6148" name="Picture 4" descr="Image result for simpson puke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072" y="5166804"/>
            <a:ext cx="2254928" cy="1691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-114543" y="1076988"/>
            <a:ext cx="4641231" cy="3228683"/>
          </a:xfrm>
          <a:prstGeom prst="rect">
            <a:avLst/>
          </a:prstGeom>
        </p:spPr>
      </p:pic>
      <p:sp>
        <p:nvSpPr>
          <p:cNvPr id="7" name="TextBox 6"/>
          <p:cNvSpPr txBox="1"/>
          <p:nvPr>
            <p:custDataLst>
              <p:tags r:id="rId6"/>
            </p:custDataLst>
          </p:nvPr>
        </p:nvSpPr>
        <p:spPr>
          <a:xfrm>
            <a:off x="780826" y="4305671"/>
            <a:ext cx="3054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dirty="0"/>
              <a:t>Déplacement avec le </a:t>
            </a:r>
            <a:r>
              <a:rPr lang="fr-CA" dirty="0" err="1"/>
              <a:t>touchpad</a:t>
            </a:r>
            <a:endParaRPr lang="en-US" sz="1600" dirty="0"/>
          </a:p>
        </p:txBody>
      </p:sp>
      <p:sp>
        <p:nvSpPr>
          <p:cNvPr id="9" name="TextBox 8"/>
          <p:cNvSpPr txBox="1"/>
          <p:nvPr>
            <p:custDataLst>
              <p:tags r:id="rId7"/>
            </p:custDataLst>
          </p:nvPr>
        </p:nvSpPr>
        <p:spPr>
          <a:xfrm>
            <a:off x="5143276" y="4306480"/>
            <a:ext cx="3238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dirty="0"/>
              <a:t>Déplacement avec une manette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738106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24464" y="374003"/>
            <a:ext cx="8240142" cy="1325563"/>
          </a:xfrm>
        </p:spPr>
        <p:txBody>
          <a:bodyPr/>
          <a:lstStyle/>
          <a:p>
            <a:r>
              <a:rPr lang="fr-CA" dirty="0"/>
              <a:t>Le « </a:t>
            </a:r>
            <a:r>
              <a:rPr lang="fr-CA" dirty="0" err="1"/>
              <a:t>kickstart</a:t>
            </a:r>
            <a:r>
              <a:rPr lang="fr-CA" dirty="0"/>
              <a:t> » d’Oculus (2012)</a:t>
            </a:r>
          </a:p>
        </p:txBody>
      </p:sp>
      <p:sp>
        <p:nvSpPr>
          <p:cNvPr id="6" name="TextBox 5"/>
          <p:cNvSpPr txBox="1"/>
          <p:nvPr>
            <p:custDataLst>
              <p:tags r:id="rId2"/>
            </p:custDataLst>
          </p:nvPr>
        </p:nvSpPr>
        <p:spPr>
          <a:xfrm>
            <a:off x="557628" y="5077421"/>
            <a:ext cx="84620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À 17ans, Palmer </a:t>
            </a:r>
            <a:r>
              <a:rPr lang="fr-CA" dirty="0" err="1"/>
              <a:t>Luckey</a:t>
            </a:r>
            <a:r>
              <a:rPr lang="fr-CA" dirty="0"/>
              <a:t> utilise des pièces de téléphone pour faire son premier prototype de casque de réalité virtuelle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En 2012, John </a:t>
            </a:r>
            <a:r>
              <a:rPr lang="fr-CA" dirty="0" err="1"/>
              <a:t>Carmack</a:t>
            </a:r>
            <a:r>
              <a:rPr lang="fr-CA" dirty="0"/>
              <a:t> (</a:t>
            </a:r>
            <a:r>
              <a:rPr lang="fr-CA" dirty="0" err="1"/>
              <a:t>Doom</a:t>
            </a:r>
            <a:r>
              <a:rPr lang="fr-CA" dirty="0"/>
              <a:t> et </a:t>
            </a:r>
            <a:r>
              <a:rPr lang="fr-CA" dirty="0" err="1"/>
              <a:t>Quake</a:t>
            </a:r>
            <a:r>
              <a:rPr lang="fr-CA" dirty="0"/>
              <a:t>) aime le projet et vient rejoindre sa petite équipe financée par la campagne Kickstarter.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Valve aide Oculus financièrement et leur présente un meilleur prototype avec la Valve Room.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28650" y="1557239"/>
            <a:ext cx="4804484" cy="3324873"/>
          </a:xfrm>
          <a:prstGeom prst="rect">
            <a:avLst/>
          </a:prstGeom>
        </p:spPr>
      </p:pic>
      <p:pic>
        <p:nvPicPr>
          <p:cNvPr id="1026" name="Picture 2" descr="Image result for money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884" y="1568475"/>
            <a:ext cx="3356500" cy="1888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Image result for palmer luckey garage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884" y="2991284"/>
            <a:ext cx="3356500" cy="1890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192511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66505" y="0"/>
            <a:ext cx="8488717" cy="1325563"/>
          </a:xfrm>
        </p:spPr>
        <p:txBody>
          <a:bodyPr/>
          <a:lstStyle/>
          <a:p>
            <a:r>
              <a:rPr lang="fr-CA" dirty="0"/>
              <a:t>Locomotion: Téléportation</a:t>
            </a:r>
          </a:p>
        </p:txBody>
      </p:sp>
      <p:sp>
        <p:nvSpPr>
          <p:cNvPr id="8" name="TextBox 7"/>
          <p:cNvSpPr txBox="1"/>
          <p:nvPr>
            <p:custDataLst>
              <p:tags r:id="rId2"/>
            </p:custDataLst>
          </p:nvPr>
        </p:nvSpPr>
        <p:spPr>
          <a:xfrm>
            <a:off x="397829" y="4566639"/>
            <a:ext cx="84620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Permets de se déplacer sur de très grande distance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>
                <a:sym typeface="Wingdings" panose="05000000000000000000" pitchFamily="2" charset="2"/>
              </a:rPr>
              <a:t>Permets de se déplacer très rapidement (plusieurs téléportations de suite)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>
                <a:sym typeface="Wingdings" panose="05000000000000000000" pitchFamily="2" charset="2"/>
              </a:rPr>
              <a:t>Nécessite un « </a:t>
            </a:r>
            <a:r>
              <a:rPr lang="fr-CA" dirty="0" err="1">
                <a:sym typeface="Wingdings" panose="05000000000000000000" pitchFamily="2" charset="2"/>
              </a:rPr>
              <a:t>screen</a:t>
            </a:r>
            <a:r>
              <a:rPr lang="fr-CA" dirty="0">
                <a:sym typeface="Wingdings" panose="05000000000000000000" pitchFamily="2" charset="2"/>
              </a:rPr>
              <a:t> fade », une transition pour éviter </a:t>
            </a:r>
            <a:br>
              <a:rPr lang="fr-CA" dirty="0">
                <a:sym typeface="Wingdings" panose="05000000000000000000" pitchFamily="2" charset="2"/>
              </a:rPr>
            </a:br>
            <a:r>
              <a:rPr lang="fr-CA" dirty="0">
                <a:sym typeface="Wingdings" panose="05000000000000000000" pitchFamily="2" charset="2"/>
              </a:rPr>
              <a:t>le « motion </a:t>
            </a:r>
            <a:r>
              <a:rPr lang="fr-CA" dirty="0" err="1">
                <a:sym typeface="Wingdings" panose="05000000000000000000" pitchFamily="2" charset="2"/>
              </a:rPr>
              <a:t>sickness</a:t>
            </a:r>
            <a:r>
              <a:rPr lang="fr-CA" dirty="0">
                <a:sym typeface="Wingdings" panose="05000000000000000000" pitchFamily="2" charset="2"/>
              </a:rPr>
              <a:t> 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>
                <a:sym typeface="Wingdings" panose="05000000000000000000" pitchFamily="2" charset="2"/>
              </a:rPr>
              <a:t>Possible de limiter les surfaces sur lesquelles on peut se téléporter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>
                <a:sym typeface="Wingdings" panose="05000000000000000000" pitchFamily="2" charset="2"/>
              </a:rPr>
              <a:t>Peut rendre l’orientation difficile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>
                <a:sym typeface="Wingdings" panose="05000000000000000000" pitchFamily="2" charset="2"/>
              </a:rPr>
              <a:t>Pas de sens de l’exploration</a:t>
            </a:r>
            <a:br>
              <a:rPr lang="fr-CA" dirty="0">
                <a:sym typeface="Wingdings" panose="05000000000000000000" pitchFamily="2" charset="2"/>
              </a:rPr>
            </a:br>
            <a:r>
              <a:rPr lang="fr-CA" dirty="0">
                <a:sym typeface="Wingdings" panose="05000000000000000000" pitchFamily="2" charset="2"/>
              </a:rPr>
              <a:t> Les utilisateurs peuvent manquer beaucoup de détails</a:t>
            </a:r>
          </a:p>
        </p:txBody>
      </p:sp>
      <p:pic>
        <p:nvPicPr>
          <p:cNvPr id="7170" name="Picture 2" descr="Image result for virtual reality teleportation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2" y="1236787"/>
            <a:ext cx="4508843" cy="253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4512815" y="970456"/>
            <a:ext cx="4688520" cy="3304253"/>
          </a:xfrm>
          <a:prstGeom prst="rect">
            <a:avLst/>
          </a:prstGeom>
        </p:spPr>
      </p:pic>
      <p:pic>
        <p:nvPicPr>
          <p:cNvPr id="7172" name="Picture 4" descr="Image result for teleport icon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804" y="5166804"/>
            <a:ext cx="1691196" cy="1691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>
            <p:custDataLst>
              <p:tags r:id="rId6"/>
            </p:custDataLst>
          </p:nvPr>
        </p:nvSpPr>
        <p:spPr>
          <a:xfrm>
            <a:off x="799876" y="3773011"/>
            <a:ext cx="3054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dirty="0"/>
              <a:t>Jeu: Budget </a:t>
            </a:r>
            <a:r>
              <a:rPr lang="fr-CA" dirty="0" err="1"/>
              <a:t>Cuts</a:t>
            </a:r>
            <a:endParaRPr lang="en-US" sz="1600" dirty="0"/>
          </a:p>
        </p:txBody>
      </p:sp>
      <p:sp>
        <p:nvSpPr>
          <p:cNvPr id="9" name="TextBox 8"/>
          <p:cNvSpPr txBox="1"/>
          <p:nvPr>
            <p:custDataLst>
              <p:tags r:id="rId7"/>
            </p:custDataLst>
          </p:nvPr>
        </p:nvSpPr>
        <p:spPr>
          <a:xfrm>
            <a:off x="5463364" y="4282218"/>
            <a:ext cx="3054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dirty="0"/>
              <a:t>Jeu: The </a:t>
            </a:r>
            <a:r>
              <a:rPr lang="fr-CA" dirty="0" err="1"/>
              <a:t>Labs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2166723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66505" y="0"/>
            <a:ext cx="8488717" cy="1325563"/>
          </a:xfrm>
        </p:spPr>
        <p:txBody>
          <a:bodyPr/>
          <a:lstStyle/>
          <a:p>
            <a:r>
              <a:rPr lang="fr-CA" dirty="0"/>
              <a:t>Locomotion: Téléportation</a:t>
            </a: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854368" y="963133"/>
            <a:ext cx="5362575" cy="1504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854368" y="2508034"/>
            <a:ext cx="5362575" cy="1362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854368" y="3983898"/>
            <a:ext cx="5410200" cy="13049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854368" y="5288823"/>
            <a:ext cx="531495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68651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66505" y="0"/>
            <a:ext cx="8488717" cy="1325563"/>
          </a:xfrm>
        </p:spPr>
        <p:txBody>
          <a:bodyPr/>
          <a:lstStyle/>
          <a:p>
            <a:r>
              <a:rPr lang="fr-CA" dirty="0"/>
              <a:t>Locomotion: Téléportation</a:t>
            </a:r>
          </a:p>
        </p:txBody>
      </p:sp>
      <p:sp>
        <p:nvSpPr>
          <p:cNvPr id="8" name="TextBox 7"/>
          <p:cNvSpPr txBox="1"/>
          <p:nvPr>
            <p:custDataLst>
              <p:tags r:id="rId2"/>
            </p:custDataLst>
          </p:nvPr>
        </p:nvSpPr>
        <p:spPr>
          <a:xfrm>
            <a:off x="853440" y="5618735"/>
            <a:ext cx="846201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Nécessite de limiter les déplacements pour empêcher de visiter certaines zones </a:t>
            </a:r>
            <a:br>
              <a:rPr lang="fr-CA" dirty="0"/>
            </a:br>
            <a:r>
              <a:rPr lang="fr-CA" dirty="0"/>
              <a:t>de l’environnement virtuel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Il faut cependant faire attention à la confusion!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Le joueur peut ne pas comprendre pourquoi il ne peut pas se déplacer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dirty="0">
              <a:sym typeface="Wingdings" panose="05000000000000000000" pitchFamily="2" charset="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505" y="1225899"/>
            <a:ext cx="8113740" cy="4287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9364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66505" y="0"/>
            <a:ext cx="8488717" cy="1325563"/>
          </a:xfrm>
        </p:spPr>
        <p:txBody>
          <a:bodyPr/>
          <a:lstStyle/>
          <a:p>
            <a:r>
              <a:rPr lang="fr-CA" dirty="0"/>
              <a:t>Locomotion: Téléportation</a:t>
            </a:r>
          </a:p>
        </p:txBody>
      </p:sp>
      <p:sp>
        <p:nvSpPr>
          <p:cNvPr id="8" name="TextBox 7"/>
          <p:cNvSpPr txBox="1"/>
          <p:nvPr>
            <p:custDataLst>
              <p:tags r:id="rId2"/>
            </p:custDataLst>
          </p:nvPr>
        </p:nvSpPr>
        <p:spPr>
          <a:xfrm>
            <a:off x="872490" y="5713985"/>
            <a:ext cx="846201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2400" dirty="0"/>
              <a:t>Possibilité de téléportation en utilisant des objets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2400" dirty="0">
                <a:sym typeface="Wingdings" panose="05000000000000000000" pitchFamily="2" charset="2"/>
              </a:rPr>
              <a:t>Ex: Pointer une échelle pour se téléporter à son sommet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CA" dirty="0">
              <a:sym typeface="Wingdings" panose="05000000000000000000" pitchFamily="2" charset="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1425" y="1019871"/>
            <a:ext cx="6238875" cy="4694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3951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66505" y="0"/>
            <a:ext cx="8488717" cy="1325563"/>
          </a:xfrm>
        </p:spPr>
        <p:txBody>
          <a:bodyPr/>
          <a:lstStyle/>
          <a:p>
            <a:r>
              <a:rPr lang="fr-CA" dirty="0"/>
              <a:t>Locomotion: Téléportation</a:t>
            </a:r>
          </a:p>
        </p:txBody>
      </p:sp>
      <p:sp>
        <p:nvSpPr>
          <p:cNvPr id="8" name="TextBox 7"/>
          <p:cNvSpPr txBox="1"/>
          <p:nvPr>
            <p:custDataLst>
              <p:tags r:id="rId2"/>
            </p:custDataLst>
          </p:nvPr>
        </p:nvSpPr>
        <p:spPr>
          <a:xfrm>
            <a:off x="872490" y="5657671"/>
            <a:ext cx="84620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2400" dirty="0"/>
              <a:t>Pourquoi l’échelle ne peut plus être activé si je suis trop près?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2400" dirty="0"/>
              <a:t>Ce type de problème peut rendre le joueur confus et réduire l’effet de présence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1864" y="1031124"/>
            <a:ext cx="7337998" cy="4493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12358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66505" y="0"/>
            <a:ext cx="8488717" cy="1325563"/>
          </a:xfrm>
        </p:spPr>
        <p:txBody>
          <a:bodyPr/>
          <a:lstStyle/>
          <a:p>
            <a:r>
              <a:rPr lang="fr-CA" dirty="0"/>
              <a:t>Locomotion: Portail</a:t>
            </a:r>
          </a:p>
        </p:txBody>
      </p:sp>
      <p:sp>
        <p:nvSpPr>
          <p:cNvPr id="8" name="TextBox 7"/>
          <p:cNvSpPr txBox="1"/>
          <p:nvPr>
            <p:custDataLst>
              <p:tags r:id="rId2"/>
            </p:custDataLst>
          </p:nvPr>
        </p:nvSpPr>
        <p:spPr>
          <a:xfrm>
            <a:off x="397829" y="4566639"/>
            <a:ext cx="84620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Semblable à la méthode de téléportation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>
                <a:sym typeface="Wingdings" panose="05000000000000000000" pitchFamily="2" charset="2"/>
              </a:rPr>
              <a:t>Permets de se déplacer rapidement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>
                <a:sym typeface="Wingdings" panose="05000000000000000000" pitchFamily="2" charset="2"/>
              </a:rPr>
              <a:t>Peut ouvrir un portail afin de voir l’autre endroit avant </a:t>
            </a:r>
            <a:br>
              <a:rPr lang="fr-CA" dirty="0">
                <a:sym typeface="Wingdings" panose="05000000000000000000" pitchFamily="2" charset="2"/>
              </a:rPr>
            </a:br>
            <a:r>
              <a:rPr lang="fr-CA" dirty="0">
                <a:sym typeface="Wingdings" panose="05000000000000000000" pitchFamily="2" charset="2"/>
              </a:rPr>
              <a:t>de s’y déplacer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>
                <a:sym typeface="Wingdings" panose="05000000000000000000" pitchFamily="2" charset="2"/>
              </a:rPr>
              <a:t>Diminution du sens de l’orientation  Peut créer de la confusion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dirty="0">
              <a:sym typeface="Wingdings" panose="05000000000000000000" pitchFamily="2" charset="2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7364245" y="4998128"/>
            <a:ext cx="1779755" cy="18598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0" y="1124667"/>
            <a:ext cx="4722228" cy="28587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4705350" y="1007952"/>
            <a:ext cx="4438650" cy="3267075"/>
          </a:xfrm>
          <a:prstGeom prst="rect">
            <a:avLst/>
          </a:prstGeom>
        </p:spPr>
      </p:pic>
      <p:sp>
        <p:nvSpPr>
          <p:cNvPr id="7" name="TextBox 6"/>
          <p:cNvSpPr txBox="1"/>
          <p:nvPr>
            <p:custDataLst>
              <p:tags r:id="rId6"/>
            </p:custDataLst>
          </p:nvPr>
        </p:nvSpPr>
        <p:spPr>
          <a:xfrm>
            <a:off x="825614" y="3983415"/>
            <a:ext cx="3054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dirty="0"/>
              <a:t>Jeu: Budget </a:t>
            </a:r>
            <a:r>
              <a:rPr lang="fr-CA" dirty="0" err="1"/>
              <a:t>Cuts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0300899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66505" y="0"/>
            <a:ext cx="8488717" cy="1325563"/>
          </a:xfrm>
        </p:spPr>
        <p:txBody>
          <a:bodyPr/>
          <a:lstStyle/>
          <a:p>
            <a:r>
              <a:rPr lang="fr-CA" dirty="0"/>
              <a:t>Locomotion: Marche sur place</a:t>
            </a:r>
          </a:p>
        </p:txBody>
      </p:sp>
      <p:sp>
        <p:nvSpPr>
          <p:cNvPr id="8" name="TextBox 7"/>
          <p:cNvSpPr txBox="1"/>
          <p:nvPr>
            <p:custDataLst>
              <p:tags r:id="rId2"/>
            </p:custDataLst>
          </p:nvPr>
        </p:nvSpPr>
        <p:spPr>
          <a:xfrm>
            <a:off x="397829" y="4601687"/>
            <a:ext cx="846201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Technique semblable à la marche locale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Permets de marcher sur place tout en parcourant une plus grande distance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A" dirty="0"/>
              <a:t>Soit en marchant littéralement sur place (sautillement)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A" dirty="0"/>
              <a:t>Soit en utilisant des dispositifs coûteux tels que  l’Omni ou </a:t>
            </a:r>
            <a:r>
              <a:rPr lang="fr-CA" dirty="0" err="1"/>
              <a:t>Virtualizer</a:t>
            </a:r>
            <a:endParaRPr lang="fr-CA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Peut créer le « motion </a:t>
            </a:r>
            <a:r>
              <a:rPr lang="fr-CA" dirty="0" err="1"/>
              <a:t>sickness</a:t>
            </a:r>
            <a:r>
              <a:rPr lang="fr-CA" dirty="0"/>
              <a:t> » car le corps ne ressent pas le déplacement spatial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Peut devenir rapidement inconfortable</a:t>
            </a:r>
            <a:br>
              <a:rPr lang="fr-CA" dirty="0"/>
            </a:br>
            <a:br>
              <a:rPr lang="fr-CA" dirty="0"/>
            </a:br>
            <a:r>
              <a:rPr lang="fr-CA" dirty="0"/>
              <a:t>Article: </a:t>
            </a:r>
            <a:r>
              <a:rPr lang="en-US" dirty="0">
                <a:hlinkClick r:id="rId9"/>
              </a:rPr>
              <a:t>http://bit.ly/2nYhP5V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dirty="0"/>
          </a:p>
          <a:p>
            <a:endParaRPr lang="fr-CA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4699475" y="1141763"/>
            <a:ext cx="3477044" cy="31816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646404" y="1141763"/>
            <a:ext cx="3734107" cy="3181664"/>
          </a:xfrm>
          <a:prstGeom prst="rect">
            <a:avLst/>
          </a:prstGeom>
        </p:spPr>
      </p:pic>
      <p:sp>
        <p:nvSpPr>
          <p:cNvPr id="6" name="TextBox 5"/>
          <p:cNvSpPr txBox="1"/>
          <p:nvPr>
            <p:custDataLst>
              <p:tags r:id="rId5"/>
            </p:custDataLst>
          </p:nvPr>
        </p:nvSpPr>
        <p:spPr>
          <a:xfrm>
            <a:off x="835139" y="4321132"/>
            <a:ext cx="3054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dirty="0" err="1"/>
              <a:t>Virtuix</a:t>
            </a:r>
            <a:r>
              <a:rPr lang="fr-CA" dirty="0"/>
              <a:t> Omni</a:t>
            </a:r>
            <a:endParaRPr lang="en-US" sz="1600" dirty="0"/>
          </a:p>
        </p:txBody>
      </p:sp>
      <p:sp>
        <p:nvSpPr>
          <p:cNvPr id="7" name="TextBox 6"/>
          <p:cNvSpPr txBox="1"/>
          <p:nvPr>
            <p:custDataLst>
              <p:tags r:id="rId6"/>
            </p:custDataLst>
          </p:nvPr>
        </p:nvSpPr>
        <p:spPr>
          <a:xfrm>
            <a:off x="4910936" y="4321605"/>
            <a:ext cx="3054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dirty="0"/>
              <a:t>Marche/sautillement sur place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3430762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66505" y="0"/>
            <a:ext cx="8488717" cy="1325563"/>
          </a:xfrm>
        </p:spPr>
        <p:txBody>
          <a:bodyPr/>
          <a:lstStyle/>
          <a:p>
            <a:r>
              <a:rPr lang="fr-CA" dirty="0"/>
              <a:t>Locomotion: Marche sur place</a:t>
            </a:r>
          </a:p>
        </p:txBody>
      </p:sp>
      <p:sp>
        <p:nvSpPr>
          <p:cNvPr id="6" name="TextBox 5"/>
          <p:cNvSpPr txBox="1"/>
          <p:nvPr>
            <p:custDataLst>
              <p:tags r:id="rId2"/>
            </p:custDataLst>
          </p:nvPr>
        </p:nvSpPr>
        <p:spPr>
          <a:xfrm>
            <a:off x="835139" y="4321132"/>
            <a:ext cx="3054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dirty="0" err="1"/>
              <a:t>Cyberith</a:t>
            </a:r>
            <a:r>
              <a:rPr lang="fr-CA" dirty="0"/>
              <a:t> </a:t>
            </a:r>
            <a:r>
              <a:rPr lang="fr-CA" dirty="0" err="1"/>
              <a:t>Virtualizer</a:t>
            </a:r>
            <a:endParaRPr lang="en-US" sz="1600" dirty="0"/>
          </a:p>
        </p:txBody>
      </p:sp>
      <p:sp>
        <p:nvSpPr>
          <p:cNvPr id="7" name="TextBox 6"/>
          <p:cNvSpPr txBox="1"/>
          <p:nvPr>
            <p:custDataLst>
              <p:tags r:id="rId3"/>
            </p:custDataLst>
          </p:nvPr>
        </p:nvSpPr>
        <p:spPr>
          <a:xfrm>
            <a:off x="5111903" y="4321132"/>
            <a:ext cx="3054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dirty="0" err="1"/>
              <a:t>Infinadeck</a:t>
            </a:r>
            <a:endParaRPr lang="en-US" sz="1600" dirty="0"/>
          </a:p>
        </p:txBody>
      </p:sp>
      <p:pic>
        <p:nvPicPr>
          <p:cNvPr id="1026" name="Picture 2" descr="Image result for Infinadec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5873" y="1264236"/>
            <a:ext cx="5330061" cy="2994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cyberit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4236"/>
            <a:ext cx="4606672" cy="3003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93263" y="5199763"/>
            <a:ext cx="3175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8"/>
              </a:rPr>
              <a:t>https://youtu.be/7uO8Z34f0xE</a:t>
            </a:r>
            <a:endParaRPr lang="en-US" dirty="0"/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35139" y="5209240"/>
            <a:ext cx="36676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9"/>
              </a:rPr>
              <a:t>https://youtu.be/fbu8OUq1CUE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049796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66505" y="0"/>
            <a:ext cx="8488717" cy="1325563"/>
          </a:xfrm>
        </p:spPr>
        <p:txBody>
          <a:bodyPr/>
          <a:lstStyle/>
          <a:p>
            <a:r>
              <a:rPr lang="fr-CA" dirty="0"/>
              <a:t>Locomotion: Véhicule</a:t>
            </a:r>
          </a:p>
        </p:txBody>
      </p:sp>
      <p:sp>
        <p:nvSpPr>
          <p:cNvPr id="8" name="TextBox 7"/>
          <p:cNvSpPr txBox="1"/>
          <p:nvPr>
            <p:custDataLst>
              <p:tags r:id="rId2"/>
            </p:custDataLst>
          </p:nvPr>
        </p:nvSpPr>
        <p:spPr>
          <a:xfrm>
            <a:off x="397829" y="4566639"/>
            <a:ext cx="846201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Technique semblable à ce qu’on retrouve dans le vrai monde (auto, avion, </a:t>
            </a:r>
            <a:r>
              <a:rPr lang="fr-CA" dirty="0" err="1"/>
              <a:t>etc</a:t>
            </a:r>
            <a:r>
              <a:rPr lang="fr-CA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Fonctionnel seulement pour les jeux de simulations: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A" dirty="0"/>
              <a:t>Simulateur de course, simulateur de vol, simulateur spatial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Permets de jouer plus longtemps sans se fatiguer (pas besoin d’être debout)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Nécessite d’avoir une référence visuelle. Ex: cockpit du véhicule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Peut créer du « motion </a:t>
            </a:r>
            <a:r>
              <a:rPr lang="fr-CA" dirty="0" err="1"/>
              <a:t>sickness</a:t>
            </a:r>
            <a:r>
              <a:rPr lang="fr-CA" dirty="0"/>
              <a:t> » </a:t>
            </a:r>
            <a:r>
              <a:rPr lang="fr-CA" dirty="0">
                <a:sym typeface="Wingdings" panose="05000000000000000000" pitchFamily="2" charset="2"/>
              </a:rPr>
              <a:t> Ex: dérapage automobile, </a:t>
            </a:r>
            <a:r>
              <a:rPr lang="fr-CA" dirty="0" err="1">
                <a:sym typeface="Wingdings" panose="05000000000000000000" pitchFamily="2" charset="2"/>
              </a:rPr>
              <a:t>loop</a:t>
            </a:r>
            <a:r>
              <a:rPr lang="fr-CA" dirty="0">
                <a:sym typeface="Wingdings" panose="05000000000000000000" pitchFamily="2" charset="2"/>
              </a:rPr>
              <a:t> d’un avion</a:t>
            </a:r>
          </a:p>
          <a:p>
            <a:pPr lvl="1"/>
            <a:r>
              <a:rPr lang="fr-CA" dirty="0">
                <a:sym typeface="Wingdings" panose="05000000000000000000" pitchFamily="2" charset="2"/>
              </a:rPr>
              <a:t> Le corps ne ressent pas les forces exercées sur celui-ci normalement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dirty="0"/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0" y="1379807"/>
            <a:ext cx="4466546" cy="25352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466171" y="1193376"/>
            <a:ext cx="4289245" cy="2908108"/>
          </a:xfrm>
          <a:prstGeom prst="rect">
            <a:avLst/>
          </a:prstGeom>
        </p:spPr>
      </p:pic>
      <p:sp>
        <p:nvSpPr>
          <p:cNvPr id="6" name="TextBox 5"/>
          <p:cNvSpPr txBox="1"/>
          <p:nvPr>
            <p:custDataLst>
              <p:tags r:id="rId5"/>
            </p:custDataLst>
          </p:nvPr>
        </p:nvSpPr>
        <p:spPr>
          <a:xfrm>
            <a:off x="825614" y="3916818"/>
            <a:ext cx="3054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dirty="0"/>
              <a:t>Jeu: Elite Dangerous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2285769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66505" y="0"/>
            <a:ext cx="8488717" cy="1325563"/>
          </a:xfrm>
        </p:spPr>
        <p:txBody>
          <a:bodyPr/>
          <a:lstStyle/>
          <a:p>
            <a:r>
              <a:rPr lang="fr-CA" dirty="0"/>
              <a:t>Locomotion: Système de rail</a:t>
            </a:r>
          </a:p>
        </p:txBody>
      </p:sp>
      <p:sp>
        <p:nvSpPr>
          <p:cNvPr id="8" name="TextBox 7"/>
          <p:cNvSpPr txBox="1"/>
          <p:nvPr>
            <p:custDataLst>
              <p:tags r:id="rId2"/>
            </p:custDataLst>
          </p:nvPr>
        </p:nvSpPr>
        <p:spPr>
          <a:xfrm>
            <a:off x="397829" y="4566639"/>
            <a:ext cx="846201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Déplacement automatique </a:t>
            </a:r>
            <a:r>
              <a:rPr lang="fr-CA" dirty="0">
                <a:sym typeface="Wingdings" panose="05000000000000000000" pitchFamily="2" charset="2"/>
              </a:rPr>
              <a:t></a:t>
            </a:r>
            <a:r>
              <a:rPr lang="en-US" dirty="0">
                <a:sym typeface="Wingdings" panose="05000000000000000000" pitchFamily="2" charset="2"/>
              </a:rPr>
              <a:t> L</a:t>
            </a:r>
            <a:r>
              <a:rPr lang="fr-CA" dirty="0">
                <a:sym typeface="Wingdings" panose="05000000000000000000" pitchFamily="2" charset="2"/>
              </a:rPr>
              <a:t>’utilisateur n’a pas de contrôle sur le déplacement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>
                <a:sym typeface="Wingdings" panose="05000000000000000000" pitchFamily="2" charset="2"/>
              </a:rPr>
              <a:t>L’utilisateur peut choisir une destination parmi des points d’intérêts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Permets à l’utilisateur d’effectuer d’autres actions pendant le déplacement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Limite les zones explorables </a:t>
            </a:r>
            <a:r>
              <a:rPr lang="fr-CA" dirty="0">
                <a:sym typeface="Wingdings" panose="05000000000000000000" pitchFamily="2" charset="2"/>
              </a:rPr>
              <a:t>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Permets</a:t>
            </a:r>
            <a:r>
              <a:rPr lang="en-US" dirty="0">
                <a:sym typeface="Wingdings" panose="05000000000000000000" pitchFamily="2" charset="2"/>
              </a:rPr>
              <a:t> des </a:t>
            </a:r>
            <a:r>
              <a:rPr lang="en-US" dirty="0" err="1">
                <a:sym typeface="Wingdings" panose="05000000000000000000" pitchFamily="2" charset="2"/>
              </a:rPr>
              <a:t>environnements</a:t>
            </a:r>
            <a:r>
              <a:rPr lang="en-US" dirty="0">
                <a:sym typeface="Wingdings" panose="05000000000000000000" pitchFamily="2" charset="2"/>
              </a:rPr>
              <a:t> de types couloirs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ym typeface="Wingdings" panose="05000000000000000000" pitchFamily="2" charset="2"/>
              </a:rPr>
              <a:t>Moins</a:t>
            </a:r>
            <a:r>
              <a:rPr lang="en-US" dirty="0">
                <a:sym typeface="Wingdings" panose="05000000000000000000" pitchFamily="2" charset="2"/>
              </a:rPr>
              <a:t> de </a:t>
            </a:r>
            <a:r>
              <a:rPr lang="en-US" dirty="0" err="1">
                <a:sym typeface="Wingdings" panose="05000000000000000000" pitchFamily="2" charset="2"/>
              </a:rPr>
              <a:t>libert</a:t>
            </a:r>
            <a:r>
              <a:rPr lang="fr-CA" dirty="0">
                <a:sym typeface="Wingdings" panose="05000000000000000000" pitchFamily="2" charset="2"/>
              </a:rPr>
              <a:t>é à l’utilisateur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>
                <a:sym typeface="Wingdings" panose="05000000000000000000" pitchFamily="2" charset="2"/>
              </a:rPr>
              <a:t>Plus de possibilités d’obtenir un scénario scénarisé et animé </a:t>
            </a:r>
            <a:r>
              <a:rPr lang="en-US" dirty="0">
                <a:sym typeface="Wingdings" panose="05000000000000000000" pitchFamily="2" charset="2"/>
              </a:rPr>
              <a:t> “Story telling”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>
                <a:sym typeface="Wingdings" panose="05000000000000000000" pitchFamily="2" charset="2"/>
              </a:rPr>
              <a:t>A</a:t>
            </a:r>
            <a:r>
              <a:rPr lang="en-US" dirty="0" err="1">
                <a:sym typeface="Wingdings" panose="05000000000000000000" pitchFamily="2" charset="2"/>
              </a:rPr>
              <a:t>ccessible</a:t>
            </a:r>
            <a:r>
              <a:rPr lang="en-US" dirty="0">
                <a:sym typeface="Wingdings" panose="05000000000000000000" pitchFamily="2" charset="2"/>
              </a:rPr>
              <a:t> pour les </a:t>
            </a:r>
            <a:r>
              <a:rPr lang="en-US" dirty="0" err="1">
                <a:sym typeface="Wingdings" panose="05000000000000000000" pitchFamily="2" charset="2"/>
              </a:rPr>
              <a:t>utilisateurs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ayant</a:t>
            </a:r>
            <a:r>
              <a:rPr lang="en-US" dirty="0">
                <a:sym typeface="Wingdings" panose="05000000000000000000" pitchFamily="2" charset="2"/>
              </a:rPr>
              <a:t> un petit </a:t>
            </a:r>
            <a:r>
              <a:rPr lang="en-US" dirty="0" err="1">
                <a:sym typeface="Wingdings" panose="05000000000000000000" pitchFamily="2" charset="2"/>
              </a:rPr>
              <a:t>environnement</a:t>
            </a:r>
            <a:r>
              <a:rPr lang="en-US" dirty="0">
                <a:sym typeface="Wingdings" panose="05000000000000000000" pitchFamily="2" charset="2"/>
              </a:rPr>
              <a:t> de </a:t>
            </a:r>
            <a:r>
              <a:rPr lang="en-US" dirty="0" err="1">
                <a:sym typeface="Wingdings" panose="05000000000000000000" pitchFamily="2" charset="2"/>
              </a:rPr>
              <a:t>jeu</a:t>
            </a:r>
            <a:endParaRPr lang="en-US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dirty="0"/>
          </a:p>
        </p:txBody>
      </p:sp>
      <p:sp>
        <p:nvSpPr>
          <p:cNvPr id="10" name="TextBox 9"/>
          <p:cNvSpPr txBox="1"/>
          <p:nvPr>
            <p:custDataLst>
              <p:tags r:id="rId3"/>
            </p:custDataLst>
          </p:nvPr>
        </p:nvSpPr>
        <p:spPr>
          <a:xfrm>
            <a:off x="5616439" y="3865345"/>
            <a:ext cx="2701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dirty="0"/>
              <a:t>Jeu: </a:t>
            </a:r>
            <a:r>
              <a:rPr lang="fr-CA" dirty="0" err="1"/>
              <a:t>Fated</a:t>
            </a:r>
            <a:r>
              <a:rPr lang="fr-CA" dirty="0"/>
              <a:t>: The </a:t>
            </a:r>
            <a:r>
              <a:rPr lang="fr-CA" dirty="0" err="1"/>
              <a:t>Silent</a:t>
            </a:r>
            <a:r>
              <a:rPr lang="fr-CA" dirty="0"/>
              <a:t> </a:t>
            </a:r>
            <a:r>
              <a:rPr lang="fr-CA" dirty="0" err="1"/>
              <a:t>Oath</a:t>
            </a:r>
            <a:endParaRPr lang="en-US" sz="1600" dirty="0"/>
          </a:p>
        </p:txBody>
      </p:sp>
      <p:pic>
        <p:nvPicPr>
          <p:cNvPr id="3" name="Picture 2" descr="https://lh5.ggpht.com/0RDDHJkqC6fSoHzAu6Sw9svd3TDAOnFey8QPA4jVcLUeuMkkleGHt3CvAW9ttTTwiw=h3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313" y="1071571"/>
            <a:ext cx="5032130" cy="2831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i0.wp.com/www.roadtovr.com/wp-content/uploads/2015/11/fated-oculus-rift-virtual-reality-screenshot-3.jp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414" y="1071571"/>
            <a:ext cx="4575586" cy="2831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646944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5621</TotalTime>
  <Words>4319</Words>
  <Application>Microsoft Office PowerPoint</Application>
  <PresentationFormat>On-screen Show (4:3)</PresentationFormat>
  <Paragraphs>670</Paragraphs>
  <Slides>142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142</vt:i4>
      </vt:variant>
    </vt:vector>
  </HeadingPairs>
  <TitlesOfParts>
    <vt:vector size="147" baseType="lpstr">
      <vt:lpstr>Arial</vt:lpstr>
      <vt:lpstr>Calibri</vt:lpstr>
      <vt:lpstr>Calibri Light</vt:lpstr>
      <vt:lpstr>Wingdings</vt:lpstr>
      <vt:lpstr>Thème Office</vt:lpstr>
      <vt:lpstr>Interfaces et interactions avec la réalité virtuelle</vt:lpstr>
      <vt:lpstr>D’abord un peu d’histoire…</vt:lpstr>
      <vt:lpstr>Le sensorama (1965)</vt:lpstr>
      <vt:lpstr>Sword of Damocles (1968)</vt:lpstr>
      <vt:lpstr>Data glove + EyePhone (1985-1987)</vt:lpstr>
      <vt:lpstr>Sega VR Headset (1993)</vt:lpstr>
      <vt:lpstr>Nintendo Virtual Boy (1995)</vt:lpstr>
      <vt:lpstr>VR = Mauvais marché (1995-2012)</vt:lpstr>
      <vt:lpstr>Le « kickstart » d’Oculus (2012)</vt:lpstr>
      <vt:lpstr>Facebook achète Oculus (2014)</vt:lpstr>
      <vt:lpstr>Commercialisation en 2016</vt:lpstr>
      <vt:lpstr>Le pic du « Hype Cycle » avant le creux</vt:lpstr>
      <vt:lpstr>Histoire à suivre...</vt:lpstr>
      <vt:lpstr>PowerPoint Presentation</vt:lpstr>
      <vt:lpstr>PowerPoint Presentation</vt:lpstr>
      <vt:lpstr>Continuum de la virtualité</vt:lpstr>
      <vt:lpstr>L’immersion</vt:lpstr>
      <vt:lpstr>L’immersion</vt:lpstr>
      <vt:lpstr>L’immersion</vt:lpstr>
      <vt:lpstr>L’immersion</vt:lpstr>
      <vt:lpstr>L’immersion</vt:lpstr>
      <vt:lpstr>La présence</vt:lpstr>
      <vt:lpstr>PowerPoint Presentation</vt:lpstr>
      <vt:lpstr>Immersion VS Présence</vt:lpstr>
      <vt:lpstr>L’incarnation (Illusion de transfert de corps)</vt:lpstr>
      <vt:lpstr>L’incarnation (Illusion de transfert de corps)</vt:lpstr>
      <vt:lpstr>L’incarnation (Illusion de transfert de corps)</vt:lpstr>
      <vt:lpstr>L’incarnation</vt:lpstr>
      <vt:lpstr>PowerPoint Presentation</vt:lpstr>
      <vt:lpstr>Les mouvements du corps et l’engagement</vt:lpstr>
      <vt:lpstr>Les mouvements du corps et l’engagement</vt:lpstr>
      <vt:lpstr>Les mouvements du corps et l’engagement</vt:lpstr>
      <vt:lpstr>PowerPoint Presentation</vt:lpstr>
      <vt:lpstr>Les tâches et manipulations de base en RV</vt:lpstr>
      <vt:lpstr>Classification des techniques de sélection</vt:lpstr>
      <vt:lpstr>Technique de sélection: Main virtuel</vt:lpstr>
      <vt:lpstr>PowerPoint Presentation</vt:lpstr>
      <vt:lpstr>Technique de sélection: Ray-casting</vt:lpstr>
      <vt:lpstr>Technique de sélection: Flashlight</vt:lpstr>
      <vt:lpstr>Technique de sélection: Aperture selection</vt:lpstr>
      <vt:lpstr>Technique de sélection: Go-Go Technique</vt:lpstr>
      <vt:lpstr>D’autres techniques de sélection…</vt:lpstr>
      <vt:lpstr>Classification des techniques de manipulation</vt:lpstr>
      <vt:lpstr>Technique de manipulation: Main virtuelle</vt:lpstr>
      <vt:lpstr>Technique de manipulation: Main virtuelle</vt:lpstr>
      <vt:lpstr>Technique de manipulation: World-in-miniature</vt:lpstr>
      <vt:lpstr>Technique de manipulation: World-in-miniature</vt:lpstr>
      <vt:lpstr>Technique de manipulation: Le lasso</vt:lpstr>
      <vt:lpstr>Technique de manipulation: Voodoo Dolls</vt:lpstr>
      <vt:lpstr>Critères de conception d’interactions</vt:lpstr>
      <vt:lpstr>Critères de conception d’interactions</vt:lpstr>
      <vt:lpstr>Retour haptique</vt:lpstr>
      <vt:lpstr>Grabity: A Wearable Haptic Interface for Simulating Weight and Grasping in Virtual Reality</vt:lpstr>
      <vt:lpstr>PowerPoint Presentation</vt:lpstr>
      <vt:lpstr>Les interfaces utilisateurs RV</vt:lpstr>
      <vt:lpstr>Classification des interfaces de contrôle</vt:lpstr>
      <vt:lpstr>UI VR: 1-DOF menu</vt:lpstr>
      <vt:lpstr>UI VR: 1-DOF menu</vt:lpstr>
      <vt:lpstr>UI VR: Menu 2D flottant</vt:lpstr>
      <vt:lpstr>UI VR: Menu 2D flottant</vt:lpstr>
      <vt:lpstr>UI VR: Menu 2D flottant</vt:lpstr>
      <vt:lpstr>UI VR: Menu 2D flottant</vt:lpstr>
      <vt:lpstr>UI VR: Menu 3D flottant</vt:lpstr>
      <vt:lpstr>UI VR: Menu orbital</vt:lpstr>
      <vt:lpstr>UI VR: Menu orbital</vt:lpstr>
      <vt:lpstr>UI VR: Menu orbital</vt:lpstr>
      <vt:lpstr>UI VR: HUD (Head User Display)</vt:lpstr>
      <vt:lpstr>UI VR: HUD (Head User Display)</vt:lpstr>
      <vt:lpstr>UI VR: Menu radial</vt:lpstr>
      <vt:lpstr>UI VR: Menu radial</vt:lpstr>
      <vt:lpstr>UI VR: Menu radial</vt:lpstr>
      <vt:lpstr>UI VR: Menu radial</vt:lpstr>
      <vt:lpstr>UI VR: Menu radial</vt:lpstr>
      <vt:lpstr>UI VR: Interfaces corporelles</vt:lpstr>
      <vt:lpstr>UI VR: Interfaces corporelles</vt:lpstr>
      <vt:lpstr>UI VR: Menu physique</vt:lpstr>
      <vt:lpstr>UI VR: Menu physique</vt:lpstr>
      <vt:lpstr>UI VR: Interface intégrée à l’environnement</vt:lpstr>
      <vt:lpstr>UI VR: Prototypes d’un Cockpit</vt:lpstr>
      <vt:lpstr>UI VR: Virtual desktop</vt:lpstr>
      <vt:lpstr>PowerPoint Presentation</vt:lpstr>
      <vt:lpstr>La locomotion dans le RV</vt:lpstr>
      <vt:lpstr>La locomotion dans le RV</vt:lpstr>
      <vt:lpstr>Les caractéristiques de la locomotion</vt:lpstr>
      <vt:lpstr>Les caractéristiques de la locomotion</vt:lpstr>
      <vt:lpstr>Les types de locomotion</vt:lpstr>
      <vt:lpstr>Le contrôle de la locomotion</vt:lpstr>
      <vt:lpstr>Locomotion: Marche physique (real walk)</vt:lpstr>
      <vt:lpstr>Locomotion: Manette</vt:lpstr>
      <vt:lpstr>Locomotion: Téléportation</vt:lpstr>
      <vt:lpstr>Locomotion: Téléportation</vt:lpstr>
      <vt:lpstr>Locomotion: Téléportation</vt:lpstr>
      <vt:lpstr>Locomotion: Téléportation</vt:lpstr>
      <vt:lpstr>Locomotion: Téléportation</vt:lpstr>
      <vt:lpstr>Locomotion: Portail</vt:lpstr>
      <vt:lpstr>Locomotion: Marche sur place</vt:lpstr>
      <vt:lpstr>Locomotion: Marche sur place</vt:lpstr>
      <vt:lpstr>Locomotion: Véhicule</vt:lpstr>
      <vt:lpstr>Locomotion: Système de rail</vt:lpstr>
      <vt:lpstr>Locomotion: Plein de possibilités…</vt:lpstr>
      <vt:lpstr>Locomotion: Plein de possibilités…</vt:lpstr>
      <vt:lpstr>Locomotion: Plein de possibilités…</vt:lpstr>
      <vt:lpstr>Locomotion: Plein de possibilités…</vt:lpstr>
      <vt:lpstr>Le naturalisme des interactions</vt:lpstr>
      <vt:lpstr>Interaction VR: Étude de cas</vt:lpstr>
      <vt:lpstr>Interaction VR: Sniper</vt:lpstr>
      <vt:lpstr>Interaction VR: Sniper</vt:lpstr>
      <vt:lpstr>Interaction VR: Sniper</vt:lpstr>
      <vt:lpstr>Interaction VR: Manger</vt:lpstr>
      <vt:lpstr>Interaction VR: Manger</vt:lpstr>
      <vt:lpstr>Interaction VR: Manger</vt:lpstr>
      <vt:lpstr>Interaction VR: Manger</vt:lpstr>
      <vt:lpstr>Interaction VR: Manger</vt:lpstr>
      <vt:lpstr>Interaction VR: Recharger une arme</vt:lpstr>
      <vt:lpstr>Interaction VR: Recharger une arme</vt:lpstr>
      <vt:lpstr>Interaction VR: Recharger une arme</vt:lpstr>
      <vt:lpstr>UI VR: Inventaire</vt:lpstr>
      <vt:lpstr>PowerPoint Presentation</vt:lpstr>
      <vt:lpstr>Contraintes d’espace</vt:lpstr>
      <vt:lpstr>Contraintes d’espace</vt:lpstr>
      <vt:lpstr>Contraintes visuelles</vt:lpstr>
      <vt:lpstr>Contraintes visuelles</vt:lpstr>
      <vt:lpstr>Contraintes visuelles</vt:lpstr>
      <vt:lpstr>Contraintes visuelles</vt:lpstr>
      <vt:lpstr>PowerPoint Presentation</vt:lpstr>
      <vt:lpstr>Les panoramas 360</vt:lpstr>
      <vt:lpstr>Le panorama partiel</vt:lpstr>
      <vt:lpstr>Le panorama 360° (cylindrique)</vt:lpstr>
      <vt:lpstr>Le panorama sphérique</vt:lpstr>
      <vt:lpstr>Le panorama sphérique</vt:lpstr>
      <vt:lpstr>Les vidéos 360</vt:lpstr>
      <vt:lpstr>Outside-In: Visualiser des points d’intérêts en dehors du champs de vision</vt:lpstr>
      <vt:lpstr>PowerPoint Presentation</vt:lpstr>
      <vt:lpstr>Domaines d’affaires: Jeu vidéo</vt:lpstr>
      <vt:lpstr>Domaines d’affaires: Détaillants</vt:lpstr>
      <vt:lpstr>Domaines d’affaires: Tourisme</vt:lpstr>
      <vt:lpstr>Domaines d’affaires: Éducation</vt:lpstr>
      <vt:lpstr>Domaines d’affaires: Santé</vt:lpstr>
      <vt:lpstr>Domaines d’affaires: Immobilier</vt:lpstr>
      <vt:lpstr>Domaines d’affaires: Industrie</vt:lpstr>
      <vt:lpstr>Domaines d’affaires</vt:lpstr>
      <vt:lpstr>Les domaines d’affaires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Interfaces pour les jeux vidéo</dc:title>
  <dc:creator>Alex</dc:creator>
  <cp:lastModifiedBy>Patrice</cp:lastModifiedBy>
  <cp:revision>370</cp:revision>
  <dcterms:created xsi:type="dcterms:W3CDTF">2016-02-23T20:15:12Z</dcterms:created>
  <dcterms:modified xsi:type="dcterms:W3CDTF">2018-02-14T14:09:34Z</dcterms:modified>
</cp:coreProperties>
</file>