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71" r:id="rId3"/>
    <p:sldId id="259" r:id="rId4"/>
    <p:sldId id="266" r:id="rId5"/>
    <p:sldId id="289" r:id="rId6"/>
    <p:sldId id="290" r:id="rId7"/>
    <p:sldId id="306" r:id="rId8"/>
    <p:sldId id="263" r:id="rId9"/>
    <p:sldId id="264" r:id="rId10"/>
    <p:sldId id="307" r:id="rId11"/>
    <p:sldId id="265" r:id="rId12"/>
    <p:sldId id="288" r:id="rId13"/>
    <p:sldId id="305" r:id="rId14"/>
    <p:sldId id="273" r:id="rId15"/>
    <p:sldId id="274" r:id="rId16"/>
    <p:sldId id="275" r:id="rId17"/>
    <p:sldId id="302" r:id="rId18"/>
    <p:sldId id="303" r:id="rId19"/>
    <p:sldId id="304" r:id="rId20"/>
    <p:sldId id="301" r:id="rId21"/>
    <p:sldId id="279" r:id="rId22"/>
    <p:sldId id="276" r:id="rId23"/>
    <p:sldId id="260" r:id="rId24"/>
    <p:sldId id="261" r:id="rId25"/>
    <p:sldId id="280" r:id="rId26"/>
    <p:sldId id="297" r:id="rId27"/>
    <p:sldId id="291" r:id="rId28"/>
    <p:sldId id="294" r:id="rId29"/>
    <p:sldId id="299" r:id="rId30"/>
    <p:sldId id="295" r:id="rId31"/>
    <p:sldId id="300" r:id="rId32"/>
    <p:sldId id="296" r:id="rId33"/>
    <p:sldId id="298" r:id="rId34"/>
    <p:sldId id="284" r:id="rId35"/>
    <p:sldId id="267" r:id="rId36"/>
    <p:sldId id="268" r:id="rId37"/>
    <p:sldId id="269" r:id="rId38"/>
    <p:sldId id="270"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4250" autoAdjust="0"/>
  </p:normalViewPr>
  <p:slideViewPr>
    <p:cSldViewPr>
      <p:cViewPr varScale="1">
        <p:scale>
          <a:sx n="82" d="100"/>
          <a:sy n="82" d="100"/>
        </p:scale>
        <p:origin x="1224" y="56"/>
      </p:cViewPr>
      <p:guideLst>
        <p:guide orient="horz" pos="2160"/>
        <p:guide pos="2880"/>
      </p:guideLst>
    </p:cSldViewPr>
  </p:slideViewPr>
  <p:outlineViewPr>
    <p:cViewPr>
      <p:scale>
        <a:sx n="33" d="100"/>
        <a:sy n="33" d="100"/>
      </p:scale>
      <p:origin x="0" y="736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5734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5734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5734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C75E93-9FC6-4742-B375-4C7C670F46B5}" type="slidenum">
              <a:rPr lang="en-US" altLang="en-US"/>
              <a:pPr>
                <a:defRPr/>
              </a:pPr>
              <a:t>‹#›</a:t>
            </a:fld>
            <a:endParaRPr lang="en-US" altLang="en-US"/>
          </a:p>
        </p:txBody>
      </p:sp>
    </p:spTree>
    <p:extLst>
      <p:ext uri="{BB962C8B-B14F-4D97-AF65-F5344CB8AC3E}">
        <p14:creationId xmlns:p14="http://schemas.microsoft.com/office/powerpoint/2010/main" val="4239586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2048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EEEEF8-AD91-4663-B8D6-9315409411D3}" type="slidenum">
              <a:rPr lang="en-US" altLang="en-US"/>
              <a:pPr>
                <a:defRPr/>
              </a:pPr>
              <a:t>‹#›</a:t>
            </a:fld>
            <a:endParaRPr lang="en-US" altLang="en-US"/>
          </a:p>
        </p:txBody>
      </p:sp>
    </p:spTree>
    <p:extLst>
      <p:ext uri="{BB962C8B-B14F-4D97-AF65-F5344CB8AC3E}">
        <p14:creationId xmlns:p14="http://schemas.microsoft.com/office/powerpoint/2010/main" val="1020471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3A9C55-75EA-41C6-A55D-5F936CA089BD}" type="slidenum">
              <a:rPr lang="en-US" altLang="en-US" smtClean="0"/>
              <a:pPr/>
              <a:t>3</a:t>
            </a:fld>
            <a:endParaRPr lang="en-US"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8803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0EEEEF8-AD91-4663-B8D6-9315409411D3}" type="slidenum">
              <a:rPr lang="en-US" altLang="en-US" smtClean="0"/>
              <a:pPr>
                <a:defRPr/>
              </a:pPr>
              <a:t>27</a:t>
            </a:fld>
            <a:endParaRPr lang="en-US" altLang="en-US"/>
          </a:p>
        </p:txBody>
      </p:sp>
    </p:spTree>
    <p:extLst>
      <p:ext uri="{BB962C8B-B14F-4D97-AF65-F5344CB8AC3E}">
        <p14:creationId xmlns:p14="http://schemas.microsoft.com/office/powerpoint/2010/main" val="42503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CA" altLang="en-US" smtClean="0">
              <a:latin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1A6755-B186-4A9F-917C-C412216F2BED}" type="slidenum">
              <a:rPr lang="en-US" altLang="en-US" smtClean="0"/>
              <a:pPr/>
              <a:t>32</a:t>
            </a:fld>
            <a:endParaRPr lang="en-US" altLang="en-US" smtClean="0"/>
          </a:p>
        </p:txBody>
      </p:sp>
    </p:spTree>
    <p:extLst>
      <p:ext uri="{BB962C8B-B14F-4D97-AF65-F5344CB8AC3E}">
        <p14:creationId xmlns:p14="http://schemas.microsoft.com/office/powerpoint/2010/main" val="9036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F4FC2E-7495-4E11-B1D4-AD3443A5C8AC}" type="slidenum">
              <a:rPr lang="en-US" altLang="en-US" smtClean="0"/>
              <a:pPr/>
              <a:t>35</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5442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6079BD-752F-45ED-8913-6CE787FFA84E}" type="slidenum">
              <a:rPr lang="en-US" altLang="en-US" smtClean="0"/>
              <a:pPr/>
              <a:t>36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678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14CBF-0EEF-4FF1-9E49-9B90E4B8190C}" type="slidenum">
              <a:rPr lang="en-US" altLang="en-US" smtClean="0"/>
              <a:pPr/>
              <a:t>37</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8724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A4388E-C435-4EC9-ACD7-0425B1679D40}" type="slidenum">
              <a:rPr lang="en-US" altLang="en-US" smtClean="0"/>
              <a:pPr/>
              <a:t>38</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Wobbrock, J. O., Wilson, A. D., and Li, Y. 2007. Gestures without libraries, toolkits or training: a $1 recognizer for user interface prototypes. In Proceedings of the 20th Annual ACM Symposium on User interface Software and Technology (Newport, Rhode Island, USA, October 07 - 10, 2007). UIST '07. ACM, New York, NY, 159-168. DOI= http://doi.acm.org/10.1145/1294211.1294238 </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605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46F378-381B-4017-B755-39A051D9C8D8}" type="slidenum">
              <a:rPr lang="en-US" altLang="en-US" smtClean="0"/>
              <a:pPr/>
              <a:t>4</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0645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3CBF0C-BE68-4ED3-B4F3-1B63F04BFE3C}" type="slidenum">
              <a:rPr lang="en-US" altLang="en-US" smtClean="0"/>
              <a:pPr/>
              <a:t>5</a:t>
            </a:fld>
            <a:endParaRPr lang="en-US" altLang="en-US" smtClean="0"/>
          </a:p>
        </p:txBody>
      </p:sp>
      <p:sp>
        <p:nvSpPr>
          <p:cNvPr id="11267" name="Espace réservé de l'image des diapositives 1"/>
          <p:cNvSpPr>
            <a:spLocks noGrp="1" noRot="1" noChangeAspect="1" noTextEdit="1"/>
          </p:cNvSpPr>
          <p:nvPr>
            <p:ph type="sldImg"/>
          </p:nvPr>
        </p:nvSpPr>
        <p:spPr>
          <a:ln/>
        </p:spPr>
      </p:sp>
      <p:sp>
        <p:nvSpPr>
          <p:cNvPr id="11268" name="Espace réservé des commentaires 2"/>
          <p:cNvSpPr>
            <a:spLocks noGrp="1"/>
          </p:cNvSpPr>
          <p:nvPr>
            <p:ph type="body" idx="1"/>
          </p:nvPr>
        </p:nvSpPr>
        <p:spPr>
          <a:noFill/>
        </p:spPr>
        <p:txBody>
          <a:bodyPr/>
          <a:lstStyle/>
          <a:p>
            <a:pPr eaLnBrk="1" hangingPunct="1">
              <a:spcBef>
                <a:spcPct val="0"/>
              </a:spcBef>
            </a:pPr>
            <a:r>
              <a:rPr lang="fr-CA" altLang="en-US" smtClean="0">
                <a:latin typeface="Arial" panose="020B0604020202020204" pitchFamily="34" charset="0"/>
              </a:rPr>
              <a:t>Pilot graffiti reference card:</a:t>
            </a:r>
          </a:p>
          <a:p>
            <a:pPr eaLnBrk="1" hangingPunct="1">
              <a:spcBef>
                <a:spcPct val="0"/>
              </a:spcBef>
            </a:pPr>
            <a:r>
              <a:rPr lang="fr-CA" altLang="en-US" smtClean="0">
                <a:latin typeface="Arial" panose="020B0604020202020204" pitchFamily="34" charset="0"/>
              </a:rPr>
              <a:t>http://www.palminfocenter.com/news/8493/pilot-1000-retrospective/</a:t>
            </a:r>
          </a:p>
          <a:p>
            <a:pPr eaLnBrk="1" hangingPunct="1">
              <a:spcBef>
                <a:spcPct val="0"/>
              </a:spcBef>
            </a:pPr>
            <a:endParaRPr lang="fr-CA" altLang="en-US" smtClean="0">
              <a:latin typeface="Arial" panose="020B0604020202020204" pitchFamily="34" charset="0"/>
            </a:endParaRPr>
          </a:p>
          <a:p>
            <a:pPr eaLnBrk="1" hangingPunct="1">
              <a:spcBef>
                <a:spcPct val="0"/>
              </a:spcBef>
            </a:pPr>
            <a:r>
              <a:rPr lang="fr-CA" altLang="en-US" smtClean="0">
                <a:latin typeface="Arial" panose="020B0604020202020204" pitchFamily="34" charset="0"/>
              </a:rPr>
              <a:t>Tall image showing multiple ways to enter certain characters:</a:t>
            </a:r>
          </a:p>
          <a:p>
            <a:pPr eaLnBrk="1" hangingPunct="1">
              <a:spcBef>
                <a:spcPct val="0"/>
              </a:spcBef>
            </a:pPr>
            <a:r>
              <a:rPr lang="fr-CA" altLang="en-US" smtClean="0">
                <a:latin typeface="Arial" panose="020B0604020202020204" pitchFamily="34" charset="0"/>
              </a:rPr>
              <a:t>http://www.computerhope.com/jargon/g/graffiti.htm</a:t>
            </a:r>
          </a:p>
          <a:p>
            <a:pPr eaLnBrk="1" hangingPunct="1">
              <a:spcBef>
                <a:spcPct val="0"/>
              </a:spcBef>
            </a:pPr>
            <a:endParaRPr lang="fr-CA" altLang="en-US" smtClean="0">
              <a:latin typeface="Arial" panose="020B0604020202020204" pitchFamily="34" charset="0"/>
            </a:endParaRPr>
          </a:p>
        </p:txBody>
      </p:sp>
      <p:sp>
        <p:nvSpPr>
          <p:cNvPr id="11269" name="Espace réservé du numéro de diapositive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64A9CF1-6C68-41BF-B5FA-CF632A2B15B8}" type="slidenum">
              <a:rPr lang="fr-CA" altLang="en-US" sz="1200">
                <a:latin typeface="Calibri" panose="020F0502020204030204" pitchFamily="34" charset="0"/>
              </a:rPr>
              <a:pPr algn="r" eaLnBrk="1" hangingPunct="1"/>
              <a:t>5</a:t>
            </a:fld>
            <a:endParaRPr lang="fr-CA" altLang="en-US" sz="1200">
              <a:latin typeface="Calibri" panose="020F0502020204030204" pitchFamily="34" charset="0"/>
            </a:endParaRPr>
          </a:p>
        </p:txBody>
      </p:sp>
    </p:spTree>
    <p:extLst>
      <p:ext uri="{BB962C8B-B14F-4D97-AF65-F5344CB8AC3E}">
        <p14:creationId xmlns:p14="http://schemas.microsoft.com/office/powerpoint/2010/main" val="387402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931954-8B61-49DD-9BDE-1D2C4F239FE3}" type="slidenum">
              <a:rPr lang="en-US" altLang="en-US" smtClean="0"/>
              <a:pPr/>
              <a:t>8</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29485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2D69AE-E3E7-4F0F-B841-B43670C4DC4D}" type="slidenum">
              <a:rPr lang="en-US" altLang="en-US" smtClean="0"/>
              <a:pPr/>
              <a:t>9</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4712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B401E4-BF06-43AA-BA5D-3B200BEAC0B9}" type="slidenum">
              <a:rPr lang="en-US" altLang="en-US" smtClean="0"/>
              <a:pPr/>
              <a:t>11</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0358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6C721B-BE80-4651-BB04-71FA7E7B3683}" type="slidenum">
              <a:rPr lang="en-US" altLang="en-US" smtClean="0"/>
              <a:pPr/>
              <a:t>12</a:t>
            </a:fld>
            <a:endParaRPr lang="en-US" altLang="en-US" smtClean="0"/>
          </a:p>
        </p:txBody>
      </p:sp>
      <p:sp>
        <p:nvSpPr>
          <p:cNvPr id="20483" name="Espace réservé de l'image des diapositives 1"/>
          <p:cNvSpPr>
            <a:spLocks noGrp="1" noRot="1" noChangeAspect="1" noTextEdit="1"/>
          </p:cNvSpPr>
          <p:nvPr>
            <p:ph type="sldImg"/>
          </p:nvPr>
        </p:nvSpPr>
        <p:spPr>
          <a:ln/>
        </p:spPr>
      </p:sp>
      <p:sp>
        <p:nvSpPr>
          <p:cNvPr id="20484" name="Espace réservé des commentaires 2"/>
          <p:cNvSpPr>
            <a:spLocks noGrp="1"/>
          </p:cNvSpPr>
          <p:nvPr>
            <p:ph type="body" idx="1"/>
          </p:nvPr>
        </p:nvSpPr>
        <p:spPr>
          <a:noFill/>
        </p:spPr>
        <p:txBody>
          <a:bodyPr/>
          <a:lstStyle/>
          <a:p>
            <a:pPr eaLnBrk="1" hangingPunct="1"/>
            <a:endParaRPr lang="fr-CA" altLang="en-US" dirty="0" smtClean="0">
              <a:latin typeface="Arial" panose="020B0604020202020204" pitchFamily="34" charset="0"/>
            </a:endParaRPr>
          </a:p>
        </p:txBody>
      </p:sp>
      <p:sp>
        <p:nvSpPr>
          <p:cNvPr id="20485" name="Espace réservé du numéro de diapositive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7413539-D2B3-4596-8C88-F9F8EE663749}" type="slidenum">
              <a:rPr lang="fr-CA" altLang="en-US" sz="1200">
                <a:latin typeface="Calibri" panose="020F0502020204030204" pitchFamily="34" charset="0"/>
              </a:rPr>
              <a:pPr algn="r" eaLnBrk="1" hangingPunct="1"/>
              <a:t>12</a:t>
            </a:fld>
            <a:endParaRPr lang="fr-CA" altLang="en-US" sz="1200">
              <a:latin typeface="Calibri" panose="020F0502020204030204" pitchFamily="34" charset="0"/>
            </a:endParaRPr>
          </a:p>
        </p:txBody>
      </p:sp>
    </p:spTree>
    <p:extLst>
      <p:ext uri="{BB962C8B-B14F-4D97-AF65-F5344CB8AC3E}">
        <p14:creationId xmlns:p14="http://schemas.microsoft.com/office/powerpoint/2010/main" val="414229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0A50BE-1B0F-4C29-8857-2BD4CA94100A}" type="slidenum">
              <a:rPr lang="en-US" altLang="en-US" smtClean="0"/>
              <a:pPr/>
              <a:t>23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4792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964B3-611E-4A6D-B50E-A674A0617973}" type="slidenum">
              <a:rPr lang="en-US" altLang="en-US" smtClean="0"/>
              <a:pPr/>
              <a:t>24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8068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4C7C9C-3C07-44F5-9E04-1B303583DBC5}" type="slidenum">
              <a:rPr lang="en-US" altLang="en-US"/>
              <a:pPr>
                <a:defRPr/>
              </a:pPr>
              <a:t>‹#›</a:t>
            </a:fld>
            <a:endParaRPr lang="en-US" altLang="en-US"/>
          </a:p>
        </p:txBody>
      </p:sp>
    </p:spTree>
    <p:extLst>
      <p:ext uri="{BB962C8B-B14F-4D97-AF65-F5344CB8AC3E}">
        <p14:creationId xmlns:p14="http://schemas.microsoft.com/office/powerpoint/2010/main" val="332477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2F82E4-F4B2-4C0A-A490-C41EB3A25D6D}" type="slidenum">
              <a:rPr lang="en-US" altLang="en-US"/>
              <a:pPr>
                <a:defRPr/>
              </a:pPr>
              <a:t>‹#›</a:t>
            </a:fld>
            <a:endParaRPr lang="en-US" altLang="en-US"/>
          </a:p>
        </p:txBody>
      </p:sp>
    </p:spTree>
    <p:extLst>
      <p:ext uri="{BB962C8B-B14F-4D97-AF65-F5344CB8AC3E}">
        <p14:creationId xmlns:p14="http://schemas.microsoft.com/office/powerpoint/2010/main" val="423795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4D5049-1CCF-478B-B66D-DE6C1201D25C}" type="slidenum">
              <a:rPr lang="en-US" altLang="en-US"/>
              <a:pPr>
                <a:defRPr/>
              </a:pPr>
              <a:t>‹#›</a:t>
            </a:fld>
            <a:endParaRPr lang="en-US" altLang="en-US"/>
          </a:p>
        </p:txBody>
      </p:sp>
    </p:spTree>
    <p:extLst>
      <p:ext uri="{BB962C8B-B14F-4D97-AF65-F5344CB8AC3E}">
        <p14:creationId xmlns:p14="http://schemas.microsoft.com/office/powerpoint/2010/main" val="26098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452283-A693-4925-B0E5-96768904AFC8}" type="slidenum">
              <a:rPr lang="en-US" altLang="en-US"/>
              <a:pPr>
                <a:defRPr/>
              </a:pPr>
              <a:t>‹#›</a:t>
            </a:fld>
            <a:endParaRPr lang="en-US" altLang="en-US"/>
          </a:p>
        </p:txBody>
      </p:sp>
    </p:spTree>
    <p:extLst>
      <p:ext uri="{BB962C8B-B14F-4D97-AF65-F5344CB8AC3E}">
        <p14:creationId xmlns:p14="http://schemas.microsoft.com/office/powerpoint/2010/main" val="404019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F26339-D7FF-4267-8F4F-9AB256883911}" type="slidenum">
              <a:rPr lang="en-US" altLang="en-US"/>
              <a:pPr>
                <a:defRPr/>
              </a:pPr>
              <a:t>‹#›</a:t>
            </a:fld>
            <a:endParaRPr lang="en-US" altLang="en-US"/>
          </a:p>
        </p:txBody>
      </p:sp>
    </p:spTree>
    <p:extLst>
      <p:ext uri="{BB962C8B-B14F-4D97-AF65-F5344CB8AC3E}">
        <p14:creationId xmlns:p14="http://schemas.microsoft.com/office/powerpoint/2010/main" val="50724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8A3C06-3F0F-4D1D-9384-373AB7A46E76}" type="slidenum">
              <a:rPr lang="en-US" altLang="en-US"/>
              <a:pPr>
                <a:defRPr/>
              </a:pPr>
              <a:t>‹#›</a:t>
            </a:fld>
            <a:endParaRPr lang="en-US" altLang="en-US"/>
          </a:p>
        </p:txBody>
      </p:sp>
    </p:spTree>
    <p:extLst>
      <p:ext uri="{BB962C8B-B14F-4D97-AF65-F5344CB8AC3E}">
        <p14:creationId xmlns:p14="http://schemas.microsoft.com/office/powerpoint/2010/main" val="415395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C7A29A1-372A-4648-B37E-2FE0D5D3E291}" type="slidenum">
              <a:rPr lang="en-US" altLang="en-US"/>
              <a:pPr>
                <a:defRPr/>
              </a:pPr>
              <a:t>‹#›</a:t>
            </a:fld>
            <a:endParaRPr lang="en-US" altLang="en-US"/>
          </a:p>
        </p:txBody>
      </p:sp>
    </p:spTree>
    <p:extLst>
      <p:ext uri="{BB962C8B-B14F-4D97-AF65-F5344CB8AC3E}">
        <p14:creationId xmlns:p14="http://schemas.microsoft.com/office/powerpoint/2010/main" val="203978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FEE211B-713F-4412-ACB3-C6AEC967ACAB}" type="slidenum">
              <a:rPr lang="en-US" altLang="en-US"/>
              <a:pPr>
                <a:defRPr/>
              </a:pPr>
              <a:t>‹#›</a:t>
            </a:fld>
            <a:endParaRPr lang="en-US" altLang="en-US"/>
          </a:p>
        </p:txBody>
      </p:sp>
    </p:spTree>
    <p:extLst>
      <p:ext uri="{BB962C8B-B14F-4D97-AF65-F5344CB8AC3E}">
        <p14:creationId xmlns:p14="http://schemas.microsoft.com/office/powerpoint/2010/main" val="88669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7D36365-F889-46CB-B611-09753761463D}" type="slidenum">
              <a:rPr lang="en-US" altLang="en-US"/>
              <a:pPr>
                <a:defRPr/>
              </a:pPr>
              <a:t>‹#›</a:t>
            </a:fld>
            <a:endParaRPr lang="en-US" altLang="en-US"/>
          </a:p>
        </p:txBody>
      </p:sp>
    </p:spTree>
    <p:extLst>
      <p:ext uri="{BB962C8B-B14F-4D97-AF65-F5344CB8AC3E}">
        <p14:creationId xmlns:p14="http://schemas.microsoft.com/office/powerpoint/2010/main" val="208124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780A0C-41FC-40C1-9BA4-B972D7D5BF9B}" type="slidenum">
              <a:rPr lang="en-US" altLang="en-US"/>
              <a:pPr>
                <a:defRPr/>
              </a:pPr>
              <a:t>‹#›</a:t>
            </a:fld>
            <a:endParaRPr lang="en-US" altLang="en-US"/>
          </a:p>
        </p:txBody>
      </p:sp>
    </p:spTree>
    <p:extLst>
      <p:ext uri="{BB962C8B-B14F-4D97-AF65-F5344CB8AC3E}">
        <p14:creationId xmlns:p14="http://schemas.microsoft.com/office/powerpoint/2010/main" val="332933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A46F1F-08A1-42AA-847A-CBC32B783D81}" type="slidenum">
              <a:rPr lang="en-US" altLang="en-US"/>
              <a:pPr>
                <a:defRPr/>
              </a:pPr>
              <a:t>‹#›</a:t>
            </a:fld>
            <a:endParaRPr lang="en-US" altLang="en-US"/>
          </a:p>
        </p:txBody>
      </p:sp>
    </p:spTree>
    <p:extLst>
      <p:ext uri="{BB962C8B-B14F-4D97-AF65-F5344CB8AC3E}">
        <p14:creationId xmlns:p14="http://schemas.microsoft.com/office/powerpoint/2010/main" val="362419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6471A77-DA0E-4540-969D-8E746F9F1A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cholar.google.ca/scholar?q=moran+chiu+kurtenbach+implicit+structure+pen-based+systems+freeform+interac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5kZDqiH_nG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www.youtube.com/watch?v=5kZDqiH_nGM"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5kZDqiH_nGM"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dolphin.com/"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cholar.google.ca/scholar?q=rubine+specifying+gestures+exampl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cholar.google.ca/scholar?q=rubine+specifying+gestures+examp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scholar.google.ca/scholar?q=rubine+%22specifying+gestures+by+example%22"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scholar.google.ca/scholar?q=rubine+specifying+gestures+exampl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cholar.google.ca/scholar?q=wobbrock+wilson+%22gestures+without+libraries,+toolkits+or+training%2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cholar.google.ca/scholar?q=wobbrock+wilson+gestures+without+libraries+toolkits+training+recognize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scholar.google.ca/scholar?q=wobbrock+wilson+gestures+without+libraries+toolkits+training+recogniz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cholar.google.ca/scholar?q=wobbrock+wilson+gestures+without+libraries+toolkits+training+recognize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cholar.google.ca/scholar?q=wobbrock+wilson+gestures+without+libraries+toolkits+training+recogniz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depts.washington.edu/ewrite/"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cholar.google.ca/scholar?q=moran+chiu+kurtenbach+implicit+structure+pen-based+systems+freeform+intera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cholar.google.ca/scholar?q=moran+chiu+kurtenbach+implicit+structure+pen-based+systems+freeform+inter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dirty="0" smtClean="0"/>
              <a:t>Gesture Input and Gesture Recognition Algorithms</a:t>
            </a:r>
          </a:p>
        </p:txBody>
      </p:sp>
      <p:sp>
        <p:nvSpPr>
          <p:cNvPr id="4099" name="Rectangle 3"/>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r>
              <a:rPr lang="en-US" dirty="0" smtClean="0"/>
              <a:t>How does Tivoli detect rows and columns within sets of ink strokes?</a:t>
            </a:r>
          </a:p>
          <a:p>
            <a:r>
              <a:rPr lang="en-US" dirty="0" smtClean="0"/>
              <a:t>Answer on next slide…</a:t>
            </a:r>
            <a:endParaRPr lang="en-US" dirty="0"/>
          </a:p>
        </p:txBody>
      </p:sp>
    </p:spTree>
    <p:extLst>
      <p:ext uri="{BB962C8B-B14F-4D97-AF65-F5344CB8AC3E}">
        <p14:creationId xmlns:p14="http://schemas.microsoft.com/office/powerpoint/2010/main" val="41926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voli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467600" cy="57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457200" y="0"/>
            <a:ext cx="8229600" cy="838200"/>
          </a:xfrm>
          <a:noFill/>
        </p:spPr>
        <p:txBody>
          <a:bodyPr/>
          <a:lstStyle/>
          <a:p>
            <a:pPr eaLnBrk="1" hangingPunct="1"/>
            <a:r>
              <a:rPr lang="en-US" altLang="en-US" smtClean="0"/>
              <a:t>Tivoli</a:t>
            </a:r>
          </a:p>
        </p:txBody>
      </p:sp>
      <p:sp>
        <p:nvSpPr>
          <p:cNvPr id="4" name="Rectangle 3"/>
          <p:cNvSpPr/>
          <p:nvPr/>
        </p:nvSpPr>
        <p:spPr>
          <a:xfrm rot="16200000">
            <a:off x="-2625299" y="3013503"/>
            <a:ext cx="6248401" cy="830997"/>
          </a:xfrm>
          <a:prstGeom prst="rect">
            <a:avLst/>
          </a:prstGeom>
        </p:spPr>
        <p:txBody>
          <a:bodyPr wrap="square">
            <a:spAutoFit/>
          </a:bodyPr>
          <a:lstStyle/>
          <a:p>
            <a:pPr eaLnBrk="1" hangingPunct="1"/>
            <a:r>
              <a:rPr lang="en-US" altLang="en-US" sz="1200" dirty="0"/>
              <a:t>Moran, Chiu, van </a:t>
            </a:r>
            <a:r>
              <a:rPr lang="en-US" altLang="en-US" sz="1200" dirty="0" err="1"/>
              <a:t>Melle</a:t>
            </a:r>
            <a:r>
              <a:rPr lang="en-US" altLang="en-US" sz="1200" dirty="0"/>
              <a:t>, and </a:t>
            </a:r>
            <a:r>
              <a:rPr lang="en-US" altLang="en-US" sz="1200" dirty="0" err="1"/>
              <a:t>Kurtenbach</a:t>
            </a:r>
            <a:r>
              <a:rPr lang="en-US" altLang="en-US" sz="1200" dirty="0"/>
              <a:t>. Implicit Structure for Pen-based Systems within a Freeform Interaction Paradigm, CHI 1995</a:t>
            </a:r>
          </a:p>
          <a:p>
            <a:pPr eaLnBrk="1" hangingPunct="1"/>
            <a:r>
              <a:rPr lang="en-US" altLang="en-US" sz="1200" dirty="0">
                <a:hlinkClick r:id="rId4"/>
              </a:rPr>
              <a:t>https://</a:t>
            </a:r>
            <a:r>
              <a:rPr lang="en-US" altLang="en-US" sz="1200" dirty="0" smtClean="0">
                <a:hlinkClick r:id="rId4"/>
              </a:rPr>
              <a:t>scholar.google.ca/scholar?q=moran+chiu+kurtenbach+implicit+structure+pen-based+systems+freeform+interaction</a:t>
            </a:r>
            <a:r>
              <a:rPr lang="en-US" altLang="en-US" sz="1200" dirty="0" smtClean="0"/>
              <a:t> </a:t>
            </a:r>
            <a:endParaRPr lang="en-US"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36576"/>
            <a:ext cx="8229600" cy="1143000"/>
          </a:xfrm>
        </p:spPr>
        <p:txBody>
          <a:bodyPr/>
          <a:lstStyle/>
          <a:p>
            <a:pPr eaLnBrk="1" hangingPunct="1"/>
            <a:r>
              <a:rPr lang="en-US" altLang="en-US" dirty="0" smtClean="0"/>
              <a:t>Hierarchical Radial Menu</a:t>
            </a:r>
          </a:p>
        </p:txBody>
      </p:sp>
      <p:pic>
        <p:nvPicPr>
          <p:cNvPr id="19459" name="Picture 3" descr="mm_hierarch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4775"/>
            <a:ext cx="5715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rot="16200000">
            <a:off x="6661666" y="4234934"/>
            <a:ext cx="4267200" cy="369332"/>
          </a:xfrm>
          <a:prstGeom prst="rect">
            <a:avLst/>
          </a:prstGeom>
          <a:noFill/>
        </p:spPr>
        <p:txBody>
          <a:bodyPr wrap="square" rtlCol="0">
            <a:spAutoFit/>
          </a:bodyPr>
          <a:lstStyle/>
          <a:p>
            <a:r>
              <a:rPr lang="en-US" dirty="0" smtClean="0"/>
              <a:t>From </a:t>
            </a:r>
            <a:r>
              <a:rPr lang="en-US" dirty="0" err="1" smtClean="0"/>
              <a:t>Gord</a:t>
            </a:r>
            <a:r>
              <a:rPr lang="en-US" dirty="0" smtClean="0"/>
              <a:t> </a:t>
            </a:r>
            <a:r>
              <a:rPr lang="en-US" dirty="0" err="1" smtClean="0"/>
              <a:t>Kurtenbach’s</a:t>
            </a:r>
            <a:r>
              <a:rPr lang="en-US" dirty="0" smtClean="0"/>
              <a:t> PhD thesis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rectangleLas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20188"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Grp="1" noChangeArrowheads="1"/>
          </p:cNvSpPr>
          <p:nvPr>
            <p:ph type="title"/>
          </p:nvPr>
        </p:nvSpPr>
        <p:spPr>
          <a:xfrm>
            <a:off x="457200" y="0"/>
            <a:ext cx="8229600" cy="1295400"/>
          </a:xfrm>
          <a:noFill/>
        </p:spPr>
        <p:txBody>
          <a:bodyPr/>
          <a:lstStyle/>
          <a:p>
            <a:pPr eaLnBrk="1" hangingPunct="1"/>
            <a:r>
              <a:rPr lang="en-US" altLang="en-US" sz="4000" dirty="0" smtClean="0"/>
              <a:t>Combination rectangle + lasso selection</a:t>
            </a:r>
          </a:p>
        </p:txBody>
      </p:sp>
      <p:sp>
        <p:nvSpPr>
          <p:cNvPr id="21508" name="Text Box 6"/>
          <p:cNvSpPr txBox="1">
            <a:spLocks noChangeArrowheads="1"/>
          </p:cNvSpPr>
          <p:nvPr/>
        </p:nvSpPr>
        <p:spPr bwMode="auto">
          <a:xfrm>
            <a:off x="304800" y="5029200"/>
            <a:ext cx="8534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50000"/>
              </a:spcBef>
            </a:pPr>
            <a:r>
              <a:rPr lang="en-US" altLang="en-US" sz="2400" dirty="0"/>
              <a:t>Question: </a:t>
            </a:r>
            <a:r>
              <a:rPr lang="en-US" altLang="en-US" sz="2400" dirty="0" smtClean="0"/>
              <a:t>how can an algorithm distinguish between the gesture on the left and the one on the right?</a:t>
            </a:r>
          </a:p>
          <a:p>
            <a:pPr marL="342900" indent="-342900">
              <a:spcBef>
                <a:spcPct val="50000"/>
              </a:spcBef>
            </a:pPr>
            <a:r>
              <a:rPr lang="en-US" altLang="en-US" sz="2400" dirty="0" smtClean="0"/>
              <a:t>Answer: check if (</a:t>
            </a:r>
            <a:r>
              <a:rPr lang="en-US" altLang="en-US" sz="2400" dirty="0" err="1" smtClean="0"/>
              <a:t>length_of_ink_trail</a:t>
            </a:r>
            <a:r>
              <a:rPr lang="en-US" altLang="en-US" sz="2400" dirty="0" smtClean="0"/>
              <a:t>) ÷ (</a:t>
            </a:r>
            <a:r>
              <a:rPr lang="en-US" altLang="en-US" sz="2400" dirty="0" err="1" smtClean="0"/>
              <a:t>straight_line_distance_from_start_to_end_of_drag</a:t>
            </a:r>
            <a:r>
              <a:rPr lang="en-US" altLang="en-US" sz="2400" dirty="0" smtClean="0"/>
              <a:t>) &gt; 2.5</a:t>
            </a:r>
            <a:endParaRPr lang="en-US" altLang="en-US" sz="2400" dirty="0"/>
          </a:p>
        </p:txBody>
      </p:sp>
      <p:sp>
        <p:nvSpPr>
          <p:cNvPr id="5" name="Flèche droite 3"/>
          <p:cNvSpPr/>
          <p:nvPr/>
        </p:nvSpPr>
        <p:spPr>
          <a:xfrm rot="10800000">
            <a:off x="8534400" y="9144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21510" name="ZoneTexte 4"/>
          <p:cNvSpPr txBox="1">
            <a:spLocks noChangeArrowheads="1"/>
          </p:cNvSpPr>
          <p:nvPr/>
        </p:nvSpPr>
        <p:spPr bwMode="auto">
          <a:xfrm>
            <a:off x="7620000" y="13716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extLst>
      <p:ext uri="{BB962C8B-B14F-4D97-AF65-F5344CB8AC3E}">
        <p14:creationId xmlns:p14="http://schemas.microsoft.com/office/powerpoint/2010/main" val="39218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440362"/>
          </a:xfrm>
        </p:spPr>
        <p:txBody>
          <a:bodyPr/>
          <a:lstStyle/>
          <a:p>
            <a:pPr eaLnBrk="1" hangingPunct="1"/>
            <a:r>
              <a:rPr lang="en-US" altLang="en-US" dirty="0" smtClean="0"/>
              <a:t>Gesture recognition algorithms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341438"/>
          </a:xfrm>
        </p:spPr>
        <p:txBody>
          <a:bodyPr/>
          <a:lstStyle/>
          <a:p>
            <a:pPr eaLnBrk="1" hangingPunct="1"/>
            <a:r>
              <a:rPr lang="en-US" altLang="en-US" sz="3200" dirty="0" smtClean="0"/>
              <a:t>How would we algorithmically distinguish</a:t>
            </a:r>
            <a:br>
              <a:rPr lang="en-US" altLang="en-US" sz="3200" dirty="0" smtClean="0"/>
            </a:br>
            <a:r>
              <a:rPr lang="en-US" altLang="en-US" sz="3200" dirty="0" smtClean="0"/>
              <a:t>Marking Menu strokes? (class discussion)</a:t>
            </a:r>
          </a:p>
        </p:txBody>
      </p:sp>
      <p:pic>
        <p:nvPicPr>
          <p:cNvPr id="23555" name="Picture 3" descr="mm_marks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987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mm_mark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28750"/>
            <a:ext cx="361156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rot="16200000">
            <a:off x="6661666" y="4234934"/>
            <a:ext cx="4267200" cy="369332"/>
          </a:xfrm>
          <a:prstGeom prst="rect">
            <a:avLst/>
          </a:prstGeom>
          <a:noFill/>
        </p:spPr>
        <p:txBody>
          <a:bodyPr wrap="square" rtlCol="0">
            <a:spAutoFit/>
          </a:bodyPr>
          <a:lstStyle/>
          <a:p>
            <a:r>
              <a:rPr lang="en-US" dirty="0" smtClean="0"/>
              <a:t>From </a:t>
            </a:r>
            <a:r>
              <a:rPr lang="en-US" dirty="0" err="1" smtClean="0"/>
              <a:t>Gord</a:t>
            </a:r>
            <a:r>
              <a:rPr lang="en-US" dirty="0" smtClean="0"/>
              <a:t> </a:t>
            </a:r>
            <a:r>
              <a:rPr lang="en-US" dirty="0" err="1" smtClean="0"/>
              <a:t>Kurtenbach’s</a:t>
            </a:r>
            <a:r>
              <a:rPr lang="en-US" dirty="0" smtClean="0"/>
              <a:t> PhD thesis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dirty="0" smtClean="0"/>
              <a:t>How do we find a “corner” in an ink stroke?</a:t>
            </a:r>
          </a:p>
        </p:txBody>
      </p:sp>
      <p:sp>
        <p:nvSpPr>
          <p:cNvPr id="24579" name="Rectangle 3"/>
          <p:cNvSpPr>
            <a:spLocks noGrp="1" noChangeArrowheads="1"/>
          </p:cNvSpPr>
          <p:nvPr>
            <p:ph type="body" idx="1"/>
          </p:nvPr>
        </p:nvSpPr>
        <p:spPr/>
        <p:txBody>
          <a:bodyPr/>
          <a:lstStyle/>
          <a:p>
            <a:pPr eaLnBrk="1" hangingPunct="1"/>
            <a:r>
              <a:rPr lang="en-US" altLang="en-US" dirty="0" smtClean="0"/>
              <a:t>What about when the stroke is noisy?  What about when there is sporadic noise?</a:t>
            </a:r>
          </a:p>
          <a:p>
            <a:pPr eaLnBrk="1" hangingPunct="1"/>
            <a:endParaRPr lang="en-US" altLang="en-US" dirty="0" smtClean="0"/>
          </a:p>
          <a:p>
            <a:pPr eaLnBrk="1" hangingPunct="1"/>
            <a:r>
              <a:rPr lang="en-US" altLang="en-US" dirty="0" smtClean="0"/>
              <a:t>(see written notes about filtering out noise)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a:t>Dabbleboard </a:t>
            </a:r>
            <a:r>
              <a:rPr lang="en-CA" sz="2800">
                <a:hlinkClick r:id="rId2"/>
              </a:rPr>
              <a:t>https://</a:t>
            </a:r>
            <a:r>
              <a:rPr lang="en-CA" sz="2800" smtClean="0">
                <a:hlinkClick r:id="rId2"/>
              </a:rPr>
              <a:t>www.youtube.com/watch?v=5kZDqiH_nGM</a:t>
            </a:r>
            <a:r>
              <a:rPr lang="en-CA" sz="2800" smtClean="0"/>
              <a:t> </a:t>
            </a:r>
            <a:endParaRPr lang="en-CA"/>
          </a:p>
        </p:txBody>
      </p:sp>
      <p:pic>
        <p:nvPicPr>
          <p:cNvPr id="4" name="Picture 3"/>
          <p:cNvPicPr>
            <a:picLocks noChangeAspect="1"/>
          </p:cNvPicPr>
          <p:nvPr/>
        </p:nvPicPr>
        <p:blipFill>
          <a:blip r:embed="rId3"/>
          <a:stretch>
            <a:fillRect/>
          </a:stretch>
        </p:blipFill>
        <p:spPr>
          <a:xfrm>
            <a:off x="1028700" y="1423332"/>
            <a:ext cx="7086600" cy="5143384"/>
          </a:xfrm>
          <a:prstGeom prst="rect">
            <a:avLst/>
          </a:prstGeom>
        </p:spPr>
      </p:pic>
    </p:spTree>
    <p:extLst>
      <p:ext uri="{BB962C8B-B14F-4D97-AF65-F5344CB8AC3E}">
        <p14:creationId xmlns:p14="http://schemas.microsoft.com/office/powerpoint/2010/main" val="946673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a:t>Dabbleboard </a:t>
            </a:r>
            <a:r>
              <a:rPr lang="en-CA" sz="2800">
                <a:hlinkClick r:id="rId2"/>
              </a:rPr>
              <a:t>https://</a:t>
            </a:r>
            <a:r>
              <a:rPr lang="en-CA" sz="2800" smtClean="0">
                <a:hlinkClick r:id="rId2"/>
              </a:rPr>
              <a:t>www.youtube.com/watch?v=5kZDqiH_nGM</a:t>
            </a:r>
            <a:r>
              <a:rPr lang="en-CA" sz="2800" smtClean="0"/>
              <a:t> </a:t>
            </a:r>
            <a:endParaRPr lang="en-CA"/>
          </a:p>
        </p:txBody>
      </p:sp>
      <p:pic>
        <p:nvPicPr>
          <p:cNvPr id="3" name="Picture 2"/>
          <p:cNvPicPr>
            <a:picLocks noChangeAspect="1"/>
          </p:cNvPicPr>
          <p:nvPr/>
        </p:nvPicPr>
        <p:blipFill>
          <a:blip r:embed="rId3"/>
          <a:stretch>
            <a:fillRect/>
          </a:stretch>
        </p:blipFill>
        <p:spPr>
          <a:xfrm>
            <a:off x="2371725" y="1676400"/>
            <a:ext cx="1571625" cy="1219200"/>
          </a:xfrm>
          <a:prstGeom prst="rect">
            <a:avLst/>
          </a:prstGeom>
        </p:spPr>
      </p:pic>
      <p:pic>
        <p:nvPicPr>
          <p:cNvPr id="5" name="Picture 4"/>
          <p:cNvPicPr>
            <a:picLocks noChangeAspect="1"/>
          </p:cNvPicPr>
          <p:nvPr/>
        </p:nvPicPr>
        <p:blipFill>
          <a:blip r:embed="rId4"/>
          <a:stretch>
            <a:fillRect/>
          </a:stretch>
        </p:blipFill>
        <p:spPr>
          <a:xfrm>
            <a:off x="5257800" y="1804988"/>
            <a:ext cx="1390650" cy="962025"/>
          </a:xfrm>
          <a:prstGeom prst="rect">
            <a:avLst/>
          </a:prstGeom>
        </p:spPr>
      </p:pic>
      <p:pic>
        <p:nvPicPr>
          <p:cNvPr id="6" name="Picture 5"/>
          <p:cNvPicPr>
            <a:picLocks noChangeAspect="1"/>
          </p:cNvPicPr>
          <p:nvPr/>
        </p:nvPicPr>
        <p:blipFill>
          <a:blip r:embed="rId5"/>
          <a:stretch>
            <a:fillRect/>
          </a:stretch>
        </p:blipFill>
        <p:spPr>
          <a:xfrm>
            <a:off x="457200" y="3233738"/>
            <a:ext cx="3486150" cy="1266825"/>
          </a:xfrm>
          <a:prstGeom prst="rect">
            <a:avLst/>
          </a:prstGeom>
        </p:spPr>
      </p:pic>
      <p:pic>
        <p:nvPicPr>
          <p:cNvPr id="7" name="Picture 6"/>
          <p:cNvPicPr>
            <a:picLocks noChangeAspect="1"/>
          </p:cNvPicPr>
          <p:nvPr/>
        </p:nvPicPr>
        <p:blipFill>
          <a:blip r:embed="rId6"/>
          <a:stretch>
            <a:fillRect/>
          </a:stretch>
        </p:blipFill>
        <p:spPr>
          <a:xfrm>
            <a:off x="5257800" y="3148013"/>
            <a:ext cx="3448050" cy="1276350"/>
          </a:xfrm>
          <a:prstGeom prst="rect">
            <a:avLst/>
          </a:prstGeom>
        </p:spPr>
      </p:pic>
      <p:pic>
        <p:nvPicPr>
          <p:cNvPr id="9" name="Picture 8"/>
          <p:cNvPicPr>
            <a:picLocks noChangeAspect="1"/>
          </p:cNvPicPr>
          <p:nvPr/>
        </p:nvPicPr>
        <p:blipFill>
          <a:blip r:embed="rId7"/>
          <a:stretch>
            <a:fillRect/>
          </a:stretch>
        </p:blipFill>
        <p:spPr>
          <a:xfrm>
            <a:off x="2781300" y="4838700"/>
            <a:ext cx="1162050" cy="1219200"/>
          </a:xfrm>
          <a:prstGeom prst="rect">
            <a:avLst/>
          </a:prstGeom>
        </p:spPr>
      </p:pic>
      <p:pic>
        <p:nvPicPr>
          <p:cNvPr id="10" name="Picture 9"/>
          <p:cNvPicPr>
            <a:picLocks noChangeAspect="1"/>
          </p:cNvPicPr>
          <p:nvPr/>
        </p:nvPicPr>
        <p:blipFill>
          <a:blip r:embed="rId8"/>
          <a:stretch>
            <a:fillRect/>
          </a:stretch>
        </p:blipFill>
        <p:spPr>
          <a:xfrm>
            <a:off x="5257800" y="4805363"/>
            <a:ext cx="2000250" cy="1285875"/>
          </a:xfrm>
          <a:prstGeom prst="rect">
            <a:avLst/>
          </a:prstGeom>
        </p:spPr>
      </p:pic>
      <p:sp>
        <p:nvSpPr>
          <p:cNvPr id="11" name="Right Arrow 10"/>
          <p:cNvSpPr/>
          <p:nvPr/>
        </p:nvSpPr>
        <p:spPr bwMode="auto">
          <a:xfrm>
            <a:off x="4419600" y="2057400"/>
            <a:ext cx="533400" cy="3810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4419600" y="3581400"/>
            <a:ext cx="533400" cy="3810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a:off x="4419600" y="5181600"/>
            <a:ext cx="533400" cy="3810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35852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a:t>Dabbleboard </a:t>
            </a:r>
            <a:r>
              <a:rPr lang="en-CA" sz="2800">
                <a:hlinkClick r:id="rId2"/>
              </a:rPr>
              <a:t>https://</a:t>
            </a:r>
            <a:r>
              <a:rPr lang="en-CA" sz="2800" smtClean="0">
                <a:hlinkClick r:id="rId2"/>
              </a:rPr>
              <a:t>www.youtube.com/watch?v=5kZDqiH_nGM</a:t>
            </a:r>
            <a:r>
              <a:rPr lang="en-CA" sz="2800" smtClean="0"/>
              <a:t> </a:t>
            </a:r>
            <a:endParaRPr lang="en-CA"/>
          </a:p>
        </p:txBody>
      </p:sp>
      <p:pic>
        <p:nvPicPr>
          <p:cNvPr id="4" name="Picture 3"/>
          <p:cNvPicPr>
            <a:picLocks noChangeAspect="1"/>
          </p:cNvPicPr>
          <p:nvPr/>
        </p:nvPicPr>
        <p:blipFill>
          <a:blip r:embed="rId3"/>
          <a:stretch>
            <a:fillRect/>
          </a:stretch>
        </p:blipFill>
        <p:spPr>
          <a:xfrm>
            <a:off x="2590800" y="1371600"/>
            <a:ext cx="3473787" cy="2236548"/>
          </a:xfrm>
          <a:prstGeom prst="rect">
            <a:avLst/>
          </a:prstGeom>
        </p:spPr>
      </p:pic>
      <p:pic>
        <p:nvPicPr>
          <p:cNvPr id="9" name="Picture 8"/>
          <p:cNvPicPr>
            <a:picLocks noChangeAspect="1"/>
          </p:cNvPicPr>
          <p:nvPr/>
        </p:nvPicPr>
        <p:blipFill>
          <a:blip r:embed="rId4"/>
          <a:stretch>
            <a:fillRect/>
          </a:stretch>
        </p:blipFill>
        <p:spPr>
          <a:xfrm>
            <a:off x="457200" y="4191000"/>
            <a:ext cx="3976085" cy="2040916"/>
          </a:xfrm>
          <a:prstGeom prst="rect">
            <a:avLst/>
          </a:prstGeom>
        </p:spPr>
      </p:pic>
      <p:pic>
        <p:nvPicPr>
          <p:cNvPr id="10" name="Picture 9"/>
          <p:cNvPicPr>
            <a:picLocks noChangeAspect="1"/>
          </p:cNvPicPr>
          <p:nvPr/>
        </p:nvPicPr>
        <p:blipFill>
          <a:blip r:embed="rId5"/>
          <a:stretch>
            <a:fillRect/>
          </a:stretch>
        </p:blipFill>
        <p:spPr>
          <a:xfrm>
            <a:off x="5181600" y="4191000"/>
            <a:ext cx="3701143" cy="2590800"/>
          </a:xfrm>
          <a:prstGeom prst="rect">
            <a:avLst/>
          </a:prstGeom>
        </p:spPr>
      </p:pic>
      <p:sp>
        <p:nvSpPr>
          <p:cNvPr id="11" name="Right Arrow 10"/>
          <p:cNvSpPr/>
          <p:nvPr/>
        </p:nvSpPr>
        <p:spPr bwMode="auto">
          <a:xfrm>
            <a:off x="4495800" y="4724400"/>
            <a:ext cx="533400" cy="3810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8052593">
            <a:off x="2722815" y="3486302"/>
            <a:ext cx="533400" cy="381000"/>
          </a:xfrm>
          <a:prstGeom prst="rightArrow">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14" name="Picture 13"/>
          <p:cNvPicPr>
            <a:picLocks noChangeAspect="1"/>
          </p:cNvPicPr>
          <p:nvPr/>
        </p:nvPicPr>
        <p:blipFill>
          <a:blip r:embed="rId6"/>
          <a:stretch>
            <a:fillRect/>
          </a:stretch>
        </p:blipFill>
        <p:spPr>
          <a:xfrm>
            <a:off x="304800" y="1676400"/>
            <a:ext cx="1600200" cy="1706880"/>
          </a:xfrm>
          <a:prstGeom prst="rect">
            <a:avLst/>
          </a:prstGeom>
        </p:spPr>
      </p:pic>
      <p:sp>
        <p:nvSpPr>
          <p:cNvPr id="15" name="TextBox 14"/>
          <p:cNvSpPr txBox="1"/>
          <p:nvPr/>
        </p:nvSpPr>
        <p:spPr>
          <a:xfrm>
            <a:off x="5715000" y="6248400"/>
            <a:ext cx="3429000" cy="523220"/>
          </a:xfrm>
          <a:prstGeom prst="rect">
            <a:avLst/>
          </a:prstGeom>
          <a:noFill/>
        </p:spPr>
        <p:txBody>
          <a:bodyPr wrap="square" rtlCol="0">
            <a:spAutoFit/>
          </a:bodyPr>
          <a:lstStyle/>
          <a:p>
            <a:r>
              <a:rPr lang="en-CA" sz="1400" dirty="0" smtClean="0"/>
              <a:t>Widgets for moving, duplicating,</a:t>
            </a:r>
            <a:br>
              <a:rPr lang="en-CA" sz="1400" dirty="0" smtClean="0"/>
            </a:br>
            <a:r>
              <a:rPr lang="en-CA" sz="1400" dirty="0" smtClean="0"/>
              <a:t>deleting, resizing</a:t>
            </a:r>
            <a:endParaRPr lang="en-CA" sz="1400" dirty="0"/>
          </a:p>
        </p:txBody>
      </p:sp>
      <p:sp>
        <p:nvSpPr>
          <p:cNvPr id="16" name="TextBox 15"/>
          <p:cNvSpPr txBox="1"/>
          <p:nvPr/>
        </p:nvSpPr>
        <p:spPr>
          <a:xfrm>
            <a:off x="6400800" y="1600200"/>
            <a:ext cx="2590800" cy="1477328"/>
          </a:xfrm>
          <a:prstGeom prst="rect">
            <a:avLst/>
          </a:prstGeom>
          <a:noFill/>
        </p:spPr>
        <p:txBody>
          <a:bodyPr wrap="square" rtlCol="0">
            <a:spAutoFit/>
          </a:bodyPr>
          <a:lstStyle/>
          <a:p>
            <a:r>
              <a:rPr lang="en-CA" dirty="0" smtClean="0"/>
              <a:t>Click + typing:</a:t>
            </a:r>
            <a:br>
              <a:rPr lang="en-CA" dirty="0" smtClean="0"/>
            </a:br>
            <a:r>
              <a:rPr lang="en-CA" dirty="0" smtClean="0"/>
              <a:t>entering text</a:t>
            </a:r>
          </a:p>
          <a:p>
            <a:endParaRPr lang="en-CA" dirty="0" smtClean="0"/>
          </a:p>
          <a:p>
            <a:r>
              <a:rPr lang="en-CA" dirty="0" smtClean="0"/>
              <a:t>Click </a:t>
            </a:r>
            <a:r>
              <a:rPr lang="en-CA" dirty="0"/>
              <a:t>+ </a:t>
            </a:r>
            <a:r>
              <a:rPr lang="en-CA" dirty="0" smtClean="0"/>
              <a:t>click </a:t>
            </a:r>
            <a:r>
              <a:rPr lang="en-CA" dirty="0"/>
              <a:t>+ drag: </a:t>
            </a:r>
            <a:r>
              <a:rPr lang="en-CA" dirty="0" smtClean="0"/>
              <a:t>rectangle selection</a:t>
            </a:r>
            <a:endParaRPr lang="en-CA" dirty="0"/>
          </a:p>
        </p:txBody>
      </p:sp>
    </p:spTree>
    <p:extLst>
      <p:ext uri="{BB962C8B-B14F-4D97-AF65-F5344CB8AC3E}">
        <p14:creationId xmlns:p14="http://schemas.microsoft.com/office/powerpoint/2010/main" val="3394419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68962"/>
          </a:xfrm>
        </p:spPr>
        <p:txBody>
          <a:bodyPr/>
          <a:lstStyle/>
          <a:p>
            <a:pPr eaLnBrk="1" hangingPunct="1"/>
            <a:r>
              <a:rPr lang="en-US" altLang="en-US" dirty="0" smtClean="0"/>
              <a:t>A few examples of gestural interfaces and gesture sets</a:t>
            </a:r>
            <a:br>
              <a:rPr lang="en-US" altLang="en-US" dirty="0" smtClean="0"/>
            </a:br>
            <a:r>
              <a:rPr lang="en-US" altLang="en-US" dirty="0" smtClean="0"/>
              <a:t/>
            </a:r>
            <a:br>
              <a:rPr lang="en-US" altLang="en-US" dirty="0" smtClean="0"/>
            </a:br>
            <a:r>
              <a:rPr lang="en-US" altLang="en-US" dirty="0" smtClean="0"/>
              <a:t>(Think about what algorithms would be necessary to recognize the gestures in these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browser </a:t>
            </a:r>
            <a:r>
              <a:rPr lang="en-CA" dirty="0">
                <a:hlinkClick r:id="rId2"/>
              </a:rPr>
              <a:t>http://dolphin.com</a:t>
            </a:r>
            <a:r>
              <a:rPr lang="en-CA" dirty="0" smtClean="0">
                <a:hlinkClick r:id="rId2"/>
              </a:rPr>
              <a:t>/</a:t>
            </a:r>
            <a:r>
              <a:rPr lang="en-CA" dirty="0" smtClean="0"/>
              <a:t> </a:t>
            </a:r>
            <a:endParaRPr lang="en-CA" dirty="0"/>
          </a:p>
        </p:txBody>
      </p:sp>
      <p:grpSp>
        <p:nvGrpSpPr>
          <p:cNvPr id="8" name="Group 7"/>
          <p:cNvGrpSpPr/>
          <p:nvPr/>
        </p:nvGrpSpPr>
        <p:grpSpPr>
          <a:xfrm>
            <a:off x="381000" y="1524000"/>
            <a:ext cx="8382000" cy="4201038"/>
            <a:chOff x="152400" y="1524000"/>
            <a:chExt cx="8382000" cy="4201038"/>
          </a:xfrm>
        </p:grpSpPr>
        <p:pic>
          <p:nvPicPr>
            <p:cNvPr id="4" name="Picture 3"/>
            <p:cNvPicPr>
              <a:picLocks noChangeAspect="1"/>
            </p:cNvPicPr>
            <p:nvPr/>
          </p:nvPicPr>
          <p:blipFill>
            <a:blip r:embed="rId3"/>
            <a:stretch>
              <a:fillRect/>
            </a:stretch>
          </p:blipFill>
          <p:spPr>
            <a:xfrm>
              <a:off x="152400" y="1524000"/>
              <a:ext cx="2514600" cy="4201038"/>
            </a:xfrm>
            <a:prstGeom prst="rect">
              <a:avLst/>
            </a:prstGeom>
          </p:spPr>
        </p:pic>
        <p:pic>
          <p:nvPicPr>
            <p:cNvPr id="6" name="Picture 5"/>
            <p:cNvPicPr>
              <a:picLocks noChangeAspect="1"/>
            </p:cNvPicPr>
            <p:nvPr/>
          </p:nvPicPr>
          <p:blipFill>
            <a:blip r:embed="rId4"/>
            <a:stretch>
              <a:fillRect/>
            </a:stretch>
          </p:blipFill>
          <p:spPr>
            <a:xfrm>
              <a:off x="2891971" y="1524000"/>
              <a:ext cx="2902857" cy="4191000"/>
            </a:xfrm>
            <a:prstGeom prst="rect">
              <a:avLst/>
            </a:prstGeom>
          </p:spPr>
        </p:pic>
        <p:pic>
          <p:nvPicPr>
            <p:cNvPr id="7" name="Picture 6"/>
            <p:cNvPicPr>
              <a:picLocks noChangeAspect="1"/>
            </p:cNvPicPr>
            <p:nvPr/>
          </p:nvPicPr>
          <p:blipFill>
            <a:blip r:embed="rId5"/>
            <a:stretch>
              <a:fillRect/>
            </a:stretch>
          </p:blipFill>
          <p:spPr>
            <a:xfrm>
              <a:off x="6019800" y="1524000"/>
              <a:ext cx="2514600" cy="4191000"/>
            </a:xfrm>
            <a:prstGeom prst="rect">
              <a:avLst/>
            </a:prstGeom>
          </p:spPr>
        </p:pic>
      </p:grpSp>
    </p:spTree>
    <p:extLst>
      <p:ext uri="{BB962C8B-B14F-4D97-AF65-F5344CB8AC3E}">
        <p14:creationId xmlns:p14="http://schemas.microsoft.com/office/powerpoint/2010/main" val="4050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
            <a:ext cx="8229600" cy="1028700"/>
          </a:xfrm>
        </p:spPr>
        <p:txBody>
          <a:bodyPr/>
          <a:lstStyle/>
          <a:p>
            <a:pPr eaLnBrk="1" hangingPunct="1"/>
            <a:r>
              <a:rPr lang="en-US" altLang="en-US" smtClean="0"/>
              <a:t>Samsung Galaxy Note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3124200" cy="55541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143000"/>
            <a:ext cx="3124200" cy="55541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2133600"/>
          </a:xfrm>
        </p:spPr>
        <p:txBody>
          <a:bodyPr/>
          <a:lstStyle/>
          <a:p>
            <a:pPr eaLnBrk="1" hangingPunct="1"/>
            <a:r>
              <a:rPr lang="en-US" altLang="en-US" sz="4000" dirty="0" smtClean="0"/>
              <a:t>How can we allow a user (or designer) to define new gestures without writing code ?</a:t>
            </a:r>
          </a:p>
        </p:txBody>
      </p:sp>
      <p:sp>
        <p:nvSpPr>
          <p:cNvPr id="26627" name="Rectangle 3"/>
          <p:cNvSpPr>
            <a:spLocks noGrp="1" noChangeArrowheads="1"/>
          </p:cNvSpPr>
          <p:nvPr>
            <p:ph type="body" idx="1"/>
          </p:nvPr>
        </p:nvSpPr>
        <p:spPr>
          <a:xfrm>
            <a:off x="457200" y="2590800"/>
            <a:ext cx="8229600" cy="3535363"/>
          </a:xfrm>
        </p:spPr>
        <p:txBody>
          <a:bodyPr/>
          <a:lstStyle/>
          <a:p>
            <a:pPr eaLnBrk="1" hangingPunct="1"/>
            <a:r>
              <a:rPr lang="en-US" altLang="en-US" dirty="0" smtClean="0"/>
              <a:t>Specify new gestures with examples!</a:t>
            </a:r>
          </a:p>
          <a:p>
            <a:pPr lvl="1" eaLnBrk="1" hangingPunct="1"/>
            <a:r>
              <a:rPr lang="en-US" altLang="en-US" dirty="0" smtClean="0"/>
              <a:t>Requires performing some kind of “pattern matching” between the pre-supplied example gestures, and each gesture entered during interaction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ubine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1602"/>
            <a:ext cx="6971150" cy="615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16200000">
            <a:off x="-2662535" y="2967336"/>
            <a:ext cx="6553201" cy="923330"/>
          </a:xfrm>
          <a:prstGeom prst="rect">
            <a:avLst/>
          </a:prstGeom>
        </p:spPr>
        <p:txBody>
          <a:bodyPr wrap="square">
            <a:spAutoFit/>
          </a:bodyPr>
          <a:lstStyle/>
          <a:p>
            <a:r>
              <a:rPr lang="en-US" dirty="0" err="1" smtClean="0"/>
              <a:t>Rubine</a:t>
            </a:r>
            <a:r>
              <a:rPr lang="en-US" dirty="0" smtClean="0"/>
              <a:t>, “</a:t>
            </a:r>
            <a:r>
              <a:rPr lang="en-US" altLang="en-US" dirty="0"/>
              <a:t>Specifying gestures by </a:t>
            </a:r>
            <a:r>
              <a:rPr lang="en-US" altLang="en-US" dirty="0" smtClean="0"/>
              <a:t>example”, SIGGRAPH 1991,</a:t>
            </a:r>
            <a:r>
              <a:rPr lang="en-US" dirty="0" smtClean="0"/>
              <a:t/>
            </a:r>
            <a:br>
              <a:rPr lang="en-US" dirty="0" smtClean="0"/>
            </a:br>
            <a:r>
              <a:rPr lang="en-US" dirty="0" smtClean="0">
                <a:hlinkClick r:id="rId4"/>
              </a:rPr>
              <a:t>https</a:t>
            </a:r>
            <a:r>
              <a:rPr lang="en-US" dirty="0">
                <a:hlinkClick r:id="rId4"/>
              </a:rPr>
              <a:t>://</a:t>
            </a:r>
            <a:r>
              <a:rPr lang="en-US" dirty="0" smtClean="0">
                <a:hlinkClick r:id="rId4"/>
              </a:rPr>
              <a:t>scholar.google.ca/scholar?q=rubine+specifying+gestures+example</a:t>
            </a: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662535" y="2967336"/>
            <a:ext cx="6553201" cy="923330"/>
          </a:xfrm>
          <a:prstGeom prst="rect">
            <a:avLst/>
          </a:prstGeom>
        </p:spPr>
        <p:txBody>
          <a:bodyPr wrap="square">
            <a:spAutoFit/>
          </a:bodyPr>
          <a:lstStyle/>
          <a:p>
            <a:r>
              <a:rPr lang="en-US" dirty="0" err="1" smtClean="0"/>
              <a:t>Rubine</a:t>
            </a:r>
            <a:r>
              <a:rPr lang="en-US" dirty="0" smtClean="0"/>
              <a:t>, “</a:t>
            </a:r>
            <a:r>
              <a:rPr lang="en-US" altLang="en-US" dirty="0"/>
              <a:t>Specifying gestures by </a:t>
            </a:r>
            <a:r>
              <a:rPr lang="en-US" altLang="en-US" dirty="0" smtClean="0"/>
              <a:t>example”, SIGGRAPH 1991,</a:t>
            </a:r>
            <a:r>
              <a:rPr lang="en-US" dirty="0" smtClean="0"/>
              <a:t/>
            </a:r>
            <a:br>
              <a:rPr lang="en-US" dirty="0" smtClean="0"/>
            </a:br>
            <a:r>
              <a:rPr lang="en-US" dirty="0" smtClean="0">
                <a:hlinkClick r:id="rId3"/>
              </a:rPr>
              <a:t>https</a:t>
            </a:r>
            <a:r>
              <a:rPr lang="en-US" dirty="0">
                <a:hlinkClick r:id="rId3"/>
              </a:rPr>
              <a:t>://</a:t>
            </a:r>
            <a:r>
              <a:rPr lang="en-US" dirty="0" smtClean="0">
                <a:hlinkClick r:id="rId3"/>
              </a:rPr>
              <a:t>scholar.google.ca/scholar?q=rubine+specifying+gestures+example</a:t>
            </a:r>
            <a:r>
              <a:rPr lang="en-US" dirty="0" smtClean="0"/>
              <a:t>  </a:t>
            </a:r>
            <a:endParaRPr lang="en-US" dirty="0"/>
          </a:p>
        </p:txBody>
      </p:sp>
      <p:pic>
        <p:nvPicPr>
          <p:cNvPr id="4" name="Picture 2" descr="rubine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112322"/>
            <a:ext cx="6934200" cy="65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4000" dirty="0" smtClean="0"/>
              <a:t>Gesture recognition with </a:t>
            </a:r>
            <a:r>
              <a:rPr lang="en-US" altLang="en-US" sz="4000" dirty="0" err="1" smtClean="0"/>
              <a:t>Rubine’s</a:t>
            </a:r>
            <a:r>
              <a:rPr lang="en-US" altLang="en-US" sz="4000" dirty="0" smtClean="0"/>
              <a:t> algorithm (1991)</a:t>
            </a:r>
          </a:p>
        </p:txBody>
      </p:sp>
      <p:sp>
        <p:nvSpPr>
          <p:cNvPr id="31747" name="Rectangle 3"/>
          <p:cNvSpPr>
            <a:spLocks noGrp="1" noChangeArrowheads="1"/>
          </p:cNvSpPr>
          <p:nvPr>
            <p:ph type="body" idx="1"/>
          </p:nvPr>
        </p:nvSpPr>
        <p:spPr/>
        <p:txBody>
          <a:bodyPr/>
          <a:lstStyle/>
          <a:p>
            <a:pPr eaLnBrk="1" hangingPunct="1"/>
            <a:r>
              <a:rPr lang="en-US" altLang="en-US" dirty="0" smtClean="0"/>
              <a:t>Each gesture entered (and each example gesture) is reduced to a feature vector and corresponds to a point in some multidimensional space.  We need some way to classify these points among the classes of gestures.</a:t>
            </a:r>
          </a:p>
          <a:p>
            <a:pPr eaLnBrk="1" hangingPunct="1"/>
            <a:r>
              <a:rPr lang="en-US" altLang="en-US" dirty="0" smtClean="0"/>
              <a:t>Successful recognition rate measured by </a:t>
            </a:r>
            <a:r>
              <a:rPr lang="en-US" altLang="en-US" dirty="0" err="1" smtClean="0"/>
              <a:t>Rubine</a:t>
            </a:r>
            <a:r>
              <a:rPr lang="en-US" altLang="en-US" dirty="0" smtClean="0"/>
              <a:t> &gt; 95%</a:t>
            </a:r>
          </a:p>
        </p:txBody>
      </p:sp>
      <p:sp>
        <p:nvSpPr>
          <p:cNvPr id="4" name="Flèche droite 3"/>
          <p:cNvSpPr/>
          <p:nvPr/>
        </p:nvSpPr>
        <p:spPr>
          <a:xfrm rot="10800000">
            <a:off x="8534400" y="9144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31749" name="ZoneTexte 4"/>
          <p:cNvSpPr txBox="1">
            <a:spLocks noChangeArrowheads="1"/>
          </p:cNvSpPr>
          <p:nvPr/>
        </p:nvSpPr>
        <p:spPr bwMode="auto">
          <a:xfrm>
            <a:off x="7620000" y="13716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58801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38238"/>
            <a:ext cx="301148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953000"/>
            <a:ext cx="30591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itle 1"/>
          <p:cNvSpPr>
            <a:spLocks noGrp="1"/>
          </p:cNvSpPr>
          <p:nvPr>
            <p:ph type="title"/>
          </p:nvPr>
        </p:nvSpPr>
        <p:spPr>
          <a:xfrm>
            <a:off x="0" y="0"/>
            <a:ext cx="9144000" cy="990600"/>
          </a:xfrm>
        </p:spPr>
        <p:txBody>
          <a:bodyPr/>
          <a:lstStyle/>
          <a:p>
            <a:r>
              <a:rPr lang="en-CA" altLang="en-US" smtClean="0"/>
              <a:t>Rubine (1991)</a:t>
            </a:r>
            <a:br>
              <a:rPr lang="en-CA" altLang="en-US" smtClean="0"/>
            </a:br>
            <a:r>
              <a:rPr lang="en-CA" altLang="en-US" sz="1600" smtClean="0">
                <a:hlinkClick r:id="rId5"/>
              </a:rPr>
              <a:t>https://scholar.google.ca/scholar?q=rubine+%22specifying+gestures+by+example%22</a:t>
            </a:r>
            <a:r>
              <a:rPr lang="en-CA" altLang="en-US" sz="1600" smtClean="0"/>
              <a:t> </a:t>
            </a:r>
            <a:endParaRPr lang="en-CA"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4" name="Rectangle 2"/>
              <p:cNvSpPr>
                <a:spLocks noGrp="1" noChangeArrowheads="1"/>
              </p:cNvSpPr>
              <p:nvPr>
                <p:ph type="title"/>
              </p:nvPr>
            </p:nvSpPr>
            <p:spPr>
              <a:xfrm>
                <a:off x="228600" y="0"/>
                <a:ext cx="8763000" cy="2133600"/>
              </a:xfrm>
            </p:spPr>
            <p:txBody>
              <a:bodyPr/>
              <a:lstStyle/>
              <a:p>
                <a:pPr algn="l" eaLnBrk="1" hangingPunct="1"/>
                <a:r>
                  <a:rPr lang="en-US" altLang="en-US" sz="2800" dirty="0" smtClean="0"/>
                  <a:t>Each gesture corresponds to a vector (or a multidimensional point).  Here, the green points are examples of gestures of one class, red points are another class.  How do we classify the gesture </a:t>
                </a:r>
                <a14:m>
                  <m:oMath xmlns:m="http://schemas.openxmlformats.org/officeDocument/2006/math">
                    <m:acc>
                      <m:accPr>
                        <m:chr m:val="⃗"/>
                        <m:ctrlPr>
                          <a:rPr lang="en-CA" altLang="en-US" sz="2800" b="0" i="1" smtClean="0">
                            <a:latin typeface="Cambria Math" panose="02040503050406030204" pitchFamily="18" charset="0"/>
                          </a:rPr>
                        </m:ctrlPr>
                      </m:accPr>
                      <m:e>
                        <m:r>
                          <a:rPr lang="en-CA" altLang="en-US" sz="2800" b="0" i="1" smtClean="0">
                            <a:latin typeface="Cambria Math" panose="02040503050406030204" pitchFamily="18" charset="0"/>
                          </a:rPr>
                          <m:t>𝑔</m:t>
                        </m:r>
                      </m:e>
                    </m:acc>
                  </m:oMath>
                </a14:m>
                <a:r>
                  <a:rPr lang="en-US" altLang="en-US" sz="2800" dirty="0" smtClean="0"/>
                  <a:t> whose position is marked with an “X” below?</a:t>
                </a:r>
              </a:p>
            </p:txBody>
          </p:sp>
        </mc:Choice>
        <mc:Fallback xmlns="">
          <p:sp>
            <p:nvSpPr>
              <p:cNvPr id="33794" name="Rectangle 2"/>
              <p:cNvSpPr>
                <a:spLocks noGrp="1" noRot="1" noChangeAspect="1" noMove="1" noResize="1" noEditPoints="1" noAdjustHandles="1" noChangeArrowheads="1" noChangeShapeType="1" noTextEdit="1"/>
              </p:cNvSpPr>
              <p:nvPr>
                <p:ph type="title"/>
              </p:nvPr>
            </p:nvSpPr>
            <p:spPr>
              <a:xfrm>
                <a:off x="228600" y="0"/>
                <a:ext cx="8763000" cy="2133600"/>
              </a:xfrm>
              <a:blipFill rotWithShape="1">
                <a:blip r:embed="rId3"/>
                <a:stretch>
                  <a:fillRect l="-1461" t="-4857" b="-10000"/>
                </a:stretch>
              </a:blipFill>
            </p:spPr>
            <p:txBody>
              <a:bodyPr/>
              <a:lstStyle/>
              <a:p>
                <a:r>
                  <a:rPr lang="en-US">
                    <a:noFill/>
                  </a:rPr>
                  <a:t> </a:t>
                </a:r>
              </a:p>
            </p:txBody>
          </p:sp>
        </mc:Fallback>
      </mc:AlternateContent>
      <p:sp>
        <p:nvSpPr>
          <p:cNvPr id="33795" name="Oval 4"/>
          <p:cNvSpPr>
            <a:spLocks noChangeArrowheads="1"/>
          </p:cNvSpPr>
          <p:nvPr/>
        </p:nvSpPr>
        <p:spPr bwMode="auto">
          <a:xfrm>
            <a:off x="5638800" y="35814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6" name="Oval 5"/>
          <p:cNvSpPr>
            <a:spLocks noChangeArrowheads="1"/>
          </p:cNvSpPr>
          <p:nvPr/>
        </p:nvSpPr>
        <p:spPr bwMode="auto">
          <a:xfrm>
            <a:off x="6324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7" name="Oval 6"/>
          <p:cNvSpPr>
            <a:spLocks noChangeArrowheads="1"/>
          </p:cNvSpPr>
          <p:nvPr/>
        </p:nvSpPr>
        <p:spPr bwMode="auto">
          <a:xfrm>
            <a:off x="6400800" y="4191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8" name="Oval 7"/>
          <p:cNvSpPr>
            <a:spLocks noChangeArrowheads="1"/>
          </p:cNvSpPr>
          <p:nvPr/>
        </p:nvSpPr>
        <p:spPr bwMode="auto">
          <a:xfrm>
            <a:off x="55626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9" name="Oval 8"/>
          <p:cNvSpPr>
            <a:spLocks noChangeArrowheads="1"/>
          </p:cNvSpPr>
          <p:nvPr/>
        </p:nvSpPr>
        <p:spPr bwMode="auto">
          <a:xfrm>
            <a:off x="5943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0" name="Oval 9"/>
          <p:cNvSpPr>
            <a:spLocks noChangeArrowheads="1"/>
          </p:cNvSpPr>
          <p:nvPr/>
        </p:nvSpPr>
        <p:spPr bwMode="auto">
          <a:xfrm>
            <a:off x="6324600" y="4648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1" name="Oval 10"/>
          <p:cNvSpPr>
            <a:spLocks noChangeArrowheads="1"/>
          </p:cNvSpPr>
          <p:nvPr/>
        </p:nvSpPr>
        <p:spPr bwMode="auto">
          <a:xfrm>
            <a:off x="58674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2" name="Oval 11"/>
          <p:cNvSpPr>
            <a:spLocks noChangeArrowheads="1"/>
          </p:cNvSpPr>
          <p:nvPr/>
        </p:nvSpPr>
        <p:spPr bwMode="auto">
          <a:xfrm>
            <a:off x="5257800" y="4267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3" name="Oval 12"/>
          <p:cNvSpPr>
            <a:spLocks noChangeArrowheads="1"/>
          </p:cNvSpPr>
          <p:nvPr/>
        </p:nvSpPr>
        <p:spPr bwMode="auto">
          <a:xfrm>
            <a:off x="52578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4" name="Oval 13"/>
          <p:cNvSpPr>
            <a:spLocks noChangeArrowheads="1"/>
          </p:cNvSpPr>
          <p:nvPr/>
        </p:nvSpPr>
        <p:spPr bwMode="auto">
          <a:xfrm>
            <a:off x="5410200" y="40386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5" name="Oval 15"/>
          <p:cNvSpPr>
            <a:spLocks noChangeArrowheads="1"/>
          </p:cNvSpPr>
          <p:nvPr/>
        </p:nvSpPr>
        <p:spPr bwMode="auto">
          <a:xfrm>
            <a:off x="2743200" y="35052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6" name="Oval 16"/>
          <p:cNvSpPr>
            <a:spLocks noChangeArrowheads="1"/>
          </p:cNvSpPr>
          <p:nvPr/>
        </p:nvSpPr>
        <p:spPr bwMode="auto">
          <a:xfrm>
            <a:off x="2133600" y="3200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7" name="Oval 17"/>
          <p:cNvSpPr>
            <a:spLocks noChangeArrowheads="1"/>
          </p:cNvSpPr>
          <p:nvPr/>
        </p:nvSpPr>
        <p:spPr bwMode="auto">
          <a:xfrm>
            <a:off x="4419600" y="36576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8" name="Oval 18"/>
          <p:cNvSpPr>
            <a:spLocks noChangeArrowheads="1"/>
          </p:cNvSpPr>
          <p:nvPr/>
        </p:nvSpPr>
        <p:spPr bwMode="auto">
          <a:xfrm>
            <a:off x="3733800" y="4724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9" name="Oval 19"/>
          <p:cNvSpPr>
            <a:spLocks noChangeArrowheads="1"/>
          </p:cNvSpPr>
          <p:nvPr/>
        </p:nvSpPr>
        <p:spPr bwMode="auto">
          <a:xfrm>
            <a:off x="4800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0" name="Oval 20"/>
          <p:cNvSpPr>
            <a:spLocks noChangeArrowheads="1"/>
          </p:cNvSpPr>
          <p:nvPr/>
        </p:nvSpPr>
        <p:spPr bwMode="auto">
          <a:xfrm>
            <a:off x="3962400" y="2971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1" name="Oval 21"/>
          <p:cNvSpPr>
            <a:spLocks noChangeArrowheads="1"/>
          </p:cNvSpPr>
          <p:nvPr/>
        </p:nvSpPr>
        <p:spPr bwMode="auto">
          <a:xfrm>
            <a:off x="3352800" y="30480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2" name="Oval 22"/>
          <p:cNvSpPr>
            <a:spLocks noChangeArrowheads="1"/>
          </p:cNvSpPr>
          <p:nvPr/>
        </p:nvSpPr>
        <p:spPr bwMode="auto">
          <a:xfrm>
            <a:off x="2514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3" name="Oval 23"/>
          <p:cNvSpPr>
            <a:spLocks noChangeArrowheads="1"/>
          </p:cNvSpPr>
          <p:nvPr/>
        </p:nvSpPr>
        <p:spPr bwMode="auto">
          <a:xfrm>
            <a:off x="4724400" y="3352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4" name="Oval 24"/>
          <p:cNvSpPr>
            <a:spLocks noChangeArrowheads="1"/>
          </p:cNvSpPr>
          <p:nvPr/>
        </p:nvSpPr>
        <p:spPr bwMode="auto">
          <a:xfrm>
            <a:off x="23622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5" name="Oval 31"/>
          <p:cNvSpPr>
            <a:spLocks noChangeArrowheads="1"/>
          </p:cNvSpPr>
          <p:nvPr/>
        </p:nvSpPr>
        <p:spPr bwMode="auto">
          <a:xfrm>
            <a:off x="4495800" y="4114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6" name="Oval 32"/>
          <p:cNvSpPr>
            <a:spLocks noChangeArrowheads="1"/>
          </p:cNvSpPr>
          <p:nvPr/>
        </p:nvSpPr>
        <p:spPr bwMode="auto">
          <a:xfrm>
            <a:off x="20574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7" name="Oval 33"/>
          <p:cNvSpPr>
            <a:spLocks noChangeArrowheads="1"/>
          </p:cNvSpPr>
          <p:nvPr/>
        </p:nvSpPr>
        <p:spPr bwMode="auto">
          <a:xfrm>
            <a:off x="48006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18" name="Oval 34"/>
          <p:cNvSpPr>
            <a:spLocks noChangeArrowheads="1"/>
          </p:cNvSpPr>
          <p:nvPr/>
        </p:nvSpPr>
        <p:spPr bwMode="auto">
          <a:xfrm>
            <a:off x="41910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33819" name="Group 38"/>
          <p:cNvGrpSpPr>
            <a:grpSpLocks/>
          </p:cNvGrpSpPr>
          <p:nvPr/>
        </p:nvGrpSpPr>
        <p:grpSpPr bwMode="auto">
          <a:xfrm rot="-2700000">
            <a:off x="5867400" y="4800600"/>
            <a:ext cx="457200" cy="457200"/>
            <a:chOff x="4512" y="2832"/>
            <a:chExt cx="288" cy="288"/>
          </a:xfrm>
        </p:grpSpPr>
        <p:sp>
          <p:nvSpPr>
            <p:cNvPr id="33820" name="Line 36"/>
            <p:cNvSpPr>
              <a:spLocks noChangeShapeType="1"/>
            </p:cNvSpPr>
            <p:nvPr/>
          </p:nvSpPr>
          <p:spPr bwMode="auto">
            <a:xfrm>
              <a:off x="4656" y="283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821" name="Line 37"/>
            <p:cNvSpPr>
              <a:spLocks noChangeShapeType="1"/>
            </p:cNvSpPr>
            <p:nvPr/>
          </p:nvSpPr>
          <p:spPr bwMode="auto">
            <a:xfrm>
              <a:off x="4512" y="297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mc:AlternateContent xmlns:mc="http://schemas.openxmlformats.org/markup-compatibility/2006" xmlns:a14="http://schemas.microsoft.com/office/drawing/2010/main">
        <mc:Choice Requires="a14">
          <p:sp>
            <p:nvSpPr>
              <p:cNvPr id="2" name="TextBox 1"/>
              <p:cNvSpPr txBox="1"/>
              <p:nvPr/>
            </p:nvSpPr>
            <p:spPr>
              <a:xfrm>
                <a:off x="6553200" y="5867400"/>
                <a:ext cx="2057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r>
                            <a:rPr lang="en-CA" sz="2400" b="0" i="1" smtClean="0">
                              <a:latin typeface="Cambria Math" panose="02040503050406030204" pitchFamily="18" charset="0"/>
                            </a:rPr>
                            <m:t>𝑔</m:t>
                          </m:r>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6553200" y="5867400"/>
                <a:ext cx="2057400" cy="369332"/>
              </a:xfrm>
              <a:prstGeom prst="rect">
                <a:avLst/>
              </a:prstGeom>
              <a:blipFill rotWithShape="0">
                <a:blip r:embed="rId4"/>
                <a:stretch>
                  <a:fillRect l="-3846" t="-35000" r="-5030"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33400" y="5867400"/>
                <a:ext cx="2971801"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sub>
                          </m:sSub>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m:t>
                          </m:r>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33400" y="5867400"/>
                <a:ext cx="2971801" cy="385555"/>
              </a:xfrm>
              <a:prstGeom prst="rect">
                <a:avLst/>
              </a:prstGeom>
              <a:blipFill rotWithShape="0">
                <a:blip r:embed="rId5"/>
                <a:stretch>
                  <a:fillRect l="-1643" r="-3901" b="-30159"/>
                </a:stretch>
              </a:blipFill>
            </p:spPr>
            <p:txBody>
              <a:bodyPr/>
              <a:lstStyle/>
              <a:p>
                <a:r>
                  <a:rPr lang="en-CA">
                    <a:noFill/>
                  </a:rPr>
                  <a:t> </a:t>
                </a:r>
              </a:p>
            </p:txBody>
          </p:sp>
        </mc:Fallback>
      </mc:AlternateContent>
      <p:cxnSp>
        <p:nvCxnSpPr>
          <p:cNvPr id="4" name="Straight Arrow Connector 3"/>
          <p:cNvCxnSpPr/>
          <p:nvPr/>
        </p:nvCxnSpPr>
        <p:spPr bwMode="auto">
          <a:xfrm flipV="1">
            <a:off x="914400" y="5029200"/>
            <a:ext cx="1524000" cy="7620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flipH="1" flipV="1">
            <a:off x="6172200" y="5257800"/>
            <a:ext cx="381000" cy="6096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33400" y="6248400"/>
            <a:ext cx="4648200" cy="369332"/>
          </a:xfrm>
          <a:prstGeom prst="rect">
            <a:avLst/>
          </a:prstGeom>
          <a:noFill/>
        </p:spPr>
        <p:txBody>
          <a:bodyPr wrap="square" rtlCol="0">
            <a:spAutoFit/>
          </a:bodyPr>
          <a:lstStyle/>
          <a:p>
            <a:r>
              <a:rPr lang="en-CA" dirty="0" smtClean="0"/>
              <a:t>feature vector of an </a:t>
            </a:r>
            <a:r>
              <a:rPr lang="en-CA" dirty="0" err="1" smtClean="0"/>
              <a:t>exemple</a:t>
            </a:r>
            <a:endParaRPr lang="en-CA" dirty="0"/>
          </a:p>
        </p:txBody>
      </p:sp>
      <p:sp>
        <p:nvSpPr>
          <p:cNvPr id="45" name="TextBox 44"/>
          <p:cNvSpPr txBox="1"/>
          <p:nvPr/>
        </p:nvSpPr>
        <p:spPr>
          <a:xfrm>
            <a:off x="6705600" y="6248400"/>
            <a:ext cx="2133600" cy="369332"/>
          </a:xfrm>
          <a:prstGeom prst="rect">
            <a:avLst/>
          </a:prstGeom>
          <a:noFill/>
        </p:spPr>
        <p:txBody>
          <a:bodyPr wrap="square" rtlCol="0">
            <a:spAutoFit/>
          </a:bodyPr>
          <a:lstStyle/>
          <a:p>
            <a:r>
              <a:rPr lang="en-CA" dirty="0" smtClean="0"/>
              <a:t>gesture to classify</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2590800"/>
          </a:xfrm>
        </p:spPr>
        <p:txBody>
          <a:bodyPr/>
          <a:lstStyle/>
          <a:p>
            <a:pPr algn="l" eaLnBrk="1" hangingPunct="1"/>
            <a:r>
              <a:rPr lang="en-US" altLang="en-US" sz="2400" dirty="0" smtClean="0"/>
              <a:t>1st solution: compare the distances between the new gesture and </a:t>
            </a:r>
            <a:r>
              <a:rPr lang="en-US" altLang="en-US" sz="2400" smtClean="0"/>
              <a:t>each </a:t>
            </a:r>
            <a:r>
              <a:rPr lang="en-US" altLang="en-US" sz="2400" smtClean="0"/>
              <a:t>example </a:t>
            </a:r>
            <a:r>
              <a:rPr lang="en-US" altLang="en-US" sz="2400" dirty="0" smtClean="0"/>
              <a:t>(</a:t>
            </a:r>
            <a:r>
              <a:rPr lang="fr-FR" altLang="en-US" sz="2400" dirty="0" smtClean="0"/>
              <a:t>"</a:t>
            </a:r>
            <a:r>
              <a:rPr lang="fr-FR" altLang="en-US" sz="2400" dirty="0" err="1" smtClean="0"/>
              <a:t>nearest</a:t>
            </a:r>
            <a:r>
              <a:rPr lang="fr-FR" altLang="en-US" sz="2400" dirty="0" smtClean="0"/>
              <a:t> </a:t>
            </a:r>
            <a:r>
              <a:rPr lang="fr-FR" altLang="en-US" sz="2400" dirty="0" err="1" smtClean="0"/>
              <a:t>neighbor</a:t>
            </a:r>
            <a:r>
              <a:rPr lang="fr-FR" altLang="en-US" sz="2400" dirty="0" smtClean="0"/>
              <a:t>" </a:t>
            </a:r>
            <a:r>
              <a:rPr lang="fr-FR" altLang="en-US" sz="2400" dirty="0" err="1" smtClean="0"/>
              <a:t>search</a:t>
            </a:r>
            <a:r>
              <a:rPr lang="fr-FR" altLang="en-US" sz="2400" dirty="0" smtClean="0"/>
              <a:t>)</a:t>
            </a:r>
            <a:r>
              <a:rPr lang="en-US" altLang="en-US" sz="2400" dirty="0" smtClean="0"/>
              <a:t/>
            </a:r>
            <a:br>
              <a:rPr lang="en-US" altLang="en-US" sz="2400" dirty="0" smtClean="0"/>
            </a:br>
            <a:r>
              <a:rPr lang="en-US" altLang="en-US" sz="2400" dirty="0" smtClean="0"/>
              <a:t>- How do we calculate this distance?</a:t>
            </a:r>
            <a:br>
              <a:rPr lang="en-US" altLang="en-US" sz="2400" dirty="0" smtClean="0"/>
            </a:br>
            <a:r>
              <a:rPr lang="en-US" altLang="en-US" sz="2400" dirty="0" smtClean="0"/>
              <a:t>- How much time will this take?  (Assume F features (i.e., an F-dimensional space), C classes (or kinds of gestures), and E examples per class).</a:t>
            </a:r>
          </a:p>
        </p:txBody>
      </p:sp>
      <p:sp>
        <p:nvSpPr>
          <p:cNvPr id="34819" name="Oval 3"/>
          <p:cNvSpPr>
            <a:spLocks noChangeArrowheads="1"/>
          </p:cNvSpPr>
          <p:nvPr/>
        </p:nvSpPr>
        <p:spPr bwMode="auto">
          <a:xfrm>
            <a:off x="5638800" y="35814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0" name="Oval 4"/>
          <p:cNvSpPr>
            <a:spLocks noChangeArrowheads="1"/>
          </p:cNvSpPr>
          <p:nvPr/>
        </p:nvSpPr>
        <p:spPr bwMode="auto">
          <a:xfrm>
            <a:off x="6324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1" name="Oval 5"/>
          <p:cNvSpPr>
            <a:spLocks noChangeArrowheads="1"/>
          </p:cNvSpPr>
          <p:nvPr/>
        </p:nvSpPr>
        <p:spPr bwMode="auto">
          <a:xfrm>
            <a:off x="6400800" y="4191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2" name="Oval 6"/>
          <p:cNvSpPr>
            <a:spLocks noChangeArrowheads="1"/>
          </p:cNvSpPr>
          <p:nvPr/>
        </p:nvSpPr>
        <p:spPr bwMode="auto">
          <a:xfrm>
            <a:off x="55626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3" name="Oval 7"/>
          <p:cNvSpPr>
            <a:spLocks noChangeArrowheads="1"/>
          </p:cNvSpPr>
          <p:nvPr/>
        </p:nvSpPr>
        <p:spPr bwMode="auto">
          <a:xfrm>
            <a:off x="5943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4" name="Oval 8"/>
          <p:cNvSpPr>
            <a:spLocks noChangeArrowheads="1"/>
          </p:cNvSpPr>
          <p:nvPr/>
        </p:nvSpPr>
        <p:spPr bwMode="auto">
          <a:xfrm>
            <a:off x="6324600" y="4648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5" name="Oval 9"/>
          <p:cNvSpPr>
            <a:spLocks noChangeArrowheads="1"/>
          </p:cNvSpPr>
          <p:nvPr/>
        </p:nvSpPr>
        <p:spPr bwMode="auto">
          <a:xfrm>
            <a:off x="58674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6" name="Oval 10"/>
          <p:cNvSpPr>
            <a:spLocks noChangeArrowheads="1"/>
          </p:cNvSpPr>
          <p:nvPr/>
        </p:nvSpPr>
        <p:spPr bwMode="auto">
          <a:xfrm>
            <a:off x="5257800" y="4267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7" name="Oval 11"/>
          <p:cNvSpPr>
            <a:spLocks noChangeArrowheads="1"/>
          </p:cNvSpPr>
          <p:nvPr/>
        </p:nvSpPr>
        <p:spPr bwMode="auto">
          <a:xfrm>
            <a:off x="52578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8" name="Oval 12"/>
          <p:cNvSpPr>
            <a:spLocks noChangeArrowheads="1"/>
          </p:cNvSpPr>
          <p:nvPr/>
        </p:nvSpPr>
        <p:spPr bwMode="auto">
          <a:xfrm>
            <a:off x="5410200" y="40386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29" name="Oval 13"/>
          <p:cNvSpPr>
            <a:spLocks noChangeArrowheads="1"/>
          </p:cNvSpPr>
          <p:nvPr/>
        </p:nvSpPr>
        <p:spPr bwMode="auto">
          <a:xfrm>
            <a:off x="2743200" y="35052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0" name="Oval 14"/>
          <p:cNvSpPr>
            <a:spLocks noChangeArrowheads="1"/>
          </p:cNvSpPr>
          <p:nvPr/>
        </p:nvSpPr>
        <p:spPr bwMode="auto">
          <a:xfrm>
            <a:off x="2133600" y="3200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1" name="Oval 15"/>
          <p:cNvSpPr>
            <a:spLocks noChangeArrowheads="1"/>
          </p:cNvSpPr>
          <p:nvPr/>
        </p:nvSpPr>
        <p:spPr bwMode="auto">
          <a:xfrm>
            <a:off x="4419600" y="36576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2" name="Oval 16"/>
          <p:cNvSpPr>
            <a:spLocks noChangeArrowheads="1"/>
          </p:cNvSpPr>
          <p:nvPr/>
        </p:nvSpPr>
        <p:spPr bwMode="auto">
          <a:xfrm>
            <a:off x="3733800" y="4724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3" name="Oval 17"/>
          <p:cNvSpPr>
            <a:spLocks noChangeArrowheads="1"/>
          </p:cNvSpPr>
          <p:nvPr/>
        </p:nvSpPr>
        <p:spPr bwMode="auto">
          <a:xfrm>
            <a:off x="4800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4" name="Oval 18"/>
          <p:cNvSpPr>
            <a:spLocks noChangeArrowheads="1"/>
          </p:cNvSpPr>
          <p:nvPr/>
        </p:nvSpPr>
        <p:spPr bwMode="auto">
          <a:xfrm>
            <a:off x="3962400" y="2971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5" name="Oval 19"/>
          <p:cNvSpPr>
            <a:spLocks noChangeArrowheads="1"/>
          </p:cNvSpPr>
          <p:nvPr/>
        </p:nvSpPr>
        <p:spPr bwMode="auto">
          <a:xfrm>
            <a:off x="3352800" y="30480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6" name="Oval 20"/>
          <p:cNvSpPr>
            <a:spLocks noChangeArrowheads="1"/>
          </p:cNvSpPr>
          <p:nvPr/>
        </p:nvSpPr>
        <p:spPr bwMode="auto">
          <a:xfrm>
            <a:off x="2514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7" name="Oval 21"/>
          <p:cNvSpPr>
            <a:spLocks noChangeArrowheads="1"/>
          </p:cNvSpPr>
          <p:nvPr/>
        </p:nvSpPr>
        <p:spPr bwMode="auto">
          <a:xfrm>
            <a:off x="4724400" y="3352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8" name="Oval 22"/>
          <p:cNvSpPr>
            <a:spLocks noChangeArrowheads="1"/>
          </p:cNvSpPr>
          <p:nvPr/>
        </p:nvSpPr>
        <p:spPr bwMode="auto">
          <a:xfrm>
            <a:off x="23622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39" name="Oval 27"/>
          <p:cNvSpPr>
            <a:spLocks noChangeArrowheads="1"/>
          </p:cNvSpPr>
          <p:nvPr/>
        </p:nvSpPr>
        <p:spPr bwMode="auto">
          <a:xfrm>
            <a:off x="4495800" y="4114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40" name="Oval 28"/>
          <p:cNvSpPr>
            <a:spLocks noChangeArrowheads="1"/>
          </p:cNvSpPr>
          <p:nvPr/>
        </p:nvSpPr>
        <p:spPr bwMode="auto">
          <a:xfrm>
            <a:off x="20574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41" name="Oval 29"/>
          <p:cNvSpPr>
            <a:spLocks noChangeArrowheads="1"/>
          </p:cNvSpPr>
          <p:nvPr/>
        </p:nvSpPr>
        <p:spPr bwMode="auto">
          <a:xfrm>
            <a:off x="48006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4842" name="Oval 30"/>
          <p:cNvSpPr>
            <a:spLocks noChangeArrowheads="1"/>
          </p:cNvSpPr>
          <p:nvPr/>
        </p:nvSpPr>
        <p:spPr bwMode="auto">
          <a:xfrm>
            <a:off x="41910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34843" name="Group 31"/>
          <p:cNvGrpSpPr>
            <a:grpSpLocks/>
          </p:cNvGrpSpPr>
          <p:nvPr/>
        </p:nvGrpSpPr>
        <p:grpSpPr bwMode="auto">
          <a:xfrm rot="-2700000">
            <a:off x="5867400" y="4800600"/>
            <a:ext cx="457200" cy="457200"/>
            <a:chOff x="4512" y="2832"/>
            <a:chExt cx="288" cy="288"/>
          </a:xfrm>
        </p:grpSpPr>
        <p:sp>
          <p:nvSpPr>
            <p:cNvPr id="34846" name="Line 32"/>
            <p:cNvSpPr>
              <a:spLocks noChangeShapeType="1"/>
            </p:cNvSpPr>
            <p:nvPr/>
          </p:nvSpPr>
          <p:spPr bwMode="auto">
            <a:xfrm>
              <a:off x="4656" y="283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4847" name="Line 33"/>
            <p:cNvSpPr>
              <a:spLocks noChangeShapeType="1"/>
            </p:cNvSpPr>
            <p:nvPr/>
          </p:nvSpPr>
          <p:spPr bwMode="auto">
            <a:xfrm>
              <a:off x="4512" y="297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mc:AlternateContent xmlns:mc="http://schemas.openxmlformats.org/markup-compatibility/2006" xmlns:a14="http://schemas.microsoft.com/office/drawing/2010/main">
        <mc:Choice Requires="a14">
          <p:sp>
            <p:nvSpPr>
              <p:cNvPr id="32" name="TextBox 31"/>
              <p:cNvSpPr txBox="1"/>
              <p:nvPr/>
            </p:nvSpPr>
            <p:spPr>
              <a:xfrm>
                <a:off x="6553200" y="5867400"/>
                <a:ext cx="2057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r>
                            <a:rPr lang="en-CA" sz="2400" b="0" i="1" smtClean="0">
                              <a:latin typeface="Cambria Math" panose="02040503050406030204" pitchFamily="18" charset="0"/>
                            </a:rPr>
                            <m:t>𝑔</m:t>
                          </m:r>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553200" y="5867400"/>
                <a:ext cx="2057400" cy="369332"/>
              </a:xfrm>
              <a:prstGeom prst="rect">
                <a:avLst/>
              </a:prstGeom>
              <a:blipFill rotWithShape="0">
                <a:blip r:embed="rId2"/>
                <a:stretch>
                  <a:fillRect l="-3846" t="-35000" r="-5030"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33400" y="5867400"/>
                <a:ext cx="2971801"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sub>
                          </m:sSub>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m:t>
                          </m:r>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33400" y="5867400"/>
                <a:ext cx="2971801" cy="385555"/>
              </a:xfrm>
              <a:prstGeom prst="rect">
                <a:avLst/>
              </a:prstGeom>
              <a:blipFill rotWithShape="0">
                <a:blip r:embed="rId3"/>
                <a:stretch>
                  <a:fillRect l="-1643" r="-3901" b="-30159"/>
                </a:stretch>
              </a:blipFill>
            </p:spPr>
            <p:txBody>
              <a:bodyPr/>
              <a:lstStyle/>
              <a:p>
                <a:r>
                  <a:rPr lang="en-CA">
                    <a:noFill/>
                  </a:rPr>
                  <a:t> </a:t>
                </a:r>
              </a:p>
            </p:txBody>
          </p:sp>
        </mc:Fallback>
      </mc:AlternateContent>
      <p:cxnSp>
        <p:nvCxnSpPr>
          <p:cNvPr id="34" name="Straight Arrow Connector 33"/>
          <p:cNvCxnSpPr/>
          <p:nvPr/>
        </p:nvCxnSpPr>
        <p:spPr bwMode="auto">
          <a:xfrm flipV="1">
            <a:off x="914400" y="5029200"/>
            <a:ext cx="1524000" cy="7620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flipH="1" flipV="1">
            <a:off x="6172200" y="5257800"/>
            <a:ext cx="381000" cy="6096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lèche droite 3"/>
          <p:cNvSpPr/>
          <p:nvPr/>
        </p:nvSpPr>
        <p:spPr>
          <a:xfrm rot="10800000">
            <a:off x="8534400" y="35814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37" name="ZoneTexte 4"/>
          <p:cNvSpPr txBox="1">
            <a:spLocks noChangeArrowheads="1"/>
          </p:cNvSpPr>
          <p:nvPr/>
        </p:nvSpPr>
        <p:spPr bwMode="auto">
          <a:xfrm>
            <a:off x="7620000" y="40386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Distance between the gesture to classify and an </a:t>
            </a:r>
            <a:r>
              <a:rPr lang="en-CA" dirty="0" err="1" smtClean="0"/>
              <a:t>exemple</a:t>
            </a:r>
            <a:endParaRPr lang="en-CA" dirty="0"/>
          </a:p>
        </p:txBody>
      </p:sp>
      <mc:AlternateContent xmlns:mc="http://schemas.openxmlformats.org/markup-compatibility/2006" xmlns:a14="http://schemas.microsoft.com/office/drawing/2010/main">
        <mc:Choice Requires="a14">
          <p:sp>
            <p:nvSpPr>
              <p:cNvPr id="4" name="Rectangle 3"/>
              <p:cNvSpPr/>
              <p:nvPr/>
            </p:nvSpPr>
            <p:spPr>
              <a:xfrm>
                <a:off x="1359903" y="2514600"/>
                <a:ext cx="6866495" cy="254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d>
                            <m:dPr>
                              <m:begChr m:val="‖"/>
                              <m:endChr m:val="‖"/>
                              <m:ctrlPr>
                                <a:rPr lang="en-CA" sz="3200" i="1">
                                  <a:latin typeface="Cambria Math" panose="02040503050406030204" pitchFamily="18" charset="0"/>
                                </a:rPr>
                              </m:ctrlPr>
                            </m:dPr>
                            <m:e>
                              <m:acc>
                                <m:accPr>
                                  <m:chr m:val="⃗"/>
                                  <m:ctrlPr>
                                    <a:rPr lang="en-CA" sz="3200" i="1">
                                      <a:latin typeface="Cambria Math" panose="02040503050406030204" pitchFamily="18" charset="0"/>
                                    </a:rPr>
                                  </m:ctrlPr>
                                </m:accPr>
                                <m:e>
                                  <m:r>
                                    <a:rPr lang="en-CA" sz="3200" i="1">
                                      <a:latin typeface="Cambria Math" panose="02040503050406030204" pitchFamily="18" charset="0"/>
                                    </a:rPr>
                                    <m:t>𝑔</m:t>
                                  </m:r>
                                </m:e>
                              </m:acc>
                              <m:r>
                                <a:rPr lang="en-CA" sz="3200">
                                  <a:latin typeface="Cambria Math" panose="02040503050406030204" pitchFamily="18" charset="0"/>
                                </a:rPr>
                                <m:t>−</m:t>
                              </m:r>
                              <m:acc>
                                <m:accPr>
                                  <m:chr m:val="⃗"/>
                                  <m:ctrlPr>
                                    <a:rPr lang="en-CA" sz="3200" i="1">
                                      <a:latin typeface="Cambria Math" panose="02040503050406030204" pitchFamily="18" charset="0"/>
                                    </a:rPr>
                                  </m:ctrlPr>
                                </m:accPr>
                                <m:e>
                                  <m:sSub>
                                    <m:sSubPr>
                                      <m:ctrlPr>
                                        <a:rPr lang="en-CA" sz="3200" i="1">
                                          <a:latin typeface="Cambria Math" panose="02040503050406030204" pitchFamily="18" charset="0"/>
                                        </a:rPr>
                                      </m:ctrlPr>
                                    </m:sSubPr>
                                    <m:e>
                                      <m:r>
                                        <a:rPr lang="en-CA" sz="3200" i="1">
                                          <a:latin typeface="Cambria Math" panose="02040503050406030204" pitchFamily="18" charset="0"/>
                                        </a:rPr>
                                        <m:t>𝑣</m:t>
                                      </m:r>
                                    </m:e>
                                    <m:sub>
                                      <m:r>
                                        <a:rPr lang="en-CA" sz="3200" i="1">
                                          <a:latin typeface="Cambria Math" panose="02040503050406030204" pitchFamily="18" charset="0"/>
                                        </a:rPr>
                                        <m:t>𝑐</m:t>
                                      </m:r>
                                      <m:r>
                                        <a:rPr lang="en-CA" sz="3200">
                                          <a:latin typeface="Cambria Math" panose="02040503050406030204" pitchFamily="18" charset="0"/>
                                        </a:rPr>
                                        <m:t>,</m:t>
                                      </m:r>
                                      <m:r>
                                        <a:rPr lang="en-CA" sz="3200" i="1">
                                          <a:latin typeface="Cambria Math" panose="02040503050406030204" pitchFamily="18" charset="0"/>
                                        </a:rPr>
                                        <m:t>𝑒</m:t>
                                      </m:r>
                                    </m:sub>
                                  </m:sSub>
                                </m:e>
                              </m:acc>
                            </m:e>
                          </m:d>
                        </m:e>
                        <m:sub>
                          <m:r>
                            <a:rPr lang="en-CA" sz="3200" b="0" i="1" smtClean="0">
                              <a:latin typeface="Cambria Math" panose="02040503050406030204" pitchFamily="18" charset="0"/>
                            </a:rPr>
                            <m:t>2</m:t>
                          </m:r>
                        </m:sub>
                      </m:sSub>
                      <m:r>
                        <a:rPr lang="en-CA" sz="3200" i="0">
                          <a:latin typeface="Cambria Math" panose="02040503050406030204" pitchFamily="18" charset="0"/>
                        </a:rPr>
                        <m:t>=</m:t>
                      </m:r>
                      <m:rad>
                        <m:radPr>
                          <m:degHide m:val="on"/>
                          <m:ctrlPr>
                            <a:rPr lang="en-CA" sz="3200" i="1">
                              <a:latin typeface="Cambria Math" panose="02040503050406030204" pitchFamily="18" charset="0"/>
                            </a:rPr>
                          </m:ctrlPr>
                        </m:radPr>
                        <m:deg/>
                        <m:e>
                          <m:nary>
                            <m:naryPr>
                              <m:chr m:val="∑"/>
                              <m:limLoc m:val="subSup"/>
                              <m:ctrlPr>
                                <a:rPr lang="en-CA" sz="3200" i="1">
                                  <a:latin typeface="Cambria Math" panose="02040503050406030204" pitchFamily="18" charset="0"/>
                                </a:rPr>
                              </m:ctrlPr>
                            </m:naryPr>
                            <m:sub>
                              <m:r>
                                <a:rPr lang="en-CA" sz="3200" i="1">
                                  <a:latin typeface="Cambria Math" panose="02040503050406030204" pitchFamily="18" charset="0"/>
                                </a:rPr>
                                <m:t>𝑓</m:t>
                              </m:r>
                              <m:r>
                                <a:rPr lang="en-CA" sz="3200" i="0">
                                  <a:latin typeface="Cambria Math" panose="02040503050406030204" pitchFamily="18" charset="0"/>
                                </a:rPr>
                                <m:t>=1</m:t>
                              </m:r>
                            </m:sub>
                            <m:sup>
                              <m:r>
                                <a:rPr lang="en-CA" sz="3200" i="1">
                                  <a:latin typeface="Cambria Math" panose="02040503050406030204" pitchFamily="18" charset="0"/>
                                </a:rPr>
                                <m:t>𝐹</m:t>
                              </m:r>
                            </m:sup>
                            <m:e>
                              <m:sSup>
                                <m:sSupPr>
                                  <m:ctrlPr>
                                    <a:rPr lang="en-CA" sz="3200" i="1">
                                      <a:latin typeface="Cambria Math" panose="02040503050406030204" pitchFamily="18" charset="0"/>
                                    </a:rPr>
                                  </m:ctrlPr>
                                </m:sSupPr>
                                <m:e>
                                  <m:d>
                                    <m:dPr>
                                      <m:ctrlPr>
                                        <a:rPr lang="en-CA" sz="3200" i="1">
                                          <a:latin typeface="Cambria Math" panose="02040503050406030204" pitchFamily="18" charset="0"/>
                                        </a:rPr>
                                      </m:ctrlPr>
                                    </m:dPr>
                                    <m:e>
                                      <m:sSub>
                                        <m:sSubPr>
                                          <m:ctrlPr>
                                            <a:rPr lang="en-CA" sz="3200" i="1">
                                              <a:latin typeface="Cambria Math" panose="02040503050406030204" pitchFamily="18" charset="0"/>
                                            </a:rPr>
                                          </m:ctrlPr>
                                        </m:sSubPr>
                                        <m:e>
                                          <m:r>
                                            <a:rPr lang="en-CA" sz="3200" i="1">
                                              <a:latin typeface="Cambria Math" panose="02040503050406030204" pitchFamily="18" charset="0"/>
                                            </a:rPr>
                                            <m:t>𝑔</m:t>
                                          </m:r>
                                        </m:e>
                                        <m:sub>
                                          <m:r>
                                            <a:rPr lang="en-CA" sz="3200" i="1">
                                              <a:latin typeface="Cambria Math" panose="02040503050406030204" pitchFamily="18" charset="0"/>
                                            </a:rPr>
                                            <m:t>𝑓</m:t>
                                          </m:r>
                                        </m:sub>
                                      </m:sSub>
                                      <m:r>
                                        <a:rPr lang="en-CA" sz="3200" i="0">
                                          <a:latin typeface="Cambria Math" panose="02040503050406030204" pitchFamily="18" charset="0"/>
                                        </a:rPr>
                                        <m:t>−</m:t>
                                      </m:r>
                                      <m:sSub>
                                        <m:sSubPr>
                                          <m:ctrlPr>
                                            <a:rPr lang="en-CA" sz="3200" i="1">
                                              <a:latin typeface="Cambria Math" panose="02040503050406030204" pitchFamily="18" charset="0"/>
                                            </a:rPr>
                                          </m:ctrlPr>
                                        </m:sSubPr>
                                        <m:e>
                                          <m:r>
                                            <a:rPr lang="en-CA" sz="3200" i="1">
                                              <a:latin typeface="Cambria Math" panose="02040503050406030204" pitchFamily="18" charset="0"/>
                                            </a:rPr>
                                            <m:t>𝑣</m:t>
                                          </m:r>
                                        </m:e>
                                        <m:sub>
                                          <m:r>
                                            <a:rPr lang="en-CA" sz="3200" i="1">
                                              <a:latin typeface="Cambria Math" panose="02040503050406030204" pitchFamily="18" charset="0"/>
                                            </a:rPr>
                                            <m:t>𝑐</m:t>
                                          </m:r>
                                          <m:r>
                                            <a:rPr lang="en-CA" sz="3200" i="0">
                                              <a:latin typeface="Cambria Math" panose="02040503050406030204" pitchFamily="18" charset="0"/>
                                            </a:rPr>
                                            <m:t>,</m:t>
                                          </m:r>
                                          <m:r>
                                            <a:rPr lang="en-CA" sz="3200" i="1">
                                              <a:latin typeface="Cambria Math" panose="02040503050406030204" pitchFamily="18" charset="0"/>
                                            </a:rPr>
                                            <m:t>𝑒</m:t>
                                          </m:r>
                                          <m:r>
                                            <a:rPr lang="en-CA" sz="3200" i="0">
                                              <a:latin typeface="Cambria Math" panose="02040503050406030204" pitchFamily="18" charset="0"/>
                                            </a:rPr>
                                            <m:t>,</m:t>
                                          </m:r>
                                          <m:r>
                                            <a:rPr lang="en-CA" sz="3200" i="1">
                                              <a:latin typeface="Cambria Math" panose="02040503050406030204" pitchFamily="18" charset="0"/>
                                            </a:rPr>
                                            <m:t>𝑓</m:t>
                                          </m:r>
                                        </m:sub>
                                      </m:sSub>
                                    </m:e>
                                  </m:d>
                                </m:e>
                                <m:sup>
                                  <m:r>
                                    <a:rPr lang="en-CA" sz="3200" i="0">
                                      <a:latin typeface="Cambria Math" panose="02040503050406030204" pitchFamily="18" charset="0"/>
                                    </a:rPr>
                                    <m:t>2</m:t>
                                  </m:r>
                                </m:sup>
                              </m:sSup>
                            </m:e>
                          </m:nary>
                        </m:e>
                      </m:rad>
                    </m:oMath>
                  </m:oMathPara>
                </a14:m>
                <a:endParaRPr lang="en-CA" sz="3200" dirty="0" smtClean="0"/>
              </a:p>
              <a:p>
                <a:r>
                  <a:rPr lang="en-CA" sz="3200" dirty="0" smtClean="0"/>
                  <a:t>= </a:t>
                </a:r>
                <a14:m>
                  <m:oMath xmlns:m="http://schemas.openxmlformats.org/officeDocument/2006/math">
                    <m:rad>
                      <m:radPr>
                        <m:degHide m:val="on"/>
                        <m:ctrlPr>
                          <a:rPr lang="en-CA" sz="3200" i="1" smtClean="0">
                            <a:latin typeface="Cambria Math" panose="02040503050406030204" pitchFamily="18" charset="0"/>
                          </a:rPr>
                        </m:ctrlPr>
                      </m:radPr>
                      <m:deg/>
                      <m:e>
                        <m:sSup>
                          <m:sSupPr>
                            <m:ctrlPr>
                              <a:rPr lang="en-CA" sz="3200" b="0" i="1" smtClean="0">
                                <a:latin typeface="Cambria Math" panose="02040503050406030204" pitchFamily="18" charset="0"/>
                              </a:rPr>
                            </m:ctrlPr>
                          </m:sSupPr>
                          <m:e>
                            <m:d>
                              <m:dPr>
                                <m:ctrlPr>
                                  <a:rPr lang="en-CA" sz="3200" b="0" i="1" smtClean="0">
                                    <a:latin typeface="Cambria Math" panose="02040503050406030204" pitchFamily="18" charset="0"/>
                                  </a:rPr>
                                </m:ctrlPr>
                              </m:dPr>
                              <m:e>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𝑔</m:t>
                                    </m:r>
                                  </m:e>
                                  <m:sub>
                                    <m:r>
                                      <a:rPr lang="en-CA" sz="3200" b="0" i="1" smtClean="0">
                                        <a:latin typeface="Cambria Math" panose="02040503050406030204" pitchFamily="18" charset="0"/>
                                      </a:rPr>
                                      <m:t>1</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𝑐</m:t>
                                    </m:r>
                                    <m:r>
                                      <a:rPr lang="en-CA" sz="3200" b="0" i="1" smtClean="0">
                                        <a:latin typeface="Cambria Math" panose="02040503050406030204" pitchFamily="18" charset="0"/>
                                      </a:rPr>
                                      <m:t>,</m:t>
                                    </m:r>
                                    <m:r>
                                      <a:rPr lang="en-CA" sz="3200" b="0" i="1" smtClean="0">
                                        <a:latin typeface="Cambria Math" panose="02040503050406030204" pitchFamily="18" charset="0"/>
                                      </a:rPr>
                                      <m:t>𝑒</m:t>
                                    </m:r>
                                    <m:r>
                                      <a:rPr lang="en-CA" sz="3200" b="0" i="1" smtClean="0">
                                        <a:latin typeface="Cambria Math" panose="02040503050406030204" pitchFamily="18" charset="0"/>
                                      </a:rPr>
                                      <m:t>,1</m:t>
                                    </m:r>
                                  </m:sub>
                                </m:sSub>
                              </m:e>
                            </m:d>
                          </m:e>
                          <m:sup>
                            <m:r>
                              <a:rPr lang="en-CA" sz="3200" b="0" i="1" smtClean="0">
                                <a:latin typeface="Cambria Math" panose="02040503050406030204" pitchFamily="18" charset="0"/>
                              </a:rPr>
                              <m:t>2</m:t>
                            </m:r>
                          </m:sup>
                        </m:sSup>
                        <m:r>
                          <a:rPr lang="en-CA" sz="3200" b="0" i="1" smtClean="0">
                            <a:latin typeface="Cambria Math" panose="02040503050406030204" pitchFamily="18" charset="0"/>
                          </a:rPr>
                          <m:t>+…+</m:t>
                        </m:r>
                        <m:sSup>
                          <m:sSupPr>
                            <m:ctrlPr>
                              <a:rPr lang="en-CA" sz="3200" b="0" i="1" smtClean="0">
                                <a:latin typeface="Cambria Math" panose="02040503050406030204" pitchFamily="18" charset="0"/>
                              </a:rPr>
                            </m:ctrlPr>
                          </m:sSupPr>
                          <m:e>
                            <m:d>
                              <m:dPr>
                                <m:ctrlPr>
                                  <a:rPr lang="en-CA" sz="3200" b="0" i="1" smtClean="0">
                                    <a:latin typeface="Cambria Math" panose="02040503050406030204" pitchFamily="18" charset="0"/>
                                  </a:rPr>
                                </m:ctrlPr>
                              </m:dPr>
                              <m:e>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𝑔</m:t>
                                    </m:r>
                                  </m:e>
                                  <m:sub>
                                    <m:r>
                                      <a:rPr lang="en-CA" sz="3200" b="0" i="1" smtClean="0">
                                        <a:latin typeface="Cambria Math" panose="02040503050406030204" pitchFamily="18" charset="0"/>
                                      </a:rPr>
                                      <m:t>𝐹</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𝑐</m:t>
                                    </m:r>
                                    <m:r>
                                      <a:rPr lang="en-CA" sz="3200" b="0" i="1" smtClean="0">
                                        <a:latin typeface="Cambria Math" panose="02040503050406030204" pitchFamily="18" charset="0"/>
                                      </a:rPr>
                                      <m:t>,</m:t>
                                    </m:r>
                                    <m:r>
                                      <a:rPr lang="en-CA" sz="3200" b="0" i="1" smtClean="0">
                                        <a:latin typeface="Cambria Math" panose="02040503050406030204" pitchFamily="18" charset="0"/>
                                      </a:rPr>
                                      <m:t>𝑒</m:t>
                                    </m:r>
                                    <m:r>
                                      <a:rPr lang="en-CA" sz="3200" b="0" i="1" smtClean="0">
                                        <a:latin typeface="Cambria Math" panose="02040503050406030204" pitchFamily="18" charset="0"/>
                                      </a:rPr>
                                      <m:t>,</m:t>
                                    </m:r>
                                    <m:r>
                                      <a:rPr lang="en-CA" sz="3200" b="0" i="1" smtClean="0">
                                        <a:latin typeface="Cambria Math" panose="02040503050406030204" pitchFamily="18" charset="0"/>
                                      </a:rPr>
                                      <m:t>𝐹</m:t>
                                    </m:r>
                                  </m:sub>
                                </m:sSub>
                              </m:e>
                            </m:d>
                          </m:e>
                          <m:sup>
                            <m:r>
                              <a:rPr lang="en-CA" sz="3200" b="0" i="1" smtClean="0">
                                <a:latin typeface="Cambria Math" panose="02040503050406030204" pitchFamily="18" charset="0"/>
                              </a:rPr>
                              <m:t>2</m:t>
                            </m:r>
                          </m:sup>
                        </m:sSup>
                      </m:e>
                    </m:rad>
                  </m:oMath>
                </a14:m>
                <a:endParaRPr lang="en-CA" sz="3200" dirty="0"/>
              </a:p>
            </p:txBody>
          </p:sp>
        </mc:Choice>
        <mc:Fallback xmlns="">
          <p:sp>
            <p:nvSpPr>
              <p:cNvPr id="4" name="Rectangle 3"/>
              <p:cNvSpPr>
                <a:spLocks noRot="1" noChangeAspect="1" noMove="1" noResize="1" noEditPoints="1" noAdjustHandles="1" noChangeArrowheads="1" noChangeShapeType="1" noTextEdit="1"/>
              </p:cNvSpPr>
              <p:nvPr/>
            </p:nvSpPr>
            <p:spPr>
              <a:xfrm>
                <a:off x="1359903" y="2514600"/>
                <a:ext cx="6866495" cy="2549480"/>
              </a:xfrm>
              <a:prstGeom prst="rect">
                <a:avLst/>
              </a:prstGeom>
              <a:blipFill rotWithShape="0">
                <a:blip r:embed="rId2"/>
                <a:stretch>
                  <a:fillRect l="-2220"/>
                </a:stretch>
              </a:blipFill>
            </p:spPr>
            <p:txBody>
              <a:bodyPr/>
              <a:lstStyle/>
              <a:p>
                <a:r>
                  <a:rPr lang="en-CA">
                    <a:noFill/>
                  </a:rPr>
                  <a:t> </a:t>
                </a:r>
              </a:p>
            </p:txBody>
          </p:sp>
        </mc:Fallback>
      </mc:AlternateContent>
      <p:sp>
        <p:nvSpPr>
          <p:cNvPr id="5" name="Flèche droite 3"/>
          <p:cNvSpPr/>
          <p:nvPr/>
        </p:nvSpPr>
        <p:spPr>
          <a:xfrm rot="10800000">
            <a:off x="8534400" y="1306512"/>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6" name="ZoneTexte 4"/>
          <p:cNvSpPr txBox="1">
            <a:spLocks noChangeArrowheads="1"/>
          </p:cNvSpPr>
          <p:nvPr/>
        </p:nvSpPr>
        <p:spPr bwMode="auto">
          <a:xfrm>
            <a:off x="7696200" y="1763712"/>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extLst>
      <p:ext uri="{BB962C8B-B14F-4D97-AF65-F5344CB8AC3E}">
        <p14:creationId xmlns:p14="http://schemas.microsoft.com/office/powerpoint/2010/main" val="358744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ubin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4997450"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934200" y="1905000"/>
            <a:ext cx="2209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a:t>a) rectangle</a:t>
            </a:r>
            <a:br>
              <a:rPr lang="en-US" altLang="en-US" sz="1800" dirty="0"/>
            </a:br>
            <a:r>
              <a:rPr lang="en-US" altLang="en-US" sz="1800" dirty="0"/>
              <a:t>b) ellipse</a:t>
            </a:r>
            <a:br>
              <a:rPr lang="en-US" altLang="en-US" sz="1800" dirty="0"/>
            </a:br>
            <a:r>
              <a:rPr lang="en-US" altLang="en-US" sz="1800" dirty="0"/>
              <a:t>c) </a:t>
            </a:r>
            <a:r>
              <a:rPr lang="en-US" altLang="en-US" sz="1800" dirty="0" smtClean="0"/>
              <a:t>line</a:t>
            </a:r>
            <a:r>
              <a:rPr lang="en-US" altLang="en-US" sz="1800" dirty="0"/>
              <a:t/>
            </a:r>
            <a:br>
              <a:rPr lang="en-US" altLang="en-US" sz="1800" dirty="0"/>
            </a:br>
            <a:r>
              <a:rPr lang="en-US" altLang="en-US" sz="1800" dirty="0"/>
              <a:t>d) </a:t>
            </a:r>
            <a:r>
              <a:rPr lang="en-US" altLang="en-US" sz="1800" dirty="0" smtClean="0"/>
              <a:t>group</a:t>
            </a:r>
            <a:r>
              <a:rPr lang="en-US" altLang="en-US" sz="1800" dirty="0"/>
              <a:t/>
            </a:r>
            <a:br>
              <a:rPr lang="en-US" altLang="en-US" sz="1800" dirty="0"/>
            </a:br>
            <a:r>
              <a:rPr lang="en-US" altLang="en-US" sz="1800" dirty="0"/>
              <a:t>e) </a:t>
            </a:r>
            <a:r>
              <a:rPr lang="en-US" altLang="en-US" sz="1800" dirty="0" smtClean="0"/>
              <a:t>copy</a:t>
            </a:r>
            <a:r>
              <a:rPr lang="en-US" altLang="en-US" sz="1800" dirty="0"/>
              <a:t/>
            </a:r>
            <a:br>
              <a:rPr lang="en-US" altLang="en-US" sz="1800" dirty="0"/>
            </a:br>
            <a:r>
              <a:rPr lang="en-US" altLang="en-US" sz="1800" dirty="0"/>
              <a:t>f) rotation</a:t>
            </a:r>
            <a:br>
              <a:rPr lang="en-US" altLang="en-US" sz="1800" dirty="0"/>
            </a:br>
            <a:r>
              <a:rPr lang="en-US" altLang="en-US" sz="1800" dirty="0"/>
              <a:t>g) </a:t>
            </a:r>
            <a:r>
              <a:rPr lang="en-US" altLang="en-US" sz="1800" dirty="0" smtClean="0"/>
              <a:t>delete </a:t>
            </a:r>
            <a:r>
              <a:rPr lang="en-US" altLang="en-US" sz="1800" dirty="0"/>
              <a:t>(“x”)</a:t>
            </a:r>
            <a:br>
              <a:rPr lang="en-US" altLang="en-US" sz="1800" dirty="0"/>
            </a:br>
            <a:endParaRPr lang="en-US" altLang="en-US" sz="1800" dirty="0"/>
          </a:p>
        </p:txBody>
      </p:sp>
      <p:sp>
        <p:nvSpPr>
          <p:cNvPr id="2" name="Rectangle 1"/>
          <p:cNvSpPr/>
          <p:nvPr/>
        </p:nvSpPr>
        <p:spPr>
          <a:xfrm rot="16200000">
            <a:off x="-2662535" y="2967336"/>
            <a:ext cx="6553201" cy="923330"/>
          </a:xfrm>
          <a:prstGeom prst="rect">
            <a:avLst/>
          </a:prstGeom>
        </p:spPr>
        <p:txBody>
          <a:bodyPr wrap="square">
            <a:spAutoFit/>
          </a:bodyPr>
          <a:lstStyle/>
          <a:p>
            <a:r>
              <a:rPr lang="en-US" dirty="0" err="1" smtClean="0"/>
              <a:t>Rubine</a:t>
            </a:r>
            <a:r>
              <a:rPr lang="en-US" dirty="0" smtClean="0"/>
              <a:t>, “</a:t>
            </a:r>
            <a:r>
              <a:rPr lang="en-US" altLang="en-US" dirty="0"/>
              <a:t>Specifying gestures by </a:t>
            </a:r>
            <a:r>
              <a:rPr lang="en-US" altLang="en-US" dirty="0" smtClean="0"/>
              <a:t>example”, SIGGRAPH 1991,</a:t>
            </a:r>
            <a:r>
              <a:rPr lang="en-US" dirty="0" smtClean="0"/>
              <a:t/>
            </a:r>
            <a:br>
              <a:rPr lang="en-US" dirty="0" smtClean="0"/>
            </a:br>
            <a:r>
              <a:rPr lang="en-US" dirty="0" smtClean="0">
                <a:hlinkClick r:id="rId4"/>
              </a:rPr>
              <a:t>https</a:t>
            </a:r>
            <a:r>
              <a:rPr lang="en-US" dirty="0">
                <a:hlinkClick r:id="rId4"/>
              </a:rPr>
              <a:t>://</a:t>
            </a:r>
            <a:r>
              <a:rPr lang="en-US" dirty="0" smtClean="0">
                <a:hlinkClick r:id="rId4"/>
              </a:rPr>
              <a:t>scholar.google.ca/scholar?q=rubine+specifying+gestures+example</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2362200"/>
          </a:xfrm>
        </p:spPr>
        <p:txBody>
          <a:bodyPr/>
          <a:lstStyle/>
          <a:p>
            <a:pPr algn="l" eaLnBrk="1" hangingPunct="1"/>
            <a:r>
              <a:rPr lang="en-US" altLang="en-US" sz="2400" dirty="0" smtClean="0"/>
              <a:t>2nd solution: pre-calculate the centroid of each class of examples (</a:t>
            </a:r>
            <a:r>
              <a:rPr lang="fr-FR" altLang="en-US" sz="2400" dirty="0" smtClean="0"/>
              <a:t>"k-</a:t>
            </a:r>
            <a:r>
              <a:rPr lang="fr-FR" altLang="en-US" sz="2400" dirty="0" err="1" smtClean="0"/>
              <a:t>means</a:t>
            </a:r>
            <a:r>
              <a:rPr lang="fr-FR" altLang="en-US" sz="2400" dirty="0" smtClean="0"/>
              <a:t>"</a:t>
            </a:r>
            <a:r>
              <a:rPr lang="en-US" altLang="en-US" sz="2400" dirty="0" smtClean="0"/>
              <a:t>)</a:t>
            </a:r>
            <a:br>
              <a:rPr lang="en-US" altLang="en-US" sz="2400" dirty="0" smtClean="0"/>
            </a:br>
            <a:r>
              <a:rPr lang="en-US" altLang="en-US" sz="2400" dirty="0" smtClean="0"/>
              <a:t>- How do we pre-calculate these centroids?</a:t>
            </a:r>
            <a:br>
              <a:rPr lang="en-US" altLang="en-US" sz="2400" dirty="0" smtClean="0"/>
            </a:br>
            <a:r>
              <a:rPr lang="en-US" altLang="en-US" sz="2400" dirty="0" smtClean="0"/>
              <a:t>   - How much time will this take?</a:t>
            </a:r>
            <a:br>
              <a:rPr lang="en-US" altLang="en-US" sz="2400" dirty="0" smtClean="0"/>
            </a:br>
            <a:r>
              <a:rPr lang="en-US" altLang="en-US" sz="2400" dirty="0" smtClean="0"/>
              <a:t>- How do we then classify a new gesture?</a:t>
            </a:r>
            <a:br>
              <a:rPr lang="en-US" altLang="en-US" sz="2400" dirty="0" smtClean="0"/>
            </a:br>
            <a:r>
              <a:rPr lang="en-US" altLang="en-US" sz="2400" dirty="0" smtClean="0"/>
              <a:t>   - How much time will this take?</a:t>
            </a:r>
          </a:p>
        </p:txBody>
      </p:sp>
      <p:sp>
        <p:nvSpPr>
          <p:cNvPr id="35843" name="Oval 3"/>
          <p:cNvSpPr>
            <a:spLocks noChangeArrowheads="1"/>
          </p:cNvSpPr>
          <p:nvPr/>
        </p:nvSpPr>
        <p:spPr bwMode="auto">
          <a:xfrm>
            <a:off x="5638800" y="35814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4" name="Oval 4"/>
          <p:cNvSpPr>
            <a:spLocks noChangeArrowheads="1"/>
          </p:cNvSpPr>
          <p:nvPr/>
        </p:nvSpPr>
        <p:spPr bwMode="auto">
          <a:xfrm>
            <a:off x="6324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5" name="Oval 5"/>
          <p:cNvSpPr>
            <a:spLocks noChangeArrowheads="1"/>
          </p:cNvSpPr>
          <p:nvPr/>
        </p:nvSpPr>
        <p:spPr bwMode="auto">
          <a:xfrm>
            <a:off x="6400800" y="4191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6" name="Oval 6"/>
          <p:cNvSpPr>
            <a:spLocks noChangeArrowheads="1"/>
          </p:cNvSpPr>
          <p:nvPr/>
        </p:nvSpPr>
        <p:spPr bwMode="auto">
          <a:xfrm>
            <a:off x="55626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7" name="Oval 7"/>
          <p:cNvSpPr>
            <a:spLocks noChangeArrowheads="1"/>
          </p:cNvSpPr>
          <p:nvPr/>
        </p:nvSpPr>
        <p:spPr bwMode="auto">
          <a:xfrm>
            <a:off x="5943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8" name="Oval 8"/>
          <p:cNvSpPr>
            <a:spLocks noChangeArrowheads="1"/>
          </p:cNvSpPr>
          <p:nvPr/>
        </p:nvSpPr>
        <p:spPr bwMode="auto">
          <a:xfrm>
            <a:off x="6324600" y="4648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49" name="Oval 9"/>
          <p:cNvSpPr>
            <a:spLocks noChangeArrowheads="1"/>
          </p:cNvSpPr>
          <p:nvPr/>
        </p:nvSpPr>
        <p:spPr bwMode="auto">
          <a:xfrm>
            <a:off x="58674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0" name="Oval 10"/>
          <p:cNvSpPr>
            <a:spLocks noChangeArrowheads="1"/>
          </p:cNvSpPr>
          <p:nvPr/>
        </p:nvSpPr>
        <p:spPr bwMode="auto">
          <a:xfrm>
            <a:off x="5257800" y="4267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1" name="Oval 11"/>
          <p:cNvSpPr>
            <a:spLocks noChangeArrowheads="1"/>
          </p:cNvSpPr>
          <p:nvPr/>
        </p:nvSpPr>
        <p:spPr bwMode="auto">
          <a:xfrm>
            <a:off x="52578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2" name="Oval 12"/>
          <p:cNvSpPr>
            <a:spLocks noChangeArrowheads="1"/>
          </p:cNvSpPr>
          <p:nvPr/>
        </p:nvSpPr>
        <p:spPr bwMode="auto">
          <a:xfrm>
            <a:off x="5410200" y="40386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3" name="Oval 13"/>
          <p:cNvSpPr>
            <a:spLocks noChangeArrowheads="1"/>
          </p:cNvSpPr>
          <p:nvPr/>
        </p:nvSpPr>
        <p:spPr bwMode="auto">
          <a:xfrm>
            <a:off x="2743200" y="35052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4" name="Oval 14"/>
          <p:cNvSpPr>
            <a:spLocks noChangeArrowheads="1"/>
          </p:cNvSpPr>
          <p:nvPr/>
        </p:nvSpPr>
        <p:spPr bwMode="auto">
          <a:xfrm>
            <a:off x="2133600" y="3200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5" name="Oval 15"/>
          <p:cNvSpPr>
            <a:spLocks noChangeArrowheads="1"/>
          </p:cNvSpPr>
          <p:nvPr/>
        </p:nvSpPr>
        <p:spPr bwMode="auto">
          <a:xfrm>
            <a:off x="4419600" y="36576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6" name="Oval 16"/>
          <p:cNvSpPr>
            <a:spLocks noChangeArrowheads="1"/>
          </p:cNvSpPr>
          <p:nvPr/>
        </p:nvSpPr>
        <p:spPr bwMode="auto">
          <a:xfrm>
            <a:off x="3733800" y="4724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7" name="Oval 17"/>
          <p:cNvSpPr>
            <a:spLocks noChangeArrowheads="1"/>
          </p:cNvSpPr>
          <p:nvPr/>
        </p:nvSpPr>
        <p:spPr bwMode="auto">
          <a:xfrm>
            <a:off x="4800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8" name="Oval 18"/>
          <p:cNvSpPr>
            <a:spLocks noChangeArrowheads="1"/>
          </p:cNvSpPr>
          <p:nvPr/>
        </p:nvSpPr>
        <p:spPr bwMode="auto">
          <a:xfrm>
            <a:off x="3962400" y="2971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9" name="Oval 19"/>
          <p:cNvSpPr>
            <a:spLocks noChangeArrowheads="1"/>
          </p:cNvSpPr>
          <p:nvPr/>
        </p:nvSpPr>
        <p:spPr bwMode="auto">
          <a:xfrm>
            <a:off x="3352800" y="30480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0" name="Oval 20"/>
          <p:cNvSpPr>
            <a:spLocks noChangeArrowheads="1"/>
          </p:cNvSpPr>
          <p:nvPr/>
        </p:nvSpPr>
        <p:spPr bwMode="auto">
          <a:xfrm>
            <a:off x="2514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1" name="Oval 21"/>
          <p:cNvSpPr>
            <a:spLocks noChangeArrowheads="1"/>
          </p:cNvSpPr>
          <p:nvPr/>
        </p:nvSpPr>
        <p:spPr bwMode="auto">
          <a:xfrm>
            <a:off x="4724400" y="3352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2" name="Oval 22"/>
          <p:cNvSpPr>
            <a:spLocks noChangeArrowheads="1"/>
          </p:cNvSpPr>
          <p:nvPr/>
        </p:nvSpPr>
        <p:spPr bwMode="auto">
          <a:xfrm>
            <a:off x="23622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3" name="Line 23"/>
          <p:cNvSpPr>
            <a:spLocks noChangeShapeType="1"/>
          </p:cNvSpPr>
          <p:nvPr/>
        </p:nvSpPr>
        <p:spPr bwMode="auto">
          <a:xfrm>
            <a:off x="3733800" y="3810000"/>
            <a:ext cx="0" cy="4572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64" name="Line 24"/>
          <p:cNvSpPr>
            <a:spLocks noChangeShapeType="1"/>
          </p:cNvSpPr>
          <p:nvPr/>
        </p:nvSpPr>
        <p:spPr bwMode="auto">
          <a:xfrm>
            <a:off x="3505200" y="4038600"/>
            <a:ext cx="4572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65" name="Line 25"/>
          <p:cNvSpPr>
            <a:spLocks noChangeShapeType="1"/>
          </p:cNvSpPr>
          <p:nvPr/>
        </p:nvSpPr>
        <p:spPr bwMode="auto">
          <a:xfrm>
            <a:off x="5867400" y="3886200"/>
            <a:ext cx="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66" name="Line 26"/>
          <p:cNvSpPr>
            <a:spLocks noChangeShapeType="1"/>
          </p:cNvSpPr>
          <p:nvPr/>
        </p:nvSpPr>
        <p:spPr bwMode="auto">
          <a:xfrm>
            <a:off x="5638800" y="4114800"/>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67" name="Oval 27"/>
          <p:cNvSpPr>
            <a:spLocks noChangeArrowheads="1"/>
          </p:cNvSpPr>
          <p:nvPr/>
        </p:nvSpPr>
        <p:spPr bwMode="auto">
          <a:xfrm>
            <a:off x="4495800" y="4114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8" name="Oval 28"/>
          <p:cNvSpPr>
            <a:spLocks noChangeArrowheads="1"/>
          </p:cNvSpPr>
          <p:nvPr/>
        </p:nvSpPr>
        <p:spPr bwMode="auto">
          <a:xfrm>
            <a:off x="20574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69" name="Oval 29"/>
          <p:cNvSpPr>
            <a:spLocks noChangeArrowheads="1"/>
          </p:cNvSpPr>
          <p:nvPr/>
        </p:nvSpPr>
        <p:spPr bwMode="auto">
          <a:xfrm>
            <a:off x="48006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70" name="Oval 30"/>
          <p:cNvSpPr>
            <a:spLocks noChangeArrowheads="1"/>
          </p:cNvSpPr>
          <p:nvPr/>
        </p:nvSpPr>
        <p:spPr bwMode="auto">
          <a:xfrm>
            <a:off x="41910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35871" name="Group 31"/>
          <p:cNvGrpSpPr>
            <a:grpSpLocks/>
          </p:cNvGrpSpPr>
          <p:nvPr/>
        </p:nvGrpSpPr>
        <p:grpSpPr bwMode="auto">
          <a:xfrm rot="-2700000">
            <a:off x="5867400" y="4800600"/>
            <a:ext cx="457200" cy="457200"/>
            <a:chOff x="4512" y="2832"/>
            <a:chExt cx="288" cy="288"/>
          </a:xfrm>
        </p:grpSpPr>
        <p:sp>
          <p:nvSpPr>
            <p:cNvPr id="35874" name="Line 32"/>
            <p:cNvSpPr>
              <a:spLocks noChangeShapeType="1"/>
            </p:cNvSpPr>
            <p:nvPr/>
          </p:nvSpPr>
          <p:spPr bwMode="auto">
            <a:xfrm>
              <a:off x="4656" y="283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75" name="Line 33"/>
            <p:cNvSpPr>
              <a:spLocks noChangeShapeType="1"/>
            </p:cNvSpPr>
            <p:nvPr/>
          </p:nvSpPr>
          <p:spPr bwMode="auto">
            <a:xfrm>
              <a:off x="4512" y="297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mc:AlternateContent xmlns:mc="http://schemas.openxmlformats.org/markup-compatibility/2006" xmlns:a14="http://schemas.microsoft.com/office/drawing/2010/main">
        <mc:Choice Requires="a14">
          <p:sp>
            <p:nvSpPr>
              <p:cNvPr id="37" name="TextBox 36"/>
              <p:cNvSpPr txBox="1"/>
              <p:nvPr/>
            </p:nvSpPr>
            <p:spPr>
              <a:xfrm>
                <a:off x="4953000" y="2286000"/>
                <a:ext cx="2505494"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𝑐</m:t>
                              </m:r>
                            </m:sub>
                          </m:sSub>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𝑐</m:t>
                          </m:r>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53000" y="2286000"/>
                <a:ext cx="2505494" cy="385555"/>
              </a:xfrm>
              <a:prstGeom prst="rect">
                <a:avLst/>
              </a:prstGeom>
              <a:blipFill rotWithShape="0">
                <a:blip r:embed="rId2"/>
                <a:stretch>
                  <a:fillRect l="-973" r="-3406" b="-30159"/>
                </a:stretch>
              </a:blipFill>
            </p:spPr>
            <p:txBody>
              <a:bodyPr/>
              <a:lstStyle/>
              <a:p>
                <a:r>
                  <a:rPr lang="en-CA">
                    <a:noFill/>
                  </a:rPr>
                  <a:t> </a:t>
                </a:r>
              </a:p>
            </p:txBody>
          </p:sp>
        </mc:Fallback>
      </mc:AlternateContent>
      <p:cxnSp>
        <p:nvCxnSpPr>
          <p:cNvPr id="38" name="Straight Arrow Connector 37"/>
          <p:cNvCxnSpPr/>
          <p:nvPr/>
        </p:nvCxnSpPr>
        <p:spPr bwMode="auto">
          <a:xfrm flipH="1">
            <a:off x="3886200" y="2667000"/>
            <a:ext cx="990600" cy="12192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9" name="TextBox 38"/>
              <p:cNvSpPr txBox="1"/>
              <p:nvPr/>
            </p:nvSpPr>
            <p:spPr>
              <a:xfrm>
                <a:off x="6553200" y="5867400"/>
                <a:ext cx="2057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r>
                            <a:rPr lang="en-CA" sz="2400" b="0" i="1" smtClean="0">
                              <a:latin typeface="Cambria Math" panose="02040503050406030204" pitchFamily="18" charset="0"/>
                            </a:rPr>
                            <m:t>𝑔</m:t>
                          </m:r>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𝑔</m:t>
                          </m:r>
                        </m:e>
                        <m:sub>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553200" y="5867400"/>
                <a:ext cx="2057400" cy="369332"/>
              </a:xfrm>
              <a:prstGeom prst="rect">
                <a:avLst/>
              </a:prstGeom>
              <a:blipFill rotWithShape="0">
                <a:blip r:embed="rId3"/>
                <a:stretch>
                  <a:fillRect l="-3846" t="-35000" r="-5030"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33400" y="5867400"/>
                <a:ext cx="2971801" cy="3855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400" b="0" i="1" smtClean="0">
                              <a:latin typeface="Cambria Math" panose="02040503050406030204" pitchFamily="18" charset="0"/>
                            </a:rPr>
                          </m:ctrlPr>
                        </m:accPr>
                        <m:e>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sub>
                          </m:sSub>
                        </m:e>
                      </m:acc>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,1</m:t>
                          </m:r>
                        </m:sub>
                      </m:sSub>
                      <m:r>
                        <a:rPr lang="en-CA" sz="2400" b="0" i="1" smtClean="0">
                          <a:latin typeface="Cambria Math" panose="02040503050406030204" pitchFamily="18" charset="0"/>
                        </a:rPr>
                        <m:t>,…,</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𝑣</m:t>
                          </m:r>
                        </m:e>
                        <m:sub>
                          <m:r>
                            <a:rPr lang="en-CA" sz="2400" b="0" i="1" smtClean="0">
                              <a:latin typeface="Cambria Math" panose="02040503050406030204" pitchFamily="18" charset="0"/>
                            </a:rPr>
                            <m:t>𝑐</m:t>
                          </m:r>
                          <m:r>
                            <a:rPr lang="en-CA" sz="2400" b="0" i="1" smtClean="0">
                              <a:latin typeface="Cambria Math" panose="02040503050406030204" pitchFamily="18" charset="0"/>
                            </a:rPr>
                            <m:t>,</m:t>
                          </m:r>
                          <m:r>
                            <a:rPr lang="en-CA" sz="2400" b="0" i="1" smtClean="0">
                              <a:latin typeface="Cambria Math" panose="02040503050406030204" pitchFamily="18" charset="0"/>
                            </a:rPr>
                            <m:t>𝑒</m:t>
                          </m:r>
                          <m:r>
                            <a:rPr lang="en-CA" sz="2400" b="0" i="1" smtClean="0">
                              <a:latin typeface="Cambria Math" panose="02040503050406030204" pitchFamily="18" charset="0"/>
                            </a:rPr>
                            <m:t>,</m:t>
                          </m:r>
                          <m:r>
                            <a:rPr lang="en-CA" sz="2400" b="0" i="1" smtClean="0">
                              <a:latin typeface="Cambria Math" panose="02040503050406030204" pitchFamily="18" charset="0"/>
                            </a:rPr>
                            <m:t>𝐹</m:t>
                          </m:r>
                        </m:sub>
                      </m:sSub>
                      <m:r>
                        <a:rPr lang="en-CA" sz="2400" b="0" i="1" smtClean="0">
                          <a:latin typeface="Cambria Math" panose="02040503050406030204" pitchFamily="18" charset="0"/>
                        </a:rPr>
                        <m:t>)</m:t>
                      </m:r>
                    </m:oMath>
                  </m:oMathPara>
                </a14:m>
                <a:endParaRPr lang="en-CA"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533400" y="5867400"/>
                <a:ext cx="2971801" cy="385555"/>
              </a:xfrm>
              <a:prstGeom prst="rect">
                <a:avLst/>
              </a:prstGeom>
              <a:blipFill rotWithShape="0">
                <a:blip r:embed="rId4"/>
                <a:stretch>
                  <a:fillRect l="-1643" r="-3901" b="-30159"/>
                </a:stretch>
              </a:blipFill>
            </p:spPr>
            <p:txBody>
              <a:bodyPr/>
              <a:lstStyle/>
              <a:p>
                <a:r>
                  <a:rPr lang="en-CA">
                    <a:noFill/>
                  </a:rPr>
                  <a:t> </a:t>
                </a:r>
              </a:p>
            </p:txBody>
          </p:sp>
        </mc:Fallback>
      </mc:AlternateContent>
      <p:cxnSp>
        <p:nvCxnSpPr>
          <p:cNvPr id="41" name="Straight Arrow Connector 40"/>
          <p:cNvCxnSpPr/>
          <p:nvPr/>
        </p:nvCxnSpPr>
        <p:spPr bwMode="auto">
          <a:xfrm flipV="1">
            <a:off x="914400" y="5029200"/>
            <a:ext cx="1524000" cy="7620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H="1" flipV="1">
            <a:off x="6172200" y="5257800"/>
            <a:ext cx="381000" cy="60960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Flèche droite 3"/>
          <p:cNvSpPr/>
          <p:nvPr/>
        </p:nvSpPr>
        <p:spPr>
          <a:xfrm rot="10800000">
            <a:off x="8534400" y="35814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44" name="ZoneTexte 4"/>
          <p:cNvSpPr txBox="1">
            <a:spLocks noChangeArrowheads="1"/>
          </p:cNvSpPr>
          <p:nvPr/>
        </p:nvSpPr>
        <p:spPr bwMode="auto">
          <a:xfrm>
            <a:off x="7696200" y="40386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
        <p:nvSpPr>
          <p:cNvPr id="45" name="TextBox 44"/>
          <p:cNvSpPr txBox="1"/>
          <p:nvPr/>
        </p:nvSpPr>
        <p:spPr>
          <a:xfrm>
            <a:off x="5562600" y="2667000"/>
            <a:ext cx="2133600" cy="369332"/>
          </a:xfrm>
          <a:prstGeom prst="rect">
            <a:avLst/>
          </a:prstGeom>
          <a:noFill/>
        </p:spPr>
        <p:txBody>
          <a:bodyPr wrap="square" rtlCol="0">
            <a:spAutoFit/>
          </a:bodyPr>
          <a:lstStyle/>
          <a:p>
            <a:r>
              <a:rPr lang="en-CA" dirty="0" smtClean="0"/>
              <a:t>centroid</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4"/>
            <a:ext cx="9144000" cy="792162"/>
          </a:xfrm>
        </p:spPr>
        <p:txBody>
          <a:bodyPr/>
          <a:lstStyle/>
          <a:p>
            <a:r>
              <a:rPr lang="en-CA" dirty="0" smtClean="0"/>
              <a:t>Calculating a centroid:</a:t>
            </a:r>
            <a:endParaRPr lang="en-CA" dirty="0"/>
          </a:p>
        </p:txBody>
      </p:sp>
      <p:sp>
        <p:nvSpPr>
          <p:cNvPr id="3" name="Title 1"/>
          <p:cNvSpPr txBox="1">
            <a:spLocks/>
          </p:cNvSpPr>
          <p:nvPr/>
        </p:nvSpPr>
        <p:spPr bwMode="auto">
          <a:xfrm>
            <a:off x="0" y="2743200"/>
            <a:ext cx="91440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CA" kern="0" dirty="0" smtClean="0"/>
              <a:t>Distance between the gesture to classify and a centroid:</a:t>
            </a:r>
            <a:endParaRPr lang="en-CA" kern="0" dirty="0"/>
          </a:p>
        </p:txBody>
      </p:sp>
      <mc:AlternateContent xmlns:mc="http://schemas.openxmlformats.org/markup-compatibility/2006" xmlns:a14="http://schemas.microsoft.com/office/drawing/2010/main">
        <mc:Choice Requires="a14">
          <p:sp>
            <p:nvSpPr>
              <p:cNvPr id="4" name="Rectangle 3"/>
              <p:cNvSpPr/>
              <p:nvPr/>
            </p:nvSpPr>
            <p:spPr>
              <a:xfrm>
                <a:off x="3496770" y="1295400"/>
                <a:ext cx="2150460"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CA" sz="2400" i="1" smtClean="0">
                              <a:latin typeface="Cambria Math" panose="02040503050406030204" pitchFamily="18" charset="0"/>
                            </a:rPr>
                          </m:ctrlPr>
                        </m:accPr>
                        <m:e>
                          <m:sSub>
                            <m:sSubPr>
                              <m:ctrlPr>
                                <a:rPr lang="en-CA" sz="240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𝑐</m:t>
                              </m:r>
                            </m:sub>
                          </m:sSub>
                        </m:e>
                      </m:acc>
                      <m:r>
                        <a:rPr lang="en-CA" sz="2400">
                          <a:latin typeface="Cambria Math" panose="02040503050406030204" pitchFamily="18" charset="0"/>
                        </a:rPr>
                        <m:t>=</m:t>
                      </m:r>
                      <m:f>
                        <m:fPr>
                          <m:ctrlPr>
                            <a:rPr lang="en-CA" sz="2400" i="1" smtClean="0">
                              <a:latin typeface="Cambria Math" panose="02040503050406030204" pitchFamily="18" charset="0"/>
                            </a:rPr>
                          </m:ctrlPr>
                        </m:fPr>
                        <m:num>
                          <m:r>
                            <a:rPr lang="en-CA" sz="2400">
                              <a:latin typeface="Cambria Math" panose="02040503050406030204" pitchFamily="18" charset="0"/>
                            </a:rPr>
                            <m:t>1</m:t>
                          </m:r>
                        </m:num>
                        <m:den>
                          <m:r>
                            <a:rPr lang="en-CA" sz="2400" i="1">
                              <a:latin typeface="Cambria Math" panose="02040503050406030204" pitchFamily="18" charset="0"/>
                            </a:rPr>
                            <m:t>𝐸</m:t>
                          </m:r>
                        </m:den>
                      </m:f>
                      <m:nary>
                        <m:naryPr>
                          <m:chr m:val="∑"/>
                          <m:limLoc m:val="undOvr"/>
                          <m:ctrlPr>
                            <a:rPr lang="en-CA" sz="2400" i="1">
                              <a:latin typeface="Cambria Math" panose="02040503050406030204" pitchFamily="18" charset="0"/>
                            </a:rPr>
                          </m:ctrlPr>
                        </m:naryPr>
                        <m:sub>
                          <m:r>
                            <a:rPr lang="en-CA" sz="2400" i="1">
                              <a:latin typeface="Cambria Math" panose="02040503050406030204" pitchFamily="18" charset="0"/>
                            </a:rPr>
                            <m:t>𝑒</m:t>
                          </m:r>
                          <m:r>
                            <a:rPr lang="en-CA" sz="2400" i="0">
                              <a:latin typeface="Cambria Math" panose="02040503050406030204" pitchFamily="18" charset="0"/>
                            </a:rPr>
                            <m:t>=1</m:t>
                          </m:r>
                        </m:sub>
                        <m:sup>
                          <m:r>
                            <a:rPr lang="en-CA" sz="2400" i="1">
                              <a:latin typeface="Cambria Math" panose="02040503050406030204" pitchFamily="18" charset="0"/>
                            </a:rPr>
                            <m:t>𝐸</m:t>
                          </m:r>
                        </m:sup>
                        <m:e>
                          <m:acc>
                            <m:accPr>
                              <m:chr m:val="⃗"/>
                              <m:ctrlPr>
                                <a:rPr lang="en-CA" sz="2400" i="1">
                                  <a:latin typeface="Cambria Math" panose="02040503050406030204" pitchFamily="18" charset="0"/>
                                </a:rPr>
                              </m:ctrlPr>
                            </m:accPr>
                            <m:e>
                              <m:sSub>
                                <m:sSubPr>
                                  <m:ctrlPr>
                                    <a:rPr lang="en-CA" sz="2400" i="1">
                                      <a:latin typeface="Cambria Math" panose="02040503050406030204" pitchFamily="18" charset="0"/>
                                    </a:rPr>
                                  </m:ctrlPr>
                                </m:sSubPr>
                                <m:e>
                                  <m:r>
                                    <a:rPr lang="en-CA" sz="2400" i="1">
                                      <a:latin typeface="Cambria Math" panose="02040503050406030204" pitchFamily="18" charset="0"/>
                                    </a:rPr>
                                    <m:t>𝑣</m:t>
                                  </m:r>
                                </m:e>
                                <m:sub>
                                  <m:r>
                                    <a:rPr lang="en-CA" sz="2400" i="1">
                                      <a:latin typeface="Cambria Math" panose="02040503050406030204" pitchFamily="18" charset="0"/>
                                    </a:rPr>
                                    <m:t>𝑐</m:t>
                                  </m:r>
                                  <m:r>
                                    <a:rPr lang="en-CA" sz="2400" i="0">
                                      <a:latin typeface="Cambria Math" panose="02040503050406030204" pitchFamily="18" charset="0"/>
                                    </a:rPr>
                                    <m:t>,</m:t>
                                  </m:r>
                                  <m:r>
                                    <a:rPr lang="en-CA" sz="2400" i="1">
                                      <a:latin typeface="Cambria Math" panose="02040503050406030204" pitchFamily="18" charset="0"/>
                                    </a:rPr>
                                    <m:t>𝑒</m:t>
                                  </m:r>
                                </m:sub>
                              </m:sSub>
                            </m:e>
                          </m:acc>
                        </m:e>
                      </m:nary>
                    </m:oMath>
                  </m:oMathPara>
                </a14:m>
                <a:endParaRPr lang="en-CA" sz="2400" dirty="0"/>
              </a:p>
            </p:txBody>
          </p:sp>
        </mc:Choice>
        <mc:Fallback xmlns="">
          <p:sp>
            <p:nvSpPr>
              <p:cNvPr id="4" name="Rectangle 3"/>
              <p:cNvSpPr>
                <a:spLocks noRot="1" noChangeAspect="1" noMove="1" noResize="1" noEditPoints="1" noAdjustHandles="1" noChangeArrowheads="1" noChangeShapeType="1" noTextEdit="1"/>
              </p:cNvSpPr>
              <p:nvPr/>
            </p:nvSpPr>
            <p:spPr>
              <a:xfrm>
                <a:off x="3496770" y="1295400"/>
                <a:ext cx="2150460" cy="1130822"/>
              </a:xfrm>
              <a:prstGeom prst="rect">
                <a:avLst/>
              </a:prstGeom>
              <a:blipFill rotWithShape="0">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10676" y="4572000"/>
                <a:ext cx="4665251"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rPr>
                          </m:ctrlPr>
                        </m:sSubPr>
                        <m:e>
                          <m:d>
                            <m:dPr>
                              <m:begChr m:val="‖"/>
                              <m:endChr m:val="‖"/>
                              <m:ctrlPr>
                                <a:rPr lang="en-CA" sz="2400" i="1">
                                  <a:latin typeface="Cambria Math" panose="02040503050406030204" pitchFamily="18" charset="0"/>
                                </a:rPr>
                              </m:ctrlPr>
                            </m:dPr>
                            <m:e>
                              <m:acc>
                                <m:accPr>
                                  <m:chr m:val="⃗"/>
                                  <m:ctrlPr>
                                    <a:rPr lang="en-CA" sz="2400" i="1">
                                      <a:latin typeface="Cambria Math" panose="02040503050406030204" pitchFamily="18" charset="0"/>
                                    </a:rPr>
                                  </m:ctrlPr>
                                </m:accPr>
                                <m:e>
                                  <m:r>
                                    <a:rPr lang="en-CA" sz="2400" i="1">
                                      <a:latin typeface="Cambria Math" panose="02040503050406030204" pitchFamily="18" charset="0"/>
                                    </a:rPr>
                                    <m:t>𝑔</m:t>
                                  </m:r>
                                </m:e>
                              </m:acc>
                              <m:r>
                                <a:rPr lang="en-CA" sz="2400">
                                  <a:latin typeface="Cambria Math" panose="02040503050406030204" pitchFamily="18" charset="0"/>
                                </a:rPr>
                                <m:t>−</m:t>
                              </m:r>
                              <m:acc>
                                <m:accPr>
                                  <m:chr m:val="⃗"/>
                                  <m:ctrlPr>
                                    <a:rPr lang="en-CA" sz="2400" i="1">
                                      <a:latin typeface="Cambria Math" panose="02040503050406030204" pitchFamily="18" charset="0"/>
                                    </a:rPr>
                                  </m:ctrlPr>
                                </m:accPr>
                                <m:e>
                                  <m:sSub>
                                    <m:sSubPr>
                                      <m:ctrlPr>
                                        <a:rPr lang="en-CA" sz="2400" i="1">
                                          <a:latin typeface="Cambria Math" panose="02040503050406030204" pitchFamily="18" charset="0"/>
                                        </a:rPr>
                                      </m:ctrlPr>
                                    </m:sSubPr>
                                    <m:e>
                                      <m:r>
                                        <a:rPr lang="en-CA" sz="2400" i="1">
                                          <a:latin typeface="Cambria Math" panose="02040503050406030204" pitchFamily="18" charset="0"/>
                                        </a:rPr>
                                        <m:t>𝑥</m:t>
                                      </m:r>
                                    </m:e>
                                    <m:sub>
                                      <m:r>
                                        <a:rPr lang="en-CA" sz="2400" i="1">
                                          <a:latin typeface="Cambria Math" panose="02040503050406030204" pitchFamily="18" charset="0"/>
                                        </a:rPr>
                                        <m:t>𝑐</m:t>
                                      </m:r>
                                    </m:sub>
                                  </m:sSub>
                                </m:e>
                              </m:acc>
                            </m:e>
                          </m:d>
                        </m:e>
                        <m:sub>
                          <m:r>
                            <a:rPr lang="en-CA" sz="2400" b="0" i="1" smtClean="0">
                              <a:latin typeface="Cambria Math" panose="02040503050406030204" pitchFamily="18" charset="0"/>
                            </a:rPr>
                            <m:t>2</m:t>
                          </m:r>
                        </m:sub>
                      </m:sSub>
                      <m:r>
                        <a:rPr lang="en-CA" sz="2400" i="0">
                          <a:latin typeface="Cambria Math" panose="02040503050406030204" pitchFamily="18" charset="0"/>
                        </a:rPr>
                        <m:t>=</m:t>
                      </m:r>
                      <m:rad>
                        <m:radPr>
                          <m:degHide m:val="on"/>
                          <m:ctrlPr>
                            <a:rPr lang="en-CA" sz="2400" i="1">
                              <a:latin typeface="Cambria Math" panose="02040503050406030204" pitchFamily="18" charset="0"/>
                            </a:rPr>
                          </m:ctrlPr>
                        </m:radPr>
                        <m:deg/>
                        <m:e>
                          <m:nary>
                            <m:naryPr>
                              <m:chr m:val="∑"/>
                              <m:limLoc m:val="subSup"/>
                              <m:ctrlPr>
                                <a:rPr lang="en-CA" sz="2400" i="1">
                                  <a:latin typeface="Cambria Math" panose="02040503050406030204" pitchFamily="18" charset="0"/>
                                </a:rPr>
                              </m:ctrlPr>
                            </m:naryPr>
                            <m:sub>
                              <m:r>
                                <a:rPr lang="en-CA" sz="2400" i="1">
                                  <a:latin typeface="Cambria Math" panose="02040503050406030204" pitchFamily="18" charset="0"/>
                                </a:rPr>
                                <m:t>𝑓</m:t>
                              </m:r>
                              <m:r>
                                <a:rPr lang="en-CA" sz="2400" i="0">
                                  <a:latin typeface="Cambria Math" panose="02040503050406030204" pitchFamily="18" charset="0"/>
                                </a:rPr>
                                <m:t>=1</m:t>
                              </m:r>
                            </m:sub>
                            <m:sup>
                              <m:r>
                                <a:rPr lang="en-CA" sz="2400" i="1">
                                  <a:latin typeface="Cambria Math" panose="02040503050406030204" pitchFamily="18" charset="0"/>
                                </a:rPr>
                                <m:t>𝐹</m:t>
                              </m:r>
                            </m:sup>
                            <m:e>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sSub>
                                        <m:sSubPr>
                                          <m:ctrlPr>
                                            <a:rPr lang="en-CA" sz="2400" i="1">
                                              <a:latin typeface="Cambria Math" panose="02040503050406030204" pitchFamily="18" charset="0"/>
                                            </a:rPr>
                                          </m:ctrlPr>
                                        </m:sSubPr>
                                        <m:e>
                                          <m:r>
                                            <a:rPr lang="en-CA" sz="2400" i="1">
                                              <a:latin typeface="Cambria Math" panose="02040503050406030204" pitchFamily="18" charset="0"/>
                                            </a:rPr>
                                            <m:t>𝑔</m:t>
                                          </m:r>
                                        </m:e>
                                        <m:sub>
                                          <m:r>
                                            <a:rPr lang="en-CA" sz="2400" i="1">
                                              <a:latin typeface="Cambria Math" panose="02040503050406030204" pitchFamily="18" charset="0"/>
                                            </a:rPr>
                                            <m:t>𝑓</m:t>
                                          </m:r>
                                        </m:sub>
                                      </m:sSub>
                                      <m:r>
                                        <a:rPr lang="en-CA" sz="2400" i="0">
                                          <a:latin typeface="Cambria Math" panose="02040503050406030204" pitchFamily="18" charset="0"/>
                                        </a:rPr>
                                        <m:t>−</m:t>
                                      </m:r>
                                      <m:sSub>
                                        <m:sSubPr>
                                          <m:ctrlPr>
                                            <a:rPr lang="en-CA" sz="2400" i="1">
                                              <a:latin typeface="Cambria Math" panose="02040503050406030204" pitchFamily="18" charset="0"/>
                                            </a:rPr>
                                          </m:ctrlPr>
                                        </m:sSubPr>
                                        <m:e>
                                          <m:r>
                                            <a:rPr lang="en-CA" sz="2400" i="1">
                                              <a:latin typeface="Cambria Math" panose="02040503050406030204" pitchFamily="18" charset="0"/>
                                            </a:rPr>
                                            <m:t>𝑥</m:t>
                                          </m:r>
                                        </m:e>
                                        <m:sub>
                                          <m:r>
                                            <a:rPr lang="en-CA" sz="2400" i="1">
                                              <a:latin typeface="Cambria Math" panose="02040503050406030204" pitchFamily="18" charset="0"/>
                                            </a:rPr>
                                            <m:t>𝑐</m:t>
                                          </m:r>
                                          <m:r>
                                            <a:rPr lang="en-CA" sz="2400" i="0">
                                              <a:latin typeface="Cambria Math" panose="02040503050406030204" pitchFamily="18" charset="0"/>
                                            </a:rPr>
                                            <m:t>,</m:t>
                                          </m:r>
                                          <m:r>
                                            <a:rPr lang="en-CA" sz="2400" i="1">
                                              <a:latin typeface="Cambria Math" panose="02040503050406030204" pitchFamily="18" charset="0"/>
                                            </a:rPr>
                                            <m:t>𝑓</m:t>
                                          </m:r>
                                        </m:sub>
                                      </m:sSub>
                                    </m:e>
                                  </m:d>
                                </m:e>
                                <m:sup>
                                  <m:r>
                                    <a:rPr lang="en-CA" sz="2400" i="0">
                                      <a:latin typeface="Cambria Math" panose="02040503050406030204" pitchFamily="18" charset="0"/>
                                    </a:rPr>
                                    <m:t>2</m:t>
                                  </m:r>
                                </m:sup>
                              </m:sSup>
                            </m:e>
                          </m:nary>
                        </m:e>
                      </m:rad>
                    </m:oMath>
                  </m:oMathPara>
                </a14:m>
                <a:endParaRPr lang="en-CA" sz="2400" dirty="0"/>
              </a:p>
            </p:txBody>
          </p:sp>
        </mc:Choice>
        <mc:Fallback xmlns="">
          <p:sp>
            <p:nvSpPr>
              <p:cNvPr id="5" name="Rectangle 4"/>
              <p:cNvSpPr>
                <a:spLocks noRot="1" noChangeAspect="1" noMove="1" noResize="1" noEditPoints="1" noAdjustHandles="1" noChangeArrowheads="1" noChangeShapeType="1" noTextEdit="1"/>
              </p:cNvSpPr>
              <p:nvPr/>
            </p:nvSpPr>
            <p:spPr>
              <a:xfrm>
                <a:off x="2310676" y="4572000"/>
                <a:ext cx="4665251" cy="1183529"/>
              </a:xfrm>
              <a:prstGeom prst="rect">
                <a:avLst/>
              </a:prstGeom>
              <a:blipFill rotWithShape="0">
                <a:blip r:embed="rId3"/>
                <a:stretch>
                  <a:fillRect/>
                </a:stretch>
              </a:blipFill>
            </p:spPr>
            <p:txBody>
              <a:bodyPr/>
              <a:lstStyle/>
              <a:p>
                <a:r>
                  <a:rPr lang="en-CA">
                    <a:noFill/>
                  </a:rPr>
                  <a:t> </a:t>
                </a:r>
              </a:p>
            </p:txBody>
          </p:sp>
        </mc:Fallback>
      </mc:AlternateContent>
      <p:sp>
        <p:nvSpPr>
          <p:cNvPr id="6" name="Flèche droite 3"/>
          <p:cNvSpPr/>
          <p:nvPr/>
        </p:nvSpPr>
        <p:spPr>
          <a:xfrm rot="10800000">
            <a:off x="8534400" y="1306512"/>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7" name="ZoneTexte 4"/>
          <p:cNvSpPr txBox="1">
            <a:spLocks noChangeArrowheads="1"/>
          </p:cNvSpPr>
          <p:nvPr/>
        </p:nvSpPr>
        <p:spPr bwMode="auto">
          <a:xfrm>
            <a:off x="7620000" y="1763712"/>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extLst>
      <p:ext uri="{BB962C8B-B14F-4D97-AF65-F5344CB8AC3E}">
        <p14:creationId xmlns:p14="http://schemas.microsoft.com/office/powerpoint/2010/main" val="3729475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26988"/>
            <a:ext cx="8915400" cy="2182812"/>
          </a:xfrm>
        </p:spPr>
        <p:txBody>
          <a:bodyPr/>
          <a:lstStyle/>
          <a:p>
            <a:pPr algn="l" eaLnBrk="1" hangingPunct="1"/>
            <a:r>
              <a:rPr lang="en-US" altLang="en-US" sz="2000" dirty="0" smtClean="0"/>
              <a:t>3rd solution (proposed by </a:t>
            </a:r>
            <a:r>
              <a:rPr lang="en-US" altLang="en-US" sz="2000" dirty="0" err="1" smtClean="0"/>
              <a:t>Rubine</a:t>
            </a:r>
            <a:r>
              <a:rPr lang="en-US" altLang="en-US" sz="2000" dirty="0" smtClean="0"/>
              <a:t>): pre-calculate hyperplanes to separate the examples (</a:t>
            </a:r>
            <a:r>
              <a:rPr lang="fr-FR" altLang="en-US" sz="2000" dirty="0" smtClean="0"/>
              <a:t>Support </a:t>
            </a:r>
            <a:r>
              <a:rPr lang="fr-FR" altLang="en-US" sz="2000" dirty="0" err="1" smtClean="0"/>
              <a:t>Vector</a:t>
            </a:r>
            <a:r>
              <a:rPr lang="fr-FR" altLang="en-US" sz="2000" dirty="0" smtClean="0"/>
              <a:t> Machine or SVM</a:t>
            </a:r>
            <a:r>
              <a:rPr lang="en-US" altLang="en-US" sz="2000" dirty="0" smtClean="0"/>
              <a:t>).  See his paper for details.  Below, an example of a case where SVM hyperplanes do a better job than centroids.  K-means centroids would classify the point at “X” as red, but SVM would classify it as green. (In practice, such cases may be rare, and the extra complexity of programming SVM might not be worth the bother.)</a:t>
            </a:r>
          </a:p>
        </p:txBody>
      </p:sp>
      <p:sp>
        <p:nvSpPr>
          <p:cNvPr id="36867" name="Oval 3"/>
          <p:cNvSpPr>
            <a:spLocks noChangeArrowheads="1"/>
          </p:cNvSpPr>
          <p:nvPr/>
        </p:nvSpPr>
        <p:spPr bwMode="auto">
          <a:xfrm>
            <a:off x="5638800" y="35814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68" name="Oval 4"/>
          <p:cNvSpPr>
            <a:spLocks noChangeArrowheads="1"/>
          </p:cNvSpPr>
          <p:nvPr/>
        </p:nvSpPr>
        <p:spPr bwMode="auto">
          <a:xfrm>
            <a:off x="6324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69" name="Oval 5"/>
          <p:cNvSpPr>
            <a:spLocks noChangeArrowheads="1"/>
          </p:cNvSpPr>
          <p:nvPr/>
        </p:nvSpPr>
        <p:spPr bwMode="auto">
          <a:xfrm>
            <a:off x="6400800" y="4191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0" name="Oval 6"/>
          <p:cNvSpPr>
            <a:spLocks noChangeArrowheads="1"/>
          </p:cNvSpPr>
          <p:nvPr/>
        </p:nvSpPr>
        <p:spPr bwMode="auto">
          <a:xfrm>
            <a:off x="55626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1" name="Oval 7"/>
          <p:cNvSpPr>
            <a:spLocks noChangeArrowheads="1"/>
          </p:cNvSpPr>
          <p:nvPr/>
        </p:nvSpPr>
        <p:spPr bwMode="auto">
          <a:xfrm>
            <a:off x="59436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2" name="Oval 8"/>
          <p:cNvSpPr>
            <a:spLocks noChangeArrowheads="1"/>
          </p:cNvSpPr>
          <p:nvPr/>
        </p:nvSpPr>
        <p:spPr bwMode="auto">
          <a:xfrm>
            <a:off x="6324600" y="4648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3" name="Oval 9"/>
          <p:cNvSpPr>
            <a:spLocks noChangeArrowheads="1"/>
          </p:cNvSpPr>
          <p:nvPr/>
        </p:nvSpPr>
        <p:spPr bwMode="auto">
          <a:xfrm>
            <a:off x="5867400" y="4572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4" name="Oval 10"/>
          <p:cNvSpPr>
            <a:spLocks noChangeArrowheads="1"/>
          </p:cNvSpPr>
          <p:nvPr/>
        </p:nvSpPr>
        <p:spPr bwMode="auto">
          <a:xfrm>
            <a:off x="5257800" y="4267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5" name="Oval 11"/>
          <p:cNvSpPr>
            <a:spLocks noChangeArrowheads="1"/>
          </p:cNvSpPr>
          <p:nvPr/>
        </p:nvSpPr>
        <p:spPr bwMode="auto">
          <a:xfrm>
            <a:off x="5257800" y="3886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6" name="Oval 12"/>
          <p:cNvSpPr>
            <a:spLocks noChangeArrowheads="1"/>
          </p:cNvSpPr>
          <p:nvPr/>
        </p:nvSpPr>
        <p:spPr bwMode="auto">
          <a:xfrm>
            <a:off x="5410200" y="40386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7" name="Oval 13"/>
          <p:cNvSpPr>
            <a:spLocks noChangeArrowheads="1"/>
          </p:cNvSpPr>
          <p:nvPr/>
        </p:nvSpPr>
        <p:spPr bwMode="auto">
          <a:xfrm>
            <a:off x="2743200" y="35052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8" name="Oval 14"/>
          <p:cNvSpPr>
            <a:spLocks noChangeArrowheads="1"/>
          </p:cNvSpPr>
          <p:nvPr/>
        </p:nvSpPr>
        <p:spPr bwMode="auto">
          <a:xfrm>
            <a:off x="2133600" y="3200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79" name="Oval 15"/>
          <p:cNvSpPr>
            <a:spLocks noChangeArrowheads="1"/>
          </p:cNvSpPr>
          <p:nvPr/>
        </p:nvSpPr>
        <p:spPr bwMode="auto">
          <a:xfrm>
            <a:off x="4419600" y="36576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0" name="Oval 16"/>
          <p:cNvSpPr>
            <a:spLocks noChangeArrowheads="1"/>
          </p:cNvSpPr>
          <p:nvPr/>
        </p:nvSpPr>
        <p:spPr bwMode="auto">
          <a:xfrm>
            <a:off x="3733800" y="4724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1" name="Oval 17"/>
          <p:cNvSpPr>
            <a:spLocks noChangeArrowheads="1"/>
          </p:cNvSpPr>
          <p:nvPr/>
        </p:nvSpPr>
        <p:spPr bwMode="auto">
          <a:xfrm>
            <a:off x="4800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2" name="Oval 18"/>
          <p:cNvSpPr>
            <a:spLocks noChangeArrowheads="1"/>
          </p:cNvSpPr>
          <p:nvPr/>
        </p:nvSpPr>
        <p:spPr bwMode="auto">
          <a:xfrm>
            <a:off x="3962400" y="2971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3" name="Oval 19"/>
          <p:cNvSpPr>
            <a:spLocks noChangeArrowheads="1"/>
          </p:cNvSpPr>
          <p:nvPr/>
        </p:nvSpPr>
        <p:spPr bwMode="auto">
          <a:xfrm>
            <a:off x="3352800" y="30480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4" name="Oval 20"/>
          <p:cNvSpPr>
            <a:spLocks noChangeArrowheads="1"/>
          </p:cNvSpPr>
          <p:nvPr/>
        </p:nvSpPr>
        <p:spPr bwMode="auto">
          <a:xfrm>
            <a:off x="2514600" y="4876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5" name="Oval 21"/>
          <p:cNvSpPr>
            <a:spLocks noChangeArrowheads="1"/>
          </p:cNvSpPr>
          <p:nvPr/>
        </p:nvSpPr>
        <p:spPr bwMode="auto">
          <a:xfrm>
            <a:off x="4724400" y="3352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6" name="Oval 22"/>
          <p:cNvSpPr>
            <a:spLocks noChangeArrowheads="1"/>
          </p:cNvSpPr>
          <p:nvPr/>
        </p:nvSpPr>
        <p:spPr bwMode="auto">
          <a:xfrm>
            <a:off x="23622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87" name="Line 23"/>
          <p:cNvSpPr>
            <a:spLocks noChangeShapeType="1"/>
          </p:cNvSpPr>
          <p:nvPr/>
        </p:nvSpPr>
        <p:spPr bwMode="auto">
          <a:xfrm>
            <a:off x="3733800" y="3810000"/>
            <a:ext cx="0" cy="45720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88" name="Line 24"/>
          <p:cNvSpPr>
            <a:spLocks noChangeShapeType="1"/>
          </p:cNvSpPr>
          <p:nvPr/>
        </p:nvSpPr>
        <p:spPr bwMode="auto">
          <a:xfrm>
            <a:off x="3505200" y="4038600"/>
            <a:ext cx="4572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89" name="Line 25"/>
          <p:cNvSpPr>
            <a:spLocks noChangeShapeType="1"/>
          </p:cNvSpPr>
          <p:nvPr/>
        </p:nvSpPr>
        <p:spPr bwMode="auto">
          <a:xfrm>
            <a:off x="5867400" y="3886200"/>
            <a:ext cx="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90" name="Line 26"/>
          <p:cNvSpPr>
            <a:spLocks noChangeShapeType="1"/>
          </p:cNvSpPr>
          <p:nvPr/>
        </p:nvSpPr>
        <p:spPr bwMode="auto">
          <a:xfrm>
            <a:off x="5638800" y="4114800"/>
            <a:ext cx="45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91" name="Oval 27"/>
          <p:cNvSpPr>
            <a:spLocks noChangeArrowheads="1"/>
          </p:cNvSpPr>
          <p:nvPr/>
        </p:nvSpPr>
        <p:spPr bwMode="auto">
          <a:xfrm>
            <a:off x="4495800" y="41148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2" name="Oval 28"/>
          <p:cNvSpPr>
            <a:spLocks noChangeArrowheads="1"/>
          </p:cNvSpPr>
          <p:nvPr/>
        </p:nvSpPr>
        <p:spPr bwMode="auto">
          <a:xfrm>
            <a:off x="20574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3" name="Oval 29"/>
          <p:cNvSpPr>
            <a:spLocks noChangeArrowheads="1"/>
          </p:cNvSpPr>
          <p:nvPr/>
        </p:nvSpPr>
        <p:spPr bwMode="auto">
          <a:xfrm>
            <a:off x="4800600" y="3962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6894" name="Oval 30"/>
          <p:cNvSpPr>
            <a:spLocks noChangeArrowheads="1"/>
          </p:cNvSpPr>
          <p:nvPr/>
        </p:nvSpPr>
        <p:spPr bwMode="auto">
          <a:xfrm>
            <a:off x="4191000" y="4343400"/>
            <a:ext cx="76200" cy="762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36895" name="Group 31"/>
          <p:cNvGrpSpPr>
            <a:grpSpLocks/>
          </p:cNvGrpSpPr>
          <p:nvPr/>
        </p:nvGrpSpPr>
        <p:grpSpPr bwMode="auto">
          <a:xfrm rot="-2700000">
            <a:off x="4590490" y="4096310"/>
            <a:ext cx="457200" cy="457200"/>
            <a:chOff x="4512" y="2832"/>
            <a:chExt cx="288" cy="288"/>
          </a:xfrm>
        </p:grpSpPr>
        <p:sp>
          <p:nvSpPr>
            <p:cNvPr id="36902" name="Line 32"/>
            <p:cNvSpPr>
              <a:spLocks noChangeShapeType="1"/>
            </p:cNvSpPr>
            <p:nvPr/>
          </p:nvSpPr>
          <p:spPr bwMode="auto">
            <a:xfrm>
              <a:off x="4656" y="2832"/>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903" name="Line 33"/>
            <p:cNvSpPr>
              <a:spLocks noChangeShapeType="1"/>
            </p:cNvSpPr>
            <p:nvPr/>
          </p:nvSpPr>
          <p:spPr bwMode="auto">
            <a:xfrm>
              <a:off x="4512" y="2976"/>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6896" name="Line 34"/>
          <p:cNvSpPr>
            <a:spLocks noChangeShapeType="1"/>
          </p:cNvSpPr>
          <p:nvPr/>
        </p:nvSpPr>
        <p:spPr bwMode="auto">
          <a:xfrm flipH="1">
            <a:off x="5029200" y="2057400"/>
            <a:ext cx="15240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97" name="Line 36"/>
          <p:cNvSpPr>
            <a:spLocks noChangeShapeType="1"/>
          </p:cNvSpPr>
          <p:nvPr/>
        </p:nvSpPr>
        <p:spPr bwMode="auto">
          <a:xfrm flipH="1">
            <a:off x="4648200" y="1981200"/>
            <a:ext cx="152400" cy="4419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98" name="Text Box 37"/>
          <p:cNvSpPr txBox="1">
            <a:spLocks noChangeArrowheads="1"/>
          </p:cNvSpPr>
          <p:nvPr/>
        </p:nvSpPr>
        <p:spPr bwMode="auto">
          <a:xfrm>
            <a:off x="76200" y="5867400"/>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smtClean="0"/>
              <a:t>Dashed line: median between the centroids</a:t>
            </a:r>
            <a:endParaRPr lang="en-US" altLang="en-US" sz="1800" dirty="0"/>
          </a:p>
        </p:txBody>
      </p:sp>
      <p:sp>
        <p:nvSpPr>
          <p:cNvPr id="36899" name="Text Box 38"/>
          <p:cNvSpPr txBox="1">
            <a:spLocks noChangeArrowheads="1"/>
          </p:cNvSpPr>
          <p:nvPr/>
        </p:nvSpPr>
        <p:spPr bwMode="auto">
          <a:xfrm>
            <a:off x="5105400" y="5791200"/>
            <a:ext cx="289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smtClean="0"/>
              <a:t>Solid line: hyperplane that separates the red class from other examples</a:t>
            </a:r>
            <a:endParaRPr lang="en-US" altLang="en-US" sz="1800" dirty="0"/>
          </a:p>
        </p:txBody>
      </p:sp>
      <p:sp>
        <p:nvSpPr>
          <p:cNvPr id="38" name="Flèche droite 3"/>
          <p:cNvSpPr/>
          <p:nvPr/>
        </p:nvSpPr>
        <p:spPr>
          <a:xfrm rot="10800000">
            <a:off x="8534400" y="46482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36901" name="ZoneTexte 4"/>
          <p:cNvSpPr txBox="1">
            <a:spLocks noChangeArrowheads="1"/>
          </p:cNvSpPr>
          <p:nvPr/>
        </p:nvSpPr>
        <p:spPr bwMode="auto">
          <a:xfrm>
            <a:off x="7696200" y="51054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8049556"/>
              </p:ext>
            </p:extLst>
          </p:nvPr>
        </p:nvGraphicFramePr>
        <p:xfrm>
          <a:off x="152400" y="1066800"/>
          <a:ext cx="8839200" cy="447999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39984">
                <a:tc>
                  <a:txBody>
                    <a:bodyPr/>
                    <a:lstStyle/>
                    <a:p>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Time for pre-processing</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Time to classify a gesture</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Reliable?</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9984">
                <a:tc>
                  <a:txBody>
                    <a:bodyPr/>
                    <a:lstStyle/>
                    <a:p>
                      <a:r>
                        <a:rPr lang="en-CA" sz="1800" dirty="0" smtClean="0">
                          <a:solidFill>
                            <a:schemeClr val="tx1"/>
                          </a:solidFill>
                        </a:rPr>
                        <a:t>1. Nearest neighbor</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n/a</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O( C E F )</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always</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7120">
                <a:tc>
                  <a:txBody>
                    <a:bodyPr/>
                    <a:lstStyle/>
                    <a:p>
                      <a:r>
                        <a:rPr lang="en-CA" sz="1800" dirty="0" smtClean="0">
                          <a:solidFill>
                            <a:schemeClr val="tx1"/>
                          </a:solidFill>
                        </a:rPr>
                        <a:t>2. k-means</a:t>
                      </a:r>
                      <a:r>
                        <a:rPr lang="en-CA" sz="1800" baseline="0" dirty="0" smtClean="0">
                          <a:solidFill>
                            <a:schemeClr val="tx1"/>
                          </a:solidFill>
                        </a:rPr>
                        <a:t> </a:t>
                      </a:r>
                      <a:r>
                        <a:rPr lang="en-CA" sz="1800" dirty="0" smtClean="0">
                          <a:solidFill>
                            <a:schemeClr val="tx1"/>
                          </a:solidFill>
                        </a:rPr>
                        <a:t>centroids</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O(C E F) to compute the centroids</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O( C F )</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solidFill>
                        </a:rPr>
                        <a:t>if the examples are linearly separable</a:t>
                      </a:r>
                      <a:r>
                        <a:rPr lang="en-CA" sz="1800" baseline="0" dirty="0" smtClean="0">
                          <a:solidFill>
                            <a:schemeClr val="tx1"/>
                          </a:solidFill>
                        </a:rPr>
                        <a:t> AND each class has approximately the same variance</a:t>
                      </a:r>
                      <a:endParaRPr lang="en-CA" sz="1800" dirty="0" smtClean="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2836">
                <a:tc>
                  <a:txBody>
                    <a:bodyPr/>
                    <a:lstStyle/>
                    <a:p>
                      <a:r>
                        <a:rPr lang="en-CA" sz="1800" dirty="0" smtClean="0">
                          <a:solidFill>
                            <a:schemeClr val="tx1"/>
                          </a:solidFill>
                        </a:rPr>
                        <a:t>3. </a:t>
                      </a:r>
                      <a:r>
                        <a:rPr lang="en-CA" sz="1800" dirty="0" err="1" smtClean="0">
                          <a:solidFill>
                            <a:schemeClr val="tx1"/>
                          </a:solidFill>
                        </a:rPr>
                        <a:t>Rubine’s</a:t>
                      </a:r>
                      <a:r>
                        <a:rPr lang="en-CA" sz="1800" dirty="0" smtClean="0">
                          <a:solidFill>
                            <a:schemeClr val="tx1"/>
                          </a:solidFill>
                        </a:rPr>
                        <a:t> SVM hyperplanes</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dirty="0" smtClean="0">
                          <a:solidFill>
                            <a:schemeClr val="tx1"/>
                          </a:solidFill>
                        </a:rPr>
                        <a:t>Depends on the implementation. One iterative algorithm takes</a:t>
                      </a:r>
                      <a:br>
                        <a:rPr lang="en-CA" sz="1400" dirty="0" smtClean="0">
                          <a:solidFill>
                            <a:schemeClr val="tx1"/>
                          </a:solidFill>
                        </a:rPr>
                      </a:br>
                      <a:r>
                        <a:rPr lang="en-CA" sz="1400" dirty="0" smtClean="0">
                          <a:solidFill>
                            <a:schemeClr val="tx1"/>
                          </a:solidFill>
                        </a:rPr>
                        <a:t>O( (number of iterations) C</a:t>
                      </a:r>
                      <a:r>
                        <a:rPr lang="en-CA" sz="1400" baseline="30000" dirty="0" smtClean="0">
                          <a:solidFill>
                            <a:schemeClr val="tx1"/>
                          </a:solidFill>
                        </a:rPr>
                        <a:t>2</a:t>
                      </a:r>
                      <a:r>
                        <a:rPr lang="en-CA" sz="1400" dirty="0" smtClean="0">
                          <a:solidFill>
                            <a:schemeClr val="tx1"/>
                          </a:solidFill>
                        </a:rPr>
                        <a:t> E F ) to find good hyperplanes</a:t>
                      </a:r>
                      <a:endParaRPr lang="en-CA" sz="14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O(</a:t>
                      </a:r>
                      <a:r>
                        <a:rPr lang="en-CA" sz="1800" baseline="0" dirty="0" smtClean="0">
                          <a:solidFill>
                            <a:schemeClr val="tx1"/>
                          </a:solidFill>
                        </a:rPr>
                        <a:t> C F )</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800" dirty="0" smtClean="0">
                          <a:solidFill>
                            <a:schemeClr val="tx1"/>
                          </a:solidFill>
                        </a:rPr>
                        <a:t>if the examples are linearly separable</a:t>
                      </a:r>
                      <a:endParaRPr lang="en-CA" sz="1800" dirty="0">
                        <a:solidFill>
                          <a:schemeClr val="tx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8941" name="Rectangle 4"/>
          <p:cNvSpPr>
            <a:spLocks noChangeArrowheads="1"/>
          </p:cNvSpPr>
          <p:nvPr/>
        </p:nvSpPr>
        <p:spPr bwMode="auto">
          <a:xfrm>
            <a:off x="304800" y="2286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smtClean="0"/>
              <a:t>We have </a:t>
            </a:r>
            <a:r>
              <a:rPr lang="en-US" altLang="en-US" sz="1800" dirty="0"/>
              <a:t>F </a:t>
            </a:r>
            <a:r>
              <a:rPr lang="en-US" altLang="en-US" sz="1800" dirty="0" smtClean="0"/>
              <a:t>features (i.e., an F-dimensional space),</a:t>
            </a:r>
            <a:endParaRPr lang="en-US" altLang="en-US" sz="1800" dirty="0"/>
          </a:p>
          <a:p>
            <a:pPr>
              <a:spcBef>
                <a:spcPct val="0"/>
              </a:spcBef>
              <a:buFontTx/>
              <a:buNone/>
            </a:pPr>
            <a:r>
              <a:rPr lang="en-US" altLang="en-US" sz="1800" dirty="0"/>
              <a:t>C classes (</a:t>
            </a:r>
            <a:r>
              <a:rPr lang="en-US" altLang="en-US" sz="1800" dirty="0" smtClean="0"/>
              <a:t>or kinds of gestures), and </a:t>
            </a:r>
            <a:r>
              <a:rPr lang="en-US" altLang="en-US" sz="1800" dirty="0"/>
              <a:t>E </a:t>
            </a:r>
            <a:r>
              <a:rPr lang="en-US" altLang="en-US" sz="1800" dirty="0" smtClean="0"/>
              <a:t>examples per class</a:t>
            </a:r>
            <a:endParaRPr lang="en-CA" altLang="en-US" sz="1800" dirty="0"/>
          </a:p>
        </p:txBody>
      </p:sp>
      <p:sp>
        <p:nvSpPr>
          <p:cNvPr id="38942" name="TextBox 5"/>
          <p:cNvSpPr txBox="1">
            <a:spLocks noChangeArrowheads="1"/>
          </p:cNvSpPr>
          <p:nvPr/>
        </p:nvSpPr>
        <p:spPr bwMode="auto">
          <a:xfrm>
            <a:off x="228600" y="5791200"/>
            <a:ext cx="883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CA" altLang="en-US" sz="1800" dirty="0" smtClean="0"/>
              <a:t>Notes: approach </a:t>
            </a:r>
            <a:r>
              <a:rPr lang="en-CA" altLang="en-US" sz="1800" dirty="0"/>
              <a:t>3 </a:t>
            </a:r>
            <a:r>
              <a:rPr lang="en-CA" altLang="en-US" sz="1800" dirty="0" smtClean="0"/>
              <a:t>is the most complicated to program, while being slower than approach 2 and less reliable than approach 1. So, I recommend trying approaches 1 or 2 before trying approach 3.</a:t>
            </a:r>
            <a:endParaRPr lang="en-CA" altLang="en-US" sz="1800" dirty="0"/>
          </a:p>
        </p:txBody>
      </p:sp>
      <p:sp>
        <p:nvSpPr>
          <p:cNvPr id="7" name="Flèche droite 3"/>
          <p:cNvSpPr/>
          <p:nvPr/>
        </p:nvSpPr>
        <p:spPr>
          <a:xfrm rot="10800000">
            <a:off x="8534400" y="762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38944" name="ZoneTexte 4"/>
          <p:cNvSpPr txBox="1">
            <a:spLocks noChangeArrowheads="1"/>
          </p:cNvSpPr>
          <p:nvPr/>
        </p:nvSpPr>
        <p:spPr bwMode="auto">
          <a:xfrm>
            <a:off x="7620000" y="5334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1219200"/>
          </a:xfrm>
        </p:spPr>
        <p:txBody>
          <a:bodyPr/>
          <a:lstStyle/>
          <a:p>
            <a:pPr eaLnBrk="1" hangingPunct="1"/>
            <a:r>
              <a:rPr lang="en-US" altLang="en-US" sz="3200" dirty="0" smtClean="0"/>
              <a:t>Gesture recognition with the “$1” algorithm (</a:t>
            </a:r>
            <a:r>
              <a:rPr lang="en-US" altLang="en-US" sz="3200" dirty="0" err="1" smtClean="0"/>
              <a:t>Wobbrock</a:t>
            </a:r>
            <a:r>
              <a:rPr lang="en-US" altLang="en-US" sz="3200" dirty="0" smtClean="0"/>
              <a:t> et al., 2007)</a:t>
            </a:r>
            <a:br>
              <a:rPr lang="en-US" altLang="en-US" sz="3200" dirty="0" smtClean="0"/>
            </a:br>
            <a:r>
              <a:rPr lang="en-US" altLang="en-US" sz="1100" dirty="0" smtClean="0">
                <a:hlinkClick r:id="rId2"/>
              </a:rPr>
              <a:t>https://scholar.google.ca/scholar?q=wobbrock+wilson+%22gestures+without+libraries%2C+toolkits+or+training%22</a:t>
            </a:r>
            <a:r>
              <a:rPr lang="en-US" altLang="en-US" sz="1100" dirty="0" smtClean="0"/>
              <a:t> </a:t>
            </a:r>
            <a:endParaRPr lang="en-US" altLang="en-US" sz="4000" dirty="0" smtClean="0"/>
          </a:p>
        </p:txBody>
      </p:sp>
      <p:sp>
        <p:nvSpPr>
          <p:cNvPr id="39939" name="Rectangle 3"/>
          <p:cNvSpPr>
            <a:spLocks noGrp="1" noChangeArrowheads="1"/>
          </p:cNvSpPr>
          <p:nvPr>
            <p:ph type="body" idx="1"/>
          </p:nvPr>
        </p:nvSpPr>
        <p:spPr>
          <a:xfrm>
            <a:off x="228600" y="1524000"/>
            <a:ext cx="8839200" cy="5334000"/>
          </a:xfrm>
        </p:spPr>
        <p:txBody>
          <a:bodyPr/>
          <a:lstStyle/>
          <a:p>
            <a:pPr eaLnBrk="1" hangingPunct="1">
              <a:lnSpc>
                <a:spcPct val="80000"/>
              </a:lnSpc>
            </a:pPr>
            <a:r>
              <a:rPr lang="en-US" altLang="en-US" sz="2000" dirty="0" smtClean="0"/>
              <a:t>$1 doesn’t use feature vectors; instead, it compares the geometry of a gesture with the geometry of each example, computing the point-by-point difference. This is easiest to do if all gestures have the same number of points.</a:t>
            </a:r>
          </a:p>
          <a:p>
            <a:pPr eaLnBrk="1" hangingPunct="1">
              <a:lnSpc>
                <a:spcPct val="80000"/>
              </a:lnSpc>
            </a:pPr>
            <a:r>
              <a:rPr lang="en-US" altLang="en-US" sz="2000" dirty="0" smtClean="0"/>
              <a:t>In </a:t>
            </a:r>
            <a:r>
              <a:rPr lang="en-US" altLang="en-US" sz="2000" dirty="0" err="1" smtClean="0"/>
              <a:t>Wobbrock</a:t>
            </a:r>
            <a:r>
              <a:rPr lang="en-US" altLang="en-US" sz="2000" dirty="0" smtClean="0"/>
              <a:t> et al.’s 2007 article, the $1 approach is presented as one that only uses simple math operations, is easy to implement without libraries, and is fast, however this is in comparison to </a:t>
            </a:r>
            <a:r>
              <a:rPr lang="en-US" altLang="en-US" sz="2000" dirty="0" err="1" smtClean="0"/>
              <a:t>Rubine’s</a:t>
            </a:r>
            <a:r>
              <a:rPr lang="en-US" altLang="en-US" sz="2000" dirty="0" smtClean="0"/>
              <a:t> SVM hyperplane approach.  If we simplify </a:t>
            </a:r>
            <a:r>
              <a:rPr lang="en-US" altLang="en-US" sz="2000" dirty="0" err="1" smtClean="0"/>
              <a:t>Rubine’s</a:t>
            </a:r>
            <a:r>
              <a:rPr lang="en-US" altLang="en-US" sz="2000" dirty="0" smtClean="0"/>
              <a:t> approach to classify feature vectors with nearest neighbor or k-means (as shown previously in the slides), then the feature vector approach becomes just as easy to implement and possibly faster</a:t>
            </a:r>
            <a:r>
              <a:rPr lang="en-US" altLang="en-US" sz="2000" dirty="0"/>
              <a:t> </a:t>
            </a:r>
            <a:r>
              <a:rPr lang="en-US" altLang="en-US" sz="2000" dirty="0" smtClean="0"/>
              <a:t>than $1.</a:t>
            </a:r>
          </a:p>
          <a:p>
            <a:pPr eaLnBrk="1" hangingPunct="1">
              <a:lnSpc>
                <a:spcPct val="80000"/>
              </a:lnSpc>
            </a:pPr>
            <a:r>
              <a:rPr lang="en-US" altLang="en-US" sz="2000" dirty="0" smtClean="0"/>
              <a:t>$1’s successful recognition rate is superior to </a:t>
            </a:r>
            <a:r>
              <a:rPr lang="en-US" altLang="en-US" sz="2000" dirty="0" err="1" smtClean="0"/>
              <a:t>Rubine’s</a:t>
            </a:r>
            <a:r>
              <a:rPr lang="en-US" altLang="en-US" sz="2000" dirty="0" smtClean="0"/>
              <a:t>, as measured by </a:t>
            </a:r>
            <a:r>
              <a:rPr lang="en-US" altLang="en-US" sz="2000" dirty="0" err="1" smtClean="0"/>
              <a:t>Wobbrock</a:t>
            </a:r>
            <a:r>
              <a:rPr lang="en-US" altLang="en-US" sz="2000" dirty="0" smtClean="0"/>
              <a:t> et al.</a:t>
            </a:r>
          </a:p>
          <a:p>
            <a:pPr eaLnBrk="1" hangingPunct="1">
              <a:lnSpc>
                <a:spcPct val="80000"/>
              </a:lnSpc>
            </a:pPr>
            <a:r>
              <a:rPr lang="en-US" altLang="en-US" sz="2000" dirty="0" smtClean="0"/>
              <a:t>$1 involves a key step: resampling the gesture, so that the gesture and the examples all have the same number of points.</a:t>
            </a:r>
          </a:p>
          <a:p>
            <a:pPr eaLnBrk="1" hangingPunct="1">
              <a:lnSpc>
                <a:spcPct val="80000"/>
              </a:lnSpc>
            </a:pPr>
            <a:r>
              <a:rPr lang="en-US" altLang="en-US" sz="2000" dirty="0" smtClean="0"/>
              <a:t>Time to classify a gesture: O( C E N ), where C is number of classes, E is number of examples per class, and N is number of points per example</a:t>
            </a:r>
          </a:p>
          <a:p>
            <a:pPr eaLnBrk="1" hangingPunct="1">
              <a:lnSpc>
                <a:spcPct val="80000"/>
              </a:lnSpc>
            </a:pPr>
            <a:r>
              <a:rPr lang="en-US" altLang="en-US" sz="2000" dirty="0" smtClean="0"/>
              <a:t>(see written notes for more details)</a:t>
            </a:r>
          </a:p>
        </p:txBody>
      </p:sp>
      <p:sp>
        <p:nvSpPr>
          <p:cNvPr id="4" name="Flèche droite 3"/>
          <p:cNvSpPr/>
          <p:nvPr/>
        </p:nvSpPr>
        <p:spPr>
          <a:xfrm rot="10800000">
            <a:off x="8534400" y="59436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39941" name="ZoneTexte 4"/>
          <p:cNvSpPr txBox="1">
            <a:spLocks noChangeArrowheads="1"/>
          </p:cNvSpPr>
          <p:nvPr/>
        </p:nvSpPr>
        <p:spPr bwMode="auto">
          <a:xfrm>
            <a:off x="7696200" y="64008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solidFill>
                  <a:srgbClr val="000000"/>
                </a:solidFill>
              </a:rPr>
              <a:t>Remember!</a:t>
            </a: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obbrock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92238"/>
            <a:ext cx="89154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099" y="6043136"/>
            <a:ext cx="9067802" cy="738664"/>
          </a:xfrm>
          <a:prstGeom prst="rect">
            <a:avLst/>
          </a:prstGeom>
        </p:spPr>
        <p:txBody>
          <a:bodyPr wrap="square">
            <a:spAutoFit/>
          </a:bodyPr>
          <a:lstStyle/>
          <a:p>
            <a:pPr eaLnBrk="1" hangingPunct="1"/>
            <a:r>
              <a:rPr lang="en-US" altLang="en-US" sz="1400" dirty="0" err="1"/>
              <a:t>Wobbrock</a:t>
            </a:r>
            <a:r>
              <a:rPr lang="en-US" altLang="en-US" sz="1400" dirty="0"/>
              <a:t>, Wilson, and Li. Gestures without libraries, toolkits or training: a $1 recognizer for user interface prototypes. UIST 2007</a:t>
            </a:r>
          </a:p>
          <a:p>
            <a:pPr eaLnBrk="1" hangingPunct="1"/>
            <a:r>
              <a:rPr lang="en-US" altLang="en-US" sz="1400" dirty="0">
                <a:hlinkClick r:id="rId4"/>
              </a:rPr>
              <a:t>https://</a:t>
            </a:r>
            <a:r>
              <a:rPr lang="en-US" altLang="en-US" sz="1400" dirty="0" smtClean="0">
                <a:hlinkClick r:id="rId4"/>
              </a:rPr>
              <a:t>scholar.google.ca/scholar?q=wobbrock+wilson+gestures+without+libraries+toolkits+training+recognizer</a:t>
            </a:r>
            <a:r>
              <a:rPr lang="en-US" altLang="en-US" sz="1400" dirty="0" smtClean="0"/>
              <a:t> </a:t>
            </a:r>
            <a:endParaRPr lang="en-US" alt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wobbrock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1250"/>
            <a:ext cx="86868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099" y="6043136"/>
            <a:ext cx="9067802" cy="738664"/>
          </a:xfrm>
          <a:prstGeom prst="rect">
            <a:avLst/>
          </a:prstGeom>
        </p:spPr>
        <p:txBody>
          <a:bodyPr wrap="square">
            <a:spAutoFit/>
          </a:bodyPr>
          <a:lstStyle/>
          <a:p>
            <a:pPr eaLnBrk="1" hangingPunct="1"/>
            <a:r>
              <a:rPr lang="en-US" altLang="en-US" sz="1400" dirty="0" err="1"/>
              <a:t>Wobbrock</a:t>
            </a:r>
            <a:r>
              <a:rPr lang="en-US" altLang="en-US" sz="1400" dirty="0"/>
              <a:t>, Wilson, and Li. Gestures without libraries, toolkits or training: a $1 recognizer for user interface prototypes. UIST 2007</a:t>
            </a:r>
          </a:p>
          <a:p>
            <a:pPr eaLnBrk="1" hangingPunct="1"/>
            <a:r>
              <a:rPr lang="en-US" altLang="en-US" sz="1400" dirty="0">
                <a:hlinkClick r:id="rId4"/>
              </a:rPr>
              <a:t>https://</a:t>
            </a:r>
            <a:r>
              <a:rPr lang="en-US" altLang="en-US" sz="1400" dirty="0" smtClean="0">
                <a:hlinkClick r:id="rId4"/>
              </a:rPr>
              <a:t>scholar.google.ca/scholar?q=wobbrock+wilson+gestures+without+libraries+toolkits+training+recognizer</a:t>
            </a:r>
            <a:r>
              <a:rPr lang="en-US" altLang="en-US" sz="1400" dirty="0" smtClean="0"/>
              <a:t> </a:t>
            </a:r>
            <a:endParaRPr lang="en-US" alt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obbrock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7638"/>
            <a:ext cx="8763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8099" y="6043136"/>
            <a:ext cx="9067802" cy="738664"/>
          </a:xfrm>
          <a:prstGeom prst="rect">
            <a:avLst/>
          </a:prstGeom>
        </p:spPr>
        <p:txBody>
          <a:bodyPr wrap="square">
            <a:spAutoFit/>
          </a:bodyPr>
          <a:lstStyle/>
          <a:p>
            <a:pPr eaLnBrk="1" hangingPunct="1"/>
            <a:r>
              <a:rPr lang="en-US" altLang="en-US" sz="1400" dirty="0" err="1"/>
              <a:t>Wobbrock</a:t>
            </a:r>
            <a:r>
              <a:rPr lang="en-US" altLang="en-US" sz="1400" dirty="0"/>
              <a:t>, Wilson, and Li. Gestures without libraries, toolkits or training: a $1 recognizer for user interface prototypes. UIST 2007</a:t>
            </a:r>
          </a:p>
          <a:p>
            <a:pPr eaLnBrk="1" hangingPunct="1"/>
            <a:r>
              <a:rPr lang="en-US" altLang="en-US" sz="1400" dirty="0">
                <a:hlinkClick r:id="rId4"/>
              </a:rPr>
              <a:t>https://</a:t>
            </a:r>
            <a:r>
              <a:rPr lang="en-US" altLang="en-US" sz="1400" dirty="0" smtClean="0">
                <a:hlinkClick r:id="rId4"/>
              </a:rPr>
              <a:t>scholar.google.ca/scholar?q=wobbrock+wilson+gestures+without+libraries+toolkits+training+recognizer</a:t>
            </a:r>
            <a:r>
              <a:rPr lang="en-US" altLang="en-US" sz="1400" dirty="0" smtClean="0"/>
              <a:t> </a:t>
            </a:r>
            <a:endParaRPr lang="en-US" alt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obbrock_append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154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4343400" y="0"/>
            <a:ext cx="4800600"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schemeClr val="bg1"/>
                </a:solidFill>
              </a:rPr>
              <a:t>Wobbrock et al. (2007)</a:t>
            </a:r>
            <a:br>
              <a:rPr lang="en-US" altLang="en-US" sz="1800">
                <a:solidFill>
                  <a:schemeClr val="bg1"/>
                </a:solidFill>
              </a:rPr>
            </a:br>
            <a:r>
              <a:rPr lang="en-US" altLang="en-US" sz="1800">
                <a:solidFill>
                  <a:schemeClr val="bg1"/>
                </a:solidFill>
              </a:rPr>
              <a:t>http://doi.acm.org/10.1145/1294211.1294238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obbrock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233363"/>
            <a:ext cx="59721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200000">
            <a:off x="-2743199" y="2913847"/>
            <a:ext cx="6629402" cy="954107"/>
          </a:xfrm>
          <a:prstGeom prst="rect">
            <a:avLst/>
          </a:prstGeom>
        </p:spPr>
        <p:txBody>
          <a:bodyPr wrap="square">
            <a:spAutoFit/>
          </a:bodyPr>
          <a:lstStyle/>
          <a:p>
            <a:pPr eaLnBrk="1" hangingPunct="1"/>
            <a:r>
              <a:rPr lang="en-US" altLang="en-US" sz="1400" dirty="0" err="1"/>
              <a:t>Wobbrock</a:t>
            </a:r>
            <a:r>
              <a:rPr lang="en-US" altLang="en-US" sz="1400" dirty="0"/>
              <a:t>, Wilson, and Li. Gestures without libraries, toolkits or training: a $1 recognizer for user interface prototypes. UIST 2007</a:t>
            </a:r>
          </a:p>
          <a:p>
            <a:pPr eaLnBrk="1" hangingPunct="1"/>
            <a:r>
              <a:rPr lang="en-US" altLang="en-US" sz="1400" dirty="0">
                <a:hlinkClick r:id="rId4"/>
              </a:rPr>
              <a:t>https://</a:t>
            </a:r>
            <a:r>
              <a:rPr lang="en-US" altLang="en-US" sz="1400" dirty="0" smtClean="0">
                <a:hlinkClick r:id="rId4"/>
              </a:rPr>
              <a:t>scholar.google.ca/scholar?q=wobbrock+wilson+gestures+without+libraries+toolkits+training+recognizer</a:t>
            </a:r>
            <a:r>
              <a:rPr lang="en-US" altLang="en-US" sz="1400" dirty="0" smtClean="0"/>
              <a:t> </a:t>
            </a:r>
            <a:endParaRPr lang="en-US" alt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2850"/>
            <a:ext cx="4087813"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http://www.computerhope.com/help/pp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452438"/>
            <a:ext cx="2357437" cy="640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re 1"/>
          <p:cNvSpPr>
            <a:spLocks noGrp="1"/>
          </p:cNvSpPr>
          <p:nvPr>
            <p:ph type="title" idx="4294967295"/>
          </p:nvPr>
        </p:nvSpPr>
        <p:spPr>
          <a:xfrm>
            <a:off x="500063" y="142875"/>
            <a:ext cx="6472237" cy="939800"/>
          </a:xfrm>
        </p:spPr>
        <p:txBody>
          <a:bodyPr/>
          <a:lstStyle/>
          <a:p>
            <a:pPr eaLnBrk="1" hangingPunct="1"/>
            <a:r>
              <a:rPr lang="fr-CA" altLang="en-US" dirty="0" smtClean="0"/>
              <a:t>Graffiti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Stylus EdgeW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4557964"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0" y="152400"/>
            <a:ext cx="9144000" cy="762000"/>
          </a:xfrm>
        </p:spPr>
        <p:txBody>
          <a:bodyPr/>
          <a:lstStyle/>
          <a:p>
            <a:pPr eaLnBrk="1" hangingPunct="1"/>
            <a:r>
              <a:rPr lang="en-US" altLang="en-US" sz="4000" dirty="0" err="1" smtClean="0"/>
              <a:t>EdgeWrite</a:t>
            </a:r>
            <a:r>
              <a:rPr lang="en-US" altLang="en-US" sz="4000" dirty="0" smtClean="0"/>
              <a:t> ( </a:t>
            </a:r>
            <a:r>
              <a:rPr lang="en-US" altLang="en-US" sz="2800" dirty="0" smtClean="0">
                <a:hlinkClick r:id="rId3"/>
              </a:rPr>
              <a:t>http://depts.washington.edu/ewrite/</a:t>
            </a:r>
            <a:r>
              <a:rPr lang="en-US" altLang="en-US" sz="2800" dirty="0" smtClean="0"/>
              <a:t> </a:t>
            </a:r>
            <a:r>
              <a:rPr lang="en-US" altLang="en-US" sz="4000" dirty="0" smtClean="0"/>
              <a:t>)</a:t>
            </a:r>
          </a:p>
        </p:txBody>
      </p:sp>
      <p:sp>
        <p:nvSpPr>
          <p:cNvPr id="12291" name="Rectangle 3"/>
          <p:cNvSpPr>
            <a:spLocks noGrp="1" noChangeArrowheads="1"/>
          </p:cNvSpPr>
          <p:nvPr>
            <p:ph type="body" idx="1"/>
          </p:nvPr>
        </p:nvSpPr>
        <p:spPr>
          <a:xfrm>
            <a:off x="152400" y="990600"/>
            <a:ext cx="8229600" cy="1447800"/>
          </a:xfrm>
        </p:spPr>
        <p:txBody>
          <a:bodyPr/>
          <a:lstStyle/>
          <a:p>
            <a:pPr eaLnBrk="1" hangingPunct="1"/>
            <a:r>
              <a:rPr lang="en-US" altLang="en-US" sz="2400" dirty="0" smtClean="0"/>
              <a:t>A mechanical way to simplify gesture recognition,</a:t>
            </a:r>
            <a:br>
              <a:rPr lang="en-US" altLang="en-US" sz="2400" dirty="0" smtClean="0"/>
            </a:br>
            <a:r>
              <a:rPr lang="en-US" altLang="en-US" sz="2400" dirty="0" smtClean="0"/>
              <a:t>using physical constraints</a:t>
            </a:r>
          </a:p>
        </p:txBody>
      </p:sp>
      <p:pic>
        <p:nvPicPr>
          <p:cNvPr id="122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41364"/>
            <a:ext cx="2824163" cy="50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Touchpad EdgeWr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4572000"/>
            <a:ext cx="237978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WatchPad EdgeWr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4828" y="4724400"/>
            <a:ext cx="208017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52400"/>
            <a:ext cx="4114800" cy="762000"/>
          </a:xfrm>
        </p:spPr>
        <p:txBody>
          <a:bodyPr/>
          <a:lstStyle/>
          <a:p>
            <a:pPr algn="l" eaLnBrk="1" hangingPunct="1"/>
            <a:r>
              <a:rPr lang="en-US" altLang="en-US" sz="4000" dirty="0" err="1" smtClean="0"/>
              <a:t>EdgeWrite</a:t>
            </a:r>
            <a:endParaRPr lang="en-US" altLang="en-US" sz="4000" dirty="0" smtClean="0"/>
          </a:p>
        </p:txBody>
      </p:sp>
      <p:sp>
        <p:nvSpPr>
          <p:cNvPr id="12291" name="Rectangle 3"/>
          <p:cNvSpPr>
            <a:spLocks noGrp="1" noChangeArrowheads="1"/>
          </p:cNvSpPr>
          <p:nvPr>
            <p:ph type="body" idx="1"/>
          </p:nvPr>
        </p:nvSpPr>
        <p:spPr>
          <a:xfrm>
            <a:off x="152400" y="990600"/>
            <a:ext cx="4953000" cy="1447800"/>
          </a:xfrm>
        </p:spPr>
        <p:txBody>
          <a:bodyPr/>
          <a:lstStyle/>
          <a:p>
            <a:pPr eaLnBrk="1" hangingPunct="1"/>
            <a:r>
              <a:rPr lang="en-US" altLang="en-US" sz="2400" dirty="0" smtClean="0"/>
              <a:t>How can we algorithmically distinguish these gestures?</a:t>
            </a:r>
          </a:p>
          <a:p>
            <a:pPr eaLnBrk="1" hangingPunct="1"/>
            <a:r>
              <a:rPr lang="en-US" altLang="en-US" sz="2400" dirty="0" smtClean="0"/>
              <a:t>Answer: find the order in which “corners” (triangular </a:t>
            </a:r>
            <a:r>
              <a:rPr lang="en-US" altLang="en-US" sz="2400" dirty="0" err="1" smtClean="0"/>
              <a:t>subregions</a:t>
            </a:r>
            <a:r>
              <a:rPr lang="en-US" altLang="en-US" sz="2400" dirty="0" smtClean="0"/>
              <a:t>) are visited, and look up the sequence in a dictionary</a:t>
            </a: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8539"/>
            <a:ext cx="3586163" cy="64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Touchpad EdgeW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9000"/>
            <a:ext cx="3657600" cy="327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ivoli_0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8133546"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457200" y="0"/>
            <a:ext cx="8229600" cy="838200"/>
          </a:xfrm>
          <a:noFill/>
        </p:spPr>
        <p:txBody>
          <a:bodyPr/>
          <a:lstStyle/>
          <a:p>
            <a:pPr eaLnBrk="1" hangingPunct="1"/>
            <a:r>
              <a:rPr lang="en-US" altLang="en-US" smtClean="0"/>
              <a:t>Tivoli</a:t>
            </a:r>
          </a:p>
        </p:txBody>
      </p:sp>
      <p:sp>
        <p:nvSpPr>
          <p:cNvPr id="2" name="Rectangle 1"/>
          <p:cNvSpPr/>
          <p:nvPr/>
        </p:nvSpPr>
        <p:spPr>
          <a:xfrm rot="16200000">
            <a:off x="-2625299" y="3013503"/>
            <a:ext cx="6248401" cy="830997"/>
          </a:xfrm>
          <a:prstGeom prst="rect">
            <a:avLst/>
          </a:prstGeom>
        </p:spPr>
        <p:txBody>
          <a:bodyPr wrap="square">
            <a:spAutoFit/>
          </a:bodyPr>
          <a:lstStyle/>
          <a:p>
            <a:pPr eaLnBrk="1" hangingPunct="1"/>
            <a:r>
              <a:rPr lang="en-US" altLang="en-US" sz="1200" dirty="0"/>
              <a:t>Moran, Chiu, van </a:t>
            </a:r>
            <a:r>
              <a:rPr lang="en-US" altLang="en-US" sz="1200" dirty="0" err="1"/>
              <a:t>Melle</a:t>
            </a:r>
            <a:r>
              <a:rPr lang="en-US" altLang="en-US" sz="1200" dirty="0"/>
              <a:t>, and </a:t>
            </a:r>
            <a:r>
              <a:rPr lang="en-US" altLang="en-US" sz="1200" dirty="0" err="1"/>
              <a:t>Kurtenbach</a:t>
            </a:r>
            <a:r>
              <a:rPr lang="en-US" altLang="en-US" sz="1200" dirty="0"/>
              <a:t>. Implicit Structure for Pen-based Systems within a Freeform Interaction Paradigm, CHI 1995</a:t>
            </a:r>
          </a:p>
          <a:p>
            <a:pPr eaLnBrk="1" hangingPunct="1"/>
            <a:r>
              <a:rPr lang="en-US" altLang="en-US" sz="1200" dirty="0">
                <a:hlinkClick r:id="rId4"/>
              </a:rPr>
              <a:t>https://</a:t>
            </a:r>
            <a:r>
              <a:rPr lang="en-US" altLang="en-US" sz="1200" dirty="0" smtClean="0">
                <a:hlinkClick r:id="rId4"/>
              </a:rPr>
              <a:t>scholar.google.ca/scholar?q=moran+chiu+kurtenbach+implicit+structure+pen-based+systems+freeform+interaction</a:t>
            </a:r>
            <a:r>
              <a:rPr lang="en-US" altLang="en-US" sz="1200" dirty="0" smtClean="0"/>
              <a:t> </a:t>
            </a:r>
            <a:endParaRPr lang="en-US"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ivoli_04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06" y="838200"/>
            <a:ext cx="8056083"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xfrm>
            <a:off x="457200" y="0"/>
            <a:ext cx="8229600" cy="914400"/>
          </a:xfrm>
          <a:noFill/>
        </p:spPr>
        <p:txBody>
          <a:bodyPr/>
          <a:lstStyle/>
          <a:p>
            <a:pPr eaLnBrk="1" hangingPunct="1"/>
            <a:r>
              <a:rPr lang="en-US" altLang="en-US" smtClean="0"/>
              <a:t>Tivoli</a:t>
            </a:r>
          </a:p>
        </p:txBody>
      </p:sp>
      <p:sp>
        <p:nvSpPr>
          <p:cNvPr id="4" name="Rectangle 3"/>
          <p:cNvSpPr/>
          <p:nvPr/>
        </p:nvSpPr>
        <p:spPr>
          <a:xfrm rot="16200000">
            <a:off x="-2625299" y="3013503"/>
            <a:ext cx="6248401" cy="830997"/>
          </a:xfrm>
          <a:prstGeom prst="rect">
            <a:avLst/>
          </a:prstGeom>
        </p:spPr>
        <p:txBody>
          <a:bodyPr wrap="square">
            <a:spAutoFit/>
          </a:bodyPr>
          <a:lstStyle/>
          <a:p>
            <a:pPr eaLnBrk="1" hangingPunct="1"/>
            <a:r>
              <a:rPr lang="en-US" altLang="en-US" sz="1200" dirty="0"/>
              <a:t>Moran, Chiu, van </a:t>
            </a:r>
            <a:r>
              <a:rPr lang="en-US" altLang="en-US" sz="1200" dirty="0" err="1"/>
              <a:t>Melle</a:t>
            </a:r>
            <a:r>
              <a:rPr lang="en-US" altLang="en-US" sz="1200" dirty="0"/>
              <a:t>, and </a:t>
            </a:r>
            <a:r>
              <a:rPr lang="en-US" altLang="en-US" sz="1200" dirty="0" err="1"/>
              <a:t>Kurtenbach</a:t>
            </a:r>
            <a:r>
              <a:rPr lang="en-US" altLang="en-US" sz="1200" dirty="0"/>
              <a:t>. Implicit Structure for Pen-based Systems within a Freeform Interaction Paradigm, CHI 1995</a:t>
            </a:r>
          </a:p>
          <a:p>
            <a:pPr eaLnBrk="1" hangingPunct="1"/>
            <a:r>
              <a:rPr lang="en-US" altLang="en-US" sz="1200" dirty="0">
                <a:hlinkClick r:id="rId4"/>
              </a:rPr>
              <a:t>https://</a:t>
            </a:r>
            <a:r>
              <a:rPr lang="en-US" altLang="en-US" sz="1200" dirty="0" smtClean="0">
                <a:hlinkClick r:id="rId4"/>
              </a:rPr>
              <a:t>scholar.google.ca/scholar?q=moran+chiu+kurtenbach+implicit+structure+pen-based+systems+freeform+interaction</a:t>
            </a:r>
            <a:r>
              <a:rPr lang="en-US" altLang="en-US" sz="1200" dirty="0" smtClean="0"/>
              <a:t> </a:t>
            </a:r>
            <a:endParaRPr lang="en-US"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1277</Words>
  <Application>Microsoft Office PowerPoint</Application>
  <PresentationFormat>On-screen Show (4:3)</PresentationFormat>
  <Paragraphs>141</Paragraphs>
  <Slides>38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Cambria Math</vt:lpstr>
      <vt:lpstr>Default Design</vt:lpstr>
      <vt:lpstr>Gesture Input and Gesture Recognition Algorithms</vt:lpstr>
      <vt:lpstr>A few examples of gestural interfaces and gesture sets  (Think about what algorithms would be necessary to recognize the gestures in these examples.)</vt:lpstr>
      <vt:lpstr>PowerPoint Presentation</vt:lpstr>
      <vt:lpstr>PowerPoint Presentation</vt:lpstr>
      <vt:lpstr>Graffiti</vt:lpstr>
      <vt:lpstr>EdgeWrite ( http://depts.washington.edu/ewrite/ )</vt:lpstr>
      <vt:lpstr>EdgeWrite</vt:lpstr>
      <vt:lpstr>Tivoli</vt:lpstr>
      <vt:lpstr>Tivoli</vt:lpstr>
      <vt:lpstr>PowerPoint Presentation</vt:lpstr>
      <vt:lpstr>Tivoli</vt:lpstr>
      <vt:lpstr>Hierarchical Radial Menu</vt:lpstr>
      <vt:lpstr>Combination rectangle + lasso selection</vt:lpstr>
      <vt:lpstr>Gesture recognition algorithms</vt:lpstr>
      <vt:lpstr>How would we algorithmically distinguish Marking Menu strokes? (class discussion)</vt:lpstr>
      <vt:lpstr>How do we find a “corner” in an ink stroke?</vt:lpstr>
      <vt:lpstr>Dabbleboard https://www.youtube.com/watch?v=5kZDqiH_nGM </vt:lpstr>
      <vt:lpstr>Dabbleboard https://www.youtube.com/watch?v=5kZDqiH_nGM </vt:lpstr>
      <vt:lpstr>Dabbleboard https://www.youtube.com/watch?v=5kZDqiH_nGM </vt:lpstr>
      <vt:lpstr>Web browser http://dolphin.com/ </vt:lpstr>
      <vt:lpstr>Samsung Galaxy Note</vt:lpstr>
      <vt:lpstr>How can we allow a user (or designer) to define new gestures without writing code ?</vt:lpstr>
      <vt:lpstr>PowerPoint Presentation</vt:lpstr>
      <vt:lpstr>PowerPoint Presentation</vt:lpstr>
      <vt:lpstr>Gesture recognition with Rubine’s algorithm (1991)</vt:lpstr>
      <vt:lpstr>Rubine (1991) https://scholar.google.ca/scholar?q=rubine+%22specifying+gestures+by+example%22 </vt:lpstr>
      <vt:lpstr>Each gesture corresponds to a vector (or a multidimensional point).  Here, the green points are examples of gestures of one class, red points are another class.  How do we classify the gesture g ⃗ whose position is marked with an “X” below?</vt:lpstr>
      <vt:lpstr>1st solution: compare the distances between the new gesture and each example ("nearest neighbor" search) - How do we calculate this distance? - How much time will this take?  (Assume F features (i.e., an F-dimensional space), C classes (or kinds of gestures), and E examples per class).</vt:lpstr>
      <vt:lpstr>Distance between the gesture to classify and an exemple</vt:lpstr>
      <vt:lpstr>2nd solution: pre-calculate the centroid of each class of examples ("k-means") - How do we pre-calculate these centroids?    - How much time will this take? - How do we then classify a new gesture?    - How much time will this take?</vt:lpstr>
      <vt:lpstr>Calculating a centroid:</vt:lpstr>
      <vt:lpstr>3rd solution (proposed by Rubine): pre-calculate hyperplanes to separate the examples (Support Vector Machine or SVM).  See his paper for details.  Below, an example of a case where SVM hyperplanes do a better job than centroids.  K-means centroids would classify the point at “X” as red, but SVM would classify it as green. (In practice, such cases may be rare, and the extra complexity of programming SVM might not be worth the bother.)</vt:lpstr>
      <vt:lpstr>PowerPoint Presentation</vt:lpstr>
      <vt:lpstr>Gesture recognition with the “$1” algorithm (Wobbrock et al., 2007) https://scholar.google.ca/scholar?q=wobbrock+wilson+%22gestures+without+libraries%2C+toolkits+or+training%22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McGuffin</dc:creator>
  <cp:lastModifiedBy>Michael McGuffin</cp:lastModifiedBy>
  <cp:revision>65</cp:revision>
  <cp:lastPrinted>2014-03-03T16:37:39Z</cp:lastPrinted>
  <dcterms:created xsi:type="dcterms:W3CDTF">1601-01-01T00:00:00Z</dcterms:created>
  <dcterms:modified xsi:type="dcterms:W3CDTF">2016-02-15T20:40:19Z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