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4"/>
  </p:notesMasterIdLst>
  <p:sldIdLst>
    <p:sldId id="293" r:id="rId3"/>
    <p:sldId id="264" r:id="rId4"/>
    <p:sldId id="266" r:id="rId5"/>
    <p:sldId id="265" r:id="rId6"/>
    <p:sldId id="257" r:id="rId7"/>
    <p:sldId id="318" r:id="rId8"/>
    <p:sldId id="319" r:id="rId9"/>
    <p:sldId id="258" r:id="rId10"/>
    <p:sldId id="259" r:id="rId11"/>
    <p:sldId id="275" r:id="rId12"/>
    <p:sldId id="260" r:id="rId13"/>
    <p:sldId id="261" r:id="rId14"/>
    <p:sldId id="263" r:id="rId15"/>
    <p:sldId id="268" r:id="rId16"/>
    <p:sldId id="269" r:id="rId17"/>
    <p:sldId id="297" r:id="rId18"/>
    <p:sldId id="271" r:id="rId19"/>
    <p:sldId id="272" r:id="rId20"/>
    <p:sldId id="273" r:id="rId21"/>
    <p:sldId id="274" r:id="rId22"/>
    <p:sldId id="276" r:id="rId23"/>
    <p:sldId id="277" r:id="rId24"/>
    <p:sldId id="278" r:id="rId25"/>
    <p:sldId id="279" r:id="rId26"/>
    <p:sldId id="280" r:id="rId27"/>
    <p:sldId id="281" r:id="rId28"/>
    <p:sldId id="289" r:id="rId29"/>
    <p:sldId id="290" r:id="rId30"/>
    <p:sldId id="291" r:id="rId31"/>
    <p:sldId id="292" r:id="rId32"/>
    <p:sldId id="314" r:id="rId33"/>
    <p:sldId id="294" r:id="rId34"/>
    <p:sldId id="295" r:id="rId35"/>
    <p:sldId id="296" r:id="rId36"/>
    <p:sldId id="320" r:id="rId37"/>
    <p:sldId id="298" r:id="rId38"/>
    <p:sldId id="315" r:id="rId39"/>
    <p:sldId id="316" r:id="rId40"/>
    <p:sldId id="317"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52" y="340"/>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89A89E-45FB-4797-99B6-A983302E2D1F}" type="datetimeFigureOut">
              <a:rPr lang="en-CA" smtClean="0"/>
              <a:t>2016-09-28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05E16-FD55-48BF-BF68-E22673DBD9C6}" type="slidenum">
              <a:rPr lang="en-CA" smtClean="0"/>
              <a:t>‹#›</a:t>
            </a:fld>
            <a:endParaRPr lang="en-CA"/>
          </a:p>
        </p:txBody>
      </p:sp>
    </p:spTree>
    <p:extLst>
      <p:ext uri="{BB962C8B-B14F-4D97-AF65-F5344CB8AC3E}">
        <p14:creationId xmlns:p14="http://schemas.microsoft.com/office/powerpoint/2010/main" val="3311225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38F4E8-D10C-48BF-A77F-4882E9E4FD2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851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1FF5CE9E-7381-4DAC-9795-AE396BEB94EE}" type="datetimeFigureOut">
              <a:rPr lang="en-CA" smtClean="0"/>
              <a:t>2016-09-28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68832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FF5CE9E-7381-4DAC-9795-AE396BEB94EE}" type="datetimeFigureOut">
              <a:rPr lang="en-CA" smtClean="0"/>
              <a:t>2016-09-28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3873013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FF5CE9E-7381-4DAC-9795-AE396BEB94EE}" type="datetimeFigureOut">
              <a:rPr lang="en-CA" smtClean="0"/>
              <a:t>2016-09-28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33132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2141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7950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4966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5456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9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144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2945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5242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FF5CE9E-7381-4DAC-9795-AE396BEB94EE}" type="datetimeFigureOut">
              <a:rPr lang="en-CA" smtClean="0"/>
              <a:t>2016-09-28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1711946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6939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6674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053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F5CE9E-7381-4DAC-9795-AE396BEB94EE}" type="datetimeFigureOut">
              <a:rPr lang="en-CA" smtClean="0"/>
              <a:t>2016-09-28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75200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1FF5CE9E-7381-4DAC-9795-AE396BEB94EE}" type="datetimeFigureOut">
              <a:rPr lang="en-CA" smtClean="0"/>
              <a:t>2016-09-28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330550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1FF5CE9E-7381-4DAC-9795-AE396BEB94EE}" type="datetimeFigureOut">
              <a:rPr lang="en-CA" smtClean="0"/>
              <a:t>2016-09-28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19114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1FF5CE9E-7381-4DAC-9795-AE396BEB94EE}" type="datetimeFigureOut">
              <a:rPr lang="en-CA" smtClean="0"/>
              <a:t>2016-09-28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287543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5CE9E-7381-4DAC-9795-AE396BEB94EE}" type="datetimeFigureOut">
              <a:rPr lang="en-CA" smtClean="0"/>
              <a:t>2016-09-28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2220210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5CE9E-7381-4DAC-9795-AE396BEB94EE}" type="datetimeFigureOut">
              <a:rPr lang="en-CA" smtClean="0"/>
              <a:t>2016-09-28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50905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5CE9E-7381-4DAC-9795-AE396BEB94EE}" type="datetimeFigureOut">
              <a:rPr lang="en-CA" smtClean="0"/>
              <a:t>2016-09-28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8BF60BE-EFCF-4871-A795-981AF8283FCA}" type="slidenum">
              <a:rPr lang="en-CA" smtClean="0"/>
              <a:t>‹#›</a:t>
            </a:fld>
            <a:endParaRPr lang="en-CA"/>
          </a:p>
        </p:txBody>
      </p:sp>
    </p:spTree>
    <p:extLst>
      <p:ext uri="{BB962C8B-B14F-4D97-AF65-F5344CB8AC3E}">
        <p14:creationId xmlns:p14="http://schemas.microsoft.com/office/powerpoint/2010/main" val="3058964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5CE9E-7381-4DAC-9795-AE396BEB94EE}" type="datetimeFigureOut">
              <a:rPr lang="en-CA" smtClean="0"/>
              <a:t>2016-09-28</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F60BE-EFCF-4871-A795-981AF8283FCA}" type="slidenum">
              <a:rPr lang="en-CA" smtClean="0"/>
              <a:t>‹#›</a:t>
            </a:fld>
            <a:endParaRPr lang="en-CA"/>
          </a:p>
        </p:txBody>
      </p:sp>
    </p:spTree>
    <p:extLst>
      <p:ext uri="{BB962C8B-B14F-4D97-AF65-F5344CB8AC3E}">
        <p14:creationId xmlns:p14="http://schemas.microsoft.com/office/powerpoint/2010/main" val="680340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A16C826-23BD-472B-BCAB-3F800477CEEE}" type="datetimeFigureOut">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2016-09-28</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16F9A192-973B-47F9-88DF-28B4C99EDA83}"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0009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ckoverflow.com/questions/2485423/is-using-var-to-declare-variables-option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javascriptissexy.com/oop-in-javascript-what-you-need-to-know/" TargetMode="External"/><Relationship Id="rId7" Type="http://schemas.openxmlformats.org/officeDocument/2006/relationships/hyperlink" Target="http://pivotallabs.com/javascript-constructors-prototypes-and-the-new-keyword/" TargetMode="External"/><Relationship Id="rId2" Type="http://schemas.openxmlformats.org/officeDocument/2006/relationships/hyperlink" Target="http://www.htmlgoodies.com/beyond/javascript/object.create-the-new-way-to-create-objects-in-javascript.html" TargetMode="External"/><Relationship Id="rId1" Type="http://schemas.openxmlformats.org/officeDocument/2006/relationships/slideLayout" Target="../slideLayouts/slideLayout2.xml"/><Relationship Id="rId6" Type="http://schemas.openxmlformats.org/officeDocument/2006/relationships/hyperlink" Target="http://kevinoncode.blogspot.ca/2011/04/understanding-javascript-inheritance.html" TargetMode="External"/><Relationship Id="rId5" Type="http://schemas.openxmlformats.org/officeDocument/2006/relationships/hyperlink" Target="http://javascript.crockford.com/prototypal.html" TargetMode="External"/><Relationship Id="rId4" Type="http://schemas.openxmlformats.org/officeDocument/2006/relationships/hyperlink" Target="http://code.tutsplus.com/tutorials/the-basics-of-object-oriented-javascript--net-7670"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aryrosecook.com/blog/post/a-practical-introduction-to-functional-programming" TargetMode="External"/><Relationship Id="rId2" Type="http://schemas.openxmlformats.org/officeDocument/2006/relationships/hyperlink" Target="https://www.youtube.com/watch?v=e-5obm1G_FY&amp;t=5m2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hydoeseverythingsuck.com/2008/08/ru-roh-adobe-screwed-by-ecmascript.html" TargetMode="External"/><Relationship Id="rId2" Type="http://schemas.openxmlformats.org/officeDocument/2006/relationships/hyperlink" Target="http://kangax.github.io/compat-table/es5/"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JavaScript, HTML, DOM</a:t>
            </a:r>
            <a:endParaRPr lang="en-CA" dirty="0"/>
          </a:p>
        </p:txBody>
      </p:sp>
      <p:sp>
        <p:nvSpPr>
          <p:cNvPr id="3" name="Subtitle 2"/>
          <p:cNvSpPr>
            <a:spLocks noGrp="1"/>
          </p:cNvSpPr>
          <p:nvPr>
            <p:ph type="subTitle" idx="1"/>
          </p:nvPr>
        </p:nvSpPr>
        <p:spPr/>
        <p:txBody>
          <a:bodyPr/>
          <a:lstStyle/>
          <a:p>
            <a:endParaRPr lang="en-CA"/>
          </a:p>
        </p:txBody>
      </p:sp>
    </p:spTree>
    <p:extLst>
      <p:ext uri="{BB962C8B-B14F-4D97-AF65-F5344CB8AC3E}">
        <p14:creationId xmlns:p14="http://schemas.microsoft.com/office/powerpoint/2010/main" val="3679899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dirty="0" smtClean="0"/>
              <a:t>Conversion between strings and numbers:</a:t>
            </a:r>
          </a:p>
          <a:p>
            <a:pPr marL="0" indent="0">
              <a:buNone/>
            </a:pPr>
            <a:r>
              <a:rPr lang="en-CA" dirty="0" err="1" smtClean="0"/>
              <a:t>var</a:t>
            </a:r>
            <a:r>
              <a:rPr lang="en-CA" dirty="0" smtClean="0"/>
              <a:t> x = 32;</a:t>
            </a:r>
          </a:p>
          <a:p>
            <a:pPr marL="0" indent="0">
              <a:buNone/>
            </a:pPr>
            <a:r>
              <a:rPr lang="en-CA" dirty="0" err="1" smtClean="0"/>
              <a:t>x.toString</a:t>
            </a:r>
            <a:r>
              <a:rPr lang="en-CA" dirty="0" smtClean="0"/>
              <a:t>() === "32"</a:t>
            </a:r>
          </a:p>
          <a:p>
            <a:pPr marL="0" indent="0">
              <a:buNone/>
            </a:pPr>
            <a:r>
              <a:rPr lang="en-CA" dirty="0" err="1" smtClean="0"/>
              <a:t>x.toString</a:t>
            </a:r>
            <a:r>
              <a:rPr lang="en-CA" dirty="0" smtClean="0"/>
              <a:t>(16) === "20"  // base 16</a:t>
            </a:r>
          </a:p>
          <a:p>
            <a:pPr marL="0" indent="0">
              <a:buNone/>
            </a:pPr>
            <a:endParaRPr lang="en-CA" dirty="0" smtClean="0"/>
          </a:p>
          <a:p>
            <a:pPr marL="0" indent="0">
              <a:buNone/>
            </a:pPr>
            <a:r>
              <a:rPr lang="en-CA" dirty="0" err="1" smtClean="0"/>
              <a:t>parseInt</a:t>
            </a:r>
            <a:r>
              <a:rPr lang="en-CA" dirty="0" smtClean="0"/>
              <a:t>("20") === 20</a:t>
            </a:r>
          </a:p>
          <a:p>
            <a:pPr marL="0" indent="0">
              <a:buNone/>
            </a:pPr>
            <a:r>
              <a:rPr lang="en-CA" dirty="0" err="1" smtClean="0"/>
              <a:t>parseInt</a:t>
            </a:r>
            <a:r>
              <a:rPr lang="en-CA" dirty="0" smtClean="0"/>
              <a:t>("20",16) === 32</a:t>
            </a:r>
          </a:p>
          <a:p>
            <a:pPr marL="0" indent="0">
              <a:buNone/>
            </a:pPr>
            <a:r>
              <a:rPr lang="en-CA" dirty="0" smtClean="0"/>
              <a:t>The second parameter for </a:t>
            </a:r>
            <a:r>
              <a:rPr lang="en-CA" dirty="0" err="1" smtClean="0"/>
              <a:t>parseInt</a:t>
            </a:r>
            <a:r>
              <a:rPr lang="en-CA" dirty="0" smtClean="0"/>
              <a:t>() is the base, which is 10 by default.  </a:t>
            </a:r>
            <a:r>
              <a:rPr lang="en-CA" b="1" dirty="0" smtClean="0"/>
              <a:t>It is recommended that this base always be explicitly specified</a:t>
            </a:r>
            <a:r>
              <a:rPr lang="en-CA" dirty="0" smtClean="0"/>
              <a:t>, otherwise, a string starting with zero might be interpreted in base 8 (octal), which is risky when working with dates.</a:t>
            </a:r>
          </a:p>
          <a:p>
            <a:pPr marL="0" indent="0">
              <a:buNone/>
            </a:pPr>
            <a:r>
              <a:rPr lang="en-CA" dirty="0" err="1" smtClean="0"/>
              <a:t>parseInt</a:t>
            </a:r>
            <a:r>
              <a:rPr lang="en-CA" dirty="0" smtClean="0"/>
              <a:t>("09") === 0 // before </a:t>
            </a:r>
            <a:r>
              <a:rPr lang="en-CA" dirty="0"/>
              <a:t>ECMAScript </a:t>
            </a:r>
            <a:r>
              <a:rPr lang="en-CA" dirty="0" smtClean="0"/>
              <a:t>5</a:t>
            </a:r>
          </a:p>
          <a:p>
            <a:pPr marL="0" indent="0">
              <a:buNone/>
            </a:pPr>
            <a:r>
              <a:rPr lang="en-CA" dirty="0" err="1" smtClean="0"/>
              <a:t>parseInt</a:t>
            </a:r>
            <a:r>
              <a:rPr lang="en-CA" dirty="0" smtClean="0"/>
              <a:t>("09") === 9 // ECMAScript 5</a:t>
            </a:r>
          </a:p>
          <a:p>
            <a:pPr marL="0" indent="0">
              <a:buNone/>
            </a:pPr>
            <a:r>
              <a:rPr lang="en-CA" dirty="0" err="1" smtClean="0"/>
              <a:t>parseInt</a:t>
            </a:r>
            <a:r>
              <a:rPr lang="en-CA" dirty="0" smtClean="0"/>
              <a:t>("0x100") === 256  // base 16, because the string starts with 0x</a:t>
            </a:r>
          </a:p>
        </p:txBody>
      </p:sp>
    </p:spTree>
    <p:extLst>
      <p:ext uri="{BB962C8B-B14F-4D97-AF65-F5344CB8AC3E}">
        <p14:creationId xmlns:p14="http://schemas.microsoft.com/office/powerpoint/2010/main" val="2284596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endParaRPr lang="en-CA" dirty="0" smtClean="0"/>
          </a:p>
          <a:p>
            <a:pPr marL="0" indent="0">
              <a:buNone/>
            </a:pPr>
            <a:r>
              <a:rPr lang="en-CA" dirty="0" smtClean="0"/>
              <a:t>// comment</a:t>
            </a:r>
          </a:p>
          <a:p>
            <a:pPr marL="0" indent="0">
              <a:buNone/>
            </a:pPr>
            <a:endParaRPr lang="en-CA" dirty="0"/>
          </a:p>
          <a:p>
            <a:pPr marL="0" indent="0">
              <a:buNone/>
            </a:pPr>
            <a:r>
              <a:rPr lang="en-CA" dirty="0" smtClean="0"/>
              <a:t>/* comment (avoid using this form…) */</a:t>
            </a:r>
          </a:p>
          <a:p>
            <a:pPr marL="0" indent="0">
              <a:buNone/>
            </a:pPr>
            <a:r>
              <a:rPr lang="en-CA" dirty="0"/>
              <a:t>	</a:t>
            </a:r>
            <a:r>
              <a:rPr lang="en-CA" dirty="0" smtClean="0"/>
              <a:t>… because */ might appear in a regular expression within a commented block of code, and get misinterpreted as the end of a comment</a:t>
            </a:r>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4188120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lnSpcReduction="10000"/>
          </a:bodyPr>
          <a:lstStyle/>
          <a:p>
            <a:pPr marL="0" indent="0">
              <a:buNone/>
            </a:pPr>
            <a:r>
              <a:rPr lang="en-CA" dirty="0" smtClean="0"/>
              <a:t>// </a:t>
            </a:r>
            <a:r>
              <a:rPr lang="en-CA" b="1" dirty="0" smtClean="0">
                <a:solidFill>
                  <a:srgbClr val="00B050"/>
                </a:solidFill>
              </a:rPr>
              <a:t>Operators</a:t>
            </a:r>
          </a:p>
          <a:p>
            <a:pPr marL="0" indent="0">
              <a:buNone/>
            </a:pPr>
            <a:r>
              <a:rPr lang="en-CA" dirty="0" smtClean="0"/>
              <a:t>// !     </a:t>
            </a:r>
            <a:r>
              <a:rPr lang="en-CA" dirty="0" err="1" smtClean="0"/>
              <a:t>boolean</a:t>
            </a:r>
            <a:r>
              <a:rPr lang="en-CA" dirty="0" smtClean="0"/>
              <a:t> negation</a:t>
            </a:r>
          </a:p>
          <a:p>
            <a:pPr marL="0" indent="0">
              <a:buNone/>
            </a:pPr>
            <a:r>
              <a:rPr lang="en-CA" dirty="0" smtClean="0"/>
              <a:t>! true === false</a:t>
            </a:r>
          </a:p>
          <a:p>
            <a:pPr marL="0" indent="0">
              <a:buNone/>
            </a:pPr>
            <a:r>
              <a:rPr lang="en-CA" dirty="0" smtClean="0"/>
              <a:t>// + - * / %     arithmetic operators</a:t>
            </a:r>
          </a:p>
          <a:p>
            <a:pPr marL="0" indent="0">
              <a:buNone/>
            </a:pPr>
            <a:r>
              <a:rPr lang="en-CA" dirty="0" smtClean="0"/>
              <a:t>12 % 5 === 2  // "modulo"; remainder of a division</a:t>
            </a:r>
          </a:p>
          <a:p>
            <a:pPr marL="0" indent="0">
              <a:buNone/>
            </a:pPr>
            <a:r>
              <a:rPr lang="en-CA" dirty="0" smtClean="0"/>
              <a:t>12.3 % 5.1 === 2.1</a:t>
            </a:r>
          </a:p>
          <a:p>
            <a:pPr marL="0" indent="0">
              <a:buNone/>
            </a:pPr>
            <a:r>
              <a:rPr lang="en-CA" dirty="0" smtClean="0"/>
              <a:t>// ===  !==  &lt;  &lt;=  &gt;  &gt;=     equality and inequality</a:t>
            </a:r>
          </a:p>
          <a:p>
            <a:pPr marL="0" indent="0">
              <a:buNone/>
            </a:pPr>
            <a:r>
              <a:rPr lang="en-CA" dirty="0" smtClean="0"/>
              <a:t>// There are also == and !=, but it is recommended that you avoid using these because they can cause implicit type conversions yielding unexpected results</a:t>
            </a:r>
          </a:p>
          <a:p>
            <a:pPr marL="0" indent="0">
              <a:buNone/>
            </a:pPr>
            <a:endParaRPr lang="en-CA" dirty="0" smtClean="0"/>
          </a:p>
          <a:p>
            <a:pPr marL="0" indent="0">
              <a:buNone/>
            </a:pPr>
            <a:r>
              <a:rPr lang="en-CA" dirty="0" smtClean="0"/>
              <a:t>// &amp;&amp;  ||     logical AND, logical OR</a:t>
            </a:r>
          </a:p>
          <a:p>
            <a:pPr marL="0" indent="0">
              <a:buNone/>
            </a:pPr>
            <a:r>
              <a:rPr lang="en-CA" dirty="0" smtClean="0"/>
              <a:t>// ? :     ternary operator</a:t>
            </a:r>
          </a:p>
          <a:p>
            <a:pPr marL="0" indent="0">
              <a:buNone/>
            </a:pPr>
            <a:r>
              <a:rPr lang="en-CA" dirty="0" smtClean="0"/>
              <a:t>(</a:t>
            </a:r>
            <a:r>
              <a:rPr lang="en-CA" dirty="0" err="1" smtClean="0"/>
              <a:t>a?b:c</a:t>
            </a:r>
            <a:r>
              <a:rPr lang="en-CA" dirty="0" smtClean="0"/>
              <a:t>) // equal to b if a is true, otherwise equal to c</a:t>
            </a:r>
          </a:p>
          <a:p>
            <a:pPr marL="0" indent="0">
              <a:buNone/>
            </a:pPr>
            <a:endParaRPr lang="en-CA" dirty="0"/>
          </a:p>
        </p:txBody>
      </p:sp>
    </p:spTree>
    <p:extLst>
      <p:ext uri="{BB962C8B-B14F-4D97-AF65-F5344CB8AC3E}">
        <p14:creationId xmlns:p14="http://schemas.microsoft.com/office/powerpoint/2010/main" val="3857916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dirty="0" smtClean="0"/>
              <a:t>// Why are == and != to be avoided? They perform implicit type conversions.</a:t>
            </a:r>
          </a:p>
          <a:p>
            <a:pPr marL="0" indent="0">
              <a:buNone/>
            </a:pPr>
            <a:endParaRPr lang="en-CA" dirty="0" smtClean="0"/>
          </a:p>
          <a:p>
            <a:pPr marL="0" indent="0">
              <a:buNone/>
            </a:pPr>
            <a:r>
              <a:rPr lang="en-CA" dirty="0" smtClean="0"/>
              <a:t>'' == 0</a:t>
            </a:r>
          </a:p>
          <a:p>
            <a:pPr marL="0" indent="0">
              <a:buNone/>
            </a:pPr>
            <a:r>
              <a:rPr lang="en-CA" dirty="0" smtClean="0"/>
              <a:t>0 == '0'</a:t>
            </a:r>
          </a:p>
          <a:p>
            <a:pPr marL="0" indent="0">
              <a:buNone/>
            </a:pPr>
            <a:r>
              <a:rPr lang="en-CA" dirty="0" smtClean="0"/>
              <a:t>'' != '0'   // so == is not transitive!</a:t>
            </a:r>
          </a:p>
          <a:p>
            <a:pPr marL="0" indent="0">
              <a:buNone/>
            </a:pPr>
            <a:endParaRPr lang="en-CA" dirty="0" smtClean="0"/>
          </a:p>
          <a:p>
            <a:pPr marL="0" indent="0">
              <a:buNone/>
            </a:pPr>
            <a:r>
              <a:rPr lang="en-CA" dirty="0" smtClean="0"/>
              <a:t>true != 'true'</a:t>
            </a:r>
          </a:p>
          <a:p>
            <a:pPr marL="0" indent="0">
              <a:buNone/>
            </a:pPr>
            <a:r>
              <a:rPr lang="en-CA" dirty="0" smtClean="0"/>
              <a:t>false != 'false'</a:t>
            </a:r>
          </a:p>
          <a:p>
            <a:pPr marL="0" indent="0">
              <a:buNone/>
            </a:pPr>
            <a:r>
              <a:rPr lang="en-CA" dirty="0" smtClean="0"/>
              <a:t>false == '0'</a:t>
            </a:r>
          </a:p>
          <a:p>
            <a:pPr marL="0" indent="0">
              <a:buNone/>
            </a:pPr>
            <a:endParaRPr lang="en-CA" dirty="0"/>
          </a:p>
          <a:p>
            <a:pPr marL="0" indent="0">
              <a:buNone/>
            </a:pPr>
            <a:r>
              <a:rPr lang="en-CA" dirty="0" smtClean="0"/>
              <a:t>null == undefined</a:t>
            </a:r>
          </a:p>
          <a:p>
            <a:pPr marL="0" indent="0">
              <a:buNone/>
            </a:pPr>
            <a:endParaRPr lang="en-CA" dirty="0" smtClean="0"/>
          </a:p>
          <a:p>
            <a:pPr marL="0" indent="0">
              <a:buNone/>
            </a:pPr>
            <a:r>
              <a:rPr lang="en-CA" dirty="0" smtClean="0"/>
              <a:t>' \t\r\n ' == 0</a:t>
            </a:r>
          </a:p>
        </p:txBody>
      </p:sp>
    </p:spTree>
    <p:extLst>
      <p:ext uri="{BB962C8B-B14F-4D97-AF65-F5344CB8AC3E}">
        <p14:creationId xmlns:p14="http://schemas.microsoft.com/office/powerpoint/2010/main" val="1223648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dirty="0" smtClean="0"/>
              <a:t>// Be careful with implicit type conversions</a:t>
            </a:r>
          </a:p>
          <a:p>
            <a:pPr marL="0" indent="0">
              <a:buNone/>
            </a:pPr>
            <a:r>
              <a:rPr lang="en-CA" dirty="0" smtClean="0"/>
              <a:t>'2'+'1' === "21"  // string + string === string</a:t>
            </a:r>
          </a:p>
          <a:p>
            <a:pPr marL="0" indent="0">
              <a:buNone/>
            </a:pPr>
            <a:r>
              <a:rPr lang="en-CA" dirty="0" smtClean="0"/>
              <a:t>'2'-'1' === 1   // string - string === number</a:t>
            </a:r>
          </a:p>
          <a:p>
            <a:pPr marL="0" indent="0">
              <a:buNone/>
            </a:pPr>
            <a:r>
              <a:rPr lang="en-CA" dirty="0" smtClean="0"/>
              <a:t>'2'+1 === "21"   // string + number === string</a:t>
            </a:r>
          </a:p>
          <a:p>
            <a:pPr marL="0" indent="0">
              <a:buNone/>
            </a:pPr>
            <a:r>
              <a:rPr lang="en-CA" dirty="0" smtClean="0"/>
              <a:t>'2'-1 === 1   // string - number === number</a:t>
            </a:r>
          </a:p>
          <a:p>
            <a:pPr marL="0" indent="0">
              <a:buNone/>
            </a:pPr>
            <a:r>
              <a:rPr lang="en-CA" dirty="0" smtClean="0"/>
              <a:t>'2' + + '1' === "21"</a:t>
            </a:r>
            <a:endParaRPr lang="en-CA" dirty="0"/>
          </a:p>
          <a:p>
            <a:pPr marL="0" indent="0">
              <a:buNone/>
            </a:pPr>
            <a:r>
              <a:rPr lang="en-CA" dirty="0" smtClean="0"/>
              <a:t>'foo' + + 'bar' === "</a:t>
            </a:r>
            <a:r>
              <a:rPr lang="en-CA" dirty="0" err="1" smtClean="0"/>
              <a:t>fooNaN</a:t>
            </a:r>
            <a:r>
              <a:rPr lang="en-CA" dirty="0" smtClean="0"/>
              <a:t>"</a:t>
            </a:r>
          </a:p>
          <a:p>
            <a:pPr marL="0" indent="0">
              <a:buNone/>
            </a:pPr>
            <a:r>
              <a:rPr lang="en-CA" dirty="0" smtClean="0"/>
              <a:t>'2' + - '1' === "2-1"</a:t>
            </a:r>
          </a:p>
          <a:p>
            <a:pPr marL="0" indent="0">
              <a:buNone/>
            </a:pPr>
            <a:r>
              <a:rPr lang="en-CA" dirty="0" smtClean="0"/>
              <a:t>'2' + - + - - + - - + + - + - + - + - - - '-1' === "21"</a:t>
            </a:r>
          </a:p>
          <a:p>
            <a:pPr marL="0" indent="0">
              <a:buNone/>
            </a:pPr>
            <a:r>
              <a:rPr lang="en-CA" dirty="0" err="1" smtClean="0"/>
              <a:t>var</a:t>
            </a:r>
            <a:r>
              <a:rPr lang="en-CA" dirty="0" smtClean="0"/>
              <a:t> x = 3;</a:t>
            </a:r>
          </a:p>
          <a:p>
            <a:pPr marL="0" indent="0">
              <a:buNone/>
            </a:pPr>
            <a:r>
              <a:rPr lang="en-CA" dirty="0" smtClean="0"/>
              <a:t>'2' + x - x === 20</a:t>
            </a:r>
          </a:p>
          <a:p>
            <a:pPr marL="0" indent="0">
              <a:buNone/>
            </a:pPr>
            <a:r>
              <a:rPr lang="en-CA" dirty="0" smtClean="0"/>
              <a:t>'2' - x + x === 2</a:t>
            </a:r>
          </a:p>
          <a:p>
            <a:pPr marL="0" indent="0">
              <a:buNone/>
            </a:pPr>
            <a:endParaRPr lang="en-CA" dirty="0" smtClean="0"/>
          </a:p>
        </p:txBody>
      </p:sp>
    </p:spTree>
    <p:extLst>
      <p:ext uri="{BB962C8B-B14F-4D97-AF65-F5344CB8AC3E}">
        <p14:creationId xmlns:p14="http://schemas.microsoft.com/office/powerpoint/2010/main" val="1198609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endParaRPr lang="en-CA" dirty="0" smtClean="0"/>
          </a:p>
          <a:p>
            <a:pPr marL="0" indent="0">
              <a:buNone/>
            </a:pPr>
            <a:r>
              <a:rPr lang="en-CA" dirty="0" smtClean="0"/>
              <a:t>if ( expression1 ) {</a:t>
            </a:r>
          </a:p>
          <a:p>
            <a:pPr marL="0" indent="0">
              <a:buNone/>
            </a:pPr>
            <a:r>
              <a:rPr lang="en-CA" dirty="0"/>
              <a:t> </a:t>
            </a:r>
            <a:r>
              <a:rPr lang="en-CA" dirty="0" smtClean="0"/>
              <a:t>    ...</a:t>
            </a:r>
          </a:p>
          <a:p>
            <a:pPr marL="0" indent="0">
              <a:buNone/>
            </a:pPr>
            <a:r>
              <a:rPr lang="en-CA" dirty="0" smtClean="0"/>
              <a:t>}</a:t>
            </a:r>
          </a:p>
          <a:p>
            <a:pPr marL="0" indent="0">
              <a:buNone/>
            </a:pPr>
            <a:r>
              <a:rPr lang="en-CA" dirty="0" smtClean="0"/>
              <a:t>else if ( expression2 ) {</a:t>
            </a:r>
          </a:p>
          <a:p>
            <a:pPr marL="0" indent="0">
              <a:buNone/>
            </a:pPr>
            <a:r>
              <a:rPr lang="en-CA" dirty="0" smtClean="0"/>
              <a:t>     ...</a:t>
            </a:r>
          </a:p>
          <a:p>
            <a:pPr marL="0" indent="0">
              <a:buNone/>
            </a:pPr>
            <a:r>
              <a:rPr lang="en-CA" dirty="0" smtClean="0"/>
              <a:t>}</a:t>
            </a:r>
          </a:p>
          <a:p>
            <a:pPr marL="0" indent="0">
              <a:buNone/>
            </a:pPr>
            <a:r>
              <a:rPr lang="en-CA" dirty="0" smtClean="0"/>
              <a:t>else {</a:t>
            </a:r>
          </a:p>
          <a:p>
            <a:pPr marL="0" indent="0">
              <a:buNone/>
            </a:pPr>
            <a:r>
              <a:rPr lang="en-CA" dirty="0" smtClean="0"/>
              <a:t>     ...</a:t>
            </a:r>
          </a:p>
          <a:p>
            <a:pPr marL="0" indent="0">
              <a:buNone/>
            </a:pPr>
            <a:r>
              <a:rPr lang="en-CA" dirty="0" smtClean="0"/>
              <a:t>}</a:t>
            </a:r>
          </a:p>
          <a:p>
            <a:pPr marL="0" indent="0">
              <a:buNone/>
            </a:pPr>
            <a:endParaRPr lang="en-CA" dirty="0" smtClean="0"/>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6" name="ZoneTexte 5"/>
          <p:cNvSpPr txBox="1">
            <a:spLocks noChangeArrowheads="1"/>
          </p:cNvSpPr>
          <p:nvPr/>
        </p:nvSpPr>
        <p:spPr bwMode="auto">
          <a:xfrm>
            <a:off x="10768406" y="509716"/>
            <a:ext cx="14235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742688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8982"/>
            <a:ext cx="4378036" cy="5999018"/>
          </a:xfrm>
        </p:spPr>
        <p:txBody>
          <a:bodyPr>
            <a:normAutofit/>
          </a:bodyPr>
          <a:lstStyle/>
          <a:p>
            <a:pPr marL="0" indent="0">
              <a:buNone/>
            </a:pPr>
            <a:endParaRPr lang="en-CA" sz="3200" dirty="0" smtClean="0"/>
          </a:p>
          <a:p>
            <a:pPr marL="0" indent="0">
              <a:buNone/>
            </a:pPr>
            <a:r>
              <a:rPr lang="en-CA" sz="3200" dirty="0" smtClean="0"/>
              <a:t>switch ( expression ) {</a:t>
            </a:r>
            <a:br>
              <a:rPr lang="en-CA" sz="3200" dirty="0" smtClean="0"/>
            </a:br>
            <a:r>
              <a:rPr lang="en-CA" sz="3200" dirty="0" smtClean="0"/>
              <a:t>    case a:</a:t>
            </a:r>
            <a:br>
              <a:rPr lang="en-CA" sz="3200" dirty="0" smtClean="0"/>
            </a:br>
            <a:r>
              <a:rPr lang="en-CA" sz="3200" dirty="0" smtClean="0"/>
              <a:t>        ...</a:t>
            </a:r>
            <a:br>
              <a:rPr lang="en-CA" sz="3200" dirty="0" smtClean="0"/>
            </a:br>
            <a:r>
              <a:rPr lang="en-CA" sz="3200" dirty="0" smtClean="0"/>
              <a:t>        break;</a:t>
            </a:r>
            <a:br>
              <a:rPr lang="en-CA" sz="3200" dirty="0" smtClean="0"/>
            </a:br>
            <a:r>
              <a:rPr lang="en-CA" sz="3200" dirty="0" smtClean="0"/>
              <a:t>    case b:</a:t>
            </a:r>
            <a:br>
              <a:rPr lang="en-CA" sz="3200" dirty="0" smtClean="0"/>
            </a:br>
            <a:r>
              <a:rPr lang="en-CA" sz="3200" dirty="0" smtClean="0"/>
              <a:t>        ...</a:t>
            </a:r>
            <a:br>
              <a:rPr lang="en-CA" sz="3200" dirty="0" smtClean="0"/>
            </a:br>
            <a:r>
              <a:rPr lang="en-CA" sz="3200" dirty="0" smtClean="0"/>
              <a:t>        break;</a:t>
            </a:r>
            <a:br>
              <a:rPr lang="en-CA" sz="3200" dirty="0" smtClean="0"/>
            </a:br>
            <a:r>
              <a:rPr lang="en-CA" sz="3200" dirty="0" smtClean="0"/>
              <a:t>    default:</a:t>
            </a:r>
            <a:br>
              <a:rPr lang="en-CA" sz="3200" dirty="0" smtClean="0"/>
            </a:br>
            <a:r>
              <a:rPr lang="en-CA" sz="3200" dirty="0" smtClean="0"/>
              <a:t>        ...</a:t>
            </a:r>
            <a:br>
              <a:rPr lang="en-CA" sz="3200" dirty="0" smtClean="0"/>
            </a:br>
            <a:r>
              <a:rPr lang="en-CA" sz="3200" dirty="0" smtClean="0"/>
              <a:t>}</a:t>
            </a:r>
          </a:p>
          <a:p>
            <a:pPr marL="0" indent="0">
              <a:buNone/>
            </a:pPr>
            <a:endParaRPr lang="en-CA" sz="3200" dirty="0" smtClean="0"/>
          </a:p>
        </p:txBody>
      </p:sp>
      <p:sp>
        <p:nvSpPr>
          <p:cNvPr id="4" name="Content Placeholder 2"/>
          <p:cNvSpPr txBox="1">
            <a:spLocks/>
          </p:cNvSpPr>
          <p:nvPr/>
        </p:nvSpPr>
        <p:spPr>
          <a:xfrm>
            <a:off x="6767944" y="858982"/>
            <a:ext cx="4987637" cy="59990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if ( expression === a ) {</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else if ( expression === b ) {</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else {</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b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br>
            <a:r>
              <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A" sz="32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2" name="Rectangle 1"/>
          <p:cNvSpPr/>
          <p:nvPr/>
        </p:nvSpPr>
        <p:spPr>
          <a:xfrm>
            <a:off x="2999509" y="460452"/>
            <a:ext cx="6440187"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800" b="0" i="0" u="none" strike="noStrike" kern="1200" cap="none" spc="0" normalizeH="0" baseline="0" noProof="0" dirty="0" smtClean="0">
                <a:ln>
                  <a:noFill/>
                </a:ln>
                <a:solidFill>
                  <a:prstClr val="black"/>
                </a:solidFill>
                <a:effectLst/>
                <a:uLnTx/>
                <a:uFillTx/>
                <a:latin typeface="Calibri" panose="020F0502020204030204"/>
                <a:ea typeface="+mn-ea"/>
                <a:cs typeface="+mn-cs"/>
              </a:rPr>
              <a:t>These two code blocks are equivalent:</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7703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endParaRPr lang="en-CA" dirty="0"/>
          </a:p>
          <a:p>
            <a:pPr marL="0" indent="0">
              <a:buNone/>
            </a:pPr>
            <a:r>
              <a:rPr lang="en-CA" dirty="0" smtClean="0"/>
              <a:t>for ( statement1; statement2; statement3 ) {</a:t>
            </a:r>
          </a:p>
          <a:p>
            <a:pPr marL="0" indent="0">
              <a:buNone/>
            </a:pPr>
            <a:r>
              <a:rPr lang="en-CA" dirty="0"/>
              <a:t> </a:t>
            </a:r>
            <a:r>
              <a:rPr lang="en-CA" dirty="0" smtClean="0"/>
              <a:t>    body;</a:t>
            </a:r>
          </a:p>
          <a:p>
            <a:pPr marL="0" indent="0">
              <a:buNone/>
            </a:pPr>
            <a:r>
              <a:rPr lang="en-CA" dirty="0" smtClean="0"/>
              <a:t>}</a:t>
            </a:r>
          </a:p>
          <a:p>
            <a:pPr marL="0" indent="0">
              <a:buNone/>
            </a:pPr>
            <a:endParaRPr lang="en-CA" dirty="0" smtClean="0"/>
          </a:p>
          <a:p>
            <a:pPr marL="0" indent="0">
              <a:buNone/>
            </a:pPr>
            <a:r>
              <a:rPr lang="en-CA" dirty="0" smtClean="0"/>
              <a:t>// ... is equivalent to ...</a:t>
            </a:r>
            <a:endParaRPr lang="en-CA" dirty="0"/>
          </a:p>
          <a:p>
            <a:pPr marL="0" indent="0">
              <a:buNone/>
            </a:pPr>
            <a:endParaRPr lang="en-CA" dirty="0" smtClean="0"/>
          </a:p>
          <a:p>
            <a:pPr marL="0" indent="0">
              <a:buNone/>
            </a:pPr>
            <a:r>
              <a:rPr lang="en-CA" dirty="0" smtClean="0"/>
              <a:t>statement1;</a:t>
            </a:r>
          </a:p>
          <a:p>
            <a:pPr marL="0" indent="0">
              <a:buNone/>
            </a:pPr>
            <a:r>
              <a:rPr lang="en-CA" dirty="0" smtClean="0"/>
              <a:t>while ( statement2 ) {</a:t>
            </a:r>
          </a:p>
          <a:p>
            <a:pPr marL="0" indent="0">
              <a:buNone/>
            </a:pPr>
            <a:r>
              <a:rPr lang="en-CA" dirty="0"/>
              <a:t> </a:t>
            </a:r>
            <a:r>
              <a:rPr lang="en-CA" dirty="0" smtClean="0"/>
              <a:t>  body;</a:t>
            </a:r>
          </a:p>
          <a:p>
            <a:pPr marL="0" indent="0">
              <a:buNone/>
            </a:pPr>
            <a:r>
              <a:rPr lang="en-CA" dirty="0"/>
              <a:t> </a:t>
            </a:r>
            <a:r>
              <a:rPr lang="en-CA" dirty="0" smtClean="0"/>
              <a:t>  statement3;</a:t>
            </a:r>
          </a:p>
          <a:p>
            <a:pPr marL="0" indent="0">
              <a:buNone/>
            </a:pPr>
            <a:r>
              <a:rPr lang="en-CA" dirty="0" smtClean="0"/>
              <a:t>}</a:t>
            </a:r>
          </a:p>
          <a:p>
            <a:pPr marL="0" indent="0">
              <a:buNone/>
            </a:pPr>
            <a:endParaRPr lang="en-CA" dirty="0" smtClean="0"/>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6" name="ZoneTexte 5"/>
          <p:cNvSpPr txBox="1">
            <a:spLocks noChangeArrowheads="1"/>
          </p:cNvSpPr>
          <p:nvPr/>
        </p:nvSpPr>
        <p:spPr bwMode="auto">
          <a:xfrm>
            <a:off x="10768406" y="509716"/>
            <a:ext cx="14235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5611880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lnSpcReduction="10000"/>
          </a:bodyPr>
          <a:lstStyle/>
          <a:p>
            <a:pPr marL="0" indent="0">
              <a:buNone/>
            </a:pPr>
            <a:endParaRPr lang="en-CA" dirty="0" smtClean="0"/>
          </a:p>
          <a:p>
            <a:pPr marL="0" indent="0">
              <a:buNone/>
            </a:pPr>
            <a:r>
              <a:rPr lang="en-CA" dirty="0" smtClean="0"/>
              <a:t>// Be careful ...</a:t>
            </a:r>
            <a:endParaRPr lang="en-CA" dirty="0"/>
          </a:p>
          <a:p>
            <a:pPr marL="0" indent="0">
              <a:buNone/>
            </a:pPr>
            <a:r>
              <a:rPr lang="en-CA" b="1" dirty="0" err="1" smtClean="0">
                <a:solidFill>
                  <a:srgbClr val="00B050"/>
                </a:solidFill>
              </a:rPr>
              <a:t>var</a:t>
            </a:r>
            <a:r>
              <a:rPr lang="en-CA" dirty="0" smtClean="0"/>
              <a:t> x = 17.6; // implicit type</a:t>
            </a:r>
          </a:p>
          <a:p>
            <a:pPr marL="0" indent="0">
              <a:buNone/>
            </a:pPr>
            <a:r>
              <a:rPr lang="en-CA" dirty="0" smtClean="0"/>
              <a:t>...</a:t>
            </a:r>
          </a:p>
          <a:p>
            <a:pPr marL="0" indent="0">
              <a:buNone/>
            </a:pPr>
            <a:r>
              <a:rPr lang="en-CA" dirty="0" smtClean="0"/>
              <a:t>x = </a:t>
            </a:r>
            <a:r>
              <a:rPr lang="en-CA" smtClean="0"/>
              <a:t>"seventeen"; </a:t>
            </a:r>
            <a:r>
              <a:rPr lang="en-CA" dirty="0" smtClean="0"/>
              <a:t>// implicit type change: no warning!</a:t>
            </a:r>
          </a:p>
          <a:p>
            <a:pPr marL="0" indent="0">
              <a:buNone/>
            </a:pPr>
            <a:endParaRPr lang="en-CA" dirty="0"/>
          </a:p>
          <a:p>
            <a:pPr marL="0" indent="0">
              <a:buNone/>
            </a:pPr>
            <a:r>
              <a:rPr lang="en-CA" dirty="0" smtClean="0"/>
              <a:t>Is the </a:t>
            </a:r>
            <a:r>
              <a:rPr lang="en-CA" b="1" dirty="0" err="1" smtClean="0">
                <a:solidFill>
                  <a:srgbClr val="00B050"/>
                </a:solidFill>
              </a:rPr>
              <a:t>var</a:t>
            </a:r>
            <a:r>
              <a:rPr lang="en-CA" dirty="0" smtClean="0"/>
              <a:t> keyword necessary when defining a variable? No, but ... "If you use </a:t>
            </a:r>
            <a:r>
              <a:rPr lang="en-CA" b="1" dirty="0" err="1" smtClean="0">
                <a:solidFill>
                  <a:srgbClr val="00B050"/>
                </a:solidFill>
              </a:rPr>
              <a:t>var</a:t>
            </a:r>
            <a:r>
              <a:rPr lang="en-CA" dirty="0" smtClean="0"/>
              <a:t> the variable is declared within the scope you are in (e.g. of the function). If you don't use </a:t>
            </a:r>
            <a:r>
              <a:rPr lang="en-CA" b="1" dirty="0" err="1" smtClean="0">
                <a:solidFill>
                  <a:srgbClr val="00B050"/>
                </a:solidFill>
              </a:rPr>
              <a:t>var</a:t>
            </a:r>
            <a:r>
              <a:rPr lang="en-CA" dirty="0" smtClean="0"/>
              <a:t>, the variable bubbles up through the layers of scope until it encounters a variable by the given name or the global object (window, if you are doing it in the browser), where it then attaches. It is then very similar to a global variable. [...] This is [...] one of the most dangerous issues with </a:t>
            </a:r>
            <a:r>
              <a:rPr lang="en-CA" dirty="0" err="1" smtClean="0"/>
              <a:t>javascript</a:t>
            </a:r>
            <a:r>
              <a:rPr lang="en-CA" dirty="0" smtClean="0"/>
              <a:t> [...] it's easy to forget </a:t>
            </a:r>
            <a:r>
              <a:rPr lang="en-CA" b="1" dirty="0" err="1" smtClean="0">
                <a:solidFill>
                  <a:srgbClr val="00B050"/>
                </a:solidFill>
              </a:rPr>
              <a:t>var</a:t>
            </a:r>
            <a:r>
              <a:rPr lang="en-CA" dirty="0" smtClean="0"/>
              <a:t> and have by accident a common variable name bound to the global object. This produces weird and difficult to debug behavior."</a:t>
            </a:r>
            <a:br>
              <a:rPr lang="en-CA" dirty="0" smtClean="0"/>
            </a:br>
            <a:r>
              <a:rPr lang="en-CA" dirty="0" smtClean="0"/>
              <a:t>-- </a:t>
            </a:r>
            <a:r>
              <a:rPr lang="en-CA" dirty="0" smtClean="0">
                <a:hlinkClick r:id="rId2"/>
              </a:rPr>
              <a:t>http://stackoverflow.com/questions/2485423/is-using-var-to-declare-variables-optional</a:t>
            </a:r>
            <a:r>
              <a:rPr lang="en-CA" dirty="0" smtClean="0"/>
              <a:t> </a:t>
            </a:r>
            <a:endParaRPr lang="en-CA" dirty="0"/>
          </a:p>
        </p:txBody>
      </p:sp>
    </p:spTree>
    <p:extLst>
      <p:ext uri="{BB962C8B-B14F-4D97-AF65-F5344CB8AC3E}">
        <p14:creationId xmlns:p14="http://schemas.microsoft.com/office/powerpoint/2010/main" val="245939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3920" y="894080"/>
            <a:ext cx="3637280" cy="477520"/>
          </a:xfrm>
          <a:prstGeom prst="rect">
            <a:avLst/>
          </a:prstGeom>
          <a:solidFill>
            <a:srgbClr val="00B0F0">
              <a:alpha val="5000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Rectangle 3"/>
          <p:cNvSpPr/>
          <p:nvPr/>
        </p:nvSpPr>
        <p:spPr>
          <a:xfrm>
            <a:off x="904240" y="1824644"/>
            <a:ext cx="731520" cy="517236"/>
          </a:xfrm>
          <a:prstGeom prst="rect">
            <a:avLst/>
          </a:prstGeom>
          <a:solidFill>
            <a:srgbClr val="00B0F0">
              <a:alpha val="5000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p:cNvSpPr/>
          <p:nvPr/>
        </p:nvSpPr>
        <p:spPr>
          <a:xfrm>
            <a:off x="1824182" y="1824644"/>
            <a:ext cx="1518458" cy="517236"/>
          </a:xfrm>
          <a:prstGeom prst="rect">
            <a:avLst/>
          </a:prstGeom>
          <a:solidFill>
            <a:srgbClr val="00B0F0">
              <a:alpha val="5000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9611360" y="91440"/>
            <a:ext cx="2021840" cy="646331"/>
          </a:xfrm>
          <a:prstGeom prst="rect">
            <a:avLst/>
          </a:prstGeom>
          <a:noFill/>
        </p:spPr>
        <p:txBody>
          <a:bodyPr wrap="square" rtlCol="0">
            <a:spAutoFit/>
          </a:bodyPr>
          <a:lstStyle/>
          <a:p>
            <a:r>
              <a:rPr lang="en-CA" sz="3600" dirty="0" smtClean="0"/>
              <a:t>property</a:t>
            </a:r>
            <a:endParaRPr lang="en-CA" sz="3600" dirty="0"/>
          </a:p>
        </p:txBody>
      </p:sp>
      <p:sp>
        <p:nvSpPr>
          <p:cNvPr id="7" name="TextBox 6"/>
          <p:cNvSpPr txBox="1"/>
          <p:nvPr/>
        </p:nvSpPr>
        <p:spPr>
          <a:xfrm>
            <a:off x="9611360" y="716280"/>
            <a:ext cx="2021840" cy="646331"/>
          </a:xfrm>
          <a:prstGeom prst="rect">
            <a:avLst/>
          </a:prstGeom>
          <a:noFill/>
        </p:spPr>
        <p:txBody>
          <a:bodyPr wrap="square" rtlCol="0">
            <a:spAutoFit/>
          </a:bodyPr>
          <a:lstStyle/>
          <a:p>
            <a:r>
              <a:rPr lang="en-CA" sz="3600" dirty="0" smtClean="0"/>
              <a:t>name</a:t>
            </a:r>
            <a:endParaRPr lang="en-CA" sz="3600" dirty="0"/>
          </a:p>
        </p:txBody>
      </p:sp>
      <p:sp>
        <p:nvSpPr>
          <p:cNvPr id="8" name="TextBox 7"/>
          <p:cNvSpPr txBox="1"/>
          <p:nvPr/>
        </p:nvSpPr>
        <p:spPr>
          <a:xfrm>
            <a:off x="9611360" y="1341120"/>
            <a:ext cx="2021840" cy="646331"/>
          </a:xfrm>
          <a:prstGeom prst="rect">
            <a:avLst/>
          </a:prstGeom>
          <a:noFill/>
        </p:spPr>
        <p:txBody>
          <a:bodyPr wrap="square" rtlCol="0">
            <a:spAutoFit/>
          </a:bodyPr>
          <a:lstStyle/>
          <a:p>
            <a:r>
              <a:rPr lang="en-CA" sz="3600" dirty="0" smtClean="0"/>
              <a:t>value</a:t>
            </a:r>
            <a:endParaRPr lang="en-CA" sz="3600" dirty="0"/>
          </a:p>
        </p:txBody>
      </p:sp>
      <p:sp>
        <p:nvSpPr>
          <p:cNvPr id="32" name="Freeform 31"/>
          <p:cNvSpPr/>
          <p:nvPr/>
        </p:nvSpPr>
        <p:spPr>
          <a:xfrm>
            <a:off x="2976880" y="436880"/>
            <a:ext cx="6482080" cy="436880"/>
          </a:xfrm>
          <a:custGeom>
            <a:avLst/>
            <a:gdLst>
              <a:gd name="connsiteX0" fmla="*/ 0 w 6482080"/>
              <a:gd name="connsiteY0" fmla="*/ 436880 h 436880"/>
              <a:gd name="connsiteX1" fmla="*/ 335280 w 6482080"/>
              <a:gd name="connsiteY1" fmla="*/ 0 h 436880"/>
              <a:gd name="connsiteX2" fmla="*/ 6482080 w 6482080"/>
              <a:gd name="connsiteY2" fmla="*/ 10160 h 436880"/>
            </a:gdLst>
            <a:ahLst/>
            <a:cxnLst>
              <a:cxn ang="0">
                <a:pos x="connsiteX0" y="connsiteY0"/>
              </a:cxn>
              <a:cxn ang="0">
                <a:pos x="connsiteX1" y="connsiteY1"/>
              </a:cxn>
              <a:cxn ang="0">
                <a:pos x="connsiteX2" y="connsiteY2"/>
              </a:cxn>
            </a:cxnLst>
            <a:rect l="l" t="t" r="r" b="b"/>
            <a:pathLst>
              <a:path w="6482080" h="436880">
                <a:moveTo>
                  <a:pt x="0" y="436880"/>
                </a:moveTo>
                <a:lnTo>
                  <a:pt x="335280" y="0"/>
                </a:lnTo>
                <a:lnTo>
                  <a:pt x="6482080" y="10160"/>
                </a:lnTo>
              </a:path>
            </a:pathLst>
          </a:custGeom>
          <a:noFill/>
          <a:ln w="381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Freeform 32"/>
          <p:cNvSpPr/>
          <p:nvPr/>
        </p:nvSpPr>
        <p:spPr>
          <a:xfrm>
            <a:off x="2580640" y="1727200"/>
            <a:ext cx="6979920" cy="843280"/>
          </a:xfrm>
          <a:custGeom>
            <a:avLst/>
            <a:gdLst>
              <a:gd name="connsiteX0" fmla="*/ 0 w 6979920"/>
              <a:gd name="connsiteY0" fmla="*/ 609600 h 843280"/>
              <a:gd name="connsiteX1" fmla="*/ 182880 w 6979920"/>
              <a:gd name="connsiteY1" fmla="*/ 843280 h 843280"/>
              <a:gd name="connsiteX2" fmla="*/ 4450080 w 6979920"/>
              <a:gd name="connsiteY2" fmla="*/ 833120 h 843280"/>
              <a:gd name="connsiteX3" fmla="*/ 5252720 w 6979920"/>
              <a:gd name="connsiteY3" fmla="*/ 0 h 843280"/>
              <a:gd name="connsiteX4" fmla="*/ 6979920 w 6979920"/>
              <a:gd name="connsiteY4" fmla="*/ 10160 h 843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79920" h="843280">
                <a:moveTo>
                  <a:pt x="0" y="609600"/>
                </a:moveTo>
                <a:lnTo>
                  <a:pt x="182880" y="843280"/>
                </a:lnTo>
                <a:lnTo>
                  <a:pt x="4450080" y="833120"/>
                </a:lnTo>
                <a:lnTo>
                  <a:pt x="5252720" y="0"/>
                </a:lnTo>
                <a:lnTo>
                  <a:pt x="6979920" y="10160"/>
                </a:lnTo>
              </a:path>
            </a:pathLst>
          </a:custGeom>
          <a:noFill/>
          <a:ln w="381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1280160" y="1097280"/>
            <a:ext cx="8239760" cy="1605280"/>
          </a:xfrm>
          <a:custGeom>
            <a:avLst/>
            <a:gdLst>
              <a:gd name="connsiteX0" fmla="*/ 0 w 8239760"/>
              <a:gd name="connsiteY0" fmla="*/ 1249680 h 1605280"/>
              <a:gd name="connsiteX1" fmla="*/ 325120 w 8239760"/>
              <a:gd name="connsiteY1" fmla="*/ 1605280 h 1605280"/>
              <a:gd name="connsiteX2" fmla="*/ 6329680 w 8239760"/>
              <a:gd name="connsiteY2" fmla="*/ 1584960 h 1605280"/>
              <a:gd name="connsiteX3" fmla="*/ 7782560 w 8239760"/>
              <a:gd name="connsiteY3" fmla="*/ 0 h 1605280"/>
              <a:gd name="connsiteX4" fmla="*/ 8239760 w 8239760"/>
              <a:gd name="connsiteY4" fmla="*/ 0 h 1605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9760" h="1605280">
                <a:moveTo>
                  <a:pt x="0" y="1249680"/>
                </a:moveTo>
                <a:lnTo>
                  <a:pt x="325120" y="1605280"/>
                </a:lnTo>
                <a:lnTo>
                  <a:pt x="6329680" y="1584960"/>
                </a:lnTo>
                <a:lnTo>
                  <a:pt x="7782560" y="0"/>
                </a:lnTo>
                <a:lnTo>
                  <a:pt x="8239760" y="0"/>
                </a:lnTo>
              </a:path>
            </a:pathLst>
          </a:custGeom>
          <a:noFill/>
          <a:ln w="381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Content Placeholder 2"/>
          <p:cNvSpPr>
            <a:spLocks noGrp="1"/>
          </p:cNvSpPr>
          <p:nvPr>
            <p:ph idx="1"/>
          </p:nvPr>
        </p:nvSpPr>
        <p:spPr>
          <a:xfrm>
            <a:off x="457200" y="0"/>
            <a:ext cx="11277600" cy="6858000"/>
          </a:xfrm>
        </p:spPr>
        <p:txBody>
          <a:bodyPr>
            <a:normAutofit lnSpcReduction="10000"/>
          </a:bodyPr>
          <a:lstStyle/>
          <a:p>
            <a:pPr marL="0" indent="0">
              <a:buNone/>
            </a:pPr>
            <a:r>
              <a:rPr lang="en-CA" dirty="0" smtClean="0"/>
              <a:t>// </a:t>
            </a:r>
            <a:r>
              <a:rPr lang="en-CA" b="1" dirty="0" smtClean="0">
                <a:solidFill>
                  <a:srgbClr val="00B050"/>
                </a:solidFill>
              </a:rPr>
              <a:t>Object</a:t>
            </a:r>
          </a:p>
          <a:p>
            <a:pPr marL="0" indent="0">
              <a:buNone/>
            </a:pPr>
            <a:r>
              <a:rPr lang="en-CA" b="1" dirty="0" smtClean="0"/>
              <a:t>continent1 = {</a:t>
            </a:r>
          </a:p>
          <a:p>
            <a:pPr marL="0" indent="0">
              <a:buNone/>
            </a:pPr>
            <a:r>
              <a:rPr lang="en-CA" b="1" dirty="0"/>
              <a:t> </a:t>
            </a:r>
            <a:r>
              <a:rPr lang="en-CA" b="1" dirty="0" smtClean="0"/>
              <a:t>    name </a:t>
            </a:r>
            <a:r>
              <a:rPr lang="en-CA" b="1" dirty="0" smtClean="0">
                <a:solidFill>
                  <a:srgbClr val="00B050"/>
                </a:solidFill>
              </a:rPr>
              <a:t>:</a:t>
            </a:r>
            <a:r>
              <a:rPr lang="en-CA" b="1" dirty="0" smtClean="0"/>
              <a:t> "North America"</a:t>
            </a:r>
            <a:r>
              <a:rPr lang="en-CA" b="1" dirty="0" smtClean="0">
                <a:solidFill>
                  <a:srgbClr val="00B050"/>
                </a:solidFill>
              </a:rPr>
              <a:t>,</a:t>
            </a:r>
          </a:p>
          <a:p>
            <a:pPr marL="0" indent="0">
              <a:buNone/>
            </a:pPr>
            <a:r>
              <a:rPr lang="en-CA" b="1" dirty="0"/>
              <a:t> </a:t>
            </a:r>
            <a:r>
              <a:rPr lang="en-CA" b="1" dirty="0" smtClean="0"/>
              <a:t>    population </a:t>
            </a:r>
            <a:r>
              <a:rPr lang="en-CA" b="1" dirty="0" smtClean="0">
                <a:solidFill>
                  <a:srgbClr val="00B050"/>
                </a:solidFill>
              </a:rPr>
              <a:t>:</a:t>
            </a:r>
            <a:r>
              <a:rPr lang="en-CA" b="1" dirty="0" smtClean="0"/>
              <a:t> 530000000</a:t>
            </a:r>
            <a:r>
              <a:rPr lang="en-CA" b="1" dirty="0" smtClean="0">
                <a:solidFill>
                  <a:srgbClr val="00B050"/>
                </a:solidFill>
              </a:rPr>
              <a:t>,</a:t>
            </a:r>
            <a:r>
              <a:rPr lang="en-CA" b="1" dirty="0" smtClean="0"/>
              <a:t> // 530 million</a:t>
            </a:r>
          </a:p>
          <a:p>
            <a:pPr marL="0" indent="0">
              <a:buNone/>
            </a:pPr>
            <a:r>
              <a:rPr lang="en-CA" b="1" dirty="0" smtClean="0"/>
              <a:t>     area </a:t>
            </a:r>
            <a:r>
              <a:rPr lang="en-CA" b="1" dirty="0" smtClean="0">
                <a:solidFill>
                  <a:srgbClr val="00B050"/>
                </a:solidFill>
              </a:rPr>
              <a:t>:</a:t>
            </a:r>
            <a:r>
              <a:rPr lang="en-CA" b="1" dirty="0" smtClean="0"/>
              <a:t> 24709000 // </a:t>
            </a:r>
            <a:r>
              <a:rPr lang="en-CA" b="1" dirty="0"/>
              <a:t>i</a:t>
            </a:r>
            <a:r>
              <a:rPr lang="en-CA" b="1" dirty="0" smtClean="0"/>
              <a:t>n km2</a:t>
            </a:r>
          </a:p>
          <a:p>
            <a:pPr marL="0" indent="0">
              <a:buNone/>
            </a:pPr>
            <a:r>
              <a:rPr lang="en-CA" b="1" dirty="0" smtClean="0"/>
              <a:t>};</a:t>
            </a:r>
          </a:p>
          <a:p>
            <a:pPr marL="0" indent="0">
              <a:buNone/>
            </a:pPr>
            <a:r>
              <a:rPr lang="en-CA" dirty="0" smtClean="0"/>
              <a:t>continent1</a:t>
            </a:r>
            <a:r>
              <a:rPr lang="en-CA" b="1" dirty="0" smtClean="0">
                <a:solidFill>
                  <a:srgbClr val="00B050"/>
                </a:solidFill>
              </a:rPr>
              <a:t>.</a:t>
            </a:r>
            <a:r>
              <a:rPr lang="en-CA" dirty="0" smtClean="0"/>
              <a:t>name === "North America" // like a Java object</a:t>
            </a:r>
          </a:p>
          <a:p>
            <a:pPr marL="0" indent="0">
              <a:buNone/>
            </a:pPr>
            <a:r>
              <a:rPr lang="en-CA" dirty="0" smtClean="0"/>
              <a:t>continent1</a:t>
            </a:r>
            <a:r>
              <a:rPr lang="en-CA" b="1" dirty="0" smtClean="0">
                <a:solidFill>
                  <a:srgbClr val="00B050"/>
                </a:solidFill>
              </a:rPr>
              <a:t>["</a:t>
            </a:r>
            <a:r>
              <a:rPr lang="en-CA" dirty="0" smtClean="0"/>
              <a:t>name</a:t>
            </a:r>
            <a:r>
              <a:rPr lang="en-CA" b="1" dirty="0" smtClean="0">
                <a:solidFill>
                  <a:srgbClr val="00B050"/>
                </a:solidFill>
              </a:rPr>
              <a:t>"]</a:t>
            </a:r>
            <a:r>
              <a:rPr lang="en-CA" dirty="0" smtClean="0"/>
              <a:t> === "North America" // like a dictionary</a:t>
            </a:r>
          </a:p>
          <a:p>
            <a:pPr marL="0" indent="0">
              <a:buNone/>
            </a:pPr>
            <a:r>
              <a:rPr lang="en-CA" dirty="0" smtClean="0"/>
              <a:t>// We can dynamically add properties</a:t>
            </a:r>
          </a:p>
          <a:p>
            <a:pPr marL="0" indent="0">
              <a:buNone/>
            </a:pPr>
            <a:r>
              <a:rPr lang="en-CA" dirty="0" smtClean="0"/>
              <a:t>continent1.populationDensity = continent1.population / continent1.area;</a:t>
            </a:r>
          </a:p>
          <a:p>
            <a:pPr marL="0" indent="0">
              <a:buNone/>
            </a:pPr>
            <a:r>
              <a:rPr lang="en-CA" dirty="0" smtClean="0"/>
              <a:t>continent1.populationDensity === 21.449674207778543</a:t>
            </a:r>
          </a:p>
          <a:p>
            <a:pPr marL="0" indent="0">
              <a:buNone/>
            </a:pPr>
            <a:r>
              <a:rPr lang="en-CA" dirty="0" smtClean="0"/>
              <a:t>// We can remove properties</a:t>
            </a:r>
          </a:p>
          <a:p>
            <a:pPr marL="0" indent="0">
              <a:buNone/>
            </a:pPr>
            <a:r>
              <a:rPr lang="en-CA" b="1" dirty="0" smtClean="0">
                <a:solidFill>
                  <a:srgbClr val="00B050"/>
                </a:solidFill>
              </a:rPr>
              <a:t>delete</a:t>
            </a:r>
            <a:r>
              <a:rPr lang="en-CA" dirty="0" smtClean="0"/>
              <a:t> continent1.area;</a:t>
            </a:r>
          </a:p>
          <a:p>
            <a:pPr marL="0" indent="0">
              <a:buNone/>
            </a:pPr>
            <a:r>
              <a:rPr lang="en-CA" dirty="0" smtClean="0"/>
              <a:t>continent1.area === </a:t>
            </a:r>
            <a:r>
              <a:rPr lang="en-CA" b="1" dirty="0" smtClean="0">
                <a:solidFill>
                  <a:srgbClr val="00B050"/>
                </a:solidFill>
              </a:rPr>
              <a:t>undefined</a:t>
            </a:r>
            <a:r>
              <a:rPr lang="en-CA" dirty="0" smtClean="0"/>
              <a:t> </a:t>
            </a:r>
            <a:endParaRPr lang="en-CA" dirty="0"/>
          </a:p>
          <a:p>
            <a:pPr marL="0" indent="0">
              <a:buNone/>
            </a:pPr>
            <a:endParaRPr lang="en-CA" dirty="0" smtClean="0"/>
          </a:p>
        </p:txBody>
      </p:sp>
      <p:sp>
        <p:nvSpPr>
          <p:cNvPr id="12" name="Flèche droite 3"/>
          <p:cNvSpPr/>
          <p:nvPr/>
        </p:nvSpPr>
        <p:spPr>
          <a:xfrm rot="10800000">
            <a:off x="11582400" y="655023"/>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13" name="ZoneTexte 4"/>
          <p:cNvSpPr txBox="1">
            <a:spLocks noChangeArrowheads="1"/>
          </p:cNvSpPr>
          <p:nvPr/>
        </p:nvSpPr>
        <p:spPr bwMode="auto">
          <a:xfrm>
            <a:off x="10800678" y="1112223"/>
            <a:ext cx="1391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1134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p:bldP spid="7" grpId="0"/>
      <p:bldP spid="8" grpId="0"/>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005"/>
            <a:ext cx="10515600" cy="1325563"/>
          </a:xfrm>
        </p:spPr>
        <p:txBody>
          <a:bodyPr/>
          <a:lstStyle/>
          <a:p>
            <a:r>
              <a:rPr lang="en-CA" dirty="0" smtClean="0"/>
              <a:t>Java vs JavaScript</a:t>
            </a:r>
            <a:endParaRPr lang="en-CA" dirty="0"/>
          </a:p>
        </p:txBody>
      </p:sp>
      <p:sp>
        <p:nvSpPr>
          <p:cNvPr id="3" name="Content Placeholder 2"/>
          <p:cNvSpPr>
            <a:spLocks noGrp="1"/>
          </p:cNvSpPr>
          <p:nvPr>
            <p:ph idx="1"/>
          </p:nvPr>
        </p:nvSpPr>
        <p:spPr>
          <a:xfrm>
            <a:off x="838200" y="1432560"/>
            <a:ext cx="10515600" cy="5029199"/>
          </a:xfrm>
        </p:spPr>
        <p:txBody>
          <a:bodyPr>
            <a:normAutofit/>
          </a:bodyPr>
          <a:lstStyle/>
          <a:p>
            <a:r>
              <a:rPr lang="en-CA" dirty="0" smtClean="0"/>
              <a:t>"When </a:t>
            </a:r>
            <a:r>
              <a:rPr lang="en-CA" b="1" dirty="0" smtClean="0"/>
              <a:t>Java applets failed</a:t>
            </a:r>
            <a:r>
              <a:rPr lang="en-CA" dirty="0" smtClean="0"/>
              <a:t>, JavaScript became the 'Language of the Web' by default. [...] It is unfortunate that </a:t>
            </a:r>
            <a:r>
              <a:rPr lang="en-CA" b="1" dirty="0" smtClean="0"/>
              <a:t>Java failed</a:t>
            </a:r>
            <a:r>
              <a:rPr lang="en-CA" dirty="0" smtClean="0"/>
              <a:t> [as a language for web browsers]"</a:t>
            </a:r>
          </a:p>
          <a:p>
            <a:r>
              <a:rPr lang="en-CA" dirty="0" smtClean="0"/>
              <a:t>"JavaScript is the only language that is found in all browsers. [...] JavaScript is flourishing"</a:t>
            </a:r>
          </a:p>
          <a:p>
            <a:r>
              <a:rPr lang="en-CA" dirty="0" smtClean="0"/>
              <a:t>"In JavaScript, there is a beautiful, elegant, highly expressive language that is buried under a steaming pile of good intentions and blunders. [...It is] one of the most popular languages [...and] one of the most despised"</a:t>
            </a:r>
          </a:p>
          <a:p>
            <a:r>
              <a:rPr lang="en-CA" dirty="0" smtClean="0"/>
              <a:t>Source: Douglas </a:t>
            </a:r>
            <a:r>
              <a:rPr lang="en-CA" dirty="0" err="1" smtClean="0"/>
              <a:t>Crockford</a:t>
            </a:r>
            <a:r>
              <a:rPr lang="en-CA" dirty="0" smtClean="0"/>
              <a:t>, "JavaScript: The Good Parts", 2008, O'Reilly</a:t>
            </a:r>
            <a:endParaRPr lang="en-CA" dirty="0"/>
          </a:p>
        </p:txBody>
      </p:sp>
    </p:spTree>
    <p:extLst>
      <p:ext uri="{BB962C8B-B14F-4D97-AF65-F5344CB8AC3E}">
        <p14:creationId xmlns:p14="http://schemas.microsoft.com/office/powerpoint/2010/main" val="30392467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dirty="0" smtClean="0"/>
              <a:t>// </a:t>
            </a:r>
            <a:r>
              <a:rPr lang="en-CA" b="1" dirty="0" smtClean="0">
                <a:solidFill>
                  <a:srgbClr val="00B050"/>
                </a:solidFill>
              </a:rPr>
              <a:t>Array</a:t>
            </a:r>
          </a:p>
          <a:p>
            <a:pPr marL="0" indent="0">
              <a:buNone/>
            </a:pPr>
            <a:r>
              <a:rPr lang="en-CA" dirty="0" err="1" smtClean="0"/>
              <a:t>var</a:t>
            </a:r>
            <a:r>
              <a:rPr lang="en-CA" dirty="0" smtClean="0"/>
              <a:t> poutine = [ "fries", "cheese", "sauce" ];</a:t>
            </a:r>
          </a:p>
          <a:p>
            <a:pPr marL="0" indent="0">
              <a:buNone/>
            </a:pPr>
            <a:r>
              <a:rPr lang="en-CA" dirty="0" smtClean="0"/>
              <a:t>poutine[1] === "cheese"</a:t>
            </a:r>
          </a:p>
          <a:p>
            <a:pPr marL="0" indent="0">
              <a:buNone/>
            </a:pPr>
            <a:r>
              <a:rPr lang="en-CA" dirty="0" err="1" smtClean="0"/>
              <a:t>poutine</a:t>
            </a:r>
            <a:r>
              <a:rPr lang="en-CA" b="1" dirty="0" err="1" smtClean="0">
                <a:solidFill>
                  <a:srgbClr val="00B050"/>
                </a:solidFill>
              </a:rPr>
              <a:t>.length</a:t>
            </a:r>
            <a:r>
              <a:rPr lang="en-CA" dirty="0" smtClean="0"/>
              <a:t> === 3</a:t>
            </a:r>
          </a:p>
          <a:p>
            <a:pPr marL="0" indent="0">
              <a:buNone/>
            </a:pPr>
            <a:r>
              <a:rPr lang="en-CA" dirty="0" smtClean="0"/>
              <a:t>poutine[4] = "bacon"   // no warning or error!</a:t>
            </a:r>
          </a:p>
          <a:p>
            <a:pPr marL="0" indent="0">
              <a:buNone/>
            </a:pPr>
            <a:r>
              <a:rPr lang="en-CA" dirty="0" smtClean="0"/>
              <a:t>poutine[4] === "bacon"</a:t>
            </a:r>
          </a:p>
          <a:p>
            <a:pPr marL="0" indent="0">
              <a:buNone/>
            </a:pPr>
            <a:r>
              <a:rPr lang="en-CA" dirty="0"/>
              <a:t>poutine[3] === undefined</a:t>
            </a:r>
          </a:p>
          <a:p>
            <a:pPr marL="0" indent="0">
              <a:buNone/>
            </a:pPr>
            <a:r>
              <a:rPr lang="en-CA" dirty="0" err="1" smtClean="0"/>
              <a:t>poutine</a:t>
            </a:r>
            <a:r>
              <a:rPr lang="en-CA" b="1" dirty="0" err="1" smtClean="0">
                <a:solidFill>
                  <a:srgbClr val="00B050"/>
                </a:solidFill>
              </a:rPr>
              <a:t>.length</a:t>
            </a:r>
            <a:r>
              <a:rPr lang="en-CA" dirty="0" smtClean="0"/>
              <a:t> </a:t>
            </a:r>
            <a:r>
              <a:rPr lang="en-CA" dirty="0"/>
              <a:t>=== 5</a:t>
            </a:r>
          </a:p>
          <a:p>
            <a:pPr marL="0" indent="0">
              <a:buNone/>
            </a:pPr>
            <a:r>
              <a:rPr lang="en-CA" dirty="0" smtClean="0"/>
              <a:t>poutine[3] = "maple syrup"</a:t>
            </a:r>
          </a:p>
          <a:p>
            <a:pPr marL="0" indent="0">
              <a:buNone/>
            </a:pPr>
            <a:r>
              <a:rPr lang="en-CA" dirty="0" err="1"/>
              <a:t>poutine</a:t>
            </a:r>
            <a:r>
              <a:rPr lang="en-CA" b="1" dirty="0" err="1">
                <a:solidFill>
                  <a:srgbClr val="00B050"/>
                </a:solidFill>
              </a:rPr>
              <a:t>.length</a:t>
            </a:r>
            <a:r>
              <a:rPr lang="en-CA" dirty="0"/>
              <a:t> === 5</a:t>
            </a:r>
          </a:p>
          <a:p>
            <a:pPr marL="0" indent="0">
              <a:buNone/>
            </a:pPr>
            <a:r>
              <a:rPr lang="en-CA" dirty="0" err="1" smtClean="0"/>
              <a:t>poutine</a:t>
            </a:r>
            <a:r>
              <a:rPr lang="en-CA" b="1" dirty="0" err="1" smtClean="0">
                <a:solidFill>
                  <a:srgbClr val="00B050"/>
                </a:solidFill>
              </a:rPr>
              <a:t>.push</a:t>
            </a:r>
            <a:r>
              <a:rPr lang="en-CA" dirty="0" smtClean="0"/>
              <a:t>("salt"); // to add to the end of the array</a:t>
            </a:r>
          </a:p>
          <a:p>
            <a:pPr marL="0" indent="0">
              <a:buNone/>
            </a:pPr>
            <a:r>
              <a:rPr lang="en-CA" dirty="0" smtClean="0"/>
              <a:t>poutine === </a:t>
            </a:r>
            <a:r>
              <a:rPr lang="fr-FR" dirty="0"/>
              <a:t>["</a:t>
            </a:r>
            <a:r>
              <a:rPr lang="fr-FR" dirty="0" err="1" smtClean="0"/>
              <a:t>fries</a:t>
            </a:r>
            <a:r>
              <a:rPr lang="fr-FR" dirty="0"/>
              <a:t>", </a:t>
            </a:r>
            <a:r>
              <a:rPr lang="fr-FR" dirty="0" smtClean="0"/>
              <a:t>"</a:t>
            </a:r>
            <a:r>
              <a:rPr lang="fr-FR" dirty="0" err="1" smtClean="0"/>
              <a:t>cheese</a:t>
            </a:r>
            <a:r>
              <a:rPr lang="fr-FR" dirty="0" smtClean="0"/>
              <a:t>", </a:t>
            </a:r>
            <a:r>
              <a:rPr lang="fr-FR" dirty="0"/>
              <a:t>"sauce", </a:t>
            </a:r>
            <a:r>
              <a:rPr lang="fr-FR" dirty="0" smtClean="0"/>
              <a:t>"</a:t>
            </a:r>
            <a:r>
              <a:rPr lang="fr-FR" dirty="0" err="1" smtClean="0"/>
              <a:t>maple</a:t>
            </a:r>
            <a:r>
              <a:rPr lang="fr-FR" dirty="0" smtClean="0"/>
              <a:t> </a:t>
            </a:r>
            <a:r>
              <a:rPr lang="fr-FR" dirty="0" err="1" smtClean="0"/>
              <a:t>syrup</a:t>
            </a:r>
            <a:r>
              <a:rPr lang="fr-FR" dirty="0" smtClean="0"/>
              <a:t>", </a:t>
            </a:r>
            <a:r>
              <a:rPr lang="fr-FR" dirty="0"/>
              <a:t>"bacon", "</a:t>
            </a:r>
            <a:r>
              <a:rPr lang="fr-FR" dirty="0" err="1" smtClean="0"/>
              <a:t>salt</a:t>
            </a:r>
            <a:r>
              <a:rPr lang="fr-FR" dirty="0" smtClean="0"/>
              <a:t>"]</a:t>
            </a:r>
            <a:endParaRPr lang="en-CA" dirty="0" smtClean="0"/>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5" name="ZoneTexte 4"/>
          <p:cNvSpPr txBox="1">
            <a:spLocks noChangeArrowheads="1"/>
          </p:cNvSpPr>
          <p:nvPr/>
        </p:nvSpPr>
        <p:spPr bwMode="auto">
          <a:xfrm>
            <a:off x="10746889" y="509716"/>
            <a:ext cx="14451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r>
              <a:rPr lang="en-US" altLang="en-US" sz="1800" dirty="0">
                <a:solidFill>
                  <a:srgbClr val="000000"/>
                </a:solidFill>
                <a:latin typeface="Arial" panose="020B0604020202020204" pitchFamily="34" charset="0"/>
              </a:rPr>
              <a:t>!</a:t>
            </a:r>
          </a:p>
        </p:txBody>
      </p:sp>
    </p:spTree>
    <p:extLst>
      <p:ext uri="{BB962C8B-B14F-4D97-AF65-F5344CB8AC3E}">
        <p14:creationId xmlns:p14="http://schemas.microsoft.com/office/powerpoint/2010/main" val="3282218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spcBef>
                <a:spcPts val="0"/>
              </a:spcBef>
              <a:buNone/>
            </a:pPr>
            <a:endParaRPr lang="en-CA" sz="1600" dirty="0" smtClean="0">
              <a:latin typeface="Courier New" panose="02070309020205020404" pitchFamily="49" charset="0"/>
              <a:cs typeface="Courier New" panose="02070309020205020404" pitchFamily="49" charset="0"/>
            </a:endParaRPr>
          </a:p>
          <a:p>
            <a:pPr marL="0" indent="0">
              <a:spcBef>
                <a:spcPts val="0"/>
              </a:spcBef>
              <a:buNone/>
            </a:pPr>
            <a:r>
              <a:rPr lang="en-CA" sz="1600" dirty="0" smtClean="0">
                <a:latin typeface="Courier New" panose="02070309020205020404" pitchFamily="49" charset="0"/>
                <a:cs typeface="Courier New" panose="02070309020205020404" pitchFamily="49" charset="0"/>
              </a:rPr>
              <a:t>// The sieve of Eratosthenes</a:t>
            </a:r>
          </a:p>
          <a:p>
            <a:pPr marL="0" indent="0">
              <a:spcBef>
                <a:spcPts val="0"/>
              </a:spcBef>
              <a:buNone/>
            </a:pPr>
            <a:r>
              <a:rPr lang="en-CA" sz="1600" dirty="0" smtClean="0">
                <a:latin typeface="Courier New" panose="02070309020205020404" pitchFamily="49" charset="0"/>
                <a:cs typeface="Courier New" panose="02070309020205020404" pitchFamily="49" charset="0"/>
              </a:rPr>
              <a:t>MAX = 100; // compute list of primes up to, and possibly including, this value</a:t>
            </a:r>
          </a:p>
          <a:p>
            <a:pPr marL="0" indent="0">
              <a:spcBef>
                <a:spcPts val="0"/>
              </a:spcBef>
              <a:buNone/>
            </a:pP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 [ false, false ]; //  integers 0, 1 are both non-prime (composite)</a:t>
            </a:r>
          </a:p>
          <a:p>
            <a:pPr marL="0" indent="0">
              <a:spcBef>
                <a:spcPts val="0"/>
              </a:spcBef>
              <a:buNone/>
            </a:pPr>
            <a:r>
              <a:rPr lang="en-CA" sz="1600" dirty="0" err="1" smtClean="0">
                <a:latin typeface="Courier New" panose="02070309020205020404" pitchFamily="49" charset="0"/>
                <a:cs typeface="Courier New" panose="02070309020205020404" pitchFamily="49" charset="0"/>
              </a:rPr>
              <a:t>maxCandidate</a:t>
            </a:r>
            <a:r>
              <a:rPr lang="en-CA" sz="1600" dirty="0" smtClean="0">
                <a:latin typeface="Courier New" panose="02070309020205020404" pitchFamily="49" charset="0"/>
                <a:cs typeface="Courier New" panose="02070309020205020404" pitchFamily="49" charset="0"/>
              </a:rPr>
              <a:t> = </a:t>
            </a:r>
            <a:r>
              <a:rPr lang="en-CA" sz="1600" b="1" dirty="0" err="1" smtClean="0">
                <a:solidFill>
                  <a:srgbClr val="00B050"/>
                </a:solidFill>
                <a:latin typeface="Courier New" panose="02070309020205020404" pitchFamily="49" charset="0"/>
                <a:cs typeface="Courier New" panose="02070309020205020404" pitchFamily="49" charset="0"/>
              </a:rPr>
              <a:t>Math.floor</a:t>
            </a:r>
            <a:r>
              <a:rPr lang="en-CA" sz="1600" dirty="0" smtClean="0">
                <a:latin typeface="Courier New" panose="02070309020205020404" pitchFamily="49" charset="0"/>
                <a:cs typeface="Courier New" panose="02070309020205020404" pitchFamily="49" charset="0"/>
              </a:rPr>
              <a:t>(</a:t>
            </a:r>
            <a:r>
              <a:rPr lang="en-CA" sz="1600" b="1" dirty="0" err="1" smtClean="0">
                <a:solidFill>
                  <a:srgbClr val="00B050"/>
                </a:solidFill>
                <a:latin typeface="Courier New" panose="02070309020205020404" pitchFamily="49" charset="0"/>
                <a:cs typeface="Courier New" panose="02070309020205020404" pitchFamily="49" charset="0"/>
              </a:rPr>
              <a:t>Math.sqrt</a:t>
            </a:r>
            <a:r>
              <a:rPr lang="en-CA" sz="1600" dirty="0" smtClean="0">
                <a:latin typeface="Courier New" panose="02070309020205020404" pitchFamily="49" charset="0"/>
                <a:cs typeface="Courier New" panose="02070309020205020404" pitchFamily="49" charset="0"/>
              </a:rPr>
              <a:t>(MAX));</a:t>
            </a:r>
            <a:endParaRPr lang="en-CA" sz="1600" dirty="0">
              <a:latin typeface="Courier New" panose="02070309020205020404" pitchFamily="49" charset="0"/>
              <a:cs typeface="Courier New" panose="02070309020205020404" pitchFamily="49" charset="0"/>
            </a:endParaRPr>
          </a:p>
          <a:p>
            <a:pPr marL="0" indent="0">
              <a:spcBef>
                <a:spcPts val="0"/>
              </a:spcBef>
              <a:buNone/>
            </a:pPr>
            <a:r>
              <a:rPr lang="en-CA" sz="1600" dirty="0" smtClean="0">
                <a:latin typeface="Courier New" panose="02070309020205020404" pitchFamily="49" charset="0"/>
                <a:cs typeface="Courier New" panose="02070309020205020404" pitchFamily="49" charset="0"/>
              </a:rPr>
              <a:t>// Any integers &lt;= MAX that are composite</a:t>
            </a:r>
          </a:p>
          <a:p>
            <a:pPr marL="0" indent="0">
              <a:spcBef>
                <a:spcPts val="0"/>
              </a:spcBef>
              <a:buNone/>
            </a:pPr>
            <a:r>
              <a:rPr lang="en-CA" sz="1600" dirty="0" smtClean="0">
                <a:latin typeface="Courier New" panose="02070309020205020404" pitchFamily="49" charset="0"/>
                <a:cs typeface="Courier New" panose="02070309020205020404" pitchFamily="49" charset="0"/>
              </a:rPr>
              <a:t>// have at least one factor &lt;= </a:t>
            </a:r>
            <a:r>
              <a:rPr lang="en-CA" sz="1600" dirty="0" err="1" smtClean="0">
                <a:latin typeface="Courier New" panose="02070309020205020404" pitchFamily="49" charset="0"/>
                <a:cs typeface="Courier New" panose="02070309020205020404" pitchFamily="49" charset="0"/>
              </a:rPr>
              <a:t>maxCandidate</a:t>
            </a:r>
            <a:r>
              <a:rPr lang="en-CA" sz="1600" dirty="0" smtClean="0">
                <a:latin typeface="Courier New" panose="02070309020205020404" pitchFamily="49" charset="0"/>
                <a:cs typeface="Courier New" panose="02070309020205020404" pitchFamily="49" charset="0"/>
              </a:rPr>
              <a:t>.</a:t>
            </a:r>
          </a:p>
          <a:p>
            <a:pPr marL="0" indent="0">
              <a:spcBef>
                <a:spcPts val="0"/>
              </a:spcBef>
              <a:buNone/>
            </a:pPr>
            <a:r>
              <a:rPr lang="en-CA" sz="1600" dirty="0" smtClean="0">
                <a:latin typeface="Courier New" panose="02070309020205020404" pitchFamily="49" charset="0"/>
                <a:cs typeface="Courier New" panose="02070309020205020404" pitchFamily="49" charset="0"/>
              </a:rPr>
              <a:t>// Thus, we only need to check for factors &gt;=2 and &lt;= </a:t>
            </a:r>
            <a:r>
              <a:rPr lang="en-CA" sz="1600" dirty="0" err="1" smtClean="0">
                <a:latin typeface="Courier New" panose="02070309020205020404" pitchFamily="49" charset="0"/>
                <a:cs typeface="Courier New" panose="02070309020205020404" pitchFamily="49" charset="0"/>
              </a:rPr>
              <a:t>maxCandidate</a:t>
            </a:r>
            <a:r>
              <a:rPr lang="en-CA" sz="1600" dirty="0" smtClean="0">
                <a:latin typeface="Courier New" panose="02070309020205020404" pitchFamily="49" charset="0"/>
                <a:cs typeface="Courier New" panose="02070309020205020404" pitchFamily="49" charset="0"/>
              </a:rPr>
              <a:t>.</a:t>
            </a:r>
          </a:p>
          <a:p>
            <a:pPr marL="0" indent="0">
              <a:spcBef>
                <a:spcPts val="0"/>
              </a:spcBef>
              <a:buNone/>
            </a:pPr>
            <a:r>
              <a:rPr lang="en-CA" sz="1600" dirty="0" smtClean="0">
                <a:latin typeface="Courier New" panose="02070309020205020404" pitchFamily="49" charset="0"/>
                <a:cs typeface="Courier New" panose="02070309020205020404" pitchFamily="49" charset="0"/>
              </a:rPr>
              <a:t>for ( candidate = 2; candidate &lt;= </a:t>
            </a:r>
            <a:r>
              <a:rPr lang="en-CA" sz="1600" dirty="0" err="1" smtClean="0">
                <a:latin typeface="Courier New" panose="02070309020205020404" pitchFamily="49" charset="0"/>
                <a:cs typeface="Courier New" panose="02070309020205020404" pitchFamily="49" charset="0"/>
              </a:rPr>
              <a:t>maxCandidate</a:t>
            </a:r>
            <a:r>
              <a:rPr lang="en-CA" sz="1600" dirty="0" smtClean="0">
                <a:latin typeface="Courier New" panose="02070309020205020404" pitchFamily="49" charset="0"/>
                <a:cs typeface="Courier New" panose="02070309020205020404" pitchFamily="49" charset="0"/>
              </a:rPr>
              <a:t>; candidate ++ ) {</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if (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candidate ] === undefined )</a:t>
            </a:r>
          </a:p>
          <a:p>
            <a:pPr marL="0" indent="0">
              <a:spcBef>
                <a:spcPts val="0"/>
              </a:spcBef>
              <a:buNone/>
            </a:pPr>
            <a:r>
              <a:rPr lang="en-CA" sz="1600" dirty="0" smtClean="0">
                <a:latin typeface="Courier New" panose="02070309020205020404" pitchFamily="49" charset="0"/>
                <a:cs typeface="Courier New" panose="02070309020205020404" pitchFamily="49" charset="0"/>
              </a:rPr>
              <a:t>      // candidate is a prime number</a:t>
            </a:r>
          </a:p>
          <a:p>
            <a:pPr marL="0" indent="0">
              <a:spcBef>
                <a:spcPts val="0"/>
              </a:spcBef>
              <a:buNone/>
            </a:pPr>
            <a:r>
              <a:rPr lang="en-CA" sz="1600" dirty="0" smtClean="0">
                <a:latin typeface="Courier New" panose="02070309020205020404" pitchFamily="49" charset="0"/>
                <a:cs typeface="Courier New" panose="02070309020205020404" pitchFamily="49" charset="0"/>
              </a:rPr>
              <a:t>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candidate ] = true;</a:t>
            </a:r>
          </a:p>
          <a:p>
            <a:pPr marL="0" indent="0">
              <a:spcBef>
                <a:spcPts val="0"/>
              </a:spcBef>
              <a:buNone/>
            </a:pPr>
            <a:r>
              <a:rPr lang="en-CA" sz="1600" dirty="0" smtClean="0">
                <a:latin typeface="Courier New" panose="02070309020205020404" pitchFamily="49" charset="0"/>
                <a:cs typeface="Courier New" panose="02070309020205020404" pitchFamily="49" charset="0"/>
              </a:rPr>
              <a:t>   if (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candidate ] ) {</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 candidate is a prime number.</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 Mark all integers divisible by candidate as non-prime.</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 Don't bother marking integers &lt; candidate*candidate,</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 because if they are composite, they must have a factor &lt; candidate,</a:t>
            </a:r>
          </a:p>
          <a:p>
            <a:pPr marL="0" indent="0">
              <a:spcBef>
                <a:spcPts val="0"/>
              </a:spcBef>
              <a:buNone/>
            </a:pPr>
            <a:r>
              <a:rPr lang="en-CA" sz="1600" dirty="0" smtClean="0">
                <a:latin typeface="Courier New" panose="02070309020205020404" pitchFamily="49" charset="0"/>
                <a:cs typeface="Courier New" panose="02070309020205020404" pitchFamily="49" charset="0"/>
              </a:rPr>
              <a:t>      // and they would have been marked on an earlier pass.</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for ( j = candidate*candidate; j &lt;= MAX; j += candidate )</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[j] = false;</a:t>
            </a:r>
          </a:p>
          <a:p>
            <a:pPr marL="0" indent="0">
              <a:spcBef>
                <a:spcPts val="0"/>
              </a:spcBef>
              <a:buNone/>
            </a:pPr>
            <a:r>
              <a:rPr lang="en-CA" sz="1600" dirty="0" smtClean="0">
                <a:latin typeface="Courier New" panose="02070309020205020404" pitchFamily="49" charset="0"/>
                <a:cs typeface="Courier New" panose="02070309020205020404" pitchFamily="49" charset="0"/>
              </a:rPr>
              <a:t>   }</a:t>
            </a:r>
          </a:p>
          <a:p>
            <a:pPr marL="0" indent="0">
              <a:spcBef>
                <a:spcPts val="0"/>
              </a:spcBef>
              <a:buNone/>
            </a:pPr>
            <a:r>
              <a:rPr lang="en-CA" sz="1600" dirty="0">
                <a:latin typeface="Courier New" panose="02070309020205020404" pitchFamily="49" charset="0"/>
                <a:cs typeface="Courier New" panose="02070309020205020404" pitchFamily="49" charset="0"/>
              </a:rPr>
              <a:t>}</a:t>
            </a:r>
            <a:endParaRPr lang="en-CA" sz="1600" dirty="0" smtClean="0">
              <a:latin typeface="Courier New" panose="02070309020205020404" pitchFamily="49" charset="0"/>
              <a:cs typeface="Courier New" panose="02070309020205020404" pitchFamily="49" charset="0"/>
            </a:endParaRPr>
          </a:p>
          <a:p>
            <a:pPr marL="0" indent="0">
              <a:spcBef>
                <a:spcPts val="0"/>
              </a:spcBef>
              <a:buNone/>
            </a:pPr>
            <a:r>
              <a:rPr lang="en-CA" sz="1600" dirty="0" smtClean="0">
                <a:latin typeface="Courier New" panose="02070309020205020404" pitchFamily="49" charset="0"/>
                <a:cs typeface="Courier New" panose="02070309020205020404" pitchFamily="49" charset="0"/>
              </a:rPr>
              <a:t>// Any remaining undefined entries in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are also prime</a:t>
            </a:r>
          </a:p>
          <a:p>
            <a:pPr marL="0" indent="0">
              <a:spcBef>
                <a:spcPts val="0"/>
              </a:spcBef>
              <a:buNone/>
            </a:pPr>
            <a:r>
              <a:rPr lang="en-CA" sz="1600" dirty="0" err="1" smtClean="0">
                <a:latin typeface="Courier New" panose="02070309020205020404" pitchFamily="49" charset="0"/>
                <a:cs typeface="Courier New" panose="02070309020205020404" pitchFamily="49" charset="0"/>
              </a:rPr>
              <a:t>arrayOfPrimes</a:t>
            </a:r>
            <a:r>
              <a:rPr lang="en-CA" sz="1600" dirty="0" smtClean="0">
                <a:latin typeface="Courier New" panose="02070309020205020404" pitchFamily="49" charset="0"/>
                <a:cs typeface="Courier New" panose="02070309020205020404" pitchFamily="49" charset="0"/>
              </a:rPr>
              <a:t> = [];</a:t>
            </a:r>
          </a:p>
          <a:p>
            <a:pPr marL="0" indent="0">
              <a:spcBef>
                <a:spcPts val="0"/>
              </a:spcBef>
              <a:buNone/>
            </a:pPr>
            <a:r>
              <a:rPr lang="en-CA" sz="1600" dirty="0" smtClean="0">
                <a:latin typeface="Courier New" panose="02070309020205020404" pitchFamily="49" charset="0"/>
                <a:cs typeface="Courier New" panose="02070309020205020404" pitchFamily="49" charset="0"/>
              </a:rPr>
              <a:t>for</a:t>
            </a: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j </a:t>
            </a:r>
            <a:r>
              <a:rPr lang="en-CA" sz="1600" dirty="0">
                <a:latin typeface="Courier New" panose="02070309020205020404" pitchFamily="49" charset="0"/>
                <a:cs typeface="Courier New" panose="02070309020205020404" pitchFamily="49" charset="0"/>
              </a:rPr>
              <a:t>= 0; </a:t>
            </a:r>
            <a:r>
              <a:rPr lang="en-CA" sz="1600" dirty="0" smtClean="0">
                <a:latin typeface="Courier New" panose="02070309020205020404" pitchFamily="49" charset="0"/>
                <a:cs typeface="Courier New" panose="02070309020205020404" pitchFamily="49" charset="0"/>
              </a:rPr>
              <a:t>j </a:t>
            </a:r>
            <a:r>
              <a:rPr lang="en-CA" sz="1600" dirty="0">
                <a:latin typeface="Courier New" panose="02070309020205020404" pitchFamily="49" charset="0"/>
                <a:cs typeface="Courier New" panose="02070309020205020404" pitchFamily="49" charset="0"/>
              </a:rPr>
              <a:t>&lt; </a:t>
            </a:r>
            <a:r>
              <a:rPr lang="en-CA" sz="1600" dirty="0" err="1" smtClean="0">
                <a:latin typeface="Courier New" panose="02070309020205020404" pitchFamily="49" charset="0"/>
                <a:cs typeface="Courier New" panose="02070309020205020404" pitchFamily="49" charset="0"/>
              </a:rPr>
              <a:t>integerIsPrime</a:t>
            </a:r>
            <a:r>
              <a:rPr lang="en-CA" sz="1600" b="1" dirty="0" err="1" smtClean="0">
                <a:solidFill>
                  <a:srgbClr val="00B050"/>
                </a:solidFill>
                <a:latin typeface="Courier New" panose="02070309020205020404" pitchFamily="49" charset="0"/>
                <a:cs typeface="Courier New" panose="02070309020205020404" pitchFamily="49" charset="0"/>
              </a:rPr>
              <a:t>.length</a:t>
            </a: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j++ ) {</a:t>
            </a:r>
            <a:endParaRPr lang="en-CA" sz="1600" dirty="0">
              <a:latin typeface="Courier New" panose="02070309020205020404" pitchFamily="49" charset="0"/>
              <a:cs typeface="Courier New" panose="02070309020205020404" pitchFamily="49" charset="0"/>
            </a:endParaRPr>
          </a:p>
          <a:p>
            <a:pPr marL="0" indent="0">
              <a:spcBef>
                <a:spcPts val="0"/>
              </a:spcBef>
              <a:buNone/>
            </a:pPr>
            <a:r>
              <a:rPr lang="en-CA" sz="1600" dirty="0" smtClean="0">
                <a:latin typeface="Courier New" panose="02070309020205020404" pitchFamily="49" charset="0"/>
                <a:cs typeface="Courier New" panose="02070309020205020404" pitchFamily="49" charset="0"/>
              </a:rPr>
              <a:t>   if (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j ]===true || </a:t>
            </a:r>
            <a:r>
              <a:rPr lang="en-CA" sz="1600" dirty="0" err="1" smtClean="0">
                <a:latin typeface="Courier New" panose="02070309020205020404" pitchFamily="49" charset="0"/>
                <a:cs typeface="Courier New" panose="02070309020205020404" pitchFamily="49" charset="0"/>
              </a:rPr>
              <a:t>integerIsPrime</a:t>
            </a:r>
            <a:r>
              <a:rPr lang="en-CA" sz="1600" dirty="0" smtClean="0">
                <a:latin typeface="Courier New" panose="02070309020205020404" pitchFamily="49" charset="0"/>
                <a:cs typeface="Courier New" panose="02070309020205020404" pitchFamily="49" charset="0"/>
              </a:rPr>
              <a:t>[ j ]===undefined )</a:t>
            </a:r>
          </a:p>
          <a:p>
            <a:pPr marL="0" indent="0">
              <a:spcBef>
                <a:spcPts val="0"/>
              </a:spcBef>
              <a:buNone/>
            </a:pPr>
            <a:r>
              <a:rPr lang="en-CA" sz="1600" dirty="0">
                <a:latin typeface="Courier New" panose="02070309020205020404" pitchFamily="49" charset="0"/>
                <a:cs typeface="Courier New" panose="02070309020205020404" pitchFamily="49" charset="0"/>
              </a:rPr>
              <a:t> </a:t>
            </a:r>
            <a:r>
              <a:rPr lang="en-CA" sz="1600" dirty="0" smtClean="0">
                <a:latin typeface="Courier New" panose="02070309020205020404" pitchFamily="49" charset="0"/>
                <a:cs typeface="Courier New" panose="02070309020205020404" pitchFamily="49" charset="0"/>
              </a:rPr>
              <a:t>     </a:t>
            </a:r>
            <a:r>
              <a:rPr lang="en-CA" sz="1600" dirty="0" err="1" smtClean="0">
                <a:latin typeface="Courier New" panose="02070309020205020404" pitchFamily="49" charset="0"/>
                <a:cs typeface="Courier New" panose="02070309020205020404" pitchFamily="49" charset="0"/>
              </a:rPr>
              <a:t>arrayOfPrimes</a:t>
            </a:r>
            <a:r>
              <a:rPr lang="en-CA" sz="1600" b="1" dirty="0" err="1" smtClean="0">
                <a:solidFill>
                  <a:srgbClr val="00B050"/>
                </a:solidFill>
                <a:latin typeface="Courier New" panose="02070309020205020404" pitchFamily="49" charset="0"/>
                <a:cs typeface="Courier New" panose="02070309020205020404" pitchFamily="49" charset="0"/>
              </a:rPr>
              <a:t>.push</a:t>
            </a:r>
            <a:r>
              <a:rPr lang="en-CA" sz="1600" dirty="0" smtClean="0">
                <a:latin typeface="Courier New" panose="02070309020205020404" pitchFamily="49" charset="0"/>
                <a:cs typeface="Courier New" panose="02070309020205020404" pitchFamily="49" charset="0"/>
              </a:rPr>
              <a:t>( </a:t>
            </a:r>
            <a:r>
              <a:rPr lang="en-CA" sz="1600" dirty="0">
                <a:latin typeface="Courier New" panose="02070309020205020404" pitchFamily="49" charset="0"/>
                <a:cs typeface="Courier New" panose="02070309020205020404" pitchFamily="49" charset="0"/>
              </a:rPr>
              <a:t>j</a:t>
            </a:r>
            <a:r>
              <a:rPr lang="en-CA" sz="1600" dirty="0" smtClean="0">
                <a:latin typeface="Courier New" panose="02070309020205020404" pitchFamily="49" charset="0"/>
                <a:cs typeface="Courier New" panose="02070309020205020404" pitchFamily="49" charset="0"/>
              </a:rPr>
              <a:t> );</a:t>
            </a:r>
          </a:p>
          <a:p>
            <a:pPr marL="0" indent="0">
              <a:spcBef>
                <a:spcPts val="0"/>
              </a:spcBef>
              <a:buNone/>
            </a:pPr>
            <a:r>
              <a:rPr lang="en-CA" sz="1600" dirty="0">
                <a:latin typeface="Courier New" panose="02070309020205020404" pitchFamily="49" charset="0"/>
                <a:cs typeface="Courier New" panose="02070309020205020404" pitchFamily="49" charset="0"/>
              </a:rPr>
              <a:t>}</a:t>
            </a:r>
            <a:endParaRPr lang="en-CA" sz="1600" dirty="0" smtClean="0">
              <a:latin typeface="Courier New" panose="02070309020205020404" pitchFamily="49" charset="0"/>
              <a:cs typeface="Courier New" panose="02070309020205020404" pitchFamily="49" charset="0"/>
            </a:endParaRPr>
          </a:p>
          <a:p>
            <a:pPr marL="0" indent="0">
              <a:spcBef>
                <a:spcPts val="0"/>
              </a:spcBef>
              <a:buNone/>
            </a:pPr>
            <a:endParaRPr lang="en-CA" sz="1600"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201875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dirty="0" smtClean="0"/>
              <a:t>// </a:t>
            </a:r>
            <a:r>
              <a:rPr lang="en-CA" b="1" dirty="0" smtClean="0">
                <a:solidFill>
                  <a:srgbClr val="00B050"/>
                </a:solidFill>
              </a:rPr>
              <a:t>Array</a:t>
            </a:r>
            <a:r>
              <a:rPr lang="en-CA" dirty="0" smtClean="0"/>
              <a:t> (continued)</a:t>
            </a:r>
          </a:p>
          <a:p>
            <a:pPr marL="0" indent="0">
              <a:buNone/>
            </a:pPr>
            <a:r>
              <a:rPr lang="en-CA" dirty="0" smtClean="0"/>
              <a:t>poutine </a:t>
            </a:r>
            <a:r>
              <a:rPr lang="en-CA" dirty="0"/>
              <a:t>=== </a:t>
            </a:r>
            <a:r>
              <a:rPr lang="fr-FR" dirty="0"/>
              <a:t>["</a:t>
            </a:r>
            <a:r>
              <a:rPr lang="fr-FR" dirty="0" err="1" smtClean="0"/>
              <a:t>fries</a:t>
            </a:r>
            <a:r>
              <a:rPr lang="fr-FR" dirty="0"/>
              <a:t>", </a:t>
            </a:r>
            <a:r>
              <a:rPr lang="fr-FR" dirty="0" smtClean="0"/>
              <a:t>"</a:t>
            </a:r>
            <a:r>
              <a:rPr lang="fr-FR" dirty="0" err="1" smtClean="0"/>
              <a:t>cheese</a:t>
            </a:r>
            <a:r>
              <a:rPr lang="fr-FR" dirty="0" smtClean="0"/>
              <a:t>", </a:t>
            </a:r>
            <a:r>
              <a:rPr lang="fr-FR" dirty="0"/>
              <a:t>"sauce", </a:t>
            </a:r>
            <a:r>
              <a:rPr lang="fr-FR" dirty="0" smtClean="0"/>
              <a:t>"</a:t>
            </a:r>
            <a:r>
              <a:rPr lang="fr-FR" dirty="0" err="1" smtClean="0"/>
              <a:t>maple</a:t>
            </a:r>
            <a:r>
              <a:rPr lang="fr-FR" dirty="0" smtClean="0"/>
              <a:t> </a:t>
            </a:r>
            <a:r>
              <a:rPr lang="fr-FR" dirty="0" err="1" smtClean="0"/>
              <a:t>syrup</a:t>
            </a:r>
            <a:r>
              <a:rPr lang="fr-FR" dirty="0" smtClean="0"/>
              <a:t>", </a:t>
            </a:r>
            <a:r>
              <a:rPr lang="fr-FR" dirty="0"/>
              <a:t>"bacon", "</a:t>
            </a:r>
            <a:r>
              <a:rPr lang="fr-FR" dirty="0" err="1" smtClean="0"/>
              <a:t>salt</a:t>
            </a:r>
            <a:r>
              <a:rPr lang="fr-FR" dirty="0" smtClean="0"/>
              <a:t>"]</a:t>
            </a:r>
            <a:endParaRPr lang="en-CA" dirty="0" smtClean="0"/>
          </a:p>
          <a:p>
            <a:pPr marL="0" indent="0">
              <a:buNone/>
            </a:pPr>
            <a:r>
              <a:rPr lang="en-CA" dirty="0" err="1" smtClean="0"/>
              <a:t>subArray</a:t>
            </a:r>
            <a:r>
              <a:rPr lang="en-CA" dirty="0" smtClean="0"/>
              <a:t> = </a:t>
            </a:r>
            <a:r>
              <a:rPr lang="en-CA" dirty="0" err="1" smtClean="0"/>
              <a:t>poutine</a:t>
            </a:r>
            <a:r>
              <a:rPr lang="en-CA" b="1" dirty="0" err="1" smtClean="0">
                <a:solidFill>
                  <a:srgbClr val="00B050"/>
                </a:solidFill>
              </a:rPr>
              <a:t>.splice</a:t>
            </a:r>
            <a:r>
              <a:rPr lang="en-CA" dirty="0" smtClean="0"/>
              <a:t>(2,1); // starting index, and how many to extract</a:t>
            </a:r>
          </a:p>
          <a:p>
            <a:pPr marL="0" indent="0">
              <a:buNone/>
            </a:pPr>
            <a:r>
              <a:rPr lang="en-CA" dirty="0" err="1" smtClean="0"/>
              <a:t>subArray</a:t>
            </a:r>
            <a:r>
              <a:rPr lang="en-CA" dirty="0"/>
              <a:t> === ["sauce</a:t>
            </a:r>
            <a:r>
              <a:rPr lang="en-CA" dirty="0" smtClean="0"/>
              <a:t>"]</a:t>
            </a:r>
          </a:p>
          <a:p>
            <a:pPr marL="0" indent="0">
              <a:buNone/>
            </a:pPr>
            <a:r>
              <a:rPr lang="en-CA" dirty="0" smtClean="0"/>
              <a:t>poutine === </a:t>
            </a:r>
            <a:r>
              <a:rPr lang="fr-FR" dirty="0"/>
              <a:t>["</a:t>
            </a:r>
            <a:r>
              <a:rPr lang="fr-FR" dirty="0" err="1" smtClean="0"/>
              <a:t>fries</a:t>
            </a:r>
            <a:r>
              <a:rPr lang="fr-FR" dirty="0"/>
              <a:t>", </a:t>
            </a:r>
            <a:r>
              <a:rPr lang="fr-FR" dirty="0" smtClean="0"/>
              <a:t>"</a:t>
            </a:r>
            <a:r>
              <a:rPr lang="fr-FR" dirty="0" err="1" smtClean="0"/>
              <a:t>cheese</a:t>
            </a:r>
            <a:r>
              <a:rPr lang="fr-FR" dirty="0" smtClean="0"/>
              <a:t>", "</a:t>
            </a:r>
            <a:r>
              <a:rPr lang="fr-FR" dirty="0" err="1" smtClean="0"/>
              <a:t>maple</a:t>
            </a:r>
            <a:r>
              <a:rPr lang="fr-FR" dirty="0" smtClean="0"/>
              <a:t> </a:t>
            </a:r>
            <a:r>
              <a:rPr lang="fr-FR" dirty="0" err="1" smtClean="0"/>
              <a:t>syrup</a:t>
            </a:r>
            <a:r>
              <a:rPr lang="fr-FR" dirty="0" smtClean="0"/>
              <a:t>", </a:t>
            </a:r>
            <a:r>
              <a:rPr lang="fr-FR" dirty="0"/>
              <a:t>"bacon", "</a:t>
            </a:r>
            <a:r>
              <a:rPr lang="fr-FR" dirty="0" err="1" smtClean="0"/>
              <a:t>salt</a:t>
            </a:r>
            <a:r>
              <a:rPr lang="fr-FR" dirty="0" smtClean="0"/>
              <a:t>"]</a:t>
            </a:r>
          </a:p>
          <a:p>
            <a:pPr marL="0" indent="0">
              <a:buNone/>
            </a:pPr>
            <a:r>
              <a:rPr lang="en-CA" dirty="0" err="1"/>
              <a:t>subArray</a:t>
            </a:r>
            <a:r>
              <a:rPr lang="en-CA" dirty="0"/>
              <a:t> = </a:t>
            </a:r>
            <a:r>
              <a:rPr lang="en-CA" dirty="0" err="1" smtClean="0"/>
              <a:t>poutine</a:t>
            </a:r>
            <a:r>
              <a:rPr lang="en-CA" b="1" dirty="0" err="1" smtClean="0">
                <a:solidFill>
                  <a:srgbClr val="00B050"/>
                </a:solidFill>
              </a:rPr>
              <a:t>.splice</a:t>
            </a:r>
            <a:r>
              <a:rPr lang="en-CA" dirty="0" smtClean="0"/>
              <a:t>(1,3);</a:t>
            </a:r>
          </a:p>
          <a:p>
            <a:pPr marL="0" indent="0">
              <a:buNone/>
            </a:pPr>
            <a:r>
              <a:rPr lang="fr-FR" dirty="0" err="1" smtClean="0"/>
              <a:t>subArray</a:t>
            </a:r>
            <a:r>
              <a:rPr lang="fr-FR" dirty="0" smtClean="0"/>
              <a:t> === ["</a:t>
            </a:r>
            <a:r>
              <a:rPr lang="fr-FR" dirty="0" err="1" smtClean="0"/>
              <a:t>cheese</a:t>
            </a:r>
            <a:r>
              <a:rPr lang="fr-FR" dirty="0" smtClean="0"/>
              <a:t>", "</a:t>
            </a:r>
            <a:r>
              <a:rPr lang="fr-FR" dirty="0" err="1" smtClean="0"/>
              <a:t>maple</a:t>
            </a:r>
            <a:r>
              <a:rPr lang="fr-FR" dirty="0" smtClean="0"/>
              <a:t> </a:t>
            </a:r>
            <a:r>
              <a:rPr lang="fr-FR" dirty="0" err="1" smtClean="0"/>
              <a:t>syrup</a:t>
            </a:r>
            <a:r>
              <a:rPr lang="fr-FR" dirty="0" smtClean="0"/>
              <a:t>", </a:t>
            </a:r>
            <a:r>
              <a:rPr lang="fr-FR" dirty="0"/>
              <a:t>"bacon</a:t>
            </a:r>
            <a:r>
              <a:rPr lang="fr-FR" dirty="0" smtClean="0"/>
              <a:t>"]</a:t>
            </a:r>
          </a:p>
          <a:p>
            <a:pPr marL="0" indent="0">
              <a:buNone/>
            </a:pPr>
            <a:r>
              <a:rPr lang="fr-FR" dirty="0" smtClean="0"/>
              <a:t>poutine === ["</a:t>
            </a:r>
            <a:r>
              <a:rPr lang="fr-FR" dirty="0" err="1" smtClean="0"/>
              <a:t>fries</a:t>
            </a:r>
            <a:r>
              <a:rPr lang="fr-FR" dirty="0"/>
              <a:t>", "</a:t>
            </a:r>
            <a:r>
              <a:rPr lang="fr-FR" dirty="0" err="1" smtClean="0"/>
              <a:t>salt</a:t>
            </a:r>
            <a:r>
              <a:rPr lang="fr-FR" dirty="0" smtClean="0"/>
              <a:t>"]</a:t>
            </a:r>
          </a:p>
          <a:p>
            <a:pPr marL="0" indent="0">
              <a:buNone/>
            </a:pPr>
            <a:r>
              <a:rPr lang="fr-FR" dirty="0" smtClean="0"/>
              <a:t>// Use </a:t>
            </a:r>
            <a:r>
              <a:rPr lang="fr-FR" b="1" dirty="0" smtClean="0">
                <a:solidFill>
                  <a:srgbClr val="00B050"/>
                </a:solidFill>
              </a:rPr>
              <a:t>.shift()</a:t>
            </a:r>
            <a:r>
              <a:rPr lang="fr-FR" dirty="0" smtClean="0"/>
              <a:t> </a:t>
            </a:r>
            <a:r>
              <a:rPr lang="fr-FR" dirty="0" err="1" smtClean="0"/>
              <a:t>instead</a:t>
            </a:r>
            <a:r>
              <a:rPr lang="fr-FR" dirty="0" smtClean="0"/>
              <a:t> of </a:t>
            </a:r>
            <a:r>
              <a:rPr lang="fr-FR" b="1" dirty="0" smtClean="0">
                <a:solidFill>
                  <a:srgbClr val="00B050"/>
                </a:solidFill>
              </a:rPr>
              <a:t>.</a:t>
            </a:r>
            <a:r>
              <a:rPr lang="fr-FR" b="1" dirty="0" err="1" smtClean="0">
                <a:solidFill>
                  <a:srgbClr val="00B050"/>
                </a:solidFill>
              </a:rPr>
              <a:t>splice</a:t>
            </a:r>
            <a:r>
              <a:rPr lang="fr-FR" b="1" dirty="0" smtClean="0">
                <a:solidFill>
                  <a:srgbClr val="00B050"/>
                </a:solidFill>
              </a:rPr>
              <a:t>(0,1)</a:t>
            </a:r>
            <a:r>
              <a:rPr lang="fr-FR" dirty="0" smtClean="0"/>
              <a:t> to </a:t>
            </a:r>
            <a:r>
              <a:rPr lang="fr-FR" dirty="0" err="1" smtClean="0"/>
              <a:t>remove</a:t>
            </a:r>
            <a:r>
              <a:rPr lang="fr-FR" dirty="0" smtClean="0"/>
              <a:t> the first </a:t>
            </a:r>
            <a:r>
              <a:rPr lang="fr-FR" dirty="0" err="1" smtClean="0"/>
              <a:t>element</a:t>
            </a:r>
            <a:r>
              <a:rPr lang="en-CA" dirty="0" smtClean="0"/>
              <a:t>.</a:t>
            </a:r>
            <a:endParaRPr lang="fr-FR" dirty="0"/>
          </a:p>
          <a:p>
            <a:pPr marL="0" indent="0">
              <a:buNone/>
            </a:pPr>
            <a:r>
              <a:rPr lang="fr-FR" dirty="0" smtClean="0"/>
              <a:t>// An </a:t>
            </a:r>
            <a:r>
              <a:rPr lang="fr-FR" dirty="0" err="1" smtClean="0"/>
              <a:t>array</a:t>
            </a:r>
            <a:r>
              <a:rPr lang="fr-FR" dirty="0" smtClean="0"/>
              <a:t> </a:t>
            </a:r>
            <a:r>
              <a:rPr lang="fr-FR" dirty="0" err="1" smtClean="0"/>
              <a:t>may</a:t>
            </a:r>
            <a:r>
              <a:rPr lang="fr-FR" dirty="0" smtClean="0"/>
              <a:t> </a:t>
            </a:r>
            <a:r>
              <a:rPr lang="fr-FR" dirty="0" err="1" smtClean="0"/>
              <a:t>contain</a:t>
            </a:r>
            <a:r>
              <a:rPr lang="fr-FR" dirty="0" smtClean="0"/>
              <a:t> a mix of types!</a:t>
            </a:r>
          </a:p>
          <a:p>
            <a:pPr marL="0" indent="0">
              <a:buNone/>
            </a:pPr>
            <a:r>
              <a:rPr lang="en-CA" dirty="0" err="1" smtClean="0"/>
              <a:t>var</a:t>
            </a:r>
            <a:r>
              <a:rPr lang="en-CA" dirty="0" smtClean="0"/>
              <a:t> jumble </a:t>
            </a:r>
            <a:r>
              <a:rPr lang="en-CA" dirty="0"/>
              <a:t>= [ 2, true, "</a:t>
            </a:r>
            <a:r>
              <a:rPr lang="en-CA" dirty="0" smtClean="0"/>
              <a:t>salad", </a:t>
            </a:r>
            <a:r>
              <a:rPr lang="en-CA" dirty="0"/>
              <a:t>{ x:100,y:200 } </a:t>
            </a:r>
            <a:r>
              <a:rPr lang="en-CA" dirty="0" smtClean="0"/>
              <a:t>, [3, 4] ];</a:t>
            </a:r>
          </a:p>
          <a:p>
            <a:pPr marL="0" indent="0">
              <a:buNone/>
            </a:pPr>
            <a:r>
              <a:rPr lang="en-CA" dirty="0" smtClean="0"/>
              <a:t>jumble[3</a:t>
            </a:r>
            <a:r>
              <a:rPr lang="en-CA" dirty="0"/>
              <a:t>].</a:t>
            </a:r>
            <a:r>
              <a:rPr lang="en-CA" dirty="0" smtClean="0"/>
              <a:t>x === 100</a:t>
            </a:r>
          </a:p>
          <a:p>
            <a:pPr marL="0" indent="0">
              <a:buNone/>
            </a:pPr>
            <a:r>
              <a:rPr lang="en-CA" dirty="0" smtClean="0"/>
              <a:t>jumble[4</a:t>
            </a:r>
            <a:r>
              <a:rPr lang="en-CA" dirty="0"/>
              <a:t>][0</a:t>
            </a:r>
            <a:r>
              <a:rPr lang="en-CA" dirty="0" smtClean="0"/>
              <a:t>] === 3</a:t>
            </a:r>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5" name="ZoneTexte 4"/>
          <p:cNvSpPr txBox="1">
            <a:spLocks noChangeArrowheads="1"/>
          </p:cNvSpPr>
          <p:nvPr/>
        </p:nvSpPr>
        <p:spPr bwMode="auto">
          <a:xfrm rot="16200000">
            <a:off x="11210704" y="894093"/>
            <a:ext cx="15000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53189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dirty="0" smtClean="0"/>
              <a:t>// We can nest objects (or arrays)</a:t>
            </a:r>
          </a:p>
          <a:p>
            <a:pPr marL="0" indent="0">
              <a:buNone/>
            </a:pPr>
            <a:r>
              <a:rPr lang="en-CA" dirty="0" smtClean="0"/>
              <a:t>// inside other objects (or arrays)</a:t>
            </a:r>
          </a:p>
          <a:p>
            <a:pPr marL="0" indent="0">
              <a:buNone/>
            </a:pPr>
            <a:r>
              <a:rPr lang="en-CA" dirty="0" err="1" smtClean="0"/>
              <a:t>var</a:t>
            </a:r>
            <a:r>
              <a:rPr lang="en-CA" dirty="0" smtClean="0"/>
              <a:t> prof = </a:t>
            </a:r>
            <a:r>
              <a:rPr lang="en-CA" b="1" dirty="0" smtClean="0">
                <a:solidFill>
                  <a:srgbClr val="00B050"/>
                </a:solidFill>
              </a:rPr>
              <a:t>{</a:t>
            </a:r>
          </a:p>
          <a:p>
            <a:pPr marL="0" indent="0">
              <a:buNone/>
            </a:pPr>
            <a:r>
              <a:rPr lang="en-CA" dirty="0"/>
              <a:t> </a:t>
            </a:r>
            <a:r>
              <a:rPr lang="en-CA" dirty="0" smtClean="0"/>
              <a:t>   name : "McGuffin",</a:t>
            </a:r>
          </a:p>
          <a:p>
            <a:pPr marL="0" indent="0">
              <a:buNone/>
            </a:pPr>
            <a:r>
              <a:rPr lang="en-CA" dirty="0"/>
              <a:t> </a:t>
            </a:r>
            <a:r>
              <a:rPr lang="en-CA" dirty="0" smtClean="0"/>
              <a:t>   extension : "x8418",</a:t>
            </a:r>
          </a:p>
          <a:p>
            <a:pPr marL="0" indent="0">
              <a:buNone/>
            </a:pPr>
            <a:r>
              <a:rPr lang="en-CA" dirty="0" smtClean="0"/>
              <a:t>    courses : </a:t>
            </a:r>
            <a:r>
              <a:rPr lang="en-CA" b="1" dirty="0" smtClean="0">
                <a:solidFill>
                  <a:srgbClr val="00B050"/>
                </a:solidFill>
              </a:rPr>
              <a:t>[</a:t>
            </a:r>
            <a:r>
              <a:rPr lang="en-CA" dirty="0" smtClean="0"/>
              <a:t> "GTI350", "GTI745", "MGL835" </a:t>
            </a:r>
            <a:r>
              <a:rPr lang="en-CA" b="1" dirty="0" smtClean="0">
                <a:solidFill>
                  <a:srgbClr val="00B050"/>
                </a:solidFill>
              </a:rPr>
              <a:t>]</a:t>
            </a:r>
          </a:p>
          <a:p>
            <a:pPr marL="0" indent="0">
              <a:buNone/>
            </a:pPr>
            <a:r>
              <a:rPr lang="en-CA" b="1" dirty="0" smtClean="0">
                <a:solidFill>
                  <a:srgbClr val="00B050"/>
                </a:solidFill>
              </a:rPr>
              <a:t>}</a:t>
            </a:r>
            <a:r>
              <a:rPr lang="en-CA" dirty="0" smtClean="0"/>
              <a:t>;</a:t>
            </a:r>
          </a:p>
          <a:p>
            <a:pPr marL="0" indent="0">
              <a:buNone/>
            </a:pPr>
            <a:r>
              <a:rPr lang="en-CA" dirty="0" err="1" smtClean="0"/>
              <a:t>var</a:t>
            </a:r>
            <a:r>
              <a:rPr lang="en-CA" dirty="0" smtClean="0"/>
              <a:t> students = </a:t>
            </a:r>
            <a:r>
              <a:rPr lang="en-CA" b="1" dirty="0" smtClean="0">
                <a:solidFill>
                  <a:srgbClr val="00B050"/>
                </a:solidFill>
              </a:rPr>
              <a:t>[</a:t>
            </a:r>
          </a:p>
          <a:p>
            <a:pPr marL="0" indent="0">
              <a:buNone/>
            </a:pPr>
            <a:r>
              <a:rPr lang="en-CA" dirty="0"/>
              <a:t> </a:t>
            </a:r>
            <a:r>
              <a:rPr lang="en-CA" dirty="0" smtClean="0"/>
              <a:t>   </a:t>
            </a:r>
            <a:r>
              <a:rPr lang="en-CA" b="1" dirty="0" smtClean="0">
                <a:solidFill>
                  <a:srgbClr val="00B050"/>
                </a:solidFill>
              </a:rPr>
              <a:t>{</a:t>
            </a:r>
            <a:r>
              <a:rPr lang="en-CA" dirty="0" smtClean="0"/>
              <a:t> name : "Tremblay", courses : </a:t>
            </a:r>
            <a:r>
              <a:rPr lang="en-CA" b="1" dirty="0" smtClean="0">
                <a:solidFill>
                  <a:srgbClr val="00B050"/>
                </a:solidFill>
              </a:rPr>
              <a:t>[</a:t>
            </a:r>
            <a:r>
              <a:rPr lang="en-CA" dirty="0" smtClean="0"/>
              <a:t> "GTI745", ... </a:t>
            </a:r>
            <a:r>
              <a:rPr lang="en-CA" b="1" dirty="0" smtClean="0">
                <a:solidFill>
                  <a:srgbClr val="00B050"/>
                </a:solidFill>
              </a:rPr>
              <a:t>]</a:t>
            </a:r>
            <a:r>
              <a:rPr lang="en-CA" dirty="0" smtClean="0"/>
              <a:t> </a:t>
            </a:r>
            <a:r>
              <a:rPr lang="en-CA" b="1" dirty="0" smtClean="0">
                <a:solidFill>
                  <a:srgbClr val="00B050"/>
                </a:solidFill>
              </a:rPr>
              <a:t>}</a:t>
            </a:r>
            <a:r>
              <a:rPr lang="en-CA" dirty="0" smtClean="0"/>
              <a:t>,</a:t>
            </a:r>
          </a:p>
          <a:p>
            <a:pPr marL="0" indent="0">
              <a:buNone/>
            </a:pPr>
            <a:r>
              <a:rPr lang="en-CA" dirty="0"/>
              <a:t> </a:t>
            </a:r>
            <a:r>
              <a:rPr lang="en-CA" dirty="0" smtClean="0"/>
              <a:t>   </a:t>
            </a:r>
            <a:r>
              <a:rPr lang="en-CA" b="1" dirty="0">
                <a:solidFill>
                  <a:srgbClr val="00B050"/>
                </a:solidFill>
              </a:rPr>
              <a:t>{</a:t>
            </a:r>
            <a:r>
              <a:rPr lang="en-CA" dirty="0"/>
              <a:t> </a:t>
            </a:r>
            <a:r>
              <a:rPr lang="en-CA" dirty="0" smtClean="0"/>
              <a:t>name </a:t>
            </a:r>
            <a:r>
              <a:rPr lang="en-CA" dirty="0"/>
              <a:t>: </a:t>
            </a:r>
            <a:r>
              <a:rPr lang="en-CA" dirty="0" smtClean="0"/>
              <a:t>"Bouchard", courses </a:t>
            </a:r>
            <a:r>
              <a:rPr lang="en-CA" dirty="0"/>
              <a:t>: </a:t>
            </a:r>
            <a:r>
              <a:rPr lang="en-CA" b="1" dirty="0">
                <a:solidFill>
                  <a:srgbClr val="00B050"/>
                </a:solidFill>
              </a:rPr>
              <a:t>[</a:t>
            </a:r>
            <a:r>
              <a:rPr lang="en-CA" dirty="0"/>
              <a:t> "GTI745", ... </a:t>
            </a:r>
            <a:r>
              <a:rPr lang="en-CA" b="1" dirty="0">
                <a:solidFill>
                  <a:srgbClr val="00B050"/>
                </a:solidFill>
              </a:rPr>
              <a:t>]</a:t>
            </a:r>
            <a:r>
              <a:rPr lang="en-CA" dirty="0"/>
              <a:t> </a:t>
            </a:r>
            <a:r>
              <a:rPr lang="en-CA" b="1" dirty="0" smtClean="0">
                <a:solidFill>
                  <a:srgbClr val="00B050"/>
                </a:solidFill>
              </a:rPr>
              <a:t>}</a:t>
            </a:r>
            <a:r>
              <a:rPr lang="en-CA" dirty="0" smtClean="0"/>
              <a:t>, ...</a:t>
            </a:r>
          </a:p>
          <a:p>
            <a:pPr marL="0" indent="0">
              <a:buNone/>
            </a:pPr>
            <a:r>
              <a:rPr lang="en-CA" b="1" dirty="0" smtClean="0">
                <a:solidFill>
                  <a:srgbClr val="00B050"/>
                </a:solidFill>
              </a:rPr>
              <a:t>]</a:t>
            </a:r>
            <a:r>
              <a:rPr lang="en-CA" dirty="0" smtClean="0"/>
              <a:t>;</a:t>
            </a:r>
          </a:p>
          <a:p>
            <a:pPr marL="0" indent="0">
              <a:buNone/>
            </a:pPr>
            <a:r>
              <a:rPr lang="en-CA" dirty="0" err="1" smtClean="0"/>
              <a:t>prof.courses</a:t>
            </a:r>
            <a:r>
              <a:rPr lang="en-CA" dirty="0" smtClean="0"/>
              <a:t>[2] === "MGL835"</a:t>
            </a:r>
          </a:p>
          <a:p>
            <a:pPr marL="0" indent="0">
              <a:buNone/>
            </a:pPr>
            <a:r>
              <a:rPr lang="en-CA" dirty="0" smtClean="0"/>
              <a:t>students[1</a:t>
            </a:r>
            <a:r>
              <a:rPr lang="en-CA" dirty="0"/>
              <a:t>].</a:t>
            </a:r>
            <a:r>
              <a:rPr lang="en-CA" dirty="0" smtClean="0"/>
              <a:t>courses[0] === "</a:t>
            </a:r>
            <a:r>
              <a:rPr lang="en-CA" dirty="0"/>
              <a:t>GTI745"</a:t>
            </a:r>
            <a:endParaRPr lang="en-CA" dirty="0" smtClean="0"/>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5" name="ZoneTexte 4"/>
          <p:cNvSpPr txBox="1">
            <a:spLocks noChangeArrowheads="1"/>
          </p:cNvSpPr>
          <p:nvPr/>
        </p:nvSpPr>
        <p:spPr bwMode="auto">
          <a:xfrm>
            <a:off x="10770669" y="509716"/>
            <a:ext cx="1421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1386523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fontScale="92500" lnSpcReduction="20000"/>
          </a:bodyPr>
          <a:lstStyle/>
          <a:p>
            <a:pPr marL="0" indent="0">
              <a:buNone/>
            </a:pPr>
            <a:r>
              <a:rPr lang="en-CA" dirty="0" smtClean="0"/>
              <a:t>// A </a:t>
            </a:r>
            <a:r>
              <a:rPr lang="en-CA" b="1" dirty="0" smtClean="0">
                <a:solidFill>
                  <a:srgbClr val="00B050"/>
                </a:solidFill>
              </a:rPr>
              <a:t>for in</a:t>
            </a:r>
            <a:r>
              <a:rPr lang="en-CA" dirty="0" smtClean="0"/>
              <a:t> loop on an object</a:t>
            </a:r>
          </a:p>
          <a:p>
            <a:pPr marL="0" indent="0">
              <a:buNone/>
            </a:pPr>
            <a:r>
              <a:rPr lang="en-CA" dirty="0" err="1" smtClean="0"/>
              <a:t>var</a:t>
            </a:r>
            <a:r>
              <a:rPr lang="en-CA" dirty="0" smtClean="0"/>
              <a:t> prof = {</a:t>
            </a:r>
            <a:endParaRPr lang="en-CA" b="1" dirty="0" smtClean="0">
              <a:solidFill>
                <a:srgbClr val="00B050"/>
              </a:solidFill>
            </a:endParaRPr>
          </a:p>
          <a:p>
            <a:pPr marL="0" indent="0">
              <a:buNone/>
            </a:pPr>
            <a:r>
              <a:rPr lang="en-CA" dirty="0"/>
              <a:t> </a:t>
            </a:r>
            <a:r>
              <a:rPr lang="en-CA" dirty="0" smtClean="0"/>
              <a:t>   name : "McGuffin",</a:t>
            </a:r>
          </a:p>
          <a:p>
            <a:pPr marL="0" indent="0">
              <a:buNone/>
            </a:pPr>
            <a:r>
              <a:rPr lang="en-CA" dirty="0"/>
              <a:t> </a:t>
            </a:r>
            <a:r>
              <a:rPr lang="en-CA" dirty="0" smtClean="0"/>
              <a:t>   extension : "x8418",</a:t>
            </a:r>
          </a:p>
          <a:p>
            <a:pPr marL="0" indent="0">
              <a:buNone/>
            </a:pPr>
            <a:r>
              <a:rPr lang="en-CA" dirty="0" smtClean="0"/>
              <a:t>    courses : [ "GTI350", "GTI745", "MGL835" ]</a:t>
            </a:r>
          </a:p>
          <a:p>
            <a:pPr marL="0" indent="0">
              <a:buNone/>
            </a:pPr>
            <a:r>
              <a:rPr lang="en-CA" dirty="0" smtClean="0"/>
              <a:t>};</a:t>
            </a:r>
          </a:p>
          <a:p>
            <a:pPr marL="0" indent="0">
              <a:buNone/>
            </a:pPr>
            <a:r>
              <a:rPr lang="en-CA" b="1" dirty="0" smtClean="0">
                <a:solidFill>
                  <a:srgbClr val="00B050"/>
                </a:solidFill>
              </a:rPr>
              <a:t>for</a:t>
            </a:r>
            <a:r>
              <a:rPr lang="en-CA" dirty="0" smtClean="0"/>
              <a:t> ( </a:t>
            </a:r>
            <a:r>
              <a:rPr lang="en-CA" dirty="0" err="1" smtClean="0"/>
              <a:t>var</a:t>
            </a:r>
            <a:r>
              <a:rPr lang="en-CA" dirty="0" smtClean="0"/>
              <a:t> j </a:t>
            </a:r>
            <a:r>
              <a:rPr lang="en-CA" b="1" dirty="0" smtClean="0">
                <a:solidFill>
                  <a:srgbClr val="00B050"/>
                </a:solidFill>
              </a:rPr>
              <a:t>in</a:t>
            </a:r>
            <a:r>
              <a:rPr lang="en-CA" dirty="0" smtClean="0"/>
              <a:t> prof ) {</a:t>
            </a:r>
          </a:p>
          <a:p>
            <a:pPr marL="0" indent="0">
              <a:buNone/>
            </a:pPr>
            <a:r>
              <a:rPr lang="en-CA" dirty="0"/>
              <a:t> </a:t>
            </a:r>
            <a:r>
              <a:rPr lang="en-CA" dirty="0" smtClean="0"/>
              <a:t>   // j </a:t>
            </a:r>
            <a:r>
              <a:rPr lang="en-CA" b="1" dirty="0" smtClean="0">
                <a:solidFill>
                  <a:srgbClr val="00B050"/>
                </a:solidFill>
              </a:rPr>
              <a:t>is a string</a:t>
            </a:r>
            <a:r>
              <a:rPr lang="en-CA" dirty="0" smtClean="0"/>
              <a:t> containing the name of a property in prof.</a:t>
            </a:r>
          </a:p>
          <a:p>
            <a:pPr marL="0" indent="0">
              <a:buNone/>
            </a:pPr>
            <a:r>
              <a:rPr lang="en-CA" dirty="0"/>
              <a:t> </a:t>
            </a:r>
            <a:r>
              <a:rPr lang="en-CA" dirty="0" smtClean="0"/>
              <a:t>   // There is no guarantee that we will visit the properties</a:t>
            </a:r>
          </a:p>
          <a:p>
            <a:pPr marL="0" indent="0">
              <a:buNone/>
            </a:pPr>
            <a:r>
              <a:rPr lang="en-CA" dirty="0" smtClean="0"/>
              <a:t>    // in the same order that they were defined!</a:t>
            </a:r>
          </a:p>
          <a:p>
            <a:pPr marL="0" indent="0">
              <a:buNone/>
            </a:pPr>
            <a:r>
              <a:rPr lang="en-CA" dirty="0"/>
              <a:t> </a:t>
            </a:r>
            <a:r>
              <a:rPr lang="en-CA" dirty="0" smtClean="0"/>
              <a:t>   </a:t>
            </a:r>
            <a:r>
              <a:rPr lang="en-CA" b="1" dirty="0" smtClean="0">
                <a:solidFill>
                  <a:srgbClr val="00B050"/>
                </a:solidFill>
              </a:rPr>
              <a:t>console.log</a:t>
            </a:r>
            <a:r>
              <a:rPr lang="en-CA" dirty="0" smtClean="0"/>
              <a:t>( "prof." + </a:t>
            </a:r>
            <a:r>
              <a:rPr lang="en-CA" b="1" dirty="0" smtClean="0">
                <a:solidFill>
                  <a:srgbClr val="00B050"/>
                </a:solidFill>
              </a:rPr>
              <a:t>j</a:t>
            </a:r>
            <a:r>
              <a:rPr lang="en-CA" dirty="0" smtClean="0"/>
              <a:t> + " === " + prof</a:t>
            </a:r>
            <a:r>
              <a:rPr lang="en-CA" b="1" dirty="0" smtClean="0">
                <a:solidFill>
                  <a:srgbClr val="00B050"/>
                </a:solidFill>
              </a:rPr>
              <a:t>[ j ]</a:t>
            </a:r>
            <a:r>
              <a:rPr lang="en-CA" dirty="0" smtClean="0"/>
              <a:t> + "     and j is a " + </a:t>
            </a:r>
            <a:r>
              <a:rPr lang="en-CA" b="1" dirty="0" err="1" smtClean="0">
                <a:solidFill>
                  <a:srgbClr val="00B050"/>
                </a:solidFill>
              </a:rPr>
              <a:t>typeof</a:t>
            </a:r>
            <a:r>
              <a:rPr lang="en-CA" dirty="0" smtClean="0"/>
              <a:t>(j) );</a:t>
            </a:r>
          </a:p>
          <a:p>
            <a:pPr marL="0" indent="0">
              <a:buNone/>
            </a:pPr>
            <a:r>
              <a:rPr lang="en-CA" dirty="0" smtClean="0"/>
              <a:t>}</a:t>
            </a:r>
          </a:p>
          <a:p>
            <a:pPr marL="0" indent="0">
              <a:buNone/>
            </a:pPr>
            <a:r>
              <a:rPr lang="en-CA" dirty="0" smtClean="0"/>
              <a:t>// output:</a:t>
            </a:r>
          </a:p>
          <a:p>
            <a:pPr marL="0" indent="0">
              <a:buNone/>
            </a:pPr>
            <a:r>
              <a:rPr lang="en-CA" dirty="0" smtClean="0"/>
              <a:t>prof.name </a:t>
            </a:r>
            <a:r>
              <a:rPr lang="en-CA" dirty="0"/>
              <a:t>=== McGuffin     and j is a string</a:t>
            </a:r>
          </a:p>
          <a:p>
            <a:pPr marL="0" indent="0">
              <a:buNone/>
            </a:pPr>
            <a:r>
              <a:rPr lang="en-CA" dirty="0" err="1"/>
              <a:t>prof.extension</a:t>
            </a:r>
            <a:r>
              <a:rPr lang="en-CA" dirty="0"/>
              <a:t> === x8418     and j is a string</a:t>
            </a:r>
          </a:p>
          <a:p>
            <a:pPr marL="0" indent="0">
              <a:buNone/>
            </a:pPr>
            <a:r>
              <a:rPr lang="en-CA" dirty="0" err="1" smtClean="0"/>
              <a:t>prof.courses</a:t>
            </a:r>
            <a:r>
              <a:rPr lang="en-CA" dirty="0" smtClean="0"/>
              <a:t> </a:t>
            </a:r>
            <a:r>
              <a:rPr lang="en-CA" dirty="0"/>
              <a:t>=== GTI350,GTI745,MGL835     and j is a </a:t>
            </a:r>
            <a:r>
              <a:rPr lang="en-CA" dirty="0" smtClean="0"/>
              <a:t>string</a:t>
            </a:r>
            <a:endParaRPr lang="en-CA" dirty="0"/>
          </a:p>
        </p:txBody>
      </p:sp>
    </p:spTree>
    <p:extLst>
      <p:ext uri="{BB962C8B-B14F-4D97-AF65-F5344CB8AC3E}">
        <p14:creationId xmlns:p14="http://schemas.microsoft.com/office/powerpoint/2010/main" val="36304457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A </a:t>
            </a:r>
            <a:r>
              <a:rPr lang="en-CA" sz="2400" b="1" dirty="0" smtClean="0">
                <a:solidFill>
                  <a:srgbClr val="00B050"/>
                </a:solidFill>
              </a:rPr>
              <a:t>for in</a:t>
            </a:r>
            <a:r>
              <a:rPr lang="en-CA" sz="2400" dirty="0" smtClean="0"/>
              <a:t> loop on an array</a:t>
            </a:r>
          </a:p>
          <a:p>
            <a:pPr marL="0" indent="0">
              <a:buNone/>
            </a:pPr>
            <a:r>
              <a:rPr lang="en-CA" sz="2400" dirty="0" err="1" smtClean="0"/>
              <a:t>var</a:t>
            </a:r>
            <a:r>
              <a:rPr lang="en-CA" sz="2400" dirty="0" smtClean="0"/>
              <a:t> courses = [ "GTI350", "GTI745", "MGL835" ];</a:t>
            </a:r>
          </a:p>
          <a:p>
            <a:pPr marL="0" indent="0">
              <a:buNone/>
            </a:pPr>
            <a:r>
              <a:rPr lang="en-CA" sz="2400" b="1" dirty="0" smtClean="0">
                <a:solidFill>
                  <a:srgbClr val="00B050"/>
                </a:solidFill>
              </a:rPr>
              <a:t>for</a:t>
            </a:r>
            <a:r>
              <a:rPr lang="en-CA" sz="2400" dirty="0" smtClean="0"/>
              <a:t> ( </a:t>
            </a:r>
            <a:r>
              <a:rPr lang="en-CA" sz="2400" dirty="0" err="1" smtClean="0"/>
              <a:t>var</a:t>
            </a:r>
            <a:r>
              <a:rPr lang="en-CA" sz="2400" dirty="0" smtClean="0"/>
              <a:t> j </a:t>
            </a:r>
            <a:r>
              <a:rPr lang="en-CA" sz="2400" b="1" dirty="0" smtClean="0">
                <a:solidFill>
                  <a:srgbClr val="00B050"/>
                </a:solidFill>
              </a:rPr>
              <a:t>in</a:t>
            </a:r>
            <a:r>
              <a:rPr lang="en-CA" sz="2400" dirty="0" smtClean="0"/>
              <a:t> courses ) {</a:t>
            </a:r>
          </a:p>
          <a:p>
            <a:pPr marL="0" indent="0">
              <a:buNone/>
            </a:pPr>
            <a:r>
              <a:rPr lang="en-CA" sz="2400" dirty="0"/>
              <a:t> </a:t>
            </a:r>
            <a:r>
              <a:rPr lang="en-CA" sz="2400" dirty="0" smtClean="0"/>
              <a:t>   // j </a:t>
            </a:r>
            <a:r>
              <a:rPr lang="en-CA" sz="2400" b="1" dirty="0" smtClean="0">
                <a:solidFill>
                  <a:srgbClr val="00B050"/>
                </a:solidFill>
              </a:rPr>
              <a:t>is a string</a:t>
            </a:r>
            <a:r>
              <a:rPr lang="en-CA" sz="2400" dirty="0" smtClean="0"/>
              <a:t> containing the index of an element in courses.</a:t>
            </a:r>
          </a:p>
          <a:p>
            <a:pPr marL="0" indent="0">
              <a:buNone/>
            </a:pPr>
            <a:r>
              <a:rPr lang="en-CA" sz="2400" dirty="0"/>
              <a:t> </a:t>
            </a:r>
            <a:r>
              <a:rPr lang="en-CA" sz="2400" dirty="0" smtClean="0"/>
              <a:t>   // There is no guarantee that we will visit the elements</a:t>
            </a:r>
          </a:p>
          <a:p>
            <a:pPr marL="0" indent="0">
              <a:buNone/>
            </a:pPr>
            <a:r>
              <a:rPr lang="en-CA" sz="2400" dirty="0" smtClean="0"/>
              <a:t>    // in ascending order!</a:t>
            </a:r>
          </a:p>
          <a:p>
            <a:pPr marL="0" indent="0">
              <a:buNone/>
            </a:pPr>
            <a:r>
              <a:rPr lang="en-CA" sz="2400" dirty="0"/>
              <a:t> </a:t>
            </a:r>
            <a:r>
              <a:rPr lang="en-CA" sz="2400" dirty="0" smtClean="0"/>
              <a:t>   </a:t>
            </a:r>
            <a:r>
              <a:rPr lang="en-CA" sz="2400" b="1" dirty="0" smtClean="0">
                <a:solidFill>
                  <a:srgbClr val="00B050"/>
                </a:solidFill>
              </a:rPr>
              <a:t>console.log</a:t>
            </a:r>
            <a:r>
              <a:rPr lang="en-CA" sz="2400" dirty="0" smtClean="0"/>
              <a:t>( "courses[" + </a:t>
            </a:r>
            <a:r>
              <a:rPr lang="en-CA" sz="2400" b="1" dirty="0" smtClean="0">
                <a:solidFill>
                  <a:srgbClr val="00B050"/>
                </a:solidFill>
              </a:rPr>
              <a:t>j</a:t>
            </a:r>
            <a:r>
              <a:rPr lang="en-CA" sz="2400" dirty="0" smtClean="0"/>
              <a:t> + "] === " + courses</a:t>
            </a:r>
            <a:r>
              <a:rPr lang="en-CA" sz="2400" b="1" dirty="0" smtClean="0">
                <a:solidFill>
                  <a:srgbClr val="00B050"/>
                </a:solidFill>
              </a:rPr>
              <a:t>[ j ]</a:t>
            </a:r>
            <a:r>
              <a:rPr lang="en-CA" sz="2400" dirty="0" smtClean="0"/>
              <a:t> </a:t>
            </a:r>
            <a:r>
              <a:rPr lang="en-CA" sz="2400" dirty="0"/>
              <a:t>+ "     and j is a " + </a:t>
            </a:r>
            <a:r>
              <a:rPr lang="en-CA" sz="2400" b="1" dirty="0" err="1">
                <a:solidFill>
                  <a:srgbClr val="00B050"/>
                </a:solidFill>
              </a:rPr>
              <a:t>typeof</a:t>
            </a:r>
            <a:r>
              <a:rPr lang="en-CA" sz="2400" dirty="0"/>
              <a:t>(j) </a:t>
            </a:r>
            <a:r>
              <a:rPr lang="en-CA" sz="2400" dirty="0" smtClean="0"/>
              <a:t>);</a:t>
            </a:r>
          </a:p>
          <a:p>
            <a:pPr marL="0" indent="0">
              <a:buNone/>
            </a:pPr>
            <a:r>
              <a:rPr lang="en-CA" sz="2400" dirty="0" smtClean="0"/>
              <a:t>}</a:t>
            </a:r>
          </a:p>
          <a:p>
            <a:pPr marL="0" indent="0">
              <a:buNone/>
            </a:pPr>
            <a:r>
              <a:rPr lang="en-CA" sz="2400" dirty="0" smtClean="0"/>
              <a:t>// output:</a:t>
            </a:r>
          </a:p>
          <a:p>
            <a:pPr marL="0" indent="0">
              <a:buNone/>
            </a:pPr>
            <a:r>
              <a:rPr lang="en-CA" sz="2400" dirty="0" smtClean="0"/>
              <a:t>courses[0</a:t>
            </a:r>
            <a:r>
              <a:rPr lang="en-CA" sz="2400" dirty="0"/>
              <a:t>] === GTI350     and j is a string</a:t>
            </a:r>
          </a:p>
          <a:p>
            <a:pPr marL="0" indent="0">
              <a:buNone/>
            </a:pPr>
            <a:r>
              <a:rPr lang="en-CA" sz="2400" dirty="0" smtClean="0"/>
              <a:t>courses[1</a:t>
            </a:r>
            <a:r>
              <a:rPr lang="en-CA" sz="2400" dirty="0"/>
              <a:t>] === GTI745     and j is a string</a:t>
            </a:r>
          </a:p>
          <a:p>
            <a:pPr marL="0" indent="0">
              <a:buNone/>
            </a:pPr>
            <a:r>
              <a:rPr lang="en-CA" sz="2400" dirty="0" smtClean="0"/>
              <a:t>courses[2</a:t>
            </a:r>
            <a:r>
              <a:rPr lang="en-CA" sz="2400" dirty="0"/>
              <a:t>] === MGL835     and j is a string</a:t>
            </a:r>
          </a:p>
          <a:p>
            <a:pPr marL="0" indent="0">
              <a:buNone/>
            </a:pPr>
            <a:endParaRPr lang="en-CA" sz="2400" dirty="0" smtClean="0"/>
          </a:p>
        </p:txBody>
      </p:sp>
    </p:spTree>
    <p:extLst>
      <p:ext uri="{BB962C8B-B14F-4D97-AF65-F5344CB8AC3E}">
        <p14:creationId xmlns:p14="http://schemas.microsoft.com/office/powerpoint/2010/main" val="1159535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a:t>
            </a:r>
            <a:r>
              <a:rPr lang="en-CA" sz="2400" b="1" dirty="0" err="1" smtClean="0">
                <a:solidFill>
                  <a:srgbClr val="00B050"/>
                </a:solidFill>
              </a:rPr>
              <a:t>typeof</a:t>
            </a:r>
            <a:endParaRPr lang="en-CA" sz="2400" b="1" dirty="0" smtClean="0">
              <a:solidFill>
                <a:srgbClr val="00B050"/>
              </a:solidFill>
            </a:endParaRPr>
          </a:p>
          <a:p>
            <a:pPr marL="0" indent="0">
              <a:buNone/>
            </a:pPr>
            <a:r>
              <a:rPr lang="en-CA" sz="2400" dirty="0" err="1" smtClean="0"/>
              <a:t>typeof</a:t>
            </a:r>
            <a:r>
              <a:rPr lang="en-CA" sz="2400" dirty="0" smtClean="0"/>
              <a:t>( </a:t>
            </a:r>
            <a:r>
              <a:rPr lang="en-CA" sz="2400" dirty="0" err="1" smtClean="0"/>
              <a:t>myObject</a:t>
            </a:r>
            <a:r>
              <a:rPr lang="en-CA" sz="2400" dirty="0" smtClean="0"/>
              <a:t> )</a:t>
            </a:r>
          </a:p>
          <a:p>
            <a:pPr marL="0" indent="0">
              <a:buNone/>
            </a:pPr>
            <a:r>
              <a:rPr lang="en-CA" sz="2400" dirty="0" smtClean="0"/>
              <a:t>// ... can yield:</a:t>
            </a:r>
          </a:p>
          <a:p>
            <a:pPr marL="0" indent="0">
              <a:buNone/>
            </a:pPr>
            <a:r>
              <a:rPr lang="en-CA" sz="2400" dirty="0" smtClean="0"/>
              <a:t>// "</a:t>
            </a:r>
            <a:r>
              <a:rPr lang="en-CA" sz="2400" dirty="0" err="1" smtClean="0"/>
              <a:t>boolean</a:t>
            </a:r>
            <a:r>
              <a:rPr lang="en-CA" sz="2400" dirty="0" smtClean="0"/>
              <a:t>", "number", "string", "function", "object", "undefined"</a:t>
            </a:r>
          </a:p>
          <a:p>
            <a:pPr marL="0" indent="0">
              <a:buNone/>
            </a:pPr>
            <a:r>
              <a:rPr lang="en-CA" sz="2400" dirty="0" err="1"/>
              <a:t>typeof</a:t>
            </a:r>
            <a:r>
              <a:rPr lang="en-CA" sz="2400" dirty="0"/>
              <a:t>(null) === "object"</a:t>
            </a:r>
          </a:p>
          <a:p>
            <a:pPr marL="0" indent="0">
              <a:buNone/>
            </a:pPr>
            <a:r>
              <a:rPr lang="en-CA" sz="2400" dirty="0" err="1"/>
              <a:t>typeof</a:t>
            </a:r>
            <a:r>
              <a:rPr lang="en-CA" sz="2400" dirty="0"/>
              <a:t>(undefined) === "undefined"</a:t>
            </a:r>
          </a:p>
          <a:p>
            <a:pPr marL="0" indent="0">
              <a:buNone/>
            </a:pPr>
            <a:r>
              <a:rPr lang="en-CA" sz="2400" dirty="0" err="1" smtClean="0"/>
              <a:t>var</a:t>
            </a:r>
            <a:r>
              <a:rPr lang="en-CA" sz="2400" dirty="0" smtClean="0"/>
              <a:t> </a:t>
            </a:r>
            <a:r>
              <a:rPr lang="en-CA" sz="2400" dirty="0" err="1" smtClean="0"/>
              <a:t>myObject</a:t>
            </a:r>
            <a:r>
              <a:rPr lang="en-CA" sz="2400" dirty="0" smtClean="0"/>
              <a:t> = { x:1, y:2 };</a:t>
            </a:r>
          </a:p>
          <a:p>
            <a:pPr marL="0" indent="0">
              <a:buNone/>
            </a:pPr>
            <a:r>
              <a:rPr lang="en-CA" sz="2400" dirty="0" err="1" smtClean="0"/>
              <a:t>typeof</a:t>
            </a:r>
            <a:r>
              <a:rPr lang="en-CA" sz="2400" dirty="0" smtClean="0"/>
              <a:t>(</a:t>
            </a:r>
            <a:r>
              <a:rPr lang="en-CA" sz="2400" dirty="0" err="1" smtClean="0"/>
              <a:t>myObject</a:t>
            </a:r>
            <a:r>
              <a:rPr lang="en-CA" sz="2400" dirty="0" smtClean="0"/>
              <a:t>) === "object"</a:t>
            </a:r>
          </a:p>
          <a:p>
            <a:pPr marL="0" indent="0">
              <a:buNone/>
            </a:pPr>
            <a:r>
              <a:rPr lang="en-CA" sz="2400" dirty="0" err="1" smtClean="0"/>
              <a:t>var</a:t>
            </a:r>
            <a:r>
              <a:rPr lang="en-CA" sz="2400" dirty="0" smtClean="0"/>
              <a:t> </a:t>
            </a:r>
            <a:r>
              <a:rPr lang="en-CA" sz="2400" dirty="0" err="1" smtClean="0"/>
              <a:t>myArray</a:t>
            </a:r>
            <a:r>
              <a:rPr lang="en-CA" sz="2400" dirty="0" smtClean="0"/>
              <a:t> = [ 1, 2, 3 ];</a:t>
            </a:r>
          </a:p>
          <a:p>
            <a:pPr marL="0" indent="0">
              <a:buNone/>
            </a:pPr>
            <a:r>
              <a:rPr lang="en-CA" sz="2400" dirty="0" err="1" smtClean="0"/>
              <a:t>typeof</a:t>
            </a:r>
            <a:r>
              <a:rPr lang="en-CA" sz="2400" dirty="0" smtClean="0"/>
              <a:t>(</a:t>
            </a:r>
            <a:r>
              <a:rPr lang="en-CA" sz="2400" dirty="0" err="1" smtClean="0"/>
              <a:t>myArray</a:t>
            </a:r>
            <a:r>
              <a:rPr lang="en-CA" sz="2400" dirty="0" smtClean="0"/>
              <a:t>) === "object"</a:t>
            </a:r>
          </a:p>
          <a:p>
            <a:pPr marL="0" indent="0">
              <a:buNone/>
            </a:pPr>
            <a:r>
              <a:rPr lang="en-CA" sz="2400" dirty="0" smtClean="0"/>
              <a:t>// How can we distinguish between normal objects and arrays?</a:t>
            </a:r>
          </a:p>
          <a:p>
            <a:pPr marL="0" indent="0">
              <a:buNone/>
            </a:pPr>
            <a:r>
              <a:rPr lang="en-CA" sz="2400" dirty="0" smtClean="0"/>
              <a:t>if ( a &amp;&amp; </a:t>
            </a:r>
            <a:r>
              <a:rPr lang="en-CA" sz="2400" dirty="0" err="1" smtClean="0"/>
              <a:t>typeof</a:t>
            </a:r>
            <a:r>
              <a:rPr lang="en-CA" sz="2400" dirty="0" smtClean="0"/>
              <a:t>(a)==="object" &amp;&amp; </a:t>
            </a:r>
            <a:r>
              <a:rPr lang="en-CA" sz="2400" dirty="0" err="1" smtClean="0"/>
              <a:t>a</a:t>
            </a:r>
            <a:r>
              <a:rPr lang="en-CA" sz="2400" b="1" dirty="0" err="1" smtClean="0">
                <a:solidFill>
                  <a:srgbClr val="00B050"/>
                </a:solidFill>
              </a:rPr>
              <a:t>.constructor</a:t>
            </a:r>
            <a:r>
              <a:rPr lang="en-CA" sz="2400" b="1" dirty="0" smtClean="0">
                <a:solidFill>
                  <a:srgbClr val="00B050"/>
                </a:solidFill>
              </a:rPr>
              <a:t>===Array</a:t>
            </a:r>
            <a:r>
              <a:rPr lang="en-CA" sz="2400" dirty="0" smtClean="0"/>
              <a:t> ) {</a:t>
            </a:r>
          </a:p>
          <a:p>
            <a:pPr marL="0" indent="0">
              <a:buNone/>
            </a:pPr>
            <a:r>
              <a:rPr lang="en-CA" sz="2400" dirty="0" smtClean="0"/>
              <a:t>    // a is an array</a:t>
            </a:r>
          </a:p>
          <a:p>
            <a:pPr marL="0" indent="0">
              <a:buNone/>
            </a:pPr>
            <a:r>
              <a:rPr lang="en-CA" sz="2400" dirty="0"/>
              <a:t>}</a:t>
            </a:r>
            <a:endParaRPr lang="en-CA" sz="2400" dirty="0" smtClean="0"/>
          </a:p>
        </p:txBody>
      </p:sp>
      <p:sp>
        <p:nvSpPr>
          <p:cNvPr id="2" name="Rectangle 1"/>
          <p:cNvSpPr/>
          <p:nvPr/>
        </p:nvSpPr>
        <p:spPr>
          <a:xfrm>
            <a:off x="883920" y="5019040"/>
            <a:ext cx="731520" cy="436881"/>
          </a:xfrm>
          <a:prstGeom prst="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p:cNvSpPr txBox="1"/>
          <p:nvPr/>
        </p:nvSpPr>
        <p:spPr>
          <a:xfrm>
            <a:off x="1920239" y="6055360"/>
            <a:ext cx="7791651" cy="461665"/>
          </a:xfrm>
          <a:prstGeom prst="rect">
            <a:avLst/>
          </a:prstGeom>
          <a:noFill/>
        </p:spPr>
        <p:txBody>
          <a:bodyPr wrap="square" rtlCol="0">
            <a:spAutoFit/>
          </a:bodyPr>
          <a:lstStyle/>
          <a:p>
            <a:r>
              <a:rPr lang="en-CA" sz="2400" dirty="0" smtClean="0"/>
              <a:t>When a is null, the if is cancelled</a:t>
            </a:r>
            <a:endParaRPr lang="en-CA" sz="2400" dirty="0"/>
          </a:p>
        </p:txBody>
      </p:sp>
      <p:cxnSp>
        <p:nvCxnSpPr>
          <p:cNvPr id="6" name="Straight Connector 5"/>
          <p:cNvCxnSpPr>
            <a:endCxn id="4" idx="1"/>
          </p:cNvCxnSpPr>
          <p:nvPr/>
        </p:nvCxnSpPr>
        <p:spPr>
          <a:xfrm>
            <a:off x="1239520" y="5442913"/>
            <a:ext cx="680719" cy="84328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531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a:t>
            </a:r>
            <a:r>
              <a:rPr lang="en-CA" sz="2400" b="1" dirty="0" smtClean="0">
                <a:solidFill>
                  <a:srgbClr val="00B050"/>
                </a:solidFill>
              </a:rPr>
              <a:t>Function</a:t>
            </a:r>
            <a:r>
              <a:rPr lang="en-CA" sz="2400" dirty="0" smtClean="0"/>
              <a:t> </a:t>
            </a:r>
            <a:endParaRPr lang="en-CA" sz="2400" dirty="0"/>
          </a:p>
          <a:p>
            <a:pPr marL="0" indent="0">
              <a:buNone/>
            </a:pPr>
            <a:r>
              <a:rPr lang="en-CA" sz="2400" dirty="0" err="1" smtClean="0"/>
              <a:t>var</a:t>
            </a:r>
            <a:r>
              <a:rPr lang="en-CA" sz="2400" dirty="0" smtClean="0"/>
              <a:t> </a:t>
            </a:r>
            <a:r>
              <a:rPr lang="en-CA" sz="2400" dirty="0" err="1" smtClean="0"/>
              <a:t>myTwoNorm</a:t>
            </a:r>
            <a:r>
              <a:rPr lang="en-CA" sz="2400" dirty="0" smtClean="0"/>
              <a:t> = </a:t>
            </a:r>
            <a:r>
              <a:rPr lang="en-CA" sz="2400" b="1" dirty="0" smtClean="0">
                <a:solidFill>
                  <a:srgbClr val="00B050"/>
                </a:solidFill>
              </a:rPr>
              <a:t>function</a:t>
            </a:r>
            <a:r>
              <a:rPr lang="en-CA" sz="2400" dirty="0" smtClean="0"/>
              <a:t> </a:t>
            </a:r>
            <a:r>
              <a:rPr lang="en-CA" sz="2400" dirty="0" err="1" smtClean="0"/>
              <a:t>twoNorm</a:t>
            </a:r>
            <a:r>
              <a:rPr lang="en-CA" sz="2400" dirty="0" smtClean="0"/>
              <a:t>( x, y, z ) {</a:t>
            </a:r>
          </a:p>
          <a:p>
            <a:pPr marL="0" indent="0">
              <a:buNone/>
            </a:pPr>
            <a:r>
              <a:rPr lang="en-CA" sz="2400" dirty="0"/>
              <a:t> </a:t>
            </a:r>
            <a:r>
              <a:rPr lang="en-CA" sz="2400" dirty="0" smtClean="0"/>
              <a:t>   return </a:t>
            </a:r>
            <a:r>
              <a:rPr lang="en-CA" sz="2400" dirty="0" err="1" smtClean="0"/>
              <a:t>Math.sqrt</a:t>
            </a:r>
            <a:r>
              <a:rPr lang="en-CA" sz="2400" dirty="0" smtClean="0"/>
              <a:t>( x*x + y*y + z*z );</a:t>
            </a:r>
          </a:p>
          <a:p>
            <a:pPr marL="0" indent="0">
              <a:buNone/>
            </a:pPr>
            <a:r>
              <a:rPr lang="en-CA" sz="2400" dirty="0" smtClean="0"/>
              <a:t>}</a:t>
            </a:r>
          </a:p>
          <a:p>
            <a:pPr marL="0" indent="0">
              <a:buNone/>
            </a:pPr>
            <a:r>
              <a:rPr lang="en-CA" sz="2400" dirty="0" smtClean="0"/>
              <a:t>// </a:t>
            </a:r>
            <a:r>
              <a:rPr lang="en-CA" sz="2400" dirty="0" err="1" smtClean="0"/>
              <a:t>twoNorm</a:t>
            </a:r>
            <a:r>
              <a:rPr lang="en-CA" sz="2400" dirty="0" smtClean="0"/>
              <a:t> is the name of the function. If this name is not given,</a:t>
            </a:r>
          </a:p>
          <a:p>
            <a:pPr marL="0" indent="0">
              <a:buNone/>
            </a:pPr>
            <a:r>
              <a:rPr lang="en-CA" sz="2400" dirty="0" smtClean="0"/>
              <a:t>// the function is </a:t>
            </a:r>
            <a:r>
              <a:rPr lang="en-CA" sz="2400" b="1" dirty="0" smtClean="0"/>
              <a:t>anonymous</a:t>
            </a:r>
            <a:r>
              <a:rPr lang="en-CA" sz="2400" dirty="0" smtClean="0"/>
              <a:t>. This name is useful for doing recursion.</a:t>
            </a:r>
          </a:p>
          <a:p>
            <a:pPr marL="0" indent="0">
              <a:buNone/>
            </a:pPr>
            <a:r>
              <a:rPr lang="en-CA" sz="2400" dirty="0" smtClean="0"/>
              <a:t>// </a:t>
            </a:r>
            <a:r>
              <a:rPr lang="en-CA" sz="2400" dirty="0" err="1" smtClean="0"/>
              <a:t>myTwoNorm</a:t>
            </a:r>
            <a:r>
              <a:rPr lang="en-CA" sz="2400" dirty="0" smtClean="0"/>
              <a:t> is a variable storing the function.</a:t>
            </a:r>
          </a:p>
          <a:p>
            <a:pPr marL="0" indent="0">
              <a:buNone/>
            </a:pPr>
            <a:r>
              <a:rPr lang="en-CA" sz="2400" dirty="0" err="1" smtClean="0"/>
              <a:t>var</a:t>
            </a:r>
            <a:r>
              <a:rPr lang="en-CA" sz="2400" dirty="0" smtClean="0"/>
              <a:t> result = </a:t>
            </a:r>
            <a:r>
              <a:rPr lang="en-CA" sz="2400" dirty="0" err="1" smtClean="0"/>
              <a:t>myTwoNorm</a:t>
            </a:r>
            <a:r>
              <a:rPr lang="en-CA" sz="2400" dirty="0"/>
              <a:t>(1,2,3</a:t>
            </a:r>
            <a:r>
              <a:rPr lang="en-CA" sz="2400" dirty="0" smtClean="0"/>
              <a:t>);   </a:t>
            </a:r>
            <a:r>
              <a:rPr lang="en-CA" sz="2400" dirty="0"/>
              <a:t>// 3.7416573867739413</a:t>
            </a:r>
            <a:endParaRPr lang="en-CA" sz="2400" dirty="0" smtClean="0"/>
          </a:p>
          <a:p>
            <a:pPr marL="0" indent="0">
              <a:buNone/>
            </a:pPr>
            <a:endParaRPr lang="en-CA" sz="2400" dirty="0" smtClean="0"/>
          </a:p>
          <a:p>
            <a:pPr marL="0" indent="0">
              <a:buNone/>
            </a:pPr>
            <a:r>
              <a:rPr lang="en-CA" sz="2400" dirty="0" smtClean="0"/>
              <a:t>// Even if the caller doesn’t provide enough arguments, or too many arguments,</a:t>
            </a:r>
          </a:p>
          <a:p>
            <a:pPr marL="0" indent="0">
              <a:buNone/>
            </a:pPr>
            <a:r>
              <a:rPr lang="en-CA" sz="2400" dirty="0" smtClean="0"/>
              <a:t>// the call still executes</a:t>
            </a:r>
          </a:p>
          <a:p>
            <a:pPr marL="0" indent="0">
              <a:buNone/>
            </a:pPr>
            <a:r>
              <a:rPr lang="en-CA" sz="2400" dirty="0" err="1"/>
              <a:t>var</a:t>
            </a:r>
            <a:r>
              <a:rPr lang="en-CA" sz="2400" dirty="0"/>
              <a:t> result = </a:t>
            </a:r>
            <a:r>
              <a:rPr lang="en-CA" sz="2400" dirty="0" err="1" smtClean="0"/>
              <a:t>myTwoNorm</a:t>
            </a:r>
            <a:r>
              <a:rPr lang="en-CA" sz="2400" dirty="0" smtClean="0"/>
              <a:t>(1,2);   </a:t>
            </a:r>
            <a:r>
              <a:rPr lang="en-CA" sz="2400" dirty="0"/>
              <a:t>// </a:t>
            </a:r>
            <a:r>
              <a:rPr lang="en-CA" sz="2400" dirty="0" smtClean="0"/>
              <a:t>z is undefined</a:t>
            </a:r>
          </a:p>
          <a:p>
            <a:pPr marL="0" indent="0">
              <a:buNone/>
            </a:pPr>
            <a:r>
              <a:rPr lang="en-CA" sz="2400" dirty="0" smtClean="0"/>
              <a:t>// result === </a:t>
            </a:r>
            <a:r>
              <a:rPr lang="en-CA" sz="2400" dirty="0" err="1" smtClean="0"/>
              <a:t>NaN</a:t>
            </a:r>
            <a:endParaRPr lang="en-CA" sz="2400" dirty="0" smtClean="0"/>
          </a:p>
        </p:txBody>
      </p:sp>
    </p:spTree>
    <p:extLst>
      <p:ext uri="{BB962C8B-B14F-4D97-AF65-F5344CB8AC3E}">
        <p14:creationId xmlns:p14="http://schemas.microsoft.com/office/powerpoint/2010/main" val="2466074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a:t>
            </a:r>
            <a:r>
              <a:rPr lang="en-CA" sz="2400" b="1" dirty="0" smtClean="0">
                <a:solidFill>
                  <a:srgbClr val="00B050"/>
                </a:solidFill>
              </a:rPr>
              <a:t>Function</a:t>
            </a:r>
            <a:r>
              <a:rPr lang="en-CA" sz="2400" dirty="0" smtClean="0"/>
              <a:t> (continued)</a:t>
            </a:r>
            <a:endParaRPr lang="en-CA" sz="2400" dirty="0"/>
          </a:p>
          <a:p>
            <a:pPr marL="0" indent="0">
              <a:buNone/>
            </a:pPr>
            <a:r>
              <a:rPr lang="en-CA" sz="2400" dirty="0" smtClean="0"/>
              <a:t>// For each call, the function receives two implicit parameters:</a:t>
            </a:r>
          </a:p>
          <a:p>
            <a:pPr marL="0" indent="0">
              <a:buNone/>
            </a:pPr>
            <a:r>
              <a:rPr lang="en-CA" sz="2400" dirty="0" smtClean="0"/>
              <a:t>// </a:t>
            </a:r>
            <a:r>
              <a:rPr lang="en-CA" sz="2400" b="1" dirty="0" smtClean="0">
                <a:solidFill>
                  <a:srgbClr val="00B050"/>
                </a:solidFill>
              </a:rPr>
              <a:t>this</a:t>
            </a:r>
            <a:r>
              <a:rPr lang="en-CA" sz="2400" dirty="0" smtClean="0"/>
              <a:t> (an object), and </a:t>
            </a:r>
            <a:r>
              <a:rPr lang="en-CA" sz="2400" b="1" dirty="0" smtClean="0">
                <a:solidFill>
                  <a:srgbClr val="00B050"/>
                </a:solidFill>
              </a:rPr>
              <a:t>arguments</a:t>
            </a:r>
            <a:r>
              <a:rPr lang="en-CA" sz="2400" dirty="0" smtClean="0"/>
              <a:t> (an array with a </a:t>
            </a:r>
            <a:r>
              <a:rPr lang="en-CA" sz="2400" b="1" dirty="0" smtClean="0">
                <a:solidFill>
                  <a:srgbClr val="00B050"/>
                </a:solidFill>
              </a:rPr>
              <a:t>.length</a:t>
            </a:r>
            <a:r>
              <a:rPr lang="en-CA" sz="2400" dirty="0" smtClean="0"/>
              <a:t>).</a:t>
            </a:r>
          </a:p>
          <a:p>
            <a:pPr marL="0" indent="0">
              <a:buNone/>
            </a:pPr>
            <a:r>
              <a:rPr lang="en-CA" sz="2400" dirty="0" smtClean="0"/>
              <a:t>// There are a few ways to call a function:</a:t>
            </a:r>
          </a:p>
          <a:p>
            <a:pPr marL="0" indent="0">
              <a:buNone/>
            </a:pPr>
            <a:endParaRPr lang="en-CA" sz="2400" dirty="0" smtClean="0"/>
          </a:p>
          <a:p>
            <a:pPr marL="0" indent="0">
              <a:buNone/>
            </a:pPr>
            <a:r>
              <a:rPr lang="en-CA" sz="2400" dirty="0" smtClean="0"/>
              <a:t>// 1. "function invocation pattern"</a:t>
            </a:r>
          </a:p>
          <a:p>
            <a:pPr marL="0" indent="0">
              <a:buNone/>
            </a:pPr>
            <a:r>
              <a:rPr lang="en-CA" sz="2400" dirty="0" err="1" smtClean="0"/>
              <a:t>myTwoNorm</a:t>
            </a:r>
            <a:r>
              <a:rPr lang="en-CA" sz="2400" dirty="0" smtClean="0"/>
              <a:t>(1,2,3); // </a:t>
            </a:r>
            <a:r>
              <a:rPr lang="en-CA" sz="2400" b="1" dirty="0" smtClean="0">
                <a:solidFill>
                  <a:srgbClr val="00B050"/>
                </a:solidFill>
              </a:rPr>
              <a:t>this</a:t>
            </a:r>
            <a:r>
              <a:rPr lang="en-CA" sz="2400" dirty="0" smtClean="0"/>
              <a:t> is the global object (In other words, when the code inside the function uses </a:t>
            </a:r>
            <a:r>
              <a:rPr lang="en-CA" sz="2400" b="1" dirty="0">
                <a:solidFill>
                  <a:srgbClr val="00B050"/>
                </a:solidFill>
              </a:rPr>
              <a:t>this</a:t>
            </a:r>
            <a:r>
              <a:rPr lang="en-CA" sz="2400" dirty="0" smtClean="0"/>
              <a:t>, it will be referring to the global object, which is </a:t>
            </a:r>
            <a:r>
              <a:rPr lang="en-CA" sz="2400" b="1" dirty="0" smtClean="0">
                <a:solidFill>
                  <a:srgbClr val="00B050"/>
                </a:solidFill>
              </a:rPr>
              <a:t>window</a:t>
            </a:r>
            <a:r>
              <a:rPr lang="en-CA" sz="2400" dirty="0" smtClean="0"/>
              <a:t> in the case of code inside a web browser)</a:t>
            </a:r>
          </a:p>
          <a:p>
            <a:pPr marL="0" indent="0">
              <a:buNone/>
            </a:pPr>
            <a:endParaRPr lang="en-CA" sz="2400" dirty="0" smtClean="0"/>
          </a:p>
          <a:p>
            <a:pPr marL="0" indent="0">
              <a:buNone/>
            </a:pPr>
            <a:r>
              <a:rPr lang="en-CA" sz="2400" dirty="0" smtClean="0"/>
              <a:t>// 2. "apply invocation pattern" (apply() is a method that is automatically defined on all functions)</a:t>
            </a:r>
          </a:p>
          <a:p>
            <a:pPr marL="0" indent="0">
              <a:buNone/>
            </a:pPr>
            <a:r>
              <a:rPr lang="en-CA" sz="2400" dirty="0" err="1" smtClean="0"/>
              <a:t>myTwoNorm</a:t>
            </a:r>
            <a:r>
              <a:rPr lang="en-CA" sz="2400" b="1" dirty="0" err="1" smtClean="0">
                <a:solidFill>
                  <a:srgbClr val="00B050"/>
                </a:solidFill>
              </a:rPr>
              <a:t>.apply</a:t>
            </a:r>
            <a:r>
              <a:rPr lang="en-CA" sz="2400" dirty="0" smtClean="0"/>
              <a:t>( </a:t>
            </a:r>
            <a:r>
              <a:rPr lang="en-CA" sz="2400" dirty="0" err="1" smtClean="0"/>
              <a:t>myObj</a:t>
            </a:r>
            <a:r>
              <a:rPr lang="en-CA" sz="2400" dirty="0" smtClean="0"/>
              <a:t>, [1,2,3] ); // </a:t>
            </a:r>
            <a:r>
              <a:rPr lang="en-CA" sz="2400" b="1" dirty="0" smtClean="0">
                <a:solidFill>
                  <a:srgbClr val="00B050"/>
                </a:solidFill>
              </a:rPr>
              <a:t>this</a:t>
            </a:r>
            <a:r>
              <a:rPr lang="en-CA" sz="2400" dirty="0" smtClean="0"/>
              <a:t> is </a:t>
            </a:r>
            <a:r>
              <a:rPr lang="en-CA" sz="2400" dirty="0" err="1" smtClean="0"/>
              <a:t>myObj</a:t>
            </a:r>
            <a:endParaRPr lang="en-CA" sz="2400" dirty="0" smtClean="0"/>
          </a:p>
          <a:p>
            <a:pPr marL="0" indent="0">
              <a:buNone/>
            </a:pPr>
            <a:r>
              <a:rPr lang="en-CA" sz="2400" dirty="0" smtClean="0"/>
              <a:t>// It’s as if </a:t>
            </a:r>
            <a:r>
              <a:rPr lang="en-CA" sz="2400" dirty="0" err="1" smtClean="0"/>
              <a:t>myTwoNorm</a:t>
            </a:r>
            <a:r>
              <a:rPr lang="en-CA" sz="2400" dirty="0" smtClean="0"/>
              <a:t> were a method on </a:t>
            </a:r>
            <a:r>
              <a:rPr lang="en-CA" sz="2400" dirty="0" err="1" smtClean="0"/>
              <a:t>myObj</a:t>
            </a:r>
            <a:r>
              <a:rPr lang="en-CA" sz="2400" dirty="0" smtClean="0"/>
              <a:t>. Using this invocation pattern, we can effectively call a function as if it were a method on any object!</a:t>
            </a:r>
          </a:p>
          <a:p>
            <a:pPr marL="0" indent="0">
              <a:buNone/>
            </a:pPr>
            <a:endParaRPr lang="en-CA" sz="2400" dirty="0" smtClean="0"/>
          </a:p>
        </p:txBody>
      </p:sp>
    </p:spTree>
    <p:extLst>
      <p:ext uri="{BB962C8B-B14F-4D97-AF65-F5344CB8AC3E}">
        <p14:creationId xmlns:p14="http://schemas.microsoft.com/office/powerpoint/2010/main" val="3455178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a:t>
            </a:r>
            <a:r>
              <a:rPr lang="en-CA" sz="2400" b="1" dirty="0" smtClean="0">
                <a:solidFill>
                  <a:srgbClr val="00B050"/>
                </a:solidFill>
              </a:rPr>
              <a:t>Function</a:t>
            </a:r>
            <a:r>
              <a:rPr lang="en-CA" sz="2400" dirty="0" smtClean="0"/>
              <a:t> (continued 2)</a:t>
            </a:r>
            <a:endParaRPr lang="en-CA" sz="2400" dirty="0"/>
          </a:p>
          <a:p>
            <a:pPr marL="0" indent="0">
              <a:buNone/>
            </a:pPr>
            <a:endParaRPr lang="en-CA" sz="2400" dirty="0" smtClean="0"/>
          </a:p>
          <a:p>
            <a:pPr marL="0" indent="0">
              <a:buNone/>
            </a:pPr>
            <a:r>
              <a:rPr lang="en-CA" sz="2400" dirty="0" smtClean="0"/>
              <a:t>// 3. "method invocation pattern"</a:t>
            </a:r>
          </a:p>
          <a:p>
            <a:pPr marL="0" indent="0">
              <a:buNone/>
            </a:pPr>
            <a:r>
              <a:rPr lang="en-CA" sz="2400" dirty="0" err="1" smtClean="0"/>
              <a:t>var</a:t>
            </a:r>
            <a:r>
              <a:rPr lang="en-CA" sz="2400" dirty="0" smtClean="0"/>
              <a:t> myVector3D = {</a:t>
            </a:r>
          </a:p>
          <a:p>
            <a:pPr marL="0" indent="0">
              <a:buNone/>
            </a:pPr>
            <a:r>
              <a:rPr lang="en-CA" sz="2400" dirty="0" smtClean="0"/>
              <a:t>    x:0, y:0, z:0,</a:t>
            </a:r>
          </a:p>
          <a:p>
            <a:pPr marL="0" indent="0">
              <a:buNone/>
            </a:pPr>
            <a:r>
              <a:rPr lang="en-CA" sz="2400" dirty="0" smtClean="0"/>
              <a:t>    </a:t>
            </a:r>
            <a:r>
              <a:rPr lang="en-CA" sz="2400" dirty="0" err="1" smtClean="0"/>
              <a:t>twoNorm</a:t>
            </a:r>
            <a:r>
              <a:rPr lang="en-CA" sz="2400" dirty="0" smtClean="0"/>
              <a:t> : </a:t>
            </a:r>
            <a:r>
              <a:rPr lang="en-CA" sz="2400" b="1" dirty="0">
                <a:solidFill>
                  <a:srgbClr val="00B050"/>
                </a:solidFill>
              </a:rPr>
              <a:t>function</a:t>
            </a:r>
            <a:r>
              <a:rPr lang="en-CA" sz="2400" dirty="0"/>
              <a:t> </a:t>
            </a:r>
            <a:r>
              <a:rPr lang="en-CA" sz="2400" dirty="0" smtClean="0"/>
              <a:t>( ) </a:t>
            </a:r>
            <a:r>
              <a:rPr lang="en-CA" sz="2400" dirty="0"/>
              <a:t>{</a:t>
            </a:r>
          </a:p>
          <a:p>
            <a:pPr marL="0" indent="0">
              <a:buNone/>
            </a:pPr>
            <a:r>
              <a:rPr lang="en-CA" sz="2400" dirty="0"/>
              <a:t>    </a:t>
            </a:r>
            <a:r>
              <a:rPr lang="en-CA" sz="2400" dirty="0" smtClean="0"/>
              <a:t>    return </a:t>
            </a:r>
            <a:r>
              <a:rPr lang="en-CA" sz="2400" dirty="0" err="1"/>
              <a:t>Math.sqrt</a:t>
            </a:r>
            <a:r>
              <a:rPr lang="en-CA" sz="2400" dirty="0"/>
              <a:t>( </a:t>
            </a:r>
            <a:r>
              <a:rPr lang="en-CA" sz="2400" b="1" dirty="0" err="1" smtClean="0">
                <a:solidFill>
                  <a:srgbClr val="00B050"/>
                </a:solidFill>
              </a:rPr>
              <a:t>this.</a:t>
            </a:r>
            <a:r>
              <a:rPr lang="en-CA" sz="2400" dirty="0" err="1" smtClean="0"/>
              <a:t>x</a:t>
            </a:r>
            <a:r>
              <a:rPr lang="en-CA" sz="2400" dirty="0" smtClean="0"/>
              <a:t>*</a:t>
            </a:r>
            <a:r>
              <a:rPr lang="en-CA" sz="2400" b="1" dirty="0" err="1" smtClean="0">
                <a:solidFill>
                  <a:srgbClr val="00B050"/>
                </a:solidFill>
              </a:rPr>
              <a:t>this.</a:t>
            </a:r>
            <a:r>
              <a:rPr lang="en-CA" sz="2400" dirty="0" err="1" smtClean="0"/>
              <a:t>x</a:t>
            </a:r>
            <a:r>
              <a:rPr lang="en-CA" sz="2400" dirty="0" smtClean="0"/>
              <a:t> </a:t>
            </a:r>
            <a:r>
              <a:rPr lang="en-CA" sz="2400" dirty="0"/>
              <a:t>+ </a:t>
            </a:r>
            <a:r>
              <a:rPr lang="en-CA" sz="2400" b="1" dirty="0" err="1" smtClean="0">
                <a:solidFill>
                  <a:srgbClr val="00B050"/>
                </a:solidFill>
              </a:rPr>
              <a:t>this.</a:t>
            </a:r>
            <a:r>
              <a:rPr lang="en-CA" sz="2400" dirty="0" err="1" smtClean="0"/>
              <a:t>y</a:t>
            </a:r>
            <a:r>
              <a:rPr lang="en-CA" sz="2400" dirty="0" smtClean="0"/>
              <a:t>*</a:t>
            </a:r>
            <a:r>
              <a:rPr lang="en-CA" sz="2400" b="1" dirty="0" err="1" smtClean="0">
                <a:solidFill>
                  <a:srgbClr val="00B050"/>
                </a:solidFill>
              </a:rPr>
              <a:t>this.</a:t>
            </a:r>
            <a:r>
              <a:rPr lang="en-CA" sz="2400" dirty="0" err="1" smtClean="0"/>
              <a:t>y</a:t>
            </a:r>
            <a:r>
              <a:rPr lang="en-CA" sz="2400" dirty="0" smtClean="0"/>
              <a:t> </a:t>
            </a:r>
            <a:r>
              <a:rPr lang="en-CA" sz="2400" dirty="0"/>
              <a:t>+ </a:t>
            </a:r>
            <a:r>
              <a:rPr lang="en-CA" sz="2400" b="1" dirty="0" err="1" smtClean="0">
                <a:solidFill>
                  <a:srgbClr val="00B050"/>
                </a:solidFill>
              </a:rPr>
              <a:t>this.</a:t>
            </a:r>
            <a:r>
              <a:rPr lang="en-CA" sz="2400" dirty="0" err="1" smtClean="0"/>
              <a:t>z</a:t>
            </a:r>
            <a:r>
              <a:rPr lang="en-CA" sz="2400" dirty="0" smtClean="0"/>
              <a:t>*</a:t>
            </a:r>
            <a:r>
              <a:rPr lang="en-CA" sz="2400" b="1" dirty="0" err="1" smtClean="0">
                <a:solidFill>
                  <a:srgbClr val="00B050"/>
                </a:solidFill>
              </a:rPr>
              <a:t>this.</a:t>
            </a:r>
            <a:r>
              <a:rPr lang="en-CA" sz="2400" dirty="0" err="1" smtClean="0"/>
              <a:t>z</a:t>
            </a:r>
            <a:r>
              <a:rPr lang="en-CA" sz="2400" dirty="0" smtClean="0"/>
              <a:t> </a:t>
            </a:r>
            <a:r>
              <a:rPr lang="en-CA" sz="2400" dirty="0"/>
              <a:t>);</a:t>
            </a:r>
          </a:p>
          <a:p>
            <a:pPr marL="0" indent="0">
              <a:buNone/>
            </a:pPr>
            <a:r>
              <a:rPr lang="en-CA" sz="2400" dirty="0" smtClean="0"/>
              <a:t>    }</a:t>
            </a:r>
          </a:p>
          <a:p>
            <a:pPr marL="0" indent="0">
              <a:buNone/>
            </a:pPr>
            <a:r>
              <a:rPr lang="en-CA" sz="2400" dirty="0" smtClean="0"/>
              <a:t>}</a:t>
            </a:r>
          </a:p>
          <a:p>
            <a:pPr marL="0" indent="0">
              <a:buNone/>
            </a:pPr>
            <a:r>
              <a:rPr lang="en-CA" sz="2400" dirty="0" smtClean="0"/>
              <a:t>myVector3D.twoNorm();</a:t>
            </a:r>
          </a:p>
          <a:p>
            <a:pPr marL="0" indent="0">
              <a:buNone/>
            </a:pPr>
            <a:endParaRPr lang="en-CA" sz="2400" dirty="0"/>
          </a:p>
          <a:p>
            <a:pPr marL="0" indent="0">
              <a:buNone/>
            </a:pPr>
            <a:r>
              <a:rPr lang="en-CA" sz="2400" dirty="0" smtClean="0"/>
              <a:t>// 4. "constructor invocation pattern" with the </a:t>
            </a:r>
            <a:r>
              <a:rPr lang="en-CA" sz="2400" b="1" dirty="0" smtClean="0">
                <a:solidFill>
                  <a:srgbClr val="00B050"/>
                </a:solidFill>
              </a:rPr>
              <a:t>new</a:t>
            </a:r>
            <a:r>
              <a:rPr lang="en-CA" sz="2400" dirty="0" smtClean="0"/>
              <a:t> keyword: we’ll return to this later</a:t>
            </a:r>
          </a:p>
          <a:p>
            <a:pPr marL="0" indent="0">
              <a:buNone/>
            </a:pPr>
            <a:endParaRPr lang="en-CA" sz="2400" dirty="0" smtClean="0"/>
          </a:p>
        </p:txBody>
      </p:sp>
    </p:spTree>
    <p:extLst>
      <p:ext uri="{BB962C8B-B14F-4D97-AF65-F5344CB8AC3E}">
        <p14:creationId xmlns:p14="http://schemas.microsoft.com/office/powerpoint/2010/main" val="1269101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005"/>
            <a:ext cx="11170920" cy="904875"/>
          </a:xfrm>
        </p:spPr>
        <p:txBody>
          <a:bodyPr>
            <a:normAutofit/>
          </a:bodyPr>
          <a:lstStyle/>
          <a:p>
            <a:r>
              <a:rPr lang="en-CA" dirty="0" smtClean="0"/>
              <a:t>JavaScript has both good parts and bad parts</a:t>
            </a:r>
            <a:endParaRPr lang="en-CA" dirty="0"/>
          </a:p>
        </p:txBody>
      </p:sp>
      <p:sp>
        <p:nvSpPr>
          <p:cNvPr id="3" name="Content Placeholder 2"/>
          <p:cNvSpPr>
            <a:spLocks noGrp="1"/>
          </p:cNvSpPr>
          <p:nvPr>
            <p:ph idx="1"/>
          </p:nvPr>
        </p:nvSpPr>
        <p:spPr>
          <a:xfrm>
            <a:off x="401320" y="1016000"/>
            <a:ext cx="11389360" cy="5445759"/>
          </a:xfrm>
        </p:spPr>
        <p:txBody>
          <a:bodyPr>
            <a:normAutofit fontScale="92500"/>
          </a:bodyPr>
          <a:lstStyle/>
          <a:p>
            <a:r>
              <a:rPr lang="en-CA" dirty="0" smtClean="0"/>
              <a:t>Good parts: "JavaScript is built on some very good ideas and a few very bad ones. The very good ideas include functions, loose typing, dynamic objects, and an expressive object literal notation."</a:t>
            </a:r>
          </a:p>
          <a:p>
            <a:pPr lvl="1"/>
            <a:r>
              <a:rPr lang="en-CA" dirty="0" smtClean="0"/>
              <a:t>"JavaScript functions are first-class objects"; "functions are objects [...] functions can be stored in variables, objects, and arrays [...] can be passed as arguments to functions [...] can be returned from functions. Also, since functions are objects, functions can have methods."</a:t>
            </a:r>
          </a:p>
          <a:p>
            <a:pPr lvl="1"/>
            <a:r>
              <a:rPr lang="en-CA" dirty="0" smtClean="0"/>
              <a:t>Enables functional programming</a:t>
            </a:r>
            <a:endParaRPr lang="fr-FR" dirty="0" smtClean="0"/>
          </a:p>
          <a:p>
            <a:pPr lvl="1"/>
            <a:r>
              <a:rPr lang="fr-FR" dirty="0" err="1" smtClean="0"/>
              <a:t>Objects</a:t>
            </a:r>
            <a:r>
              <a:rPr lang="fr-FR" dirty="0" smtClean="0"/>
              <a:t> in JavaScript </a:t>
            </a:r>
            <a:r>
              <a:rPr lang="fr-FR" dirty="0" err="1" smtClean="0"/>
              <a:t>unify</a:t>
            </a:r>
            <a:r>
              <a:rPr lang="fr-FR" dirty="0" smtClean="0"/>
              <a:t> the notions of associative </a:t>
            </a:r>
            <a:r>
              <a:rPr lang="fr-FR" dirty="0" err="1" smtClean="0"/>
              <a:t>array</a:t>
            </a:r>
            <a:r>
              <a:rPr lang="fr-FR" dirty="0" smtClean="0"/>
              <a:t> / </a:t>
            </a:r>
            <a:r>
              <a:rPr lang="fr-FR" dirty="0" err="1" smtClean="0"/>
              <a:t>dictionary</a:t>
            </a:r>
            <a:r>
              <a:rPr lang="fr-FR" dirty="0" smtClean="0"/>
              <a:t> / hash table / </a:t>
            </a:r>
            <a:r>
              <a:rPr lang="fr-FR" dirty="0" err="1" smtClean="0"/>
              <a:t>mapping</a:t>
            </a:r>
            <a:r>
              <a:rPr lang="fr-FR" dirty="0" smtClean="0"/>
              <a:t>, are </a:t>
            </a:r>
            <a:r>
              <a:rPr lang="fr-FR" dirty="0" err="1" smtClean="0"/>
              <a:t>are</a:t>
            </a:r>
            <a:r>
              <a:rPr lang="fr-FR" dirty="0" smtClean="0"/>
              <a:t> </a:t>
            </a:r>
            <a:r>
              <a:rPr lang="fr-FR" dirty="0" err="1" smtClean="0"/>
              <a:t>easily</a:t>
            </a:r>
            <a:r>
              <a:rPr lang="fr-FR" dirty="0" smtClean="0"/>
              <a:t> </a:t>
            </a:r>
            <a:r>
              <a:rPr lang="fr-FR" dirty="0" err="1" smtClean="0"/>
              <a:t>serialized</a:t>
            </a:r>
            <a:r>
              <a:rPr lang="fr-FR" dirty="0" smtClean="0"/>
              <a:t> </a:t>
            </a:r>
            <a:r>
              <a:rPr lang="fr-FR" dirty="0" err="1" smtClean="0"/>
              <a:t>with</a:t>
            </a:r>
            <a:r>
              <a:rPr lang="fr-FR" dirty="0" smtClean="0"/>
              <a:t> JSON</a:t>
            </a:r>
            <a:endParaRPr lang="fr-FR" dirty="0"/>
          </a:p>
          <a:p>
            <a:r>
              <a:rPr lang="en-CA" dirty="0" smtClean="0"/>
              <a:t>Bad parts:</a:t>
            </a:r>
          </a:p>
          <a:p>
            <a:pPr lvl="1"/>
            <a:r>
              <a:rPr lang="en-CA" dirty="0" smtClean="0"/>
              <a:t>"JavaScript depends on global variables for linkage. All of the top-level variables of all compilation units are tossed together in a common namespace called the global object."</a:t>
            </a:r>
          </a:p>
          <a:p>
            <a:pPr lvl="1"/>
            <a:r>
              <a:rPr lang="en-CA" dirty="0" smtClean="0"/>
              <a:t>"The API of the browser, the Document Object Model (DOM) is quite awful"</a:t>
            </a:r>
          </a:p>
          <a:p>
            <a:r>
              <a:rPr lang="en-CA" dirty="0" smtClean="0"/>
              <a:t>Source: Douglas </a:t>
            </a:r>
            <a:r>
              <a:rPr lang="en-CA" dirty="0" err="1" smtClean="0"/>
              <a:t>Crockford</a:t>
            </a:r>
            <a:r>
              <a:rPr lang="en-CA" dirty="0" smtClean="0"/>
              <a:t>, "JavaScript: The Good Parts", 2008, O'Reilly</a:t>
            </a:r>
            <a:endParaRPr lang="en-CA" dirty="0"/>
          </a:p>
        </p:txBody>
      </p:sp>
    </p:spTree>
    <p:extLst>
      <p:ext uri="{BB962C8B-B14F-4D97-AF65-F5344CB8AC3E}">
        <p14:creationId xmlns:p14="http://schemas.microsoft.com/office/powerpoint/2010/main" val="994202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a:t>
            </a:r>
            <a:r>
              <a:rPr lang="en-CA" sz="2400" b="1" dirty="0" smtClean="0">
                <a:solidFill>
                  <a:srgbClr val="00B050"/>
                </a:solidFill>
              </a:rPr>
              <a:t>Function</a:t>
            </a:r>
            <a:r>
              <a:rPr lang="en-CA" sz="2400" dirty="0" smtClean="0"/>
              <a:t> (continued 3)</a:t>
            </a:r>
            <a:endParaRPr lang="en-CA" sz="2400" dirty="0"/>
          </a:p>
          <a:p>
            <a:pPr marL="0" indent="0">
              <a:buNone/>
            </a:pPr>
            <a:r>
              <a:rPr lang="en-CA" sz="2400" dirty="0" smtClean="0"/>
              <a:t>// Functions are objects, and therefore can have properties,</a:t>
            </a:r>
          </a:p>
          <a:p>
            <a:pPr marL="0" indent="0">
              <a:buNone/>
            </a:pPr>
            <a:r>
              <a:rPr lang="en-CA" sz="2400" dirty="0" smtClean="0"/>
              <a:t>// be passed as arguments, be returned from functions,</a:t>
            </a:r>
          </a:p>
          <a:p>
            <a:pPr marL="0" indent="0">
              <a:buNone/>
            </a:pPr>
            <a:r>
              <a:rPr lang="en-CA" sz="2400" dirty="0" smtClean="0"/>
              <a:t>// or be stored in an array or in an object.</a:t>
            </a:r>
          </a:p>
          <a:p>
            <a:pPr marL="0" indent="0">
              <a:buNone/>
            </a:pPr>
            <a:r>
              <a:rPr lang="en-CA" sz="2400" dirty="0" err="1" smtClean="0"/>
              <a:t>myTwoNorm.maxArguments</a:t>
            </a:r>
            <a:r>
              <a:rPr lang="en-CA" sz="2400" dirty="0" smtClean="0"/>
              <a:t> = 3;</a:t>
            </a:r>
          </a:p>
          <a:p>
            <a:pPr marL="0" indent="0">
              <a:buNone/>
            </a:pPr>
            <a:r>
              <a:rPr lang="en-CA" sz="2400" dirty="0" err="1" smtClean="0"/>
              <a:t>myTwoNorm.author</a:t>
            </a:r>
            <a:r>
              <a:rPr lang="en-CA" sz="2400" dirty="0" smtClean="0"/>
              <a:t> = "McGuffin";</a:t>
            </a:r>
          </a:p>
          <a:p>
            <a:pPr marL="0" indent="0">
              <a:buNone/>
            </a:pPr>
            <a:r>
              <a:rPr lang="en-CA" sz="2400" dirty="0" err="1" smtClean="0"/>
              <a:t>myTwoNorm.someMethod</a:t>
            </a:r>
            <a:r>
              <a:rPr lang="en-CA" sz="2400" dirty="0" smtClean="0"/>
              <a:t> = function() { ... };</a:t>
            </a:r>
          </a:p>
          <a:p>
            <a:pPr marL="0" indent="0">
              <a:buNone/>
            </a:pPr>
            <a:endParaRPr lang="en-CA" sz="2400" dirty="0" smtClean="0"/>
          </a:p>
          <a:p>
            <a:pPr marL="0" indent="0">
              <a:buNone/>
            </a:pPr>
            <a:r>
              <a:rPr lang="en-CA" sz="2400" dirty="0" err="1" smtClean="0"/>
              <a:t>var</a:t>
            </a:r>
            <a:r>
              <a:rPr lang="en-CA" sz="2400" dirty="0" smtClean="0"/>
              <a:t> </a:t>
            </a:r>
            <a:r>
              <a:rPr lang="en-CA" sz="2400" dirty="0" err="1" smtClean="0"/>
              <a:t>meanFunctions</a:t>
            </a:r>
            <a:r>
              <a:rPr lang="en-CA" sz="2400" dirty="0" smtClean="0"/>
              <a:t> = [ function(</a:t>
            </a:r>
            <a:r>
              <a:rPr lang="en-CA" sz="2400" dirty="0" err="1" smtClean="0"/>
              <a:t>a,b</a:t>
            </a:r>
            <a:r>
              <a:rPr lang="en-CA" sz="2400" dirty="0" smtClean="0"/>
              <a:t>){return 0.5*(</a:t>
            </a:r>
            <a:r>
              <a:rPr lang="en-CA" sz="2400" dirty="0" err="1" smtClean="0"/>
              <a:t>a+b</a:t>
            </a:r>
            <a:r>
              <a:rPr lang="en-CA" sz="2400" dirty="0" smtClean="0"/>
              <a:t>)},</a:t>
            </a:r>
          </a:p>
          <a:p>
            <a:pPr marL="0" indent="0">
              <a:buNone/>
            </a:pPr>
            <a:r>
              <a:rPr lang="en-CA" sz="2400" dirty="0"/>
              <a:t> </a:t>
            </a:r>
            <a:r>
              <a:rPr lang="en-CA" sz="2400" dirty="0" smtClean="0"/>
              <a:t>    </a:t>
            </a:r>
            <a:r>
              <a:rPr lang="en-CA" sz="2400" dirty="0"/>
              <a:t>function(</a:t>
            </a:r>
            <a:r>
              <a:rPr lang="en-CA" sz="2400" dirty="0" err="1"/>
              <a:t>a,b</a:t>
            </a:r>
            <a:r>
              <a:rPr lang="en-CA" sz="2400" dirty="0"/>
              <a:t>){return </a:t>
            </a:r>
            <a:r>
              <a:rPr lang="en-CA" sz="2400" dirty="0" err="1" smtClean="0"/>
              <a:t>Math.sqrt</a:t>
            </a:r>
            <a:r>
              <a:rPr lang="en-CA" sz="2400" dirty="0" smtClean="0"/>
              <a:t>(a*b)},   function(</a:t>
            </a:r>
            <a:r>
              <a:rPr lang="en-CA" sz="2400" dirty="0" err="1" smtClean="0"/>
              <a:t>a,b</a:t>
            </a:r>
            <a:r>
              <a:rPr lang="en-CA" sz="2400" dirty="0"/>
              <a:t>){return </a:t>
            </a:r>
            <a:r>
              <a:rPr lang="en-CA" sz="2400" dirty="0" smtClean="0"/>
              <a:t>1/(1/a+1/b)}</a:t>
            </a:r>
          </a:p>
          <a:p>
            <a:pPr marL="0" indent="0">
              <a:buNone/>
            </a:pPr>
            <a:r>
              <a:rPr lang="en-CA" sz="2400" dirty="0" smtClean="0"/>
              <a:t>];</a:t>
            </a:r>
          </a:p>
          <a:p>
            <a:pPr marL="0" indent="0">
              <a:buNone/>
            </a:pPr>
            <a:r>
              <a:rPr lang="en-CA" sz="2400" dirty="0" err="1" smtClean="0"/>
              <a:t>var</a:t>
            </a:r>
            <a:r>
              <a:rPr lang="en-CA" sz="2400" dirty="0" smtClean="0"/>
              <a:t> </a:t>
            </a:r>
            <a:r>
              <a:rPr lang="en-CA" sz="2400" dirty="0" err="1" smtClean="0"/>
              <a:t>pickABinaryFunction</a:t>
            </a:r>
            <a:r>
              <a:rPr lang="en-CA" sz="2400" dirty="0" smtClean="0"/>
              <a:t> = function(){ return </a:t>
            </a:r>
            <a:r>
              <a:rPr lang="en-CA" sz="2400" dirty="0" err="1" smtClean="0"/>
              <a:t>meanFunctions</a:t>
            </a:r>
            <a:r>
              <a:rPr lang="en-CA" sz="2400" dirty="0" smtClean="0"/>
              <a:t>[1]; }</a:t>
            </a:r>
          </a:p>
          <a:p>
            <a:pPr marL="0" indent="0">
              <a:buNone/>
            </a:pPr>
            <a:r>
              <a:rPr lang="en-CA" sz="2400" dirty="0" err="1" smtClean="0"/>
              <a:t>var</a:t>
            </a:r>
            <a:r>
              <a:rPr lang="en-CA" sz="2400" dirty="0" smtClean="0"/>
              <a:t> c = </a:t>
            </a:r>
            <a:r>
              <a:rPr lang="en-CA" sz="2400" dirty="0" err="1" smtClean="0"/>
              <a:t>pickABinaryFunction</a:t>
            </a:r>
            <a:r>
              <a:rPr lang="en-CA" sz="2400" dirty="0" smtClean="0"/>
              <a:t>()(4,25); // c === 10, the geometric mean of 4 and 25</a:t>
            </a:r>
          </a:p>
          <a:p>
            <a:pPr marL="0" indent="0">
              <a:buNone/>
            </a:pPr>
            <a:endParaRPr lang="en-CA" sz="2400" dirty="0" smtClean="0"/>
          </a:p>
        </p:txBody>
      </p:sp>
      <p:sp>
        <p:nvSpPr>
          <p:cNvPr id="4" name="Left Brace 3"/>
          <p:cNvSpPr/>
          <p:nvPr/>
        </p:nvSpPr>
        <p:spPr>
          <a:xfrm rot="16200000">
            <a:off x="2590338" y="4630654"/>
            <a:ext cx="365759" cy="2747818"/>
          </a:xfrm>
          <a:prstGeom prst="leftBrace">
            <a:avLst>
              <a:gd name="adj1" fmla="val 35738"/>
              <a:gd name="adj2" fmla="val 5073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 name="TextBox 5"/>
          <p:cNvSpPr txBox="1"/>
          <p:nvPr/>
        </p:nvSpPr>
        <p:spPr>
          <a:xfrm>
            <a:off x="2174240" y="6233775"/>
            <a:ext cx="3362960" cy="461665"/>
          </a:xfrm>
          <a:prstGeom prst="rect">
            <a:avLst/>
          </a:prstGeom>
          <a:noFill/>
        </p:spPr>
        <p:txBody>
          <a:bodyPr wrap="square" rtlCol="0">
            <a:spAutoFit/>
          </a:bodyPr>
          <a:lstStyle/>
          <a:p>
            <a:r>
              <a:rPr lang="en-CA" sz="2400" dirty="0" smtClean="0"/>
              <a:t>returns a function</a:t>
            </a:r>
            <a:endParaRPr lang="en-CA" sz="2400" dirty="0"/>
          </a:p>
        </p:txBody>
      </p:sp>
    </p:spTree>
    <p:extLst>
      <p:ext uri="{BB962C8B-B14F-4D97-AF65-F5344CB8AC3E}">
        <p14:creationId xmlns:p14="http://schemas.microsoft.com/office/powerpoint/2010/main" val="35436831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0"/>
            <a:ext cx="11554691" cy="6858000"/>
          </a:xfrm>
        </p:spPr>
        <p:txBody>
          <a:bodyPr>
            <a:normAutofit fontScale="92500" lnSpcReduction="20000"/>
          </a:bodyPr>
          <a:lstStyle/>
          <a:p>
            <a:pPr marL="0" indent="0">
              <a:buNone/>
            </a:pPr>
            <a:r>
              <a:rPr lang="en-CA" sz="2400" dirty="0" smtClean="0"/>
              <a:t>JavaScript has no built-in support for a </a:t>
            </a:r>
            <a:r>
              <a:rPr lang="en-CA" sz="2400" i="1" dirty="0" smtClean="0"/>
              <a:t>class</a:t>
            </a:r>
            <a:r>
              <a:rPr lang="en-CA" sz="2400" dirty="0" smtClean="0"/>
              <a:t> of objects, but supports multiple ways of doing object-oriented programming. How can we create multiple instances of an object with shared methods, where each instance has its own copy of data? We can first define an object that serves as a </a:t>
            </a:r>
            <a:r>
              <a:rPr lang="en-CA" sz="2400" i="1" dirty="0" smtClean="0"/>
              <a:t>prototype</a:t>
            </a:r>
            <a:r>
              <a:rPr lang="en-CA" sz="2400" dirty="0" smtClean="0"/>
              <a:t>, and then create subsequent objects that </a:t>
            </a:r>
            <a:r>
              <a:rPr lang="en-CA" sz="2400" i="1" dirty="0" smtClean="0"/>
              <a:t>inherit</a:t>
            </a:r>
            <a:r>
              <a:rPr lang="en-CA" sz="2400" dirty="0" smtClean="0"/>
              <a:t> from the prototype. (Doing the same thing in Java or C++ would instead involve a class and no inheritance.) The prototype object provides the function definitions and initial values of data members.</a:t>
            </a:r>
          </a:p>
          <a:p>
            <a:pPr marL="0" indent="0">
              <a:buNone/>
            </a:pPr>
            <a:r>
              <a:rPr lang="en-CA" sz="2400" dirty="0" err="1"/>
              <a:t>var</a:t>
            </a:r>
            <a:r>
              <a:rPr lang="en-CA" sz="2400" dirty="0"/>
              <a:t> </a:t>
            </a:r>
            <a:r>
              <a:rPr lang="en-CA" sz="2400" dirty="0" smtClean="0"/>
              <a:t>Point2D </a:t>
            </a:r>
            <a:r>
              <a:rPr lang="en-CA" sz="2400" dirty="0"/>
              <a:t>= </a:t>
            </a:r>
            <a:r>
              <a:rPr lang="en-CA" sz="2400" dirty="0" smtClean="0"/>
              <a:t>{ // Capitalized name makes it look like a class, but this is really a (prototype) object.</a:t>
            </a:r>
            <a:endParaRPr lang="en-CA" sz="2400" dirty="0"/>
          </a:p>
          <a:p>
            <a:pPr marL="0" indent="0">
              <a:buNone/>
            </a:pPr>
            <a:r>
              <a:rPr lang="en-CA" sz="2400" dirty="0" smtClean="0"/>
              <a:t>    x:0, y:0,</a:t>
            </a:r>
            <a:endParaRPr lang="en-CA" sz="2400" dirty="0"/>
          </a:p>
          <a:p>
            <a:pPr marL="0" indent="0">
              <a:buNone/>
            </a:pPr>
            <a:r>
              <a:rPr lang="en-CA" sz="2400" dirty="0"/>
              <a:t>    </a:t>
            </a:r>
            <a:r>
              <a:rPr lang="en-CA" sz="2400" dirty="0" smtClean="0"/>
              <a:t>norm </a:t>
            </a:r>
            <a:r>
              <a:rPr lang="en-CA" sz="2400" dirty="0"/>
              <a:t>: </a:t>
            </a:r>
            <a:r>
              <a:rPr lang="en-CA" sz="2400" b="1" dirty="0">
                <a:solidFill>
                  <a:srgbClr val="00B050"/>
                </a:solidFill>
              </a:rPr>
              <a:t>function</a:t>
            </a:r>
            <a:r>
              <a:rPr lang="en-CA" sz="2400" dirty="0"/>
              <a:t> ( ) </a:t>
            </a:r>
            <a:r>
              <a:rPr lang="en-CA" sz="2400" dirty="0" smtClean="0"/>
              <a:t>{</a:t>
            </a:r>
          </a:p>
          <a:p>
            <a:pPr marL="0" indent="0">
              <a:buNone/>
            </a:pPr>
            <a:r>
              <a:rPr lang="en-CA" sz="2400" dirty="0" smtClean="0"/>
              <a:t>        return </a:t>
            </a:r>
            <a:r>
              <a:rPr lang="en-CA" sz="2400" dirty="0" err="1"/>
              <a:t>Math.sqrt</a:t>
            </a:r>
            <a:r>
              <a:rPr lang="en-CA" sz="2400" dirty="0"/>
              <a:t>( </a:t>
            </a:r>
            <a:r>
              <a:rPr lang="en-CA" sz="2400" b="1" dirty="0" err="1">
                <a:solidFill>
                  <a:srgbClr val="00B050"/>
                </a:solidFill>
              </a:rPr>
              <a:t>this.</a:t>
            </a:r>
            <a:r>
              <a:rPr lang="en-CA" sz="2400" dirty="0" err="1"/>
              <a:t>x</a:t>
            </a:r>
            <a:r>
              <a:rPr lang="en-CA" sz="2400" dirty="0"/>
              <a:t>*</a:t>
            </a:r>
            <a:r>
              <a:rPr lang="en-CA" sz="2400" b="1" dirty="0" err="1">
                <a:solidFill>
                  <a:srgbClr val="00B050"/>
                </a:solidFill>
              </a:rPr>
              <a:t>this.</a:t>
            </a:r>
            <a:r>
              <a:rPr lang="en-CA" sz="2400" dirty="0" err="1"/>
              <a:t>x</a:t>
            </a:r>
            <a:r>
              <a:rPr lang="en-CA" sz="2400" dirty="0"/>
              <a:t> + </a:t>
            </a:r>
            <a:r>
              <a:rPr lang="en-CA" sz="2400" b="1" dirty="0" err="1" smtClean="0">
                <a:solidFill>
                  <a:srgbClr val="00B050"/>
                </a:solidFill>
              </a:rPr>
              <a:t>this.</a:t>
            </a:r>
            <a:r>
              <a:rPr lang="en-CA" sz="2400" dirty="0" err="1" smtClean="0"/>
              <a:t>y</a:t>
            </a:r>
            <a:r>
              <a:rPr lang="en-CA" sz="2400" dirty="0" smtClean="0"/>
              <a:t>*</a:t>
            </a:r>
            <a:r>
              <a:rPr lang="en-CA" sz="2400" b="1" dirty="0" err="1" smtClean="0">
                <a:solidFill>
                  <a:srgbClr val="00B050"/>
                </a:solidFill>
              </a:rPr>
              <a:t>this.</a:t>
            </a:r>
            <a:r>
              <a:rPr lang="en-CA" sz="2400" dirty="0" err="1" smtClean="0"/>
              <a:t>y</a:t>
            </a:r>
            <a:r>
              <a:rPr lang="en-CA" sz="2400" dirty="0" smtClean="0"/>
              <a:t> </a:t>
            </a:r>
            <a:r>
              <a:rPr lang="en-CA" sz="2400" dirty="0"/>
              <a:t>);</a:t>
            </a:r>
          </a:p>
          <a:p>
            <a:pPr marL="0" indent="0">
              <a:buNone/>
            </a:pPr>
            <a:r>
              <a:rPr lang="en-CA" sz="2400" dirty="0" smtClean="0"/>
              <a:t>    }</a:t>
            </a:r>
            <a:endParaRPr lang="en-CA" sz="2400" dirty="0"/>
          </a:p>
          <a:p>
            <a:pPr marL="0" indent="0">
              <a:buNone/>
            </a:pPr>
            <a:r>
              <a:rPr lang="en-CA" sz="2400" dirty="0" smtClean="0"/>
              <a:t>}</a:t>
            </a:r>
          </a:p>
          <a:p>
            <a:pPr marL="0" indent="0">
              <a:buNone/>
            </a:pPr>
            <a:r>
              <a:rPr lang="en-CA" sz="2400" dirty="0" err="1" smtClean="0"/>
              <a:t>var</a:t>
            </a:r>
            <a:r>
              <a:rPr lang="en-CA" sz="2400" dirty="0" smtClean="0"/>
              <a:t> myPoint1 = </a:t>
            </a:r>
            <a:r>
              <a:rPr lang="en-CA" sz="2400" dirty="0" err="1" smtClean="0"/>
              <a:t>Object.create</a:t>
            </a:r>
            <a:r>
              <a:rPr lang="en-CA" sz="2400" dirty="0" smtClean="0"/>
              <a:t>( </a:t>
            </a:r>
            <a:r>
              <a:rPr lang="en-CA" sz="2400" dirty="0"/>
              <a:t>Point2D </a:t>
            </a:r>
            <a:r>
              <a:rPr lang="en-CA" sz="2400" dirty="0" smtClean="0"/>
              <a:t>); // </a:t>
            </a:r>
            <a:r>
              <a:rPr lang="en-CA" sz="2400" dirty="0" err="1" smtClean="0"/>
              <a:t>Object.create</a:t>
            </a:r>
            <a:r>
              <a:rPr lang="en-CA" sz="2400" dirty="0"/>
              <a:t>() </a:t>
            </a:r>
            <a:r>
              <a:rPr lang="en-CA" sz="2400" dirty="0" smtClean="0"/>
              <a:t>creates a 2nd object that inherits …</a:t>
            </a:r>
            <a:endParaRPr lang="en-CA" sz="2400" dirty="0"/>
          </a:p>
          <a:p>
            <a:pPr marL="0" indent="0">
              <a:buNone/>
            </a:pPr>
            <a:r>
              <a:rPr lang="en-CA" sz="2400" dirty="0" err="1" smtClean="0"/>
              <a:t>var</a:t>
            </a:r>
            <a:r>
              <a:rPr lang="en-CA" sz="2400" dirty="0" smtClean="0"/>
              <a:t> myPoint2 </a:t>
            </a:r>
            <a:r>
              <a:rPr lang="en-CA" sz="2400" dirty="0"/>
              <a:t>= </a:t>
            </a:r>
            <a:r>
              <a:rPr lang="en-CA" sz="2400" dirty="0" err="1"/>
              <a:t>Object.create</a:t>
            </a:r>
            <a:r>
              <a:rPr lang="en-CA" sz="2400" dirty="0"/>
              <a:t>( Point2D ); // </a:t>
            </a:r>
            <a:r>
              <a:rPr lang="en-CA" sz="2400" dirty="0" smtClean="0"/>
              <a:t>… its properties from the given object.</a:t>
            </a:r>
          </a:p>
          <a:p>
            <a:pPr marL="0" indent="0">
              <a:buNone/>
            </a:pPr>
            <a:r>
              <a:rPr lang="en-CA" sz="2400" dirty="0" smtClean="0"/>
              <a:t>// </a:t>
            </a:r>
            <a:r>
              <a:rPr lang="en-CA" sz="2400" dirty="0" err="1" smtClean="0"/>
              <a:t>Object.create</a:t>
            </a:r>
            <a:r>
              <a:rPr lang="en-CA" sz="2400" dirty="0"/>
              <a:t>() </a:t>
            </a:r>
            <a:r>
              <a:rPr lang="en-CA" sz="2400" dirty="0" smtClean="0"/>
              <a:t>is explained more in the annex.</a:t>
            </a:r>
            <a:endParaRPr lang="en-CA" sz="2400" dirty="0"/>
          </a:p>
          <a:p>
            <a:pPr marL="0" indent="0">
              <a:buNone/>
            </a:pPr>
            <a:r>
              <a:rPr lang="en-CA" sz="2400" dirty="0" smtClean="0"/>
              <a:t>// Initially, myPoint1 and myPoint2 inherit all their properties (data and methods)</a:t>
            </a:r>
          </a:p>
          <a:p>
            <a:pPr marL="0" indent="0">
              <a:buNone/>
            </a:pPr>
            <a:r>
              <a:rPr lang="en-CA" sz="2400" dirty="0" smtClean="0"/>
              <a:t>// from Point2D.</a:t>
            </a:r>
          </a:p>
          <a:p>
            <a:pPr marL="0" indent="0">
              <a:buNone/>
            </a:pPr>
            <a:r>
              <a:rPr lang="en-CA" sz="2400" dirty="0" smtClean="0"/>
              <a:t>// But as soon as we assign a new value to a property (e.g., data member) of an object,</a:t>
            </a:r>
          </a:p>
          <a:p>
            <a:pPr marL="0" indent="0">
              <a:buNone/>
            </a:pPr>
            <a:r>
              <a:rPr lang="en-CA" sz="2400" dirty="0" smtClean="0"/>
              <a:t>// this will mask the value of the prototype without changing the other object.</a:t>
            </a:r>
            <a:endParaRPr lang="en-CA" sz="2400" dirty="0"/>
          </a:p>
          <a:p>
            <a:pPr marL="0" indent="0">
              <a:buNone/>
            </a:pPr>
            <a:r>
              <a:rPr lang="en-CA" sz="2400" dirty="0" smtClean="0"/>
              <a:t>myPoint1.x = 10;   // myPoint2.x  still inherits a value of  0</a:t>
            </a:r>
          </a:p>
        </p:txBody>
      </p:sp>
    </p:spTree>
    <p:extLst>
      <p:ext uri="{BB962C8B-B14F-4D97-AF65-F5344CB8AC3E}">
        <p14:creationId xmlns:p14="http://schemas.microsoft.com/office/powerpoint/2010/main" val="3532274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133" y="1491916"/>
            <a:ext cx="11846435" cy="5212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68443" y="240631"/>
            <a:ext cx="3320716" cy="707886"/>
          </a:xfrm>
          <a:prstGeom prst="rect">
            <a:avLst/>
          </a:prstGeom>
          <a:noFill/>
        </p:spPr>
        <p:txBody>
          <a:bodyPr wrap="square" rtlCol="0">
            <a:spAutoFit/>
          </a:bodyPr>
          <a:lstStyle/>
          <a:p>
            <a:r>
              <a:rPr lang="en-CA" sz="4000" dirty="0" smtClean="0"/>
              <a:t>HTML</a:t>
            </a:r>
            <a:endParaRPr lang="en-CA" sz="40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9853" y="141121"/>
            <a:ext cx="5827295" cy="2924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02846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8557"/>
            <a:ext cx="10515600" cy="1325563"/>
          </a:xfrm>
        </p:spPr>
        <p:txBody>
          <a:bodyPr/>
          <a:lstStyle/>
          <a:p>
            <a:r>
              <a:rPr lang="en-CA" dirty="0" smtClean="0">
                <a:latin typeface="+mn-lt"/>
              </a:rPr>
              <a:t>The DOM (Document Object Model) is a tree of elements in a web page</a:t>
            </a:r>
            <a:endParaRPr lang="en-CA" dirty="0">
              <a:latin typeface="+mn-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27" y="1759910"/>
            <a:ext cx="12019547" cy="4475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94667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148" y="228599"/>
            <a:ext cx="10227610" cy="6506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875548" y="0"/>
            <a:ext cx="4884820" cy="707886"/>
          </a:xfrm>
          <a:prstGeom prst="rect">
            <a:avLst/>
          </a:prstGeom>
          <a:noFill/>
        </p:spPr>
        <p:txBody>
          <a:bodyPr wrap="square" rtlCol="0">
            <a:spAutoFit/>
          </a:bodyPr>
          <a:lstStyle/>
          <a:p>
            <a:r>
              <a:rPr lang="en-CA" sz="4000" dirty="0" smtClean="0"/>
              <a:t>HTML + JavaScript</a:t>
            </a:r>
            <a:endParaRPr lang="en-CA" sz="4000" dirty="0"/>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2105" y="105902"/>
            <a:ext cx="3621507" cy="18174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4620127" y="6039852"/>
            <a:ext cx="7363326" cy="646331"/>
          </a:xfrm>
          <a:prstGeom prst="rect">
            <a:avLst/>
          </a:prstGeom>
          <a:noFill/>
        </p:spPr>
        <p:txBody>
          <a:bodyPr wrap="square" rtlCol="0">
            <a:spAutoFit/>
          </a:bodyPr>
          <a:lstStyle/>
          <a:p>
            <a:r>
              <a:rPr lang="en-US" dirty="0" smtClean="0"/>
              <a:t>This example uses JavaScript to protect the email address from spammers that use web crawlers to harvest email addresses.</a:t>
            </a:r>
            <a:endParaRPr lang="en-US" dirty="0"/>
          </a:p>
        </p:txBody>
      </p:sp>
    </p:spTree>
    <p:extLst>
      <p:ext uri="{BB962C8B-B14F-4D97-AF65-F5344CB8AC3E}">
        <p14:creationId xmlns:p14="http://schemas.microsoft.com/office/powerpoint/2010/main" val="15570736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018" y="0"/>
            <a:ext cx="10425546" cy="6858000"/>
          </a:xfrm>
        </p:spPr>
        <p:txBody>
          <a:bodyPr>
            <a:noAutofit/>
          </a:bodyPr>
          <a:lstStyle/>
          <a:p>
            <a:pPr marL="0" indent="0">
              <a:spcBef>
                <a:spcPts val="0"/>
              </a:spcBef>
              <a:spcAft>
                <a:spcPts val="200"/>
              </a:spcAft>
              <a:buNone/>
            </a:pPr>
            <a:r>
              <a:rPr lang="en-CA" sz="1600" dirty="0" smtClean="0"/>
              <a:t>&lt;html&gt;&lt;body&gt; &lt;</a:t>
            </a:r>
            <a:r>
              <a:rPr lang="en-CA" sz="1600" dirty="0"/>
              <a:t>canvas id="</a:t>
            </a:r>
            <a:r>
              <a:rPr lang="en-CA" sz="1600" dirty="0" err="1"/>
              <a:t>canv</a:t>
            </a:r>
            <a:r>
              <a:rPr lang="en-CA" sz="1600" dirty="0"/>
              <a:t>" width="300" height="300" style="border:2px solid black;"&gt; &lt;/canvas</a:t>
            </a:r>
            <a:r>
              <a:rPr lang="en-CA" sz="1600" dirty="0" smtClean="0"/>
              <a:t>&gt; &lt;script&gt;</a:t>
            </a:r>
          </a:p>
          <a:p>
            <a:pPr marL="0" indent="0">
              <a:spcBef>
                <a:spcPts val="0"/>
              </a:spcBef>
              <a:spcAft>
                <a:spcPts val="200"/>
              </a:spcAft>
              <a:buNone/>
            </a:pPr>
            <a:r>
              <a:rPr lang="en-CA" sz="1600" dirty="0" err="1" smtClean="0"/>
              <a:t>var</a:t>
            </a:r>
            <a:r>
              <a:rPr lang="en-CA" sz="1600" dirty="0" smtClean="0"/>
              <a:t> </a:t>
            </a:r>
            <a:r>
              <a:rPr lang="en-CA" sz="1600" dirty="0"/>
              <a:t>canvas = </a:t>
            </a:r>
            <a:r>
              <a:rPr lang="en-CA" sz="1600" dirty="0" err="1"/>
              <a:t>document.getElementById</a:t>
            </a:r>
            <a:r>
              <a:rPr lang="en-CA" sz="1600" dirty="0"/>
              <a:t>("</a:t>
            </a:r>
            <a:r>
              <a:rPr lang="en-CA" sz="1600" dirty="0" err="1"/>
              <a:t>canv</a:t>
            </a:r>
            <a:r>
              <a:rPr lang="en-CA" sz="1600" dirty="0"/>
              <a:t>");</a:t>
            </a:r>
          </a:p>
          <a:p>
            <a:pPr marL="0" indent="0">
              <a:spcBef>
                <a:spcPts val="0"/>
              </a:spcBef>
              <a:spcAft>
                <a:spcPts val="200"/>
              </a:spcAft>
              <a:buNone/>
            </a:pPr>
            <a:r>
              <a:rPr lang="en-CA" sz="1600" dirty="0" err="1"/>
              <a:t>var</a:t>
            </a:r>
            <a:r>
              <a:rPr lang="en-CA" sz="1600" dirty="0"/>
              <a:t> c = </a:t>
            </a:r>
            <a:r>
              <a:rPr lang="en-CA" sz="1600" dirty="0" err="1"/>
              <a:t>canvas.getContext</a:t>
            </a:r>
            <a:r>
              <a:rPr lang="en-CA" sz="1600" dirty="0"/>
              <a:t>("2d</a:t>
            </a:r>
            <a:r>
              <a:rPr lang="en-CA" sz="1600" dirty="0" smtClean="0"/>
              <a:t>");</a:t>
            </a:r>
          </a:p>
          <a:p>
            <a:pPr marL="0" indent="0">
              <a:spcBef>
                <a:spcPts val="0"/>
              </a:spcBef>
              <a:spcAft>
                <a:spcPts val="200"/>
              </a:spcAft>
              <a:buNone/>
            </a:pPr>
            <a:r>
              <a:rPr lang="en-CA" sz="1600" dirty="0" err="1"/>
              <a:t>var</a:t>
            </a:r>
            <a:r>
              <a:rPr lang="en-CA" sz="1600" dirty="0"/>
              <a:t> t = []; // </a:t>
            </a:r>
            <a:r>
              <a:rPr lang="en-CA" sz="1600" dirty="0" smtClean="0"/>
              <a:t>array of mouse coordinates</a:t>
            </a:r>
            <a:endParaRPr lang="en-CA" sz="1600" dirty="0"/>
          </a:p>
          <a:p>
            <a:pPr marL="0" indent="0">
              <a:spcBef>
                <a:spcPts val="0"/>
              </a:spcBef>
              <a:spcAft>
                <a:spcPts val="200"/>
              </a:spcAft>
              <a:buNone/>
            </a:pPr>
            <a:endParaRPr lang="en-CA" sz="1600" dirty="0"/>
          </a:p>
          <a:p>
            <a:pPr marL="0" indent="0">
              <a:spcBef>
                <a:spcPts val="0"/>
              </a:spcBef>
              <a:spcAft>
                <a:spcPts val="200"/>
              </a:spcAft>
              <a:buNone/>
            </a:pPr>
            <a:r>
              <a:rPr lang="en-CA" sz="1600" dirty="0" err="1"/>
              <a:t>var</a:t>
            </a:r>
            <a:r>
              <a:rPr lang="en-CA" sz="1600" dirty="0"/>
              <a:t> </a:t>
            </a:r>
            <a:r>
              <a:rPr lang="en-CA" sz="1600" dirty="0" smtClean="0"/>
              <a:t>redraw </a:t>
            </a:r>
            <a:r>
              <a:rPr lang="en-CA" sz="1600" dirty="0"/>
              <a:t>= function() {</a:t>
            </a:r>
          </a:p>
          <a:p>
            <a:pPr marL="0" indent="0">
              <a:spcBef>
                <a:spcPts val="0"/>
              </a:spcBef>
              <a:spcAft>
                <a:spcPts val="200"/>
              </a:spcAft>
              <a:buNone/>
            </a:pPr>
            <a:r>
              <a:rPr lang="en-CA" sz="1600" dirty="0"/>
              <a:t> </a:t>
            </a:r>
            <a:r>
              <a:rPr lang="en-CA" sz="1600" dirty="0" smtClean="0"/>
              <a:t>  </a:t>
            </a:r>
            <a:r>
              <a:rPr lang="en-CA" sz="1600" dirty="0" err="1" smtClean="0"/>
              <a:t>c.clearRect</a:t>
            </a:r>
            <a:r>
              <a:rPr lang="en-CA" sz="1600" dirty="0"/>
              <a:t>( 0, 0, </a:t>
            </a:r>
            <a:r>
              <a:rPr lang="en-CA" sz="1600" dirty="0" err="1"/>
              <a:t>canvas.width</a:t>
            </a:r>
            <a:r>
              <a:rPr lang="en-CA" sz="1600" dirty="0"/>
              <a:t>, </a:t>
            </a:r>
            <a:r>
              <a:rPr lang="en-CA" sz="1600" dirty="0" err="1"/>
              <a:t>canvas.height</a:t>
            </a:r>
            <a:r>
              <a:rPr lang="en-CA" sz="1600" dirty="0"/>
              <a:t> );</a:t>
            </a:r>
          </a:p>
          <a:p>
            <a:pPr marL="0" indent="0">
              <a:spcBef>
                <a:spcPts val="0"/>
              </a:spcBef>
              <a:spcAft>
                <a:spcPts val="200"/>
              </a:spcAft>
              <a:buNone/>
            </a:pPr>
            <a:r>
              <a:rPr lang="en-CA" sz="1600" dirty="0"/>
              <a:t>   for ( </a:t>
            </a:r>
            <a:r>
              <a:rPr lang="en-CA" sz="1600" dirty="0" err="1"/>
              <a:t>i</a:t>
            </a:r>
            <a:r>
              <a:rPr lang="en-CA" sz="1600" dirty="0"/>
              <a:t> = 0; </a:t>
            </a:r>
            <a:r>
              <a:rPr lang="en-CA" sz="1600" dirty="0" err="1"/>
              <a:t>i</a:t>
            </a:r>
            <a:r>
              <a:rPr lang="en-CA" sz="1600" dirty="0"/>
              <a:t> &lt; </a:t>
            </a:r>
            <a:r>
              <a:rPr lang="en-CA" sz="1600" dirty="0" err="1"/>
              <a:t>t.length</a:t>
            </a:r>
            <a:r>
              <a:rPr lang="en-CA" sz="1600" dirty="0"/>
              <a:t>; </a:t>
            </a:r>
            <a:r>
              <a:rPr lang="en-CA" sz="1600" dirty="0" err="1"/>
              <a:t>i</a:t>
            </a:r>
            <a:r>
              <a:rPr lang="en-CA" sz="1600" dirty="0"/>
              <a:t>=i+1 ) {</a:t>
            </a:r>
          </a:p>
          <a:p>
            <a:pPr marL="0" indent="0">
              <a:spcBef>
                <a:spcPts val="0"/>
              </a:spcBef>
              <a:spcAft>
                <a:spcPts val="200"/>
              </a:spcAft>
              <a:buNone/>
            </a:pPr>
            <a:r>
              <a:rPr lang="en-CA" sz="1600" dirty="0"/>
              <a:t>      </a:t>
            </a:r>
            <a:r>
              <a:rPr lang="en-CA" sz="1600" dirty="0" err="1"/>
              <a:t>var</a:t>
            </a:r>
            <a:r>
              <a:rPr lang="en-CA" sz="1600" dirty="0"/>
              <a:t> x = t[</a:t>
            </a:r>
            <a:r>
              <a:rPr lang="en-CA" sz="1600" dirty="0" err="1"/>
              <a:t>i</a:t>
            </a:r>
            <a:r>
              <a:rPr lang="en-CA" sz="1600" dirty="0"/>
              <a:t>][0];</a:t>
            </a:r>
          </a:p>
          <a:p>
            <a:pPr marL="0" indent="0">
              <a:spcBef>
                <a:spcPts val="0"/>
              </a:spcBef>
              <a:spcAft>
                <a:spcPts val="200"/>
              </a:spcAft>
              <a:buNone/>
            </a:pPr>
            <a:r>
              <a:rPr lang="en-CA" sz="1600" dirty="0"/>
              <a:t>      </a:t>
            </a:r>
            <a:r>
              <a:rPr lang="en-CA" sz="1600" dirty="0" err="1"/>
              <a:t>var</a:t>
            </a:r>
            <a:r>
              <a:rPr lang="en-CA" sz="1600" dirty="0"/>
              <a:t> y = t[</a:t>
            </a:r>
            <a:r>
              <a:rPr lang="en-CA" sz="1600" dirty="0" err="1"/>
              <a:t>i</a:t>
            </a:r>
            <a:r>
              <a:rPr lang="en-CA" sz="1600" dirty="0"/>
              <a:t>][1];</a:t>
            </a:r>
          </a:p>
          <a:p>
            <a:pPr marL="0" indent="0">
              <a:spcBef>
                <a:spcPts val="0"/>
              </a:spcBef>
              <a:spcAft>
                <a:spcPts val="200"/>
              </a:spcAft>
              <a:buNone/>
            </a:pPr>
            <a:r>
              <a:rPr lang="en-CA" sz="1600" dirty="0"/>
              <a:t>      </a:t>
            </a:r>
            <a:r>
              <a:rPr lang="en-CA" sz="1600" dirty="0" err="1"/>
              <a:t>var</a:t>
            </a:r>
            <a:r>
              <a:rPr lang="en-CA" sz="1600" dirty="0"/>
              <a:t> </a:t>
            </a:r>
            <a:r>
              <a:rPr lang="en-CA" sz="1600" dirty="0" smtClean="0"/>
              <a:t>size </a:t>
            </a:r>
            <a:r>
              <a:rPr lang="en-CA" sz="1600" dirty="0"/>
              <a:t>= 2*</a:t>
            </a:r>
            <a:r>
              <a:rPr lang="en-CA" sz="1600" dirty="0" err="1"/>
              <a:t>i</a:t>
            </a:r>
            <a:r>
              <a:rPr lang="en-CA" sz="1600" dirty="0"/>
              <a:t>;</a:t>
            </a:r>
          </a:p>
          <a:p>
            <a:pPr marL="0" indent="0">
              <a:spcBef>
                <a:spcPts val="0"/>
              </a:spcBef>
              <a:spcAft>
                <a:spcPts val="200"/>
              </a:spcAft>
              <a:buNone/>
            </a:pPr>
            <a:r>
              <a:rPr lang="en-CA" sz="1600" dirty="0"/>
              <a:t>      </a:t>
            </a:r>
            <a:r>
              <a:rPr lang="en-CA" sz="1600" dirty="0" err="1"/>
              <a:t>var</a:t>
            </a:r>
            <a:r>
              <a:rPr lang="en-CA" sz="1600" dirty="0"/>
              <a:t> f = </a:t>
            </a:r>
            <a:r>
              <a:rPr lang="en-CA" sz="1600" dirty="0" err="1"/>
              <a:t>Math.round</a:t>
            </a:r>
            <a:r>
              <a:rPr lang="en-CA" sz="1600" dirty="0"/>
              <a:t>( 255 * </a:t>
            </a:r>
            <a:r>
              <a:rPr lang="en-CA" sz="1600" dirty="0" err="1"/>
              <a:t>i</a:t>
            </a:r>
            <a:r>
              <a:rPr lang="en-CA" sz="1600" dirty="0"/>
              <a:t> / </a:t>
            </a:r>
            <a:r>
              <a:rPr lang="en-CA" sz="1600" dirty="0" err="1"/>
              <a:t>t.length</a:t>
            </a:r>
            <a:r>
              <a:rPr lang="en-CA" sz="1600" dirty="0"/>
              <a:t> );</a:t>
            </a:r>
          </a:p>
          <a:p>
            <a:pPr marL="0" indent="0">
              <a:spcBef>
                <a:spcPts val="0"/>
              </a:spcBef>
              <a:spcAft>
                <a:spcPts val="200"/>
              </a:spcAft>
              <a:buNone/>
            </a:pPr>
            <a:r>
              <a:rPr lang="en-CA" sz="1600" dirty="0"/>
              <a:t>      </a:t>
            </a:r>
            <a:r>
              <a:rPr lang="en-CA" sz="1600" dirty="0" err="1"/>
              <a:t>c.strokeStyle</a:t>
            </a:r>
            <a:r>
              <a:rPr lang="en-CA" sz="1600" dirty="0"/>
              <a:t> = "</a:t>
            </a:r>
            <a:r>
              <a:rPr lang="en-CA" sz="1600" dirty="0" err="1"/>
              <a:t>rgb</a:t>
            </a:r>
            <a:r>
              <a:rPr lang="en-CA" sz="1600" dirty="0"/>
              <a:t>(" + f + "," + (255-f) + ",0)";</a:t>
            </a:r>
          </a:p>
          <a:p>
            <a:pPr marL="0" indent="0">
              <a:spcBef>
                <a:spcPts val="0"/>
              </a:spcBef>
              <a:spcAft>
                <a:spcPts val="200"/>
              </a:spcAft>
              <a:buNone/>
            </a:pPr>
            <a:r>
              <a:rPr lang="en-CA" sz="1600" dirty="0"/>
              <a:t>      </a:t>
            </a:r>
            <a:r>
              <a:rPr lang="en-CA" sz="1600" dirty="0" err="1"/>
              <a:t>c.strokeRect</a:t>
            </a:r>
            <a:r>
              <a:rPr lang="en-CA" sz="1600" dirty="0"/>
              <a:t>( </a:t>
            </a:r>
            <a:r>
              <a:rPr lang="en-CA" sz="1600" dirty="0" smtClean="0"/>
              <a:t>x-size/2</a:t>
            </a:r>
            <a:r>
              <a:rPr lang="en-CA" sz="1600" dirty="0"/>
              <a:t>, </a:t>
            </a:r>
            <a:r>
              <a:rPr lang="en-CA" sz="1600" dirty="0" smtClean="0"/>
              <a:t>y-size/2</a:t>
            </a:r>
            <a:r>
              <a:rPr lang="en-CA" sz="1600" dirty="0"/>
              <a:t>, </a:t>
            </a:r>
            <a:r>
              <a:rPr lang="en-CA" sz="1600" dirty="0" smtClean="0"/>
              <a:t>size, size </a:t>
            </a:r>
            <a:r>
              <a:rPr lang="en-CA" sz="1600" dirty="0"/>
              <a:t>);</a:t>
            </a:r>
          </a:p>
          <a:p>
            <a:pPr marL="0" indent="0">
              <a:spcBef>
                <a:spcPts val="0"/>
              </a:spcBef>
              <a:spcAft>
                <a:spcPts val="200"/>
              </a:spcAft>
              <a:buNone/>
            </a:pPr>
            <a:r>
              <a:rPr lang="en-CA" sz="1600" dirty="0"/>
              <a:t>   </a:t>
            </a:r>
            <a:r>
              <a:rPr lang="en-CA" sz="1600" dirty="0" smtClean="0"/>
              <a:t>}</a:t>
            </a:r>
          </a:p>
          <a:p>
            <a:pPr marL="0" indent="0">
              <a:spcBef>
                <a:spcPts val="0"/>
              </a:spcBef>
              <a:spcAft>
                <a:spcPts val="200"/>
              </a:spcAft>
              <a:buNone/>
            </a:pPr>
            <a:r>
              <a:rPr lang="en-CA" sz="1600" dirty="0" smtClean="0"/>
              <a:t>}</a:t>
            </a:r>
            <a:endParaRPr lang="en-CA" sz="1600" dirty="0"/>
          </a:p>
          <a:p>
            <a:pPr marL="0" indent="0">
              <a:spcBef>
                <a:spcPts val="0"/>
              </a:spcBef>
              <a:spcAft>
                <a:spcPts val="200"/>
              </a:spcAft>
              <a:buNone/>
            </a:pPr>
            <a:r>
              <a:rPr lang="en-CA" sz="1600" dirty="0" err="1" smtClean="0"/>
              <a:t>var</a:t>
            </a:r>
            <a:r>
              <a:rPr lang="en-CA" sz="1600" dirty="0" smtClean="0"/>
              <a:t> </a:t>
            </a:r>
            <a:r>
              <a:rPr lang="en-CA" sz="1600" dirty="0" err="1" smtClean="0"/>
              <a:t>mouseMotion</a:t>
            </a:r>
            <a:r>
              <a:rPr lang="en-CA" sz="1600" dirty="0" smtClean="0"/>
              <a:t> </a:t>
            </a:r>
            <a:r>
              <a:rPr lang="en-CA" sz="1600" dirty="0"/>
              <a:t>= function(e) </a:t>
            </a:r>
            <a:r>
              <a:rPr lang="en-CA" sz="1600" dirty="0" smtClean="0"/>
              <a:t>{</a:t>
            </a:r>
          </a:p>
          <a:p>
            <a:pPr marL="0" indent="0">
              <a:spcBef>
                <a:spcPts val="0"/>
              </a:spcBef>
              <a:spcAft>
                <a:spcPts val="200"/>
              </a:spcAft>
              <a:buNone/>
            </a:pPr>
            <a:r>
              <a:rPr lang="en-CA" sz="1600" dirty="0" smtClean="0"/>
              <a:t>   </a:t>
            </a:r>
            <a:r>
              <a:rPr lang="en-CA" sz="1600" dirty="0" err="1"/>
              <a:t>var</a:t>
            </a:r>
            <a:r>
              <a:rPr lang="en-CA" sz="1600" dirty="0"/>
              <a:t> rectangle = </a:t>
            </a:r>
            <a:r>
              <a:rPr lang="en-CA" sz="1600" dirty="0" err="1"/>
              <a:t>canvas.getBoundingClientRect</a:t>
            </a:r>
            <a:r>
              <a:rPr lang="en-CA" sz="1600" dirty="0"/>
              <a:t>();</a:t>
            </a:r>
          </a:p>
          <a:p>
            <a:pPr marL="0" indent="0">
              <a:spcBef>
                <a:spcPts val="0"/>
              </a:spcBef>
              <a:spcAft>
                <a:spcPts val="200"/>
              </a:spcAft>
              <a:buNone/>
            </a:pPr>
            <a:r>
              <a:rPr lang="en-CA" sz="1600" dirty="0"/>
              <a:t>   </a:t>
            </a:r>
            <a:r>
              <a:rPr lang="en-CA" sz="1600" dirty="0" err="1"/>
              <a:t>var</a:t>
            </a:r>
            <a:r>
              <a:rPr lang="en-CA" sz="1600" dirty="0"/>
              <a:t> x = </a:t>
            </a:r>
            <a:r>
              <a:rPr lang="en-CA" sz="1600" dirty="0" err="1"/>
              <a:t>e.clientX</a:t>
            </a:r>
            <a:r>
              <a:rPr lang="en-CA" sz="1600" dirty="0"/>
              <a:t> </a:t>
            </a:r>
            <a:r>
              <a:rPr lang="en-CA" sz="1600" dirty="0" smtClean="0"/>
              <a:t>- </a:t>
            </a:r>
            <a:r>
              <a:rPr lang="en-CA" sz="1600" dirty="0" err="1"/>
              <a:t>rectangle.left</a:t>
            </a:r>
            <a:r>
              <a:rPr lang="en-CA" sz="1600" dirty="0"/>
              <a:t>;</a:t>
            </a:r>
          </a:p>
          <a:p>
            <a:pPr marL="0" indent="0">
              <a:spcBef>
                <a:spcPts val="0"/>
              </a:spcBef>
              <a:spcAft>
                <a:spcPts val="200"/>
              </a:spcAft>
              <a:buNone/>
            </a:pPr>
            <a:r>
              <a:rPr lang="en-CA" sz="1600" dirty="0"/>
              <a:t>   </a:t>
            </a:r>
            <a:r>
              <a:rPr lang="en-CA" sz="1600" dirty="0" err="1"/>
              <a:t>var</a:t>
            </a:r>
            <a:r>
              <a:rPr lang="en-CA" sz="1600" dirty="0"/>
              <a:t> y = </a:t>
            </a:r>
            <a:r>
              <a:rPr lang="en-CA" sz="1600" dirty="0" err="1"/>
              <a:t>e.clientY</a:t>
            </a:r>
            <a:r>
              <a:rPr lang="en-CA" sz="1600" dirty="0"/>
              <a:t> </a:t>
            </a:r>
            <a:r>
              <a:rPr lang="en-CA" sz="1600" dirty="0" smtClean="0"/>
              <a:t>- </a:t>
            </a:r>
            <a:r>
              <a:rPr lang="en-CA" sz="1600" dirty="0" err="1"/>
              <a:t>rectangle.top</a:t>
            </a:r>
            <a:r>
              <a:rPr lang="en-CA" sz="1600" dirty="0" smtClean="0"/>
              <a:t>;</a:t>
            </a:r>
            <a:endParaRPr lang="en-CA" sz="1600" dirty="0"/>
          </a:p>
          <a:p>
            <a:pPr marL="0" indent="0">
              <a:spcBef>
                <a:spcPts val="0"/>
              </a:spcBef>
              <a:spcAft>
                <a:spcPts val="200"/>
              </a:spcAft>
              <a:buNone/>
            </a:pPr>
            <a:r>
              <a:rPr lang="en-CA" sz="1600" dirty="0"/>
              <a:t>   </a:t>
            </a:r>
            <a:r>
              <a:rPr lang="en-CA" sz="1600" dirty="0" err="1"/>
              <a:t>t.push</a:t>
            </a:r>
            <a:r>
              <a:rPr lang="en-CA" sz="1600" dirty="0"/>
              <a:t>( [ x, y ] ); // </a:t>
            </a:r>
            <a:r>
              <a:rPr lang="en-CA" sz="1600" dirty="0" smtClean="0"/>
              <a:t>add an element to the end of the array</a:t>
            </a:r>
            <a:endParaRPr lang="en-CA" sz="1600" dirty="0"/>
          </a:p>
          <a:p>
            <a:pPr marL="0" indent="0">
              <a:spcBef>
                <a:spcPts val="0"/>
              </a:spcBef>
              <a:spcAft>
                <a:spcPts val="200"/>
              </a:spcAft>
              <a:buNone/>
            </a:pPr>
            <a:r>
              <a:rPr lang="en-CA" sz="1600" dirty="0"/>
              <a:t>   if ( </a:t>
            </a:r>
            <a:r>
              <a:rPr lang="en-CA" sz="1600" dirty="0" err="1"/>
              <a:t>t.length</a:t>
            </a:r>
            <a:r>
              <a:rPr lang="en-CA" sz="1600" dirty="0"/>
              <a:t> &gt; 50 </a:t>
            </a:r>
            <a:r>
              <a:rPr lang="en-CA" sz="1600" dirty="0" smtClean="0"/>
              <a:t>)</a:t>
            </a:r>
            <a:endParaRPr lang="en-CA" sz="1600" dirty="0"/>
          </a:p>
          <a:p>
            <a:pPr marL="0" indent="0">
              <a:spcBef>
                <a:spcPts val="0"/>
              </a:spcBef>
              <a:spcAft>
                <a:spcPts val="200"/>
              </a:spcAft>
              <a:buNone/>
            </a:pPr>
            <a:r>
              <a:rPr lang="en-CA" sz="1600" dirty="0"/>
              <a:t>      </a:t>
            </a:r>
            <a:r>
              <a:rPr lang="en-CA" sz="1600" dirty="0" smtClean="0"/>
              <a:t>   </a:t>
            </a:r>
            <a:r>
              <a:rPr lang="en-CA" sz="1600" dirty="0" err="1" smtClean="0"/>
              <a:t>t.shift</a:t>
            </a:r>
            <a:r>
              <a:rPr lang="en-CA" sz="1600" dirty="0"/>
              <a:t>(); // </a:t>
            </a:r>
            <a:r>
              <a:rPr lang="en-CA" sz="1600" dirty="0" smtClean="0"/>
              <a:t>remove first element from the </a:t>
            </a:r>
            <a:r>
              <a:rPr lang="en-CA" sz="1600" dirty="0" smtClean="0"/>
              <a:t>array</a:t>
            </a:r>
            <a:endParaRPr lang="en-CA" sz="1600" dirty="0"/>
          </a:p>
          <a:p>
            <a:pPr marL="0" indent="0">
              <a:spcBef>
                <a:spcPts val="0"/>
              </a:spcBef>
              <a:spcAft>
                <a:spcPts val="200"/>
              </a:spcAft>
              <a:buNone/>
            </a:pPr>
            <a:r>
              <a:rPr lang="en-CA" sz="1600" dirty="0"/>
              <a:t>   </a:t>
            </a:r>
            <a:r>
              <a:rPr lang="en-CA" sz="1600" dirty="0" smtClean="0"/>
              <a:t>redraw();</a:t>
            </a:r>
            <a:endParaRPr lang="en-CA" sz="1600" dirty="0"/>
          </a:p>
          <a:p>
            <a:pPr marL="0" indent="0">
              <a:spcBef>
                <a:spcPts val="0"/>
              </a:spcBef>
              <a:spcAft>
                <a:spcPts val="200"/>
              </a:spcAft>
              <a:buNone/>
            </a:pPr>
            <a:r>
              <a:rPr lang="en-CA" sz="1600" dirty="0"/>
              <a:t>}</a:t>
            </a:r>
          </a:p>
          <a:p>
            <a:pPr marL="0" indent="0">
              <a:spcBef>
                <a:spcPts val="0"/>
              </a:spcBef>
              <a:spcAft>
                <a:spcPts val="200"/>
              </a:spcAft>
              <a:buNone/>
            </a:pPr>
            <a:r>
              <a:rPr lang="en-CA" sz="1600" dirty="0" err="1" smtClean="0"/>
              <a:t>canvas.addEventListener</a:t>
            </a:r>
            <a:r>
              <a:rPr lang="en-CA" sz="1600" dirty="0"/>
              <a:t>('</a:t>
            </a:r>
            <a:r>
              <a:rPr lang="en-CA" sz="1600" dirty="0" err="1"/>
              <a:t>mousemove</a:t>
            </a:r>
            <a:r>
              <a:rPr lang="en-CA" sz="1600" dirty="0" smtClean="0"/>
              <a:t>',</a:t>
            </a:r>
            <a:r>
              <a:rPr lang="en-CA" sz="1600" dirty="0" err="1" smtClean="0"/>
              <a:t>mouseMotion</a:t>
            </a:r>
            <a:r>
              <a:rPr lang="en-CA" sz="1600" dirty="0" smtClean="0"/>
              <a:t>);</a:t>
            </a:r>
          </a:p>
          <a:p>
            <a:pPr marL="0" indent="0">
              <a:spcBef>
                <a:spcPts val="0"/>
              </a:spcBef>
              <a:spcAft>
                <a:spcPts val="200"/>
              </a:spcAft>
              <a:buNone/>
            </a:pPr>
            <a:r>
              <a:rPr lang="en-CA" sz="1600" dirty="0" smtClean="0"/>
              <a:t>&lt;/script&gt;&lt;/body&gt;&lt;/html&gt;</a:t>
            </a:r>
          </a:p>
          <a:p>
            <a:pPr marL="0" indent="0">
              <a:spcBef>
                <a:spcPts val="0"/>
              </a:spcBef>
              <a:spcAft>
                <a:spcPts val="200"/>
              </a:spcAft>
              <a:buNone/>
            </a:pPr>
            <a:endParaRPr lang="en-CA" sz="1600" dirty="0"/>
          </a:p>
        </p:txBody>
      </p:sp>
      <p:sp>
        <p:nvSpPr>
          <p:cNvPr id="2" name="TextBox 1"/>
          <p:cNvSpPr txBox="1"/>
          <p:nvPr/>
        </p:nvSpPr>
        <p:spPr>
          <a:xfrm>
            <a:off x="7883236" y="1600199"/>
            <a:ext cx="3761509" cy="923330"/>
          </a:xfrm>
          <a:prstGeom prst="rect">
            <a:avLst/>
          </a:prstGeom>
          <a:noFill/>
        </p:spPr>
        <p:txBody>
          <a:bodyPr wrap="square" rtlCol="0">
            <a:spAutoFit/>
          </a:bodyPr>
          <a:lstStyle/>
          <a:p>
            <a:r>
              <a:rPr lang="en-CA" dirty="0" smtClean="0"/>
              <a:t>Save this out to a .html file and open it in a browser. You should see this following your mouse cursor:</a:t>
            </a:r>
            <a:endParaRPr lang="en-CA" dirty="0"/>
          </a:p>
        </p:txBody>
      </p:sp>
      <p:pic>
        <p:nvPicPr>
          <p:cNvPr id="5" name="Picture 4"/>
          <p:cNvPicPr>
            <a:picLocks noChangeAspect="1"/>
          </p:cNvPicPr>
          <p:nvPr/>
        </p:nvPicPr>
        <p:blipFill>
          <a:blip r:embed="rId2"/>
          <a:stretch>
            <a:fillRect/>
          </a:stretch>
        </p:blipFill>
        <p:spPr>
          <a:xfrm>
            <a:off x="8042131" y="2673926"/>
            <a:ext cx="3012109" cy="3018559"/>
          </a:xfrm>
          <a:prstGeom prst="rect">
            <a:avLst/>
          </a:prstGeom>
        </p:spPr>
      </p:pic>
    </p:spTree>
    <p:extLst>
      <p:ext uri="{BB962C8B-B14F-4D97-AF65-F5344CB8AC3E}">
        <p14:creationId xmlns:p14="http://schemas.microsoft.com/office/powerpoint/2010/main" val="25521212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80202"/>
          </a:xfrm>
        </p:spPr>
        <p:txBody>
          <a:bodyPr/>
          <a:lstStyle/>
          <a:p>
            <a:r>
              <a:rPr lang="en-CA" dirty="0" smtClean="0"/>
              <a:t>Annex: inheritance and derived objects</a:t>
            </a:r>
            <a:endParaRPr lang="en-CA" dirty="0"/>
          </a:p>
        </p:txBody>
      </p:sp>
    </p:spTree>
    <p:extLst>
      <p:ext uri="{BB962C8B-B14F-4D97-AF65-F5344CB8AC3E}">
        <p14:creationId xmlns:p14="http://schemas.microsoft.com/office/powerpoint/2010/main" val="17348999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How do we create derived objects?</a:t>
            </a:r>
          </a:p>
          <a:p>
            <a:pPr marL="0" indent="0">
              <a:buNone/>
            </a:pPr>
            <a:endParaRPr lang="en-CA" sz="2400" dirty="0" smtClean="0"/>
          </a:p>
          <a:p>
            <a:pPr marL="0" indent="0">
              <a:buNone/>
            </a:pPr>
            <a:r>
              <a:rPr lang="en-CA" sz="2400" dirty="0" smtClean="0"/>
              <a:t>// Approach in Java:</a:t>
            </a:r>
          </a:p>
          <a:p>
            <a:pPr marL="0" indent="0">
              <a:buNone/>
            </a:pPr>
            <a:r>
              <a:rPr lang="en-CA" sz="2400" dirty="0" smtClean="0"/>
              <a:t>class </a:t>
            </a:r>
            <a:r>
              <a:rPr lang="en-CA" sz="2400" dirty="0" err="1" smtClean="0"/>
              <a:t>baseClass</a:t>
            </a:r>
            <a:r>
              <a:rPr lang="en-CA" sz="2400" dirty="0" smtClean="0"/>
              <a:t> { ... };</a:t>
            </a:r>
          </a:p>
          <a:p>
            <a:pPr marL="0" indent="0">
              <a:buNone/>
            </a:pPr>
            <a:r>
              <a:rPr lang="en-CA" sz="2400" dirty="0" smtClean="0"/>
              <a:t>class </a:t>
            </a:r>
            <a:r>
              <a:rPr lang="en-CA" sz="2400" dirty="0" err="1" smtClean="0"/>
              <a:t>derivedClass</a:t>
            </a:r>
            <a:r>
              <a:rPr lang="en-CA" sz="2400" dirty="0" smtClean="0"/>
              <a:t> </a:t>
            </a:r>
            <a:r>
              <a:rPr lang="en-CA" sz="2400" dirty="0" smtClean="0"/>
              <a:t>extends </a:t>
            </a:r>
            <a:r>
              <a:rPr lang="en-CA" sz="2400" dirty="0" err="1" smtClean="0"/>
              <a:t>baseClass</a:t>
            </a:r>
            <a:r>
              <a:rPr lang="en-CA" sz="2400" dirty="0" smtClean="0"/>
              <a:t> {</a:t>
            </a:r>
          </a:p>
          <a:p>
            <a:pPr marL="0" indent="0">
              <a:buNone/>
            </a:pPr>
            <a:r>
              <a:rPr lang="en-CA" sz="2400" dirty="0"/>
              <a:t> </a:t>
            </a:r>
            <a:r>
              <a:rPr lang="en-CA" sz="2400" dirty="0" smtClean="0"/>
              <a:t>   public </a:t>
            </a:r>
            <a:r>
              <a:rPr lang="en-CA" sz="2400" dirty="0" err="1" smtClean="0"/>
              <a:t>derivedClass</a:t>
            </a:r>
            <a:r>
              <a:rPr lang="en-CA" sz="2400" dirty="0" smtClean="0"/>
              <a:t> () { ... }  // Note: the constructor is </a:t>
            </a:r>
            <a:r>
              <a:rPr lang="en-CA" sz="2400" i="1" dirty="0" smtClean="0"/>
              <a:t>inside</a:t>
            </a:r>
            <a:r>
              <a:rPr lang="en-CA" sz="2400" dirty="0" smtClean="0"/>
              <a:t> the </a:t>
            </a:r>
            <a:r>
              <a:rPr lang="en-CA" sz="2400" dirty="0" err="1" smtClean="0"/>
              <a:t>devired</a:t>
            </a:r>
            <a:r>
              <a:rPr lang="en-CA" sz="2400" dirty="0" smtClean="0"/>
              <a:t> class.</a:t>
            </a:r>
          </a:p>
          <a:p>
            <a:pPr marL="0" indent="0">
              <a:buNone/>
            </a:pPr>
            <a:r>
              <a:rPr lang="en-CA" sz="2400" dirty="0" smtClean="0"/>
              <a:t>}</a:t>
            </a:r>
          </a:p>
          <a:p>
            <a:pPr marL="0" indent="0">
              <a:buNone/>
            </a:pPr>
            <a:r>
              <a:rPr lang="en-CA" sz="2400" dirty="0" smtClean="0"/>
              <a:t>// JavaScript has no classes, but does have a notion of a constructor,</a:t>
            </a:r>
          </a:p>
          <a:p>
            <a:pPr marL="0" indent="0">
              <a:buNone/>
            </a:pPr>
            <a:r>
              <a:rPr lang="en-CA" sz="2400" dirty="0" smtClean="0"/>
              <a:t>// which is a kind of function used to create a derived object</a:t>
            </a:r>
          </a:p>
          <a:p>
            <a:pPr marL="0" indent="0">
              <a:buNone/>
            </a:pPr>
            <a:r>
              <a:rPr lang="en-CA" sz="2400" dirty="0" smtClean="0"/>
              <a:t>// that inherits from a base object.</a:t>
            </a:r>
          </a:p>
          <a:p>
            <a:pPr marL="0" indent="0">
              <a:buNone/>
            </a:pPr>
            <a:r>
              <a:rPr lang="en-CA" sz="2400" dirty="0" smtClean="0"/>
              <a:t>// Keep in mind that, in JavaScript, functions </a:t>
            </a:r>
            <a:r>
              <a:rPr lang="en-CA" sz="2400" i="1" dirty="0" smtClean="0"/>
              <a:t>are</a:t>
            </a:r>
            <a:r>
              <a:rPr lang="en-CA" sz="2400" dirty="0" smtClean="0"/>
              <a:t> objects.</a:t>
            </a:r>
          </a:p>
          <a:p>
            <a:pPr marL="0" indent="0">
              <a:buNone/>
            </a:pPr>
            <a:r>
              <a:rPr lang="en-CA" sz="2400" dirty="0" smtClean="0"/>
              <a:t>// Functions can therefore </a:t>
            </a:r>
            <a:r>
              <a:rPr lang="en-CA" sz="2400" i="1" dirty="0" smtClean="0"/>
              <a:t>contain</a:t>
            </a:r>
            <a:r>
              <a:rPr lang="en-CA" sz="2400" dirty="0" smtClean="0"/>
              <a:t> other objects.</a:t>
            </a:r>
          </a:p>
          <a:p>
            <a:pPr marL="0" indent="0">
              <a:buNone/>
            </a:pPr>
            <a:r>
              <a:rPr lang="en-CA" sz="2400" dirty="0" smtClean="0"/>
              <a:t>// And actually, in JavaScript, the constructor </a:t>
            </a:r>
            <a:r>
              <a:rPr lang="en-CA" sz="2400" i="1" dirty="0" smtClean="0"/>
              <a:t>contains</a:t>
            </a:r>
            <a:r>
              <a:rPr lang="en-CA" sz="2400" dirty="0" smtClean="0"/>
              <a:t> the base object.</a:t>
            </a:r>
          </a:p>
        </p:txBody>
      </p:sp>
    </p:spTree>
    <p:extLst>
      <p:ext uri="{BB962C8B-B14F-4D97-AF65-F5344CB8AC3E}">
        <p14:creationId xmlns:p14="http://schemas.microsoft.com/office/powerpoint/2010/main" val="30030626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fontScale="92500" lnSpcReduction="10000"/>
          </a:bodyPr>
          <a:lstStyle/>
          <a:p>
            <a:pPr marL="0" indent="0">
              <a:buNone/>
            </a:pPr>
            <a:r>
              <a:rPr lang="en-CA" sz="2400" dirty="0" smtClean="0"/>
              <a:t>// How do we create derived objects?   (continued 1)</a:t>
            </a:r>
          </a:p>
          <a:p>
            <a:pPr marL="0" indent="0">
              <a:buNone/>
            </a:pPr>
            <a:r>
              <a:rPr lang="en-CA" sz="2400" dirty="0" smtClean="0"/>
              <a:t>// The constructor </a:t>
            </a:r>
            <a:r>
              <a:rPr lang="en-CA" sz="2400" i="1" dirty="0" smtClean="0"/>
              <a:t>contains</a:t>
            </a:r>
            <a:r>
              <a:rPr lang="en-CA" sz="2400" dirty="0" smtClean="0"/>
              <a:t> the base object, or more precisely,</a:t>
            </a:r>
          </a:p>
          <a:p>
            <a:pPr marL="0" indent="0">
              <a:buNone/>
            </a:pPr>
            <a:r>
              <a:rPr lang="en-CA" sz="2400" dirty="0" smtClean="0"/>
              <a:t>// the constructor has a property that stores the base object.</a:t>
            </a:r>
          </a:p>
          <a:p>
            <a:pPr marL="0" indent="0">
              <a:buNone/>
            </a:pPr>
            <a:r>
              <a:rPr lang="en-CA" sz="2400" dirty="0" smtClean="0"/>
              <a:t>// The base object is called the prototype.</a:t>
            </a:r>
          </a:p>
          <a:p>
            <a:pPr marL="0" indent="0">
              <a:buNone/>
            </a:pPr>
            <a:r>
              <a:rPr lang="en-CA" sz="2400" dirty="0" smtClean="0"/>
              <a:t>// The constructor is used to create a derived object that inherits the properties of the prototype.</a:t>
            </a:r>
          </a:p>
          <a:p>
            <a:pPr marL="0" indent="0">
              <a:buNone/>
            </a:pPr>
            <a:r>
              <a:rPr lang="en-CA" sz="2400" dirty="0" err="1" smtClean="0"/>
              <a:t>var</a:t>
            </a:r>
            <a:r>
              <a:rPr lang="en-CA" sz="2400" dirty="0" smtClean="0"/>
              <a:t> vehicle = { speed : 0 }   // base object</a:t>
            </a:r>
          </a:p>
          <a:p>
            <a:pPr marL="0" indent="0">
              <a:buNone/>
            </a:pPr>
            <a:r>
              <a:rPr lang="en-CA" sz="2400" dirty="0"/>
              <a:t> // </a:t>
            </a:r>
            <a:r>
              <a:rPr lang="en-CA" sz="2400" dirty="0" smtClean="0"/>
              <a:t>By </a:t>
            </a:r>
            <a:r>
              <a:rPr lang="en-CA" sz="2400" dirty="0"/>
              <a:t>convention, </a:t>
            </a:r>
            <a:r>
              <a:rPr lang="en-CA" sz="2400" dirty="0" smtClean="0"/>
              <a:t>the name of a constructor starts with an uppercase letter</a:t>
            </a:r>
            <a:endParaRPr lang="en-CA" sz="2400" dirty="0"/>
          </a:p>
          <a:p>
            <a:pPr marL="0" indent="0">
              <a:buNone/>
            </a:pPr>
            <a:r>
              <a:rPr lang="en-CA" sz="2400" dirty="0" err="1" smtClean="0"/>
              <a:t>var</a:t>
            </a:r>
            <a:r>
              <a:rPr lang="en-CA" sz="2400" dirty="0" smtClean="0"/>
              <a:t> </a:t>
            </a:r>
            <a:r>
              <a:rPr lang="en-CA" sz="2400" dirty="0" err="1" smtClean="0"/>
              <a:t>VehicleConstructor</a:t>
            </a:r>
            <a:r>
              <a:rPr lang="en-CA" sz="2400" dirty="0" smtClean="0"/>
              <a:t> = function VC() {</a:t>
            </a:r>
          </a:p>
          <a:p>
            <a:pPr marL="0" indent="0">
              <a:buNone/>
            </a:pPr>
            <a:r>
              <a:rPr lang="en-CA" sz="2400" dirty="0"/>
              <a:t> </a:t>
            </a:r>
            <a:r>
              <a:rPr lang="en-CA" sz="2400" dirty="0" smtClean="0"/>
              <a:t>   // the code here is for initializing the new object, but could also remain empty</a:t>
            </a:r>
          </a:p>
          <a:p>
            <a:pPr marL="0" indent="0">
              <a:buNone/>
            </a:pPr>
            <a:r>
              <a:rPr lang="en-CA" sz="2400" dirty="0" smtClean="0"/>
              <a:t>};</a:t>
            </a:r>
          </a:p>
          <a:p>
            <a:pPr marL="0" indent="0">
              <a:buNone/>
            </a:pPr>
            <a:r>
              <a:rPr lang="en-CA" sz="2400" dirty="0" err="1" smtClean="0"/>
              <a:t>VehicleConstructor</a:t>
            </a:r>
            <a:r>
              <a:rPr lang="en-CA" sz="2400" b="1" dirty="0" err="1" smtClean="0">
                <a:solidFill>
                  <a:srgbClr val="00B050"/>
                </a:solidFill>
              </a:rPr>
              <a:t>.prototype</a:t>
            </a:r>
            <a:r>
              <a:rPr lang="en-CA" sz="2400" dirty="0" smtClean="0"/>
              <a:t> = vehicle; // base object</a:t>
            </a:r>
          </a:p>
          <a:p>
            <a:pPr marL="0" indent="0">
              <a:buNone/>
            </a:pPr>
            <a:r>
              <a:rPr lang="en-CA" sz="2400" dirty="0" err="1" smtClean="0"/>
              <a:t>var</a:t>
            </a:r>
            <a:r>
              <a:rPr lang="en-CA" sz="2400" dirty="0" smtClean="0"/>
              <a:t> airplane = </a:t>
            </a:r>
            <a:r>
              <a:rPr lang="en-CA" sz="2400" b="1" dirty="0">
                <a:solidFill>
                  <a:srgbClr val="00B050"/>
                </a:solidFill>
              </a:rPr>
              <a:t>new</a:t>
            </a:r>
            <a:r>
              <a:rPr lang="en-CA" sz="2400" dirty="0"/>
              <a:t> </a:t>
            </a:r>
            <a:r>
              <a:rPr lang="en-CA" sz="2400" dirty="0" err="1" smtClean="0"/>
              <a:t>VehicleConstructor</a:t>
            </a:r>
            <a:r>
              <a:rPr lang="en-CA" sz="2400" dirty="0" smtClean="0"/>
              <a:t>(); // derived object that is created</a:t>
            </a:r>
          </a:p>
          <a:p>
            <a:pPr marL="0" indent="0">
              <a:buNone/>
            </a:pPr>
            <a:r>
              <a:rPr lang="en-CA" sz="2400" dirty="0" smtClean="0"/>
              <a:t>// airplane inherits the speed property of vehicle</a:t>
            </a:r>
          </a:p>
          <a:p>
            <a:pPr marL="0" indent="0">
              <a:buNone/>
            </a:pPr>
            <a:r>
              <a:rPr lang="en-CA" sz="2400" dirty="0" err="1" smtClean="0"/>
              <a:t>airplane.speed</a:t>
            </a:r>
            <a:r>
              <a:rPr lang="en-CA" sz="2400" dirty="0" smtClean="0"/>
              <a:t> === </a:t>
            </a:r>
            <a:r>
              <a:rPr lang="en-CA" sz="2400" dirty="0" err="1" smtClean="0"/>
              <a:t>vehicule.speed</a:t>
            </a:r>
            <a:r>
              <a:rPr lang="en-CA" sz="2400" dirty="0" smtClean="0"/>
              <a:t>   // We say that airplane </a:t>
            </a:r>
            <a:r>
              <a:rPr lang="en-CA" sz="2400" b="1" dirty="0" smtClean="0"/>
              <a:t>delegates</a:t>
            </a:r>
            <a:r>
              <a:rPr lang="en-CA" sz="2400" dirty="0" smtClean="0"/>
              <a:t> to vehicle</a:t>
            </a:r>
          </a:p>
          <a:p>
            <a:pPr marL="0" indent="0">
              <a:buNone/>
            </a:pPr>
            <a:r>
              <a:rPr lang="en-CA" sz="2400" dirty="0" err="1" smtClean="0"/>
              <a:t>airplane</a:t>
            </a:r>
            <a:r>
              <a:rPr lang="en-CA" sz="2400" b="1" dirty="0" err="1" smtClean="0">
                <a:solidFill>
                  <a:srgbClr val="00B050"/>
                </a:solidFill>
              </a:rPr>
              <a:t>.__proto</a:t>
            </a:r>
            <a:r>
              <a:rPr lang="en-CA" sz="2400" b="1" dirty="0" smtClean="0">
                <a:solidFill>
                  <a:srgbClr val="00B050"/>
                </a:solidFill>
              </a:rPr>
              <a:t>__</a:t>
            </a:r>
            <a:r>
              <a:rPr lang="en-CA" sz="2400" dirty="0" smtClean="0"/>
              <a:t> === vehicle</a:t>
            </a:r>
          </a:p>
          <a:p>
            <a:pPr marL="0" indent="0">
              <a:buNone/>
            </a:pPr>
            <a:r>
              <a:rPr lang="en-CA" sz="2400" dirty="0" err="1" smtClean="0"/>
              <a:t>vehicle</a:t>
            </a:r>
            <a:r>
              <a:rPr lang="en-CA" sz="2400" b="1" dirty="0" err="1" smtClean="0">
                <a:solidFill>
                  <a:srgbClr val="00B050"/>
                </a:solidFill>
              </a:rPr>
              <a:t>.hasOwnProperty</a:t>
            </a:r>
            <a:r>
              <a:rPr lang="en-CA" sz="2400" b="1" dirty="0" smtClean="0">
                <a:solidFill>
                  <a:srgbClr val="00B050"/>
                </a:solidFill>
              </a:rPr>
              <a:t>('speed')</a:t>
            </a:r>
            <a:r>
              <a:rPr lang="en-CA" sz="2400" dirty="0" smtClean="0"/>
              <a:t> === true</a:t>
            </a:r>
          </a:p>
          <a:p>
            <a:pPr marL="0" indent="0">
              <a:buNone/>
            </a:pPr>
            <a:r>
              <a:rPr lang="en-CA" sz="2400" dirty="0" err="1" smtClean="0"/>
              <a:t>airplane</a:t>
            </a:r>
            <a:r>
              <a:rPr lang="en-CA" sz="2400" b="1" dirty="0" err="1" smtClean="0">
                <a:solidFill>
                  <a:srgbClr val="00B050"/>
                </a:solidFill>
              </a:rPr>
              <a:t>.hasOwnProperty</a:t>
            </a:r>
            <a:r>
              <a:rPr lang="en-CA" sz="2400" b="1" dirty="0" smtClean="0">
                <a:solidFill>
                  <a:srgbClr val="00B050"/>
                </a:solidFill>
              </a:rPr>
              <a:t>('speed')</a:t>
            </a:r>
            <a:r>
              <a:rPr lang="en-CA" sz="2400" dirty="0" smtClean="0"/>
              <a:t> === false</a:t>
            </a:r>
          </a:p>
          <a:p>
            <a:pPr marL="0" indent="0">
              <a:buNone/>
            </a:pPr>
            <a:endParaRPr lang="en-CA" sz="2400" dirty="0" smtClean="0"/>
          </a:p>
        </p:txBody>
      </p:sp>
    </p:spTree>
    <p:extLst>
      <p:ext uri="{BB962C8B-B14F-4D97-AF65-F5344CB8AC3E}">
        <p14:creationId xmlns:p14="http://schemas.microsoft.com/office/powerpoint/2010/main" val="26432221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 How do we create derived objects?   (continued 2)</a:t>
            </a:r>
          </a:p>
          <a:p>
            <a:pPr marL="0" indent="0">
              <a:buNone/>
            </a:pPr>
            <a:r>
              <a:rPr lang="en-CA" sz="2400" dirty="0" smtClean="0"/>
              <a:t>// Douglas </a:t>
            </a:r>
            <a:r>
              <a:rPr lang="en-CA" sz="2400" dirty="0" err="1" smtClean="0"/>
              <a:t>Crockford</a:t>
            </a:r>
            <a:r>
              <a:rPr lang="en-CA" sz="2400" dirty="0" smtClean="0"/>
              <a:t>, in his 2008 book "JavaScript: The Good Parts",</a:t>
            </a:r>
          </a:p>
          <a:p>
            <a:pPr marL="0" indent="0">
              <a:buNone/>
            </a:pPr>
            <a:r>
              <a:rPr lang="en-CA" sz="2400" dirty="0" smtClean="0"/>
              <a:t>// finds the above way of creating derived objects ugly,</a:t>
            </a:r>
          </a:p>
          <a:p>
            <a:pPr marL="0" indent="0">
              <a:buNone/>
            </a:pPr>
            <a:r>
              <a:rPr lang="en-CA" sz="2400" dirty="0" smtClean="0"/>
              <a:t>// and so he proposes hiding the details in a generic method:</a:t>
            </a:r>
          </a:p>
          <a:p>
            <a:pPr marL="0" indent="0">
              <a:buNone/>
            </a:pPr>
            <a:r>
              <a:rPr lang="en-CA" sz="2400" dirty="0" smtClean="0"/>
              <a:t>if ( </a:t>
            </a:r>
            <a:r>
              <a:rPr lang="en-CA" sz="2400" dirty="0" err="1" smtClean="0"/>
              <a:t>typeof</a:t>
            </a:r>
            <a:r>
              <a:rPr lang="en-CA" sz="2400" dirty="0" smtClean="0"/>
              <a:t>(</a:t>
            </a:r>
            <a:r>
              <a:rPr lang="en-CA" sz="2400" dirty="0" err="1" smtClean="0"/>
              <a:t>Object.create</a:t>
            </a:r>
            <a:r>
              <a:rPr lang="en-CA" sz="2400" dirty="0" smtClean="0"/>
              <a:t>) !== 'function' ) {</a:t>
            </a:r>
          </a:p>
          <a:p>
            <a:pPr marL="0" indent="0">
              <a:buNone/>
            </a:pPr>
            <a:r>
              <a:rPr lang="en-CA" sz="2400" dirty="0" smtClean="0"/>
              <a:t>    </a:t>
            </a:r>
            <a:r>
              <a:rPr lang="en-CA" sz="2400" dirty="0" err="1" smtClean="0"/>
              <a:t>Object.create</a:t>
            </a:r>
            <a:r>
              <a:rPr lang="en-CA" sz="2400" dirty="0" smtClean="0"/>
              <a:t> = function(o) {</a:t>
            </a:r>
          </a:p>
          <a:p>
            <a:pPr marL="0" indent="0">
              <a:buNone/>
            </a:pPr>
            <a:r>
              <a:rPr lang="en-CA" sz="2400" dirty="0"/>
              <a:t> </a:t>
            </a:r>
            <a:r>
              <a:rPr lang="en-CA" sz="2400" dirty="0" smtClean="0"/>
              <a:t>       </a:t>
            </a:r>
            <a:r>
              <a:rPr lang="en-CA" sz="2400" dirty="0" err="1" smtClean="0"/>
              <a:t>var</a:t>
            </a:r>
            <a:r>
              <a:rPr lang="en-CA" sz="2400" dirty="0" smtClean="0"/>
              <a:t> F = function() {}; // constructor</a:t>
            </a:r>
          </a:p>
          <a:p>
            <a:pPr marL="0" indent="0">
              <a:buNone/>
            </a:pPr>
            <a:r>
              <a:rPr lang="en-CA" sz="2400" dirty="0"/>
              <a:t> </a:t>
            </a:r>
            <a:r>
              <a:rPr lang="en-CA" sz="2400" dirty="0" smtClean="0"/>
              <a:t>       </a:t>
            </a:r>
            <a:r>
              <a:rPr lang="en-CA" sz="2400" dirty="0" err="1" smtClean="0"/>
              <a:t>F</a:t>
            </a:r>
            <a:r>
              <a:rPr lang="en-CA" sz="2400" b="1" dirty="0" err="1" smtClean="0">
                <a:solidFill>
                  <a:srgbClr val="00B050"/>
                </a:solidFill>
              </a:rPr>
              <a:t>.prototype</a:t>
            </a:r>
            <a:r>
              <a:rPr lang="en-CA" sz="2400" dirty="0" smtClean="0"/>
              <a:t> = o;</a:t>
            </a:r>
          </a:p>
          <a:p>
            <a:pPr marL="0" indent="0">
              <a:buNone/>
            </a:pPr>
            <a:r>
              <a:rPr lang="en-CA" sz="2400" dirty="0"/>
              <a:t> </a:t>
            </a:r>
            <a:r>
              <a:rPr lang="en-CA" sz="2400" dirty="0" smtClean="0"/>
              <a:t>       return </a:t>
            </a:r>
            <a:r>
              <a:rPr lang="en-CA" sz="2400" b="1" dirty="0" smtClean="0">
                <a:solidFill>
                  <a:srgbClr val="00B050"/>
                </a:solidFill>
              </a:rPr>
              <a:t>new</a:t>
            </a:r>
            <a:r>
              <a:rPr lang="en-CA" sz="2400" dirty="0" smtClean="0"/>
              <a:t> F();</a:t>
            </a:r>
          </a:p>
          <a:p>
            <a:pPr marL="0" indent="0">
              <a:buNone/>
            </a:pPr>
            <a:r>
              <a:rPr lang="en-CA" sz="2400" dirty="0"/>
              <a:t> </a:t>
            </a:r>
            <a:r>
              <a:rPr lang="en-CA" sz="2400" dirty="0" smtClean="0"/>
              <a:t>   }</a:t>
            </a:r>
          </a:p>
          <a:p>
            <a:pPr marL="0" indent="0">
              <a:buNone/>
            </a:pPr>
            <a:r>
              <a:rPr lang="en-CA" sz="2400" dirty="0" smtClean="0"/>
              <a:t>}</a:t>
            </a:r>
          </a:p>
          <a:p>
            <a:pPr marL="0" indent="0">
              <a:buNone/>
            </a:pPr>
            <a:r>
              <a:rPr lang="en-CA" sz="2400" dirty="0" err="1" smtClean="0"/>
              <a:t>var</a:t>
            </a:r>
            <a:r>
              <a:rPr lang="en-CA" sz="2400" dirty="0" smtClean="0"/>
              <a:t> airplane = </a:t>
            </a:r>
            <a:r>
              <a:rPr lang="en-CA" sz="2400" dirty="0" err="1" smtClean="0"/>
              <a:t>Object.create</a:t>
            </a:r>
            <a:r>
              <a:rPr lang="en-CA" sz="2400" dirty="0" smtClean="0"/>
              <a:t>(vehicle);</a:t>
            </a:r>
          </a:p>
          <a:p>
            <a:pPr marL="0" indent="0">
              <a:buNone/>
            </a:pPr>
            <a:r>
              <a:rPr lang="en-CA" sz="2400" dirty="0" smtClean="0"/>
              <a:t>// </a:t>
            </a:r>
            <a:r>
              <a:rPr lang="en-CA" sz="2400" dirty="0" err="1" smtClean="0"/>
              <a:t>Crockford</a:t>
            </a:r>
            <a:r>
              <a:rPr lang="en-CA" sz="2400" dirty="0" smtClean="0"/>
              <a:t> also recommends </a:t>
            </a:r>
            <a:r>
              <a:rPr lang="en-CA" sz="2400" b="1" dirty="0" smtClean="0"/>
              <a:t>not</a:t>
            </a:r>
            <a:r>
              <a:rPr lang="en-CA" sz="2400" dirty="0" smtClean="0"/>
              <a:t> using </a:t>
            </a:r>
            <a:r>
              <a:rPr lang="en-CA" sz="2400" b="1" dirty="0" smtClean="0">
                <a:solidFill>
                  <a:srgbClr val="00B050"/>
                </a:solidFill>
              </a:rPr>
              <a:t>new</a:t>
            </a:r>
            <a:r>
              <a:rPr lang="en-CA" sz="2400" dirty="0" smtClean="0"/>
              <a:t> elsewhere, because if we use it</a:t>
            </a:r>
            <a:endParaRPr lang="en-CA" sz="2400" dirty="0"/>
          </a:p>
          <a:p>
            <a:pPr marL="0" indent="0">
              <a:buNone/>
            </a:pPr>
            <a:r>
              <a:rPr lang="en-CA" sz="2400" dirty="0" smtClean="0"/>
              <a:t>// with a function that is not supposed to be used like a constructor,</a:t>
            </a:r>
          </a:p>
          <a:p>
            <a:pPr marL="0" indent="0">
              <a:buNone/>
            </a:pPr>
            <a:r>
              <a:rPr lang="en-CA" sz="2400" dirty="0" smtClean="0"/>
              <a:t>// it could yield strange results.</a:t>
            </a:r>
          </a:p>
        </p:txBody>
      </p:sp>
      <p:sp>
        <p:nvSpPr>
          <p:cNvPr id="2" name="ZoneTexte 1"/>
          <p:cNvSpPr txBox="1"/>
          <p:nvPr/>
        </p:nvSpPr>
        <p:spPr>
          <a:xfrm>
            <a:off x="6968690" y="2704699"/>
            <a:ext cx="486075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This </a:t>
            </a:r>
            <a:r>
              <a:rPr kumimoji="0" lang="en-US" sz="1800" b="0" i="0" u="none" strike="noStrike" kern="1200" cap="none" spc="0" normalizeH="0" baseline="0" noProof="0" dirty="0" err="1" smtClean="0">
                <a:ln>
                  <a:noFill/>
                </a:ln>
                <a:solidFill>
                  <a:prstClr val="black"/>
                </a:solidFill>
                <a:effectLst/>
                <a:uLnTx/>
                <a:uFillTx/>
                <a:latin typeface="Calibri" panose="020F0502020204030204"/>
                <a:ea typeface="+mn-ea"/>
                <a:cs typeface="+mn-cs"/>
              </a:rPr>
              <a:t>Object.create</a:t>
            </a: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method now seems to be defined by default in modern JavaScript platforms.  Try using it interactively in Chrome, for example.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5331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13324" y="0"/>
            <a:ext cx="7365353" cy="6858000"/>
          </a:xfrm>
          <a:prstGeom prst="rect">
            <a:avLst/>
          </a:prstGeom>
        </p:spPr>
      </p:pic>
      <p:sp>
        <p:nvSpPr>
          <p:cNvPr id="5" name="Rectangle 4"/>
          <p:cNvSpPr/>
          <p:nvPr/>
        </p:nvSpPr>
        <p:spPr>
          <a:xfrm>
            <a:off x="8033789" y="1900844"/>
            <a:ext cx="1181331" cy="70196"/>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Left Arrow 5"/>
          <p:cNvSpPr/>
          <p:nvPr/>
        </p:nvSpPr>
        <p:spPr>
          <a:xfrm>
            <a:off x="7762240" y="3180080"/>
            <a:ext cx="528320" cy="345440"/>
          </a:xfrm>
          <a:prstGeom prst="leftArrow">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Left Arrow 6"/>
          <p:cNvSpPr/>
          <p:nvPr/>
        </p:nvSpPr>
        <p:spPr>
          <a:xfrm rot="3341429">
            <a:off x="8585200" y="2052321"/>
            <a:ext cx="528320" cy="345440"/>
          </a:xfrm>
          <a:prstGeom prst="leftArrow">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2483801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smtClean="0"/>
              <a:t>The preceding discussion might seem complicated. What if we just want to do object-oriented programming </a:t>
            </a:r>
            <a:r>
              <a:rPr lang="en-CA" sz="2400" i="1" dirty="0" smtClean="0"/>
              <a:t>without</a:t>
            </a:r>
            <a:r>
              <a:rPr lang="en-CA" sz="2400" dirty="0" smtClean="0"/>
              <a:t> anything like a class hierarchy (or object hierarchy).  How is this done in JavaScript?</a:t>
            </a:r>
          </a:p>
          <a:p>
            <a:pPr marL="0" indent="0">
              <a:buNone/>
            </a:pPr>
            <a:r>
              <a:rPr lang="en-CA" sz="2400" dirty="0" smtClean="0"/>
              <a:t>At least 3 approaches are possible :</a:t>
            </a:r>
          </a:p>
          <a:p>
            <a:pPr marL="0" indent="0">
              <a:buNone/>
            </a:pPr>
            <a:r>
              <a:rPr lang="en-CA" sz="2400" dirty="0" smtClean="0"/>
              <a:t>1. If you only want </a:t>
            </a:r>
            <a:r>
              <a:rPr lang="en-CA" sz="2400" i="1" dirty="0" smtClean="0"/>
              <a:t>one</a:t>
            </a:r>
            <a:r>
              <a:rPr lang="en-CA" sz="2400" dirty="0" smtClean="0"/>
              <a:t> instance of your object (like a singleton),</a:t>
            </a:r>
            <a:br>
              <a:rPr lang="en-CA" sz="2400" dirty="0" smtClean="0"/>
            </a:br>
            <a:r>
              <a:rPr lang="en-CA" sz="2400" dirty="0" smtClean="0"/>
              <a:t>use object literal notation:</a:t>
            </a:r>
          </a:p>
          <a:p>
            <a:pPr marL="0" indent="0">
              <a:buNone/>
            </a:pPr>
            <a:r>
              <a:rPr lang="en-CA" sz="2400" dirty="0" err="1"/>
              <a:t>var</a:t>
            </a:r>
            <a:r>
              <a:rPr lang="en-CA" sz="2400" dirty="0"/>
              <a:t> </a:t>
            </a:r>
            <a:r>
              <a:rPr lang="en-CA" sz="2400" dirty="0" err="1" smtClean="0"/>
              <a:t>videoGameBoss</a:t>
            </a:r>
            <a:r>
              <a:rPr lang="en-CA" sz="2400" dirty="0" smtClean="0"/>
              <a:t> </a:t>
            </a:r>
            <a:r>
              <a:rPr lang="en-CA" sz="2400" dirty="0"/>
              <a:t>= {</a:t>
            </a:r>
          </a:p>
          <a:p>
            <a:pPr marL="0" indent="0">
              <a:buNone/>
            </a:pPr>
            <a:r>
              <a:rPr lang="en-CA" sz="2400" dirty="0" smtClean="0"/>
              <a:t>    strength:1000, life:100, </a:t>
            </a:r>
            <a:r>
              <a:rPr lang="en-CA" sz="2400" dirty="0" err="1" smtClean="0"/>
              <a:t>isAlive:true</a:t>
            </a:r>
            <a:r>
              <a:rPr lang="en-CA" sz="2400" dirty="0" smtClean="0"/>
              <a:t>,</a:t>
            </a:r>
            <a:endParaRPr lang="en-CA" sz="2400" dirty="0"/>
          </a:p>
          <a:p>
            <a:pPr marL="0" indent="0">
              <a:buNone/>
            </a:pPr>
            <a:r>
              <a:rPr lang="en-CA" sz="2400" dirty="0"/>
              <a:t>    </a:t>
            </a:r>
            <a:r>
              <a:rPr lang="en-CA" sz="2400" dirty="0" err="1" smtClean="0"/>
              <a:t>sufferDamage</a:t>
            </a:r>
            <a:r>
              <a:rPr lang="en-CA" sz="2400" dirty="0" smtClean="0"/>
              <a:t> </a:t>
            </a:r>
            <a:r>
              <a:rPr lang="en-CA" sz="2400" dirty="0"/>
              <a:t>: </a:t>
            </a:r>
            <a:r>
              <a:rPr lang="en-CA" sz="2400" b="1" dirty="0">
                <a:solidFill>
                  <a:srgbClr val="00B050"/>
                </a:solidFill>
              </a:rPr>
              <a:t>function</a:t>
            </a:r>
            <a:r>
              <a:rPr lang="en-CA" sz="2400" dirty="0"/>
              <a:t> ( ) {</a:t>
            </a:r>
          </a:p>
          <a:p>
            <a:pPr marL="0" indent="0">
              <a:buNone/>
            </a:pPr>
            <a:r>
              <a:rPr lang="en-CA" sz="2400" dirty="0"/>
              <a:t>        </a:t>
            </a:r>
            <a:r>
              <a:rPr lang="en-CA" sz="2400" dirty="0" err="1" smtClean="0"/>
              <a:t>this.life</a:t>
            </a:r>
            <a:r>
              <a:rPr lang="en-CA" sz="2400" dirty="0" smtClean="0"/>
              <a:t> -= 5;</a:t>
            </a:r>
          </a:p>
          <a:p>
            <a:pPr marL="0" indent="0">
              <a:buNone/>
            </a:pPr>
            <a:r>
              <a:rPr lang="en-CA" sz="2400" dirty="0"/>
              <a:t> </a:t>
            </a:r>
            <a:r>
              <a:rPr lang="en-CA" sz="2400" dirty="0" smtClean="0"/>
              <a:t>       if ( </a:t>
            </a:r>
            <a:r>
              <a:rPr lang="en-CA" sz="2400" dirty="0" err="1" smtClean="0"/>
              <a:t>this.life</a:t>
            </a:r>
            <a:r>
              <a:rPr lang="en-CA" sz="2400" dirty="0" smtClean="0"/>
              <a:t> &lt;= 0 ) </a:t>
            </a:r>
            <a:r>
              <a:rPr lang="en-CA" sz="2400" dirty="0" err="1" smtClean="0"/>
              <a:t>this.isAlive</a:t>
            </a:r>
            <a:r>
              <a:rPr lang="en-CA" sz="2400" dirty="0" smtClean="0"/>
              <a:t> = false;</a:t>
            </a:r>
            <a:endParaRPr lang="en-CA" sz="2400" dirty="0"/>
          </a:p>
          <a:p>
            <a:pPr marL="0" indent="0">
              <a:buNone/>
            </a:pPr>
            <a:r>
              <a:rPr lang="en-CA" sz="2400" dirty="0"/>
              <a:t>    }</a:t>
            </a:r>
          </a:p>
          <a:p>
            <a:pPr marL="0" indent="0">
              <a:buNone/>
            </a:pPr>
            <a:r>
              <a:rPr lang="en-CA" sz="2400" dirty="0" smtClean="0"/>
              <a:t>}</a:t>
            </a:r>
          </a:p>
          <a:p>
            <a:pPr marL="0" indent="0">
              <a:buNone/>
            </a:pPr>
            <a:r>
              <a:rPr lang="en-CA" sz="2400" dirty="0" err="1" smtClean="0"/>
              <a:t>videoGameBoss.sufferDamage</a:t>
            </a:r>
            <a:r>
              <a:rPr lang="en-CA" sz="2400" dirty="0" smtClean="0"/>
              <a:t>();</a:t>
            </a:r>
          </a:p>
          <a:p>
            <a:pPr marL="0" indent="0">
              <a:buNone/>
            </a:pPr>
            <a:r>
              <a:rPr lang="en-CA" sz="2400" dirty="0" smtClean="0"/>
              <a:t>if ( </a:t>
            </a:r>
            <a:r>
              <a:rPr lang="en-CA" sz="2400" dirty="0" err="1" smtClean="0"/>
              <a:t>videoGameBoss.isAlive</a:t>
            </a:r>
            <a:r>
              <a:rPr lang="en-CA" sz="2400" dirty="0" smtClean="0"/>
              <a:t> ) …</a:t>
            </a:r>
          </a:p>
          <a:p>
            <a:pPr marL="0" indent="0">
              <a:buNone/>
            </a:pPr>
            <a:endParaRPr lang="en-CA" sz="2400" dirty="0" smtClean="0"/>
          </a:p>
          <a:p>
            <a:pPr marL="0" indent="0">
              <a:buNone/>
            </a:pPr>
            <a:endParaRPr lang="en-CA" sz="2400" dirty="0" smtClean="0"/>
          </a:p>
        </p:txBody>
      </p:sp>
    </p:spTree>
    <p:extLst>
      <p:ext uri="{BB962C8B-B14F-4D97-AF65-F5344CB8AC3E}">
        <p14:creationId xmlns:p14="http://schemas.microsoft.com/office/powerpoint/2010/main" val="33326792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fontScale="92500"/>
          </a:bodyPr>
          <a:lstStyle/>
          <a:p>
            <a:pPr marL="0" indent="0">
              <a:buNone/>
            </a:pPr>
            <a:r>
              <a:rPr lang="en-CA" sz="2400" dirty="0" smtClean="0"/>
              <a:t>2. </a:t>
            </a:r>
            <a:r>
              <a:rPr lang="en-CA" sz="2400" dirty="0"/>
              <a:t>How can we create multiple instances of an object with shared methods, where each instance has its own copy of data? We can first define an object that serves as a </a:t>
            </a:r>
            <a:r>
              <a:rPr lang="en-CA" sz="2400" i="1" dirty="0"/>
              <a:t>prototype</a:t>
            </a:r>
            <a:r>
              <a:rPr lang="en-CA" sz="2400" dirty="0"/>
              <a:t>, and then create subsequent objects that </a:t>
            </a:r>
            <a:r>
              <a:rPr lang="en-CA" sz="2400" i="1" dirty="0"/>
              <a:t>inherit</a:t>
            </a:r>
            <a:r>
              <a:rPr lang="en-CA" sz="2400" dirty="0"/>
              <a:t> from the prototype. (Doing the same thing in Java or C++ would instead involve a class and no inheritance.) The prototype object provides the function definitions and initial values of data members.</a:t>
            </a:r>
            <a:endParaRPr lang="en-CA" sz="2400" dirty="0" smtClean="0"/>
          </a:p>
          <a:p>
            <a:pPr marL="0" indent="0">
              <a:buNone/>
            </a:pPr>
            <a:r>
              <a:rPr lang="en-CA" sz="2400" dirty="0" err="1"/>
              <a:t>var</a:t>
            </a:r>
            <a:r>
              <a:rPr lang="en-CA" sz="2400" dirty="0"/>
              <a:t> </a:t>
            </a:r>
            <a:r>
              <a:rPr lang="en-CA" sz="2400" dirty="0" smtClean="0"/>
              <a:t>Point2D </a:t>
            </a:r>
            <a:r>
              <a:rPr lang="en-CA" sz="2400" dirty="0"/>
              <a:t>= </a:t>
            </a:r>
            <a:r>
              <a:rPr lang="en-CA" sz="2400" dirty="0" smtClean="0"/>
              <a:t>{ // </a:t>
            </a:r>
            <a:r>
              <a:rPr lang="en-CA" sz="2400" dirty="0"/>
              <a:t>Capitalized name makes it look like a class, but this is really a (prototype)</a:t>
            </a:r>
          </a:p>
          <a:p>
            <a:pPr marL="0" indent="0">
              <a:buNone/>
            </a:pPr>
            <a:r>
              <a:rPr lang="en-CA" sz="2400" dirty="0" smtClean="0"/>
              <a:t>    x:0, y:0,</a:t>
            </a:r>
            <a:endParaRPr lang="en-CA" sz="2400" dirty="0"/>
          </a:p>
          <a:p>
            <a:pPr marL="0" indent="0">
              <a:buNone/>
            </a:pPr>
            <a:r>
              <a:rPr lang="en-CA" sz="2400" dirty="0"/>
              <a:t>    </a:t>
            </a:r>
            <a:r>
              <a:rPr lang="en-CA" sz="2400" dirty="0" smtClean="0"/>
              <a:t>norm </a:t>
            </a:r>
            <a:r>
              <a:rPr lang="en-CA" sz="2400" dirty="0"/>
              <a:t>: </a:t>
            </a:r>
            <a:r>
              <a:rPr lang="en-CA" sz="2400" b="1" dirty="0">
                <a:solidFill>
                  <a:srgbClr val="00B050"/>
                </a:solidFill>
              </a:rPr>
              <a:t>function</a:t>
            </a:r>
            <a:r>
              <a:rPr lang="en-CA" sz="2400" dirty="0"/>
              <a:t> ( ) </a:t>
            </a:r>
            <a:r>
              <a:rPr lang="en-CA" sz="2400" dirty="0" smtClean="0"/>
              <a:t>{</a:t>
            </a:r>
          </a:p>
          <a:p>
            <a:pPr marL="0" indent="0">
              <a:buNone/>
            </a:pPr>
            <a:r>
              <a:rPr lang="en-CA" sz="2400" dirty="0" smtClean="0"/>
              <a:t>        return </a:t>
            </a:r>
            <a:r>
              <a:rPr lang="en-CA" sz="2400" dirty="0" err="1"/>
              <a:t>Math.sqrt</a:t>
            </a:r>
            <a:r>
              <a:rPr lang="en-CA" sz="2400" dirty="0"/>
              <a:t>( </a:t>
            </a:r>
            <a:r>
              <a:rPr lang="en-CA" sz="2400" b="1" dirty="0" err="1">
                <a:solidFill>
                  <a:srgbClr val="00B050"/>
                </a:solidFill>
              </a:rPr>
              <a:t>this.</a:t>
            </a:r>
            <a:r>
              <a:rPr lang="en-CA" sz="2400" dirty="0" err="1"/>
              <a:t>x</a:t>
            </a:r>
            <a:r>
              <a:rPr lang="en-CA" sz="2400" dirty="0"/>
              <a:t>*</a:t>
            </a:r>
            <a:r>
              <a:rPr lang="en-CA" sz="2400" b="1" dirty="0" err="1">
                <a:solidFill>
                  <a:srgbClr val="00B050"/>
                </a:solidFill>
              </a:rPr>
              <a:t>this.</a:t>
            </a:r>
            <a:r>
              <a:rPr lang="en-CA" sz="2400" dirty="0" err="1"/>
              <a:t>x</a:t>
            </a:r>
            <a:r>
              <a:rPr lang="en-CA" sz="2400" dirty="0"/>
              <a:t> + </a:t>
            </a:r>
            <a:r>
              <a:rPr lang="en-CA" sz="2400" b="1" dirty="0" err="1" smtClean="0">
                <a:solidFill>
                  <a:srgbClr val="00B050"/>
                </a:solidFill>
              </a:rPr>
              <a:t>this.</a:t>
            </a:r>
            <a:r>
              <a:rPr lang="en-CA" sz="2400" dirty="0" err="1" smtClean="0"/>
              <a:t>y</a:t>
            </a:r>
            <a:r>
              <a:rPr lang="en-CA" sz="2400" dirty="0" smtClean="0"/>
              <a:t>*</a:t>
            </a:r>
            <a:r>
              <a:rPr lang="en-CA" sz="2400" b="1" dirty="0" err="1" smtClean="0">
                <a:solidFill>
                  <a:srgbClr val="00B050"/>
                </a:solidFill>
              </a:rPr>
              <a:t>this.</a:t>
            </a:r>
            <a:r>
              <a:rPr lang="en-CA" sz="2400" dirty="0" err="1" smtClean="0"/>
              <a:t>y</a:t>
            </a:r>
            <a:r>
              <a:rPr lang="en-CA" sz="2400" dirty="0" smtClean="0"/>
              <a:t> </a:t>
            </a:r>
            <a:r>
              <a:rPr lang="en-CA" sz="2400" dirty="0"/>
              <a:t>);</a:t>
            </a:r>
          </a:p>
          <a:p>
            <a:pPr marL="0" indent="0">
              <a:buNone/>
            </a:pPr>
            <a:r>
              <a:rPr lang="en-CA" sz="2400" dirty="0" smtClean="0"/>
              <a:t>    }</a:t>
            </a:r>
            <a:endParaRPr lang="en-CA" sz="2400" dirty="0"/>
          </a:p>
          <a:p>
            <a:pPr marL="0" indent="0">
              <a:buNone/>
            </a:pPr>
            <a:r>
              <a:rPr lang="en-CA" sz="2400" dirty="0" smtClean="0"/>
              <a:t>}</a:t>
            </a:r>
          </a:p>
          <a:p>
            <a:pPr marL="0" indent="0">
              <a:buNone/>
            </a:pPr>
            <a:r>
              <a:rPr lang="en-CA" sz="2400" dirty="0" err="1" smtClean="0"/>
              <a:t>var</a:t>
            </a:r>
            <a:r>
              <a:rPr lang="en-CA" sz="2400" dirty="0" smtClean="0"/>
              <a:t> myPoint1 = </a:t>
            </a:r>
            <a:r>
              <a:rPr lang="en-CA" sz="2400" dirty="0" err="1" smtClean="0"/>
              <a:t>Object.create</a:t>
            </a:r>
            <a:r>
              <a:rPr lang="en-CA" sz="2400" dirty="0" smtClean="0"/>
              <a:t>( </a:t>
            </a:r>
            <a:r>
              <a:rPr lang="en-CA" sz="2400" dirty="0"/>
              <a:t>Point2D ); // </a:t>
            </a:r>
            <a:r>
              <a:rPr lang="en-CA" sz="2400" dirty="0" err="1"/>
              <a:t>Object.create</a:t>
            </a:r>
            <a:r>
              <a:rPr lang="en-CA" sz="2400" dirty="0"/>
              <a:t>() creates a 2nd object that inherits …</a:t>
            </a:r>
            <a:endParaRPr lang="en-CA" sz="2400" dirty="0" smtClean="0"/>
          </a:p>
          <a:p>
            <a:pPr marL="0" indent="0">
              <a:buNone/>
            </a:pPr>
            <a:r>
              <a:rPr lang="en-CA" sz="2400" dirty="0" err="1" smtClean="0"/>
              <a:t>var</a:t>
            </a:r>
            <a:r>
              <a:rPr lang="en-CA" sz="2400" dirty="0" smtClean="0"/>
              <a:t> myPoint2 </a:t>
            </a:r>
            <a:r>
              <a:rPr lang="en-CA" sz="2400" dirty="0"/>
              <a:t>= </a:t>
            </a:r>
            <a:r>
              <a:rPr lang="en-CA" sz="2400" dirty="0" err="1"/>
              <a:t>Object.create</a:t>
            </a:r>
            <a:r>
              <a:rPr lang="en-CA" sz="2400" dirty="0"/>
              <a:t>( Point2D ); // … its properties from the given object.</a:t>
            </a:r>
          </a:p>
          <a:p>
            <a:pPr marL="0" indent="0">
              <a:buNone/>
            </a:pPr>
            <a:r>
              <a:rPr lang="en-CA" sz="2400" dirty="0" smtClean="0"/>
              <a:t>// Initially, myPoint1 and myPoint2 inherit all their properties </a:t>
            </a:r>
            <a:r>
              <a:rPr lang="en-CA" sz="2400" dirty="0"/>
              <a:t>(</a:t>
            </a:r>
            <a:r>
              <a:rPr lang="en-CA" sz="2400" dirty="0" smtClean="0"/>
              <a:t>data and methods)</a:t>
            </a:r>
            <a:br>
              <a:rPr lang="en-CA" sz="2400" dirty="0" smtClean="0"/>
            </a:br>
            <a:r>
              <a:rPr lang="en-CA" sz="2400" dirty="0" smtClean="0"/>
              <a:t>// from Point2D.</a:t>
            </a:r>
            <a:br>
              <a:rPr lang="en-CA" sz="2400" dirty="0" smtClean="0"/>
            </a:br>
            <a:r>
              <a:rPr lang="en-CA" sz="2400" dirty="0" smtClean="0"/>
              <a:t>// But as soon as we assign a new value to a property of one of the objects,</a:t>
            </a:r>
            <a:br>
              <a:rPr lang="en-CA" sz="2400" dirty="0" smtClean="0"/>
            </a:br>
            <a:r>
              <a:rPr lang="en-CA" sz="2400" dirty="0" smtClean="0"/>
              <a:t>// it will mask the value of the prototype without changing the other object.</a:t>
            </a:r>
            <a:endParaRPr lang="en-CA" sz="2400" dirty="0"/>
          </a:p>
          <a:p>
            <a:pPr marL="0" indent="0">
              <a:buNone/>
            </a:pPr>
            <a:r>
              <a:rPr lang="en-CA" sz="2400" dirty="0" smtClean="0"/>
              <a:t>myPoint1.x = 10;   // myPoint2.x  </a:t>
            </a:r>
            <a:r>
              <a:rPr lang="en-CA" sz="2400" dirty="0"/>
              <a:t>still inherits a value </a:t>
            </a:r>
            <a:r>
              <a:rPr lang="en-CA" sz="2400" dirty="0" smtClean="0"/>
              <a:t>of  </a:t>
            </a:r>
            <a:r>
              <a:rPr lang="en-CA" sz="2400" dirty="0"/>
              <a:t>0</a:t>
            </a:r>
            <a:endParaRPr lang="en-CA" sz="2400" dirty="0" smtClean="0"/>
          </a:p>
        </p:txBody>
      </p:sp>
    </p:spTree>
    <p:extLst>
      <p:ext uri="{BB962C8B-B14F-4D97-AF65-F5344CB8AC3E}">
        <p14:creationId xmlns:p14="http://schemas.microsoft.com/office/powerpoint/2010/main" val="15813126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r>
              <a:rPr lang="en-CA" sz="2400" dirty="0"/>
              <a:t>3</a:t>
            </a:r>
            <a:r>
              <a:rPr lang="en-CA" sz="2400" dirty="0" smtClean="0"/>
              <a:t>. An alternative to the preceding approach:</a:t>
            </a:r>
          </a:p>
          <a:p>
            <a:pPr marL="0" indent="0">
              <a:buNone/>
            </a:pPr>
            <a:r>
              <a:rPr lang="en-CA" sz="2400" dirty="0"/>
              <a:t>function </a:t>
            </a:r>
            <a:r>
              <a:rPr lang="en-CA" sz="2400" dirty="0" smtClean="0"/>
              <a:t>Point2D() </a:t>
            </a:r>
            <a:r>
              <a:rPr lang="en-CA" sz="2400" dirty="0"/>
              <a:t>{</a:t>
            </a:r>
          </a:p>
          <a:p>
            <a:pPr marL="0" indent="0">
              <a:buNone/>
            </a:pPr>
            <a:r>
              <a:rPr lang="en-CA" sz="2400" dirty="0"/>
              <a:t>   </a:t>
            </a:r>
            <a:r>
              <a:rPr lang="en-CA" sz="2400" dirty="0" err="1" smtClean="0"/>
              <a:t>this.x</a:t>
            </a:r>
            <a:r>
              <a:rPr lang="en-CA" sz="2400" dirty="0" smtClean="0"/>
              <a:t> </a:t>
            </a:r>
            <a:r>
              <a:rPr lang="en-CA" sz="2400" dirty="0"/>
              <a:t>= </a:t>
            </a:r>
            <a:r>
              <a:rPr lang="en-CA" sz="2400" dirty="0" smtClean="0"/>
              <a:t>0;</a:t>
            </a:r>
            <a:endParaRPr lang="en-CA" sz="2400" dirty="0"/>
          </a:p>
          <a:p>
            <a:pPr marL="0" indent="0">
              <a:buNone/>
            </a:pPr>
            <a:r>
              <a:rPr lang="en-CA" sz="2400" dirty="0"/>
              <a:t>   </a:t>
            </a:r>
            <a:r>
              <a:rPr lang="en-CA" sz="2400" dirty="0" err="1" smtClean="0"/>
              <a:t>this.y</a:t>
            </a:r>
            <a:r>
              <a:rPr lang="en-CA" sz="2400" dirty="0" smtClean="0"/>
              <a:t> </a:t>
            </a:r>
            <a:r>
              <a:rPr lang="en-CA" sz="2400" dirty="0"/>
              <a:t>= </a:t>
            </a:r>
            <a:r>
              <a:rPr lang="en-CA" sz="2400" dirty="0" smtClean="0"/>
              <a:t>0;</a:t>
            </a:r>
            <a:endParaRPr lang="en-CA" sz="2400" dirty="0"/>
          </a:p>
          <a:p>
            <a:pPr marL="0" indent="0">
              <a:buNone/>
            </a:pPr>
            <a:endParaRPr lang="en-CA" sz="2400" dirty="0"/>
          </a:p>
          <a:p>
            <a:pPr marL="0" indent="0">
              <a:buNone/>
            </a:pPr>
            <a:r>
              <a:rPr lang="en-CA" sz="2400" dirty="0"/>
              <a:t>   </a:t>
            </a:r>
            <a:r>
              <a:rPr lang="en-CA" sz="2400" dirty="0" err="1" smtClean="0"/>
              <a:t>this.norm</a:t>
            </a:r>
            <a:r>
              <a:rPr lang="en-CA" sz="2400" dirty="0" smtClean="0"/>
              <a:t> </a:t>
            </a:r>
            <a:r>
              <a:rPr lang="en-CA" sz="2400" dirty="0"/>
              <a:t>= function() </a:t>
            </a:r>
            <a:r>
              <a:rPr lang="en-CA" sz="2400" dirty="0" smtClean="0"/>
              <a:t>{ return </a:t>
            </a:r>
            <a:r>
              <a:rPr lang="en-CA" sz="2400" dirty="0" err="1"/>
              <a:t>Math.sqrt</a:t>
            </a:r>
            <a:r>
              <a:rPr lang="en-CA" sz="2400" dirty="0"/>
              <a:t>( </a:t>
            </a:r>
            <a:r>
              <a:rPr lang="en-CA" sz="2400" b="1" dirty="0" err="1">
                <a:solidFill>
                  <a:srgbClr val="00B050"/>
                </a:solidFill>
              </a:rPr>
              <a:t>this.</a:t>
            </a:r>
            <a:r>
              <a:rPr lang="en-CA" sz="2400" dirty="0" err="1"/>
              <a:t>x</a:t>
            </a:r>
            <a:r>
              <a:rPr lang="en-CA" sz="2400" dirty="0"/>
              <a:t>*</a:t>
            </a:r>
            <a:r>
              <a:rPr lang="en-CA" sz="2400" b="1" dirty="0" err="1">
                <a:solidFill>
                  <a:srgbClr val="00B050"/>
                </a:solidFill>
              </a:rPr>
              <a:t>this.</a:t>
            </a:r>
            <a:r>
              <a:rPr lang="en-CA" sz="2400" dirty="0" err="1"/>
              <a:t>x</a:t>
            </a:r>
            <a:r>
              <a:rPr lang="en-CA" sz="2400" dirty="0"/>
              <a:t> + </a:t>
            </a:r>
            <a:r>
              <a:rPr lang="en-CA" sz="2400" b="1" dirty="0" err="1">
                <a:solidFill>
                  <a:srgbClr val="00B050"/>
                </a:solidFill>
              </a:rPr>
              <a:t>this.</a:t>
            </a:r>
            <a:r>
              <a:rPr lang="en-CA" sz="2400" dirty="0" err="1"/>
              <a:t>y</a:t>
            </a:r>
            <a:r>
              <a:rPr lang="en-CA" sz="2400" dirty="0"/>
              <a:t>*</a:t>
            </a:r>
            <a:r>
              <a:rPr lang="en-CA" sz="2400" b="1" dirty="0" err="1">
                <a:solidFill>
                  <a:srgbClr val="00B050"/>
                </a:solidFill>
              </a:rPr>
              <a:t>this.</a:t>
            </a:r>
            <a:r>
              <a:rPr lang="en-CA" sz="2400" dirty="0" err="1"/>
              <a:t>y</a:t>
            </a:r>
            <a:r>
              <a:rPr lang="en-CA" sz="2400" dirty="0"/>
              <a:t> );</a:t>
            </a:r>
            <a:r>
              <a:rPr lang="en-CA" sz="2400" dirty="0" smtClean="0"/>
              <a:t> </a:t>
            </a:r>
            <a:r>
              <a:rPr lang="en-CA" sz="2400" dirty="0"/>
              <a:t>}</a:t>
            </a:r>
          </a:p>
          <a:p>
            <a:pPr marL="0" indent="0">
              <a:buNone/>
            </a:pPr>
            <a:r>
              <a:rPr lang="en-CA" sz="2400" dirty="0"/>
              <a:t>   </a:t>
            </a:r>
            <a:r>
              <a:rPr lang="en-CA" sz="2400" dirty="0" smtClean="0"/>
              <a:t>this.methode2 </a:t>
            </a:r>
            <a:r>
              <a:rPr lang="en-CA" sz="2400" dirty="0"/>
              <a:t>= function() { ... }</a:t>
            </a:r>
          </a:p>
          <a:p>
            <a:pPr marL="0" indent="0">
              <a:buNone/>
            </a:pPr>
            <a:r>
              <a:rPr lang="en-CA" sz="2400" dirty="0"/>
              <a:t>}</a:t>
            </a:r>
          </a:p>
          <a:p>
            <a:pPr marL="0" indent="0">
              <a:buNone/>
            </a:pPr>
            <a:r>
              <a:rPr lang="en-CA" sz="2400" dirty="0" err="1" smtClean="0"/>
              <a:t>var</a:t>
            </a:r>
            <a:r>
              <a:rPr lang="en-CA" sz="2400" dirty="0" smtClean="0"/>
              <a:t> myPoint1 = </a:t>
            </a:r>
            <a:r>
              <a:rPr lang="en-CA" sz="2400" b="1" dirty="0" smtClean="0">
                <a:solidFill>
                  <a:srgbClr val="00B050"/>
                </a:solidFill>
              </a:rPr>
              <a:t>new</a:t>
            </a:r>
            <a:r>
              <a:rPr lang="en-CA" sz="2400" dirty="0" smtClean="0"/>
              <a:t> Point2D();</a:t>
            </a:r>
          </a:p>
          <a:p>
            <a:pPr marL="0" indent="0">
              <a:buNone/>
            </a:pPr>
            <a:r>
              <a:rPr lang="en-CA" sz="2400" dirty="0" err="1"/>
              <a:t>var</a:t>
            </a:r>
            <a:r>
              <a:rPr lang="en-CA" sz="2400" dirty="0"/>
              <a:t> </a:t>
            </a:r>
            <a:r>
              <a:rPr lang="en-CA" sz="2400" dirty="0" smtClean="0"/>
              <a:t>myPoint2 </a:t>
            </a:r>
            <a:r>
              <a:rPr lang="en-CA" sz="2400" dirty="0"/>
              <a:t>= </a:t>
            </a:r>
            <a:r>
              <a:rPr lang="en-CA" sz="2400" b="1" dirty="0">
                <a:solidFill>
                  <a:srgbClr val="00B050"/>
                </a:solidFill>
              </a:rPr>
              <a:t>new</a:t>
            </a:r>
            <a:r>
              <a:rPr lang="en-CA" sz="2400" dirty="0"/>
              <a:t> Point2D();</a:t>
            </a:r>
          </a:p>
          <a:p>
            <a:pPr marL="0" indent="0">
              <a:buNone/>
            </a:pPr>
            <a:r>
              <a:rPr lang="en-CA" sz="2400" dirty="0"/>
              <a:t>// </a:t>
            </a:r>
            <a:r>
              <a:rPr lang="en-CA" sz="2400" dirty="0" smtClean="0"/>
              <a:t>Disadvantage of this 3rd approach: each new instance implies</a:t>
            </a:r>
            <a:r>
              <a:rPr lang="en-CA" sz="2400" dirty="0"/>
              <a:t/>
            </a:r>
            <a:br>
              <a:rPr lang="en-CA" sz="2400" dirty="0"/>
            </a:br>
            <a:r>
              <a:rPr lang="en-CA" sz="2400" dirty="0" smtClean="0"/>
              <a:t>// a new redundant copy of each method, wasting time and memory.</a:t>
            </a:r>
            <a:r>
              <a:rPr lang="en-CA" sz="2400" dirty="0"/>
              <a:t/>
            </a:r>
            <a:br>
              <a:rPr lang="en-CA" sz="2400" dirty="0"/>
            </a:br>
            <a:r>
              <a:rPr lang="en-CA" sz="2400" dirty="0" smtClean="0"/>
              <a:t>// Advantage: Point2D is a function, and therefore could take arguments</a:t>
            </a:r>
            <a:br>
              <a:rPr lang="en-CA" sz="2400" dirty="0" smtClean="0"/>
            </a:br>
            <a:r>
              <a:rPr lang="en-CA" sz="2400" dirty="0" smtClean="0"/>
              <a:t>// to specify how to initialize each new instance, for example:</a:t>
            </a:r>
            <a:br>
              <a:rPr lang="en-CA" sz="2400" dirty="0" smtClean="0"/>
            </a:br>
            <a:r>
              <a:rPr lang="en-CA" sz="2400" dirty="0" err="1" smtClean="0"/>
              <a:t>var</a:t>
            </a:r>
            <a:r>
              <a:rPr lang="en-CA" sz="2400" dirty="0" smtClean="0"/>
              <a:t> myPoint3 = new Point2D( x3, y3 );</a:t>
            </a:r>
          </a:p>
        </p:txBody>
      </p:sp>
    </p:spTree>
    <p:extLst>
      <p:ext uri="{BB962C8B-B14F-4D97-AF65-F5344CB8AC3E}">
        <p14:creationId xmlns:p14="http://schemas.microsoft.com/office/powerpoint/2010/main" val="38031118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11277600" cy="6858000"/>
          </a:xfrm>
        </p:spPr>
        <p:txBody>
          <a:bodyPr>
            <a:normAutofit/>
          </a:bodyPr>
          <a:lstStyle/>
          <a:p>
            <a:pPr marL="0" indent="0">
              <a:buNone/>
            </a:pPr>
            <a:endParaRPr lang="en-CA" sz="2400" dirty="0" smtClean="0"/>
          </a:p>
          <a:p>
            <a:pPr marL="0" indent="0">
              <a:buNone/>
            </a:pPr>
            <a:r>
              <a:rPr lang="en-CA" sz="2400" dirty="0" smtClean="0"/>
              <a:t>More information on object-oriented programming in JavaScript:</a:t>
            </a:r>
          </a:p>
          <a:p>
            <a:pPr marL="0" indent="0">
              <a:buNone/>
            </a:pPr>
            <a:r>
              <a:rPr lang="en-CA" sz="2400" dirty="0">
                <a:hlinkClick r:id="rId2"/>
              </a:rPr>
              <a:t>http://</a:t>
            </a:r>
            <a:r>
              <a:rPr lang="en-CA" sz="2400" dirty="0" smtClean="0">
                <a:hlinkClick r:id="rId2"/>
              </a:rPr>
              <a:t>www.htmlgoodies.com/beyond/javascript/object.create-the-new-way-to-create-objects-in-javascript.html</a:t>
            </a:r>
            <a:r>
              <a:rPr lang="en-CA" sz="2400" dirty="0" smtClean="0"/>
              <a:t> </a:t>
            </a:r>
          </a:p>
          <a:p>
            <a:pPr marL="0" indent="0">
              <a:buNone/>
            </a:pPr>
            <a:r>
              <a:rPr lang="en-CA" sz="2400" dirty="0">
                <a:hlinkClick r:id="rId3"/>
              </a:rPr>
              <a:t>http://javascriptissexy.com/oop-in-javascript-what-you-need-to-know/</a:t>
            </a:r>
            <a:r>
              <a:rPr lang="en-CA" sz="2400" dirty="0"/>
              <a:t> </a:t>
            </a:r>
          </a:p>
          <a:p>
            <a:pPr marL="0" indent="0">
              <a:buNone/>
            </a:pPr>
            <a:r>
              <a:rPr lang="en-CA" sz="2400" dirty="0">
                <a:hlinkClick r:id="rId4"/>
              </a:rPr>
              <a:t>http://code.tutsplus.com/tutorials/the-basics-of-object-oriented-javascript--net-7670</a:t>
            </a:r>
            <a:r>
              <a:rPr lang="en-CA" sz="2400" dirty="0"/>
              <a:t> </a:t>
            </a:r>
          </a:p>
          <a:p>
            <a:pPr marL="0" indent="0">
              <a:buNone/>
            </a:pPr>
            <a:endParaRPr lang="en-CA" sz="2400" dirty="0"/>
          </a:p>
          <a:p>
            <a:pPr marL="0" indent="0">
              <a:buNone/>
            </a:pPr>
            <a:r>
              <a:rPr lang="en-CA" sz="2400" dirty="0"/>
              <a:t>More information on derived objects:</a:t>
            </a:r>
          </a:p>
          <a:p>
            <a:pPr marL="0" indent="0">
              <a:buNone/>
            </a:pPr>
            <a:r>
              <a:rPr lang="en-CA" sz="2400" dirty="0" smtClean="0">
                <a:hlinkClick r:id="rId5"/>
              </a:rPr>
              <a:t>http</a:t>
            </a:r>
            <a:r>
              <a:rPr lang="en-CA" sz="2400" dirty="0">
                <a:hlinkClick r:id="rId5"/>
              </a:rPr>
              <a:t>://</a:t>
            </a:r>
            <a:r>
              <a:rPr lang="en-CA" sz="2400" dirty="0" smtClean="0">
                <a:hlinkClick r:id="rId5"/>
              </a:rPr>
              <a:t>javascript.crockford.com/prototypal.html</a:t>
            </a:r>
            <a:r>
              <a:rPr lang="en-CA" sz="2400" dirty="0" smtClean="0"/>
              <a:t> </a:t>
            </a:r>
          </a:p>
          <a:p>
            <a:pPr marL="0" indent="0">
              <a:buNone/>
            </a:pPr>
            <a:r>
              <a:rPr lang="en-CA" sz="2400" dirty="0">
                <a:hlinkClick r:id="rId6"/>
              </a:rPr>
              <a:t>http://</a:t>
            </a:r>
            <a:r>
              <a:rPr lang="en-CA" sz="2400" dirty="0" smtClean="0">
                <a:hlinkClick r:id="rId6"/>
              </a:rPr>
              <a:t>kevinoncode.blogspot.ca/2011/04/understanding-javascript-inheritance.html</a:t>
            </a:r>
            <a:r>
              <a:rPr lang="en-CA" sz="2400" dirty="0" smtClean="0"/>
              <a:t> </a:t>
            </a:r>
          </a:p>
          <a:p>
            <a:pPr marL="0" indent="0">
              <a:buNone/>
            </a:pPr>
            <a:r>
              <a:rPr lang="en-CA" sz="2400" dirty="0">
                <a:hlinkClick r:id="rId7"/>
              </a:rPr>
              <a:t>http://pivotallabs.com/javascript-constructors-prototypes-and-the-new-keyword</a:t>
            </a:r>
            <a:r>
              <a:rPr lang="en-CA" sz="2400" dirty="0" smtClean="0">
                <a:hlinkClick r:id="rId7"/>
              </a:rPr>
              <a:t>/</a:t>
            </a:r>
            <a:r>
              <a:rPr lang="en-CA" sz="2400" dirty="0" smtClean="0"/>
              <a:t> </a:t>
            </a:r>
          </a:p>
          <a:p>
            <a:pPr marL="0" indent="0">
              <a:buNone/>
            </a:pPr>
            <a:endParaRPr lang="en-CA" sz="2400" dirty="0" smtClean="0"/>
          </a:p>
        </p:txBody>
      </p:sp>
    </p:spTree>
    <p:extLst>
      <p:ext uri="{BB962C8B-B14F-4D97-AF65-F5344CB8AC3E}">
        <p14:creationId xmlns:p14="http://schemas.microsoft.com/office/powerpoint/2010/main" val="6917076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22657"/>
          </a:xfrm>
        </p:spPr>
        <p:txBody>
          <a:bodyPr/>
          <a:lstStyle/>
          <a:p>
            <a:r>
              <a:rPr lang="en-CA" dirty="0" smtClean="0"/>
              <a:t>Annex: examples of functional programming in JavaScript</a:t>
            </a:r>
            <a:endParaRPr lang="en-CA" dirty="0"/>
          </a:p>
        </p:txBody>
      </p:sp>
      <p:sp>
        <p:nvSpPr>
          <p:cNvPr id="3" name="Rectangle 2"/>
          <p:cNvSpPr/>
          <p:nvPr/>
        </p:nvSpPr>
        <p:spPr>
          <a:xfrm>
            <a:off x="408710" y="4380407"/>
            <a:ext cx="11835370" cy="2308324"/>
          </a:xfrm>
          <a:prstGeom prst="rect">
            <a:avLst/>
          </a:prstGeom>
        </p:spPr>
        <p:txBody>
          <a:bodyPr wrap="square">
            <a:spAutoFit/>
          </a:bodyPr>
          <a:lstStyle/>
          <a:p>
            <a:r>
              <a:rPr lang="en-CA" sz="2400" dirty="0" smtClean="0"/>
              <a:t>More examples of functional programming in JavaScript :</a:t>
            </a:r>
            <a:br>
              <a:rPr lang="en-CA" sz="2400" dirty="0" smtClean="0"/>
            </a:br>
            <a:r>
              <a:rPr lang="en-CA" sz="2400" dirty="0" smtClean="0">
                <a:hlinkClick r:id="rId2"/>
              </a:rPr>
              <a:t>https</a:t>
            </a:r>
            <a:r>
              <a:rPr lang="en-CA" sz="2400" dirty="0">
                <a:hlinkClick r:id="rId2"/>
              </a:rPr>
              <a:t>://</a:t>
            </a:r>
            <a:r>
              <a:rPr lang="en-CA" sz="2400" dirty="0" smtClean="0">
                <a:hlinkClick r:id="rId2"/>
              </a:rPr>
              <a:t>www.youtube.com/watch?v=e-5obm1G_FY&amp;t=5m2s</a:t>
            </a:r>
            <a:r>
              <a:rPr lang="en-CA" sz="2400" dirty="0" smtClean="0"/>
              <a:t>  (</a:t>
            </a:r>
            <a:r>
              <a:rPr lang="en-CA" sz="2400" dirty="0" err="1" smtClean="0"/>
              <a:t>Anjana</a:t>
            </a:r>
            <a:r>
              <a:rPr lang="en-CA" sz="2400" dirty="0" smtClean="0"/>
              <a:t> </a:t>
            </a:r>
            <a:r>
              <a:rPr lang="en-CA" sz="2400" dirty="0" err="1" smtClean="0"/>
              <a:t>Vakil</a:t>
            </a:r>
            <a:r>
              <a:rPr lang="en-CA" sz="2400" dirty="0" smtClean="0"/>
              <a:t>)</a:t>
            </a:r>
            <a:br>
              <a:rPr lang="en-CA" sz="2400" dirty="0" smtClean="0"/>
            </a:br>
            <a:endParaRPr lang="en-CA" sz="2400" dirty="0" smtClean="0"/>
          </a:p>
          <a:p>
            <a:r>
              <a:rPr lang="en-CA" sz="2400" dirty="0" smtClean="0"/>
              <a:t>More about functional programming, in Python</a:t>
            </a:r>
          </a:p>
          <a:p>
            <a:r>
              <a:rPr lang="en-CA" sz="2400" dirty="0">
                <a:hlinkClick r:id="rId3"/>
              </a:rPr>
              <a:t>https://</a:t>
            </a:r>
            <a:r>
              <a:rPr lang="en-CA" sz="2400" dirty="0" smtClean="0">
                <a:hlinkClick r:id="rId3"/>
              </a:rPr>
              <a:t>maryrosecook.com/blog/post/a-practical-introduction-to-functional-programming</a:t>
            </a:r>
            <a:r>
              <a:rPr lang="en-CA" sz="2400" dirty="0" smtClean="0"/>
              <a:t> </a:t>
            </a:r>
          </a:p>
          <a:p>
            <a:r>
              <a:rPr lang="en-CA" sz="2400" dirty="0" smtClean="0"/>
              <a:t>(Mary Rose Cook)</a:t>
            </a:r>
            <a:endParaRPr lang="en-CA" sz="2400" dirty="0"/>
          </a:p>
        </p:txBody>
      </p:sp>
    </p:spTree>
    <p:extLst>
      <p:ext uri="{BB962C8B-B14F-4D97-AF65-F5344CB8AC3E}">
        <p14:creationId xmlns:p14="http://schemas.microsoft.com/office/powerpoint/2010/main" val="22739875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Examples of functional programming</a:t>
            </a:r>
            <a:endParaRPr lang="en-CA" dirty="0"/>
          </a:p>
        </p:txBody>
      </p:sp>
      <p:sp>
        <p:nvSpPr>
          <p:cNvPr id="3" name="Content Placeholder 2"/>
          <p:cNvSpPr>
            <a:spLocks noGrp="1"/>
          </p:cNvSpPr>
          <p:nvPr>
            <p:ph idx="1"/>
          </p:nvPr>
        </p:nvSpPr>
        <p:spPr>
          <a:xfrm>
            <a:off x="838200" y="1825625"/>
            <a:ext cx="10515600" cy="4866120"/>
          </a:xfrm>
        </p:spPr>
        <p:txBody>
          <a:bodyPr>
            <a:normAutofit/>
          </a:bodyPr>
          <a:lstStyle/>
          <a:p>
            <a:pPr marL="0" indent="0">
              <a:buNone/>
            </a:pPr>
            <a:r>
              <a:rPr lang="en-CA" dirty="0" smtClean="0"/>
              <a:t>array1 </a:t>
            </a:r>
            <a:r>
              <a:rPr lang="en-CA" dirty="0"/>
              <a:t>= </a:t>
            </a:r>
            <a:r>
              <a:rPr lang="en-CA" dirty="0" smtClean="0"/>
              <a:t>["</a:t>
            </a:r>
            <a:r>
              <a:rPr lang="en-CA" dirty="0" err="1" smtClean="0"/>
              <a:t>dog","cat","horse","octopus</a:t>
            </a:r>
            <a:r>
              <a:rPr lang="en-CA" dirty="0" smtClean="0"/>
              <a:t>"];</a:t>
            </a:r>
            <a:endParaRPr lang="en-CA" dirty="0"/>
          </a:p>
          <a:p>
            <a:pPr marL="0" indent="0">
              <a:buNone/>
            </a:pPr>
            <a:r>
              <a:rPr lang="en-CA" dirty="0"/>
              <a:t>array1 = array1.</a:t>
            </a:r>
            <a:r>
              <a:rPr lang="en-CA" b="1" dirty="0">
                <a:solidFill>
                  <a:srgbClr val="00B050"/>
                </a:solidFill>
              </a:rPr>
              <a:t>filter</a:t>
            </a:r>
            <a:r>
              <a:rPr lang="en-CA" dirty="0"/>
              <a:t>(function(e) { return e != </a:t>
            </a:r>
            <a:r>
              <a:rPr lang="en-CA" dirty="0" smtClean="0"/>
              <a:t>"octopus"; </a:t>
            </a:r>
            <a:r>
              <a:rPr lang="en-CA" dirty="0"/>
              <a:t>});</a:t>
            </a:r>
          </a:p>
          <a:p>
            <a:pPr marL="0" indent="0">
              <a:buNone/>
            </a:pPr>
            <a:r>
              <a:rPr lang="en-CA" dirty="0"/>
              <a:t>// </a:t>
            </a:r>
            <a:r>
              <a:rPr lang="en-CA" dirty="0" smtClean="0"/>
              <a:t>result: ["</a:t>
            </a:r>
            <a:r>
              <a:rPr lang="en-CA" dirty="0" err="1" smtClean="0"/>
              <a:t>dog","cat","horse</a:t>
            </a:r>
            <a:r>
              <a:rPr lang="en-CA" dirty="0" smtClean="0"/>
              <a:t>"]</a:t>
            </a:r>
            <a:endParaRPr lang="en-CA" dirty="0"/>
          </a:p>
          <a:p>
            <a:pPr marL="0" indent="0">
              <a:buNone/>
            </a:pPr>
            <a:endParaRPr lang="en-CA" dirty="0"/>
          </a:p>
          <a:p>
            <a:pPr marL="0" indent="0">
              <a:buNone/>
            </a:pPr>
            <a:endParaRPr lang="en-CA" dirty="0"/>
          </a:p>
          <a:p>
            <a:pPr marL="0" indent="0">
              <a:buNone/>
            </a:pPr>
            <a:r>
              <a:rPr lang="en-CA" dirty="0"/>
              <a:t>array2 = [3, 4, 5 ];</a:t>
            </a:r>
          </a:p>
          <a:p>
            <a:pPr marL="0" indent="0">
              <a:buNone/>
            </a:pPr>
            <a:r>
              <a:rPr lang="en-CA" dirty="0"/>
              <a:t>array2 = array2.</a:t>
            </a:r>
            <a:r>
              <a:rPr lang="en-CA" b="1" dirty="0">
                <a:solidFill>
                  <a:srgbClr val="00B050"/>
                </a:solidFill>
              </a:rPr>
              <a:t>map</a:t>
            </a:r>
            <a:r>
              <a:rPr lang="en-CA" dirty="0"/>
              <a:t>( function(e) { return e+10; });</a:t>
            </a:r>
          </a:p>
          <a:p>
            <a:pPr marL="0" indent="0">
              <a:buNone/>
            </a:pPr>
            <a:r>
              <a:rPr lang="en-CA" dirty="0"/>
              <a:t>// </a:t>
            </a:r>
            <a:r>
              <a:rPr lang="en-CA" dirty="0" smtClean="0"/>
              <a:t>result: </a:t>
            </a:r>
            <a:r>
              <a:rPr lang="en-CA" dirty="0"/>
              <a:t>[13, 14, 15]</a:t>
            </a:r>
          </a:p>
          <a:p>
            <a:pPr marL="0" indent="0">
              <a:buNone/>
            </a:pPr>
            <a:endParaRPr lang="en-CA" dirty="0"/>
          </a:p>
        </p:txBody>
      </p:sp>
    </p:spTree>
    <p:extLst>
      <p:ext uri="{BB962C8B-B14F-4D97-AF65-F5344CB8AC3E}">
        <p14:creationId xmlns:p14="http://schemas.microsoft.com/office/powerpoint/2010/main" val="34806350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82" y="136527"/>
            <a:ext cx="10952018" cy="1325563"/>
          </a:xfrm>
        </p:spPr>
        <p:txBody>
          <a:bodyPr>
            <a:normAutofit/>
          </a:bodyPr>
          <a:lstStyle/>
          <a:p>
            <a:r>
              <a:rPr lang="en-CA" dirty="0" smtClean="0"/>
              <a:t>Examples of functional programming with d3</a:t>
            </a:r>
            <a:br>
              <a:rPr lang="en-CA" dirty="0" smtClean="0"/>
            </a:br>
            <a:r>
              <a:rPr lang="en-CA" dirty="0" smtClean="0"/>
              <a:t>(a JavaScript library for doing visualization)</a:t>
            </a:r>
            <a:endParaRPr lang="en-CA" dirty="0"/>
          </a:p>
        </p:txBody>
      </p:sp>
      <p:sp>
        <p:nvSpPr>
          <p:cNvPr id="3" name="Content Placeholder 2"/>
          <p:cNvSpPr>
            <a:spLocks noGrp="1"/>
          </p:cNvSpPr>
          <p:nvPr>
            <p:ph idx="1"/>
          </p:nvPr>
        </p:nvSpPr>
        <p:spPr>
          <a:xfrm>
            <a:off x="304800" y="1462090"/>
            <a:ext cx="11049000" cy="5236583"/>
          </a:xfrm>
        </p:spPr>
        <p:txBody>
          <a:bodyPr>
            <a:normAutofit fontScale="70000" lnSpcReduction="20000"/>
          </a:bodyPr>
          <a:lstStyle/>
          <a:p>
            <a:pPr marL="0" indent="0">
              <a:spcBef>
                <a:spcPts val="400"/>
              </a:spcBef>
              <a:buNone/>
            </a:pPr>
            <a:r>
              <a:rPr lang="en-CA" dirty="0" smtClean="0"/>
              <a:t>students </a:t>
            </a:r>
            <a:r>
              <a:rPr lang="en-CA" dirty="0"/>
              <a:t>= [</a:t>
            </a:r>
          </a:p>
          <a:p>
            <a:pPr marL="0" indent="0">
              <a:spcBef>
                <a:spcPts val="400"/>
              </a:spcBef>
              <a:buNone/>
            </a:pPr>
            <a:r>
              <a:rPr lang="en-CA" dirty="0"/>
              <a:t>   {math:75, </a:t>
            </a:r>
            <a:r>
              <a:rPr lang="en-CA" dirty="0" smtClean="0"/>
              <a:t>physics:81</a:t>
            </a:r>
            <a:r>
              <a:rPr lang="en-CA" dirty="0"/>
              <a:t>, </a:t>
            </a:r>
            <a:r>
              <a:rPr lang="en-CA" dirty="0" smtClean="0"/>
              <a:t>chemistry:68</a:t>
            </a:r>
            <a:r>
              <a:rPr lang="en-CA" dirty="0"/>
              <a:t>, </a:t>
            </a:r>
            <a:r>
              <a:rPr lang="en-CA" dirty="0" smtClean="0"/>
              <a:t>soft_eng:84</a:t>
            </a:r>
            <a:r>
              <a:rPr lang="en-CA" dirty="0"/>
              <a:t>, </a:t>
            </a:r>
            <a:r>
              <a:rPr lang="en-CA" dirty="0" smtClean="0"/>
              <a:t>music:92 </a:t>
            </a:r>
            <a:r>
              <a:rPr lang="en-CA" dirty="0"/>
              <a:t>},</a:t>
            </a:r>
          </a:p>
          <a:p>
            <a:pPr marL="0" indent="0">
              <a:spcBef>
                <a:spcPts val="400"/>
              </a:spcBef>
              <a:buNone/>
            </a:pPr>
            <a:r>
              <a:rPr lang="en-CA" dirty="0"/>
              <a:t>   {math:62, </a:t>
            </a:r>
            <a:r>
              <a:rPr lang="en-CA" dirty="0" smtClean="0"/>
              <a:t>physics:64</a:t>
            </a:r>
            <a:r>
              <a:rPr lang="en-CA" dirty="0"/>
              <a:t>, </a:t>
            </a:r>
            <a:r>
              <a:rPr lang="en-CA" dirty="0" smtClean="0"/>
              <a:t>chemistry:50</a:t>
            </a:r>
            <a:r>
              <a:rPr lang="en-CA" dirty="0"/>
              <a:t>, </a:t>
            </a:r>
            <a:r>
              <a:rPr lang="en-CA" dirty="0" smtClean="0"/>
              <a:t>soft_eng:70</a:t>
            </a:r>
            <a:r>
              <a:rPr lang="en-CA" dirty="0"/>
              <a:t>, </a:t>
            </a:r>
            <a:r>
              <a:rPr lang="en-CA" dirty="0" smtClean="0"/>
              <a:t>music:75 </a:t>
            </a:r>
            <a:r>
              <a:rPr lang="en-CA" dirty="0"/>
              <a:t>},</a:t>
            </a:r>
          </a:p>
          <a:p>
            <a:pPr marL="0" indent="0">
              <a:spcBef>
                <a:spcPts val="400"/>
              </a:spcBef>
              <a:buNone/>
            </a:pPr>
            <a:r>
              <a:rPr lang="en-CA" dirty="0"/>
              <a:t>   {math:90, </a:t>
            </a:r>
            <a:r>
              <a:rPr lang="en-CA" dirty="0" smtClean="0"/>
              <a:t>physics:88</a:t>
            </a:r>
            <a:r>
              <a:rPr lang="en-CA" dirty="0"/>
              <a:t>, </a:t>
            </a:r>
            <a:r>
              <a:rPr lang="en-CA" dirty="0" smtClean="0"/>
              <a:t>chemistry:79</a:t>
            </a:r>
            <a:r>
              <a:rPr lang="en-CA" dirty="0"/>
              <a:t>, </a:t>
            </a:r>
            <a:r>
              <a:rPr lang="en-CA" dirty="0" smtClean="0"/>
              <a:t>soft_eng:92</a:t>
            </a:r>
            <a:r>
              <a:rPr lang="en-CA" dirty="0"/>
              <a:t>, </a:t>
            </a:r>
            <a:r>
              <a:rPr lang="en-CA" dirty="0" smtClean="0"/>
              <a:t>music:65 </a:t>
            </a:r>
            <a:r>
              <a:rPr lang="en-CA" dirty="0"/>
              <a:t>},</a:t>
            </a:r>
          </a:p>
          <a:p>
            <a:pPr marL="0" indent="0">
              <a:spcBef>
                <a:spcPts val="400"/>
              </a:spcBef>
              <a:buNone/>
            </a:pPr>
            <a:r>
              <a:rPr lang="en-CA" dirty="0"/>
              <a:t>];</a:t>
            </a:r>
          </a:p>
          <a:p>
            <a:pPr marL="0" indent="0">
              <a:spcBef>
                <a:spcPts val="400"/>
              </a:spcBef>
              <a:buNone/>
            </a:pPr>
            <a:endParaRPr lang="en-CA" dirty="0"/>
          </a:p>
          <a:p>
            <a:pPr marL="0" indent="0">
              <a:spcBef>
                <a:spcPts val="400"/>
              </a:spcBef>
              <a:buNone/>
            </a:pPr>
            <a:r>
              <a:rPr lang="en-CA" dirty="0"/>
              <a:t>// </a:t>
            </a:r>
            <a:r>
              <a:rPr lang="en-CA" dirty="0" smtClean="0"/>
              <a:t>d3.</a:t>
            </a:r>
            <a:r>
              <a:rPr lang="en-CA" b="1" dirty="0" smtClean="0">
                <a:solidFill>
                  <a:srgbClr val="00B050"/>
                </a:solidFill>
              </a:rPr>
              <a:t>keys</a:t>
            </a:r>
            <a:r>
              <a:rPr lang="en-CA" dirty="0" smtClean="0"/>
              <a:t>(students[0</a:t>
            </a:r>
            <a:r>
              <a:rPr lang="en-CA" dirty="0"/>
              <a:t>]) </a:t>
            </a:r>
            <a:r>
              <a:rPr lang="en-CA" dirty="0" smtClean="0"/>
              <a:t>   returns </a:t>
            </a:r>
            <a:r>
              <a:rPr lang="en-CA" dirty="0"/>
              <a:t>["math", "</a:t>
            </a:r>
            <a:r>
              <a:rPr lang="en-CA" dirty="0" smtClean="0"/>
              <a:t>physics", </a:t>
            </a:r>
            <a:r>
              <a:rPr lang="en-CA" dirty="0"/>
              <a:t>"</a:t>
            </a:r>
            <a:r>
              <a:rPr lang="en-CA" dirty="0" smtClean="0"/>
              <a:t>chemistry", "</a:t>
            </a:r>
            <a:r>
              <a:rPr lang="en-CA" dirty="0" err="1" smtClean="0"/>
              <a:t>soft_eng</a:t>
            </a:r>
            <a:r>
              <a:rPr lang="en-CA" dirty="0" smtClean="0"/>
              <a:t>", </a:t>
            </a:r>
            <a:r>
              <a:rPr lang="en-CA" dirty="0"/>
              <a:t>"</a:t>
            </a:r>
            <a:r>
              <a:rPr lang="en-CA" dirty="0" smtClean="0"/>
              <a:t>music"]</a:t>
            </a:r>
            <a:endParaRPr lang="en-CA" dirty="0"/>
          </a:p>
          <a:p>
            <a:pPr marL="0" indent="0">
              <a:spcBef>
                <a:spcPts val="400"/>
              </a:spcBef>
              <a:buNone/>
            </a:pPr>
            <a:endParaRPr lang="en-CA" dirty="0"/>
          </a:p>
          <a:p>
            <a:pPr marL="0" indent="0">
              <a:spcBef>
                <a:spcPts val="400"/>
              </a:spcBef>
              <a:buNone/>
            </a:pPr>
            <a:r>
              <a:rPr lang="en-CA" dirty="0"/>
              <a:t>// d3.</a:t>
            </a:r>
            <a:r>
              <a:rPr lang="en-CA" b="1" dirty="0">
                <a:solidFill>
                  <a:srgbClr val="00B050"/>
                </a:solidFill>
              </a:rPr>
              <a:t>extent</a:t>
            </a:r>
            <a:r>
              <a:rPr lang="en-CA" dirty="0"/>
              <a:t>([20,15,92,60]) </a:t>
            </a:r>
            <a:r>
              <a:rPr lang="en-CA" dirty="0" smtClean="0"/>
              <a:t>   returns </a:t>
            </a:r>
            <a:r>
              <a:rPr lang="en-CA" dirty="0"/>
              <a:t>[15, 92], </a:t>
            </a:r>
            <a:r>
              <a:rPr lang="en-CA" dirty="0" smtClean="0"/>
              <a:t>i.e. the min and max of the array</a:t>
            </a:r>
            <a:endParaRPr lang="en-CA" dirty="0"/>
          </a:p>
          <a:p>
            <a:pPr marL="0" indent="0">
              <a:spcBef>
                <a:spcPts val="400"/>
              </a:spcBef>
              <a:buNone/>
            </a:pPr>
            <a:endParaRPr lang="en-CA" dirty="0"/>
          </a:p>
          <a:p>
            <a:pPr marL="0" indent="0">
              <a:spcBef>
                <a:spcPts val="400"/>
              </a:spcBef>
              <a:buNone/>
            </a:pPr>
            <a:r>
              <a:rPr lang="en-CA" dirty="0" smtClean="0"/>
              <a:t>courses </a:t>
            </a:r>
            <a:r>
              <a:rPr lang="en-CA" dirty="0"/>
              <a:t>= </a:t>
            </a:r>
            <a:r>
              <a:rPr lang="en-CA" dirty="0" smtClean="0"/>
              <a:t>d3.</a:t>
            </a:r>
            <a:r>
              <a:rPr lang="en-CA" b="1" dirty="0" smtClean="0">
                <a:solidFill>
                  <a:srgbClr val="00B050"/>
                </a:solidFill>
              </a:rPr>
              <a:t>keys</a:t>
            </a:r>
            <a:r>
              <a:rPr lang="en-CA" dirty="0" smtClean="0"/>
              <a:t>(students[0</a:t>
            </a:r>
            <a:r>
              <a:rPr lang="en-CA" dirty="0"/>
              <a:t>]).</a:t>
            </a:r>
            <a:r>
              <a:rPr lang="en-CA" b="1" dirty="0">
                <a:solidFill>
                  <a:srgbClr val="00B050"/>
                </a:solidFill>
              </a:rPr>
              <a:t>filter</a:t>
            </a:r>
            <a:r>
              <a:rPr lang="en-CA" dirty="0"/>
              <a:t>(function(c) { return c !== "</a:t>
            </a:r>
            <a:r>
              <a:rPr lang="en-CA" dirty="0" smtClean="0"/>
              <a:t>music"; </a:t>
            </a:r>
            <a:r>
              <a:rPr lang="en-CA" dirty="0"/>
              <a:t>});</a:t>
            </a:r>
          </a:p>
          <a:p>
            <a:pPr marL="0" indent="0">
              <a:spcBef>
                <a:spcPts val="400"/>
              </a:spcBef>
              <a:buNone/>
            </a:pPr>
            <a:r>
              <a:rPr lang="en-CA" dirty="0"/>
              <a:t>// </a:t>
            </a:r>
            <a:r>
              <a:rPr lang="en-CA" dirty="0" smtClean="0"/>
              <a:t>result: </a:t>
            </a:r>
            <a:r>
              <a:rPr lang="en-CA" dirty="0"/>
              <a:t>["math", "</a:t>
            </a:r>
            <a:r>
              <a:rPr lang="en-CA" dirty="0" smtClean="0"/>
              <a:t>physics", </a:t>
            </a:r>
            <a:r>
              <a:rPr lang="en-CA" dirty="0"/>
              <a:t>"</a:t>
            </a:r>
            <a:r>
              <a:rPr lang="en-CA" dirty="0" smtClean="0"/>
              <a:t>chemistry", "</a:t>
            </a:r>
            <a:r>
              <a:rPr lang="en-CA" dirty="0" err="1" smtClean="0"/>
              <a:t>soft_eng</a:t>
            </a:r>
            <a:r>
              <a:rPr lang="en-CA" dirty="0"/>
              <a:t>"]</a:t>
            </a:r>
          </a:p>
          <a:p>
            <a:pPr marL="0" indent="0">
              <a:spcBef>
                <a:spcPts val="400"/>
              </a:spcBef>
              <a:buNone/>
            </a:pPr>
            <a:r>
              <a:rPr lang="en-CA" dirty="0" err="1" smtClean="0"/>
              <a:t>intervalOfMarksByCourse</a:t>
            </a:r>
            <a:r>
              <a:rPr lang="en-CA" dirty="0" smtClean="0"/>
              <a:t> </a:t>
            </a:r>
            <a:r>
              <a:rPr lang="en-CA" dirty="0"/>
              <a:t>= {};</a:t>
            </a:r>
          </a:p>
          <a:p>
            <a:pPr marL="0" indent="0">
              <a:spcBef>
                <a:spcPts val="400"/>
              </a:spcBef>
              <a:buNone/>
            </a:pPr>
            <a:r>
              <a:rPr lang="en-CA" dirty="0" err="1" smtClean="0"/>
              <a:t>courses.</a:t>
            </a:r>
            <a:r>
              <a:rPr lang="en-CA" b="1" dirty="0" err="1" smtClean="0">
                <a:solidFill>
                  <a:srgbClr val="00B050"/>
                </a:solidFill>
              </a:rPr>
              <a:t>forEach</a:t>
            </a:r>
            <a:r>
              <a:rPr lang="en-CA" dirty="0" smtClean="0"/>
              <a:t>(function(c</a:t>
            </a:r>
            <a:r>
              <a:rPr lang="en-CA" dirty="0"/>
              <a:t>) {</a:t>
            </a:r>
          </a:p>
          <a:p>
            <a:pPr marL="0" indent="0">
              <a:spcBef>
                <a:spcPts val="400"/>
              </a:spcBef>
              <a:buNone/>
            </a:pPr>
            <a:r>
              <a:rPr lang="en-CA" dirty="0"/>
              <a:t> </a:t>
            </a:r>
            <a:r>
              <a:rPr lang="en-CA" dirty="0" smtClean="0"/>
              <a:t> </a:t>
            </a:r>
            <a:r>
              <a:rPr lang="en-CA" dirty="0" err="1" smtClean="0"/>
              <a:t>intervalOfMarksByCourse</a:t>
            </a:r>
            <a:r>
              <a:rPr lang="en-CA" dirty="0" smtClean="0"/>
              <a:t>[c</a:t>
            </a:r>
            <a:r>
              <a:rPr lang="en-CA" dirty="0"/>
              <a:t>] = </a:t>
            </a:r>
            <a:r>
              <a:rPr lang="en-CA" dirty="0" smtClean="0"/>
              <a:t>d3.</a:t>
            </a:r>
            <a:r>
              <a:rPr lang="en-CA" b="1" dirty="0" smtClean="0">
                <a:solidFill>
                  <a:srgbClr val="00B050"/>
                </a:solidFill>
              </a:rPr>
              <a:t>extent</a:t>
            </a:r>
            <a:r>
              <a:rPr lang="en-CA" dirty="0" smtClean="0"/>
              <a:t>(students, </a:t>
            </a:r>
            <a:r>
              <a:rPr lang="en-CA" dirty="0"/>
              <a:t>function(e) { return e[c]; });</a:t>
            </a:r>
          </a:p>
          <a:p>
            <a:pPr marL="0" indent="0">
              <a:spcBef>
                <a:spcPts val="400"/>
              </a:spcBef>
              <a:buNone/>
            </a:pPr>
            <a:r>
              <a:rPr lang="en-CA" dirty="0"/>
              <a:t>});</a:t>
            </a:r>
          </a:p>
          <a:p>
            <a:pPr marL="0" indent="0">
              <a:spcBef>
                <a:spcPts val="400"/>
              </a:spcBef>
              <a:buNone/>
            </a:pPr>
            <a:endParaRPr lang="en-CA" dirty="0"/>
          </a:p>
          <a:p>
            <a:pPr marL="0" indent="0">
              <a:spcBef>
                <a:spcPts val="400"/>
              </a:spcBef>
              <a:buNone/>
            </a:pPr>
            <a:r>
              <a:rPr lang="en-CA" dirty="0"/>
              <a:t>// </a:t>
            </a:r>
            <a:r>
              <a:rPr lang="en-CA" dirty="0" smtClean="0"/>
              <a:t>result</a:t>
            </a:r>
            <a:r>
              <a:rPr lang="en-CA" dirty="0"/>
              <a:t>: </a:t>
            </a:r>
            <a:r>
              <a:rPr lang="en-CA" dirty="0" err="1" smtClean="0"/>
              <a:t>intervalOfMarksByCourse</a:t>
            </a:r>
            <a:r>
              <a:rPr lang="en-CA" dirty="0" smtClean="0"/>
              <a:t> equals</a:t>
            </a:r>
          </a:p>
          <a:p>
            <a:pPr marL="0" indent="0">
              <a:spcBef>
                <a:spcPts val="400"/>
              </a:spcBef>
              <a:buNone/>
            </a:pPr>
            <a:r>
              <a:rPr lang="en-CA" dirty="0" smtClean="0"/>
              <a:t>//    { chemistry:[50,79], </a:t>
            </a:r>
            <a:r>
              <a:rPr lang="en-CA" dirty="0" err="1" smtClean="0"/>
              <a:t>soft_eng</a:t>
            </a:r>
            <a:r>
              <a:rPr lang="en-CA" dirty="0" smtClean="0"/>
              <a:t>:[70,92], math:[62,90], physics:[64,88] }</a:t>
            </a:r>
          </a:p>
          <a:p>
            <a:pPr marL="0" indent="0">
              <a:spcBef>
                <a:spcPts val="400"/>
              </a:spcBef>
              <a:buNone/>
            </a:pPr>
            <a:endParaRPr lang="en-CA" dirty="0"/>
          </a:p>
        </p:txBody>
      </p:sp>
    </p:spTree>
    <p:extLst>
      <p:ext uri="{BB962C8B-B14F-4D97-AF65-F5344CB8AC3E}">
        <p14:creationId xmlns:p14="http://schemas.microsoft.com/office/powerpoint/2010/main" val="8069000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62090"/>
            <a:ext cx="11049000" cy="5236583"/>
          </a:xfrm>
        </p:spPr>
        <p:txBody>
          <a:bodyPr>
            <a:normAutofit fontScale="55000" lnSpcReduction="20000"/>
          </a:bodyPr>
          <a:lstStyle/>
          <a:p>
            <a:pPr marL="0" indent="0">
              <a:spcBef>
                <a:spcPts val="400"/>
              </a:spcBef>
              <a:buNone/>
            </a:pPr>
            <a:r>
              <a:rPr lang="en-CA" dirty="0" err="1" smtClean="0"/>
              <a:t>var</a:t>
            </a:r>
            <a:r>
              <a:rPr lang="en-CA" dirty="0" smtClean="0"/>
              <a:t> marks </a:t>
            </a:r>
            <a:r>
              <a:rPr lang="en-CA" dirty="0"/>
              <a:t>= [</a:t>
            </a:r>
          </a:p>
          <a:p>
            <a:pPr marL="0" indent="0">
              <a:spcBef>
                <a:spcPts val="400"/>
              </a:spcBef>
              <a:buNone/>
            </a:pPr>
            <a:r>
              <a:rPr lang="en-CA" dirty="0"/>
              <a:t> [ "</a:t>
            </a:r>
            <a:r>
              <a:rPr lang="en-CA" dirty="0" err="1" smtClean="0"/>
              <a:t>mary</a:t>
            </a:r>
            <a:r>
              <a:rPr lang="en-CA" dirty="0" smtClean="0"/>
              <a:t>",  </a:t>
            </a:r>
            <a:r>
              <a:rPr lang="en-CA" dirty="0"/>
              <a:t>"math",   82 </a:t>
            </a:r>
            <a:r>
              <a:rPr lang="en-CA" dirty="0" smtClean="0"/>
              <a:t>],     [ </a:t>
            </a:r>
            <a:r>
              <a:rPr lang="en-CA" dirty="0"/>
              <a:t>"</a:t>
            </a:r>
            <a:r>
              <a:rPr lang="en-CA" dirty="0" err="1" smtClean="0"/>
              <a:t>mary</a:t>
            </a:r>
            <a:r>
              <a:rPr lang="en-CA" dirty="0" smtClean="0"/>
              <a:t>",  </a:t>
            </a:r>
            <a:r>
              <a:rPr lang="en-CA" dirty="0"/>
              <a:t>"</a:t>
            </a:r>
            <a:r>
              <a:rPr lang="en-CA" dirty="0" smtClean="0"/>
              <a:t>chemistry", </a:t>
            </a:r>
            <a:r>
              <a:rPr lang="en-CA" dirty="0"/>
              <a:t>94 </a:t>
            </a:r>
            <a:r>
              <a:rPr lang="en-CA" dirty="0" smtClean="0"/>
              <a:t>],    [ </a:t>
            </a:r>
            <a:r>
              <a:rPr lang="en-CA" dirty="0"/>
              <a:t>"</a:t>
            </a:r>
            <a:r>
              <a:rPr lang="en-CA" dirty="0" smtClean="0"/>
              <a:t>john</a:t>
            </a:r>
            <a:r>
              <a:rPr lang="en-CA" dirty="0"/>
              <a:t>",   "math",   80 </a:t>
            </a:r>
            <a:r>
              <a:rPr lang="en-CA" dirty="0" smtClean="0"/>
              <a:t>],     [ </a:t>
            </a:r>
            <a:r>
              <a:rPr lang="en-CA" dirty="0"/>
              <a:t>"</a:t>
            </a:r>
            <a:r>
              <a:rPr lang="en-CA" dirty="0" smtClean="0"/>
              <a:t>john</a:t>
            </a:r>
            <a:r>
              <a:rPr lang="en-CA" dirty="0"/>
              <a:t>",   "</a:t>
            </a:r>
            <a:r>
              <a:rPr lang="en-CA" dirty="0" smtClean="0"/>
              <a:t>chemistry", </a:t>
            </a:r>
            <a:r>
              <a:rPr lang="en-CA" dirty="0"/>
              <a:t>88 </a:t>
            </a:r>
            <a:r>
              <a:rPr lang="en-CA" dirty="0" smtClean="0"/>
              <a:t>],</a:t>
            </a:r>
          </a:p>
          <a:p>
            <a:pPr marL="0" indent="0">
              <a:spcBef>
                <a:spcPts val="400"/>
              </a:spcBef>
              <a:buNone/>
            </a:pPr>
            <a:r>
              <a:rPr lang="en-CA" dirty="0"/>
              <a:t> </a:t>
            </a:r>
            <a:r>
              <a:rPr lang="en-CA" dirty="0" smtClean="0"/>
              <a:t>[ </a:t>
            </a:r>
            <a:r>
              <a:rPr lang="en-CA" dirty="0"/>
              <a:t>"</a:t>
            </a:r>
            <a:r>
              <a:rPr lang="en-CA" dirty="0" smtClean="0"/>
              <a:t>peter", </a:t>
            </a:r>
            <a:r>
              <a:rPr lang="en-CA" dirty="0"/>
              <a:t>"math",   60 </a:t>
            </a:r>
            <a:r>
              <a:rPr lang="en-CA" dirty="0" smtClean="0"/>
              <a:t>],     [ </a:t>
            </a:r>
            <a:r>
              <a:rPr lang="en-CA" dirty="0"/>
              <a:t>"</a:t>
            </a:r>
            <a:r>
              <a:rPr lang="en-CA" dirty="0" smtClean="0"/>
              <a:t>peter", </a:t>
            </a:r>
            <a:r>
              <a:rPr lang="en-CA" dirty="0"/>
              <a:t>"</a:t>
            </a:r>
            <a:r>
              <a:rPr lang="en-CA" dirty="0" smtClean="0"/>
              <a:t>chemistry", </a:t>
            </a:r>
            <a:r>
              <a:rPr lang="en-CA" dirty="0"/>
              <a:t>75 ]</a:t>
            </a:r>
          </a:p>
          <a:p>
            <a:pPr marL="0" indent="0">
              <a:spcBef>
                <a:spcPts val="400"/>
              </a:spcBef>
              <a:buNone/>
            </a:pPr>
            <a:r>
              <a:rPr lang="en-CA" dirty="0"/>
              <a:t>];</a:t>
            </a:r>
          </a:p>
          <a:p>
            <a:pPr marL="0" indent="0">
              <a:spcBef>
                <a:spcPts val="400"/>
              </a:spcBef>
              <a:buNone/>
            </a:pPr>
            <a:endParaRPr lang="en-CA" dirty="0"/>
          </a:p>
          <a:p>
            <a:pPr marL="0" indent="0">
              <a:spcBef>
                <a:spcPts val="400"/>
              </a:spcBef>
              <a:buNone/>
            </a:pPr>
            <a:r>
              <a:rPr lang="en-CA" dirty="0"/>
              <a:t>d3.nest()</a:t>
            </a:r>
          </a:p>
          <a:p>
            <a:pPr marL="0" indent="0">
              <a:spcBef>
                <a:spcPts val="400"/>
              </a:spcBef>
              <a:buNone/>
            </a:pPr>
            <a:r>
              <a:rPr lang="en-CA" dirty="0"/>
              <a:t>  .</a:t>
            </a:r>
            <a:r>
              <a:rPr lang="en-CA" b="1" dirty="0">
                <a:solidFill>
                  <a:srgbClr val="00B050"/>
                </a:solidFill>
              </a:rPr>
              <a:t>key</a:t>
            </a:r>
            <a:r>
              <a:rPr lang="en-CA" dirty="0"/>
              <a:t>(function(e){return e[0]})</a:t>
            </a:r>
          </a:p>
          <a:p>
            <a:pPr marL="0" indent="0">
              <a:spcBef>
                <a:spcPts val="400"/>
              </a:spcBef>
              <a:buNone/>
            </a:pPr>
            <a:r>
              <a:rPr lang="en-CA" dirty="0"/>
              <a:t>  .</a:t>
            </a:r>
            <a:r>
              <a:rPr lang="en-CA" dirty="0" smtClean="0"/>
              <a:t>entries(marks</a:t>
            </a:r>
            <a:r>
              <a:rPr lang="en-CA" dirty="0"/>
              <a:t>);</a:t>
            </a:r>
          </a:p>
          <a:p>
            <a:pPr marL="0" indent="0">
              <a:spcBef>
                <a:spcPts val="400"/>
              </a:spcBef>
              <a:buNone/>
            </a:pPr>
            <a:r>
              <a:rPr lang="en-CA" dirty="0" smtClean="0"/>
              <a:t>// Result:</a:t>
            </a:r>
            <a:endParaRPr lang="en-CA" dirty="0"/>
          </a:p>
          <a:p>
            <a:pPr marL="0" indent="0">
              <a:spcBef>
                <a:spcPts val="400"/>
              </a:spcBef>
              <a:buNone/>
            </a:pPr>
            <a:r>
              <a:rPr lang="en-CA" dirty="0"/>
              <a:t>[</a:t>
            </a:r>
          </a:p>
          <a:p>
            <a:pPr marL="0" indent="0">
              <a:spcBef>
                <a:spcPts val="400"/>
              </a:spcBef>
              <a:buNone/>
            </a:pPr>
            <a:r>
              <a:rPr lang="en-CA" dirty="0"/>
              <a:t>  {</a:t>
            </a:r>
          </a:p>
          <a:p>
            <a:pPr marL="0" indent="0">
              <a:spcBef>
                <a:spcPts val="400"/>
              </a:spcBef>
              <a:buNone/>
            </a:pPr>
            <a:r>
              <a:rPr lang="en-CA" dirty="0"/>
              <a:t>    key: "</a:t>
            </a:r>
            <a:r>
              <a:rPr lang="en-CA" dirty="0" err="1" smtClean="0"/>
              <a:t>mary</a:t>
            </a:r>
            <a:r>
              <a:rPr lang="en-CA" dirty="0" smtClean="0"/>
              <a:t>",</a:t>
            </a:r>
            <a:endParaRPr lang="en-CA" dirty="0"/>
          </a:p>
          <a:p>
            <a:pPr marL="0" indent="0">
              <a:spcBef>
                <a:spcPts val="400"/>
              </a:spcBef>
              <a:buNone/>
            </a:pPr>
            <a:r>
              <a:rPr lang="en-CA" dirty="0"/>
              <a:t>    values: [ ["</a:t>
            </a:r>
            <a:r>
              <a:rPr lang="en-CA" dirty="0" smtClean="0"/>
              <a:t>mary","</a:t>
            </a:r>
            <a:r>
              <a:rPr lang="en-CA" dirty="0"/>
              <a:t>math",82], ["</a:t>
            </a:r>
            <a:r>
              <a:rPr lang="en-CA" dirty="0" smtClean="0"/>
              <a:t>mary","chemistry",</a:t>
            </a:r>
            <a:r>
              <a:rPr lang="en-CA" dirty="0"/>
              <a:t>94] ]</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john</a:t>
            </a:r>
            <a:r>
              <a:rPr lang="en-CA" dirty="0"/>
              <a:t>",</a:t>
            </a:r>
          </a:p>
          <a:p>
            <a:pPr marL="0" indent="0">
              <a:spcBef>
                <a:spcPts val="400"/>
              </a:spcBef>
              <a:buNone/>
            </a:pPr>
            <a:r>
              <a:rPr lang="en-CA" dirty="0"/>
              <a:t>    values: [ ["</a:t>
            </a:r>
            <a:r>
              <a:rPr lang="en-CA" dirty="0" smtClean="0"/>
              <a:t>john</a:t>
            </a:r>
            <a:r>
              <a:rPr lang="en-CA" dirty="0"/>
              <a:t>","math",80], ["</a:t>
            </a:r>
            <a:r>
              <a:rPr lang="en-CA" dirty="0" smtClean="0"/>
              <a:t>john</a:t>
            </a:r>
            <a:r>
              <a:rPr lang="en-CA" dirty="0"/>
              <a:t>","</a:t>
            </a:r>
            <a:r>
              <a:rPr lang="en-CA" dirty="0" smtClean="0"/>
              <a:t>chemistry",</a:t>
            </a:r>
            <a:r>
              <a:rPr lang="en-CA" dirty="0"/>
              <a:t>88] ]</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peter",</a:t>
            </a:r>
            <a:endParaRPr lang="en-CA" dirty="0"/>
          </a:p>
          <a:p>
            <a:pPr marL="0" indent="0">
              <a:spcBef>
                <a:spcPts val="400"/>
              </a:spcBef>
              <a:buNone/>
            </a:pPr>
            <a:r>
              <a:rPr lang="en-CA" dirty="0"/>
              <a:t>    values: [ ["</a:t>
            </a:r>
            <a:r>
              <a:rPr lang="en-CA" dirty="0" smtClean="0"/>
              <a:t>peter","</a:t>
            </a:r>
            <a:r>
              <a:rPr lang="en-CA" dirty="0"/>
              <a:t>math",60], ["</a:t>
            </a:r>
            <a:r>
              <a:rPr lang="en-CA" dirty="0" smtClean="0"/>
              <a:t>peter","chemistry",</a:t>
            </a:r>
            <a:r>
              <a:rPr lang="en-CA" dirty="0"/>
              <a:t>75] ]</a:t>
            </a:r>
          </a:p>
          <a:p>
            <a:pPr marL="0" indent="0">
              <a:spcBef>
                <a:spcPts val="400"/>
              </a:spcBef>
              <a:buNone/>
            </a:pPr>
            <a:r>
              <a:rPr lang="en-CA" dirty="0"/>
              <a:t>  }</a:t>
            </a:r>
          </a:p>
          <a:p>
            <a:pPr marL="0" indent="0">
              <a:spcBef>
                <a:spcPts val="400"/>
              </a:spcBef>
              <a:buNone/>
            </a:pPr>
            <a:r>
              <a:rPr lang="en-CA" dirty="0" smtClean="0"/>
              <a:t>]</a:t>
            </a:r>
            <a:endParaRPr lang="en-CA" dirty="0"/>
          </a:p>
        </p:txBody>
      </p:sp>
      <p:sp>
        <p:nvSpPr>
          <p:cNvPr id="5" name="Title 1"/>
          <p:cNvSpPr>
            <a:spLocks noGrp="1"/>
          </p:cNvSpPr>
          <p:nvPr>
            <p:ph type="title"/>
          </p:nvPr>
        </p:nvSpPr>
        <p:spPr>
          <a:xfrm>
            <a:off x="401782" y="136527"/>
            <a:ext cx="10952018" cy="1325563"/>
          </a:xfrm>
        </p:spPr>
        <p:txBody>
          <a:bodyPr>
            <a:normAutofit/>
          </a:bodyPr>
          <a:lstStyle/>
          <a:p>
            <a:r>
              <a:rPr lang="en-CA" dirty="0" smtClean="0"/>
              <a:t>Examples of functional programming with d3</a:t>
            </a:r>
            <a:br>
              <a:rPr lang="en-CA" dirty="0" smtClean="0"/>
            </a:br>
            <a:r>
              <a:rPr lang="en-CA" dirty="0" smtClean="0"/>
              <a:t>(a JavaScript library for doing visualization)</a:t>
            </a:r>
            <a:endParaRPr lang="en-CA" dirty="0"/>
          </a:p>
        </p:txBody>
      </p:sp>
    </p:spTree>
    <p:extLst>
      <p:ext uri="{BB962C8B-B14F-4D97-AF65-F5344CB8AC3E}">
        <p14:creationId xmlns:p14="http://schemas.microsoft.com/office/powerpoint/2010/main" val="10075078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62090"/>
            <a:ext cx="11049000" cy="5236583"/>
          </a:xfrm>
        </p:spPr>
        <p:txBody>
          <a:bodyPr>
            <a:normAutofit fontScale="55000" lnSpcReduction="20000"/>
          </a:bodyPr>
          <a:lstStyle/>
          <a:p>
            <a:pPr marL="0" indent="0">
              <a:spcBef>
                <a:spcPts val="400"/>
              </a:spcBef>
              <a:buNone/>
            </a:pPr>
            <a:r>
              <a:rPr lang="en-CA" dirty="0" err="1" smtClean="0"/>
              <a:t>var</a:t>
            </a:r>
            <a:r>
              <a:rPr lang="en-CA" dirty="0" smtClean="0"/>
              <a:t> marks </a:t>
            </a:r>
            <a:r>
              <a:rPr lang="en-CA" dirty="0"/>
              <a:t>= [</a:t>
            </a:r>
          </a:p>
          <a:p>
            <a:pPr marL="0" indent="0">
              <a:spcBef>
                <a:spcPts val="400"/>
              </a:spcBef>
              <a:buNone/>
            </a:pPr>
            <a:r>
              <a:rPr lang="en-CA" dirty="0"/>
              <a:t> [ "</a:t>
            </a:r>
            <a:r>
              <a:rPr lang="en-CA" dirty="0" err="1" smtClean="0"/>
              <a:t>mary</a:t>
            </a:r>
            <a:r>
              <a:rPr lang="en-CA" dirty="0" smtClean="0"/>
              <a:t>",  </a:t>
            </a:r>
            <a:r>
              <a:rPr lang="en-CA" dirty="0"/>
              <a:t>"math",   82 </a:t>
            </a:r>
            <a:r>
              <a:rPr lang="en-CA" dirty="0" smtClean="0"/>
              <a:t>],     [ </a:t>
            </a:r>
            <a:r>
              <a:rPr lang="en-CA" dirty="0"/>
              <a:t>"</a:t>
            </a:r>
            <a:r>
              <a:rPr lang="en-CA" dirty="0" err="1" smtClean="0"/>
              <a:t>mary</a:t>
            </a:r>
            <a:r>
              <a:rPr lang="en-CA" dirty="0" smtClean="0"/>
              <a:t>",  </a:t>
            </a:r>
            <a:r>
              <a:rPr lang="en-CA" dirty="0"/>
              <a:t>"</a:t>
            </a:r>
            <a:r>
              <a:rPr lang="en-CA" dirty="0" smtClean="0"/>
              <a:t>chemistry", </a:t>
            </a:r>
            <a:r>
              <a:rPr lang="en-CA" dirty="0"/>
              <a:t>94 </a:t>
            </a:r>
            <a:r>
              <a:rPr lang="en-CA" dirty="0" smtClean="0"/>
              <a:t>],    [ </a:t>
            </a:r>
            <a:r>
              <a:rPr lang="en-CA" dirty="0"/>
              <a:t>"</a:t>
            </a:r>
            <a:r>
              <a:rPr lang="en-CA" dirty="0" smtClean="0"/>
              <a:t>john</a:t>
            </a:r>
            <a:r>
              <a:rPr lang="en-CA" dirty="0"/>
              <a:t>",   "math",   80 </a:t>
            </a:r>
            <a:r>
              <a:rPr lang="en-CA" dirty="0" smtClean="0"/>
              <a:t>],     [ </a:t>
            </a:r>
            <a:r>
              <a:rPr lang="en-CA" dirty="0"/>
              <a:t>"</a:t>
            </a:r>
            <a:r>
              <a:rPr lang="en-CA" dirty="0" smtClean="0"/>
              <a:t>john</a:t>
            </a:r>
            <a:r>
              <a:rPr lang="en-CA" dirty="0"/>
              <a:t>",   "</a:t>
            </a:r>
            <a:r>
              <a:rPr lang="en-CA" dirty="0" smtClean="0"/>
              <a:t>chemistry", </a:t>
            </a:r>
            <a:r>
              <a:rPr lang="en-CA" dirty="0"/>
              <a:t>88 </a:t>
            </a:r>
            <a:r>
              <a:rPr lang="en-CA" dirty="0" smtClean="0"/>
              <a:t>],</a:t>
            </a:r>
          </a:p>
          <a:p>
            <a:pPr marL="0" indent="0">
              <a:spcBef>
                <a:spcPts val="400"/>
              </a:spcBef>
              <a:buNone/>
            </a:pPr>
            <a:r>
              <a:rPr lang="en-CA" dirty="0"/>
              <a:t> </a:t>
            </a:r>
            <a:r>
              <a:rPr lang="en-CA" dirty="0" smtClean="0"/>
              <a:t>[ </a:t>
            </a:r>
            <a:r>
              <a:rPr lang="en-CA" dirty="0"/>
              <a:t>"</a:t>
            </a:r>
            <a:r>
              <a:rPr lang="en-CA" dirty="0" smtClean="0"/>
              <a:t>peter", </a:t>
            </a:r>
            <a:r>
              <a:rPr lang="en-CA" dirty="0"/>
              <a:t>"math",   60 </a:t>
            </a:r>
            <a:r>
              <a:rPr lang="en-CA" dirty="0" smtClean="0"/>
              <a:t>],     [ </a:t>
            </a:r>
            <a:r>
              <a:rPr lang="en-CA" dirty="0"/>
              <a:t>"</a:t>
            </a:r>
            <a:r>
              <a:rPr lang="en-CA" dirty="0" smtClean="0"/>
              <a:t>peter", </a:t>
            </a:r>
            <a:r>
              <a:rPr lang="en-CA" dirty="0"/>
              <a:t>"</a:t>
            </a:r>
            <a:r>
              <a:rPr lang="en-CA" dirty="0" smtClean="0"/>
              <a:t>chemistry", </a:t>
            </a:r>
            <a:r>
              <a:rPr lang="en-CA" dirty="0"/>
              <a:t>75 ]</a:t>
            </a:r>
          </a:p>
          <a:p>
            <a:pPr marL="0" indent="0">
              <a:spcBef>
                <a:spcPts val="400"/>
              </a:spcBef>
              <a:buNone/>
            </a:pPr>
            <a:r>
              <a:rPr lang="en-CA" dirty="0"/>
              <a:t>];</a:t>
            </a:r>
          </a:p>
          <a:p>
            <a:pPr marL="0" indent="0">
              <a:spcBef>
                <a:spcPts val="400"/>
              </a:spcBef>
              <a:buNone/>
            </a:pPr>
            <a:r>
              <a:rPr lang="en-CA" dirty="0" err="1" smtClean="0"/>
              <a:t>averageMarks</a:t>
            </a:r>
            <a:r>
              <a:rPr lang="en-CA" dirty="0" smtClean="0"/>
              <a:t> </a:t>
            </a:r>
            <a:r>
              <a:rPr lang="en-CA" dirty="0"/>
              <a:t>= d3.nest()</a:t>
            </a:r>
          </a:p>
          <a:p>
            <a:pPr marL="0" indent="0">
              <a:spcBef>
                <a:spcPts val="400"/>
              </a:spcBef>
              <a:buNone/>
            </a:pPr>
            <a:r>
              <a:rPr lang="en-CA" dirty="0"/>
              <a:t>  .key(function(e){return e[0]})</a:t>
            </a:r>
          </a:p>
          <a:p>
            <a:pPr marL="0" indent="0">
              <a:spcBef>
                <a:spcPts val="400"/>
              </a:spcBef>
              <a:buNone/>
            </a:pPr>
            <a:r>
              <a:rPr lang="en-CA" dirty="0"/>
              <a:t>  .</a:t>
            </a:r>
            <a:r>
              <a:rPr lang="en-CA" b="1" dirty="0">
                <a:solidFill>
                  <a:srgbClr val="00B050"/>
                </a:solidFill>
              </a:rPr>
              <a:t>rollup</a:t>
            </a:r>
            <a:r>
              <a:rPr lang="en-CA" dirty="0"/>
              <a:t>(function(e){return d3.mean(e, function(e2) { return e2[2]; })})</a:t>
            </a:r>
          </a:p>
          <a:p>
            <a:pPr marL="0" indent="0">
              <a:spcBef>
                <a:spcPts val="400"/>
              </a:spcBef>
              <a:buNone/>
            </a:pPr>
            <a:r>
              <a:rPr lang="en-CA" dirty="0"/>
              <a:t>  .</a:t>
            </a:r>
            <a:r>
              <a:rPr lang="en-CA" dirty="0" smtClean="0"/>
              <a:t>entries(marks</a:t>
            </a:r>
            <a:r>
              <a:rPr lang="en-CA" dirty="0"/>
              <a:t>);</a:t>
            </a:r>
          </a:p>
          <a:p>
            <a:pPr marL="0" indent="0">
              <a:spcBef>
                <a:spcPts val="400"/>
              </a:spcBef>
              <a:buNone/>
            </a:pPr>
            <a:r>
              <a:rPr lang="en-CA" dirty="0" smtClean="0"/>
              <a:t>// Result:</a:t>
            </a:r>
            <a:endParaRPr lang="en-CA" dirty="0"/>
          </a:p>
          <a:p>
            <a:pPr marL="0" indent="0">
              <a:spcBef>
                <a:spcPts val="400"/>
              </a:spcBef>
              <a:buNone/>
            </a:pPr>
            <a:r>
              <a:rPr lang="en-CA" dirty="0"/>
              <a:t>[</a:t>
            </a:r>
          </a:p>
          <a:p>
            <a:pPr marL="0" indent="0">
              <a:spcBef>
                <a:spcPts val="400"/>
              </a:spcBef>
              <a:buNone/>
            </a:pPr>
            <a:r>
              <a:rPr lang="en-CA" dirty="0"/>
              <a:t>  {</a:t>
            </a:r>
          </a:p>
          <a:p>
            <a:pPr marL="0" indent="0">
              <a:spcBef>
                <a:spcPts val="400"/>
              </a:spcBef>
              <a:buNone/>
            </a:pPr>
            <a:r>
              <a:rPr lang="en-CA" dirty="0"/>
              <a:t>    key: "</a:t>
            </a:r>
            <a:r>
              <a:rPr lang="en-CA" dirty="0" err="1" smtClean="0"/>
              <a:t>mary</a:t>
            </a:r>
            <a:r>
              <a:rPr lang="en-CA" dirty="0" smtClean="0"/>
              <a:t>",</a:t>
            </a:r>
            <a:endParaRPr lang="en-CA" dirty="0"/>
          </a:p>
          <a:p>
            <a:pPr marL="0" indent="0">
              <a:spcBef>
                <a:spcPts val="400"/>
              </a:spcBef>
              <a:buNone/>
            </a:pPr>
            <a:r>
              <a:rPr lang="en-CA" dirty="0"/>
              <a:t>    values: 88</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john</a:t>
            </a:r>
            <a:r>
              <a:rPr lang="en-CA" dirty="0"/>
              <a:t>",</a:t>
            </a:r>
          </a:p>
          <a:p>
            <a:pPr marL="0" indent="0">
              <a:spcBef>
                <a:spcPts val="400"/>
              </a:spcBef>
              <a:buNone/>
            </a:pPr>
            <a:r>
              <a:rPr lang="en-CA" dirty="0"/>
              <a:t>    values: 84</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peter",</a:t>
            </a:r>
            <a:endParaRPr lang="en-CA" dirty="0"/>
          </a:p>
          <a:p>
            <a:pPr marL="0" indent="0">
              <a:spcBef>
                <a:spcPts val="400"/>
              </a:spcBef>
              <a:buNone/>
            </a:pPr>
            <a:r>
              <a:rPr lang="en-CA" dirty="0"/>
              <a:t>    values: 67.5</a:t>
            </a:r>
          </a:p>
          <a:p>
            <a:pPr marL="0" indent="0">
              <a:spcBef>
                <a:spcPts val="400"/>
              </a:spcBef>
              <a:buNone/>
            </a:pPr>
            <a:r>
              <a:rPr lang="en-CA" dirty="0"/>
              <a:t>  }</a:t>
            </a:r>
          </a:p>
          <a:p>
            <a:pPr marL="0" indent="0">
              <a:spcBef>
                <a:spcPts val="400"/>
              </a:spcBef>
              <a:buNone/>
            </a:pPr>
            <a:r>
              <a:rPr lang="en-CA" dirty="0"/>
              <a:t>]</a:t>
            </a:r>
          </a:p>
          <a:p>
            <a:pPr marL="0" indent="0">
              <a:spcBef>
                <a:spcPts val="400"/>
              </a:spcBef>
              <a:buNone/>
            </a:pPr>
            <a:endParaRPr lang="en-CA" dirty="0"/>
          </a:p>
        </p:txBody>
      </p:sp>
      <p:sp>
        <p:nvSpPr>
          <p:cNvPr id="5" name="Title 1"/>
          <p:cNvSpPr>
            <a:spLocks noGrp="1"/>
          </p:cNvSpPr>
          <p:nvPr>
            <p:ph type="title"/>
          </p:nvPr>
        </p:nvSpPr>
        <p:spPr>
          <a:xfrm>
            <a:off x="401782" y="136527"/>
            <a:ext cx="10952018" cy="1325563"/>
          </a:xfrm>
        </p:spPr>
        <p:txBody>
          <a:bodyPr>
            <a:normAutofit/>
          </a:bodyPr>
          <a:lstStyle/>
          <a:p>
            <a:r>
              <a:rPr lang="en-CA" dirty="0" smtClean="0"/>
              <a:t>Examples of functional programming with d3</a:t>
            </a:r>
            <a:br>
              <a:rPr lang="en-CA" dirty="0" smtClean="0"/>
            </a:br>
            <a:r>
              <a:rPr lang="en-CA" dirty="0" smtClean="0"/>
              <a:t>(a JavaScript library for doing visualization)</a:t>
            </a:r>
            <a:endParaRPr lang="en-CA" dirty="0"/>
          </a:p>
        </p:txBody>
      </p:sp>
    </p:spTree>
    <p:extLst>
      <p:ext uri="{BB962C8B-B14F-4D97-AF65-F5344CB8AC3E}">
        <p14:creationId xmlns:p14="http://schemas.microsoft.com/office/powerpoint/2010/main" val="11201681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62090"/>
            <a:ext cx="11049000" cy="5236583"/>
          </a:xfrm>
        </p:spPr>
        <p:txBody>
          <a:bodyPr>
            <a:normAutofit fontScale="62500" lnSpcReduction="20000"/>
          </a:bodyPr>
          <a:lstStyle/>
          <a:p>
            <a:pPr marL="0" indent="0">
              <a:spcBef>
                <a:spcPts val="400"/>
              </a:spcBef>
              <a:buNone/>
            </a:pPr>
            <a:r>
              <a:rPr lang="en-CA" dirty="0" smtClean="0"/>
              <a:t>// content of </a:t>
            </a:r>
            <a:r>
              <a:rPr lang="en-CA" dirty="0" err="1" smtClean="0"/>
              <a:t>averageMarks</a:t>
            </a:r>
            <a:r>
              <a:rPr lang="en-CA" dirty="0" smtClean="0"/>
              <a:t>:</a:t>
            </a:r>
            <a:endParaRPr lang="en-CA" dirty="0"/>
          </a:p>
          <a:p>
            <a:pPr marL="0" indent="0">
              <a:spcBef>
                <a:spcPts val="400"/>
              </a:spcBef>
              <a:buNone/>
            </a:pPr>
            <a:r>
              <a:rPr lang="en-CA" dirty="0"/>
              <a:t>[</a:t>
            </a:r>
          </a:p>
          <a:p>
            <a:pPr marL="0" indent="0">
              <a:spcBef>
                <a:spcPts val="400"/>
              </a:spcBef>
              <a:buNone/>
            </a:pPr>
            <a:r>
              <a:rPr lang="en-CA" dirty="0"/>
              <a:t>  {</a:t>
            </a:r>
          </a:p>
          <a:p>
            <a:pPr marL="0" indent="0">
              <a:spcBef>
                <a:spcPts val="400"/>
              </a:spcBef>
              <a:buNone/>
            </a:pPr>
            <a:r>
              <a:rPr lang="en-CA" dirty="0"/>
              <a:t>    key: "</a:t>
            </a:r>
            <a:r>
              <a:rPr lang="en-CA" dirty="0" err="1" smtClean="0"/>
              <a:t>mary</a:t>
            </a:r>
            <a:r>
              <a:rPr lang="en-CA" dirty="0" smtClean="0"/>
              <a:t>",</a:t>
            </a:r>
            <a:endParaRPr lang="en-CA" dirty="0"/>
          </a:p>
          <a:p>
            <a:pPr marL="0" indent="0">
              <a:spcBef>
                <a:spcPts val="400"/>
              </a:spcBef>
              <a:buNone/>
            </a:pPr>
            <a:r>
              <a:rPr lang="en-CA" dirty="0"/>
              <a:t>    values: 88</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john</a:t>
            </a:r>
            <a:r>
              <a:rPr lang="en-CA" dirty="0"/>
              <a:t>",</a:t>
            </a:r>
          </a:p>
          <a:p>
            <a:pPr marL="0" indent="0">
              <a:spcBef>
                <a:spcPts val="400"/>
              </a:spcBef>
              <a:buNone/>
            </a:pPr>
            <a:r>
              <a:rPr lang="en-CA" dirty="0"/>
              <a:t>    values: 84</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peter",</a:t>
            </a:r>
            <a:endParaRPr lang="en-CA" dirty="0"/>
          </a:p>
          <a:p>
            <a:pPr marL="0" indent="0">
              <a:spcBef>
                <a:spcPts val="400"/>
              </a:spcBef>
              <a:buNone/>
            </a:pPr>
            <a:r>
              <a:rPr lang="en-CA" dirty="0"/>
              <a:t>    values: 67.5</a:t>
            </a:r>
          </a:p>
          <a:p>
            <a:pPr marL="0" indent="0">
              <a:spcBef>
                <a:spcPts val="400"/>
              </a:spcBef>
              <a:buNone/>
            </a:pPr>
            <a:r>
              <a:rPr lang="en-CA" dirty="0"/>
              <a:t>  }</a:t>
            </a:r>
          </a:p>
          <a:p>
            <a:pPr marL="0" indent="0">
              <a:spcBef>
                <a:spcPts val="400"/>
              </a:spcBef>
              <a:buNone/>
            </a:pPr>
            <a:r>
              <a:rPr lang="en-CA" dirty="0"/>
              <a:t>]</a:t>
            </a:r>
          </a:p>
          <a:p>
            <a:pPr marL="0" indent="0">
              <a:spcBef>
                <a:spcPts val="400"/>
              </a:spcBef>
              <a:buNone/>
            </a:pPr>
            <a:endParaRPr lang="en-CA" dirty="0"/>
          </a:p>
          <a:p>
            <a:pPr marL="0" indent="0">
              <a:spcBef>
                <a:spcPts val="400"/>
              </a:spcBef>
              <a:buNone/>
            </a:pPr>
            <a:r>
              <a:rPr lang="en-CA" dirty="0" smtClean="0"/>
              <a:t>averageMarks2 </a:t>
            </a:r>
            <a:r>
              <a:rPr lang="en-CA" dirty="0"/>
              <a:t>= </a:t>
            </a:r>
            <a:r>
              <a:rPr lang="en-CA" dirty="0" err="1" smtClean="0"/>
              <a:t>averageMarks.</a:t>
            </a:r>
            <a:r>
              <a:rPr lang="en-CA" b="1" dirty="0" err="1" smtClean="0">
                <a:solidFill>
                  <a:srgbClr val="00B050"/>
                </a:solidFill>
              </a:rPr>
              <a:t>map</a:t>
            </a:r>
            <a:r>
              <a:rPr lang="en-CA" dirty="0"/>
              <a:t>( function(e){return [</a:t>
            </a:r>
            <a:r>
              <a:rPr lang="en-CA" dirty="0" err="1"/>
              <a:t>e.key</a:t>
            </a:r>
            <a:r>
              <a:rPr lang="en-CA" dirty="0"/>
              <a:t>, </a:t>
            </a:r>
            <a:r>
              <a:rPr lang="en-CA" dirty="0" err="1"/>
              <a:t>e.values</a:t>
            </a:r>
            <a:r>
              <a:rPr lang="en-CA" dirty="0"/>
              <a:t>];} );</a:t>
            </a:r>
          </a:p>
          <a:p>
            <a:pPr marL="0" indent="0">
              <a:spcBef>
                <a:spcPts val="400"/>
              </a:spcBef>
              <a:buNone/>
            </a:pPr>
            <a:endParaRPr lang="en-CA" dirty="0"/>
          </a:p>
          <a:p>
            <a:pPr marL="0" indent="0">
              <a:spcBef>
                <a:spcPts val="400"/>
              </a:spcBef>
              <a:buNone/>
            </a:pPr>
            <a:r>
              <a:rPr lang="en-CA" dirty="0" smtClean="0"/>
              <a:t>// Result:</a:t>
            </a:r>
            <a:endParaRPr lang="en-CA" dirty="0"/>
          </a:p>
          <a:p>
            <a:pPr marL="0" indent="0">
              <a:spcBef>
                <a:spcPts val="400"/>
              </a:spcBef>
              <a:buNone/>
            </a:pPr>
            <a:r>
              <a:rPr lang="en-CA" dirty="0"/>
              <a:t>[ ["</a:t>
            </a:r>
            <a:r>
              <a:rPr lang="en-CA" dirty="0" smtClean="0"/>
              <a:t>mary",</a:t>
            </a:r>
            <a:r>
              <a:rPr lang="en-CA" dirty="0"/>
              <a:t>88], ["</a:t>
            </a:r>
            <a:r>
              <a:rPr lang="en-CA" dirty="0" smtClean="0"/>
              <a:t>john</a:t>
            </a:r>
            <a:r>
              <a:rPr lang="en-CA" dirty="0"/>
              <a:t>",84], ["</a:t>
            </a:r>
            <a:r>
              <a:rPr lang="en-CA" dirty="0" smtClean="0"/>
              <a:t>peter",</a:t>
            </a:r>
            <a:r>
              <a:rPr lang="en-CA" dirty="0"/>
              <a:t>67.5] ]</a:t>
            </a:r>
          </a:p>
          <a:p>
            <a:pPr marL="0" indent="0">
              <a:spcBef>
                <a:spcPts val="400"/>
              </a:spcBef>
              <a:buNone/>
            </a:pPr>
            <a:endParaRPr lang="en-CA" dirty="0"/>
          </a:p>
        </p:txBody>
      </p:sp>
      <p:sp>
        <p:nvSpPr>
          <p:cNvPr id="5" name="Title 1"/>
          <p:cNvSpPr>
            <a:spLocks noGrp="1"/>
          </p:cNvSpPr>
          <p:nvPr>
            <p:ph type="title"/>
          </p:nvPr>
        </p:nvSpPr>
        <p:spPr>
          <a:xfrm>
            <a:off x="401782" y="136527"/>
            <a:ext cx="10952018" cy="1325563"/>
          </a:xfrm>
        </p:spPr>
        <p:txBody>
          <a:bodyPr>
            <a:normAutofit/>
          </a:bodyPr>
          <a:lstStyle/>
          <a:p>
            <a:r>
              <a:rPr lang="en-CA" dirty="0" smtClean="0"/>
              <a:t>Examples of functional programming with d3</a:t>
            </a:r>
            <a:br>
              <a:rPr lang="en-CA" dirty="0" smtClean="0"/>
            </a:br>
            <a:r>
              <a:rPr lang="en-CA" dirty="0" smtClean="0"/>
              <a:t>(a JavaScript library for doing visualization)</a:t>
            </a:r>
            <a:endParaRPr lang="en-CA" dirty="0"/>
          </a:p>
        </p:txBody>
      </p:sp>
    </p:spTree>
    <p:extLst>
      <p:ext uri="{BB962C8B-B14F-4D97-AF65-F5344CB8AC3E}">
        <p14:creationId xmlns:p14="http://schemas.microsoft.com/office/powerpoint/2010/main" val="3421514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04766"/>
          </a:xfrm>
        </p:spPr>
        <p:txBody>
          <a:bodyPr>
            <a:normAutofit/>
          </a:bodyPr>
          <a:lstStyle/>
          <a:p>
            <a:pPr algn="ctr"/>
            <a:r>
              <a:rPr lang="en-CA" sz="6000" dirty="0" smtClean="0"/>
              <a:t>JavaScript: the language</a:t>
            </a:r>
            <a:br>
              <a:rPr lang="en-CA" sz="6000" dirty="0" smtClean="0"/>
            </a:br>
            <a:r>
              <a:rPr lang="en-CA" sz="4000" dirty="0" smtClean="0"/>
              <a:t>(</a:t>
            </a:r>
            <a:r>
              <a:rPr lang="en-CA" sz="4000" b="1" dirty="0" smtClean="0"/>
              <a:t>ECMAScript</a:t>
            </a:r>
            <a:r>
              <a:rPr lang="en-CA" sz="4000" dirty="0" smtClean="0"/>
              <a:t> 5, supported by Chrome 23+, IE 10+, </a:t>
            </a:r>
            <a:r>
              <a:rPr lang="en-CA" sz="4000" dirty="0" err="1" smtClean="0"/>
              <a:t>FireFox</a:t>
            </a:r>
            <a:r>
              <a:rPr lang="en-CA" sz="4000" dirty="0" smtClean="0"/>
              <a:t> 21+, Opera 15+, Safari 6+,</a:t>
            </a:r>
            <a:r>
              <a:rPr lang="en-CA" sz="4000" dirty="0"/>
              <a:t> </a:t>
            </a:r>
            <a:r>
              <a:rPr lang="en-CA" sz="4000" dirty="0" smtClean="0"/>
              <a:t>iOS Safari 7+)</a:t>
            </a:r>
            <a:br>
              <a:rPr lang="en-CA" sz="4000" dirty="0" smtClean="0"/>
            </a:br>
            <a:r>
              <a:rPr lang="en-CA" sz="4000" dirty="0" smtClean="0">
                <a:hlinkClick r:id="rId2"/>
              </a:rPr>
              <a:t>http://kangax.github.io/compat-table/es5/</a:t>
            </a:r>
            <a:r>
              <a:rPr lang="en-CA" sz="4000" dirty="0" smtClean="0"/>
              <a:t> </a:t>
            </a:r>
            <a:br>
              <a:rPr lang="en-CA" sz="4000" dirty="0" smtClean="0"/>
            </a:br>
            <a:r>
              <a:rPr lang="en-CA" sz="4000" dirty="0" smtClean="0"/>
              <a:t/>
            </a:r>
            <a:br>
              <a:rPr lang="en-CA" sz="4000" dirty="0" smtClean="0"/>
            </a:br>
            <a:r>
              <a:rPr lang="en-CA" sz="2400" dirty="0" smtClean="0"/>
              <a:t>(For a bit of history about ECMAScript 4 and Adobe ActionScript </a:t>
            </a:r>
            <a:r>
              <a:rPr lang="en-CA" sz="2400" dirty="0"/>
              <a:t>3: </a:t>
            </a:r>
            <a:r>
              <a:rPr lang="en-CA" sz="2400" dirty="0">
                <a:hlinkClick r:id="rId3"/>
              </a:rPr>
              <a:t>http://</a:t>
            </a:r>
            <a:r>
              <a:rPr lang="en-CA" sz="2400" dirty="0" smtClean="0">
                <a:hlinkClick r:id="rId3"/>
              </a:rPr>
              <a:t>whydoeseverythingsuck.com/2008/08/ru-roh-adobe-screwed-by-ecmascript.html</a:t>
            </a:r>
            <a:r>
              <a:rPr lang="en-CA" sz="2400" dirty="0" smtClean="0"/>
              <a:t> )</a:t>
            </a:r>
            <a:endParaRPr lang="en-CA" sz="4000" dirty="0"/>
          </a:p>
        </p:txBody>
      </p:sp>
    </p:spTree>
    <p:extLst>
      <p:ext uri="{BB962C8B-B14F-4D97-AF65-F5344CB8AC3E}">
        <p14:creationId xmlns:p14="http://schemas.microsoft.com/office/powerpoint/2010/main" val="18312845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62090"/>
            <a:ext cx="11049000" cy="5236583"/>
          </a:xfrm>
        </p:spPr>
        <p:txBody>
          <a:bodyPr>
            <a:normAutofit fontScale="62500" lnSpcReduction="20000"/>
          </a:bodyPr>
          <a:lstStyle/>
          <a:p>
            <a:pPr marL="0" indent="0">
              <a:spcBef>
                <a:spcPts val="400"/>
              </a:spcBef>
              <a:buNone/>
            </a:pPr>
            <a:r>
              <a:rPr lang="en-CA" dirty="0" smtClean="0"/>
              <a:t>// content of </a:t>
            </a:r>
            <a:r>
              <a:rPr lang="en-CA" dirty="0" err="1" smtClean="0"/>
              <a:t>averageMarks</a:t>
            </a:r>
            <a:r>
              <a:rPr lang="en-CA" dirty="0" smtClean="0"/>
              <a:t>:</a:t>
            </a:r>
            <a:endParaRPr lang="en-CA" dirty="0"/>
          </a:p>
          <a:p>
            <a:pPr marL="0" indent="0">
              <a:spcBef>
                <a:spcPts val="400"/>
              </a:spcBef>
              <a:buNone/>
            </a:pPr>
            <a:r>
              <a:rPr lang="en-CA" dirty="0" smtClean="0"/>
              <a:t>[</a:t>
            </a:r>
            <a:endParaRPr lang="en-CA" dirty="0"/>
          </a:p>
          <a:p>
            <a:pPr marL="0" indent="0">
              <a:spcBef>
                <a:spcPts val="400"/>
              </a:spcBef>
              <a:buNone/>
            </a:pPr>
            <a:r>
              <a:rPr lang="en-CA" dirty="0"/>
              <a:t>  {</a:t>
            </a:r>
          </a:p>
          <a:p>
            <a:pPr marL="0" indent="0">
              <a:spcBef>
                <a:spcPts val="400"/>
              </a:spcBef>
              <a:buNone/>
            </a:pPr>
            <a:r>
              <a:rPr lang="en-CA" dirty="0"/>
              <a:t>    key: "</a:t>
            </a:r>
            <a:r>
              <a:rPr lang="en-CA" dirty="0" err="1" smtClean="0"/>
              <a:t>mary</a:t>
            </a:r>
            <a:r>
              <a:rPr lang="en-CA" dirty="0" smtClean="0"/>
              <a:t>",</a:t>
            </a:r>
            <a:endParaRPr lang="en-CA" dirty="0"/>
          </a:p>
          <a:p>
            <a:pPr marL="0" indent="0">
              <a:spcBef>
                <a:spcPts val="400"/>
              </a:spcBef>
              <a:buNone/>
            </a:pPr>
            <a:r>
              <a:rPr lang="en-CA" dirty="0"/>
              <a:t>    values: 88</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john</a:t>
            </a:r>
            <a:r>
              <a:rPr lang="en-CA" dirty="0"/>
              <a:t>",</a:t>
            </a:r>
          </a:p>
          <a:p>
            <a:pPr marL="0" indent="0">
              <a:spcBef>
                <a:spcPts val="400"/>
              </a:spcBef>
              <a:buNone/>
            </a:pPr>
            <a:r>
              <a:rPr lang="en-CA" dirty="0"/>
              <a:t>    values: 84</a:t>
            </a:r>
          </a:p>
          <a:p>
            <a:pPr marL="0" indent="0">
              <a:spcBef>
                <a:spcPts val="400"/>
              </a:spcBef>
              <a:buNone/>
            </a:pPr>
            <a:r>
              <a:rPr lang="en-CA" dirty="0"/>
              <a:t>  },</a:t>
            </a:r>
          </a:p>
          <a:p>
            <a:pPr marL="0" indent="0">
              <a:spcBef>
                <a:spcPts val="400"/>
              </a:spcBef>
              <a:buNone/>
            </a:pPr>
            <a:r>
              <a:rPr lang="en-CA" dirty="0"/>
              <a:t>  {</a:t>
            </a:r>
          </a:p>
          <a:p>
            <a:pPr marL="0" indent="0">
              <a:spcBef>
                <a:spcPts val="400"/>
              </a:spcBef>
              <a:buNone/>
            </a:pPr>
            <a:r>
              <a:rPr lang="en-CA" dirty="0"/>
              <a:t>    key: "</a:t>
            </a:r>
            <a:r>
              <a:rPr lang="en-CA" dirty="0" smtClean="0"/>
              <a:t>peter",</a:t>
            </a:r>
            <a:endParaRPr lang="en-CA" dirty="0"/>
          </a:p>
          <a:p>
            <a:pPr marL="0" indent="0">
              <a:spcBef>
                <a:spcPts val="400"/>
              </a:spcBef>
              <a:buNone/>
            </a:pPr>
            <a:r>
              <a:rPr lang="en-CA" dirty="0"/>
              <a:t>    values: 67.5</a:t>
            </a:r>
          </a:p>
          <a:p>
            <a:pPr marL="0" indent="0">
              <a:spcBef>
                <a:spcPts val="400"/>
              </a:spcBef>
              <a:buNone/>
            </a:pPr>
            <a:r>
              <a:rPr lang="en-CA" dirty="0"/>
              <a:t>  }</a:t>
            </a:r>
          </a:p>
          <a:p>
            <a:pPr marL="0" indent="0">
              <a:spcBef>
                <a:spcPts val="400"/>
              </a:spcBef>
              <a:buNone/>
            </a:pPr>
            <a:r>
              <a:rPr lang="en-CA" dirty="0"/>
              <a:t>]</a:t>
            </a:r>
          </a:p>
          <a:p>
            <a:pPr marL="0" indent="0">
              <a:spcBef>
                <a:spcPts val="400"/>
              </a:spcBef>
              <a:buNone/>
            </a:pPr>
            <a:endParaRPr lang="en-CA" dirty="0" smtClean="0"/>
          </a:p>
          <a:p>
            <a:pPr marL="0" indent="0">
              <a:spcBef>
                <a:spcPts val="400"/>
              </a:spcBef>
              <a:buNone/>
            </a:pPr>
            <a:r>
              <a:rPr lang="en-CA" dirty="0" smtClean="0"/>
              <a:t>averageMarks3 </a:t>
            </a:r>
            <a:r>
              <a:rPr lang="en-CA" dirty="0"/>
              <a:t>= {};</a:t>
            </a:r>
          </a:p>
          <a:p>
            <a:pPr marL="0" indent="0">
              <a:spcBef>
                <a:spcPts val="400"/>
              </a:spcBef>
              <a:buNone/>
            </a:pPr>
            <a:r>
              <a:rPr lang="en-CA" dirty="0" err="1" smtClean="0"/>
              <a:t>averageMarks.</a:t>
            </a:r>
            <a:r>
              <a:rPr lang="en-CA" b="1" dirty="0" err="1" smtClean="0">
                <a:solidFill>
                  <a:srgbClr val="00B050"/>
                </a:solidFill>
              </a:rPr>
              <a:t>forEach</a:t>
            </a:r>
            <a:r>
              <a:rPr lang="en-CA" dirty="0" smtClean="0"/>
              <a:t>(function(e</a:t>
            </a:r>
            <a:r>
              <a:rPr lang="en-CA" dirty="0"/>
              <a:t>) {</a:t>
            </a:r>
          </a:p>
          <a:p>
            <a:pPr marL="0" indent="0">
              <a:spcBef>
                <a:spcPts val="400"/>
              </a:spcBef>
              <a:buNone/>
            </a:pPr>
            <a:r>
              <a:rPr lang="en-CA" dirty="0"/>
              <a:t>  </a:t>
            </a:r>
            <a:r>
              <a:rPr lang="en-CA" dirty="0" smtClean="0"/>
              <a:t>averageMarks3[</a:t>
            </a:r>
            <a:r>
              <a:rPr lang="en-CA" dirty="0" err="1" smtClean="0"/>
              <a:t>e.key</a:t>
            </a:r>
            <a:r>
              <a:rPr lang="en-CA" dirty="0"/>
              <a:t>] = </a:t>
            </a:r>
            <a:r>
              <a:rPr lang="en-CA" dirty="0" err="1"/>
              <a:t>e.values</a:t>
            </a:r>
            <a:r>
              <a:rPr lang="en-CA" dirty="0"/>
              <a:t>;</a:t>
            </a:r>
          </a:p>
          <a:p>
            <a:pPr marL="0" indent="0">
              <a:spcBef>
                <a:spcPts val="400"/>
              </a:spcBef>
              <a:buNone/>
            </a:pPr>
            <a:r>
              <a:rPr lang="en-CA" dirty="0"/>
              <a:t>});</a:t>
            </a:r>
          </a:p>
          <a:p>
            <a:pPr marL="0" indent="0">
              <a:spcBef>
                <a:spcPts val="400"/>
              </a:spcBef>
              <a:buNone/>
            </a:pPr>
            <a:r>
              <a:rPr lang="en-CA" dirty="0" smtClean="0"/>
              <a:t>// Result: </a:t>
            </a:r>
            <a:r>
              <a:rPr lang="en-CA" dirty="0"/>
              <a:t>{</a:t>
            </a:r>
            <a:r>
              <a:rPr lang="en-CA" dirty="0" err="1" smtClean="0"/>
              <a:t>mary</a:t>
            </a:r>
            <a:r>
              <a:rPr lang="en-CA" dirty="0" smtClean="0"/>
              <a:t>: </a:t>
            </a:r>
            <a:r>
              <a:rPr lang="en-CA" dirty="0"/>
              <a:t>88, </a:t>
            </a:r>
            <a:r>
              <a:rPr lang="en-CA" dirty="0" smtClean="0"/>
              <a:t>john</a:t>
            </a:r>
            <a:r>
              <a:rPr lang="en-CA" dirty="0"/>
              <a:t>: 84, </a:t>
            </a:r>
            <a:r>
              <a:rPr lang="en-CA" dirty="0" smtClean="0"/>
              <a:t>peter: </a:t>
            </a:r>
            <a:r>
              <a:rPr lang="en-CA" dirty="0"/>
              <a:t>67.5}</a:t>
            </a:r>
          </a:p>
          <a:p>
            <a:pPr marL="0" indent="0">
              <a:spcBef>
                <a:spcPts val="400"/>
              </a:spcBef>
              <a:buNone/>
            </a:pPr>
            <a:endParaRPr lang="en-CA" dirty="0"/>
          </a:p>
        </p:txBody>
      </p:sp>
      <p:sp>
        <p:nvSpPr>
          <p:cNvPr id="5" name="Title 1"/>
          <p:cNvSpPr>
            <a:spLocks noGrp="1"/>
          </p:cNvSpPr>
          <p:nvPr>
            <p:ph type="title"/>
          </p:nvPr>
        </p:nvSpPr>
        <p:spPr>
          <a:xfrm>
            <a:off x="401782" y="136527"/>
            <a:ext cx="10952018" cy="1325563"/>
          </a:xfrm>
        </p:spPr>
        <p:txBody>
          <a:bodyPr>
            <a:normAutofit/>
          </a:bodyPr>
          <a:lstStyle/>
          <a:p>
            <a:r>
              <a:rPr lang="en-CA" dirty="0" smtClean="0"/>
              <a:t>Examples of functional programming with d3</a:t>
            </a:r>
            <a:br>
              <a:rPr lang="en-CA" dirty="0" smtClean="0"/>
            </a:br>
            <a:r>
              <a:rPr lang="en-CA" dirty="0" smtClean="0"/>
              <a:t>(a JavaScript library for doing visualization)</a:t>
            </a:r>
            <a:endParaRPr lang="en-CA" dirty="0"/>
          </a:p>
        </p:txBody>
      </p:sp>
    </p:spTree>
    <p:extLst>
      <p:ext uri="{BB962C8B-B14F-4D97-AF65-F5344CB8AC3E}">
        <p14:creationId xmlns:p14="http://schemas.microsoft.com/office/powerpoint/2010/main" val="16400200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62090"/>
            <a:ext cx="11049000" cy="5236583"/>
          </a:xfrm>
        </p:spPr>
        <p:txBody>
          <a:bodyPr>
            <a:normAutofit/>
          </a:bodyPr>
          <a:lstStyle/>
          <a:p>
            <a:pPr marL="0" indent="0">
              <a:spcBef>
                <a:spcPts val="400"/>
              </a:spcBef>
              <a:buNone/>
            </a:pPr>
            <a:r>
              <a:rPr lang="en-CA" sz="1600" dirty="0" err="1" smtClean="0"/>
              <a:t>var</a:t>
            </a:r>
            <a:r>
              <a:rPr lang="en-CA" sz="1600" dirty="0" smtClean="0"/>
              <a:t> marks </a:t>
            </a:r>
            <a:r>
              <a:rPr lang="en-CA" sz="1600" dirty="0"/>
              <a:t>= [</a:t>
            </a:r>
          </a:p>
          <a:p>
            <a:pPr marL="0" indent="0">
              <a:spcBef>
                <a:spcPts val="400"/>
              </a:spcBef>
              <a:buNone/>
            </a:pPr>
            <a:r>
              <a:rPr lang="en-CA" sz="1600" dirty="0"/>
              <a:t> [ "</a:t>
            </a:r>
            <a:r>
              <a:rPr lang="en-CA" sz="1600" dirty="0" err="1" smtClean="0"/>
              <a:t>mary</a:t>
            </a:r>
            <a:r>
              <a:rPr lang="en-CA" sz="1600" dirty="0" smtClean="0"/>
              <a:t>",  </a:t>
            </a:r>
            <a:r>
              <a:rPr lang="en-CA" sz="1600" dirty="0"/>
              <a:t>"math",   82 </a:t>
            </a:r>
            <a:r>
              <a:rPr lang="en-CA" sz="1600" dirty="0" smtClean="0"/>
              <a:t>],     [ </a:t>
            </a:r>
            <a:r>
              <a:rPr lang="en-CA" sz="1600" dirty="0"/>
              <a:t>"</a:t>
            </a:r>
            <a:r>
              <a:rPr lang="en-CA" sz="1600" dirty="0" err="1" smtClean="0"/>
              <a:t>mary</a:t>
            </a:r>
            <a:r>
              <a:rPr lang="en-CA" sz="1600" dirty="0" smtClean="0"/>
              <a:t>",  </a:t>
            </a:r>
            <a:r>
              <a:rPr lang="en-CA" sz="1600" dirty="0"/>
              <a:t>"</a:t>
            </a:r>
            <a:r>
              <a:rPr lang="en-CA" sz="1600" dirty="0" smtClean="0"/>
              <a:t>chemistry", </a:t>
            </a:r>
            <a:r>
              <a:rPr lang="en-CA" sz="1600" dirty="0"/>
              <a:t>94 </a:t>
            </a:r>
            <a:r>
              <a:rPr lang="en-CA" sz="1600" dirty="0" smtClean="0"/>
              <a:t>],    [ </a:t>
            </a:r>
            <a:r>
              <a:rPr lang="en-CA" sz="1600" dirty="0"/>
              <a:t>"</a:t>
            </a:r>
            <a:r>
              <a:rPr lang="en-CA" sz="1600" dirty="0" smtClean="0"/>
              <a:t>john</a:t>
            </a:r>
            <a:r>
              <a:rPr lang="en-CA" sz="1600" dirty="0"/>
              <a:t>",   "math",   80 </a:t>
            </a:r>
            <a:r>
              <a:rPr lang="en-CA" sz="1600" dirty="0" smtClean="0"/>
              <a:t>],     [ </a:t>
            </a:r>
            <a:r>
              <a:rPr lang="en-CA" sz="1600" dirty="0"/>
              <a:t>"</a:t>
            </a:r>
            <a:r>
              <a:rPr lang="en-CA" sz="1600" dirty="0" smtClean="0"/>
              <a:t>john</a:t>
            </a:r>
            <a:r>
              <a:rPr lang="en-CA" sz="1600" dirty="0"/>
              <a:t>",   "</a:t>
            </a:r>
            <a:r>
              <a:rPr lang="en-CA" sz="1600" dirty="0" smtClean="0"/>
              <a:t>chemistry", </a:t>
            </a:r>
            <a:r>
              <a:rPr lang="en-CA" sz="1600" dirty="0"/>
              <a:t>88 </a:t>
            </a:r>
            <a:r>
              <a:rPr lang="en-CA" sz="1600" dirty="0" smtClean="0"/>
              <a:t>],</a:t>
            </a:r>
          </a:p>
          <a:p>
            <a:pPr marL="0" indent="0">
              <a:spcBef>
                <a:spcPts val="400"/>
              </a:spcBef>
              <a:buNone/>
            </a:pPr>
            <a:r>
              <a:rPr lang="en-CA" sz="1600" dirty="0"/>
              <a:t> </a:t>
            </a:r>
            <a:r>
              <a:rPr lang="en-CA" sz="1600" dirty="0" smtClean="0"/>
              <a:t>[ </a:t>
            </a:r>
            <a:r>
              <a:rPr lang="en-CA" sz="1600" dirty="0"/>
              <a:t>"</a:t>
            </a:r>
            <a:r>
              <a:rPr lang="en-CA" sz="1600" dirty="0" smtClean="0"/>
              <a:t>peter", </a:t>
            </a:r>
            <a:r>
              <a:rPr lang="en-CA" sz="1600" dirty="0"/>
              <a:t>"math",   60 </a:t>
            </a:r>
            <a:r>
              <a:rPr lang="en-CA" sz="1600" dirty="0" smtClean="0"/>
              <a:t>],     [ </a:t>
            </a:r>
            <a:r>
              <a:rPr lang="en-CA" sz="1600" dirty="0"/>
              <a:t>"</a:t>
            </a:r>
            <a:r>
              <a:rPr lang="en-CA" sz="1600" dirty="0" smtClean="0"/>
              <a:t>peter", </a:t>
            </a:r>
            <a:r>
              <a:rPr lang="en-CA" sz="1600" dirty="0"/>
              <a:t>"</a:t>
            </a:r>
            <a:r>
              <a:rPr lang="en-CA" sz="1600" dirty="0" smtClean="0"/>
              <a:t>chemistry", </a:t>
            </a:r>
            <a:r>
              <a:rPr lang="en-CA" sz="1600" dirty="0"/>
              <a:t>75 ]</a:t>
            </a:r>
          </a:p>
          <a:p>
            <a:pPr marL="0" indent="0">
              <a:spcBef>
                <a:spcPts val="400"/>
              </a:spcBef>
              <a:buNone/>
            </a:pPr>
            <a:r>
              <a:rPr lang="en-CA" sz="1600" dirty="0" smtClean="0"/>
              <a:t>];</a:t>
            </a:r>
          </a:p>
          <a:p>
            <a:pPr marL="0" indent="0">
              <a:spcBef>
                <a:spcPts val="400"/>
              </a:spcBef>
              <a:buNone/>
            </a:pPr>
            <a:r>
              <a:rPr lang="en-CA" sz="1600" dirty="0" err="1" smtClean="0"/>
              <a:t>averageMarksByCourse</a:t>
            </a:r>
            <a:r>
              <a:rPr lang="en-CA" sz="1600" dirty="0" smtClean="0"/>
              <a:t> </a:t>
            </a:r>
            <a:r>
              <a:rPr lang="en-CA" sz="1600" dirty="0"/>
              <a:t>= d3.nest()</a:t>
            </a:r>
          </a:p>
          <a:p>
            <a:pPr marL="0" indent="0">
              <a:spcBef>
                <a:spcPts val="400"/>
              </a:spcBef>
              <a:buNone/>
            </a:pPr>
            <a:r>
              <a:rPr lang="en-CA" sz="1600" dirty="0"/>
              <a:t>  .key(function(e){return e[</a:t>
            </a:r>
            <a:r>
              <a:rPr lang="en-CA" sz="1600" b="1" dirty="0">
                <a:solidFill>
                  <a:srgbClr val="00B050"/>
                </a:solidFill>
              </a:rPr>
              <a:t>1</a:t>
            </a:r>
            <a:r>
              <a:rPr lang="en-CA" sz="1600" dirty="0"/>
              <a:t>]})</a:t>
            </a:r>
          </a:p>
          <a:p>
            <a:pPr marL="0" indent="0">
              <a:spcBef>
                <a:spcPts val="400"/>
              </a:spcBef>
              <a:buNone/>
            </a:pPr>
            <a:r>
              <a:rPr lang="en-CA" sz="1600" dirty="0"/>
              <a:t>  .rollup(function(e){return d3.mean(e, function(e2) { return e2[2]; })})</a:t>
            </a:r>
          </a:p>
          <a:p>
            <a:pPr marL="0" indent="0">
              <a:spcBef>
                <a:spcPts val="400"/>
              </a:spcBef>
              <a:buNone/>
            </a:pPr>
            <a:r>
              <a:rPr lang="en-CA" sz="1600" dirty="0"/>
              <a:t>  .</a:t>
            </a:r>
            <a:r>
              <a:rPr lang="en-CA" sz="1600" dirty="0" smtClean="0"/>
              <a:t>entries(marks</a:t>
            </a:r>
            <a:r>
              <a:rPr lang="en-CA" sz="1600" dirty="0"/>
              <a:t>)</a:t>
            </a:r>
          </a:p>
          <a:p>
            <a:pPr marL="0" indent="0">
              <a:spcBef>
                <a:spcPts val="400"/>
              </a:spcBef>
              <a:buNone/>
            </a:pPr>
            <a:r>
              <a:rPr lang="en-CA" sz="1600" dirty="0"/>
              <a:t>  .</a:t>
            </a:r>
            <a:r>
              <a:rPr lang="en-CA" sz="1600" b="1" dirty="0">
                <a:solidFill>
                  <a:srgbClr val="00B050"/>
                </a:solidFill>
              </a:rPr>
              <a:t>map</a:t>
            </a:r>
            <a:r>
              <a:rPr lang="en-CA" sz="1600" dirty="0"/>
              <a:t>( function(e){return [</a:t>
            </a:r>
            <a:r>
              <a:rPr lang="en-CA" sz="1600" dirty="0" err="1"/>
              <a:t>e.key</a:t>
            </a:r>
            <a:r>
              <a:rPr lang="en-CA" sz="1600" dirty="0"/>
              <a:t>, </a:t>
            </a:r>
            <a:r>
              <a:rPr lang="en-CA" sz="1600" dirty="0" err="1"/>
              <a:t>e.values</a:t>
            </a:r>
            <a:r>
              <a:rPr lang="en-CA" sz="1600" dirty="0"/>
              <a:t>];} );</a:t>
            </a:r>
          </a:p>
          <a:p>
            <a:pPr marL="0" indent="0">
              <a:spcBef>
                <a:spcPts val="400"/>
              </a:spcBef>
              <a:buNone/>
            </a:pPr>
            <a:r>
              <a:rPr lang="en-CA" sz="1600" dirty="0" smtClean="0"/>
              <a:t>// </a:t>
            </a:r>
            <a:r>
              <a:rPr lang="en-CA" sz="1600" dirty="0" err="1" smtClean="0"/>
              <a:t>Resultat</a:t>
            </a:r>
            <a:r>
              <a:rPr lang="en-CA" sz="1600" dirty="0"/>
              <a:t>: [["math",74],["</a:t>
            </a:r>
            <a:r>
              <a:rPr lang="en-CA" sz="1600" dirty="0" smtClean="0"/>
              <a:t>chemistry",</a:t>
            </a:r>
            <a:r>
              <a:rPr lang="en-CA" sz="1600" dirty="0"/>
              <a:t>85.67]]</a:t>
            </a:r>
          </a:p>
          <a:p>
            <a:pPr marL="0" indent="0">
              <a:spcBef>
                <a:spcPts val="400"/>
              </a:spcBef>
              <a:buNone/>
            </a:pPr>
            <a:endParaRPr lang="en-CA" sz="1600" dirty="0"/>
          </a:p>
        </p:txBody>
      </p:sp>
      <p:sp>
        <p:nvSpPr>
          <p:cNvPr id="5" name="Title 1"/>
          <p:cNvSpPr>
            <a:spLocks noGrp="1"/>
          </p:cNvSpPr>
          <p:nvPr>
            <p:ph type="title"/>
          </p:nvPr>
        </p:nvSpPr>
        <p:spPr>
          <a:xfrm>
            <a:off x="401782" y="115746"/>
            <a:ext cx="10952018" cy="1325563"/>
          </a:xfrm>
        </p:spPr>
        <p:txBody>
          <a:bodyPr>
            <a:normAutofit/>
          </a:bodyPr>
          <a:lstStyle/>
          <a:p>
            <a:r>
              <a:rPr lang="en-CA" dirty="0" smtClean="0"/>
              <a:t>Examples of functional programming with d3</a:t>
            </a:r>
            <a:br>
              <a:rPr lang="en-CA" dirty="0" smtClean="0"/>
            </a:br>
            <a:r>
              <a:rPr lang="en-CA" dirty="0" smtClean="0"/>
              <a:t>(a JavaScript library for doing visualization)</a:t>
            </a:r>
            <a:endParaRPr lang="en-CA" dirty="0"/>
          </a:p>
        </p:txBody>
      </p:sp>
    </p:spTree>
    <p:extLst>
      <p:ext uri="{BB962C8B-B14F-4D97-AF65-F5344CB8AC3E}">
        <p14:creationId xmlns:p14="http://schemas.microsoft.com/office/powerpoint/2010/main" val="1851270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429035" y="84755"/>
            <a:ext cx="9333930" cy="6683189"/>
          </a:xfrm>
          <a:prstGeom prst="rect">
            <a:avLst/>
          </a:prstGeom>
        </p:spPr>
      </p:pic>
      <p:pic>
        <p:nvPicPr>
          <p:cNvPr id="6" name="Picture 15" descr="cursor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40291" y="706581"/>
            <a:ext cx="3651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cursor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05109" y="3006436"/>
            <a:ext cx="3651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descr="cursor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6655" y="4440381"/>
            <a:ext cx="3651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4908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03544" y="1040396"/>
            <a:ext cx="9240924" cy="6603178"/>
          </a:xfrm>
          <a:prstGeom prst="rect">
            <a:avLst/>
          </a:prstGeom>
        </p:spPr>
      </p:pic>
      <p:sp>
        <p:nvSpPr>
          <p:cNvPr id="5" name="TextBox 4"/>
          <p:cNvSpPr txBox="1"/>
          <p:nvPr/>
        </p:nvSpPr>
        <p:spPr>
          <a:xfrm>
            <a:off x="5575070" y="197306"/>
            <a:ext cx="246887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0" i="0" u="none" strike="noStrike" kern="1200" cap="none" spc="0" normalizeH="0" baseline="0" noProof="0" dirty="0" smtClean="0">
                <a:ln>
                  <a:noFill/>
                </a:ln>
                <a:solidFill>
                  <a:prstClr val="black"/>
                </a:solidFill>
                <a:effectLst/>
                <a:uLnTx/>
                <a:uFillTx/>
                <a:latin typeface="Calibri" panose="020F0502020204030204"/>
                <a:ea typeface="+mn-ea"/>
                <a:cs typeface="+mn-cs"/>
              </a:rPr>
              <a:t>Console</a:t>
            </a:r>
            <a:endParaRPr kumimoji="0" lang="en-CA"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ight Arrow 5"/>
          <p:cNvSpPr/>
          <p:nvPr/>
        </p:nvSpPr>
        <p:spPr>
          <a:xfrm rot="5400000">
            <a:off x="6058196" y="1079108"/>
            <a:ext cx="798022" cy="540327"/>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5725886" y="3407976"/>
            <a:ext cx="484414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0" i="0" u="none" strike="noStrike" kern="1200" cap="none" spc="0" normalizeH="0" baseline="0" noProof="0" dirty="0" smtClean="0">
                <a:ln>
                  <a:noFill/>
                </a:ln>
                <a:solidFill>
                  <a:prstClr val="black"/>
                </a:solidFill>
                <a:effectLst/>
                <a:uLnTx/>
                <a:uFillTx/>
                <a:latin typeface="Calibri" panose="020F0502020204030204"/>
                <a:ea typeface="+mn-ea"/>
                <a:cs typeface="+mn-cs"/>
              </a:rPr>
              <a:t>prompt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4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0" i="0" u="none" strike="noStrike" kern="1200" cap="none" spc="0" normalizeH="0" baseline="0" noProof="0" dirty="0" smtClean="0">
                <a:ln>
                  <a:noFill/>
                </a:ln>
                <a:solidFill>
                  <a:prstClr val="black"/>
                </a:solidFill>
                <a:effectLst/>
                <a:uLnTx/>
                <a:uFillTx/>
                <a:latin typeface="Calibri" panose="020F0502020204030204"/>
                <a:ea typeface="+mn-ea"/>
                <a:cs typeface="+mn-cs"/>
              </a:rPr>
              <a:t>Do </a:t>
            </a:r>
            <a:r>
              <a:rPr kumimoji="0" lang="en-CA" sz="4000" b="0" i="0" u="none" strike="noStrike" kern="1200" cap="none" spc="0" normalizeH="0" baseline="0" noProof="0" dirty="0" err="1" smtClean="0">
                <a:ln>
                  <a:noFill/>
                </a:ln>
                <a:solidFill>
                  <a:prstClr val="black"/>
                </a:solidFill>
                <a:effectLst/>
                <a:uLnTx/>
                <a:uFillTx/>
                <a:latin typeface="Calibri" panose="020F0502020204030204"/>
                <a:ea typeface="+mn-ea"/>
                <a:cs typeface="+mn-cs"/>
              </a:rPr>
              <a:t>Ctrl+mouse</a:t>
            </a:r>
            <a:r>
              <a:rPr kumimoji="0" lang="en-CA" sz="4000" b="0" i="0" u="none" strike="noStrike" kern="1200" cap="none" spc="0" normalizeH="0" baseline="0" noProof="0" dirty="0" smtClean="0">
                <a:ln>
                  <a:noFill/>
                </a:ln>
                <a:solidFill>
                  <a:prstClr val="black"/>
                </a:solidFill>
                <a:effectLst/>
                <a:uLnTx/>
                <a:uFillTx/>
                <a:latin typeface="Calibri" panose="020F0502020204030204"/>
                <a:ea typeface="+mn-ea"/>
                <a:cs typeface="+mn-cs"/>
              </a:rPr>
              <a:t> wheel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0" i="0" u="none" strike="noStrike" kern="1200" cap="none" spc="0" normalizeH="0" baseline="0" noProof="0" dirty="0" smtClean="0">
                <a:ln>
                  <a:noFill/>
                </a:ln>
                <a:solidFill>
                  <a:prstClr val="black"/>
                </a:solidFill>
                <a:effectLst/>
                <a:uLnTx/>
                <a:uFillTx/>
                <a:latin typeface="Calibri" panose="020F0502020204030204"/>
                <a:ea typeface="+mn-ea"/>
                <a:cs typeface="+mn-cs"/>
              </a:rPr>
              <a:t>to change the font size</a:t>
            </a:r>
            <a:endParaRPr kumimoji="0" lang="en-CA" sz="4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ight Arrow 7"/>
          <p:cNvSpPr/>
          <p:nvPr/>
        </p:nvSpPr>
        <p:spPr>
          <a:xfrm rot="14084803">
            <a:off x="5176058" y="2864366"/>
            <a:ext cx="798022" cy="540327"/>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216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45" y="0"/>
            <a:ext cx="11933381" cy="6858000"/>
          </a:xfrm>
        </p:spPr>
        <p:txBody>
          <a:bodyPr>
            <a:normAutofit lnSpcReduction="10000"/>
          </a:bodyPr>
          <a:lstStyle/>
          <a:p>
            <a:pPr marL="0" indent="0">
              <a:buNone/>
            </a:pPr>
            <a:r>
              <a:rPr lang="en-CA" dirty="0" smtClean="0"/>
              <a:t>// </a:t>
            </a:r>
            <a:r>
              <a:rPr lang="en-CA" b="1" dirty="0" err="1" smtClean="0">
                <a:solidFill>
                  <a:srgbClr val="00B050"/>
                </a:solidFill>
              </a:rPr>
              <a:t>boolean</a:t>
            </a:r>
            <a:endParaRPr lang="en-CA" b="1" dirty="0" smtClean="0">
              <a:solidFill>
                <a:srgbClr val="00B050"/>
              </a:solidFill>
            </a:endParaRPr>
          </a:p>
          <a:p>
            <a:pPr marL="0" indent="0">
              <a:buNone/>
            </a:pPr>
            <a:r>
              <a:rPr lang="en-CA" dirty="0" err="1" smtClean="0"/>
              <a:t>var</a:t>
            </a:r>
            <a:r>
              <a:rPr lang="en-CA" dirty="0" smtClean="0"/>
              <a:t> flag = </a:t>
            </a:r>
            <a:r>
              <a:rPr lang="en-CA" b="1" dirty="0" smtClean="0">
                <a:solidFill>
                  <a:srgbClr val="00B050"/>
                </a:solidFill>
              </a:rPr>
              <a:t>true</a:t>
            </a:r>
            <a:r>
              <a:rPr lang="en-CA" dirty="0" smtClean="0"/>
              <a:t>;   // implicit type</a:t>
            </a:r>
          </a:p>
          <a:p>
            <a:pPr marL="0" indent="0">
              <a:buNone/>
            </a:pPr>
            <a:r>
              <a:rPr lang="en-CA" dirty="0" smtClean="0"/>
              <a:t>flag = </a:t>
            </a:r>
            <a:r>
              <a:rPr lang="en-CA" b="1" dirty="0" smtClean="0">
                <a:solidFill>
                  <a:srgbClr val="00B050"/>
                </a:solidFill>
              </a:rPr>
              <a:t>false</a:t>
            </a:r>
            <a:r>
              <a:rPr lang="en-CA" dirty="0" smtClean="0"/>
              <a:t>;</a:t>
            </a:r>
          </a:p>
          <a:p>
            <a:pPr marL="0" indent="0">
              <a:buNone/>
            </a:pPr>
            <a:endParaRPr lang="en-CA" dirty="0" smtClean="0"/>
          </a:p>
          <a:p>
            <a:pPr marL="0" indent="0">
              <a:buNone/>
            </a:pPr>
            <a:r>
              <a:rPr lang="en-CA" dirty="0" smtClean="0"/>
              <a:t>// </a:t>
            </a:r>
            <a:r>
              <a:rPr lang="en-CA" b="1" dirty="0" smtClean="0">
                <a:solidFill>
                  <a:srgbClr val="00B050"/>
                </a:solidFill>
              </a:rPr>
              <a:t>string</a:t>
            </a:r>
          </a:p>
          <a:p>
            <a:pPr marL="0" indent="0">
              <a:buNone/>
            </a:pPr>
            <a:r>
              <a:rPr lang="en-CA" dirty="0" err="1" smtClean="0"/>
              <a:t>var</a:t>
            </a:r>
            <a:r>
              <a:rPr lang="en-CA" dirty="0" smtClean="0"/>
              <a:t> </a:t>
            </a:r>
            <a:r>
              <a:rPr lang="en-CA" dirty="0" err="1" smtClean="0"/>
              <a:t>fruitName</a:t>
            </a:r>
            <a:r>
              <a:rPr lang="en-CA" dirty="0" smtClean="0"/>
              <a:t> = </a:t>
            </a:r>
            <a:r>
              <a:rPr lang="en-CA" b="1" dirty="0" smtClean="0">
                <a:solidFill>
                  <a:srgbClr val="00B050"/>
                </a:solidFill>
              </a:rPr>
              <a:t>"</a:t>
            </a:r>
            <a:r>
              <a:rPr lang="en-CA" dirty="0" smtClean="0"/>
              <a:t>apple</a:t>
            </a:r>
            <a:r>
              <a:rPr lang="en-CA" b="1" dirty="0" smtClean="0">
                <a:solidFill>
                  <a:srgbClr val="00B050"/>
                </a:solidFill>
              </a:rPr>
              <a:t>"</a:t>
            </a:r>
            <a:r>
              <a:rPr lang="en-CA" dirty="0" smtClean="0"/>
              <a:t>; // use </a:t>
            </a:r>
            <a:r>
              <a:rPr lang="en-CA" b="1" dirty="0" smtClean="0">
                <a:solidFill>
                  <a:srgbClr val="00B050"/>
                </a:solidFill>
              </a:rPr>
              <a:t>"</a:t>
            </a:r>
            <a:r>
              <a:rPr lang="en-CA" dirty="0" smtClean="0"/>
              <a:t> ...</a:t>
            </a:r>
          </a:p>
          <a:p>
            <a:pPr marL="0" indent="0">
              <a:buNone/>
            </a:pPr>
            <a:r>
              <a:rPr lang="en-CA" dirty="0" err="1" smtClean="0"/>
              <a:t>fruitName</a:t>
            </a:r>
            <a:r>
              <a:rPr lang="en-CA" dirty="0" smtClean="0"/>
              <a:t> = </a:t>
            </a:r>
            <a:r>
              <a:rPr lang="en-CA" b="1" dirty="0" smtClean="0">
                <a:solidFill>
                  <a:srgbClr val="00B050"/>
                </a:solidFill>
              </a:rPr>
              <a:t>'</a:t>
            </a:r>
            <a:r>
              <a:rPr lang="en-CA" dirty="0" smtClean="0"/>
              <a:t>grape</a:t>
            </a:r>
            <a:r>
              <a:rPr lang="en-CA" b="1" dirty="0" smtClean="0">
                <a:solidFill>
                  <a:srgbClr val="00B050"/>
                </a:solidFill>
              </a:rPr>
              <a:t>'</a:t>
            </a:r>
            <a:r>
              <a:rPr lang="en-CA" dirty="0" smtClean="0"/>
              <a:t>; // ... or </a:t>
            </a:r>
            <a:r>
              <a:rPr lang="en-CA" b="1" dirty="0" smtClean="0">
                <a:solidFill>
                  <a:srgbClr val="00B050"/>
                </a:solidFill>
              </a:rPr>
              <a:t>'</a:t>
            </a:r>
            <a:r>
              <a:rPr lang="en-CA" dirty="0" smtClean="0"/>
              <a:t> as quotes.</a:t>
            </a:r>
          </a:p>
          <a:p>
            <a:pPr marL="0" indent="0">
              <a:buNone/>
            </a:pPr>
            <a:r>
              <a:rPr lang="en-CA" dirty="0" err="1" smtClean="0"/>
              <a:t>fruitName</a:t>
            </a:r>
            <a:r>
              <a:rPr lang="en-CA" dirty="0" smtClean="0"/>
              <a:t> = 'or' </a:t>
            </a:r>
            <a:r>
              <a:rPr lang="en-CA" b="1" dirty="0" smtClean="0">
                <a:solidFill>
                  <a:srgbClr val="00B050"/>
                </a:solidFill>
              </a:rPr>
              <a:t>+</a:t>
            </a:r>
            <a:r>
              <a:rPr lang="en-CA" dirty="0" smtClean="0"/>
              <a:t> "</a:t>
            </a:r>
            <a:r>
              <a:rPr lang="en-CA" dirty="0" err="1" smtClean="0"/>
              <a:t>ange</a:t>
            </a:r>
            <a:r>
              <a:rPr lang="en-CA" dirty="0" smtClean="0"/>
              <a:t>";  // Use </a:t>
            </a:r>
            <a:r>
              <a:rPr lang="en-CA" b="1" dirty="0" smtClean="0">
                <a:solidFill>
                  <a:srgbClr val="00B050"/>
                </a:solidFill>
              </a:rPr>
              <a:t>+</a:t>
            </a:r>
            <a:r>
              <a:rPr lang="en-CA" dirty="0" smtClean="0"/>
              <a:t> to concatenate.</a:t>
            </a:r>
          </a:p>
          <a:p>
            <a:pPr marL="0" indent="0">
              <a:buNone/>
            </a:pPr>
            <a:r>
              <a:rPr lang="en-CA" dirty="0" smtClean="0"/>
              <a:t>// The === sign compares the content of strings, not references:</a:t>
            </a:r>
          </a:p>
          <a:p>
            <a:pPr marL="0" indent="0">
              <a:buNone/>
            </a:pPr>
            <a:r>
              <a:rPr lang="en-CA" dirty="0" err="1" smtClean="0"/>
              <a:t>fruitName</a:t>
            </a:r>
            <a:r>
              <a:rPr lang="en-CA" dirty="0" smtClean="0"/>
              <a:t> === "orang" + "e"   // true</a:t>
            </a:r>
          </a:p>
          <a:p>
            <a:pPr marL="0" indent="0">
              <a:buNone/>
            </a:pPr>
            <a:r>
              <a:rPr lang="en-CA" dirty="0" err="1" smtClean="0"/>
              <a:t>fruitName</a:t>
            </a:r>
            <a:r>
              <a:rPr lang="en-CA" b="1" dirty="0" err="1" smtClean="0">
                <a:solidFill>
                  <a:srgbClr val="00B050"/>
                </a:solidFill>
              </a:rPr>
              <a:t>.length</a:t>
            </a:r>
            <a:r>
              <a:rPr lang="en-CA" dirty="0" smtClean="0"/>
              <a:t> === 6   // true</a:t>
            </a:r>
          </a:p>
          <a:p>
            <a:pPr marL="0" indent="0">
              <a:buNone/>
            </a:pPr>
            <a:r>
              <a:rPr lang="en-CA" dirty="0" smtClean="0"/>
              <a:t>// Special characters: </a:t>
            </a:r>
            <a:r>
              <a:rPr lang="en-CA" b="1" dirty="0" smtClean="0">
                <a:solidFill>
                  <a:srgbClr val="00B050"/>
                </a:solidFill>
              </a:rPr>
              <a:t>\"</a:t>
            </a:r>
            <a:r>
              <a:rPr lang="en-CA" dirty="0" smtClean="0"/>
              <a:t>, </a:t>
            </a:r>
            <a:r>
              <a:rPr lang="en-CA" b="1" dirty="0" smtClean="0">
                <a:solidFill>
                  <a:srgbClr val="00B050"/>
                </a:solidFill>
              </a:rPr>
              <a:t>\'</a:t>
            </a:r>
            <a:r>
              <a:rPr lang="en-CA" dirty="0" smtClean="0"/>
              <a:t>, </a:t>
            </a:r>
            <a:r>
              <a:rPr lang="en-CA" b="1" dirty="0" smtClean="0">
                <a:solidFill>
                  <a:srgbClr val="00B050"/>
                </a:solidFill>
              </a:rPr>
              <a:t>\\</a:t>
            </a:r>
            <a:r>
              <a:rPr lang="en-CA" dirty="0" smtClean="0"/>
              <a:t>, </a:t>
            </a:r>
            <a:r>
              <a:rPr lang="en-CA" b="1" dirty="0" smtClean="0">
                <a:solidFill>
                  <a:srgbClr val="00B050"/>
                </a:solidFill>
              </a:rPr>
              <a:t>\n</a:t>
            </a:r>
            <a:r>
              <a:rPr lang="en-CA" dirty="0" smtClean="0"/>
              <a:t> (newline), </a:t>
            </a:r>
            <a:r>
              <a:rPr lang="en-CA" b="1" dirty="0" smtClean="0">
                <a:solidFill>
                  <a:srgbClr val="00B050"/>
                </a:solidFill>
              </a:rPr>
              <a:t>\r</a:t>
            </a:r>
            <a:r>
              <a:rPr lang="en-CA" dirty="0" smtClean="0"/>
              <a:t> (</a:t>
            </a:r>
            <a:r>
              <a:rPr lang="fr-FR" dirty="0" err="1" smtClean="0"/>
              <a:t>carriage</a:t>
            </a:r>
            <a:r>
              <a:rPr lang="fr-FR" dirty="0" smtClean="0"/>
              <a:t> return</a:t>
            </a:r>
            <a:r>
              <a:rPr lang="en-CA" dirty="0" smtClean="0"/>
              <a:t>), </a:t>
            </a:r>
            <a:r>
              <a:rPr lang="en-CA" b="1" dirty="0" smtClean="0">
                <a:solidFill>
                  <a:srgbClr val="00B050"/>
                </a:solidFill>
              </a:rPr>
              <a:t>\t</a:t>
            </a:r>
            <a:r>
              <a:rPr lang="en-CA" dirty="0" smtClean="0"/>
              <a:t> (tab)</a:t>
            </a:r>
          </a:p>
          <a:p>
            <a:pPr marL="0" indent="0">
              <a:buNone/>
            </a:pPr>
            <a:r>
              <a:rPr lang="en-CA" dirty="0" smtClean="0"/>
              <a:t>// Hexadecimal </a:t>
            </a:r>
            <a:r>
              <a:rPr lang="en-CA" dirty="0" err="1" smtClean="0"/>
              <a:t>unicode</a:t>
            </a:r>
            <a:r>
              <a:rPr lang="en-CA" dirty="0" smtClean="0"/>
              <a:t>: "\u0041" === "A",</a:t>
            </a:r>
          </a:p>
          <a:p>
            <a:pPr marL="0" indent="0">
              <a:buNone/>
            </a:pPr>
            <a:r>
              <a:rPr lang="en-CA" dirty="0" smtClean="0"/>
              <a:t>//    "\u2661" === "♡", '\uD83D\uDCA9' === "💩"  </a:t>
            </a:r>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5" name="ZoneTexte 4"/>
          <p:cNvSpPr txBox="1">
            <a:spLocks noChangeArrowheads="1"/>
          </p:cNvSpPr>
          <p:nvPr/>
        </p:nvSpPr>
        <p:spPr bwMode="auto">
          <a:xfrm>
            <a:off x="10768406" y="509716"/>
            <a:ext cx="14235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905354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584" y="0"/>
            <a:ext cx="11277600" cy="6858000"/>
          </a:xfrm>
        </p:spPr>
        <p:txBody>
          <a:bodyPr>
            <a:normAutofit/>
          </a:bodyPr>
          <a:lstStyle/>
          <a:p>
            <a:pPr marL="0" indent="0">
              <a:buNone/>
            </a:pPr>
            <a:endParaRPr lang="en-CA" dirty="0" smtClean="0"/>
          </a:p>
          <a:p>
            <a:pPr marL="0" indent="0">
              <a:buNone/>
            </a:pPr>
            <a:r>
              <a:rPr lang="en-CA" dirty="0" smtClean="0"/>
              <a:t>// </a:t>
            </a:r>
            <a:r>
              <a:rPr lang="en-CA" b="1" dirty="0" smtClean="0">
                <a:solidFill>
                  <a:srgbClr val="00B050"/>
                </a:solidFill>
              </a:rPr>
              <a:t>number</a:t>
            </a:r>
            <a:r>
              <a:rPr lang="en-CA" dirty="0" smtClean="0"/>
              <a:t>: always stored in double precision floating point: 64 bits</a:t>
            </a:r>
          </a:p>
          <a:p>
            <a:pPr marL="0" indent="0">
              <a:buNone/>
            </a:pPr>
            <a:r>
              <a:rPr lang="en-CA" dirty="0" smtClean="0"/>
              <a:t>1.0 === 1   // true</a:t>
            </a:r>
          </a:p>
          <a:p>
            <a:pPr marL="0" indent="0">
              <a:buNone/>
            </a:pPr>
            <a:r>
              <a:rPr lang="en-CA" dirty="0" err="1" smtClean="0"/>
              <a:t>var</a:t>
            </a:r>
            <a:r>
              <a:rPr lang="en-CA" dirty="0" smtClean="0"/>
              <a:t> x = 3; // x === 3;</a:t>
            </a:r>
          </a:p>
          <a:p>
            <a:pPr marL="0" indent="0">
              <a:buNone/>
            </a:pPr>
            <a:r>
              <a:rPr lang="en-CA" dirty="0" smtClean="0"/>
              <a:t>x = 3.14; // x === 3.14</a:t>
            </a:r>
          </a:p>
          <a:p>
            <a:pPr marL="0" indent="0">
              <a:buNone/>
            </a:pPr>
            <a:r>
              <a:rPr lang="en-CA" dirty="0" smtClean="0"/>
              <a:t>x = </a:t>
            </a:r>
            <a:r>
              <a:rPr lang="en-CA" dirty="0"/>
              <a:t>355/113</a:t>
            </a:r>
            <a:r>
              <a:rPr lang="en-CA" dirty="0" smtClean="0"/>
              <a:t>; // x === 3.1415929203539825</a:t>
            </a:r>
          </a:p>
          <a:p>
            <a:pPr marL="0" indent="0">
              <a:buNone/>
            </a:pPr>
            <a:r>
              <a:rPr lang="en-CA" b="1" dirty="0" err="1" smtClean="0">
                <a:solidFill>
                  <a:srgbClr val="00B050"/>
                </a:solidFill>
              </a:rPr>
              <a:t>Math.floor</a:t>
            </a:r>
            <a:r>
              <a:rPr lang="en-CA" dirty="0" smtClean="0"/>
              <a:t>(x) === 3  // integer part</a:t>
            </a:r>
          </a:p>
          <a:p>
            <a:pPr marL="0" indent="0">
              <a:buNone/>
            </a:pPr>
            <a:endParaRPr lang="en-CA" dirty="0" smtClean="0"/>
          </a:p>
          <a:p>
            <a:pPr marL="0" indent="0">
              <a:buNone/>
            </a:pPr>
            <a:r>
              <a:rPr lang="en-CA" dirty="0" smtClean="0"/>
              <a:t>x = 1/137; // approximates the fine structure constant</a:t>
            </a:r>
            <a:endParaRPr lang="fr-FR" dirty="0" smtClean="0"/>
          </a:p>
          <a:p>
            <a:pPr marL="0" indent="0">
              <a:buNone/>
            </a:pPr>
            <a:r>
              <a:rPr lang="fr-FR" dirty="0" smtClean="0"/>
              <a:t>// x === 0.0072992700729927005</a:t>
            </a:r>
          </a:p>
          <a:p>
            <a:pPr marL="0" indent="0">
              <a:buNone/>
            </a:pPr>
            <a:endParaRPr lang="en-CA" dirty="0" smtClean="0"/>
          </a:p>
          <a:p>
            <a:pPr marL="0" indent="0">
              <a:buNone/>
            </a:pPr>
            <a:r>
              <a:rPr lang="en-CA" dirty="0" smtClean="0"/>
              <a:t>x = 1/0; // x === </a:t>
            </a:r>
            <a:r>
              <a:rPr lang="en-CA" b="1" dirty="0" smtClean="0">
                <a:solidFill>
                  <a:srgbClr val="00B050"/>
                </a:solidFill>
              </a:rPr>
              <a:t>Infinity</a:t>
            </a:r>
          </a:p>
          <a:p>
            <a:pPr marL="0" indent="0">
              <a:buNone/>
            </a:pPr>
            <a:r>
              <a:rPr lang="en-CA" dirty="0" smtClean="0"/>
              <a:t>x=0/0; // x === </a:t>
            </a:r>
            <a:r>
              <a:rPr lang="en-CA" b="1" dirty="0" err="1" smtClean="0">
                <a:solidFill>
                  <a:srgbClr val="00B050"/>
                </a:solidFill>
              </a:rPr>
              <a:t>NaN</a:t>
            </a:r>
            <a:endParaRPr lang="en-CA" b="1" dirty="0" smtClean="0">
              <a:solidFill>
                <a:srgbClr val="00B050"/>
              </a:solidFill>
            </a:endParaRPr>
          </a:p>
          <a:p>
            <a:pPr marL="0" indent="0">
              <a:buNone/>
            </a:pPr>
            <a:endParaRPr lang="en-CA" dirty="0"/>
          </a:p>
        </p:txBody>
      </p:sp>
      <p:sp>
        <p:nvSpPr>
          <p:cNvPr id="4" name="Flèche droite 3"/>
          <p:cNvSpPr/>
          <p:nvPr/>
        </p:nvSpPr>
        <p:spPr>
          <a:xfrm rot="10800000">
            <a:off x="11582400" y="52516"/>
            <a:ext cx="533400" cy="4572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6" name="ZoneTexte 5"/>
          <p:cNvSpPr txBox="1">
            <a:spLocks noChangeArrowheads="1"/>
          </p:cNvSpPr>
          <p:nvPr/>
        </p:nvSpPr>
        <p:spPr bwMode="auto">
          <a:xfrm>
            <a:off x="10768406" y="509716"/>
            <a:ext cx="14235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spcBef>
                <a:spcPct val="0"/>
              </a:spcBef>
              <a:buFontTx/>
              <a:buNone/>
            </a:pPr>
            <a:r>
              <a:rPr lang="en-US" altLang="en-US" sz="1800" dirty="0" smtClean="0">
                <a:solidFill>
                  <a:srgbClr val="000000"/>
                </a:solidFill>
                <a:latin typeface="Arial" panose="020B0604020202020204" pitchFamily="34" charset="0"/>
              </a:rPr>
              <a:t>Remember!</a:t>
            </a:r>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246732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1820</TotalTime>
  <Words>4844</Words>
  <Application>Microsoft Office PowerPoint</Application>
  <PresentationFormat>Widescreen</PresentationFormat>
  <Paragraphs>594</Paragraphs>
  <Slides>51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51</vt:i4>
      </vt:variant>
    </vt:vector>
  </HeadingPairs>
  <TitlesOfParts>
    <vt:vector size="57" baseType="lpstr">
      <vt:lpstr>Arial</vt:lpstr>
      <vt:lpstr>Calibri</vt:lpstr>
      <vt:lpstr>Calibri Light</vt:lpstr>
      <vt:lpstr>Courier New</vt:lpstr>
      <vt:lpstr>Office Theme</vt:lpstr>
      <vt:lpstr>1_Office Theme</vt:lpstr>
      <vt:lpstr>JavaScript, HTML, DOM</vt:lpstr>
      <vt:lpstr>Java vs JavaScript</vt:lpstr>
      <vt:lpstr>JavaScript has both good parts and bad parts</vt:lpstr>
      <vt:lpstr>PowerPoint Presentation</vt:lpstr>
      <vt:lpstr>JavaScript: the language (ECMAScript 5, supported by Chrome 23+, IE 10+, FireFox 21+, Opera 15+, Safari 6+, iOS Safari 7+) http://kangax.github.io/compat-table/es5/   (For a bit of history about ECMAScript 4 and Adobe ActionScript 3: http://whydoeseverythingsuck.com/2008/08/ru-roh-adobe-screwed-by-ecmascript.html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DOM (Document Object Model) is a tree of elements in a web page</vt:lpstr>
      <vt:lpstr>PowerPoint Presentation</vt:lpstr>
      <vt:lpstr>PowerPoint Presentation</vt:lpstr>
      <vt:lpstr>Annex: inheritance and derived objects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Annex: examples of functional programming in JavaScript</vt:lpstr>
      <vt:lpstr>Examples of functional programming</vt:lpstr>
      <vt:lpstr>Examples of functional programming with d3 (a JavaScript library for doing visualization)</vt:lpstr>
      <vt:lpstr>Examples of functional programming with d3 (a JavaScript library for doing visualization)</vt:lpstr>
      <vt:lpstr>Examples of functional programming with d3 (a JavaScript library for doing visualization)</vt:lpstr>
      <vt:lpstr>Examples of functional programming with d3 (a JavaScript library for doing visualization)</vt:lpstr>
      <vt:lpstr>Examples of functional programming with d3 (a JavaScript library for doing visualization)</vt:lpstr>
      <vt:lpstr>Examples of functional programming with d3 (a JavaScript library for doing visualization)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HTML, DOM, CSS, JSON, SVG, D3</dc:title>
  <dc:creator>Michael McGuffin</dc:creator>
  <cp:lastModifiedBy>Michael McGuffin</cp:lastModifiedBy>
  <cp:revision>137</cp:revision>
  <dcterms:created xsi:type="dcterms:W3CDTF">2015-06-09T15:32:38Z</dcterms:created>
  <dcterms:modified xsi:type="dcterms:W3CDTF">2016-09-28T13:07:52Z</dcterms:modified>
</cp:coreProperties>
</file>