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</p:sldMasterIdLst>
  <p:sldIdLst>
    <p:sldId id="256" r:id="rId15"/>
    <p:sldId id="257" r:id="rId16"/>
    <p:sldId id="314" r:id="rId17"/>
    <p:sldId id="258" r:id="rId18"/>
    <p:sldId id="259" r:id="rId19"/>
    <p:sldId id="316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92" r:id="rId33"/>
    <p:sldId id="317" r:id="rId34"/>
    <p:sldId id="293" r:id="rId35"/>
    <p:sldId id="294" r:id="rId36"/>
    <p:sldId id="295" r:id="rId37"/>
    <p:sldId id="296" r:id="rId38"/>
    <p:sldId id="297" r:id="rId39"/>
    <p:sldId id="298" r:id="rId40"/>
    <p:sldId id="318" r:id="rId41"/>
    <p:sldId id="319" r:id="rId42"/>
    <p:sldId id="315" r:id="rId43"/>
    <p:sldId id="320" r:id="rId44"/>
    <p:sldId id="299" r:id="rId45"/>
    <p:sldId id="300" r:id="rId46"/>
    <p:sldId id="273" r:id="rId47"/>
    <p:sldId id="274" r:id="rId48"/>
    <p:sldId id="301" r:id="rId49"/>
    <p:sldId id="275" r:id="rId50"/>
    <p:sldId id="302" r:id="rId51"/>
    <p:sldId id="303" r:id="rId52"/>
    <p:sldId id="304" r:id="rId53"/>
    <p:sldId id="305" r:id="rId54"/>
    <p:sldId id="276" r:id="rId55"/>
    <p:sldId id="306" r:id="rId56"/>
    <p:sldId id="277" r:id="rId57"/>
    <p:sldId id="278" r:id="rId58"/>
    <p:sldId id="279" r:id="rId59"/>
    <p:sldId id="280" r:id="rId60"/>
    <p:sldId id="281" r:id="rId61"/>
    <p:sldId id="307" r:id="rId62"/>
    <p:sldId id="310" r:id="rId63"/>
    <p:sldId id="311" r:id="rId64"/>
    <p:sldId id="312" r:id="rId65"/>
    <p:sldId id="313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40" y="10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9156A-5C42-43F8-AB9F-FA05EF8D38F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B131E-8FA6-4450-94F4-7354C3FAC171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8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44476-340D-483D-8C40-E811B66A0320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866F2-CEE3-423A-8492-0BE7A1D4505A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089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B3604-09ED-4205-A09A-96C93F0B334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E4DD2-BFAE-4C37-A84F-B5CAD7B8FCA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511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ACF6F-AB69-48A1-96D2-C0024F1D2E6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67412-51F3-4FB6-88E2-901C6B08CFB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717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DF108-E612-43E2-A0C4-F21815F78BC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6D0E8A-F62B-47E4-B436-82B1EFB94B43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002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E582B-4F41-42DB-8840-DAED0BDB2E8F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1EC19D-BA1B-4096-AD55-A68185F2BC7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373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518B-AD9E-42B7-A45F-180A174B909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F7066-9B08-44D8-B691-F2E3D43F0781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45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FDE24-76B4-4380-B778-EF06F295699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AB1B0-4555-4DE0-AE33-C4AE557D71C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623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2F18A-AC50-471C-942C-5E3B653767A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33437-03D8-46D8-A98A-7E9599D2625E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917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05364-680B-4DD8-9CF5-EF2F947EB75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00816-B798-4287-B95D-9556207CFEF5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5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EBE-0B5B-4D90-ADD8-F5E23AF9575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D61DBC-F703-4984-91D4-60B6CCEDFD63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456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329F5-AEF1-4AA0-AC46-8725B74AE06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95E2D0-DD36-4B9A-B125-42D90975F899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352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2191F-798D-4357-9770-47B22058B66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0085C-8341-4227-8221-27C232FE711A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237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E12DF-D1D1-4112-950F-32AE62595A5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D3CFB-9F1C-48BB-B057-2BB5EDDACEBB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0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67F31-0285-44B8-9D4F-8A9F0A95A85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E0673-215B-4B95-971D-BFD82FF3FA32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2661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8DDE4-D1CD-4C76-A545-96A649F4849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FD689-1B44-43B2-BEE6-855FD729B1B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93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50FDD-D5AA-435C-8593-1C7092B36B9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504474-EA71-46AC-A4BB-CC78F904528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721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F3EFE-0A89-4114-900A-FBEBA72E114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7985E-67D3-4E0A-9BA0-D7A4B37F838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775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66B52-B958-4AE8-B0B0-57924670B07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E15909-0B9F-4436-9B9F-0990B3697F54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607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D11B9-D2BE-433E-9550-606DCDBB197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D7EBD7-E7A2-41F0-BC7B-4ABB0B690C9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82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FF7B-AFC0-4D8E-AC80-01FDA9A98F1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DF0AF-3CFD-4842-A8C4-62EDAAEB4E4E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766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D7184-1B70-4752-ABFD-BE894EA32885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B672EC-76A7-452C-87BC-A8B5DB3380AF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235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51B12-6609-4789-9ADD-372B4E8C6E5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E712A-CD9E-412B-91D1-FD6DD85449F9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953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329F5-AEF1-4AA0-AC46-8725B74AE06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95E2D0-DD36-4B9A-B125-42D90975F899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54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2191F-798D-4357-9770-47B22058B66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0085C-8341-4227-8221-27C232FE711A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168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E12DF-D1D1-4112-950F-32AE62595A5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D3CFB-9F1C-48BB-B057-2BB5EDDACEBB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454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67F31-0285-44B8-9D4F-8A9F0A95A85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E0673-215B-4B95-971D-BFD82FF3FA32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441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8DDE4-D1CD-4C76-A545-96A649F4849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FD689-1B44-43B2-BEE6-855FD729B1B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489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50FDD-D5AA-435C-8593-1C7092B36B9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504474-EA71-46AC-A4BB-CC78F904528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947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F3EFE-0A89-4114-900A-FBEBA72E114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7985E-67D3-4E0A-9BA0-D7A4B37F838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93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66B52-B958-4AE8-B0B0-57924670B07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E15909-0B9F-4436-9B9F-0990B3697F54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1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E422C-EA15-4ED4-BF75-793CF0D506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E01A2-172A-4AD4-8387-3FEB123C360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735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D11B9-D2BE-433E-9550-606DCDBB197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D7EBD7-E7A2-41F0-BC7B-4ABB0B690C9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452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D7184-1B70-4752-ABFD-BE894EA32885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B672EC-76A7-452C-87BC-A8B5DB3380AF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422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51B12-6609-4789-9ADD-372B4E8C6E5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E712A-CD9E-412B-91D1-FD6DD85449F9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204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0C979-EB16-41C8-8894-A32DB6FC982B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5A5BD-D464-4C3F-9A9F-3164311D9533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518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4808-9EAC-4C77-A0C1-A344698AE87F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06992-CB59-49D0-ACA4-A8EFCC14F4D5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2942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59949-F5E7-45A5-B5C2-86275D6D76BB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90EB7-17E0-4D5E-9082-5C62BC3A0294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071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BBEA9-78DC-4664-AB0F-889333A1A2F3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17D0F-4638-4208-B78C-5AB7CDF9FDB9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199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B7663-FF13-4C73-9A81-1DCAB6B024D2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5EA29-610F-4BA3-A5BB-1CA01C45E602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516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E2361-8800-4D8C-99C5-F9493E1F17C2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E6313-8472-4227-9944-44171AC105B2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561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A5BDC-2D3A-4743-8E0D-406EF2FFBA60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B44EE-D18F-44FE-AE3B-7041286606F2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697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D3F9B-DD21-4ACF-A798-E0F48ADBB2C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C7173-5825-4EDB-BFDE-EBD72068E94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317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1D492-E879-4BBE-82BF-07B56C17DDFE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D2EFE-360E-48A8-AD7D-74A46F40AA93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043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5B23B-2B13-4B24-9959-F0079A146C80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D4C5D-472C-43F9-B3E0-23D7A18D502A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762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EECC0-A81E-4CF7-A805-8D6856153E49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74D92-0E04-4FC5-9C7C-0880B2DAA248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319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53101-F4DD-4B96-A124-8FDEC1D6635F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C97CE-086D-476C-B7F2-1CD87A0E0AB5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47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BC189-885C-449C-A75F-EE806D734A2E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56CB5-EC09-45EB-B454-1D50D3ABD92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383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FF064-0285-4CF9-9447-9D8A26DD31C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2FACF-487A-4132-A520-0BD295C879A2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500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CABAE-442A-422E-A467-5C9F5D1CF81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DCB33-45F4-479E-B473-C4ACA40D626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629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3F756-28E0-4342-9E29-09D94A0484A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84EF0-39FE-4A60-ABAF-6D17CE5E7B7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884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D698F-7CD2-4E01-9110-BE6C38603CB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83B28-713C-47B2-995D-1AA46F1934EA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253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8EC80-BFCF-4B34-B8FB-C054E1D022E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A1C0F5-A8B8-4CD9-9F8C-3E2CA7ED3815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01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C1B44-4684-4C39-95C2-53B1A5F5E1B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B12C8-FED4-424A-A12C-F8214868068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248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B0100-81A6-492C-B64D-FFE7983D6F71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2507C1-60EA-413B-B400-A7B5ABB4B265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58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CB7F94-FAE6-4B45-9FC0-944D052794C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7A3D7E-8A59-4DA5-9B12-F244C264BF0D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759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C59EB-64CA-4853-9CEB-B3D16F8AA292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8AE5D-9947-48AD-AE41-AE50156224D7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011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813B4-B94B-4A20-B1A2-113C42EA497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7466E0-49EB-4337-95D2-0825F0F1417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562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0407D-1A6C-4769-A39C-71B9140E7730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F588B2-77FE-45E2-B4FA-41F0CA68B373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754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40D97-E855-4F70-810B-AA725848D14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3D028-CA7D-4AF1-989F-240E19216831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73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F124-FFE5-4826-A840-A74BC3ACB2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29920-10C1-4821-9ABD-EB25EC19C50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0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9DC86-C29F-404D-9F4F-47FE2D84436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8097-AD66-4BC9-B3A4-B471CA0BC06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49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C2F53-53D2-4CCB-93F2-17812F464D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FA76-A511-4A15-9A83-EC26A313D68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96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48BE0-5CA0-44AA-BB8B-5E8A454412C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02D53-30CB-434D-9817-C8496A0BFB6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6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D8804-EB7F-4F23-B9FE-91A26599FA5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8002-D4F1-47C6-BB97-DA155A8927C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81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8400A-1B10-4551-AEC5-CFF317EDEE1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982DC-D50C-4209-916A-3FD8B04A831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4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D6F4E-726A-4EFA-A3F4-D7C4193BE5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3A2B0-3885-4319-93CE-E5AFB56D6B9A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28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B815-FE19-4443-95BA-CFCDC214FC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BA6B-A20F-4DF2-ADAE-A319981FF61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6854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C8C7-FBE2-4639-9E19-DB2A1912BE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4E9-C7FA-462E-A79E-CD0E3B9AB360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795156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3A935-C6DD-4F32-8CA5-208A5A17A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35EC-37C8-4442-B91B-0CC1859D43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782843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0694-9AE2-4822-A7A4-391A7C5C9AF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DE6-B141-4E99-8B64-92E1FF219B5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231325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2601-F6A2-42B9-B4C4-BA2F4AAA581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310C-3C01-411F-9A38-E0E07349C74D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02205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5604-51CA-431D-9463-80B8E48ABA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234C-99FC-4455-8715-DDD33D64E7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58784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5EB5-AA25-44C2-8152-31DF8CCDB8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9081-B2C3-4297-B0B0-17B12251B55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64046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AB1A-C460-4804-94C6-21389517EBC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55C0-824F-4CDC-B270-53309B5AEE5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741620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A0F1-DFA5-4A7D-8999-7ED9019E47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7234-60AE-4531-8D3B-FA632D704E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040143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1EE0-ED79-4B11-84D9-029DC4CB35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5653-5E2F-4E8B-A9ED-51EC352AC4B3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931057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15C3-8376-4F81-AC98-685F4995E94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621D-A321-4800-84B9-67AE0D312F4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042217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B815-FE19-4443-95BA-CFCDC214FC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BA6B-A20F-4DF2-ADAE-A319981FF61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737760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C8C7-FBE2-4639-9E19-DB2A1912BE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4E9-C7FA-462E-A79E-CD0E3B9AB360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940464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3A935-C6DD-4F32-8CA5-208A5A17A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35EC-37C8-4442-B91B-0CC1859D43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297872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0694-9AE2-4822-A7A4-391A7C5C9AF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DE6-B141-4E99-8B64-92E1FF219B5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72727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2601-F6A2-42B9-B4C4-BA2F4AAA581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310C-3C01-411F-9A38-E0E07349C74D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465817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5604-51CA-431D-9463-80B8E48ABA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234C-99FC-4455-8715-DDD33D64E7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40837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5EB5-AA25-44C2-8152-31DF8CCDB8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9081-B2C3-4297-B0B0-17B12251B55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008401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AB1A-C460-4804-94C6-21389517EBC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55C0-824F-4CDC-B270-53309B5AEE5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681413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A0F1-DFA5-4A7D-8999-7ED9019E47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7234-60AE-4531-8D3B-FA632D704E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808081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1EE0-ED79-4B11-84D9-029DC4CB35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5653-5E2F-4E8B-A9ED-51EC352AC4B3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056155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15C3-8376-4F81-AC98-685F4995E94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621D-A321-4800-84B9-67AE0D312F4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177619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B815-FE19-4443-95BA-CFCDC214FC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BA6B-A20F-4DF2-ADAE-A319981FF61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93935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C8C7-FBE2-4639-9E19-DB2A1912BE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4E9-C7FA-462E-A79E-CD0E3B9AB360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77362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3A935-C6DD-4F32-8CA5-208A5A17A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35EC-37C8-4442-B91B-0CC1859D43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679779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0694-9AE2-4822-A7A4-391A7C5C9AF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DE6-B141-4E99-8B64-92E1FF219B5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28133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2601-F6A2-42B9-B4C4-BA2F4AAA581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310C-3C01-411F-9A38-E0E07349C74D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97221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5604-51CA-431D-9463-80B8E48ABA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234C-99FC-4455-8715-DDD33D64E7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15625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5EB5-AA25-44C2-8152-31DF8CCDB8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9081-B2C3-4297-B0B0-17B12251B55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623621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AB1A-C460-4804-94C6-21389517EBC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55C0-824F-4CDC-B270-53309B5AEE5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579433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A0F1-DFA5-4A7D-8999-7ED9019E47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7234-60AE-4531-8D3B-FA632D704E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140119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1EE0-ED79-4B11-84D9-029DC4CB35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5653-5E2F-4E8B-A9ED-51EC352AC4B3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851022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15C3-8376-4F81-AC98-685F4995E94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621D-A321-4800-84B9-67AE0D312F4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20294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B815-FE19-4443-95BA-CFCDC214FC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BA6B-A20F-4DF2-ADAE-A319981FF61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920406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C8C7-FBE2-4639-9E19-DB2A1912BE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4E9-C7FA-462E-A79E-CD0E3B9AB360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897650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3A935-C6DD-4F32-8CA5-208A5A17A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35EC-37C8-4442-B91B-0CC1859D43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586912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0694-9AE2-4822-A7A4-391A7C5C9AF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DE6-B141-4E99-8B64-92E1FF219B5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74019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2601-F6A2-42B9-B4C4-BA2F4AAA581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310C-3C01-411F-9A38-E0E07349C74D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906195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5604-51CA-431D-9463-80B8E48ABA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234C-99FC-4455-8715-DDD33D64E7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91622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5EB5-AA25-44C2-8152-31DF8CCDB8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9081-B2C3-4297-B0B0-17B12251B55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194015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AB1A-C460-4804-94C6-21389517EBC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55C0-824F-4CDC-B270-53309B5AEE5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658885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A0F1-DFA5-4A7D-8999-7ED9019E47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7234-60AE-4531-8D3B-FA632D704E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094152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1EE0-ED79-4B11-84D9-029DC4CB35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5653-5E2F-4E8B-A9ED-51EC352AC4B3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525524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15C3-8376-4F81-AC98-685F4995E94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621D-A321-4800-84B9-67AE0D312F4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869816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B815-FE19-4443-95BA-CFCDC214FC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BA6B-A20F-4DF2-ADAE-A319981FF61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47884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C8C7-FBE2-4639-9E19-DB2A1912BE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4E9-C7FA-462E-A79E-CD0E3B9AB360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164766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3A935-C6DD-4F32-8CA5-208A5A17A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35EC-37C8-4442-B91B-0CC1859D43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74517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0694-9AE2-4822-A7A4-391A7C5C9AF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DE6-B141-4E99-8B64-92E1FF219B5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972115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2601-F6A2-42B9-B4C4-BA2F4AAA581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310C-3C01-411F-9A38-E0E07349C74D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803898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5604-51CA-431D-9463-80B8E48ABA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234C-99FC-4455-8715-DDD33D64E7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589040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5EB5-AA25-44C2-8152-31DF8CCDB8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9081-B2C3-4297-B0B0-17B12251B55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874685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AB1A-C460-4804-94C6-21389517EBC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55C0-824F-4CDC-B270-53309B5AEE5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8346753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A0F1-DFA5-4A7D-8999-7ED9019E47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7234-60AE-4531-8D3B-FA632D704E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215832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1EE0-ED79-4B11-84D9-029DC4CB35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5653-5E2F-4E8B-A9ED-51EC352AC4B3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492939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15C3-8376-4F81-AC98-685F4995E94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621D-A321-4800-84B9-67AE0D312F4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3288804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B815-FE19-4443-95BA-CFCDC214FC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BA6B-A20F-4DF2-ADAE-A319981FF61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34267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C8C7-FBE2-4639-9E19-DB2A1912BE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4E9-C7FA-462E-A79E-CD0E3B9AB360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97548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3A935-C6DD-4F32-8CA5-208A5A17AA3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35EC-37C8-4442-B91B-0CC1859D43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876381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0694-9AE2-4822-A7A4-391A7C5C9AF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DE6-B141-4E99-8B64-92E1FF219B5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9835398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2601-F6A2-42B9-B4C4-BA2F4AAA581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310C-3C01-411F-9A38-E0E07349C74D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7208895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5604-51CA-431D-9463-80B8E48ABA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234C-99FC-4455-8715-DDD33D64E7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4583386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5EB5-AA25-44C2-8152-31DF8CCDB8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9081-B2C3-4297-B0B0-17B12251B55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8195263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AB1A-C460-4804-94C6-21389517EBC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55C0-824F-4CDC-B270-53309B5AEE5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8522477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A0F1-DFA5-4A7D-8999-7ED9019E471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7234-60AE-4531-8D3B-FA632D704EC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2101229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1EE0-ED79-4B11-84D9-029DC4CB355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5653-5E2F-4E8B-A9ED-51EC352AC4B3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892153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15C3-8376-4F81-AC98-685F4995E94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621D-A321-4800-84B9-67AE0D312F4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017523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D9FBA-9E07-46B1-B399-C3DC6C10952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8CF4D-AAF3-4E7E-80DD-120607F0F06A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0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967DC-6554-49EA-8337-43AC64A280D1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08215-5AF7-4B00-BCD8-2F82CB54C768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728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061CC-4569-4F4D-9D95-FA18CF66FA5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1E704-020B-4A1E-84DE-4ABF796482D5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829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8C350-B5C9-4664-9353-1575378F487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8B9D47-806E-4105-8586-288B046919AF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554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F9D0A-8A9F-42B2-8C04-06E7F31AA89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8D273-036E-4917-B69A-D16ADF5EB5BC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539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BEC6-D14A-49AA-827D-58FD17E4DC6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140EF-AF14-4A2D-85C1-972BF25982A2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653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68D01-93C4-41B0-941F-15F70740BE95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04635-663A-42C3-A7B9-5C8132535F74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597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5805A-6AED-4100-94D4-48165C2BF8E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B2C5D7-8137-4C1A-8B54-2ED089B16E52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565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FA938-B16E-42A4-AE20-656F3FD408F1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A2DF96-57CA-4B75-8C33-6F26B45E5B15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259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24BB1-1B62-4037-8FFE-AD5A3214C56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C711D-A8E1-4C98-ABB5-E125EBC4FDAD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660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EE5E9-26DE-4F33-B1E1-1A2614B5713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16D027-9084-40AD-8CE6-B747221BBCD6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16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27/09/2016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6524E-5588-4643-9C0A-2A465C78E74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268B6-8A0A-4A3F-BBA3-3C93197CD62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8575-3D0E-4143-9051-5D524650FC9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9C6F3-9419-4946-A966-3C92E6164057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4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8575-3D0E-4143-9051-5D524650FC9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9C6F3-9419-4946-A966-3C92E6164057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5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BE" altLang="en-US" smtClean="0"/>
          </a:p>
        </p:txBody>
      </p:sp>
      <p:sp>
        <p:nvSpPr>
          <p:cNvPr id="71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BE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D5A23-8A41-47A0-BA09-578E6980F60D}" type="datetimeFigureOut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D5283-395D-4C3E-AC9E-008700D02001}" type="slidenum">
              <a:rPr kumimoji="0" lang="fr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9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819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1B86-26A6-4376-956E-5E8F57A73ED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D0592-2AA1-462E-8DA5-AE906987BA74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1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1E9CA3-F756-41F3-94D5-2CE1283C99C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67680B-DB41-4036-86BC-3B4CCD70E66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4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A114-086F-4680-9F1F-E96AADBED2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DD1C1-A6EF-4AC1-96F4-132B5FAF618D}" type="slidenum">
              <a:rPr lang="fr-CA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A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2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A114-086F-4680-9F1F-E96AADBED2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DD1C1-A6EF-4AC1-96F4-132B5FAF618D}" type="slidenum">
              <a:rPr lang="fr-CA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A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9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A114-086F-4680-9F1F-E96AADBED2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DD1C1-A6EF-4AC1-96F4-132B5FAF618D}" type="slidenum">
              <a:rPr lang="fr-CA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A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A114-086F-4680-9F1F-E96AADBED2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DD1C1-A6EF-4AC1-96F4-132B5FAF618D}" type="slidenum">
              <a:rPr lang="fr-CA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A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5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A114-086F-4680-9F1F-E96AADBED2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DD1C1-A6EF-4AC1-96F4-132B5FAF618D}" type="slidenum">
              <a:rPr lang="fr-CA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A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3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A114-086F-4680-9F1F-E96AADBED2E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27/09/2016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DD1C1-A6EF-4AC1-96F4-132B5FAF618D}" type="slidenum">
              <a:rPr lang="fr-CA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A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2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B4696-989E-4DC9-953B-C7BDEE02A6C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CBF7B3-9F3C-4213-AFC4-FA81AE2FB1D0}" type="slidenum">
              <a:rPr kumimoji="0" lang="fr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4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helilansimpson.com/what-is-it-that-you-do-exactly" TargetMode="External"/><Relationship Id="rId2" Type="http://schemas.openxmlformats.org/officeDocument/2006/relationships/hyperlink" Target="http://arielwaldman.co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hyperlink" Target="http://chiefdisruptionofficer.com/helpful-rapid-prototyping-methods-and-tools-to-bring-digital-ideas-to-life-fas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asutra.com/view/news/181321/Sometimes_paper_is_your_best_prototyping_tool__even_if_youre_Nintendo.php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hiefdisruptionofficer.com/helpful-rapid-prototyping-methods-and-tools-to-bring-digital-ideas-to-life-fas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oaldoplus.com/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youtube.com/watch?v=GrV2SZuRPv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_g4GGtJ8NCY" TargetMode="Externa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wired.com/2015/04/the-apple-watch" TargetMode="Externa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ablogtowatch.com/wp-content/uploads/2010/01/MAM-OR754754340641.jpg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ed.ted.com/lessons/rapid-prototyping-google-glass-tom-chi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s://www.youtube.com/watch?v=d5_h1VuwD6g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5.png"/><Relationship Id="rId5" Type="http://schemas.openxmlformats.org/officeDocument/2006/relationships/hyperlink" Target="https://www.youtube.com/watch?v=aAKfdeOX3-o" TargetMode="External"/><Relationship Id="rId4" Type="http://schemas.openxmlformats.org/officeDocument/2006/relationships/hyperlink" Target="https://www.youtube.com/watch?v=aThCr0PsyuA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ndowscentral.com/my-first-24-hours-microsoft-hololens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www.thurrott.com/mobile/63086/hands-on-with-microsoft-hololens-third-times-the-charm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4.xml"/><Relationship Id="rId6" Type="http://schemas.openxmlformats.org/officeDocument/2006/relationships/hyperlink" Target="https://www.youtube.com/watch?v=HvYj3_VmW6I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youtube.com/watch?v=uQeOYi3Be5Y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zarask.in/blog/post/the-wrong-proble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Relationship Id="rId4" Type="http://schemas.openxmlformats.org/officeDocument/2006/relationships/hyperlink" Target="https://en.wikipedia.org/wiki/Gossamer_Condo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napkinlaf.sourceforge.net/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J2BDVM6Qw5s&amp;t=16m47s" TargetMode="Externa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m.org/uist/archive/videos/2007/p119-davis.mov" TargetMode="External"/><Relationship Id="rId2" Type="http://schemas.openxmlformats.org/officeDocument/2006/relationships/hyperlink" Target="http://www.acm.org/uist/archive/videos/2000/p1-klemmer.mov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youtube.com/watch?v=-R_cQSJ0wiI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hyperlink" Target="https://www.behance.net/gallery/24129169/Surface-Phone-Windows-10-Concept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results?search_query=nokia+humanform" TargetMode="External"/><Relationship Id="rId13" Type="http://schemas.openxmlformats.org/officeDocument/2006/relationships/hyperlink" Target="http://www.youtube.com/watch?v=b3txQs7jEJ4" TargetMode="External"/><Relationship Id="rId3" Type="http://schemas.openxmlformats.org/officeDocument/2006/relationships/hyperlink" Target="http://www.asktog.com/starfire/" TargetMode="External"/><Relationship Id="rId7" Type="http://schemas.openxmlformats.org/officeDocument/2006/relationships/hyperlink" Target="http://www.youtube.com/results?search_query=nokia+morph+concept+phone" TargetMode="External"/><Relationship Id="rId12" Type="http://schemas.openxmlformats.org/officeDocument/2006/relationships/hyperlink" Target="http://www.youtube.com/watch?v=kCZz4jFok_o" TargetMode="External"/><Relationship Id="rId2" Type="http://schemas.openxmlformats.org/officeDocument/2006/relationships/hyperlink" Target="http://www.youtube.com/results?search_query=apple+knowledge+navigator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youtube.com/watch?v=6Cf7IL_eZ38" TargetMode="External"/><Relationship Id="rId11" Type="http://schemas.openxmlformats.org/officeDocument/2006/relationships/hyperlink" Target="https://www.youtube.com/results?search_query=thales+lambersart" TargetMode="External"/><Relationship Id="rId5" Type="http://schemas.openxmlformats.org/officeDocument/2006/relationships/hyperlink" Target="http://worrydream.com/ABriefRantOnTheFutureOfInteractionDesign/" TargetMode="External"/><Relationship Id="rId10" Type="http://schemas.openxmlformats.org/officeDocument/2006/relationships/hyperlink" Target="http://www.youtube.com/watch?v=LN0vVf-a9V0" TargetMode="External"/><Relationship Id="rId4" Type="http://schemas.openxmlformats.org/officeDocument/2006/relationships/hyperlink" Target="http://www.youtube.com/results?search_query=Intel+UMPC+Vision" TargetMode="External"/><Relationship Id="rId9" Type="http://schemas.openxmlformats.org/officeDocument/2006/relationships/hyperlink" Target="http://www.youtube.com/results?search_query=nokia+888+concept+phone" TargetMode="External"/><Relationship Id="rId1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portal.acm.org/citation.cfm?id=1363210" TargetMode="External"/><Relationship Id="rId3" Type="http://schemas.openxmlformats.org/officeDocument/2006/relationships/hyperlink" Target="https://www.youtube.com/watch?v=QP3YywgRx5A&amp;t=43s" TargetMode="External"/><Relationship Id="rId7" Type="http://schemas.openxmlformats.org/officeDocument/2006/relationships/hyperlink" Target="http://www.youtube.com/watch?v=SZBaOgmoe5U" TargetMode="External"/><Relationship Id="rId2" Type="http://schemas.openxmlformats.org/officeDocument/2006/relationships/hyperlink" Target="http://vimeo.com/1563485" TargetMode="Externa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www.youtube.com/watch?v=JMIyO8F0jxg" TargetMode="External"/><Relationship Id="rId5" Type="http://schemas.openxmlformats.org/officeDocument/2006/relationships/hyperlink" Target="https://www.youtube.com/watch?v=-SRmmwK-CLs" TargetMode="External"/><Relationship Id="rId4" Type="http://schemas.openxmlformats.org/officeDocument/2006/relationships/hyperlink" Target="http://www.ted.com/talks/john_underkoffler_drive_3d_data_with_a_gestur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VLQcW6SpJ88" TargetMode="External"/><Relationship Id="rId4" Type="http://schemas.openxmlformats.org/officeDocument/2006/relationships/hyperlink" Target="http://scholar.google.ca/scholar?q=landay+myers+%22sketching+interfaces:+toward+more+human%2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VYKgewDXc" TargetMode="External"/><Relationship Id="rId2" Type="http://schemas.openxmlformats.org/officeDocument/2006/relationships/hyperlink" Target="http://dub.washington.edu/denim/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0hfU7_95Gw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ckstarter.com/projects/appseed/appseed-turn-sketches-into-functioning-prototypes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wired.com/design/2013/09/appseed-transforms-your-sketches-into-app-prototypes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roto.io/" TargetMode="External"/><Relationship Id="rId2" Type="http://schemas.openxmlformats.org/officeDocument/2006/relationships/hyperlink" Target="http://theultralinx.com/2014/04/top-10-awesome-wireframing-tools-web-developers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pencil.evolus.vn/" TargetMode="External"/><Relationship Id="rId4" Type="http://schemas.openxmlformats.org/officeDocument/2006/relationships/hyperlink" Target="http://www.justinmind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phidgets.com/" TargetMode="Externa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spberrypi.org/" TargetMode="External"/><Relationship Id="rId2" Type="http://schemas.openxmlformats.org/officeDocument/2006/relationships/hyperlink" Target="http://www.arduino.cc/" TargetMode="Externa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buglabs.net/" TargetMode="Externa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DAw7vW7H0c" TargetMode="External"/><Relationship Id="rId7" Type="http://schemas.openxmlformats.org/officeDocument/2006/relationships/hyperlink" Target="http://www.seeed.cc/rephone/" TargetMode="External"/><Relationship Id="rId2" Type="http://schemas.openxmlformats.org/officeDocument/2006/relationships/hyperlink" Target="https://phonebloks.com/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http://www.seeedstudio.com/depot/" TargetMode="External"/><Relationship Id="rId5" Type="http://schemas.openxmlformats.org/officeDocument/2006/relationships/hyperlink" Target="https://www.kickstarter.com/projects/seeed/rephone-kit-worlds-first-open-source-and-modular-p" TargetMode="External"/><Relationship Id="rId4" Type="http://schemas.openxmlformats.org/officeDocument/2006/relationships/hyperlink" Target="http://www.projectara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nexpaq.com/" TargetMode="External"/><Relationship Id="rId2" Type="http://schemas.openxmlformats.org/officeDocument/2006/relationships/hyperlink" Target="https://www.kickstarter.com/projects/nexpaq/nexpaq-the-first-truly-modular-smartphone-case" TargetMode="Externa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xmag.com/sites/default/files/uploads/lang-8-mobile-testing-lessons/mobile-paper-prototype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>
          <a:xfrm>
            <a:off x="-15875" y="6350"/>
            <a:ext cx="9144000" cy="1119188"/>
          </a:xfrm>
        </p:spPr>
        <p:txBody>
          <a:bodyPr/>
          <a:lstStyle/>
          <a:p>
            <a:r>
              <a:rPr lang="en-US" altLang="en-US" sz="1200" smtClean="0"/>
              <a:t>Ariel Waldman, on Interaction Design</a:t>
            </a:r>
            <a:br>
              <a:rPr lang="en-US" altLang="en-US" sz="1200" smtClean="0"/>
            </a:br>
            <a:r>
              <a:rPr lang="en-US" altLang="en-US" sz="1200" smtClean="0">
                <a:hlinkClick r:id="rId2"/>
              </a:rPr>
              <a:t>http://arielwaldman.com/</a:t>
            </a:r>
            <a:r>
              <a:rPr lang="en-US" altLang="en-US" sz="1200" smtClean="0"/>
              <a:t> </a:t>
            </a:r>
            <a:br>
              <a:rPr lang="en-US" altLang="en-US" sz="1200" smtClean="0"/>
            </a:br>
            <a:r>
              <a:rPr lang="en-US" altLang="en-US" sz="1200" smtClean="0">
                <a:hlinkClick r:id="rId3"/>
              </a:rPr>
              <a:t>http://www.rachelilansimpson.com/what-is-it-that-you-do-exactly</a:t>
            </a:r>
            <a:r>
              <a:rPr lang="en-US" altLang="en-US" sz="1200" smtClean="0"/>
              <a:t> </a:t>
            </a:r>
            <a:br>
              <a:rPr lang="en-US" altLang="en-US" sz="1200" smtClean="0"/>
            </a:br>
            <a:r>
              <a:rPr lang="en-US" altLang="en-US" sz="1200" smtClean="0">
                <a:hlinkClick r:id="rId4"/>
              </a:rPr>
              <a:t>http://chiefdisruptionofficer.com/helpful-rapid-prototyping-methods-and-tools-to-bring-digital-ideas-to-life-fast/</a:t>
            </a:r>
            <a:r>
              <a:rPr lang="en-US" altLang="en-US" sz="1200" smtClean="0"/>
              <a:t> </a:t>
            </a:r>
          </a:p>
        </p:txBody>
      </p:sp>
      <p:pic>
        <p:nvPicPr>
          <p:cNvPr id="36867" name="Picture 2" descr="http://arielwaldman.com/wp-content/2012/06/ux_paper1.jpg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94715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1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ometimes, paper is your best prototyping tool - even if you're Nint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890111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re 1"/>
          <p:cNvSpPr>
            <a:spLocks noGrp="1"/>
          </p:cNvSpPr>
          <p:nvPr>
            <p:ph type="title"/>
          </p:nvPr>
        </p:nvSpPr>
        <p:spPr>
          <a:xfrm>
            <a:off x="-15875" y="6350"/>
            <a:ext cx="9144000" cy="1119188"/>
          </a:xfrm>
        </p:spPr>
        <p:txBody>
          <a:bodyPr/>
          <a:lstStyle/>
          <a:p>
            <a:r>
              <a:rPr lang="en-US" altLang="en-US" sz="2400" dirty="0" smtClean="0"/>
              <a:t>Prototype by Nintendo</a:t>
            </a: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r>
              <a:rPr lang="en-US" altLang="en-US" sz="1200" dirty="0" smtClean="0"/>
              <a:t> </a:t>
            </a:r>
            <a:r>
              <a:rPr lang="en-US" altLang="en-US" sz="1200" dirty="0" smtClean="0">
                <a:hlinkClick r:id="rId3"/>
              </a:rPr>
              <a:t>http://www.gamasutra.com/view/news/181321/Sometimes_paper_is_your_best_prototyping_tool__even_if_youre_Nintendo.php</a:t>
            </a:r>
            <a:r>
              <a:rPr lang="en-US" altLang="en-US" sz="1200" dirty="0" smtClean="0"/>
              <a:t> </a:t>
            </a:r>
            <a:br>
              <a:rPr lang="en-US" altLang="en-US" sz="1200" dirty="0" smtClean="0"/>
            </a:br>
            <a:r>
              <a:rPr lang="en-US" altLang="en-US" sz="1200" dirty="0" smtClean="0">
                <a:hlinkClick r:id="rId4"/>
              </a:rPr>
              <a:t>http://chiefdisruptionofficer.com/helpful-rapid-prototyping-methods-and-tools-to-bring-digital-ideas-to-life-fast/</a:t>
            </a:r>
            <a:r>
              <a:rPr lang="en-US" altLang="en-US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4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Check boxes and radio buttons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08275"/>
            <a:ext cx="52435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334803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Check boxes and radio buttons</a:t>
            </a:r>
            <a:endParaRPr lang="en-US" altLang="en-US" dirty="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20938"/>
            <a:ext cx="7929562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0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8438"/>
            <a:ext cx="6553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Cursors, floating tools</a:t>
            </a:r>
            <a:endParaRPr lang="fr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37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Text boxes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14563"/>
            <a:ext cx="8477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4000" dirty="0" smtClean="0"/>
              <a:t>Prototype by Martin </a:t>
            </a:r>
            <a:r>
              <a:rPr lang="en-US" altLang="en-US" sz="4000" dirty="0" err="1" smtClean="0"/>
              <a:t>Gamsby</a:t>
            </a:r>
            <a:r>
              <a:rPr lang="en-US" altLang="en-US" sz="4000" dirty="0" smtClean="0"/>
              <a:t> at ETS, 2012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663825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628775"/>
            <a:ext cx="641508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4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Project by Martin </a:t>
            </a:r>
            <a:r>
              <a:rPr lang="en-US" altLang="en-US" dirty="0" err="1" smtClean="0"/>
              <a:t>Gamsby</a:t>
            </a:r>
            <a:r>
              <a:rPr lang="en-US" altLang="en-US" dirty="0" smtClean="0"/>
              <a:t> at ETS, 2014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679950" cy="55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ZoneTexte 2"/>
          <p:cNvSpPr txBox="1">
            <a:spLocks noChangeArrowheads="1"/>
          </p:cNvSpPr>
          <p:nvPr/>
        </p:nvSpPr>
        <p:spPr bwMode="auto">
          <a:xfrm>
            <a:off x="5003800" y="4797425"/>
            <a:ext cx="381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prstClr val="black"/>
                </a:solidFill>
              </a:rPr>
              <a:t>Available as an Android app: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prstClr val="black"/>
                </a:solidFill>
                <a:hlinkClick r:id="rId3"/>
              </a:rPr>
              <a:t>http://goaldoplus.com/</a:t>
            </a:r>
            <a:r>
              <a:rPr lang="en-US" altLang="en-US" sz="2400" dirty="0" smtClean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16764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484313"/>
            <a:ext cx="16764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6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Advantages of Paper Prototyping</a:t>
            </a:r>
            <a:endParaRPr lang="fr-CA" altLang="en-US" dirty="0" smtClean="0"/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eaLnBrk="1" hangingPunct="1"/>
            <a:r>
              <a:rPr lang="en-CA" altLang="en-US" sz="2400" dirty="0" smtClean="0"/>
              <a:t>“</a:t>
            </a:r>
            <a:r>
              <a:rPr lang="en-US" altLang="en-US" sz="2400" dirty="0"/>
              <a:t>maximum feedback for minimum effort</a:t>
            </a:r>
            <a:r>
              <a:rPr lang="en-CA" altLang="en-US" sz="2400" dirty="0" smtClean="0"/>
              <a:t>” (Snyder)</a:t>
            </a:r>
          </a:p>
          <a:p>
            <a:pPr eaLnBrk="1" hangingPunct="1"/>
            <a:r>
              <a:rPr lang="en-CA" altLang="en-US" sz="2400" dirty="0" smtClean="0"/>
              <a:t>Easy to made and modify</a:t>
            </a:r>
          </a:p>
          <a:p>
            <a:pPr eaLnBrk="1" hangingPunct="1"/>
            <a:r>
              <a:rPr lang="en-CA" altLang="en-US" sz="2400" dirty="0" smtClean="0"/>
              <a:t>No expertise required</a:t>
            </a:r>
          </a:p>
          <a:p>
            <a:pPr eaLnBrk="1" hangingPunct="1"/>
            <a:r>
              <a:rPr lang="en-CA" altLang="en-US" sz="2400" dirty="0" smtClean="0"/>
              <a:t>Informality encourages creativity</a:t>
            </a:r>
          </a:p>
          <a:p>
            <a:pPr eaLnBrk="1" hangingPunct="1"/>
            <a:r>
              <a:rPr lang="en-CA" altLang="en-US" sz="2400" dirty="0" smtClean="0"/>
              <a:t>Does not give the client the false impression that the implementation is almost finished</a:t>
            </a:r>
          </a:p>
          <a:p>
            <a:pPr eaLnBrk="1" hangingPunct="1"/>
            <a:r>
              <a:rPr lang="en-CA" altLang="en-US" sz="2400" dirty="0" smtClean="0"/>
              <a:t>Designers are less emotionally attached to a prototype and will be more accepting of criticism</a:t>
            </a:r>
          </a:p>
          <a:p>
            <a:pPr eaLnBrk="1" hangingPunct="1"/>
            <a:r>
              <a:rPr lang="en-CA" altLang="en-US" sz="2400" dirty="0" smtClean="0"/>
              <a:t>Users / clients will be less hesitant to suggest large changes</a:t>
            </a:r>
          </a:p>
          <a:p>
            <a:pPr eaLnBrk="1" hangingPunct="1"/>
            <a:r>
              <a:rPr lang="en-CA" altLang="en-US" sz="2400" dirty="0" smtClean="0"/>
              <a:t>Allows users to participate in the prototyping process (</a:t>
            </a:r>
            <a:r>
              <a:rPr lang="en-CA" altLang="en-US" sz="2400" i="1" dirty="0" smtClean="0"/>
              <a:t>participatory design</a:t>
            </a:r>
            <a:r>
              <a:rPr lang="en-CA" altLang="en-US" sz="2400" dirty="0" smtClean="0"/>
              <a:t>)</a:t>
            </a:r>
          </a:p>
          <a:p>
            <a:pPr lvl="1" eaLnBrk="1" hangingPunct="1"/>
            <a:r>
              <a:rPr lang="en-CA" altLang="en-US" sz="2400" dirty="0" smtClean="0"/>
              <a:t>Example: PICTIVE (“</a:t>
            </a:r>
            <a:r>
              <a:rPr lang="en-US" altLang="en-US" sz="2400" dirty="0" smtClean="0"/>
              <a:t>Plastic Interface for Collaborative Technology Initiative through Video Exploration”, Muller 1992</a:t>
            </a:r>
            <a:r>
              <a:rPr lang="en-CA" altLang="en-US" sz="2400" dirty="0" smtClean="0"/>
              <a:t>)</a:t>
            </a:r>
            <a:endParaRPr lang="fr-CA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087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We can simulate the operation of an interface with paper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39975"/>
            <a:ext cx="40830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36800"/>
            <a:ext cx="407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468313" y="5805488"/>
            <a:ext cx="820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https://www.youtube.com/watch?v=GrV2SZuRPv0</a:t>
            </a:r>
            <a:r>
              <a:rPr lang="en-CA" altLang="en-US" sz="2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07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We can simulate the operation of an interface with paper</a:t>
            </a:r>
            <a:endParaRPr lang="en-CA" altLang="en-US" dirty="0" smtClean="0"/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468313" y="5805488"/>
            <a:ext cx="820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https://www.youtube.com/watch?v=_g4GGtJ8NCY</a:t>
            </a: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39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76475"/>
            <a:ext cx="4356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4356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6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3878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2905125"/>
            <a:ext cx="442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http://core0.staticworld.net/images/article/2014/11/detail_355_feswatch_flatmodule-100533165-large.jpg</a:t>
            </a: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5472113" y="5876925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http://devices4inquiry.aisencc.com/wp-content/uploads/sites/6/2014/09/1.jpg</a:t>
            </a:r>
          </a:p>
        </p:txBody>
      </p:sp>
      <p:pic>
        <p:nvPicPr>
          <p:cNvPr id="5632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3175"/>
            <a:ext cx="43561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25400" y="6453188"/>
            <a:ext cx="5483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http://3dprint.com/wp-content/uploads/2015/01/paper-prototype.jpg</a:t>
            </a:r>
          </a:p>
        </p:txBody>
      </p:sp>
      <p:pic>
        <p:nvPicPr>
          <p:cNvPr id="5632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050"/>
            <a:ext cx="44640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2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-1588" y="4222750"/>
            <a:ext cx="4572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http://www.blogcdn.com/www.tuaw.com/media/2010/06/ipadarcadecabinet.jpg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4284663" y="644366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http://howardloki.weebly.com/building-loki.html</a:t>
            </a:r>
          </a:p>
        </p:txBody>
      </p:sp>
      <p:pic>
        <p:nvPicPr>
          <p:cNvPr id="573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82838"/>
            <a:ext cx="50419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115888"/>
            <a:ext cx="7108826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-26988"/>
            <a:ext cx="5940425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420938"/>
            <a:ext cx="56896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348038" y="6488113"/>
            <a:ext cx="576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http://www.jeremyfriedland.com/portfolio/prototype.php</a:t>
            </a:r>
          </a:p>
        </p:txBody>
      </p:sp>
    </p:spTree>
    <p:extLst>
      <p:ext uri="{BB962C8B-B14F-4D97-AF65-F5344CB8AC3E}">
        <p14:creationId xmlns:p14="http://schemas.microsoft.com/office/powerpoint/2010/main" val="36040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1116013" y="5949950"/>
            <a:ext cx="784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http://makingsociety.com/2014/11/how-to-cut-cardboard-prototyping/</a:t>
            </a:r>
          </a:p>
        </p:txBody>
      </p:sp>
    </p:spTree>
    <p:extLst>
      <p:ext uri="{BB962C8B-B14F-4D97-AF65-F5344CB8AC3E}">
        <p14:creationId xmlns:p14="http://schemas.microsoft.com/office/powerpoint/2010/main" val="15322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927100"/>
          </a:xfrm>
        </p:spPr>
        <p:txBody>
          <a:bodyPr/>
          <a:lstStyle/>
          <a:p>
            <a:r>
              <a:rPr lang="en-CA" altLang="en-US" dirty="0" smtClean="0"/>
              <a:t>First Apple Watch Prototype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4525963"/>
          </a:xfrm>
        </p:spPr>
        <p:txBody>
          <a:bodyPr/>
          <a:lstStyle/>
          <a:p>
            <a:r>
              <a:rPr lang="en-CA" altLang="en-US" smtClean="0"/>
              <a:t>"the first working Watch prototype was an iPhone rigged with a Velcro strap. [...] a simulator that displayed a life-size image of an Apple Watch on the screen. [...] they made a custom dongle, an actual watch crown that plugged into the bottom of the phone through the cord jack."</a:t>
            </a:r>
            <a:br>
              <a:rPr lang="en-CA" altLang="en-US" smtClean="0"/>
            </a:br>
            <a:r>
              <a:rPr lang="en-CA" altLang="en-US" sz="2800" smtClean="0">
                <a:hlinkClick r:id="rId2"/>
              </a:rPr>
              <a:t>http://www.wired.com/2015/04/the-apple-watch</a:t>
            </a:r>
            <a:r>
              <a:rPr lang="en-CA" altLang="en-US" sz="2800" smtClean="0"/>
              <a:t> </a:t>
            </a:r>
          </a:p>
          <a:p>
            <a:endParaRPr lang="en-CA" altLang="en-US" smtClean="0"/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73688"/>
            <a:ext cx="182086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157788"/>
            <a:ext cx="258921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4500563" y="6642100"/>
            <a:ext cx="4198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http://www.ablogtowatch.com/wp-content/uploads/2010/01/MAM-OR754754340641.jpg</a:t>
            </a:r>
            <a:r>
              <a:rPr lang="en-CA" altLang="en-US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43663" y="3357563"/>
            <a:ext cx="215900" cy="172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4" name="TextBox 11"/>
          <p:cNvSpPr txBox="1">
            <a:spLocks noChangeArrowheads="1"/>
          </p:cNvSpPr>
          <p:nvPr/>
        </p:nvSpPr>
        <p:spPr bwMode="auto">
          <a:xfrm>
            <a:off x="900113" y="5516563"/>
            <a:ext cx="1150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... a bit like </a:t>
            </a:r>
            <a:r>
              <a:rPr lang="en-CA" altLang="en-US" sz="1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Pressy</a:t>
            </a:r>
            <a:r>
              <a:rPr lang="en-CA" altLang="en-US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979613" y="4292600"/>
            <a:ext cx="504825" cy="115252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3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r>
              <a:rPr lang="en-CA" altLang="en-US" sz="3200" smtClean="0"/>
              <a:t>Rapid prototyping Google Glass - Tom Chi</a:t>
            </a:r>
            <a:br>
              <a:rPr lang="en-CA" altLang="en-US" sz="3200" smtClean="0"/>
            </a:br>
            <a:r>
              <a:rPr lang="en-CA" altLang="en-US" sz="2400" smtClean="0">
                <a:hlinkClick r:id="rId2"/>
              </a:rPr>
              <a:t>https://www.youtube.com/watch?v=d5_h1VuwD6g</a:t>
            </a:r>
            <a:r>
              <a:rPr lang="en-CA" altLang="en-US" sz="2400" smtClean="0"/>
              <a:t/>
            </a:r>
            <a:br>
              <a:rPr lang="en-CA" altLang="en-US" sz="2400" smtClean="0"/>
            </a:br>
            <a:r>
              <a:rPr lang="en-CA" altLang="en-US" sz="2400" smtClean="0">
                <a:hlinkClick r:id="rId3"/>
              </a:rPr>
              <a:t>http://ed.ted.com/lessons/rapid-prototyping-google-glass-tom-chi</a:t>
            </a:r>
            <a:r>
              <a:rPr lang="en-CA" altLang="en-US" sz="2400" smtClean="0"/>
              <a:t> 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268413"/>
            <a:ext cx="38274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524250"/>
            <a:ext cx="35306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1268413"/>
            <a:ext cx="38306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797425"/>
            <a:ext cx="35274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3933825"/>
            <a:ext cx="35337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5888"/>
            <a:ext cx="43370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849563"/>
            <a:ext cx="433705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3111500" cy="857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Microsoft HoloLens</a:t>
            </a:r>
            <a:endParaRPr lang="en-US" dirty="0"/>
          </a:p>
        </p:txBody>
      </p:sp>
      <p:sp>
        <p:nvSpPr>
          <p:cNvPr id="68613" name="Espace réservé du contenu 2"/>
          <p:cNvSpPr>
            <a:spLocks noGrp="1"/>
          </p:cNvSpPr>
          <p:nvPr>
            <p:ph idx="1"/>
          </p:nvPr>
        </p:nvSpPr>
        <p:spPr>
          <a:xfrm>
            <a:off x="223838" y="2584450"/>
            <a:ext cx="2778125" cy="1397000"/>
          </a:xfrm>
        </p:spPr>
        <p:txBody>
          <a:bodyPr/>
          <a:lstStyle/>
          <a:p>
            <a:pPr eaLnBrk="1" hangingPunct="1"/>
            <a:r>
              <a:rPr lang="en-US" altLang="en-US" sz="1500" smtClean="0">
                <a:hlinkClick r:id="rId4"/>
              </a:rPr>
              <a:t>https://www.youtube.com/watch?v=aThCr0PsyuA</a:t>
            </a:r>
            <a:r>
              <a:rPr lang="en-US" altLang="en-US" sz="1500" smtClean="0"/>
              <a:t> </a:t>
            </a:r>
          </a:p>
          <a:p>
            <a:pPr eaLnBrk="1" hangingPunct="1"/>
            <a:r>
              <a:rPr lang="en-US" altLang="en-US" sz="1500" smtClean="0">
                <a:hlinkClick r:id="rId5"/>
              </a:rPr>
              <a:t>https://www.youtube.com/watch?v=aAKfdeOX3-o</a:t>
            </a:r>
            <a:r>
              <a:rPr lang="en-US" altLang="en-US" sz="1500" smtClean="0"/>
              <a:t> </a:t>
            </a:r>
          </a:p>
          <a:p>
            <a:pPr eaLnBrk="1" hangingPunct="1"/>
            <a:endParaRPr lang="en-US" altLang="en-US" sz="1500" smtClean="0"/>
          </a:p>
        </p:txBody>
      </p:sp>
      <p:pic>
        <p:nvPicPr>
          <p:cNvPr id="686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29035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59338" y="2551113"/>
            <a:ext cx="126047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Minecraft</a:t>
            </a:r>
          </a:p>
        </p:txBody>
      </p:sp>
    </p:spTree>
    <p:extLst>
      <p:ext uri="{BB962C8B-B14F-4D97-AF65-F5344CB8AC3E}">
        <p14:creationId xmlns:p14="http://schemas.microsoft.com/office/powerpoint/2010/main" val="13381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8229600" cy="649288"/>
          </a:xfrm>
        </p:spPr>
        <p:txBody>
          <a:bodyPr/>
          <a:lstStyle/>
          <a:p>
            <a:pPr eaLnBrk="1" hangingPunct="1"/>
            <a:r>
              <a:rPr lang="en-CA" altLang="en-US" smtClean="0"/>
              <a:t>HoloLens field-of-view</a:t>
            </a: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92150"/>
            <a:ext cx="44402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92150"/>
            <a:ext cx="44640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76375" y="3228975"/>
            <a:ext cx="56165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4"/>
              </a:rPr>
              <a:t>https://www.youtube.com/watch?v=uQeOYi3Be5Y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963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635375"/>
            <a:ext cx="39830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450" y="5913438"/>
            <a:ext cx="3979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6"/>
              </a:rPr>
              <a:t>https://www.youtube.com/watch?v=HvYj3_VmW6I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6100" y="3781425"/>
            <a:ext cx="4608513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“It’s like looking through a small portal, or a submarine periscope.”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--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  <a:hlinkClick r:id="rId7"/>
              </a:rPr>
              <a:t>https://www.thurrott.com/mobile/63086/hands-on-with-microsoft-hololens-third-times-the-charm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/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/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“I … cannot say the field of view is bothering me at all. You get used to it … overall the experience is quite good.” --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  <a:hlinkClick r:id="rId8"/>
              </a:rPr>
              <a:t>http://www.windowscentral.com/my-first-24-hours-microsoft-hololens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 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9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18058"/>
          </a:xfrm>
        </p:spPr>
        <p:txBody>
          <a:bodyPr/>
          <a:lstStyle/>
          <a:p>
            <a:r>
              <a:rPr lang="en-CA" sz="2400" dirty="0" smtClean="0"/>
              <a:t>HoloLens: simulating a field of view ≈32°, 16:9 aspect ratio (2016)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" y="1232173"/>
            <a:ext cx="9146155" cy="44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113"/>
          </a:xfrm>
        </p:spPr>
        <p:txBody>
          <a:bodyPr/>
          <a:lstStyle/>
          <a:p>
            <a:r>
              <a:rPr lang="en-CA" altLang="en-US" sz="3600" dirty="0" smtClean="0"/>
              <a:t>Paul </a:t>
            </a:r>
            <a:r>
              <a:rPr lang="en-CA" altLang="en-US" sz="3600" dirty="0" err="1" smtClean="0"/>
              <a:t>MacCready</a:t>
            </a:r>
            <a:r>
              <a:rPr lang="en-CA" altLang="en-US" sz="3600" dirty="0" smtClean="0"/>
              <a:t> and the Gossamer Condor</a:t>
            </a: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836613"/>
            <a:ext cx="48831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620713"/>
            <a:ext cx="4140200" cy="4525962"/>
          </a:xfrm>
        </p:spPr>
        <p:txBody>
          <a:bodyPr/>
          <a:lstStyle/>
          <a:p>
            <a:r>
              <a:rPr lang="fr-FR" altLang="en-US" sz="2400" dirty="0" err="1" smtClean="0"/>
              <a:t>Human-powered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aircraft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that</a:t>
            </a:r>
            <a:r>
              <a:rPr lang="fr-FR" altLang="en-US" sz="2400" dirty="0" smtClean="0"/>
              <a:t> won the </a:t>
            </a:r>
            <a:r>
              <a:rPr lang="fr-FR" altLang="en-US" sz="2400" dirty="0" err="1" smtClean="0"/>
              <a:t>Kremer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prize</a:t>
            </a:r>
            <a:r>
              <a:rPr lang="fr-FR" altLang="en-US" sz="2400" dirty="0" smtClean="0"/>
              <a:t> in </a:t>
            </a:r>
            <a:r>
              <a:rPr lang="en-CA" altLang="en-US" sz="2400" dirty="0" smtClean="0"/>
              <a:t>1977</a:t>
            </a:r>
          </a:p>
          <a:p>
            <a:r>
              <a:rPr lang="en-CA" altLang="en-US" sz="2400" dirty="0" smtClean="0"/>
              <a:t>Other teams spent months building a prototype, only for it to crash on the first try</a:t>
            </a:r>
          </a:p>
          <a:p>
            <a:r>
              <a:rPr lang="en-CA" altLang="en-US" sz="2400" dirty="0" err="1" smtClean="0"/>
              <a:t>MacCready</a:t>
            </a:r>
            <a:r>
              <a:rPr lang="en-CA" altLang="en-US" sz="2400" dirty="0" smtClean="0"/>
              <a:t> had the insight that they needed a much faster way to iterate. His team’s prototype was made of </a:t>
            </a:r>
            <a:r>
              <a:rPr lang="en-CA" altLang="en-US" sz="2400" dirty="0" err="1" smtClean="0"/>
              <a:t>mylar</a:t>
            </a:r>
            <a:r>
              <a:rPr lang="en-CA" altLang="en-US" sz="2400" dirty="0" smtClean="0"/>
              <a:t>, wire, and aluminum tubes. His team could iterate in less than a day.</a:t>
            </a:r>
          </a:p>
        </p:txBody>
      </p:sp>
      <p:sp>
        <p:nvSpPr>
          <p:cNvPr id="34821" name="Content Placeholder 2"/>
          <p:cNvSpPr txBox="1">
            <a:spLocks/>
          </p:cNvSpPr>
          <p:nvPr/>
        </p:nvSpPr>
        <p:spPr bwMode="auto">
          <a:xfrm>
            <a:off x="4499992" y="4289425"/>
            <a:ext cx="441223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Lesson:</a:t>
            </a:r>
            <a:r>
              <a:rPr kumimoji="0" lang="en-CA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seek a way to fail fast</a:t>
            </a:r>
            <a:r>
              <a:rPr kumimoji="0" lang="en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to learn and iterate faster</a:t>
            </a: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492500" y="6135688"/>
            <a:ext cx="5651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http://www.azarask.in/blog/post/the-wrong-problem/</a:t>
            </a: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;</a:t>
            </a:r>
            <a:b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</a:t>
            </a:r>
            <a:r>
              <a:rPr kumimoji="0" lang="en-CA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://en.wikipedia.org/wiki/Gossamer_Condor</a:t>
            </a:r>
            <a:r>
              <a:rPr kumimoji="0" lang="en-CA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C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592263"/>
            <a:ext cx="45926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4014788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76700"/>
            <a:ext cx="40147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9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en-US" altLang="en-US" dirty="0" smtClean="0"/>
              <a:t>“Trial and error beats academic knowledge”</a:t>
            </a:r>
            <a:br>
              <a:rPr lang="en-US" altLang="en-US" dirty="0" smtClean="0"/>
            </a:br>
            <a:r>
              <a:rPr lang="en-US" altLang="en-US" dirty="0" smtClean="0"/>
              <a:t>– </a:t>
            </a:r>
            <a:r>
              <a:rPr lang="en-US" altLang="en-US" dirty="0" err="1" smtClean="0"/>
              <a:t>Nassim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Taleb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“A prototype is worth a thousand meetings.”</a:t>
            </a:r>
            <a:br>
              <a:rPr lang="en-US" altLang="en-US" dirty="0" smtClean="0"/>
            </a:br>
            <a:r>
              <a:rPr lang="en-US" altLang="en-US" dirty="0" smtClean="0"/>
              <a:t>– ?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“There's no learning without trying lots of ideas and failing lots of times. ”</a:t>
            </a:r>
            <a:br>
              <a:rPr lang="en-US" altLang="en-US" dirty="0" smtClean="0"/>
            </a:br>
            <a:r>
              <a:rPr lang="en-US" altLang="en-US" dirty="0" smtClean="0"/>
              <a:t>– Jonathan </a:t>
            </a:r>
            <a:r>
              <a:rPr lang="en-US" altLang="en-US" dirty="0" err="1" smtClean="0"/>
              <a:t>Ive</a:t>
            </a:r>
            <a:r>
              <a:rPr lang="en-US" altLang="en-US" dirty="0" smtClean="0"/>
              <a:t>, chief designer at Apple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740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349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smtClean="0"/>
              <a:t>creationism</a:t>
            </a:r>
            <a:r>
              <a:rPr lang="en-US" altLang="en-US" sz="2800" smtClean="0"/>
              <a:t> /n./</a:t>
            </a: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The (false) belief that large, innovative software designs can be completely specified in advance and then painlessly magicked out of the void by the normal efforts of a team of normally talented programmers. In fact, experience has shown repeatedly that good designs arise only from evolutionary, exploratory interaction between one (or at most a small handful of) exceptionally able designer(s) and an active user population --- and that the first try at a big new idea is always wrong. Unfortunately, because these truths don't fit the planning models beloved of management, they are generally ignored.</a:t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-- The Jargon File / New Hacker's Dictionary, Eric S. Raymond</a:t>
            </a:r>
          </a:p>
        </p:txBody>
      </p:sp>
    </p:spTree>
    <p:extLst>
      <p:ext uri="{BB962C8B-B14F-4D97-AF65-F5344CB8AC3E}">
        <p14:creationId xmlns:p14="http://schemas.microsoft.com/office/powerpoint/2010/main" val="25066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Other prototyping techniques/tools</a:t>
            </a:r>
            <a:endParaRPr lang="fr-CA" altLang="en-US" dirty="0" smtClean="0"/>
          </a:p>
        </p:txBody>
      </p:sp>
      <p:sp>
        <p:nvSpPr>
          <p:cNvPr id="53251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5054600"/>
          </a:xfrm>
        </p:spPr>
        <p:txBody>
          <a:bodyPr/>
          <a:lstStyle/>
          <a:p>
            <a:pPr eaLnBrk="1" hangingPunct="1"/>
            <a:r>
              <a:rPr lang="en-CA" altLang="en-US" sz="2000" dirty="0" smtClean="0"/>
              <a:t>Web pages with fixed content (HTML)</a:t>
            </a:r>
          </a:p>
          <a:p>
            <a:pPr eaLnBrk="1" hangingPunct="1"/>
            <a:r>
              <a:rPr lang="en-CA" altLang="en-US" sz="2000" dirty="0" smtClean="0"/>
              <a:t>Image or diagram editors</a:t>
            </a:r>
          </a:p>
          <a:p>
            <a:pPr lvl="1" eaLnBrk="1" hangingPunct="1"/>
            <a:r>
              <a:rPr lang="en-CA" altLang="en-US" sz="2000" dirty="0" smtClean="0"/>
              <a:t>Visio</a:t>
            </a:r>
          </a:p>
          <a:p>
            <a:pPr lvl="1" eaLnBrk="1" hangingPunct="1"/>
            <a:r>
              <a:rPr lang="en-CA" altLang="en-US" sz="2000" dirty="0" smtClean="0"/>
              <a:t>Adobe </a:t>
            </a:r>
            <a:r>
              <a:rPr lang="en-CA" altLang="en-US" sz="2000" dirty="0" err="1" smtClean="0"/>
              <a:t>PhotoShop</a:t>
            </a:r>
            <a:r>
              <a:rPr lang="en-CA" altLang="en-US" sz="2000" dirty="0" smtClean="0"/>
              <a:t>, GIMP,  Paint.NET, </a:t>
            </a:r>
            <a:r>
              <a:rPr lang="en-CA" altLang="en-US" sz="2000" dirty="0" err="1" smtClean="0"/>
              <a:t>Krita</a:t>
            </a:r>
            <a:r>
              <a:rPr lang="en-CA" altLang="en-US" sz="2000" dirty="0" smtClean="0"/>
              <a:t>, Adobe </a:t>
            </a:r>
            <a:r>
              <a:rPr lang="en-CA" altLang="en-US" sz="2000" dirty="0" smtClean="0"/>
              <a:t>Illustrator, </a:t>
            </a:r>
            <a:r>
              <a:rPr lang="en-CA" altLang="en-US" sz="2000" dirty="0" err="1" smtClean="0"/>
              <a:t>Inkscape</a:t>
            </a:r>
            <a:r>
              <a:rPr lang="en-CA" altLang="en-US" sz="2000" dirty="0" smtClean="0"/>
              <a:t>:</a:t>
            </a:r>
            <a:br>
              <a:rPr lang="en-CA" altLang="en-US" sz="2000" dirty="0" smtClean="0"/>
            </a:br>
            <a:r>
              <a:rPr lang="en-CA" altLang="en-US" sz="2000" dirty="0" smtClean="0"/>
              <a:t>all allow the user to work with layers</a:t>
            </a:r>
          </a:p>
          <a:p>
            <a:pPr eaLnBrk="1" hangingPunct="1"/>
            <a:r>
              <a:rPr lang="en-CA" altLang="en-US" sz="2000" dirty="0" smtClean="0"/>
              <a:t>Interactive presentation tools</a:t>
            </a:r>
          </a:p>
          <a:p>
            <a:pPr lvl="1" eaLnBrk="1" hangingPunct="1"/>
            <a:r>
              <a:rPr lang="en-CA" altLang="en-US" sz="2000" dirty="0" smtClean="0"/>
              <a:t>Director</a:t>
            </a:r>
          </a:p>
          <a:p>
            <a:pPr eaLnBrk="1" hangingPunct="1"/>
            <a:r>
              <a:rPr lang="en-CA" altLang="en-US" sz="2000" dirty="0" smtClean="0"/>
              <a:t>Executable code without full functionality</a:t>
            </a:r>
          </a:p>
          <a:p>
            <a:pPr lvl="1" eaLnBrk="1" hangingPunct="1"/>
            <a:r>
              <a:rPr lang="en-CA" altLang="en-US" sz="2000" dirty="0" err="1" smtClean="0"/>
              <a:t>VisualBasic</a:t>
            </a:r>
            <a:r>
              <a:rPr lang="en-CA" altLang="en-US" sz="2000" dirty="0" smtClean="0"/>
              <a:t>, Java, C++ (</a:t>
            </a:r>
            <a:r>
              <a:rPr lang="en-CA" altLang="en-US" sz="2000" dirty="0" err="1" smtClean="0"/>
              <a:t>Qt</a:t>
            </a:r>
            <a:r>
              <a:rPr lang="en-CA" altLang="en-US" sz="2000" dirty="0" smtClean="0"/>
              <a:t>), etc.</a:t>
            </a:r>
          </a:p>
          <a:p>
            <a:pPr lvl="1" eaLnBrk="1" hangingPunct="1"/>
            <a:r>
              <a:rPr lang="en-CA" altLang="en-US" sz="2000" dirty="0" smtClean="0"/>
              <a:t>There are drag-and-drop tools for creating GUIs with standard widgets (Example: </a:t>
            </a:r>
            <a:r>
              <a:rPr lang="en-CA" altLang="en-US" sz="2000" dirty="0" err="1" smtClean="0"/>
              <a:t>NetBeans</a:t>
            </a:r>
            <a:r>
              <a:rPr lang="en-CA" altLang="en-US" sz="2000" dirty="0" smtClean="0"/>
              <a:t> for Java)</a:t>
            </a:r>
          </a:p>
        </p:txBody>
      </p:sp>
    </p:spTree>
    <p:extLst>
      <p:ext uri="{BB962C8B-B14F-4D97-AF65-F5344CB8AC3E}">
        <p14:creationId xmlns:p14="http://schemas.microsoft.com/office/powerpoint/2010/main" val="409427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r>
              <a:rPr lang="fr-CA" altLang="en-US" sz="3600" dirty="0" smtClean="0"/>
              <a:t>The </a:t>
            </a:r>
            <a:r>
              <a:rPr lang="fr-CA" altLang="en-US" sz="3600" dirty="0" err="1"/>
              <a:t>N</a:t>
            </a:r>
            <a:r>
              <a:rPr lang="fr-CA" altLang="en-US" sz="3600" dirty="0" err="1" smtClean="0"/>
              <a:t>apkin</a:t>
            </a:r>
            <a:r>
              <a:rPr lang="fr-CA" altLang="en-US" sz="3600" dirty="0" smtClean="0"/>
              <a:t> look-and-</a:t>
            </a:r>
            <a:r>
              <a:rPr lang="fr-CA" altLang="en-US" sz="3600" dirty="0" err="1" smtClean="0"/>
              <a:t>feel</a:t>
            </a:r>
            <a:r>
              <a:rPr lang="fr-CA" altLang="en-US" sz="3600" dirty="0" smtClean="0"/>
              <a:t> for Java Swing</a:t>
            </a:r>
            <a:br>
              <a:rPr lang="fr-CA" altLang="en-US" sz="3600" dirty="0" smtClean="0"/>
            </a:br>
            <a:r>
              <a:rPr lang="fr-CA" altLang="en-US" sz="2800" dirty="0" smtClean="0">
                <a:hlinkClick r:id="rId2"/>
              </a:rPr>
              <a:t>http://napkinlaf.sourceforge.net/</a:t>
            </a:r>
            <a:endParaRPr lang="fr-CA" altLang="en-US" sz="2800" dirty="0" smtClean="0"/>
          </a:p>
        </p:txBody>
      </p:sp>
      <p:pic>
        <p:nvPicPr>
          <p:cNvPr id="54275" name="Picture 2" descr="http://napkinlaf.sourceforge.net/NapkinButt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268413"/>
            <a:ext cx="583247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CA" altLang="en-US" sz="4000" dirty="0" err="1" smtClean="0"/>
              <a:t>Axure</a:t>
            </a:r>
            <a:r>
              <a:rPr lang="en-CA" altLang="en-US" sz="4000" dirty="0" smtClean="0"/>
              <a:t>: “sketchiness” slider set to 100%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258888" y="6237288"/>
            <a:ext cx="662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2"/>
              </a:rPr>
              <a:t>https://www.youtube.com/watch?v=J2BDVM6Qw5s&amp;t=16m47s</a:t>
            </a: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836613"/>
            <a:ext cx="89630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contenu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pPr eaLnBrk="1" hangingPunct="1"/>
            <a:r>
              <a:rPr lang="en-CA" altLang="en-US" sz="2400" dirty="0" smtClean="0"/>
              <a:t>Wizard-of-Oz prototyping</a:t>
            </a:r>
          </a:p>
          <a:p>
            <a:pPr lvl="1" eaLnBrk="1" hangingPunct="1"/>
            <a:r>
              <a:rPr lang="en-CA" altLang="en-US" sz="2000" dirty="0" smtClean="0"/>
              <a:t>Example: simulation of speech recognition:</a:t>
            </a:r>
            <a:br>
              <a:rPr lang="en-CA" altLang="en-US" sz="2000" dirty="0" smtClean="0"/>
            </a:br>
            <a:r>
              <a:rPr lang="en-CA" altLang="en-US" sz="2000" dirty="0" err="1" smtClean="0"/>
              <a:t>Klemmer</a:t>
            </a:r>
            <a:r>
              <a:rPr lang="en-CA" altLang="en-US" sz="2000" dirty="0" smtClean="0"/>
              <a:t> et al., “</a:t>
            </a:r>
            <a:r>
              <a:rPr lang="en-US" altLang="en-US" sz="2000" dirty="0" smtClean="0"/>
              <a:t>Suede: a Wizard of Oz prototyping tool for speech user interfaces”, UIST 2000</a:t>
            </a:r>
            <a:r>
              <a:rPr lang="en-CA" altLang="en-US" sz="2000" dirty="0" smtClean="0"/>
              <a:t>, </a:t>
            </a:r>
            <a:r>
              <a:rPr lang="en-CA" altLang="en-US" sz="2000" dirty="0" smtClean="0">
                <a:hlinkClick r:id="rId2"/>
              </a:rPr>
              <a:t>http://www.acm.org/uist/archive/videos/2000/p1-klemmer.mov</a:t>
            </a:r>
            <a:r>
              <a:rPr lang="en-CA" altLang="en-US" sz="2000" dirty="0" smtClean="0"/>
              <a:t> </a:t>
            </a:r>
          </a:p>
          <a:p>
            <a:pPr lvl="1" eaLnBrk="1" hangingPunct="1"/>
            <a:r>
              <a:rPr lang="en-CA" altLang="en-US" sz="2000" dirty="0" smtClean="0"/>
              <a:t>Example: simulation of gesture recognition:</a:t>
            </a:r>
            <a:br>
              <a:rPr lang="en-CA" altLang="en-US" sz="2000" dirty="0" smtClean="0"/>
            </a:br>
            <a:r>
              <a:rPr lang="en-CA" altLang="en-US" sz="2000" dirty="0" smtClean="0"/>
              <a:t>Davis et al., “</a:t>
            </a:r>
            <a:r>
              <a:rPr lang="en-US" altLang="en-US" sz="2000" dirty="0" err="1" smtClean="0"/>
              <a:t>SketchWizard</a:t>
            </a:r>
            <a:r>
              <a:rPr lang="en-US" altLang="en-US" sz="2000" dirty="0" smtClean="0"/>
              <a:t>: Wizard of Oz prototyping of pen-based user interfaces”, UIST 2007, </a:t>
            </a:r>
            <a:r>
              <a:rPr lang="en-US" altLang="en-US" sz="2000" dirty="0" smtClean="0">
                <a:hlinkClick r:id="rId3"/>
              </a:rPr>
              <a:t>http://www.acm.org/uist/archive/videos/2007/p119-davis.mov</a:t>
            </a:r>
            <a:r>
              <a:rPr lang="en-US" altLang="en-US" sz="2000" dirty="0" smtClean="0"/>
              <a:t> </a:t>
            </a:r>
          </a:p>
          <a:p>
            <a:pPr lvl="1" eaLnBrk="1" hangingPunct="1"/>
            <a:r>
              <a:rPr lang="en-US" altLang="en-US" sz="2000" dirty="0" smtClean="0"/>
              <a:t>The “WILD Room”: Google talk by Michel </a:t>
            </a:r>
            <a:r>
              <a:rPr lang="en-US" altLang="en-US" sz="2000" dirty="0" err="1" smtClean="0"/>
              <a:t>Beaudouin-Lafon</a:t>
            </a:r>
            <a:r>
              <a:rPr lang="en-CA" altLang="en-US" sz="2000" dirty="0" smtClean="0"/>
              <a:t/>
            </a:r>
            <a:br>
              <a:rPr lang="en-CA" altLang="en-US" sz="2000" dirty="0" smtClean="0"/>
            </a:br>
            <a:r>
              <a:rPr lang="en-CA" altLang="en-US" sz="2000" dirty="0" smtClean="0">
                <a:hlinkClick r:id="rId4"/>
              </a:rPr>
              <a:t>http://www.youtube.com/watch?v=-R_cQSJ0wiI</a:t>
            </a:r>
            <a:r>
              <a:rPr lang="en-CA" altLang="en-US" sz="2000" dirty="0" smtClean="0"/>
              <a:t> </a:t>
            </a:r>
            <a:endParaRPr lang="en-US" altLang="en-US" sz="2000" dirty="0" smtClean="0"/>
          </a:p>
        </p:txBody>
      </p:sp>
      <p:sp>
        <p:nvSpPr>
          <p:cNvPr id="55299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CA" altLang="en-US" sz="4000" dirty="0" smtClean="0"/>
              <a:t>Other prototyping techniques</a:t>
            </a:r>
            <a:endParaRPr lang="fr-CA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1258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en-CA" altLang="en-US" dirty="0" smtClean="0"/>
              <a:t>Photo </a:t>
            </a:r>
            <a:r>
              <a:rPr lang="en-CA" altLang="en-US" dirty="0" err="1" smtClean="0"/>
              <a:t>mockup</a:t>
            </a:r>
            <a:endParaRPr lang="en-CA" altLang="en-US" dirty="0" smtClean="0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34925" y="6472238"/>
            <a:ext cx="84975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 slides by prof. Ron </a:t>
            </a:r>
            <a:r>
              <a:rPr lang="en-CA" altLang="en-US" sz="1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Baecker</a:t>
            </a:r>
            <a:r>
              <a:rPr lang="en-CA" altLang="en-US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at U </a:t>
            </a:r>
            <a:r>
              <a:rPr lang="en-CA" altLang="en-US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Toronto.</a:t>
            </a:r>
            <a:r>
              <a:rPr lang="en-CA" altLang="en-US" sz="1800" dirty="0">
                <a:latin typeface="Arial" panose="020B0604020202020204" pitchFamily="34" charset="0"/>
              </a:rPr>
              <a:t> </a:t>
            </a:r>
            <a:r>
              <a:rPr lang="en-CA" altLang="en-US" sz="1800" dirty="0" smtClean="0">
                <a:latin typeface="Arial" panose="020B0604020202020204" pitchFamily="34" charset="0"/>
              </a:rPr>
              <a:t>Samsung </a:t>
            </a:r>
            <a:r>
              <a:rPr lang="en-CA" altLang="en-US" sz="1800" dirty="0">
                <a:latin typeface="Arial" panose="020B0604020202020204" pitchFamily="34" charset="0"/>
              </a:rPr>
              <a:t>SPH-WP10.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795338"/>
            <a:ext cx="65786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en-CA" altLang="en-US" dirty="0" smtClean="0"/>
              <a:t>Photo </a:t>
            </a:r>
            <a:r>
              <a:rPr lang="en-CA" altLang="en-US" dirty="0" err="1" smtClean="0"/>
              <a:t>mockup</a:t>
            </a:r>
            <a:endParaRPr lang="en-CA" altLang="en-US" dirty="0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34925" y="6472238"/>
            <a:ext cx="820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http://www.maclife.com/article/feature/future_apple_design?page=0,1</a:t>
            </a:r>
          </a:p>
        </p:txBody>
      </p:sp>
      <p:pic>
        <p:nvPicPr>
          <p:cNvPr id="69636" name="Picture 2" descr="http://www.maclife.com/files/u32/1202_tribook_text2_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57238"/>
            <a:ext cx="89281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2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350" y="0"/>
            <a:ext cx="9144000" cy="908050"/>
          </a:xfrm>
        </p:spPr>
        <p:txBody>
          <a:bodyPr/>
          <a:lstStyle/>
          <a:p>
            <a:r>
              <a:rPr lang="en-CA" altLang="en-US" sz="3600" dirty="0" smtClean="0"/>
              <a:t>"Surface Phone" concept by Nadir Aslam</a:t>
            </a:r>
            <a:br>
              <a:rPr lang="en-CA" altLang="en-US" sz="3600" dirty="0" smtClean="0"/>
            </a:br>
            <a:r>
              <a:rPr lang="en-CA" altLang="en-US" sz="1600" dirty="0" smtClean="0">
                <a:hlinkClick r:id="rId2"/>
              </a:rPr>
              <a:t>https://www.behance.net/gallery/24129169/Surface-Phone-Windows-10-Concept</a:t>
            </a:r>
            <a:r>
              <a:rPr lang="en-CA" altLang="en-US" sz="1600" dirty="0" smtClean="0"/>
              <a:t> </a:t>
            </a:r>
            <a:endParaRPr lang="en-CA" altLang="en-US" sz="2800" dirty="0" smtClean="0"/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47180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90950"/>
            <a:ext cx="42640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19163"/>
            <a:ext cx="331311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137025"/>
            <a:ext cx="259238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1800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0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66" y="3140968"/>
            <a:ext cx="4632234" cy="34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Paper prototypes</a:t>
            </a:r>
            <a:endParaRPr lang="fr-CA" altLang="en-US" dirty="0" smtClean="0"/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>
          <a:xfrm>
            <a:off x="0" y="908050"/>
            <a:ext cx="4644008" cy="4983163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Static (though a human may simulate feedback); low fidelity</a:t>
            </a:r>
          </a:p>
          <a:p>
            <a:pPr eaLnBrk="1" hangingPunct="1"/>
            <a:r>
              <a:rPr lang="en-CA" altLang="en-US" dirty="0" smtClean="0"/>
              <a:t>Easy to make and modify</a:t>
            </a:r>
          </a:p>
          <a:p>
            <a:pPr eaLnBrk="1" hangingPunct="1"/>
            <a:r>
              <a:rPr lang="en-CA" altLang="en-US" dirty="0" smtClean="0"/>
              <a:t>Made with paper,</a:t>
            </a:r>
            <a:br>
              <a:rPr lang="en-CA" altLang="en-US" dirty="0" smtClean="0"/>
            </a:br>
            <a:r>
              <a:rPr lang="en-CA" altLang="en-US" dirty="0" smtClean="0"/>
              <a:t>transparent sheets,</a:t>
            </a:r>
            <a:br>
              <a:rPr lang="en-CA" altLang="en-US" dirty="0" smtClean="0"/>
            </a:br>
            <a:r>
              <a:rPr lang="en-CA" altLang="en-US" dirty="0" smtClean="0"/>
              <a:t>sticky notes (“post-its”),</a:t>
            </a:r>
            <a:br>
              <a:rPr lang="en-CA" altLang="en-US" dirty="0" smtClean="0"/>
            </a:br>
            <a:r>
              <a:rPr lang="en-CA" altLang="en-US" dirty="0" smtClean="0"/>
              <a:t>cardboard, scissors, tape, pencils, pens, ...</a:t>
            </a:r>
          </a:p>
          <a:p>
            <a:pPr eaLnBrk="1" hangingPunct="1"/>
            <a:endParaRPr lang="fr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76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en-CA" altLang="en-US" dirty="0" smtClean="0"/>
              <a:t>Physical </a:t>
            </a:r>
            <a:r>
              <a:rPr lang="en-CA" altLang="en-US" dirty="0" err="1" smtClean="0"/>
              <a:t>mockup</a:t>
            </a:r>
            <a:endParaRPr lang="en-CA" altLang="en-US" dirty="0" smtClean="0"/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4925" y="6472238"/>
            <a:ext cx="702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http://thefutureofthings.com/3081-the-future-of-electronic-paper/</a:t>
            </a:r>
          </a:p>
        </p:txBody>
      </p:sp>
    </p:spTree>
    <p:extLst>
      <p:ext uri="{BB962C8B-B14F-4D97-AF65-F5344CB8AC3E}">
        <p14:creationId xmlns:p14="http://schemas.microsoft.com/office/powerpoint/2010/main" val="20745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549275"/>
            <a:ext cx="9144000" cy="630872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400" dirty="0" smtClean="0"/>
              <a:t>Video prototypes</a:t>
            </a:r>
          </a:p>
          <a:p>
            <a:pPr>
              <a:defRPr/>
            </a:pPr>
            <a:r>
              <a:rPr lang="en-US" sz="2400" dirty="0" smtClean="0"/>
              <a:t>To show a vision, inspire employees / clients / investors,</a:t>
            </a:r>
            <a:br>
              <a:rPr lang="en-US" sz="2400" dirty="0" smtClean="0"/>
            </a:br>
            <a:r>
              <a:rPr lang="en-US" sz="2400" dirty="0" smtClean="0"/>
              <a:t>promote a brand</a:t>
            </a:r>
          </a:p>
          <a:p>
            <a:pPr>
              <a:defRPr/>
            </a:pPr>
            <a:r>
              <a:rPr lang="en-US" sz="2400" dirty="0" smtClean="0"/>
              <a:t>Examples :</a:t>
            </a:r>
          </a:p>
          <a:p>
            <a:pPr lvl="1">
              <a:defRPr/>
            </a:pPr>
            <a:r>
              <a:rPr lang="en-US" sz="1800" dirty="0" smtClean="0"/>
              <a:t>Apple’s Knowledge Navigator (1987) </a:t>
            </a:r>
            <a:r>
              <a:rPr lang="en-US" sz="1100" dirty="0" smtClean="0">
                <a:hlinkClick r:id="rId2"/>
              </a:rPr>
              <a:t>http://www.youtube.com/results?search_query=apple+knowledge+navigator</a:t>
            </a:r>
            <a:r>
              <a:rPr lang="en-US" sz="1100" dirty="0" smtClean="0"/>
              <a:t> 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Sun Microsystems’ </a:t>
            </a:r>
            <a:r>
              <a:rPr lang="en-US" sz="1800" dirty="0" err="1" smtClean="0"/>
              <a:t>Starfire</a:t>
            </a:r>
            <a:r>
              <a:rPr lang="en-US" sz="1800" dirty="0" smtClean="0"/>
              <a:t> (1992) </a:t>
            </a:r>
            <a:r>
              <a:rPr lang="en-US" sz="1800" dirty="0" smtClean="0">
                <a:hlinkClick r:id="rId3"/>
              </a:rPr>
              <a:t>http://www.asktog.com/starfire/</a:t>
            </a:r>
            <a:r>
              <a:rPr lang="en-US" sz="1800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Intel UMPC Vision (≈2007) Ultra-Mobile PC </a:t>
            </a:r>
            <a:r>
              <a:rPr lang="en-US" sz="1100" dirty="0" smtClean="0">
                <a:hlinkClick r:id="rId4"/>
              </a:rPr>
              <a:t>http://www.youtube.com/results?search_query=Intel+UMPC+Vision</a:t>
            </a:r>
            <a:r>
              <a:rPr lang="en-US" sz="1100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Microsoft Future Vision 2019 / 2020</a:t>
            </a:r>
          </a:p>
          <a:p>
            <a:pPr lvl="2">
              <a:defRPr/>
            </a:pPr>
            <a:r>
              <a:rPr lang="en-US" sz="1200" dirty="0" smtClean="0"/>
              <a:t>Do a web search to find the videos</a:t>
            </a:r>
          </a:p>
          <a:p>
            <a:pPr lvl="2">
              <a:defRPr/>
            </a:pPr>
            <a:r>
              <a:rPr lang="en-US" sz="1200" dirty="0" smtClean="0">
                <a:hlinkClick r:id="rId5"/>
              </a:rPr>
              <a:t>http://worrydream.com/ABriefRantOnTheFutureOfInteractionDesign/</a:t>
            </a:r>
            <a:r>
              <a:rPr lang="en-US" sz="1200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“A Day Made of Glass” by Corning (2011) </a:t>
            </a:r>
            <a:r>
              <a:rPr lang="en-US" sz="1600" dirty="0" smtClean="0">
                <a:hlinkClick r:id="rId6"/>
              </a:rPr>
              <a:t>http://www.youtube.com/watch?v=6Cf7IL_eZ38</a:t>
            </a:r>
            <a:r>
              <a:rPr lang="en-US" sz="1600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Nokia</a:t>
            </a:r>
          </a:p>
          <a:p>
            <a:pPr lvl="2">
              <a:defRPr/>
            </a:pPr>
            <a:r>
              <a:rPr lang="en-US" sz="1050" dirty="0" smtClean="0">
                <a:hlinkClick r:id="rId7"/>
              </a:rPr>
              <a:t>http://www.youtube.com/results?search_query=nokia+morph+concept+phone</a:t>
            </a:r>
            <a:r>
              <a:rPr lang="en-US" sz="1050" dirty="0" smtClean="0"/>
              <a:t> </a:t>
            </a:r>
          </a:p>
          <a:p>
            <a:pPr lvl="2">
              <a:defRPr/>
            </a:pPr>
            <a:r>
              <a:rPr lang="en-US" sz="1050" dirty="0" smtClean="0">
                <a:hlinkClick r:id="rId8"/>
              </a:rPr>
              <a:t>http://www.youtube.com/results?search_query=nokia+humanform</a:t>
            </a:r>
            <a:endParaRPr lang="en-US" sz="1050" dirty="0" smtClean="0"/>
          </a:p>
          <a:p>
            <a:pPr lvl="2">
              <a:defRPr/>
            </a:pPr>
            <a:r>
              <a:rPr lang="en-US" sz="1050" dirty="0" smtClean="0">
                <a:hlinkClick r:id="rId9"/>
              </a:rPr>
              <a:t>http://www.youtube.com/results?search_query=nokia+888+concept+phone</a:t>
            </a:r>
            <a:endParaRPr lang="en-US" sz="1050" dirty="0" smtClean="0"/>
          </a:p>
          <a:p>
            <a:pPr lvl="2">
              <a:defRPr/>
            </a:pPr>
            <a:r>
              <a:rPr lang="en-US" sz="1050" dirty="0" smtClean="0"/>
              <a:t>Nokia's mobile phone of the future </a:t>
            </a:r>
            <a:r>
              <a:rPr lang="en-US" sz="1050" dirty="0" smtClean="0">
                <a:hlinkClick r:id="rId10"/>
              </a:rPr>
              <a:t>http://www.youtube.com/watch?v=LN0vVf-a9V0</a:t>
            </a:r>
            <a:r>
              <a:rPr lang="en-US" sz="1050" dirty="0" smtClean="0"/>
              <a:t> </a:t>
            </a:r>
          </a:p>
          <a:p>
            <a:pPr lvl="1">
              <a:defRPr/>
            </a:pPr>
            <a:r>
              <a:rPr lang="en-US" sz="1800" dirty="0"/>
              <a:t>Thales </a:t>
            </a:r>
            <a:r>
              <a:rPr lang="en-US" sz="1800" dirty="0" err="1"/>
              <a:t>Lambersart</a:t>
            </a:r>
            <a:r>
              <a:rPr lang="en-US" sz="1800" dirty="0"/>
              <a:t> 2025 </a:t>
            </a:r>
            <a:r>
              <a:rPr lang="en-US" sz="1050" dirty="0">
                <a:hlinkClick r:id="rId11"/>
              </a:rPr>
              <a:t>https://</a:t>
            </a:r>
            <a:r>
              <a:rPr lang="en-US" sz="1050" dirty="0" smtClean="0">
                <a:hlinkClick r:id="rId11"/>
              </a:rPr>
              <a:t>www.youtube.com/results?search_query=thales+lambersart</a:t>
            </a:r>
            <a:r>
              <a:rPr lang="en-US" sz="1800" dirty="0" smtClean="0"/>
              <a:t>                </a:t>
            </a:r>
            <a:r>
              <a:rPr lang="en-US" sz="1400" dirty="0" smtClean="0"/>
              <a:t>(in French)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“3M Flexible Transparent Touchscreen Concepts”</a:t>
            </a:r>
            <a:r>
              <a:rPr lang="en-US" sz="1450" dirty="0" smtClean="0"/>
              <a:t> </a:t>
            </a:r>
            <a:r>
              <a:rPr lang="en-US" sz="1450" dirty="0" smtClean="0">
                <a:hlinkClick r:id="rId12"/>
              </a:rPr>
              <a:t>http://www.youtube.com/watch?v=kCZz4jFok_o</a:t>
            </a:r>
            <a:r>
              <a:rPr lang="en-US" sz="1450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“</a:t>
            </a:r>
            <a:r>
              <a:rPr lang="en-US" sz="1800" dirty="0" err="1" smtClean="0"/>
              <a:t>Rolltop</a:t>
            </a:r>
            <a:r>
              <a:rPr lang="en-US" sz="1800" dirty="0" smtClean="0"/>
              <a:t> 2.0” laptop by </a:t>
            </a:r>
            <a:r>
              <a:rPr lang="en-US" sz="1800" dirty="0" err="1" smtClean="0"/>
              <a:t>Evgeny</a:t>
            </a:r>
            <a:r>
              <a:rPr lang="en-US" sz="1800" dirty="0" smtClean="0"/>
              <a:t> </a:t>
            </a:r>
            <a:r>
              <a:rPr lang="en-US" sz="1800" dirty="0" err="1" smtClean="0"/>
              <a:t>Orkin</a:t>
            </a:r>
            <a:r>
              <a:rPr lang="en-US" sz="1800" dirty="0" smtClean="0"/>
              <a:t> (2011)</a:t>
            </a:r>
            <a:r>
              <a:rPr lang="en-US" sz="1450" dirty="0" smtClean="0"/>
              <a:t> </a:t>
            </a:r>
            <a:r>
              <a:rPr lang="en-US" sz="1450" dirty="0" smtClean="0">
                <a:hlinkClick r:id="rId13"/>
              </a:rPr>
              <a:t>http://www.youtube.com/watch?v=b3txQs7jEJ4</a:t>
            </a:r>
            <a:endParaRPr lang="en-US" sz="1450" dirty="0"/>
          </a:p>
          <a:p>
            <a:pPr lvl="1">
              <a:defRPr/>
            </a:pPr>
            <a:endParaRPr lang="en-US" sz="1450" dirty="0" smtClean="0"/>
          </a:p>
          <a:p>
            <a:pPr lvl="1">
              <a:defRPr/>
            </a:pPr>
            <a:endParaRPr lang="en-US" sz="1450" dirty="0" smtClean="0"/>
          </a:p>
          <a:p>
            <a:pPr>
              <a:defRPr/>
            </a:pPr>
            <a:endParaRPr lang="en-US" sz="2400" dirty="0"/>
          </a:p>
        </p:txBody>
      </p:sp>
      <p:sp>
        <p:nvSpPr>
          <p:cNvPr id="5632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en-CA" altLang="en-US" sz="4000" dirty="0" smtClean="0"/>
              <a:t>Other prototyping techniques</a:t>
            </a:r>
            <a:endParaRPr lang="fr-CA" altLang="en-US" sz="4000" dirty="0" smtClean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45224"/>
            <a:ext cx="501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5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n-CA" altLang="en-US" sz="3200" dirty="0" smtClean="0"/>
              <a:t>Fictional user interfaces in movies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0" y="765175"/>
            <a:ext cx="9144000" cy="5759450"/>
          </a:xfrm>
        </p:spPr>
        <p:txBody>
          <a:bodyPr/>
          <a:lstStyle/>
          <a:p>
            <a:r>
              <a:rPr lang="en-CA" altLang="en-US" sz="2800" dirty="0" smtClean="0"/>
              <a:t>Fake interfaces made for films:</a:t>
            </a:r>
          </a:p>
          <a:p>
            <a:pPr lvl="1"/>
            <a:r>
              <a:rPr lang="en-CA" altLang="en-US" sz="2000" dirty="0" smtClean="0"/>
              <a:t>Mark </a:t>
            </a:r>
            <a:r>
              <a:rPr lang="en-CA" altLang="en-US" sz="2000" dirty="0" err="1" smtClean="0"/>
              <a:t>Coleran</a:t>
            </a:r>
            <a:r>
              <a:rPr lang="en-CA" altLang="en-US" sz="2000" dirty="0" smtClean="0"/>
              <a:t> Reel 2008.06 </a:t>
            </a:r>
            <a:r>
              <a:rPr lang="en-CA" altLang="en-US" sz="2000" dirty="0" smtClean="0">
                <a:hlinkClick r:id="rId2"/>
              </a:rPr>
              <a:t>http://vimeo.com/1563485</a:t>
            </a:r>
            <a:endParaRPr lang="en-CA" altLang="en-US" sz="2000" dirty="0" smtClean="0"/>
          </a:p>
          <a:p>
            <a:pPr lvl="1"/>
            <a:r>
              <a:rPr lang="en-CA" altLang="en-US" sz="2000" dirty="0" smtClean="0"/>
              <a:t>"World Builder" (gestural 3D modeling): </a:t>
            </a:r>
            <a:r>
              <a:rPr lang="en-CA" altLang="en-US" sz="2000" dirty="0" smtClean="0">
                <a:hlinkClick r:id="rId3"/>
              </a:rPr>
              <a:t>https://www.youtube.com/watch?v=QP3YywgRx5A&amp;t=43s</a:t>
            </a:r>
            <a:r>
              <a:rPr lang="en-CA" altLang="en-US" sz="2000" dirty="0" smtClean="0"/>
              <a:t> </a:t>
            </a:r>
          </a:p>
          <a:p>
            <a:pPr lvl="1"/>
            <a:r>
              <a:rPr lang="en-CA" altLang="en-US" sz="2000" dirty="0" smtClean="0"/>
              <a:t>John </a:t>
            </a:r>
            <a:r>
              <a:rPr lang="en-CA" altLang="en-US" sz="2000" dirty="0" err="1" smtClean="0"/>
              <a:t>Underkoffler</a:t>
            </a:r>
            <a:r>
              <a:rPr lang="en-CA" altLang="en-US" sz="2000" dirty="0" smtClean="0"/>
              <a:t>: Pointing to the future of UI </a:t>
            </a:r>
            <a:r>
              <a:rPr lang="en-CA" altLang="en-US" sz="2000" dirty="0" smtClean="0">
                <a:hlinkClick r:id="rId4"/>
              </a:rPr>
              <a:t>http://www.ted.com/talks/john_underkoffler_drive_3d_data_with_a_gesture</a:t>
            </a:r>
            <a:endParaRPr lang="en-CA" altLang="en-US" sz="2000" dirty="0" smtClean="0"/>
          </a:p>
          <a:p>
            <a:r>
              <a:rPr lang="en-US" altLang="en-US" sz="2800" dirty="0" smtClean="0"/>
              <a:t>Surveys of examples of interfaces taken from science fiction films</a:t>
            </a:r>
            <a:r>
              <a:rPr lang="en-CA" altLang="en-US" sz="2800" dirty="0" smtClean="0"/>
              <a:t>:</a:t>
            </a:r>
          </a:p>
          <a:p>
            <a:pPr lvl="1"/>
            <a:r>
              <a:rPr lang="en-CA" altLang="en-US" sz="2000" dirty="0" smtClean="0"/>
              <a:t>"Chris </a:t>
            </a:r>
            <a:r>
              <a:rPr lang="en-CA" altLang="en-US" sz="2000" dirty="0" err="1" smtClean="0"/>
              <a:t>Noessel</a:t>
            </a:r>
            <a:r>
              <a:rPr lang="en-CA" altLang="en-US" sz="2000" dirty="0" smtClean="0"/>
              <a:t>: lessons of science fiction computer interfaces" </a:t>
            </a:r>
            <a:r>
              <a:rPr lang="en-CA" altLang="en-US" sz="2000" dirty="0" smtClean="0">
                <a:hlinkClick r:id="rId5"/>
              </a:rPr>
              <a:t>https://www.youtube.com/watch?v=-SRmmwK-CLs</a:t>
            </a:r>
            <a:endParaRPr lang="en-CA" altLang="en-US" sz="2000" dirty="0" smtClean="0"/>
          </a:p>
          <a:p>
            <a:pPr lvl="1"/>
            <a:r>
              <a:rPr lang="en-CA" altLang="en-US" sz="2000" dirty="0" smtClean="0"/>
              <a:t>Chris </a:t>
            </a:r>
            <a:r>
              <a:rPr lang="en-CA" altLang="en-US" sz="2000" dirty="0" err="1" smtClean="0"/>
              <a:t>Noessel</a:t>
            </a:r>
            <a:r>
              <a:rPr lang="en-CA" altLang="en-US" sz="2000" dirty="0" smtClean="0"/>
              <a:t> &amp; Nathan </a:t>
            </a:r>
            <a:r>
              <a:rPr lang="en-CA" altLang="en-US" sz="2000" dirty="0" err="1" smtClean="0"/>
              <a:t>Shedroff</a:t>
            </a:r>
            <a:r>
              <a:rPr lang="en-CA" altLang="en-US" sz="2000" dirty="0" smtClean="0"/>
              <a:t> : Make It So: Learning From </a:t>
            </a:r>
            <a:r>
              <a:rPr lang="en-CA" altLang="en-US" sz="2000" dirty="0" err="1" smtClean="0"/>
              <a:t>SciFi</a:t>
            </a:r>
            <a:r>
              <a:rPr lang="en-CA" altLang="en-US" sz="2000" dirty="0" smtClean="0"/>
              <a:t> Interfaces </a:t>
            </a:r>
            <a:r>
              <a:rPr lang="en-CA" altLang="en-US" sz="2000" dirty="0" smtClean="0">
                <a:hlinkClick r:id="rId6"/>
              </a:rPr>
              <a:t>https://www.youtube.com/watch?v=JMIyO8F0jxg</a:t>
            </a:r>
            <a:endParaRPr lang="en-CA" altLang="en-US" sz="2000" dirty="0" smtClean="0"/>
          </a:p>
          <a:p>
            <a:pPr lvl="1"/>
            <a:r>
              <a:rPr lang="en-CA" altLang="en-US" sz="2000" dirty="0" smtClean="0"/>
              <a:t>Schmitz et al. 2008: A Survey of Human-Computer Interaction Design in Science Fiction Movies</a:t>
            </a:r>
            <a:br>
              <a:rPr lang="en-CA" altLang="en-US" sz="2000" dirty="0" smtClean="0"/>
            </a:br>
            <a:r>
              <a:rPr lang="en-CA" altLang="en-US" sz="2000" dirty="0" smtClean="0">
                <a:hlinkClick r:id="rId7"/>
              </a:rPr>
              <a:t>http://www.youtube.com/watch?v=SZBaOgmoe5U</a:t>
            </a:r>
            <a:r>
              <a:rPr lang="en-CA" altLang="en-US" sz="2000" dirty="0" smtClean="0"/>
              <a:t/>
            </a:r>
            <a:br>
              <a:rPr lang="en-CA" altLang="en-US" sz="2000" dirty="0" smtClean="0"/>
            </a:br>
            <a:r>
              <a:rPr lang="en-CA" altLang="en-US" sz="2000" dirty="0" smtClean="0">
                <a:hlinkClick r:id="rId8"/>
              </a:rPr>
              <a:t>http://portal.acm.org/citation.cfm?id=1363210</a:t>
            </a:r>
            <a:r>
              <a:rPr lang="en-CA" altLang="en-US" sz="2000" dirty="0" smtClean="0"/>
              <a:t/>
            </a:r>
            <a:br>
              <a:rPr lang="en-CA" altLang="en-US" sz="2000" dirty="0" smtClean="0"/>
            </a:br>
            <a:r>
              <a:rPr lang="en-CA" altLang="en-US" sz="2000" dirty="0" smtClean="0"/>
              <a:t> </a:t>
            </a:r>
          </a:p>
          <a:p>
            <a:endParaRPr lang="en-CA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846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Experimental prototyping tool</a:t>
            </a:r>
            <a:endParaRPr lang="fr-CA" altLang="en-US" dirty="0" smtClean="0"/>
          </a:p>
        </p:txBody>
      </p:sp>
      <p:pic>
        <p:nvPicPr>
          <p:cNvPr id="6" name="Picture 2" descr="C:\Users\mjm\Desktop\S_win\ets\courses\lectureMaterial\06.prototyping\silk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406775"/>
            <a:ext cx="39909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mjm\Desktop\S_win\ets\courses\lectureMaterial\06.prototyping\silk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58213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en arc 7"/>
          <p:cNvSpPr/>
          <p:nvPr/>
        </p:nvSpPr>
        <p:spPr>
          <a:xfrm rot="20739338">
            <a:off x="1497013" y="2330450"/>
            <a:ext cx="2527300" cy="2817813"/>
          </a:xfrm>
          <a:prstGeom prst="circularArrow">
            <a:avLst>
              <a:gd name="adj1" fmla="val 8234"/>
              <a:gd name="adj2" fmla="val 1251407"/>
              <a:gd name="adj3" fmla="val 20102185"/>
              <a:gd name="adj4" fmla="val 12176405"/>
              <a:gd name="adj5" fmla="val 118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50825" y="549275"/>
            <a:ext cx="8642350" cy="1616075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SILK (Sketching Interfaces Like </a:t>
            </a:r>
            <a:r>
              <a:rPr lang="en-CA" altLang="en-US" dirty="0" err="1" smtClean="0"/>
              <a:t>Krazy</a:t>
            </a:r>
            <a:r>
              <a:rPr lang="en-CA" altLang="en-US" dirty="0" smtClean="0"/>
              <a:t>)</a:t>
            </a:r>
            <a:br>
              <a:rPr lang="en-CA" altLang="en-US" dirty="0" smtClean="0"/>
            </a:br>
            <a:r>
              <a:rPr lang="en-CA" altLang="en-US" dirty="0" err="1" smtClean="0"/>
              <a:t>Landay</a:t>
            </a:r>
            <a:r>
              <a:rPr lang="en-CA" altLang="en-US" dirty="0" smtClean="0"/>
              <a:t> et Myers 2001</a:t>
            </a:r>
            <a:br>
              <a:rPr lang="en-CA" altLang="en-US" dirty="0" smtClean="0"/>
            </a:br>
            <a:r>
              <a:rPr lang="en-CA" altLang="en-US" sz="1400" dirty="0" smtClean="0">
                <a:hlinkClick r:id="rId4"/>
              </a:rPr>
              <a:t>http://scholar.google.ca/scholar?q=landay+myers+%22sketching+interfaces%3A+toward+more+human%22</a:t>
            </a:r>
            <a:r>
              <a:rPr lang="en-CA" altLang="en-US" sz="1400" dirty="0" smtClean="0"/>
              <a:t> </a:t>
            </a:r>
            <a:br>
              <a:rPr lang="en-CA" altLang="en-US" sz="1400" dirty="0" smtClean="0"/>
            </a:br>
            <a:r>
              <a:rPr lang="en-CA" altLang="en-US" sz="1400" dirty="0" smtClean="0">
                <a:hlinkClick r:id="rId5"/>
              </a:rPr>
              <a:t>https://www.youtube.com/watch?v=VLQcW6SpJ88</a:t>
            </a:r>
            <a:r>
              <a:rPr lang="en-CA" altLang="en-US" sz="14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24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 smtClean="0"/>
              <a:t>Prototyping tool for web sites</a:t>
            </a:r>
            <a:endParaRPr lang="fr-CA" altLang="en-US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DENIM (Design Environment for Navigation and Information Models)</a:t>
            </a:r>
            <a:br>
              <a:rPr lang="en-CA" altLang="en-US" dirty="0" smtClean="0"/>
            </a:br>
            <a:r>
              <a:rPr lang="en-CA" altLang="en-US" dirty="0" smtClean="0"/>
              <a:t>(</a:t>
            </a:r>
            <a:r>
              <a:rPr lang="en-CA" altLang="en-US" dirty="0" smtClean="0">
                <a:hlinkClick r:id="rId2"/>
              </a:rPr>
              <a:t>http://dub.washington.edu/denim/</a:t>
            </a:r>
            <a:r>
              <a:rPr lang="en-CA" altLang="en-US" dirty="0" smtClean="0"/>
              <a:t>)</a:t>
            </a:r>
            <a:br>
              <a:rPr lang="en-CA" altLang="en-US" dirty="0" smtClean="0"/>
            </a:br>
            <a:r>
              <a:rPr lang="fr-CA" altLang="en-US" dirty="0" smtClean="0">
                <a:hlinkClick r:id="rId3"/>
              </a:rPr>
              <a:t>https://www.youtube.com/watch?v=tCVYKgewDXc</a:t>
            </a:r>
            <a:r>
              <a:rPr lang="fr-CA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>
          <a:xfrm>
            <a:off x="468313" y="7938"/>
            <a:ext cx="8229600" cy="1143000"/>
          </a:xfrm>
        </p:spPr>
        <p:txBody>
          <a:bodyPr/>
          <a:lstStyle/>
          <a:p>
            <a:r>
              <a:rPr lang="en-US" altLang="en-US" smtClean="0"/>
              <a:t>Balsamiq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81075"/>
            <a:ext cx="76581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ZoneTexte 3"/>
          <p:cNvSpPr txBox="1">
            <a:spLocks noChangeArrowheads="1"/>
          </p:cNvSpPr>
          <p:nvPr/>
        </p:nvSpPr>
        <p:spPr bwMode="auto">
          <a:xfrm>
            <a:off x="1835150" y="6308725"/>
            <a:ext cx="547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http://www.youtube.com/watch?v=70hfU7_95Gw</a:t>
            </a:r>
            <a:r>
              <a:rPr lang="en-US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0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374775"/>
            <a:ext cx="70072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r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en-US" sz="3200" smtClean="0"/>
              <a:t>AppSeed</a:t>
            </a:r>
            <a:br>
              <a:rPr lang="en-US" altLang="en-US" sz="3200" smtClean="0"/>
            </a:br>
            <a:r>
              <a:rPr lang="en-US" altLang="en-US" sz="1400" smtClean="0">
                <a:hlinkClick r:id="rId3"/>
              </a:rPr>
              <a:t>http://www.kickstarter.com/projects/appseed/appseed-turn-sketches-into-functioning-prototypes</a:t>
            </a:r>
            <a:r>
              <a:rPr lang="en-US" altLang="en-US" sz="1400" smtClean="0"/>
              <a:t> </a:t>
            </a:r>
            <a:br>
              <a:rPr lang="en-US" altLang="en-US" sz="1400" smtClean="0"/>
            </a:br>
            <a:r>
              <a:rPr lang="en-US" altLang="en-US" sz="1400" smtClean="0">
                <a:hlinkClick r:id="rId4"/>
              </a:rPr>
              <a:t>http://www.wired.com/design/2013/09/appseed-transforms-your-sketches-into-app-prototypes/</a:t>
            </a:r>
            <a:r>
              <a:rPr lang="en-US" altLang="en-US" sz="14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2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smtClean="0"/>
              <a:t>“Top 10 Awesome Wireframing Tools for Web Developers”</a:t>
            </a:r>
            <a:br>
              <a:rPr lang="en-US" altLang="en-US" sz="2400" smtClean="0"/>
            </a:br>
            <a:r>
              <a:rPr lang="en-US" altLang="en-US" sz="2400" smtClean="0">
                <a:hlinkClick r:id="rId2"/>
              </a:rPr>
              <a:t>http://theultralinx.com/2014/04/top-10-awesome-wireframing-tools-web-developers.html</a:t>
            </a:r>
            <a:r>
              <a:rPr lang="en-US" altLang="en-US" sz="2400" smtClean="0"/>
              <a:t> </a:t>
            </a:r>
          </a:p>
        </p:txBody>
      </p:sp>
      <p:sp>
        <p:nvSpPr>
          <p:cNvPr id="61443" name="Espace réservé du contenu 2"/>
          <p:cNvSpPr>
            <a:spLocks noGrp="1"/>
          </p:cNvSpPr>
          <p:nvPr>
            <p:ph idx="1"/>
          </p:nvPr>
        </p:nvSpPr>
        <p:spPr>
          <a:xfrm>
            <a:off x="971550" y="1600200"/>
            <a:ext cx="7715250" cy="2044700"/>
          </a:xfrm>
        </p:spPr>
        <p:txBody>
          <a:bodyPr/>
          <a:lstStyle/>
          <a:p>
            <a:r>
              <a:rPr lang="en-US" altLang="en-US" dirty="0" err="1" smtClean="0"/>
              <a:t>Cacoo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Lumzy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Axure</a:t>
            </a:r>
            <a:r>
              <a:rPr lang="en-US" altLang="en-US" dirty="0" smtClean="0"/>
              <a:t> *, Lonely Charts, </a:t>
            </a:r>
            <a:r>
              <a:rPr lang="en-US" altLang="en-US" dirty="0" err="1" smtClean="0"/>
              <a:t>MockFlow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Uxpin</a:t>
            </a:r>
            <a:r>
              <a:rPr lang="en-US" altLang="en-US" dirty="0" smtClean="0"/>
              <a:t>, Mockingbird,</a:t>
            </a:r>
            <a:br>
              <a:rPr lang="en-US" altLang="en-US" dirty="0" smtClean="0"/>
            </a:br>
            <a:r>
              <a:rPr lang="en-US" altLang="en-US" dirty="0" smtClean="0"/>
              <a:t>Simple Diagrams, Penultimate, Frame Box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323850" y="3716338"/>
            <a:ext cx="8569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ZoneTexte 3"/>
          <p:cNvSpPr txBox="1">
            <a:spLocks noChangeArrowheads="1"/>
          </p:cNvSpPr>
          <p:nvPr/>
        </p:nvSpPr>
        <p:spPr bwMode="auto">
          <a:xfrm>
            <a:off x="684213" y="4437063"/>
            <a:ext cx="74882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Other promising tools:</a:t>
            </a:r>
            <a:br>
              <a: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>
                <a:latin typeface="Arial" pitchFamily="34" charset="0"/>
                <a:hlinkClick r:id="rId3"/>
              </a:rPr>
              <a:t>http://proto.io/</a:t>
            </a:r>
            <a:r>
              <a:rPr lang="en-US" altLang="en-US" dirty="0">
                <a:latin typeface="Arial" pitchFamily="34" charset="0"/>
              </a:rPr>
              <a:t> *</a:t>
            </a:r>
            <a:br>
              <a:rPr lang="en-US" altLang="en-US" dirty="0">
                <a:latin typeface="Arial" pitchFamily="34" charset="0"/>
              </a:rPr>
            </a:br>
            <a:r>
              <a:rPr lang="en-US" altLang="en-US" dirty="0">
                <a:latin typeface="Arial" pitchFamily="34" charset="0"/>
                <a:hlinkClick r:id="rId4"/>
              </a:rPr>
              <a:t>http://www.justinmind.com/</a:t>
            </a:r>
            <a:r>
              <a:rPr lang="en-US" altLang="en-US" dirty="0">
                <a:latin typeface="Arial" pitchFamily="34" charset="0"/>
              </a:rPr>
              <a:t> 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itchFamily="34" charset="0"/>
                <a:hlinkClick r:id="rId5"/>
              </a:rPr>
              <a:t>http://pencil.evolus.vn/</a:t>
            </a:r>
            <a:r>
              <a:rPr lang="en-US" altLang="en-US" dirty="0">
                <a:latin typeface="Arial" pitchFamily="34" charset="0"/>
              </a:rPr>
              <a:t>  </a:t>
            </a:r>
            <a:r>
              <a:rPr lang="en-US" altLang="en-US" dirty="0" smtClean="0">
                <a:latin typeface="Arial" pitchFamily="34" charset="0"/>
              </a:rPr>
              <a:t>(free)</a:t>
            </a:r>
            <a:endParaRPr lang="en-US" alt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Physical prototyping</a:t>
            </a:r>
            <a:endParaRPr lang="fr-CA" altLang="en-US" dirty="0" smtClean="0"/>
          </a:p>
        </p:txBody>
      </p:sp>
      <p:sp>
        <p:nvSpPr>
          <p:cNvPr id="79875" name="Espace réservé du contenu 2"/>
          <p:cNvSpPr>
            <a:spLocks noGrp="1"/>
          </p:cNvSpPr>
          <p:nvPr>
            <p:ph idx="1"/>
          </p:nvPr>
        </p:nvSpPr>
        <p:spPr>
          <a:xfrm>
            <a:off x="357188" y="1071563"/>
            <a:ext cx="8786812" cy="50546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For hardware interfaces</a:t>
            </a:r>
            <a:endParaRPr lang="en-CA" altLang="en-US" sz="2400" dirty="0" smtClean="0"/>
          </a:p>
          <a:p>
            <a:pPr eaLnBrk="1" hangingPunct="1"/>
            <a:r>
              <a:rPr lang="en-CA" altLang="en-US" dirty="0" smtClean="0"/>
              <a:t>Example: </a:t>
            </a:r>
            <a:r>
              <a:rPr lang="en-CA" altLang="en-US" dirty="0" err="1" smtClean="0"/>
              <a:t>phidgets</a:t>
            </a:r>
            <a:r>
              <a:rPr lang="en-CA" altLang="en-US" dirty="0" smtClean="0"/>
              <a:t> – “physical widgets”</a:t>
            </a:r>
            <a:br>
              <a:rPr lang="en-CA" altLang="en-US" dirty="0" smtClean="0"/>
            </a:br>
            <a:r>
              <a:rPr lang="en-CA" altLang="en-US" dirty="0" smtClean="0">
                <a:hlinkClick r:id="rId2"/>
              </a:rPr>
              <a:t>www.phidgets.com</a:t>
            </a:r>
            <a:r>
              <a:rPr lang="en-CA" altLang="en-US" dirty="0" smtClean="0"/>
              <a:t> / Greenberg et Fitchett 2001</a:t>
            </a:r>
          </a:p>
        </p:txBody>
      </p:sp>
      <p:pic>
        <p:nvPicPr>
          <p:cNvPr id="79876" name="Picture 4" descr="C:\Users\mjm\Desktop\S_win\ets\courses\lectureMaterial\06.prototyping\phidgets\phidgets_dot_com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757488"/>
            <a:ext cx="428625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C:\Users\mjm\Desktop\S_win\ets\courses\lectureMaterial\06.prototyping\phidgets\phidgets_dot_com_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75"/>
            <a:ext cx="44084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1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Physical prototyping</a:t>
            </a:r>
          </a:p>
        </p:txBody>
      </p:sp>
      <p:sp>
        <p:nvSpPr>
          <p:cNvPr id="8294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hlinkClick r:id="rId2"/>
              </a:rPr>
              <a:t>http://www.arduino.cc/</a:t>
            </a:r>
            <a:r>
              <a:rPr lang="en-US" altLang="en-US" smtClean="0"/>
              <a:t> </a:t>
            </a:r>
          </a:p>
          <a:p>
            <a:r>
              <a:rPr lang="en-US" altLang="en-US" smtClean="0">
                <a:hlinkClick r:id="rId3"/>
              </a:rPr>
              <a:t>http://www.raspberrypi.org/</a:t>
            </a:r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90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4" t="38193" r="7759" b="11395"/>
          <a:stretch>
            <a:fillRect/>
          </a:stretch>
        </p:blipFill>
        <p:spPr bwMode="auto">
          <a:xfrm>
            <a:off x="250825" y="404813"/>
            <a:ext cx="702468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altLang="en-US" dirty="0" smtClean="0"/>
              <a:t>Design office at IDEO</a:t>
            </a:r>
          </a:p>
        </p:txBody>
      </p:sp>
      <p:sp>
        <p:nvSpPr>
          <p:cNvPr id="30724" name="ZoneTexte 4"/>
          <p:cNvSpPr txBox="1">
            <a:spLocks noChangeArrowheads="1"/>
          </p:cNvSpPr>
          <p:nvPr/>
        </p:nvSpPr>
        <p:spPr bwMode="auto">
          <a:xfrm>
            <a:off x="6875463" y="5661025"/>
            <a:ext cx="2268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 a paper by </a:t>
            </a:r>
            <a:r>
              <a:rPr lang="en-US" alt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Guimbretière</a:t>
            </a:r>
            <a:r>
              <a:rPr lang="en-US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Stone, </a:t>
            </a:r>
            <a:r>
              <a:rPr lang="en-US" alt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Winograd</a:t>
            </a:r>
            <a:r>
              <a:rPr lang="en-US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UIST 2001</a:t>
            </a:r>
          </a:p>
        </p:txBody>
      </p:sp>
    </p:spTree>
    <p:extLst>
      <p:ext uri="{BB962C8B-B14F-4D97-AF65-F5344CB8AC3E}">
        <p14:creationId xmlns:p14="http://schemas.microsoft.com/office/powerpoint/2010/main" val="5317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r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More physical prototyping</a:t>
            </a:r>
            <a:endParaRPr lang="fr-CA" altLang="en-US" dirty="0" smtClean="0"/>
          </a:p>
        </p:txBody>
      </p:sp>
      <p:sp>
        <p:nvSpPr>
          <p:cNvPr id="83971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17145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Example:</a:t>
            </a:r>
            <a:br>
              <a:rPr lang="en-CA" altLang="en-US" dirty="0" smtClean="0"/>
            </a:br>
            <a:r>
              <a:rPr lang="en-CA" altLang="en-US" dirty="0" smtClean="0"/>
              <a:t>BUG (</a:t>
            </a:r>
            <a:r>
              <a:rPr lang="en-CA" altLang="en-US" dirty="0" smtClean="0">
                <a:hlinkClick r:id="rId2"/>
              </a:rPr>
              <a:t>http://buglabs.net</a:t>
            </a:r>
            <a:r>
              <a:rPr lang="en-CA" altLang="en-US" dirty="0" smtClean="0"/>
              <a:t>)</a:t>
            </a:r>
            <a:endParaRPr lang="fr-CA" altLang="en-US" dirty="0" smtClean="0"/>
          </a:p>
        </p:txBody>
      </p:sp>
      <p:pic>
        <p:nvPicPr>
          <p:cNvPr id="83972" name="Picture 3" descr="C:\Users\mjm\Desktop\S_win\ets\courses\lectureMaterial\06.prototyping\BUG\BUG_set_HiroP_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89225"/>
            <a:ext cx="485775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 descr="C:\Users\mjm\Desktop\S_win\ets\courses\lectureMaterial\06.prototyping\BUG\bug_modu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00188"/>
            <a:ext cx="370522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9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More physical prototyping</a:t>
            </a:r>
            <a:endParaRPr lang="fr-CA" altLang="en-US" dirty="0" smtClean="0"/>
          </a:p>
        </p:txBody>
      </p:sp>
      <p:sp>
        <p:nvSpPr>
          <p:cNvPr id="84995" name="Espace réservé du contenu 2"/>
          <p:cNvSpPr>
            <a:spLocks noGrp="1"/>
          </p:cNvSpPr>
          <p:nvPr>
            <p:ph idx="1"/>
          </p:nvPr>
        </p:nvSpPr>
        <p:spPr>
          <a:xfrm>
            <a:off x="250825" y="1285875"/>
            <a:ext cx="8785225" cy="5456238"/>
          </a:xfrm>
        </p:spPr>
        <p:txBody>
          <a:bodyPr/>
          <a:lstStyle/>
          <a:p>
            <a:pPr eaLnBrk="1" hangingPunct="1"/>
            <a:r>
              <a:rPr lang="fr-CA" altLang="en-US" dirty="0" err="1" smtClean="0"/>
              <a:t>Other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modular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cellphone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projects</a:t>
            </a:r>
            <a:r>
              <a:rPr lang="fr-CA" altLang="en-US" dirty="0" smtClean="0"/>
              <a:t>:</a:t>
            </a:r>
          </a:p>
          <a:p>
            <a:pPr lvl="1" eaLnBrk="1" hangingPunct="1"/>
            <a:r>
              <a:rPr lang="fr-CA" altLang="en-US" dirty="0" err="1" smtClean="0"/>
              <a:t>Phonebloks</a:t>
            </a:r>
            <a:r>
              <a:rPr lang="fr-CA" altLang="en-US" dirty="0" smtClean="0"/>
              <a:t> </a:t>
            </a:r>
            <a:r>
              <a:rPr lang="fr-CA" altLang="en-US" dirty="0" smtClean="0">
                <a:hlinkClick r:id="rId2"/>
              </a:rPr>
              <a:t>https://phonebloks.com/</a:t>
            </a:r>
            <a:r>
              <a:rPr lang="fr-CA" altLang="en-US" dirty="0" smtClean="0"/>
              <a:t>  </a:t>
            </a:r>
            <a:br>
              <a:rPr lang="fr-CA" altLang="en-US" dirty="0" smtClean="0"/>
            </a:br>
            <a:r>
              <a:rPr lang="fr-CA" altLang="en-US" dirty="0" smtClean="0">
                <a:hlinkClick r:id="rId3"/>
              </a:rPr>
              <a:t>http://www.youtube.com/watch?v=oDAw7vW7H0c</a:t>
            </a:r>
            <a:r>
              <a:rPr lang="fr-CA" altLang="en-US" dirty="0" smtClean="0"/>
              <a:t> </a:t>
            </a:r>
          </a:p>
          <a:p>
            <a:pPr lvl="1" eaLnBrk="1" hangingPunct="1"/>
            <a:r>
              <a:rPr lang="fr-CA" altLang="en-US" dirty="0" smtClean="0"/>
              <a:t>Ara </a:t>
            </a:r>
            <a:r>
              <a:rPr lang="fr-CA" altLang="en-US" dirty="0" smtClean="0">
                <a:hlinkClick r:id="rId4"/>
              </a:rPr>
              <a:t>http://www.projectara.com/</a:t>
            </a:r>
            <a:r>
              <a:rPr lang="fr-CA" altLang="en-US" dirty="0" smtClean="0"/>
              <a:t> </a:t>
            </a:r>
          </a:p>
          <a:p>
            <a:pPr lvl="1" eaLnBrk="1" hangingPunct="1"/>
            <a:r>
              <a:rPr lang="fr-CA" altLang="en-US" dirty="0" smtClean="0">
                <a:hlinkClick r:id="rId5"/>
              </a:rPr>
              <a:t>https://www.kickstarter.com/projects/seeed/rephone-kit-worlds-first-open-source-and-modular-p</a:t>
            </a:r>
            <a:r>
              <a:rPr lang="fr-CA" altLang="en-US" dirty="0" smtClean="0"/>
              <a:t> ;</a:t>
            </a:r>
            <a:br>
              <a:rPr lang="fr-CA" altLang="en-US" dirty="0" smtClean="0"/>
            </a:br>
            <a:r>
              <a:rPr lang="fr-CA" altLang="en-US" dirty="0" smtClean="0">
                <a:hlinkClick r:id="rId6"/>
              </a:rPr>
              <a:t>http://www.seeedstudio.com/depot/</a:t>
            </a:r>
            <a:r>
              <a:rPr lang="fr-CA" altLang="en-US" dirty="0" smtClean="0"/>
              <a:t> ;</a:t>
            </a:r>
            <a:br>
              <a:rPr lang="fr-CA" altLang="en-US" dirty="0" smtClean="0"/>
            </a:br>
            <a:r>
              <a:rPr lang="fr-CA" altLang="en-US" dirty="0" smtClean="0">
                <a:hlinkClick r:id="rId7"/>
              </a:rPr>
              <a:t>http://www.seeed.cc/rephone/</a:t>
            </a:r>
            <a:r>
              <a:rPr lang="fr-CA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7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5113337" cy="4968875"/>
          </a:xfrm>
        </p:spPr>
        <p:txBody>
          <a:bodyPr/>
          <a:lstStyle/>
          <a:p>
            <a:pPr marL="342900" indent="-342900"/>
            <a:r>
              <a:rPr lang="en-US" altLang="en-US" sz="3200" smtClean="0"/>
              <a:t>Nexpaq</a:t>
            </a:r>
            <a:br>
              <a:rPr lang="en-US" altLang="en-US" sz="3200" smtClean="0"/>
            </a:br>
            <a:r>
              <a:rPr lang="en-US" altLang="en-US" sz="3200" smtClean="0"/>
              <a:t/>
            </a:r>
            <a:br>
              <a:rPr lang="en-US" altLang="en-US" sz="3200" smtClean="0"/>
            </a:br>
            <a:r>
              <a:rPr lang="fr-CA" altLang="en-US" sz="3200" smtClean="0">
                <a:hlinkClick r:id="rId2"/>
              </a:rPr>
              <a:t>https://www.kickstarter.com/projects/nexpaq/nexpaq-the-first-truly-modular-smartphone-case</a:t>
            </a:r>
            <a:r>
              <a:rPr lang="fr-CA" altLang="en-US" sz="3200" smtClean="0"/>
              <a:t> </a:t>
            </a:r>
            <a:br>
              <a:rPr lang="fr-CA" altLang="en-US" sz="3200" smtClean="0"/>
            </a:br>
            <a:r>
              <a:rPr lang="fr-CA" altLang="en-US" sz="3200" smtClean="0"/>
              <a:t/>
            </a:r>
            <a:br>
              <a:rPr lang="fr-CA" altLang="en-US" sz="3200" smtClean="0"/>
            </a:br>
            <a:r>
              <a:rPr lang="fr-CA" altLang="en-US" sz="3200" smtClean="0">
                <a:hlinkClick r:id="rId3"/>
              </a:rPr>
              <a:t>http://nexpaq.com/</a:t>
            </a:r>
            <a:r>
              <a:rPr lang="fr-CA" altLang="en-US" sz="3200" smtClean="0"/>
              <a:t> </a:t>
            </a:r>
            <a:endParaRPr lang="en-US" altLang="en-US" sz="3200" smtClean="0"/>
          </a:p>
        </p:txBody>
      </p:sp>
      <p:pic>
        <p:nvPicPr>
          <p:cNvPr id="86019" name="Picture 2" descr="\\VBOXSVR\linux-home\S\Dropbox\m\ets\courses\lecture0x.unfinished\newCourseMaterial\new\Screenshot_2015-10-16-15-12-36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5888"/>
            <a:ext cx="3490913" cy="66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2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4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72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7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9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5775"/>
            <a:ext cx="80645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r>
              <a:rPr lang="en-CA" altLang="en-US" sz="2400" dirty="0" smtClean="0"/>
              <a:t>From </a:t>
            </a:r>
            <a:r>
              <a:rPr lang="en-CA" altLang="en-US" sz="2400" dirty="0" err="1" smtClean="0"/>
              <a:t>Rettig</a:t>
            </a:r>
            <a:r>
              <a:rPr lang="en-CA" altLang="en-US" sz="2400" dirty="0" smtClean="0"/>
              <a:t> (1994), “Prototyping for tiny fingers”, CACM</a:t>
            </a:r>
          </a:p>
        </p:txBody>
      </p:sp>
    </p:spTree>
    <p:extLst>
      <p:ext uri="{BB962C8B-B14F-4D97-AF65-F5344CB8AC3E}">
        <p14:creationId xmlns:p14="http://schemas.microsoft.com/office/powerpoint/2010/main" val="17481084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9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6850"/>
            <a:ext cx="91154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Advantages of prototyping</a:t>
            </a:r>
            <a:br>
              <a:rPr lang="en-US" altLang="en-US" sz="4000" dirty="0" smtClean="0"/>
            </a:br>
            <a:r>
              <a:rPr lang="en-US" altLang="en-US" sz="4000" dirty="0" smtClean="0"/>
              <a:t>multiple alternatives in parallel?</a:t>
            </a:r>
          </a:p>
        </p:txBody>
      </p:sp>
      <p:sp>
        <p:nvSpPr>
          <p:cNvPr id="778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We can explore more possibilities, and possibly combine solutions</a:t>
            </a:r>
          </a:p>
          <a:p>
            <a:r>
              <a:rPr lang="en-US" altLang="en-US" dirty="0" smtClean="0"/>
              <a:t>We can eliminate bad starting ideas</a:t>
            </a:r>
          </a:p>
          <a:p>
            <a:r>
              <a:rPr lang="en-US" altLang="en-US" dirty="0" smtClean="0"/>
              <a:t>Separation of designer’s ego from the design ideas – we are more receptive of criticism</a:t>
            </a:r>
          </a:p>
          <a:p>
            <a:r>
              <a:rPr lang="en-US" altLang="en-US" dirty="0" smtClean="0"/>
              <a:t>Encourages comparison of different possibilities</a:t>
            </a:r>
          </a:p>
        </p:txBody>
      </p:sp>
    </p:spTree>
    <p:extLst>
      <p:ext uri="{BB962C8B-B14F-4D97-AF65-F5344CB8AC3E}">
        <p14:creationId xmlns:p14="http://schemas.microsoft.com/office/powerpoint/2010/main" val="3278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Examples …</a:t>
            </a:r>
            <a:endParaRPr lang="en-CA" altLang="en-US" sz="36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97888" cy="930275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We can print out empty interface components to serve as templates</a:t>
            </a:r>
          </a:p>
          <a:p>
            <a:pPr eaLnBrk="1" hangingPunct="1"/>
            <a:r>
              <a:rPr lang="en-US" altLang="en-US" sz="2000" dirty="0" smtClean="0"/>
              <a:t>For example, the below components were created with Visual Basic:</a:t>
            </a:r>
          </a:p>
          <a:p>
            <a:pPr eaLnBrk="1" hangingPunct="1"/>
            <a:endParaRPr lang="en-CA" altLang="en-US" sz="2000" dirty="0" smtClean="0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95288" y="2400300"/>
            <a:ext cx="1219200" cy="304800"/>
          </a:xfrm>
          <a:prstGeom prst="bevel">
            <a:avLst>
              <a:gd name="adj" fmla="val 5231"/>
            </a:avLst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A" altLang="en-US" sz="1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95288" y="2095278"/>
            <a:ext cx="703719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Button</a:t>
            </a:r>
          </a:p>
        </p:txBody>
      </p: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2339975" y="2420938"/>
            <a:ext cx="1295400" cy="1752600"/>
            <a:chOff x="1747" y="1389"/>
            <a:chExt cx="2952" cy="4604"/>
          </a:xfrm>
        </p:grpSpPr>
        <p:sp>
          <p:nvSpPr>
            <p:cNvPr id="32786" name="Rectangle 7"/>
            <p:cNvSpPr>
              <a:spLocks noChangeArrowheads="1"/>
            </p:cNvSpPr>
            <p:nvPr/>
          </p:nvSpPr>
          <p:spPr bwMode="auto">
            <a:xfrm>
              <a:off x="1775" y="1389"/>
              <a:ext cx="2897" cy="460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CA" altLang="en-US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7" name="Line 8"/>
            <p:cNvSpPr>
              <a:spLocks noChangeShapeType="1"/>
            </p:cNvSpPr>
            <p:nvPr/>
          </p:nvSpPr>
          <p:spPr bwMode="auto">
            <a:xfrm>
              <a:off x="1758" y="2143"/>
              <a:ext cx="29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8" name="Line 9"/>
            <p:cNvSpPr>
              <a:spLocks noChangeShapeType="1"/>
            </p:cNvSpPr>
            <p:nvPr/>
          </p:nvSpPr>
          <p:spPr bwMode="auto">
            <a:xfrm>
              <a:off x="1764" y="2836"/>
              <a:ext cx="29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9" name="Line 10"/>
            <p:cNvSpPr>
              <a:spLocks noChangeShapeType="1"/>
            </p:cNvSpPr>
            <p:nvPr/>
          </p:nvSpPr>
          <p:spPr bwMode="auto">
            <a:xfrm>
              <a:off x="1747" y="3573"/>
              <a:ext cx="29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90" name="Line 11"/>
            <p:cNvSpPr>
              <a:spLocks noChangeShapeType="1"/>
            </p:cNvSpPr>
            <p:nvPr/>
          </p:nvSpPr>
          <p:spPr bwMode="auto">
            <a:xfrm>
              <a:off x="1780" y="4326"/>
              <a:ext cx="29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91" name="Line 12"/>
            <p:cNvSpPr>
              <a:spLocks noChangeShapeType="1"/>
            </p:cNvSpPr>
            <p:nvPr/>
          </p:nvSpPr>
          <p:spPr bwMode="auto">
            <a:xfrm>
              <a:off x="1785" y="5135"/>
              <a:ext cx="29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2339975" y="2114550"/>
            <a:ext cx="633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Menu</a:t>
            </a: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4226911" y="2095278"/>
            <a:ext cx="554639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Alert</a:t>
            </a:r>
          </a:p>
        </p:txBody>
      </p:sp>
      <p:pic>
        <p:nvPicPr>
          <p:cNvPr id="3277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62300"/>
            <a:ext cx="16002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78" name="Text Box 16"/>
          <p:cNvSpPr txBox="1">
            <a:spLocks noChangeArrowheads="1"/>
          </p:cNvSpPr>
          <p:nvPr/>
        </p:nvSpPr>
        <p:spPr bwMode="auto">
          <a:xfrm>
            <a:off x="395288" y="2887441"/>
            <a:ext cx="1330492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Drop-down list</a:t>
            </a:r>
          </a:p>
        </p:txBody>
      </p:sp>
      <p:pic>
        <p:nvPicPr>
          <p:cNvPr id="3277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060575"/>
            <a:ext cx="33242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8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7623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81" name="Text Box 19"/>
          <p:cNvSpPr txBox="1">
            <a:spLocks noChangeArrowheads="1"/>
          </p:cNvSpPr>
          <p:nvPr/>
        </p:nvSpPr>
        <p:spPr bwMode="auto">
          <a:xfrm>
            <a:off x="4235397" y="4149503"/>
            <a:ext cx="56361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Tabs</a:t>
            </a:r>
          </a:p>
        </p:txBody>
      </p:sp>
      <p:pic>
        <p:nvPicPr>
          <p:cNvPr id="3278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59338"/>
            <a:ext cx="18288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83" name="Text Box 21"/>
          <p:cNvSpPr txBox="1">
            <a:spLocks noChangeArrowheads="1"/>
          </p:cNvSpPr>
          <p:nvPr/>
        </p:nvSpPr>
        <p:spPr bwMode="auto">
          <a:xfrm>
            <a:off x="2339975" y="4563841"/>
            <a:ext cx="982000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Text fields</a:t>
            </a:r>
          </a:p>
        </p:txBody>
      </p:sp>
      <p:pic>
        <p:nvPicPr>
          <p:cNvPr id="3278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13430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85" name="Text Box 23"/>
          <p:cNvSpPr txBox="1">
            <a:spLocks noChangeArrowheads="1"/>
          </p:cNvSpPr>
          <p:nvPr/>
        </p:nvSpPr>
        <p:spPr bwMode="auto">
          <a:xfrm>
            <a:off x="395288" y="3823272"/>
            <a:ext cx="1242328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Scrollable list</a:t>
            </a:r>
          </a:p>
        </p:txBody>
      </p:sp>
    </p:spTree>
    <p:extLst>
      <p:ext uri="{BB962C8B-B14F-4D97-AF65-F5344CB8AC3E}">
        <p14:creationId xmlns:p14="http://schemas.microsoft.com/office/powerpoint/2010/main" val="22402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88975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ZoneTexte 1"/>
          <p:cNvSpPr txBox="1">
            <a:spLocks noChangeArrowheads="1"/>
          </p:cNvSpPr>
          <p:nvPr/>
        </p:nvSpPr>
        <p:spPr bwMode="auto">
          <a:xfrm>
            <a:off x="5580063" y="2997200"/>
            <a:ext cx="3455987" cy="1077218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Palm Pilot physical frame</a:t>
            </a:r>
          </a:p>
        </p:txBody>
      </p:sp>
      <p:sp>
        <p:nvSpPr>
          <p:cNvPr id="34820" name="ZoneTexte 1"/>
          <p:cNvSpPr txBox="1">
            <a:spLocks noChangeArrowheads="1"/>
          </p:cNvSpPr>
          <p:nvPr/>
        </p:nvSpPr>
        <p:spPr bwMode="auto">
          <a:xfrm>
            <a:off x="5668963" y="5373688"/>
            <a:ext cx="3455987" cy="107632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Image from Carolyn Snyder, "Paper Prototyping: The Fast and Easy Way to Design and Refine User Interfaces"</a:t>
            </a:r>
          </a:p>
        </p:txBody>
      </p:sp>
    </p:spTree>
    <p:extLst>
      <p:ext uri="{BB962C8B-B14F-4D97-AF65-F5344CB8AC3E}">
        <p14:creationId xmlns:p14="http://schemas.microsoft.com/office/powerpoint/2010/main" val="11497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Simulated scrolling</a:t>
            </a:r>
          </a:p>
        </p:txBody>
      </p:sp>
      <p:pic>
        <p:nvPicPr>
          <p:cNvPr id="35843" name="Picture 2" descr="http://uxmag.com/sites/default/files/uploads/lang-8-mobile-testing-lessons/mobile-paper-prototy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8532813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ZoneTexte 3"/>
          <p:cNvSpPr txBox="1">
            <a:spLocks noChangeArrowheads="1"/>
          </p:cNvSpPr>
          <p:nvPr/>
        </p:nvSpPr>
        <p:spPr bwMode="auto">
          <a:xfrm>
            <a:off x="179388" y="6550025"/>
            <a:ext cx="8353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http://uxmag.com/sites/default/files/uploads/lang-8-mobile-testing-lessons/mobile-paper-prototype.jpg</a:t>
            </a:r>
            <a:r>
              <a:rPr lang="en-US" altLang="en-US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1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887</Words>
  <Application>Microsoft Office PowerPoint</Application>
  <PresentationFormat>On-screen Show (4:3)</PresentationFormat>
  <Paragraphs>162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Arial</vt:lpstr>
      <vt:lpstr>Calibri</vt:lpstr>
      <vt:lpstr>Open Sans</vt:lpstr>
      <vt:lpstr>Thème Office</vt:lpstr>
      <vt:lpstr>1_Thème Office</vt:lpstr>
      <vt:lpstr>2_Thème Office</vt:lpstr>
      <vt:lpstr>3_Thème Office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10_Thème Office</vt:lpstr>
      <vt:lpstr>11_Thème Office</vt:lpstr>
      <vt:lpstr>18_Thème Office</vt:lpstr>
      <vt:lpstr>17_Thème Office</vt:lpstr>
      <vt:lpstr>PowerPoint Presentation</vt:lpstr>
      <vt:lpstr>PowerPoint Presentation</vt:lpstr>
      <vt:lpstr>Paul MacCready and the Gossamer Condor</vt:lpstr>
      <vt:lpstr>Paper prototypes</vt:lpstr>
      <vt:lpstr>Design office at IDEO</vt:lpstr>
      <vt:lpstr>From Rettig (1994), “Prototyping for tiny fingers”, CACM</vt:lpstr>
      <vt:lpstr>Examples …</vt:lpstr>
      <vt:lpstr>PowerPoint Presentation</vt:lpstr>
      <vt:lpstr>Simulated scrolling</vt:lpstr>
      <vt:lpstr>Ariel Waldman, on Interaction Design http://arielwaldman.com/  http://www.rachelilansimpson.com/what-is-it-that-you-do-exactly  http://chiefdisruptionofficer.com/helpful-rapid-prototyping-methods-and-tools-to-bring-digital-ideas-to-life-fast/ </vt:lpstr>
      <vt:lpstr>Prototype by Nintendo  http://www.gamasutra.com/view/news/181321/Sometimes_paper_is_your_best_prototyping_tool__even_if_youre_Nintendo.php  http://chiefdisruptionofficer.com/helpful-rapid-prototyping-methods-and-tools-to-bring-digital-ideas-to-life-fast/ </vt:lpstr>
      <vt:lpstr>Check boxes and radio buttons</vt:lpstr>
      <vt:lpstr>Check boxes and radio buttons</vt:lpstr>
      <vt:lpstr>Cursors, floating tools</vt:lpstr>
      <vt:lpstr>Text boxes</vt:lpstr>
      <vt:lpstr>Prototype by Martin Gamsby at ETS, 2012</vt:lpstr>
      <vt:lpstr>Project by Martin Gamsby at ETS, 2014</vt:lpstr>
      <vt:lpstr>Advantages of Paper Prototyping</vt:lpstr>
      <vt:lpstr>We can simulate the operation of an interface with paper</vt:lpstr>
      <vt:lpstr>We can simulate the operation of an interface with paper</vt:lpstr>
      <vt:lpstr>PowerPoint Presentation</vt:lpstr>
      <vt:lpstr>PowerPoint Presentation</vt:lpstr>
      <vt:lpstr>PowerPoint Presentation</vt:lpstr>
      <vt:lpstr>PowerPoint Presentation</vt:lpstr>
      <vt:lpstr>First Apple Watch Prototype</vt:lpstr>
      <vt:lpstr>Rapid prototyping Google Glass - Tom Chi https://www.youtube.com/watch?v=d5_h1VuwD6g http://ed.ted.com/lessons/rapid-prototyping-google-glass-tom-chi </vt:lpstr>
      <vt:lpstr>Microsoft HoloLens</vt:lpstr>
      <vt:lpstr>HoloLens field-of-view</vt:lpstr>
      <vt:lpstr>HoloLens: simulating a field of view ≈32°, 16:9 aspect ratio (2016)</vt:lpstr>
      <vt:lpstr>PowerPoint Presentation</vt:lpstr>
      <vt:lpstr>PowerPoint Presentation</vt:lpstr>
      <vt:lpstr>PowerPoint Presentation</vt:lpstr>
      <vt:lpstr>Other prototyping techniques/tools</vt:lpstr>
      <vt:lpstr>The Napkin look-and-feel for Java Swing http://napkinlaf.sourceforge.net/</vt:lpstr>
      <vt:lpstr>Axure: “sketchiness” slider set to 100%</vt:lpstr>
      <vt:lpstr>Other prototyping techniques</vt:lpstr>
      <vt:lpstr>PowerPoint Presentation</vt:lpstr>
      <vt:lpstr>PowerPoint Presentation</vt:lpstr>
      <vt:lpstr>"Surface Phone" concept by Nadir Aslam https://www.behance.net/gallery/24129169/Surface-Phone-Windows-10-Concept </vt:lpstr>
      <vt:lpstr>PowerPoint Presentation</vt:lpstr>
      <vt:lpstr>Other prototyping techniques</vt:lpstr>
      <vt:lpstr>Fictional user interfaces in movies</vt:lpstr>
      <vt:lpstr>Experimental prototyping tool</vt:lpstr>
      <vt:lpstr>Prototyping tool for web sites</vt:lpstr>
      <vt:lpstr>Balsamiq</vt:lpstr>
      <vt:lpstr>AppSeed http://www.kickstarter.com/projects/appseed/appseed-turn-sketches-into-functioning-prototypes  http://www.wired.com/design/2013/09/appseed-transforms-your-sketches-into-app-prototypes/ </vt:lpstr>
      <vt:lpstr>“Top 10 Awesome Wireframing Tools for Web Developers” http://theultralinx.com/2014/04/top-10-awesome-wireframing-tools-web-developers.html </vt:lpstr>
      <vt:lpstr>Physical prototyping</vt:lpstr>
      <vt:lpstr>Physical prototyping</vt:lpstr>
      <vt:lpstr>More physical prototyping</vt:lpstr>
      <vt:lpstr>More physical prototyping</vt:lpstr>
      <vt:lpstr>Nexpaq  https://www.kickstarter.com/projects/nexpaq/nexpaq-the-first-truly-modular-smartphone-case   http://nexpaq.com/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 of prototyping multiple alternatives in parallel?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mjm</dc:creator>
  <cp:lastModifiedBy>Michael McGuffin</cp:lastModifiedBy>
  <cp:revision>16</cp:revision>
  <dcterms:created xsi:type="dcterms:W3CDTF">2014-06-04T09:28:20Z</dcterms:created>
  <dcterms:modified xsi:type="dcterms:W3CDTF">2016-09-27T20:41:23Z</dcterms:modified>
</cp:coreProperties>
</file>